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wmf" ContentType="image/x-wm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8"/>
  </p:notesMasterIdLst>
  <p:handoutMasterIdLst>
    <p:handoutMasterId r:id="rId28"/>
  </p:handoutMasterIdLst>
  <p:sldIdLst>
    <p:sldId id="413" r:id="rId3"/>
    <p:sldId id="563" r:id="rId4"/>
    <p:sldId id="542" r:id="rId5"/>
    <p:sldId id="549" r:id="rId6"/>
    <p:sldId id="455" r:id="rId7"/>
    <p:sldId id="436" r:id="rId9"/>
    <p:sldId id="562" r:id="rId10"/>
    <p:sldId id="416" r:id="rId11"/>
    <p:sldId id="438" r:id="rId12"/>
    <p:sldId id="555" r:id="rId13"/>
    <p:sldId id="556" r:id="rId14"/>
    <p:sldId id="485" r:id="rId15"/>
    <p:sldId id="557" r:id="rId16"/>
    <p:sldId id="558" r:id="rId17"/>
    <p:sldId id="547" r:id="rId18"/>
    <p:sldId id="548" r:id="rId19"/>
    <p:sldId id="559" r:id="rId20"/>
    <p:sldId id="551" r:id="rId21"/>
    <p:sldId id="564" r:id="rId22"/>
    <p:sldId id="552" r:id="rId23"/>
    <p:sldId id="560" r:id="rId24"/>
    <p:sldId id="553" r:id="rId25"/>
    <p:sldId id="554" r:id="rId26"/>
    <p:sldId id="541" r:id="rId27"/>
  </p:sldIdLst>
  <p:sldSz cx="12192000" cy="6858000"/>
  <p:notesSz cx="7103745" cy="10234295"/>
  <p:embeddedFontLst>
    <p:embeddedFont>
      <p:font typeface="汉仪颜楷简" panose="00020600040101010101" charset="-122"/>
      <p:regular r:id="rId33"/>
    </p:embeddedFont>
    <p:embeddedFont>
      <p:font typeface="汉仪行楷简" panose="02010600000101010101" charset="-122"/>
      <p:regular r:id="rId34"/>
    </p:embeddedFont>
    <p:embeddedFont>
      <p:font typeface="楷体" panose="02010609060101010101" pitchFamily="49" charset="-122"/>
      <p:regular r:id="rId35"/>
    </p:embeddedFont>
    <p:embeddedFont>
      <p:font typeface="华文新魏" panose="02010800040101010101" pitchFamily="2" charset="-122"/>
      <p:regular r:id="rId36"/>
    </p:embeddedFont>
    <p:embeddedFont>
      <p:font typeface="华文中宋" panose="02010600040101010101" charset="-122"/>
      <p:regular r:id="rId37"/>
    </p:embeddedFont>
    <p:embeddedFont>
      <p:font typeface="微软雅黑" panose="020B0503020204020204" charset="-122"/>
      <p:regular r:id="rId38"/>
    </p:embeddedFont>
    <p:embeddedFont>
      <p:font typeface="米开飘逸行楷" panose="03000600000000000000" charset="-122"/>
      <p:regular r:id="rId39"/>
    </p:embeddedFont>
    <p:embeddedFont>
      <p:font typeface="Arial Black" panose="020B0A04020102020204" charset="0"/>
      <p:bold r:id="rId40"/>
    </p:embeddedFont>
    <p:embeddedFont>
      <p:font typeface="黑体" panose="02010609060101010101" charset="-122"/>
      <p:regular r:id="rId41"/>
    </p:embeddedFont>
    <p:embeddedFont>
      <p:font typeface="华文琥珀" panose="02010800040101010101" charset="-122"/>
      <p:regular r:id="rId42"/>
    </p:embeddedFont>
    <p:embeddedFont>
      <p:font typeface="汉仪超级战甲简" panose="00020600040101010101" charset="-122"/>
      <p:regular r:id="rId43"/>
    </p:embeddedFont>
    <p:embeddedFont>
      <p:font typeface="The best part" panose="00000500000000000000" charset="0"/>
      <p:regular r:id="rId44"/>
    </p:embeddedFont>
    <p:embeddedFont>
      <p:font typeface="Calibri" panose="020F0502020204030204" charset="0"/>
      <p:regular r:id="rId45"/>
      <p:bold r:id="rId46"/>
      <p:italic r:id="rId47"/>
      <p:boldItalic r:id="rId48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4" userDrawn="1">
          <p15:clr>
            <a:srgbClr val="A4A3A4"/>
          </p15:clr>
        </p15:guide>
        <p15:guide id="2" pos="387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" initials="x" lastIdx="0" clrIdx="0"/>
  <p:cmAuthor id="2" name="yang" initials="y" lastIdx="0" clrIdx="1"/>
  <p:cmAuthor id="3" name="hehe" initials="h" lastIdx="0" clrIdx="0"/>
  <p:cmAuthor id="0" name="Administrator" initials="A" lastIdx="0" clrIdx="0"/>
  <p:cmAuthor id="4" name="www.xkb1.com" initials="w" lastIdx="0" clrIdx="1"/>
  <p:cmAuthor id="5" name="lenovo" initials="l" lastIdx="0" clrIdx="0"/>
  <p:cmAuthor id="7" name="lixinru" initials="l" lastIdx="0" clrIdx="0"/>
  <p:cmAuthor id="8" name="xiaoxuan Zeng" initials="x" lastIdx="0" clrIdx="0"/>
  <p:cmAuthor id="9" name="dongyu" initials="d" lastIdx="0" clrIdx="8"/>
  <p:cmAuthor id="6" name="翟宏帅" initials="翟" lastIdx="0" clrIdx="0"/>
  <p:cmAuthor id="75" name="作者" initials="A" lastIdx="0" clrIdx="24"/>
  <p:cmAuthor id="10" name="houyanan21" initials="h" lastIdx="0" clrIdx="9"/>
  <p:cmAuthor id="11" name="王子涵" initials="王" lastIdx="0" clrIdx="0"/>
  <p:cmAuthor id="12" name="User" initials="U" lastIdx="0" clrIdx="0"/>
  <p:cmAuthor id="13" name="xtzj" initials="x" lastIdx="0" clrIdx="0"/>
  <p:cmAuthor id="15" name="付" initials="付" lastIdx="0" clrIdx="14"/>
  <p:cmAuthor id="16" name="Nicole Li  李倩" initials="N" lastIdx="0" clrIdx="0"/>
  <p:cmAuthor id="17" name="admin" initials="a" lastIdx="0" clrIdx="0"/>
  <p:cmAuthor id="18" name="222" initials="2" lastIdx="0" clrIdx="0"/>
  <p:cmAuthor id="14" name="文璇璇" initials="文" lastIdx="0" clrIdx="13"/>
  <p:cmAuthor id="20" name="张庆" initials="张" lastIdx="1" clrIdx="19"/>
  <p:cmAuthor id="19" name="Tracy Chen" initials="T" lastIdx="0" clrIdx="0"/>
  <p:cmAuthor id="22" name="pangyt" initials="p" lastIdx="0" clrIdx="0"/>
  <p:cmAuthor id="23" name="easonyoun" initials="e" lastIdx="0" clrIdx="0"/>
  <p:cmAuthor id="24" name="zhouyangfan" initials="z" lastIdx="0" clrIdx="0"/>
  <p:cmAuthor id="25" name="tplife" initials="t" lastIdx="0" clrIdx="0"/>
  <p:cmAuthor id="26" name="??" initials="?" lastIdx="0" clrIdx="0"/>
  <p:cmAuthor id="76" name="学珍 马" initials="学马" lastIdx="0" clrIdx="25"/>
  <p:cmAuthor id="30" name="liqian bao" initials="lb" lastIdx="0" clrIdx="29"/>
  <p:cmAuthor id="27" name="张 林娜" initials="" lastIdx="0" clrIdx="0"/>
  <p:cmAuthor id="28" name="LJH" initials="" lastIdx="0" clrIdx="0"/>
  <p:cmAuthor id="31" name="叶子" initials="" lastIdx="0" clrIdx="27"/>
  <p:cmAuthor id="32" name="Dino._6ZFrB7nA" initials="" lastIdx="0" clrIdx="1"/>
  <p:cmAuthor id="33" name="陈庆" initials="" lastIdx="0" clrIdx="31"/>
  <p:cmAuthor id="34" name="陈芳" initials="" lastIdx="0" clrIdx="35"/>
  <p:cmAuthor id="49837067" name="刘浩" initials="刘" lastIdx="0" clrIdx="0"/>
  <p:cmAuthor id="2000" name="张瑞霞" initials="authorId_524709945" lastIdx="0" clrIdx="0"/>
  <p:cmAuthor id="37" name="DELL" initials="" lastIdx="0" clrIdx="25"/>
  <p:cmAuthor id="38" name="邹 嘉豪" initials="" lastIdx="0" clrIdx="25"/>
  <p:cmAuthor id="42" name="hanying" initials="h" lastIdx="0" clrIdx="41"/>
  <p:cmAuthor id="2001" name="骆倩怡_Znauj26B" initials="authorId_382814100" lastIdx="0" clrIdx="0"/>
  <p:cmAuthor id="40" name="乐胜中学微机室" initials="乐" lastIdx="0" clrIdx="39"/>
  <p:cmAuthor id="36" name="seewo" initials="s" lastIdx="0" clrIdx="35"/>
  <p:cmAuthor id="39" name="东凤中学" initials="" lastIdx="0" clrIdx="27"/>
  <p:cmAuthor id="45" name="兰长宜" initials="兰" lastIdx="0" clrIdx="44"/>
  <p:cmAuthor id="21" name="iwenping" initials="i" lastIdx="0" clrIdx="0"/>
  <p:cmAuthor id="29" name="韩琳晶" initials="韩" lastIdx="0" clrIdx="28"/>
  <p:cmAuthor id="44" name="ZhuanZ(无密码)" initials="Z" lastIdx="0" clrIdx="43"/>
  <p:cmAuthor id="43" name="11209" initials="1" lastIdx="0" clrIdx="42"/>
  <p:cmAuthor id="77" name="佳佳 程" initials="佳程" lastIdx="0" clrIdx="30"/>
  <p:cmAuthor id="1059718210" name="简单" initials="简" lastIdx="1" clrIdx="19"/>
  <p:cmAuthor id="1483810881" name="WPS_1679281038" initials="W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B183"/>
    <a:srgbClr val="AA744D"/>
    <a:srgbClr val="8F5C3C"/>
    <a:srgbClr val="B2B2B2"/>
    <a:srgbClr val="202020"/>
    <a:srgbClr val="323232"/>
    <a:srgbClr val="CC3300"/>
    <a:srgbClr val="CC0000"/>
    <a:srgbClr val="FF3300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78" autoAdjust="0"/>
    <p:restoredTop sz="94660"/>
  </p:normalViewPr>
  <p:slideViewPr>
    <p:cSldViewPr snapToGrid="0" showGuides="1">
      <p:cViewPr varScale="1">
        <p:scale>
          <a:sx n="75" d="100"/>
          <a:sy n="75" d="100"/>
        </p:scale>
        <p:origin x="90" y="96"/>
      </p:cViewPr>
      <p:guideLst>
        <p:guide orient="horz" pos="2154"/>
        <p:guide pos="3872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8" Type="http://schemas.openxmlformats.org/officeDocument/2006/relationships/font" Target="fonts/font16.fntdata"/><Relationship Id="rId47" Type="http://schemas.openxmlformats.org/officeDocument/2006/relationships/font" Target="fonts/font15.fntdata"/><Relationship Id="rId46" Type="http://schemas.openxmlformats.org/officeDocument/2006/relationships/font" Target="fonts/font14.fntdata"/><Relationship Id="rId45" Type="http://schemas.openxmlformats.org/officeDocument/2006/relationships/font" Target="fonts/font13.fntdata"/><Relationship Id="rId44" Type="http://schemas.openxmlformats.org/officeDocument/2006/relationships/font" Target="fonts/font12.fntdata"/><Relationship Id="rId43" Type="http://schemas.openxmlformats.org/officeDocument/2006/relationships/font" Target="fonts/font11.fntdata"/><Relationship Id="rId42" Type="http://schemas.openxmlformats.org/officeDocument/2006/relationships/font" Target="fonts/font10.fntdata"/><Relationship Id="rId41" Type="http://schemas.openxmlformats.org/officeDocument/2006/relationships/font" Target="fonts/font9.fntdata"/><Relationship Id="rId40" Type="http://schemas.openxmlformats.org/officeDocument/2006/relationships/font" Target="fonts/font8.fntdata"/><Relationship Id="rId4" Type="http://schemas.openxmlformats.org/officeDocument/2006/relationships/slide" Target="slides/slide2.xml"/><Relationship Id="rId39" Type="http://schemas.openxmlformats.org/officeDocument/2006/relationships/font" Target="fonts/font7.fntdata"/><Relationship Id="rId38" Type="http://schemas.openxmlformats.org/officeDocument/2006/relationships/font" Target="fonts/font6.fntdata"/><Relationship Id="rId37" Type="http://schemas.openxmlformats.org/officeDocument/2006/relationships/font" Target="fonts/font5.fntdata"/><Relationship Id="rId36" Type="http://schemas.openxmlformats.org/officeDocument/2006/relationships/font" Target="fonts/font4.fntdata"/><Relationship Id="rId35" Type="http://schemas.openxmlformats.org/officeDocument/2006/relationships/font" Target="fonts/font3.fntdata"/><Relationship Id="rId34" Type="http://schemas.openxmlformats.org/officeDocument/2006/relationships/font" Target="fonts/font2.fntdata"/><Relationship Id="rId33" Type="http://schemas.openxmlformats.org/officeDocument/2006/relationships/font" Target="fonts/font1.fntdata"/><Relationship Id="rId32" Type="http://schemas.openxmlformats.org/officeDocument/2006/relationships/commentAuthors" Target="commentAuthors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pPr indent="0" algn="just">
              <a:lnSpc>
                <a:spcPct val="100000"/>
              </a:lnSpc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pPr indent="0" algn="just">
              <a:lnSpc>
                <a:spcPct val="100000"/>
              </a:lnSpc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研究魏征谏言的史料来源，有助于我们深入了解唐朝的政治制度、社会状况以及唐太宗的治国理念，进一步认识唐朝的繁荣与开放。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kumimoji="1" lang="en-US" altLang="zh-CN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长安太极殿、立政殿等地点见证了唐太宗与魏征的多次对话，渭水之盟则体现了唐朝在外交上的开明与智慧。</a:t>
            </a:r>
            <a:r>
              <a:rPr kumimoji="1" lang="en-US" altLang="zh-CN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在贞观年间，唐太宗与魏征之间的互动频繁，魏征的谏言，为唐朝选拔人才提供了重要保障，“贞观之治”是中国古代封建社会的鼎盛时期之一，其政治清明、经济繁荣、文化昌盛，为</a:t>
            </a:r>
            <a:endParaRPr kumimoji="1" lang="en-US" altLang="zh-CN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kumimoji="1" lang="en-US" altLang="zh-CN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范阳是安史之乱的发源地，潼关是唐朝的重要军事防线，睢阳则是抵抗叛军的重要据点，这些地点在安史之乱中都发挥了关键作用。
安禄山、史思明是叛军的主要领导人，郭子仪、张巡则是唐朝的忠诚将领，他们在安史之乱中扮演了重要角色。
安史之乱的爆发有其深刻的社会根源，节度使权力过大、杨国忠专权等直接原因导致了唐朝内部矛盾的激化，最终引发了这场大规模的叛乱。
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fade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校徽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23570" y="404495"/>
            <a:ext cx="1019175" cy="981075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7.xml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tags" Target="../tags/tag4.xml"/><Relationship Id="rId5" Type="http://schemas.openxmlformats.org/officeDocument/2006/relationships/tags" Target="../tags/tag3.xml"/><Relationship Id="rId4" Type="http://schemas.openxmlformats.org/officeDocument/2006/relationships/image" Target="../media/image6.png"/><Relationship Id="rId3" Type="http://schemas.openxmlformats.org/officeDocument/2006/relationships/tags" Target="../tags/tag2.xml"/><Relationship Id="rId2" Type="http://schemas.openxmlformats.org/officeDocument/2006/relationships/image" Target="../media/image5.jpeg"/><Relationship Id="rId19" Type="http://schemas.openxmlformats.org/officeDocument/2006/relationships/slideLayout" Target="../slideLayouts/slideLayout13.xml"/><Relationship Id="rId18" Type="http://schemas.openxmlformats.org/officeDocument/2006/relationships/tags" Target="../tags/tag16.xml"/><Relationship Id="rId17" Type="http://schemas.openxmlformats.org/officeDocument/2006/relationships/tags" Target="../tags/tag15.xml"/><Relationship Id="rId16" Type="http://schemas.openxmlformats.org/officeDocument/2006/relationships/tags" Target="../tags/tag14.xml"/><Relationship Id="rId15" Type="http://schemas.openxmlformats.org/officeDocument/2006/relationships/tags" Target="../tags/tag13.xml"/><Relationship Id="rId14" Type="http://schemas.openxmlformats.org/officeDocument/2006/relationships/tags" Target="../tags/tag12.xml"/><Relationship Id="rId13" Type="http://schemas.openxmlformats.org/officeDocument/2006/relationships/tags" Target="../tags/tag11.xml"/><Relationship Id="rId12" Type="http://schemas.openxmlformats.org/officeDocument/2006/relationships/tags" Target="../tags/tag10.xml"/><Relationship Id="rId11" Type="http://schemas.openxmlformats.org/officeDocument/2006/relationships/tags" Target="../tags/tag9.xml"/><Relationship Id="rId10" Type="http://schemas.openxmlformats.org/officeDocument/2006/relationships/tags" Target="../tags/tag8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26.xml"/><Relationship Id="rId8" Type="http://schemas.openxmlformats.org/officeDocument/2006/relationships/tags" Target="../tags/tag25.xml"/><Relationship Id="rId7" Type="http://schemas.openxmlformats.org/officeDocument/2006/relationships/tags" Target="../tags/tag24.xml"/><Relationship Id="rId6" Type="http://schemas.openxmlformats.org/officeDocument/2006/relationships/tags" Target="../tags/tag23.xml"/><Relationship Id="rId5" Type="http://schemas.openxmlformats.org/officeDocument/2006/relationships/tags" Target="../tags/tag22.xml"/><Relationship Id="rId4" Type="http://schemas.openxmlformats.org/officeDocument/2006/relationships/image" Target="../media/image10.png"/><Relationship Id="rId39" Type="http://schemas.openxmlformats.org/officeDocument/2006/relationships/notesSlide" Target="../notesSlides/notesSlide1.xml"/><Relationship Id="rId38" Type="http://schemas.openxmlformats.org/officeDocument/2006/relationships/slideLayout" Target="../slideLayouts/slideLayout2.xml"/><Relationship Id="rId37" Type="http://schemas.microsoft.com/office/2007/relationships/hdphoto" Target="../media/image12.wdp"/><Relationship Id="rId36" Type="http://schemas.openxmlformats.org/officeDocument/2006/relationships/image" Target="../media/image11.png"/><Relationship Id="rId35" Type="http://schemas.openxmlformats.org/officeDocument/2006/relationships/tags" Target="../tags/tag52.xml"/><Relationship Id="rId34" Type="http://schemas.openxmlformats.org/officeDocument/2006/relationships/tags" Target="../tags/tag51.xml"/><Relationship Id="rId33" Type="http://schemas.openxmlformats.org/officeDocument/2006/relationships/tags" Target="../tags/tag50.xml"/><Relationship Id="rId32" Type="http://schemas.openxmlformats.org/officeDocument/2006/relationships/tags" Target="../tags/tag49.xml"/><Relationship Id="rId31" Type="http://schemas.openxmlformats.org/officeDocument/2006/relationships/tags" Target="../tags/tag48.xml"/><Relationship Id="rId30" Type="http://schemas.openxmlformats.org/officeDocument/2006/relationships/tags" Target="../tags/tag47.xml"/><Relationship Id="rId3" Type="http://schemas.openxmlformats.org/officeDocument/2006/relationships/tags" Target="../tags/tag21.xml"/><Relationship Id="rId29" Type="http://schemas.openxmlformats.org/officeDocument/2006/relationships/tags" Target="../tags/tag46.xml"/><Relationship Id="rId28" Type="http://schemas.openxmlformats.org/officeDocument/2006/relationships/tags" Target="../tags/tag45.xml"/><Relationship Id="rId27" Type="http://schemas.openxmlformats.org/officeDocument/2006/relationships/tags" Target="../tags/tag44.xml"/><Relationship Id="rId26" Type="http://schemas.openxmlformats.org/officeDocument/2006/relationships/tags" Target="../tags/tag43.xml"/><Relationship Id="rId25" Type="http://schemas.openxmlformats.org/officeDocument/2006/relationships/tags" Target="../tags/tag42.xml"/><Relationship Id="rId24" Type="http://schemas.openxmlformats.org/officeDocument/2006/relationships/tags" Target="../tags/tag41.xml"/><Relationship Id="rId23" Type="http://schemas.openxmlformats.org/officeDocument/2006/relationships/tags" Target="../tags/tag40.xml"/><Relationship Id="rId22" Type="http://schemas.openxmlformats.org/officeDocument/2006/relationships/tags" Target="../tags/tag39.xml"/><Relationship Id="rId21" Type="http://schemas.openxmlformats.org/officeDocument/2006/relationships/tags" Target="../tags/tag38.xml"/><Relationship Id="rId20" Type="http://schemas.openxmlformats.org/officeDocument/2006/relationships/tags" Target="../tags/tag37.xml"/><Relationship Id="rId2" Type="http://schemas.openxmlformats.org/officeDocument/2006/relationships/image" Target="../media/image9.png"/><Relationship Id="rId19" Type="http://schemas.openxmlformats.org/officeDocument/2006/relationships/tags" Target="../tags/tag36.xml"/><Relationship Id="rId18" Type="http://schemas.openxmlformats.org/officeDocument/2006/relationships/tags" Target="../tags/tag35.xml"/><Relationship Id="rId17" Type="http://schemas.openxmlformats.org/officeDocument/2006/relationships/tags" Target="../tags/tag34.xml"/><Relationship Id="rId16" Type="http://schemas.openxmlformats.org/officeDocument/2006/relationships/tags" Target="../tags/tag33.xml"/><Relationship Id="rId15" Type="http://schemas.openxmlformats.org/officeDocument/2006/relationships/tags" Target="../tags/tag32.xml"/><Relationship Id="rId14" Type="http://schemas.openxmlformats.org/officeDocument/2006/relationships/tags" Target="../tags/tag31.xml"/><Relationship Id="rId13" Type="http://schemas.openxmlformats.org/officeDocument/2006/relationships/tags" Target="../tags/tag30.xml"/><Relationship Id="rId12" Type="http://schemas.openxmlformats.org/officeDocument/2006/relationships/tags" Target="../tags/tag29.xml"/><Relationship Id="rId11" Type="http://schemas.openxmlformats.org/officeDocument/2006/relationships/tags" Target="../tags/tag28.xml"/><Relationship Id="rId10" Type="http://schemas.openxmlformats.org/officeDocument/2006/relationships/tags" Target="../tags/tag27.xml"/><Relationship Id="rId1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6" Type="http://schemas.openxmlformats.org/officeDocument/2006/relationships/tags" Target="../tags/tag53.xml"/><Relationship Id="rId5" Type="http://schemas.microsoft.com/office/2007/relationships/hdphoto" Target="../media/image12.wdp"/><Relationship Id="rId4" Type="http://schemas.openxmlformats.org/officeDocument/2006/relationships/image" Target="../media/image11.png"/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59.xml"/><Relationship Id="rId8" Type="http://schemas.openxmlformats.org/officeDocument/2006/relationships/tags" Target="../tags/tag58.xml"/><Relationship Id="rId7" Type="http://schemas.openxmlformats.org/officeDocument/2006/relationships/tags" Target="../tags/tag57.xml"/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4" Type="http://schemas.openxmlformats.org/officeDocument/2006/relationships/notesSlide" Target="../notesSlides/notesSlide2.xml"/><Relationship Id="rId33" Type="http://schemas.openxmlformats.org/officeDocument/2006/relationships/slideLayout" Target="../slideLayouts/slideLayout2.xml"/><Relationship Id="rId32" Type="http://schemas.openxmlformats.org/officeDocument/2006/relationships/tags" Target="../tags/tag82.xml"/><Relationship Id="rId31" Type="http://schemas.openxmlformats.org/officeDocument/2006/relationships/tags" Target="../tags/tag81.xml"/><Relationship Id="rId30" Type="http://schemas.openxmlformats.org/officeDocument/2006/relationships/tags" Target="../tags/tag80.xml"/><Relationship Id="rId3" Type="http://schemas.openxmlformats.org/officeDocument/2006/relationships/image" Target="../media/image10.png"/><Relationship Id="rId29" Type="http://schemas.openxmlformats.org/officeDocument/2006/relationships/tags" Target="../tags/tag79.xml"/><Relationship Id="rId28" Type="http://schemas.openxmlformats.org/officeDocument/2006/relationships/tags" Target="../tags/tag78.xml"/><Relationship Id="rId27" Type="http://schemas.openxmlformats.org/officeDocument/2006/relationships/tags" Target="../tags/tag77.xml"/><Relationship Id="rId26" Type="http://schemas.openxmlformats.org/officeDocument/2006/relationships/tags" Target="../tags/tag76.xml"/><Relationship Id="rId25" Type="http://schemas.openxmlformats.org/officeDocument/2006/relationships/tags" Target="../tags/tag75.xml"/><Relationship Id="rId24" Type="http://schemas.openxmlformats.org/officeDocument/2006/relationships/tags" Target="../tags/tag74.xml"/><Relationship Id="rId23" Type="http://schemas.openxmlformats.org/officeDocument/2006/relationships/tags" Target="../tags/tag73.xml"/><Relationship Id="rId22" Type="http://schemas.openxmlformats.org/officeDocument/2006/relationships/tags" Target="../tags/tag72.xml"/><Relationship Id="rId21" Type="http://schemas.openxmlformats.org/officeDocument/2006/relationships/tags" Target="../tags/tag71.xml"/><Relationship Id="rId20" Type="http://schemas.openxmlformats.org/officeDocument/2006/relationships/tags" Target="../tags/tag70.xml"/><Relationship Id="rId2" Type="http://schemas.openxmlformats.org/officeDocument/2006/relationships/image" Target="../media/image9.png"/><Relationship Id="rId19" Type="http://schemas.openxmlformats.org/officeDocument/2006/relationships/tags" Target="../tags/tag69.xml"/><Relationship Id="rId18" Type="http://schemas.openxmlformats.org/officeDocument/2006/relationships/tags" Target="../tags/tag68.xml"/><Relationship Id="rId17" Type="http://schemas.openxmlformats.org/officeDocument/2006/relationships/tags" Target="../tags/tag67.xml"/><Relationship Id="rId16" Type="http://schemas.openxmlformats.org/officeDocument/2006/relationships/tags" Target="../tags/tag66.xml"/><Relationship Id="rId15" Type="http://schemas.openxmlformats.org/officeDocument/2006/relationships/tags" Target="../tags/tag65.xml"/><Relationship Id="rId14" Type="http://schemas.openxmlformats.org/officeDocument/2006/relationships/tags" Target="../tags/tag64.xml"/><Relationship Id="rId13" Type="http://schemas.openxmlformats.org/officeDocument/2006/relationships/tags" Target="../tags/tag63.xml"/><Relationship Id="rId12" Type="http://schemas.openxmlformats.org/officeDocument/2006/relationships/tags" Target="../tags/tag62.xml"/><Relationship Id="rId11" Type="http://schemas.openxmlformats.org/officeDocument/2006/relationships/tags" Target="../tags/tag61.xml"/><Relationship Id="rId10" Type="http://schemas.openxmlformats.org/officeDocument/2006/relationships/tags" Target="../tags/tag60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tags" Target="../tags/tag86.xml"/><Relationship Id="rId4" Type="http://schemas.openxmlformats.org/officeDocument/2006/relationships/tags" Target="../tags/tag85.xml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89.xml"/><Relationship Id="rId8" Type="http://schemas.openxmlformats.org/officeDocument/2006/relationships/tags" Target="../tags/tag88.xml"/><Relationship Id="rId7" Type="http://schemas.openxmlformats.org/officeDocument/2006/relationships/image" Target="../media/image15.png"/><Relationship Id="rId6" Type="http://schemas.openxmlformats.org/officeDocument/2006/relationships/tags" Target="../tags/tag87.xml"/><Relationship Id="rId5" Type="http://schemas.microsoft.com/office/2007/relationships/hdphoto" Target="../media/image12.wdp"/><Relationship Id="rId4" Type="http://schemas.openxmlformats.org/officeDocument/2006/relationships/image" Target="../media/image11.png"/><Relationship Id="rId3" Type="http://schemas.openxmlformats.org/officeDocument/2006/relationships/image" Target="../media/image13.png"/><Relationship Id="rId20" Type="http://schemas.openxmlformats.org/officeDocument/2006/relationships/notesSlide" Target="../notesSlides/notesSlide3.xml"/><Relationship Id="rId2" Type="http://schemas.openxmlformats.org/officeDocument/2006/relationships/image" Target="../media/image9.png"/><Relationship Id="rId19" Type="http://schemas.openxmlformats.org/officeDocument/2006/relationships/slideLayout" Target="../slideLayouts/slideLayout2.xml"/><Relationship Id="rId18" Type="http://schemas.openxmlformats.org/officeDocument/2006/relationships/image" Target="../media/image16.png"/><Relationship Id="rId17" Type="http://schemas.openxmlformats.org/officeDocument/2006/relationships/tags" Target="../tags/tag97.xml"/><Relationship Id="rId16" Type="http://schemas.openxmlformats.org/officeDocument/2006/relationships/tags" Target="../tags/tag96.xml"/><Relationship Id="rId15" Type="http://schemas.openxmlformats.org/officeDocument/2006/relationships/tags" Target="../tags/tag95.xml"/><Relationship Id="rId14" Type="http://schemas.openxmlformats.org/officeDocument/2006/relationships/tags" Target="../tags/tag94.xml"/><Relationship Id="rId13" Type="http://schemas.openxmlformats.org/officeDocument/2006/relationships/tags" Target="../tags/tag93.xml"/><Relationship Id="rId12" Type="http://schemas.openxmlformats.org/officeDocument/2006/relationships/tags" Target="../tags/tag92.xml"/><Relationship Id="rId11" Type="http://schemas.openxmlformats.org/officeDocument/2006/relationships/tags" Target="../tags/tag91.xml"/><Relationship Id="rId10" Type="http://schemas.openxmlformats.org/officeDocument/2006/relationships/tags" Target="../tags/tag90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8.xml"/><Relationship Id="rId4" Type="http://schemas.openxmlformats.org/officeDocument/2006/relationships/image" Target="../media/image11.png"/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tags" Target="../tags/tag104.xml"/><Relationship Id="rId7" Type="http://schemas.openxmlformats.org/officeDocument/2006/relationships/tags" Target="../tags/tag103.xml"/><Relationship Id="rId6" Type="http://schemas.openxmlformats.org/officeDocument/2006/relationships/tags" Target="../tags/tag102.xml"/><Relationship Id="rId5" Type="http://schemas.openxmlformats.org/officeDocument/2006/relationships/tags" Target="../tags/tag101.xml"/><Relationship Id="rId4" Type="http://schemas.openxmlformats.org/officeDocument/2006/relationships/tags" Target="../tags/tag100.xml"/><Relationship Id="rId3" Type="http://schemas.openxmlformats.org/officeDocument/2006/relationships/tags" Target="../tags/tag99.xml"/><Relationship Id="rId2" Type="http://schemas.openxmlformats.org/officeDocument/2006/relationships/image" Target="../media/image9.png"/><Relationship Id="rId11" Type="http://schemas.openxmlformats.org/officeDocument/2006/relationships/slideLayout" Target="../slideLayouts/slideLayout1.xml"/><Relationship Id="rId10" Type="http://schemas.microsoft.com/office/2007/relationships/hdphoto" Target="../media/image12.wdp"/><Relationship Id="rId1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06.xml"/><Relationship Id="rId7" Type="http://schemas.openxmlformats.org/officeDocument/2006/relationships/image" Target="../media/image15.png"/><Relationship Id="rId6" Type="http://schemas.openxmlformats.org/officeDocument/2006/relationships/tags" Target="../tags/tag105.xml"/><Relationship Id="rId5" Type="http://schemas.microsoft.com/office/2007/relationships/hdphoto" Target="../media/image12.wdp"/><Relationship Id="rId4" Type="http://schemas.openxmlformats.org/officeDocument/2006/relationships/image" Target="../media/image11.png"/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0" Type="http://schemas.openxmlformats.org/officeDocument/2006/relationships/notesSlide" Target="../notesSlides/notesSlide4.xml"/><Relationship Id="rId1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109.xml"/><Relationship Id="rId8" Type="http://schemas.openxmlformats.org/officeDocument/2006/relationships/tags" Target="../tags/tag108.xml"/><Relationship Id="rId7" Type="http://schemas.openxmlformats.org/officeDocument/2006/relationships/image" Target="../media/image18.png"/><Relationship Id="rId6" Type="http://schemas.openxmlformats.org/officeDocument/2006/relationships/image" Target="../media/image15.png"/><Relationship Id="rId5" Type="http://schemas.openxmlformats.org/officeDocument/2006/relationships/tags" Target="../tags/tag107.xml"/><Relationship Id="rId4" Type="http://schemas.microsoft.com/office/2007/relationships/hdphoto" Target="../media/image12.wdp"/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111.xml"/><Relationship Id="rId10" Type="http://schemas.openxmlformats.org/officeDocument/2006/relationships/tags" Target="../tags/tag110.xml"/><Relationship Id="rId1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14.xml"/><Relationship Id="rId7" Type="http://schemas.openxmlformats.org/officeDocument/2006/relationships/tags" Target="../tags/tag113.xml"/><Relationship Id="rId6" Type="http://schemas.openxmlformats.org/officeDocument/2006/relationships/image" Target="../media/image15.png"/><Relationship Id="rId5" Type="http://schemas.openxmlformats.org/officeDocument/2006/relationships/tags" Target="../tags/tag112.xml"/><Relationship Id="rId4" Type="http://schemas.microsoft.com/office/2007/relationships/hdphoto" Target="../media/image12.wdp"/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0" Type="http://schemas.openxmlformats.org/officeDocument/2006/relationships/notesSlide" Target="../notesSlides/notesSlide5.xml"/><Relationship Id="rId1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tags" Target="../tags/tag118.xml"/><Relationship Id="rId4" Type="http://schemas.openxmlformats.org/officeDocument/2006/relationships/tags" Target="../tags/tag117.xml"/><Relationship Id="rId3" Type="http://schemas.openxmlformats.org/officeDocument/2006/relationships/tags" Target="../tags/tag116.xml"/><Relationship Id="rId2" Type="http://schemas.openxmlformats.org/officeDocument/2006/relationships/tags" Target="../tags/tag115.xml"/><Relationship Id="rId1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120.xml"/><Relationship Id="rId6" Type="http://schemas.openxmlformats.org/officeDocument/2006/relationships/image" Target="../media/image18.png"/><Relationship Id="rId5" Type="http://schemas.openxmlformats.org/officeDocument/2006/relationships/image" Target="../media/image15.png"/><Relationship Id="rId4" Type="http://schemas.openxmlformats.org/officeDocument/2006/relationships/tags" Target="../tags/tag119.xml"/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122.xml"/><Relationship Id="rId8" Type="http://schemas.openxmlformats.org/officeDocument/2006/relationships/image" Target="../media/image18.png"/><Relationship Id="rId7" Type="http://schemas.openxmlformats.org/officeDocument/2006/relationships/image" Target="../media/image15.png"/><Relationship Id="rId6" Type="http://schemas.openxmlformats.org/officeDocument/2006/relationships/tags" Target="../tags/tag121.xml"/><Relationship Id="rId5" Type="http://schemas.openxmlformats.org/officeDocument/2006/relationships/image" Target="../media/image9.png"/><Relationship Id="rId4" Type="http://schemas.openxmlformats.org/officeDocument/2006/relationships/hyperlink" Target="&#27014;&#27425;&#22826;&#21407;&#38271;&#23433;&#36335;&#32447;&#22270;.pdf" TargetMode="External"/><Relationship Id="rId3" Type="http://schemas.microsoft.com/office/2007/relationships/hdphoto" Target="../media/image12.wdp"/><Relationship Id="rId2" Type="http://schemas.openxmlformats.org/officeDocument/2006/relationships/image" Target="../media/image11.png"/><Relationship Id="rId15" Type="http://schemas.openxmlformats.org/officeDocument/2006/relationships/vmlDrawing" Target="../drawings/vmlDrawing1.vml"/><Relationship Id="rId14" Type="http://schemas.openxmlformats.org/officeDocument/2006/relationships/slideLayout" Target="../slideLayouts/slideLayout2.xml"/><Relationship Id="rId13" Type="http://schemas.openxmlformats.org/officeDocument/2006/relationships/image" Target="../media/image20.wmf"/><Relationship Id="rId12" Type="http://schemas.openxmlformats.org/officeDocument/2006/relationships/oleObject" Target="../embeddings/oleObject1.bin"/><Relationship Id="rId11" Type="http://schemas.openxmlformats.org/officeDocument/2006/relationships/image" Target="../media/image19.png"/><Relationship Id="rId10" Type="http://schemas.openxmlformats.org/officeDocument/2006/relationships/tags" Target="../tags/tag123.xml"/><Relationship Id="rId1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1.png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2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tags" Target="../tags/tag127.xml"/><Relationship Id="rId4" Type="http://schemas.openxmlformats.org/officeDocument/2006/relationships/tags" Target="../tags/tag126.xml"/><Relationship Id="rId3" Type="http://schemas.openxmlformats.org/officeDocument/2006/relationships/tags" Target="../tags/tag125.xml"/><Relationship Id="rId2" Type="http://schemas.openxmlformats.org/officeDocument/2006/relationships/tags" Target="../tags/tag124.xml"/><Relationship Id="rId1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1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7.xml"/><Relationship Id="rId6" Type="http://schemas.openxmlformats.org/officeDocument/2006/relationships/image" Target="../media/image11.png"/><Relationship Id="rId5" Type="http://schemas.openxmlformats.org/officeDocument/2006/relationships/image" Target="../media/image18.png"/><Relationship Id="rId4" Type="http://schemas.openxmlformats.org/officeDocument/2006/relationships/image" Target="../media/image6.png"/><Relationship Id="rId3" Type="http://schemas.openxmlformats.org/officeDocument/2006/relationships/image" Target="../media/image9.png"/><Relationship Id="rId2" Type="http://schemas.openxmlformats.org/officeDocument/2006/relationships/hyperlink" Target="&#27014;&#27425;&#22826;&#21407;&#38271;&#23433;&#36335;&#32447;&#22270;.pdf" TargetMode="External"/><Relationship Id="rId1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tags" Target="../tags/tag128.xml"/><Relationship Id="rId2" Type="http://schemas.openxmlformats.org/officeDocument/2006/relationships/image" Target="../media/image6.png"/><Relationship Id="rId1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1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微信图片_2025040621033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255" y="-60960"/>
            <a:ext cx="12252960" cy="69850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1815" y="-93345"/>
            <a:ext cx="3360420" cy="703326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10561320" y="707390"/>
            <a:ext cx="723900" cy="51219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algn="ctr">
              <a:lnSpc>
                <a:spcPct val="110000"/>
              </a:lnSpc>
            </a:pPr>
            <a:r>
              <a:rPr kumimoji="1" lang="zh-CN" altLang="en-US" sz="3200">
                <a:solidFill>
                  <a:srgbClr val="FF000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初一项目化学习</a:t>
            </a:r>
            <a:r>
              <a:rPr kumimoji="1" lang="en-US" altLang="zh-CN" sz="3200">
                <a:solidFill>
                  <a:srgbClr val="FF000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——</a:t>
            </a:r>
            <a:r>
              <a:rPr kumimoji="1" lang="zh-CN" altLang="en-US" sz="3200">
                <a:solidFill>
                  <a:srgbClr val="FF000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探究课</a:t>
            </a:r>
            <a:endParaRPr kumimoji="1" lang="zh-CN" altLang="en-US" sz="3200">
              <a:solidFill>
                <a:srgbClr val="FF0000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9142095" y="257175"/>
            <a:ext cx="1302385" cy="63671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algn="ctr">
              <a:lnSpc>
                <a:spcPct val="13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汉仪行楷简" panose="02010600000101010101" charset="-122"/>
                <a:ea typeface="汉仪行楷简" panose="02010600000101010101" charset="-122"/>
                <a:cs typeface="汉仪行楷简" panose="02010600000101010101" charset="-122"/>
                <a:sym typeface="+mn-ea"/>
              </a:rPr>
              <a:t>隋唐</a:t>
            </a:r>
            <a:r>
              <a:rPr kumimoji="1" lang="zh-CN" altLang="en-US" sz="28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汉仪行楷简" panose="02010600000101010101" charset="-122"/>
                <a:ea typeface="汉仪行楷简" panose="02010600000101010101" charset="-122"/>
                <a:cs typeface="汉仪行楷简" panose="02010600000101010101" charset="-122"/>
                <a:sym typeface="+mn-ea"/>
              </a:rPr>
              <a:t>时期</a:t>
            </a:r>
            <a:r>
              <a:rPr kumimoji="1" lang="en-US" altLang="zh-CN" sz="28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汉仪行楷简" panose="02010600000101010101" charset="-122"/>
                <a:ea typeface="汉仪行楷简" panose="02010600000101010101" charset="-122"/>
                <a:cs typeface="汉仪行楷简" panose="02010600000101010101" charset="-122"/>
                <a:sym typeface="+mn-ea"/>
              </a:rPr>
              <a:t>：繁荣与开放时代—学史方法与</a:t>
            </a:r>
            <a:r>
              <a:rPr kumimoji="1" lang="zh-CN" altLang="en-US" sz="28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汉仪行楷简" panose="02010600000101010101" charset="-122"/>
                <a:ea typeface="汉仪行楷简" panose="02010600000101010101" charset="-122"/>
                <a:cs typeface="汉仪行楷简" panose="02010600000101010101" charset="-122"/>
                <a:sym typeface="+mn-ea"/>
              </a:rPr>
              <a:t>剧本创作</a:t>
            </a:r>
            <a:endParaRPr kumimoji="1" lang="zh-CN" altLang="en-US" sz="2800">
              <a:ln w="12700">
                <a:noFill/>
              </a:ln>
              <a:solidFill>
                <a:srgbClr val="000000">
                  <a:alpha val="100000"/>
                </a:srgbClr>
              </a:solidFill>
              <a:latin typeface="汉仪行楷简" panose="02010600000101010101" charset="-122"/>
              <a:ea typeface="汉仪行楷简" panose="02010600000101010101" charset="-122"/>
              <a:cs typeface="汉仪行楷简" panose="0201060000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3"/>
            </p:custDataLst>
          </p:nvPr>
        </p:nvSpPr>
        <p:spPr>
          <a:xfrm>
            <a:off x="8039735" y="3534410"/>
            <a:ext cx="921385" cy="32010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lvl="0" algn="ctr">
              <a:buClrTx/>
              <a:buSzTx/>
              <a:buFontTx/>
            </a:pPr>
            <a:r>
              <a:rPr lang="en-US" altLang="zh-CN" sz="2400" b="1">
                <a:solidFill>
                  <a:schemeClr val="tx1">
                    <a:lumMod val="95000"/>
                    <a:lumOff val="5000"/>
                  </a:schemeClr>
                </a:solidFill>
                <a:latin typeface="方正清楷 简" panose="02000500000000000000" charset="-122"/>
                <a:ea typeface="方正清楷 简" panose="02000500000000000000" charset="-122"/>
                <a:cs typeface="方正清楷 简" panose="02000500000000000000" charset="-122"/>
                <a:sym typeface="字魂手刻宋" panose="00000500000000000000" charset="-122"/>
              </a:rPr>
              <a:t>——</a:t>
            </a:r>
            <a:r>
              <a:rPr kumimoji="1" lang="zh-CN" altLang="en-US" sz="2400">
                <a:ln w="12700">
                  <a:noFill/>
                </a:ln>
                <a:solidFill>
                  <a:schemeClr val="tx1">
                    <a:alpha val="100000"/>
                  </a:schemeClr>
                </a:solidFill>
                <a:latin typeface="Source Han Serif SC Regular" panose="02020500000000000000" charset="-122"/>
                <a:ea typeface="Source Han Serif SC Regular" panose="02020500000000000000" charset="-122"/>
                <a:cs typeface="Source Han Serif SC Regular" panose="02020500000000000000" charset="-122"/>
                <a:sym typeface="+mn-ea"/>
              </a:rPr>
              <a:t>丁婷婷</a:t>
            </a:r>
            <a:endParaRPr kumimoji="1" lang="zh-CN" altLang="en-US" sz="24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Source Han Serif SC Regular" panose="02020500000000000000" charset="-122"/>
              <a:ea typeface="Source Han Serif SC Regular" panose="02020500000000000000" charset="-122"/>
              <a:cs typeface="Source Han Serif SC Regular" panose="02020500000000000000" charset="-122"/>
            </a:endParaRPr>
          </a:p>
          <a:p>
            <a:pPr lvl="0" algn="ctr">
              <a:buClrTx/>
              <a:buSzTx/>
              <a:buFontTx/>
            </a:pPr>
            <a:endParaRPr lang="en-US" altLang="zh-CN" sz="2400" b="1">
              <a:solidFill>
                <a:schemeClr val="tx1">
                  <a:lumMod val="95000"/>
                  <a:lumOff val="5000"/>
                </a:schemeClr>
              </a:solidFill>
              <a:latin typeface="方正清楷 简" panose="02000500000000000000" charset="-122"/>
              <a:ea typeface="方正清楷 简" panose="02000500000000000000" charset="-122"/>
              <a:cs typeface="方正清楷 简" panose="02000500000000000000" charset="-122"/>
              <a:sym typeface="字魂手刻宋" panose="000005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5" y="0"/>
            <a:ext cx="12191365" cy="10414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p>
            <a:r>
              <a:rPr kumimoji="1" lang="en-US" altLang="zh-CN" sz="48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</a:rPr>
              <a:t>  </a:t>
            </a:r>
            <a:r>
              <a:rPr kumimoji="1" lang="zh-CN" altLang="en-US" sz="48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</a:rPr>
              <a:t>穿越隋唐，用几个词来描述你眼中的唐朝......</a:t>
            </a:r>
            <a:endParaRPr kumimoji="1" lang="zh-CN" altLang="en-US" sz="4800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Source Han Sans CN Bold" panose="020B0800000000000000" charset="-122"/>
            </a:endParaRPr>
          </a:p>
        </p:txBody>
      </p:sp>
      <p:pic>
        <p:nvPicPr>
          <p:cNvPr id="4" name="隋唐盛世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35" y="469900"/>
            <a:ext cx="12191365" cy="68573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 descr="微信图片_2025040621033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255" y="0"/>
            <a:ext cx="12252960" cy="692404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alphaModFix amt="38000"/>
          </a:blip>
          <a:srcRect l="107" r="107"/>
          <a:stretch>
            <a:fillRect/>
          </a:stretch>
        </p:blipFill>
        <p:spPr>
          <a:xfrm flipH="1">
            <a:off x="-22225" y="0"/>
            <a:ext cx="12214225" cy="6924675"/>
          </a:xfrm>
          <a:custGeom>
            <a:avLst/>
            <a:gdLst>
              <a:gd name="connsiteX0" fmla="*/ 12170029 w 12170029"/>
              <a:gd name="connsiteY0" fmla="*/ 0 h 6858000"/>
              <a:gd name="connsiteX1" fmla="*/ 0 w 12170029"/>
              <a:gd name="connsiteY1" fmla="*/ 0 h 6858000"/>
              <a:gd name="connsiteX2" fmla="*/ 0 w 12170029"/>
              <a:gd name="connsiteY2" fmla="*/ 6858000 h 6858000"/>
              <a:gd name="connsiteX3" fmla="*/ 12170029 w 12170029"/>
              <a:gd name="connsiteY3" fmla="*/ 6858000 h 6858000"/>
            </a:gdLst>
            <a:ahLst/>
            <a:cxnLst/>
            <a:rect l="l" t="t" r="r" b="b"/>
            <a:pathLst>
              <a:path w="12170029" h="6858000">
                <a:moveTo>
                  <a:pt x="12170029" y="0"/>
                </a:moveTo>
                <a:lnTo>
                  <a:pt x="0" y="0"/>
                </a:lnTo>
                <a:lnTo>
                  <a:pt x="0" y="6858000"/>
                </a:lnTo>
                <a:lnTo>
                  <a:pt x="12170029" y="685800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alphaModFix amt="100000"/>
          </a:blip>
          <a:srcRect/>
          <a:stretch>
            <a:fillRect/>
          </a:stretch>
        </p:blipFill>
        <p:spPr>
          <a:xfrm>
            <a:off x="600348" y="5932920"/>
            <a:ext cx="1403918" cy="60555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标题 1"/>
          <p:cNvSpPr txBox="1"/>
          <p:nvPr>
            <p:custDataLst>
              <p:tags r:id="rId5"/>
            </p:custDataLst>
          </p:nvPr>
        </p:nvSpPr>
        <p:spPr>
          <a:xfrm>
            <a:off x="10684152" y="-27305"/>
            <a:ext cx="1765658" cy="6858000"/>
          </a:xfrm>
          <a:custGeom>
            <a:avLst/>
            <a:gdLst>
              <a:gd name="connsiteX0" fmla="*/ 1658996 w 1765658"/>
              <a:gd name="connsiteY0" fmla="*/ 0 h 6858000"/>
              <a:gd name="connsiteX1" fmla="*/ 1765658 w 1765658"/>
              <a:gd name="connsiteY1" fmla="*/ 0 h 6858000"/>
              <a:gd name="connsiteX2" fmla="*/ 1765658 w 1765658"/>
              <a:gd name="connsiteY2" fmla="*/ 180921 h 6858000"/>
              <a:gd name="connsiteX3" fmla="*/ 1724880 w 1765658"/>
              <a:gd name="connsiteY3" fmla="*/ 212966 h 6858000"/>
              <a:gd name="connsiteX4" fmla="*/ 208208 w 1765658"/>
              <a:gd name="connsiteY4" fmla="*/ 3429000 h 6858000"/>
              <a:gd name="connsiteX5" fmla="*/ 1724880 w 1765658"/>
              <a:gd name="connsiteY5" fmla="*/ 6645034 h 6858000"/>
              <a:gd name="connsiteX6" fmla="*/ 1765658 w 1765658"/>
              <a:gd name="connsiteY6" fmla="*/ 6677079 h 6858000"/>
              <a:gd name="connsiteX7" fmla="*/ 1765658 w 1765658"/>
              <a:gd name="connsiteY7" fmla="*/ 6858000 h 6858000"/>
              <a:gd name="connsiteX8" fmla="*/ 1658996 w 1765658"/>
              <a:gd name="connsiteY8" fmla="*/ 6858000 h 6858000"/>
              <a:gd name="connsiteX9" fmla="*/ 1592440 w 1765658"/>
              <a:gd name="connsiteY9" fmla="*/ 6805698 h 6858000"/>
              <a:gd name="connsiteX10" fmla="*/ 0 w 1765658"/>
              <a:gd name="connsiteY10" fmla="*/ 3429000 h 6858000"/>
              <a:gd name="connsiteX11" fmla="*/ 1592440 w 1765658"/>
              <a:gd name="connsiteY11" fmla="*/ 52303 h 6858000"/>
            </a:gdLst>
            <a:ahLst/>
            <a:cxnLst/>
            <a:rect l="l" t="t" r="r" b="b"/>
            <a:pathLst>
              <a:path w="1765658" h="6858000">
                <a:moveTo>
                  <a:pt x="1658996" y="0"/>
                </a:moveTo>
                <a:lnTo>
                  <a:pt x="1765658" y="0"/>
                </a:lnTo>
                <a:lnTo>
                  <a:pt x="1765658" y="180921"/>
                </a:lnTo>
                <a:lnTo>
                  <a:pt x="1724880" y="212966"/>
                </a:lnTo>
                <a:cubicBezTo>
                  <a:pt x="798610" y="977392"/>
                  <a:pt x="208208" y="2134248"/>
                  <a:pt x="208208" y="3429000"/>
                </a:cubicBezTo>
                <a:cubicBezTo>
                  <a:pt x="208208" y="4723752"/>
                  <a:pt x="798610" y="5880608"/>
                  <a:pt x="1724880" y="6645034"/>
                </a:cubicBezTo>
                <a:lnTo>
                  <a:pt x="1765658" y="6677079"/>
                </a:lnTo>
                <a:lnTo>
                  <a:pt x="1765658" y="6858000"/>
                </a:lnTo>
                <a:lnTo>
                  <a:pt x="1658996" y="6858000"/>
                </a:lnTo>
                <a:lnTo>
                  <a:pt x="1592440" y="6805698"/>
                </a:lnTo>
                <a:cubicBezTo>
                  <a:pt x="619897" y="6003084"/>
                  <a:pt x="0" y="4788435"/>
                  <a:pt x="0" y="3429000"/>
                </a:cubicBezTo>
                <a:cubicBezTo>
                  <a:pt x="0" y="2069566"/>
                  <a:pt x="619897" y="854917"/>
                  <a:pt x="1592440" y="52303"/>
                </a:cubicBezTo>
                <a:close/>
              </a:path>
            </a:pathLst>
          </a:custGeom>
          <a:solidFill>
            <a:srgbClr val="AA744D">
              <a:alpha val="36000"/>
            </a:srgb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0" y="0"/>
            <a:ext cx="4817057" cy="6874136"/>
          </a:xfrm>
          <a:custGeom>
            <a:avLst/>
            <a:gdLst>
              <a:gd name="connsiteX0" fmla="*/ 0 w 4724792"/>
              <a:gd name="connsiteY0" fmla="*/ 0 h 6850063"/>
              <a:gd name="connsiteX1" fmla="*/ 4724792 w 4724792"/>
              <a:gd name="connsiteY1" fmla="*/ 0 h 6850063"/>
              <a:gd name="connsiteX2" fmla="*/ 4579405 w 4724792"/>
              <a:gd name="connsiteY2" fmla="*/ 114252 h 6850063"/>
              <a:gd name="connsiteX3" fmla="*/ 3016180 w 4724792"/>
              <a:gd name="connsiteY3" fmla="*/ 3429000 h 6850063"/>
              <a:gd name="connsiteX4" fmla="*/ 4579405 w 4724792"/>
              <a:gd name="connsiteY4" fmla="*/ 6743748 h 6850063"/>
              <a:gd name="connsiteX5" fmla="*/ 4714692 w 4724792"/>
              <a:gd name="connsiteY5" fmla="*/ 6850063 h 6850063"/>
              <a:gd name="connsiteX6" fmla="*/ 0 w 4724792"/>
              <a:gd name="connsiteY6" fmla="*/ 6850063 h 6850063"/>
              <a:gd name="connsiteX7" fmla="*/ 0 w 4724792"/>
              <a:gd name="connsiteY7" fmla="*/ 0 h 6850063"/>
            </a:gdLst>
            <a:ahLst/>
            <a:cxnLst/>
            <a:rect l="l" t="t" r="r" b="b"/>
            <a:pathLst>
              <a:path w="4724792" h="6850063">
                <a:moveTo>
                  <a:pt x="0" y="0"/>
                </a:moveTo>
                <a:lnTo>
                  <a:pt x="4724792" y="0"/>
                </a:lnTo>
                <a:lnTo>
                  <a:pt x="4579405" y="114252"/>
                </a:lnTo>
                <a:cubicBezTo>
                  <a:pt x="3624704" y="902141"/>
                  <a:pt x="3016180" y="2094507"/>
                  <a:pt x="3016180" y="3429000"/>
                </a:cubicBezTo>
                <a:cubicBezTo>
                  <a:pt x="3016180" y="4763494"/>
                  <a:pt x="3624704" y="5955859"/>
                  <a:pt x="4579405" y="6743748"/>
                </a:cubicBezTo>
                <a:lnTo>
                  <a:pt x="4714692" y="6850063"/>
                </a:lnTo>
                <a:lnTo>
                  <a:pt x="0" y="6850063"/>
                </a:lnTo>
                <a:lnTo>
                  <a:pt x="0" y="0"/>
                </a:lnTo>
                <a:close/>
              </a:path>
            </a:pathLst>
          </a:custGeom>
          <a:solidFill>
            <a:srgbClr val="AA744D">
              <a:alpha val="36000"/>
            </a:srgb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>
            <a:noAutofit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endParaRPr kumimoji="1" lang="zh-CN" altLang="en-US">
              <a:sym typeface="+mn-ea"/>
            </a:endParaRPr>
          </a:p>
        </p:txBody>
      </p:sp>
      <p:sp>
        <p:nvSpPr>
          <p:cNvPr id="9" name="标题 1"/>
          <p:cNvSpPr txBox="1"/>
          <p:nvPr/>
        </p:nvSpPr>
        <p:spPr>
          <a:xfrm>
            <a:off x="0" y="0"/>
            <a:ext cx="4103370" cy="6873875"/>
          </a:xfrm>
          <a:custGeom>
            <a:avLst/>
            <a:gdLst>
              <a:gd name="connsiteX0" fmla="*/ 0 w 4724792"/>
              <a:gd name="connsiteY0" fmla="*/ 0 h 6850063"/>
              <a:gd name="connsiteX1" fmla="*/ 4724792 w 4724792"/>
              <a:gd name="connsiteY1" fmla="*/ 0 h 6850063"/>
              <a:gd name="connsiteX2" fmla="*/ 4579405 w 4724792"/>
              <a:gd name="connsiteY2" fmla="*/ 114252 h 6850063"/>
              <a:gd name="connsiteX3" fmla="*/ 3016180 w 4724792"/>
              <a:gd name="connsiteY3" fmla="*/ 3429000 h 6850063"/>
              <a:gd name="connsiteX4" fmla="*/ 4579405 w 4724792"/>
              <a:gd name="connsiteY4" fmla="*/ 6743748 h 6850063"/>
              <a:gd name="connsiteX5" fmla="*/ 4714692 w 4724792"/>
              <a:gd name="connsiteY5" fmla="*/ 6850063 h 6850063"/>
              <a:gd name="connsiteX6" fmla="*/ 0 w 4724792"/>
              <a:gd name="connsiteY6" fmla="*/ 6850063 h 6850063"/>
              <a:gd name="connsiteX7" fmla="*/ 0 w 4724792"/>
              <a:gd name="connsiteY7" fmla="*/ 0 h 6850063"/>
            </a:gdLst>
            <a:ahLst/>
            <a:cxnLst/>
            <a:rect l="l" t="t" r="r" b="b"/>
            <a:pathLst>
              <a:path w="4724792" h="6850063">
                <a:moveTo>
                  <a:pt x="0" y="0"/>
                </a:moveTo>
                <a:lnTo>
                  <a:pt x="4724792" y="0"/>
                </a:lnTo>
                <a:lnTo>
                  <a:pt x="4579405" y="114252"/>
                </a:lnTo>
                <a:cubicBezTo>
                  <a:pt x="3624704" y="902141"/>
                  <a:pt x="3016180" y="2094507"/>
                  <a:pt x="3016180" y="3429000"/>
                </a:cubicBezTo>
                <a:cubicBezTo>
                  <a:pt x="3016180" y="4763494"/>
                  <a:pt x="3624704" y="5955859"/>
                  <a:pt x="4579405" y="6743748"/>
                </a:cubicBezTo>
                <a:lnTo>
                  <a:pt x="4714692" y="6850063"/>
                </a:lnTo>
                <a:lnTo>
                  <a:pt x="0" y="6850063"/>
                </a:lnTo>
                <a:lnTo>
                  <a:pt x="0" y="0"/>
                </a:lnTo>
                <a:close/>
              </a:path>
            </a:pathLst>
          </a:custGeom>
          <a:solidFill>
            <a:srgbClr val="AA744D">
              <a:alpha val="86000"/>
            </a:srgb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>
            <a:noAutofit/>
          </a:bodyPr>
          <a:lstStyle/>
          <a:p>
            <a:pPr lvl="0" algn="ctr">
              <a:lnSpc>
                <a:spcPct val="110000"/>
              </a:lnSpc>
              <a:buClrTx/>
              <a:buSzTx/>
              <a:buFontTx/>
            </a:pPr>
            <a:endParaRPr kumimoji="1" lang="zh-CN" altLang="en-US">
              <a:sym typeface="+mn-ea"/>
            </a:endParaRPr>
          </a:p>
        </p:txBody>
      </p:sp>
      <p:sp>
        <p:nvSpPr>
          <p:cNvPr id="10" name="标题 1"/>
          <p:cNvSpPr txBox="1"/>
          <p:nvPr>
            <p:custDataLst>
              <p:tags r:id="rId6"/>
            </p:custDataLst>
          </p:nvPr>
        </p:nvSpPr>
        <p:spPr>
          <a:xfrm>
            <a:off x="4817423" y="1000448"/>
            <a:ext cx="914400" cy="914400"/>
          </a:xfrm>
          <a:prstGeom prst="ellipse">
            <a:avLst/>
          </a:prstGeom>
          <a:solidFill>
            <a:srgbClr val="F4B183"/>
          </a:solidFill>
          <a:ln w="12700" cap="flat">
            <a:noFill/>
            <a:miter/>
          </a:ln>
          <a:effectLst>
            <a:outerShdw blurRad="254000" dist="127000" dir="2700000" algn="tl" rotWithShape="0">
              <a:schemeClr val="accent1">
                <a:lumMod val="50000"/>
                <a:alpha val="1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>
            <p:custDataLst>
              <p:tags r:id="rId7"/>
            </p:custDataLst>
          </p:nvPr>
        </p:nvSpPr>
        <p:spPr>
          <a:xfrm>
            <a:off x="4925373" y="1153166"/>
            <a:ext cx="698500" cy="60896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ctr">
              <a:lnSpc>
                <a:spcPct val="110000"/>
              </a:lnSpc>
            </a:pPr>
            <a:r>
              <a:rPr kumimoji="1"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壹</a:t>
            </a:r>
            <a:endParaRPr kumimoji="1" lang="zh-CN" altLang="en-US" sz="32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OPPOSans H" panose="00020600040101010101" charset="-122"/>
              <a:ea typeface="OPPOSans H" panose="00020600040101010101" charset="-122"/>
              <a:cs typeface="OPPOSans H" panose="00020600040101010101" charset="-122"/>
            </a:endParaRPr>
          </a:p>
        </p:txBody>
      </p:sp>
      <p:sp>
        <p:nvSpPr>
          <p:cNvPr id="12" name="标题 1"/>
          <p:cNvSpPr txBox="1"/>
          <p:nvPr>
            <p:custDataLst>
              <p:tags r:id="rId8"/>
            </p:custDataLst>
          </p:nvPr>
        </p:nvSpPr>
        <p:spPr>
          <a:xfrm>
            <a:off x="4817423" y="2377006"/>
            <a:ext cx="914400" cy="914400"/>
          </a:xfrm>
          <a:prstGeom prst="ellipse">
            <a:avLst/>
          </a:prstGeom>
          <a:solidFill>
            <a:srgbClr val="F4B183"/>
          </a:solidFill>
          <a:ln w="12700" cap="flat">
            <a:noFill/>
            <a:miter/>
          </a:ln>
          <a:effectLst>
            <a:outerShdw blurRad="254000" dist="127000" dir="2700000" algn="tl" rotWithShape="0">
              <a:schemeClr val="accent1">
                <a:lumMod val="50000"/>
                <a:alpha val="1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3" name="标题 1"/>
          <p:cNvSpPr txBox="1"/>
          <p:nvPr>
            <p:custDataLst>
              <p:tags r:id="rId9"/>
            </p:custDataLst>
          </p:nvPr>
        </p:nvSpPr>
        <p:spPr>
          <a:xfrm>
            <a:off x="4925373" y="2529723"/>
            <a:ext cx="698500" cy="60896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ctr">
              <a:lnSpc>
                <a:spcPct val="110000"/>
              </a:lnSpc>
            </a:pPr>
            <a:r>
              <a:rPr kumimoji="1"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贰</a:t>
            </a:r>
            <a:endParaRPr kumimoji="1" lang="zh-CN" altLang="en-US" sz="32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OPPOSans H" panose="00020600040101010101" charset="-122"/>
              <a:ea typeface="OPPOSans H" panose="00020600040101010101" charset="-122"/>
              <a:cs typeface="OPPOSans H" panose="00020600040101010101" charset="-122"/>
            </a:endParaRPr>
          </a:p>
        </p:txBody>
      </p:sp>
      <p:sp>
        <p:nvSpPr>
          <p:cNvPr id="14" name="标题 1"/>
          <p:cNvSpPr txBox="1"/>
          <p:nvPr>
            <p:custDataLst>
              <p:tags r:id="rId10"/>
            </p:custDataLst>
          </p:nvPr>
        </p:nvSpPr>
        <p:spPr>
          <a:xfrm>
            <a:off x="4817423" y="3753564"/>
            <a:ext cx="914400" cy="914400"/>
          </a:xfrm>
          <a:prstGeom prst="ellipse">
            <a:avLst/>
          </a:prstGeom>
          <a:solidFill>
            <a:srgbClr val="F4B183"/>
          </a:solidFill>
          <a:ln w="12700" cap="flat">
            <a:noFill/>
            <a:miter/>
          </a:ln>
          <a:effectLst>
            <a:outerShdw blurRad="254000" dist="127000" dir="2700000" algn="tl" rotWithShape="0">
              <a:schemeClr val="accent1">
                <a:lumMod val="50000"/>
                <a:alpha val="1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>
            <p:custDataLst>
              <p:tags r:id="rId11"/>
            </p:custDataLst>
          </p:nvPr>
        </p:nvSpPr>
        <p:spPr>
          <a:xfrm>
            <a:off x="4925373" y="3906281"/>
            <a:ext cx="698500" cy="60896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ctr">
              <a:lnSpc>
                <a:spcPct val="110000"/>
              </a:lnSpc>
            </a:pPr>
            <a:r>
              <a:rPr kumimoji="1"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叁</a:t>
            </a:r>
            <a:endParaRPr kumimoji="1" lang="zh-CN" altLang="en-US" sz="32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OPPOSans H" panose="00020600040101010101" charset="-122"/>
              <a:ea typeface="OPPOSans H" panose="00020600040101010101" charset="-122"/>
              <a:cs typeface="OPPOSans H" panose="00020600040101010101" charset="-122"/>
            </a:endParaRPr>
          </a:p>
        </p:txBody>
      </p:sp>
      <p:sp>
        <p:nvSpPr>
          <p:cNvPr id="16" name="标题 1"/>
          <p:cNvSpPr txBox="1"/>
          <p:nvPr>
            <p:custDataLst>
              <p:tags r:id="rId12"/>
            </p:custDataLst>
          </p:nvPr>
        </p:nvSpPr>
        <p:spPr>
          <a:xfrm>
            <a:off x="4817423" y="5130122"/>
            <a:ext cx="914400" cy="914400"/>
          </a:xfrm>
          <a:prstGeom prst="ellipse">
            <a:avLst/>
          </a:prstGeom>
          <a:solidFill>
            <a:srgbClr val="F4B183"/>
          </a:solidFill>
          <a:ln w="12700" cap="flat">
            <a:noFill/>
            <a:miter/>
          </a:ln>
          <a:effectLst>
            <a:outerShdw blurRad="254000" dist="127000" dir="2700000" algn="tl" rotWithShape="0">
              <a:schemeClr val="accent1">
                <a:lumMod val="50000"/>
                <a:alpha val="1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7" name="标题 1"/>
          <p:cNvSpPr txBox="1"/>
          <p:nvPr>
            <p:custDataLst>
              <p:tags r:id="rId13"/>
            </p:custDataLst>
          </p:nvPr>
        </p:nvSpPr>
        <p:spPr>
          <a:xfrm>
            <a:off x="4925373" y="5282840"/>
            <a:ext cx="698500" cy="60896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ctr">
              <a:lnSpc>
                <a:spcPct val="110000"/>
              </a:lnSpc>
            </a:pPr>
            <a:r>
              <a:rPr kumimoji="1"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肆</a:t>
            </a:r>
            <a:endParaRPr kumimoji="1" lang="zh-CN" altLang="en-US" sz="32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OPPOSans H" panose="00020600040101010101" charset="-122"/>
              <a:ea typeface="OPPOSans H" panose="00020600040101010101" charset="-122"/>
              <a:cs typeface="OPPOSans H" panose="00020600040101010101" charset="-122"/>
            </a:endParaRPr>
          </a:p>
        </p:txBody>
      </p:sp>
      <p:sp>
        <p:nvSpPr>
          <p:cNvPr id="18" name="标题 1"/>
          <p:cNvSpPr txBox="1"/>
          <p:nvPr>
            <p:custDataLst>
              <p:tags r:id="rId14"/>
            </p:custDataLst>
          </p:nvPr>
        </p:nvSpPr>
        <p:spPr>
          <a:xfrm>
            <a:off x="10848549" y="-27305"/>
            <a:ext cx="1699686" cy="6858000"/>
          </a:xfrm>
          <a:custGeom>
            <a:avLst/>
            <a:gdLst>
              <a:gd name="connsiteX0" fmla="*/ 1658996 w 1699686"/>
              <a:gd name="connsiteY0" fmla="*/ 0 h 6858000"/>
              <a:gd name="connsiteX1" fmla="*/ 1699686 w 1699686"/>
              <a:gd name="connsiteY1" fmla="*/ 0 h 6858000"/>
              <a:gd name="connsiteX2" fmla="*/ 1699686 w 1699686"/>
              <a:gd name="connsiteY2" fmla="*/ 942315 h 6858000"/>
              <a:gd name="connsiteX3" fmla="*/ 1553911 w 1699686"/>
              <a:gd name="connsiteY3" fmla="*/ 1102708 h 6858000"/>
              <a:gd name="connsiteX4" fmla="*/ 718794 w 1699686"/>
              <a:gd name="connsiteY4" fmla="*/ 3429000 h 6858000"/>
              <a:gd name="connsiteX5" fmla="*/ 1553911 w 1699686"/>
              <a:gd name="connsiteY5" fmla="*/ 5755293 h 6858000"/>
              <a:gd name="connsiteX6" fmla="*/ 1699686 w 1699686"/>
              <a:gd name="connsiteY6" fmla="*/ 5915686 h 6858000"/>
              <a:gd name="connsiteX7" fmla="*/ 1699686 w 1699686"/>
              <a:gd name="connsiteY7" fmla="*/ 6858000 h 6858000"/>
              <a:gd name="connsiteX8" fmla="*/ 1658996 w 1699686"/>
              <a:gd name="connsiteY8" fmla="*/ 6858000 h 6858000"/>
              <a:gd name="connsiteX9" fmla="*/ 1592440 w 1699686"/>
              <a:gd name="connsiteY9" fmla="*/ 6805698 h 6858000"/>
              <a:gd name="connsiteX10" fmla="*/ 0 w 1699686"/>
              <a:gd name="connsiteY10" fmla="*/ 3429000 h 6858000"/>
              <a:gd name="connsiteX11" fmla="*/ 1592440 w 1699686"/>
              <a:gd name="connsiteY11" fmla="*/ 52303 h 6858000"/>
            </a:gdLst>
            <a:ahLst/>
            <a:cxnLst/>
            <a:rect l="l" t="t" r="r" b="b"/>
            <a:pathLst>
              <a:path w="1699686" h="6858000">
                <a:moveTo>
                  <a:pt x="1658996" y="0"/>
                </a:moveTo>
                <a:lnTo>
                  <a:pt x="1699686" y="0"/>
                </a:lnTo>
                <a:lnTo>
                  <a:pt x="1699686" y="942315"/>
                </a:lnTo>
                <a:lnTo>
                  <a:pt x="1553911" y="1102708"/>
                </a:lnTo>
                <a:cubicBezTo>
                  <a:pt x="1032196" y="1734880"/>
                  <a:pt x="718794" y="2545341"/>
                  <a:pt x="718794" y="3429000"/>
                </a:cubicBezTo>
                <a:cubicBezTo>
                  <a:pt x="718794" y="4312660"/>
                  <a:pt x="1032196" y="5123120"/>
                  <a:pt x="1553911" y="5755293"/>
                </a:cubicBezTo>
                <a:lnTo>
                  <a:pt x="1699686" y="5915686"/>
                </a:lnTo>
                <a:lnTo>
                  <a:pt x="1699686" y="6858000"/>
                </a:lnTo>
                <a:lnTo>
                  <a:pt x="1658996" y="6858000"/>
                </a:lnTo>
                <a:lnTo>
                  <a:pt x="1592440" y="6805698"/>
                </a:lnTo>
                <a:cubicBezTo>
                  <a:pt x="619897" y="6003084"/>
                  <a:pt x="0" y="4788435"/>
                  <a:pt x="0" y="3429000"/>
                </a:cubicBezTo>
                <a:cubicBezTo>
                  <a:pt x="0" y="2069566"/>
                  <a:pt x="619897" y="854917"/>
                  <a:pt x="1592440" y="52303"/>
                </a:cubicBezTo>
                <a:close/>
              </a:path>
            </a:pathLst>
          </a:custGeom>
          <a:solidFill>
            <a:srgbClr val="AA744D">
              <a:alpha val="86000"/>
            </a:srgb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81386" y="2034834"/>
            <a:ext cx="1021080" cy="232537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rtlCol="0" anchor="t">
            <a:spAutoFit/>
          </a:bodyPr>
          <a:lstStyle/>
          <a:p>
            <a:pPr algn="ctr">
              <a:lnSpc>
                <a:spcPct val="110000"/>
              </a:lnSpc>
            </a:pPr>
            <a:r>
              <a:rPr kumimoji="1" lang="en-US" altLang="zh-CN" sz="6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汉仪颜楷简" panose="00020600040101010101" charset="-122"/>
                <a:ea typeface="汉仪颜楷简" panose="00020600040101010101" charset="-122"/>
                <a:cs typeface="OPPOSans H" panose="00020600040101010101" charset="-122"/>
              </a:rPr>
              <a:t>目</a:t>
            </a:r>
            <a:endParaRPr kumimoji="1" lang="en-US" altLang="zh-CN" sz="66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汉仪颜楷简" panose="00020600040101010101" charset="-122"/>
              <a:ea typeface="汉仪颜楷简" panose="00020600040101010101" charset="-122"/>
              <a:cs typeface="OPPOSans H" panose="00020600040101010101" charset="-122"/>
            </a:endParaRPr>
          </a:p>
          <a:p>
            <a:pPr algn="ctr">
              <a:lnSpc>
                <a:spcPct val="110000"/>
              </a:lnSpc>
            </a:pPr>
            <a:r>
              <a:rPr kumimoji="1" lang="en-US" altLang="zh-CN" sz="6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汉仪颜楷简" panose="00020600040101010101" charset="-122"/>
                <a:ea typeface="汉仪颜楷简" panose="00020600040101010101" charset="-122"/>
                <a:cs typeface="OPPOSans H" panose="00020600040101010101" charset="-122"/>
              </a:rPr>
              <a:t>录</a:t>
            </a:r>
            <a:endParaRPr kumimoji="1" lang="zh-CN" altLang="en-US"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21" name="标题 1"/>
          <p:cNvSpPr txBox="1"/>
          <p:nvPr/>
        </p:nvSpPr>
        <p:spPr>
          <a:xfrm>
            <a:off x="-1502430" y="5449246"/>
            <a:ext cx="3020376" cy="3020376"/>
          </a:xfrm>
          <a:prstGeom prst="donut">
            <a:avLst>
              <a:gd name="adj" fmla="val 18829"/>
            </a:avLst>
          </a:prstGeom>
          <a:gradFill>
            <a:gsLst>
              <a:gs pos="0">
                <a:schemeClr val="bg1">
                  <a:alpha val="26000"/>
                </a:schemeClr>
              </a:gs>
              <a:gs pos="100000">
                <a:schemeClr val="bg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>
            <p:custDataLst>
              <p:tags r:id="rId15"/>
            </p:custDataLst>
          </p:nvPr>
        </p:nvSpPr>
        <p:spPr>
          <a:xfrm>
            <a:off x="5947093" y="873760"/>
            <a:ext cx="4366260" cy="117221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00000"/>
              </a:lnSpc>
            </a:pPr>
            <a:r>
              <a:rPr kumimoji="1"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  <a:sym typeface="+mn-ea"/>
              </a:rPr>
              <a:t>  单元</a:t>
            </a:r>
            <a:r>
              <a:rPr kumimoji="1"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整体解读</a:t>
            </a:r>
            <a:endParaRPr kumimoji="1" lang="zh-CN" alt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cs typeface="OPPOSans H" panose="00020600040101010101" charset="-122"/>
            </a:endParaRPr>
          </a:p>
        </p:txBody>
      </p:sp>
      <p:sp>
        <p:nvSpPr>
          <p:cNvPr id="23" name="标题 1"/>
          <p:cNvSpPr txBox="1"/>
          <p:nvPr>
            <p:custDataLst>
              <p:tags r:id="rId16"/>
            </p:custDataLst>
          </p:nvPr>
        </p:nvSpPr>
        <p:spPr>
          <a:xfrm>
            <a:off x="5947093" y="2256790"/>
            <a:ext cx="2115185" cy="117221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>
            <a:scene3d>
              <a:camera prst="orthographicFront"/>
              <a:lightRig rig="threePt" dir="t"/>
            </a:scene3d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学史方法</a:t>
            </a:r>
            <a:endParaRPr kumimoji="1"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cs typeface="OPPOSans H" panose="00020600040101010101" charset="-122"/>
            </a:endParaRPr>
          </a:p>
        </p:txBody>
      </p:sp>
      <p:sp>
        <p:nvSpPr>
          <p:cNvPr id="24" name="标题 1"/>
          <p:cNvSpPr txBox="1"/>
          <p:nvPr>
            <p:custDataLst>
              <p:tags r:id="rId17"/>
            </p:custDataLst>
          </p:nvPr>
        </p:nvSpPr>
        <p:spPr>
          <a:xfrm>
            <a:off x="5947093" y="3832225"/>
            <a:ext cx="5199380" cy="117221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>
            <a:scene3d>
              <a:camera prst="orthographicFront"/>
              <a:lightRig rig="threePt" dir="t"/>
            </a:scene3d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真题训练与地方探究</a:t>
            </a:r>
            <a:endParaRPr kumimoji="1"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cs typeface="OPPOSans H" panose="00020600040101010101" charset="-122"/>
            </a:endParaRPr>
          </a:p>
        </p:txBody>
      </p:sp>
      <p:sp>
        <p:nvSpPr>
          <p:cNvPr id="25" name="标题 1"/>
          <p:cNvSpPr txBox="1"/>
          <p:nvPr>
            <p:custDataLst>
              <p:tags r:id="rId18"/>
            </p:custDataLst>
          </p:nvPr>
        </p:nvSpPr>
        <p:spPr>
          <a:xfrm>
            <a:off x="5947093" y="5156835"/>
            <a:ext cx="4403090" cy="117221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>
            <a:scene3d>
              <a:camera prst="orthographicFront"/>
              <a:lightRig rig="threePt" dir="t"/>
            </a:scene3d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</a:rPr>
              <a:t>项目化学习设计</a:t>
            </a:r>
            <a:endParaRPr kumimoji="1"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cs typeface="OPPOSans H" panose="00020600040101010101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0" y="1584325"/>
            <a:ext cx="12249150" cy="3497580"/>
          </a:xfrm>
          <a:prstGeom prst="rect">
            <a:avLst/>
          </a:prstGeom>
          <a:solidFill>
            <a:schemeClr val="tx1">
              <a:lumMod val="95000"/>
              <a:lumOff val="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>
            <a:off x="67310" y="3576955"/>
            <a:ext cx="5952490" cy="4445"/>
          </a:xfrm>
          <a:prstGeom prst="line">
            <a:avLst/>
          </a:prstGeom>
          <a:ln w="3492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36"/>
          <p:cNvSpPr txBox="1"/>
          <p:nvPr>
            <p:custDataLst>
              <p:tags r:id="rId4"/>
            </p:custDataLst>
          </p:nvPr>
        </p:nvSpPr>
        <p:spPr>
          <a:xfrm>
            <a:off x="391795" y="1998345"/>
            <a:ext cx="56280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0" hangingPunct="0"/>
            <a:r>
              <a:rPr kumimoji="1" lang="zh-CN" altLang="en-US" sz="9600" b="1" noProof="1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壹</a:t>
            </a:r>
            <a:endParaRPr kumimoji="1" lang="zh-CN" altLang="en-US" sz="9600" b="1" noProof="1">
              <a:ln w="12700">
                <a:noFill/>
              </a:ln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-243840" y="3517265"/>
            <a:ext cx="126371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00000"/>
              </a:lnSpc>
            </a:pPr>
            <a:r>
              <a:rPr kumimoji="1" lang="en-US" altLang="zh-CN" sz="4800">
                <a:ln w="12700">
                  <a:noFill/>
                </a:ln>
                <a:solidFill>
                  <a:srgbClr val="96643A">
                    <a:alpha val="100000"/>
                  </a:srgb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OPPOSans H" panose="00020600040101010101" charset="-122"/>
                <a:sym typeface="+mn-ea"/>
              </a:rPr>
              <a:t>                   </a:t>
            </a:r>
            <a:r>
              <a:rPr kumimoji="1" lang="zh-CN" altLang="en-US" sz="48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单元整体</a:t>
            </a:r>
            <a:r>
              <a:rPr kumimoji="1" lang="zh-CN" altLang="en-US" sz="48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解读</a:t>
            </a:r>
            <a:endParaRPr kumimoji="1" lang="zh-CN" altLang="en-US" sz="4800" b="1">
              <a:ln w="12700">
                <a:noFill/>
              </a:ln>
              <a:solidFill>
                <a:schemeClr val="bg1">
                  <a:alpha val="100000"/>
                </a:schemeClr>
              </a:solidFill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94085" y="1712595"/>
            <a:ext cx="765175" cy="1804784"/>
            <a:chOff x="10398" y="2295"/>
            <a:chExt cx="530" cy="897"/>
          </a:xfrm>
        </p:grpSpPr>
        <p:pic>
          <p:nvPicPr>
            <p:cNvPr id="6" name="图片 5" descr="5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10398" y="2295"/>
              <a:ext cx="530" cy="801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0477" y="2361"/>
              <a:ext cx="382" cy="831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清楷 简" panose="02000500000000000000" charset="-122"/>
                  <a:ea typeface="方正清楷 简" panose="02000500000000000000" charset="-122"/>
                  <a:cs typeface="方正清楷 简" panose="02000500000000000000" charset="-122"/>
                </a:rPr>
                <a:t>隋唐时期</a:t>
              </a:r>
              <a:endPara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cs typeface="方正清楷 简" panose="02000500000000000000" charset="-122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4597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275" y="527050"/>
            <a:ext cx="12245975" cy="6014720"/>
          </a:xfrm>
          <a:prstGeom prst="rect">
            <a:avLst/>
          </a:prstGeom>
        </p:spPr>
      </p:pic>
      <p:sp>
        <p:nvSpPr>
          <p:cNvPr id="105" name="圆角矩形 104"/>
          <p:cNvSpPr/>
          <p:nvPr>
            <p:custDataLst>
              <p:tags r:id="rId3"/>
            </p:custDataLst>
          </p:nvPr>
        </p:nvSpPr>
        <p:spPr>
          <a:xfrm rot="2700000">
            <a:off x="1772705" y="1959469"/>
            <a:ext cx="1058188" cy="1058188"/>
          </a:xfrm>
          <a:prstGeom prst="roundRect">
            <a:avLst>
              <a:gd name="adj" fmla="val 10904"/>
            </a:avLst>
          </a:prstGeom>
          <a:solidFill>
            <a:srgbClr val="FFFF00"/>
          </a:solidFill>
          <a:ln w="12700" cmpd="sng">
            <a:noFill/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104" name="图片 10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335" y="142875"/>
            <a:ext cx="12217400" cy="730250"/>
          </a:xfrm>
          <a:prstGeom prst="rect">
            <a:avLst/>
          </a:prstGeom>
        </p:spPr>
      </p:pic>
      <p:sp>
        <p:nvSpPr>
          <p:cNvPr id="185" name="文本框 184"/>
          <p:cNvSpPr txBox="1"/>
          <p:nvPr/>
        </p:nvSpPr>
        <p:spPr>
          <a:xfrm>
            <a:off x="4872990" y="188595"/>
            <a:ext cx="2489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buClrTx/>
              <a:buSzTx/>
              <a:buFontTx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sym typeface="+mn-ea"/>
              </a:rPr>
              <a:t>阶段特征</a:t>
            </a:r>
            <a:endParaRPr lang="zh-CN" altLang="en-US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sym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5"/>
            </p:custDataLst>
          </p:nvPr>
        </p:nvSpPr>
        <p:spPr>
          <a:xfrm>
            <a:off x="3290145" y="5891606"/>
            <a:ext cx="222776" cy="648813"/>
          </a:xfrm>
          <a:prstGeom prst="ellipse">
            <a:avLst/>
          </a:prstGeom>
          <a:noFill/>
        </p:spPr>
        <p:txBody>
          <a:bodyPr wrap="square" rtlCol="0" anchor="t">
            <a:spAutoFit/>
          </a:bodyPr>
          <a:p>
            <a:pPr lvl="0" algn="ctr" defTabSz="914400">
              <a:buClrTx/>
              <a:buSzTx/>
              <a:buFontTx/>
              <a:tabLst>
                <a:tab pos="143510" algn="l"/>
              </a:tabLst>
            </a:pPr>
            <a:endParaRPr lang="zh-CN" altLang="en-US" sz="3200" b="1" spc="300">
              <a:solidFill>
                <a:schemeClr val="bg1"/>
              </a:solidFill>
              <a:uFillTx/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6"/>
            </p:custDataLst>
          </p:nvPr>
        </p:nvSpPr>
        <p:spPr>
          <a:xfrm>
            <a:off x="4345305" y="4290060"/>
            <a:ext cx="7532370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唐朝的统治者基本都实行了开明的民族政策，缓解了民族矛盾，促进了各民族的交往与交融。</a:t>
            </a:r>
            <a:endParaRPr lang="zh-CN" altLang="en-US" sz="2600" b="1">
              <a:solidFill>
                <a:schemeClr val="tx1">
                  <a:lumMod val="95000"/>
                  <a:lumOff val="5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7"/>
            </p:custDataLst>
          </p:nvPr>
        </p:nvSpPr>
        <p:spPr>
          <a:xfrm>
            <a:off x="3062605" y="1099185"/>
            <a:ext cx="881507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隋的建立，结束了长期分裂的局面，唐前朝出现了盛世现象，但安史之乱后唐朝由盛转衰，此后五代十国相继割据。</a:t>
            </a:r>
            <a:endParaRPr lang="zh-CN" altLang="en-US" sz="2600" b="1">
              <a:solidFill>
                <a:schemeClr val="tx1">
                  <a:lumMod val="95000"/>
                  <a:lumOff val="5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8"/>
            </p:custDataLst>
          </p:nvPr>
        </p:nvSpPr>
        <p:spPr>
          <a:xfrm>
            <a:off x="4184015" y="2162810"/>
            <a:ext cx="769366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唐朝前期经济发展迅速，在农业、手工业、商业方面均出现了不同程度上的发展，出现</a:t>
            </a:r>
            <a:r>
              <a:rPr lang="en-US" altLang="zh-CN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开元盛世</a:t>
            </a:r>
            <a:r>
              <a:rPr lang="en-US" altLang="zh-CN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endParaRPr lang="en-US" altLang="zh-CN" sz="2600" b="1">
              <a:solidFill>
                <a:schemeClr val="tx1">
                  <a:lumMod val="95000"/>
                  <a:lumOff val="5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9"/>
            </p:custDataLst>
          </p:nvPr>
        </p:nvSpPr>
        <p:spPr>
          <a:xfrm>
            <a:off x="3220085" y="3226435"/>
            <a:ext cx="865759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大运河也促进了南北文化的交流，到唐朝，儒学复兴成为士人的普遍追求，诗歌、书法、绘画等艺术创作成就斐然</a:t>
            </a:r>
            <a:endParaRPr lang="zh-CN" altLang="en-US" sz="2600" b="1">
              <a:solidFill>
                <a:schemeClr val="tx1">
                  <a:lumMod val="95000"/>
                  <a:lumOff val="5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10"/>
            </p:custDataLst>
          </p:nvPr>
        </p:nvSpPr>
        <p:spPr>
          <a:xfrm>
            <a:off x="410210" y="3740785"/>
            <a:ext cx="13385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defTabSz="914400"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1"/>
                </a:solidFill>
                <a:uFillTx/>
                <a:latin typeface="华文中宋" panose="02010600040101010101" charset="-122"/>
                <a:ea typeface="华文中宋" panose="02010600040101010101" charset="-122"/>
                <a:sym typeface="+mn-ea"/>
              </a:rPr>
              <a:t>思想文化</a:t>
            </a:r>
            <a:endParaRPr lang="zh-CN" altLang="en-US" sz="3200" b="1" spc="300">
              <a:solidFill>
                <a:schemeClr val="bg1"/>
              </a:solidFill>
              <a:uFillTx/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71" name="文本框 70"/>
          <p:cNvSpPr txBox="1"/>
          <p:nvPr>
            <p:custDataLst>
              <p:tags r:id="rId11"/>
            </p:custDataLst>
          </p:nvPr>
        </p:nvSpPr>
        <p:spPr>
          <a:xfrm>
            <a:off x="3282950" y="5353685"/>
            <a:ext cx="8594725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600" b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对外交流频繁，与日本、新罗、天竺、东罗马、大食都产生了频繁的交流。</a:t>
            </a:r>
            <a:endParaRPr lang="zh-CN" altLang="en-US" sz="2600" b="1">
              <a:solidFill>
                <a:schemeClr val="tx1">
                  <a:lumMod val="95000"/>
                  <a:lumOff val="5000"/>
                </a:schemeClr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3" name="圆角矩形 72"/>
          <p:cNvSpPr/>
          <p:nvPr>
            <p:custDataLst>
              <p:tags r:id="rId12"/>
            </p:custDataLst>
          </p:nvPr>
        </p:nvSpPr>
        <p:spPr>
          <a:xfrm rot="2700000">
            <a:off x="541913" y="889004"/>
            <a:ext cx="1078037" cy="1097024"/>
          </a:xfrm>
          <a:prstGeom prst="roundRect">
            <a:avLst>
              <a:gd name="adj" fmla="val 10904"/>
            </a:avLst>
          </a:prstGeom>
          <a:solidFill>
            <a:srgbClr val="00B050"/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cxnSp>
        <p:nvCxnSpPr>
          <p:cNvPr id="76" name="直接连接符 75"/>
          <p:cNvCxnSpPr/>
          <p:nvPr>
            <p:custDataLst>
              <p:tags r:id="rId13"/>
            </p:custDataLst>
          </p:nvPr>
        </p:nvCxnSpPr>
        <p:spPr>
          <a:xfrm>
            <a:off x="1917508" y="1408471"/>
            <a:ext cx="108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椭圆 76"/>
          <p:cNvSpPr/>
          <p:nvPr>
            <p:custDataLst>
              <p:tags r:id="rId14"/>
            </p:custDataLst>
          </p:nvPr>
        </p:nvSpPr>
        <p:spPr>
          <a:xfrm>
            <a:off x="2886717" y="1297824"/>
            <a:ext cx="222776" cy="22277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cxnSp>
        <p:nvCxnSpPr>
          <p:cNvPr id="78" name="直接连接符 77"/>
          <p:cNvCxnSpPr/>
          <p:nvPr>
            <p:custDataLst>
              <p:tags r:id="rId15"/>
            </p:custDataLst>
          </p:nvPr>
        </p:nvCxnSpPr>
        <p:spPr>
          <a:xfrm>
            <a:off x="3154659" y="2488935"/>
            <a:ext cx="1080000" cy="0"/>
          </a:xfrm>
          <a:prstGeom prst="line">
            <a:avLst/>
          </a:prstGeom>
          <a:solidFill>
            <a:schemeClr val="accent2"/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椭圆 78"/>
          <p:cNvSpPr/>
          <p:nvPr>
            <p:custDataLst>
              <p:tags r:id="rId16"/>
            </p:custDataLst>
          </p:nvPr>
        </p:nvSpPr>
        <p:spPr>
          <a:xfrm>
            <a:off x="4123867" y="2378291"/>
            <a:ext cx="222776" cy="22277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0" name="圆角矩形 79"/>
          <p:cNvSpPr/>
          <p:nvPr>
            <p:custDataLst>
              <p:tags r:id="rId17"/>
            </p:custDataLst>
          </p:nvPr>
        </p:nvSpPr>
        <p:spPr>
          <a:xfrm rot="2700000">
            <a:off x="497682" y="3048104"/>
            <a:ext cx="1128732" cy="1128732"/>
          </a:xfrm>
          <a:prstGeom prst="roundRect">
            <a:avLst>
              <a:gd name="adj" fmla="val 10904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cxnSp>
        <p:nvCxnSpPr>
          <p:cNvPr id="82" name="直接连接符 81"/>
          <p:cNvCxnSpPr/>
          <p:nvPr>
            <p:custDataLst>
              <p:tags r:id="rId18"/>
            </p:custDataLst>
          </p:nvPr>
        </p:nvCxnSpPr>
        <p:spPr>
          <a:xfrm>
            <a:off x="1917508" y="3611727"/>
            <a:ext cx="1080000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椭圆 82"/>
          <p:cNvSpPr/>
          <p:nvPr>
            <p:custDataLst>
              <p:tags r:id="rId19"/>
            </p:custDataLst>
          </p:nvPr>
        </p:nvSpPr>
        <p:spPr>
          <a:xfrm>
            <a:off x="2886717" y="3501083"/>
            <a:ext cx="222776" cy="22277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圆角矩形 83"/>
          <p:cNvSpPr/>
          <p:nvPr>
            <p:custDataLst>
              <p:tags r:id="rId20"/>
            </p:custDataLst>
          </p:nvPr>
        </p:nvSpPr>
        <p:spPr>
          <a:xfrm rot="2700000">
            <a:off x="499168" y="5093188"/>
            <a:ext cx="1128732" cy="1128732"/>
          </a:xfrm>
          <a:prstGeom prst="roundRect">
            <a:avLst>
              <a:gd name="adj" fmla="val 10904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圆角矩形 84"/>
          <p:cNvSpPr/>
          <p:nvPr>
            <p:custDataLst>
              <p:tags r:id="rId21"/>
            </p:custDataLst>
          </p:nvPr>
        </p:nvSpPr>
        <p:spPr>
          <a:xfrm rot="2700000">
            <a:off x="529612" y="5128833"/>
            <a:ext cx="1058188" cy="1058188"/>
          </a:xfrm>
          <a:prstGeom prst="roundRect">
            <a:avLst>
              <a:gd name="adj" fmla="val 10904"/>
            </a:avLst>
          </a:prstGeom>
          <a:noFill/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cxnSp>
        <p:nvCxnSpPr>
          <p:cNvPr id="86" name="直接连接符 85"/>
          <p:cNvCxnSpPr/>
          <p:nvPr>
            <p:custDataLst>
              <p:tags r:id="rId22"/>
            </p:custDataLst>
          </p:nvPr>
        </p:nvCxnSpPr>
        <p:spPr>
          <a:xfrm>
            <a:off x="1914539" y="5656813"/>
            <a:ext cx="108000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椭圆 86"/>
          <p:cNvSpPr/>
          <p:nvPr>
            <p:custDataLst>
              <p:tags r:id="rId23"/>
            </p:custDataLst>
          </p:nvPr>
        </p:nvSpPr>
        <p:spPr>
          <a:xfrm>
            <a:off x="2904065" y="5546166"/>
            <a:ext cx="222776" cy="22277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8" name="圆角矩形 87"/>
          <p:cNvSpPr/>
          <p:nvPr>
            <p:custDataLst>
              <p:tags r:id="rId24"/>
            </p:custDataLst>
          </p:nvPr>
        </p:nvSpPr>
        <p:spPr>
          <a:xfrm rot="2700000">
            <a:off x="1737803" y="4053567"/>
            <a:ext cx="1128732" cy="1128732"/>
          </a:xfrm>
          <a:prstGeom prst="roundRect">
            <a:avLst>
              <a:gd name="adj" fmla="val 10904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rgbClr val="0000FF"/>
              </a:solidFill>
            </a:endParaRPr>
          </a:p>
        </p:txBody>
      </p:sp>
      <p:cxnSp>
        <p:nvCxnSpPr>
          <p:cNvPr id="90" name="直接连接符 89"/>
          <p:cNvCxnSpPr/>
          <p:nvPr>
            <p:custDataLst>
              <p:tags r:id="rId25"/>
            </p:custDataLst>
          </p:nvPr>
        </p:nvCxnSpPr>
        <p:spPr>
          <a:xfrm>
            <a:off x="3154659" y="4601596"/>
            <a:ext cx="1080000" cy="0"/>
          </a:xfrm>
          <a:prstGeom prst="line">
            <a:avLst/>
          </a:prstGeom>
          <a:solidFill>
            <a:schemeClr val="accent4"/>
          </a:solidFill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椭圆 90"/>
          <p:cNvSpPr/>
          <p:nvPr>
            <p:custDataLst>
              <p:tags r:id="rId26"/>
            </p:custDataLst>
          </p:nvPr>
        </p:nvSpPr>
        <p:spPr>
          <a:xfrm>
            <a:off x="4144187" y="4490950"/>
            <a:ext cx="222776" cy="222776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cxnSp>
        <p:nvCxnSpPr>
          <p:cNvPr id="92" name="直接箭头连接符 91"/>
          <p:cNvCxnSpPr/>
          <p:nvPr>
            <p:custDataLst>
              <p:tags r:id="rId27"/>
            </p:custDataLst>
          </p:nvPr>
        </p:nvCxnSpPr>
        <p:spPr>
          <a:xfrm>
            <a:off x="1523937" y="1825804"/>
            <a:ext cx="255449" cy="219064"/>
          </a:xfrm>
          <a:prstGeom prst="straightConnector1">
            <a:avLst/>
          </a:prstGeom>
          <a:ln w="127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箭头连接符 92"/>
          <p:cNvCxnSpPr/>
          <p:nvPr>
            <p:custDataLst>
              <p:tags r:id="rId28"/>
            </p:custDataLst>
          </p:nvPr>
        </p:nvCxnSpPr>
        <p:spPr>
          <a:xfrm>
            <a:off x="1520225" y="4020151"/>
            <a:ext cx="255449" cy="219064"/>
          </a:xfrm>
          <a:prstGeom prst="straightConnector1">
            <a:avLst/>
          </a:prstGeom>
          <a:ln w="1270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箭头连接符 93"/>
          <p:cNvCxnSpPr/>
          <p:nvPr>
            <p:custDataLst>
              <p:tags r:id="rId29"/>
            </p:custDataLst>
          </p:nvPr>
        </p:nvCxnSpPr>
        <p:spPr>
          <a:xfrm flipH="1">
            <a:off x="1553641" y="2965677"/>
            <a:ext cx="265847" cy="271787"/>
          </a:xfrm>
          <a:prstGeom prst="straightConnector1">
            <a:avLst/>
          </a:prstGeom>
          <a:ln w="127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箭头连接符 94"/>
          <p:cNvCxnSpPr/>
          <p:nvPr>
            <p:custDataLst>
              <p:tags r:id="rId30"/>
            </p:custDataLst>
          </p:nvPr>
        </p:nvCxnSpPr>
        <p:spPr>
          <a:xfrm flipH="1">
            <a:off x="1543246" y="4992939"/>
            <a:ext cx="265847" cy="271787"/>
          </a:xfrm>
          <a:prstGeom prst="straightConnector1">
            <a:avLst/>
          </a:prstGeom>
          <a:ln w="12700">
            <a:solidFill>
              <a:schemeClr val="accent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文本框 95"/>
          <p:cNvSpPr txBox="1"/>
          <p:nvPr>
            <p:custDataLst>
              <p:tags r:id="rId31"/>
            </p:custDataLst>
          </p:nvPr>
        </p:nvSpPr>
        <p:spPr>
          <a:xfrm>
            <a:off x="279400" y="1126490"/>
            <a:ext cx="1610995" cy="60642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p>
            <a:pPr algn="ctr" defTabSz="914400">
              <a:buClrTx/>
              <a:buSzTx/>
              <a:buNone/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1"/>
                </a:solidFill>
                <a:uFillTx/>
                <a:latin typeface="方正清楷 简" panose="02000500000000000000" charset="-122"/>
                <a:ea typeface="方正清楷 简" panose="02000500000000000000" charset="-122"/>
              </a:rPr>
              <a:t>政治</a:t>
            </a:r>
            <a:endParaRPr lang="zh-CN" altLang="en-US" sz="3200" b="1" spc="300">
              <a:solidFill>
                <a:schemeClr val="bg1"/>
              </a:solidFill>
              <a:uFillTx/>
              <a:latin typeface="方正清楷 简" panose="02000500000000000000" charset="-122"/>
              <a:ea typeface="方正清楷 简" panose="02000500000000000000" charset="-122"/>
            </a:endParaRPr>
          </a:p>
        </p:txBody>
      </p:sp>
      <p:sp>
        <p:nvSpPr>
          <p:cNvPr id="97" name="文本框 96"/>
          <p:cNvSpPr txBox="1"/>
          <p:nvPr>
            <p:custDataLst>
              <p:tags r:id="rId32"/>
            </p:custDataLst>
          </p:nvPr>
        </p:nvSpPr>
        <p:spPr>
          <a:xfrm>
            <a:off x="1519555" y="2157095"/>
            <a:ext cx="1610995" cy="600710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p>
            <a:pPr algn="ctr" defTabSz="914400"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2">
                    <a:lumMod val="25000"/>
                  </a:schemeClr>
                </a:solidFill>
                <a:uFillTx/>
                <a:latin typeface="方正清楷 简" panose="02000500000000000000" charset="-122"/>
                <a:ea typeface="方正清楷 简" panose="02000500000000000000" charset="-122"/>
              </a:rPr>
              <a:t>经济</a:t>
            </a:r>
            <a:endParaRPr lang="zh-CN" altLang="en-US" sz="3200" b="1" spc="300">
              <a:solidFill>
                <a:schemeClr val="bg2">
                  <a:lumMod val="25000"/>
                </a:schemeClr>
              </a:solidFill>
              <a:uFillTx/>
              <a:latin typeface="方正清楷 简" panose="02000500000000000000" charset="-122"/>
              <a:ea typeface="方正清楷 简" panose="02000500000000000000" charset="-122"/>
            </a:endParaRPr>
          </a:p>
        </p:txBody>
      </p:sp>
      <p:sp>
        <p:nvSpPr>
          <p:cNvPr id="98" name="文本框 97"/>
          <p:cNvSpPr txBox="1"/>
          <p:nvPr>
            <p:custDataLst>
              <p:tags r:id="rId33"/>
            </p:custDataLst>
          </p:nvPr>
        </p:nvSpPr>
        <p:spPr>
          <a:xfrm>
            <a:off x="1621790" y="4107180"/>
            <a:ext cx="13766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defTabSz="914400"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1"/>
                </a:solidFill>
                <a:uFillTx/>
                <a:latin typeface="方正清楷 简" panose="02000500000000000000" charset="-122"/>
                <a:ea typeface="方正清楷 简" panose="02000500000000000000" charset="-122"/>
                <a:sym typeface="+mn-ea"/>
              </a:rPr>
              <a:t>民族关系</a:t>
            </a:r>
            <a:endParaRPr lang="zh-CN" altLang="en-US" sz="3200" b="1" spc="300">
              <a:solidFill>
                <a:schemeClr val="bg1"/>
              </a:solidFill>
              <a:uFillTx/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99" name="文本框 98"/>
          <p:cNvSpPr txBox="1"/>
          <p:nvPr>
            <p:custDataLst>
              <p:tags r:id="rId34"/>
            </p:custDataLst>
          </p:nvPr>
        </p:nvSpPr>
        <p:spPr>
          <a:xfrm>
            <a:off x="400050" y="3091815"/>
            <a:ext cx="13385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defTabSz="914400"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1"/>
                </a:solidFill>
                <a:uFillTx/>
                <a:latin typeface="方正清楷 简" panose="02000500000000000000" charset="-122"/>
                <a:ea typeface="方正清楷 简" panose="02000500000000000000" charset="-122"/>
                <a:sym typeface="+mn-ea"/>
              </a:rPr>
              <a:t>思想文化</a:t>
            </a:r>
            <a:endParaRPr lang="zh-CN" altLang="en-US" sz="3200" b="1" spc="300">
              <a:solidFill>
                <a:schemeClr val="bg1"/>
              </a:solidFill>
              <a:uFillTx/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100" name="文本框 99"/>
          <p:cNvSpPr txBox="1"/>
          <p:nvPr>
            <p:custDataLst>
              <p:tags r:id="rId35"/>
            </p:custDataLst>
          </p:nvPr>
        </p:nvSpPr>
        <p:spPr>
          <a:xfrm>
            <a:off x="452120" y="5163185"/>
            <a:ext cx="12744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defTabSz="914400">
              <a:tabLst>
                <a:tab pos="143510" algn="l"/>
              </a:tabLst>
            </a:pPr>
            <a:r>
              <a:rPr lang="zh-CN" altLang="en-US" sz="3200" b="1" spc="300">
                <a:solidFill>
                  <a:schemeClr val="bg1"/>
                </a:solidFill>
                <a:uFillTx/>
                <a:latin typeface="方正清楷 简" panose="02000500000000000000" charset="-122"/>
                <a:ea typeface="方正清楷 简" panose="02000500000000000000" charset="-122"/>
                <a:sym typeface="+mn-ea"/>
              </a:rPr>
              <a:t>中外关系</a:t>
            </a:r>
            <a:endParaRPr lang="zh-CN" altLang="en-US" sz="3200" b="1" spc="300">
              <a:solidFill>
                <a:schemeClr val="bg1"/>
              </a:solidFill>
              <a:uFillTx/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-8890" y="6542405"/>
            <a:ext cx="12213590" cy="132080"/>
          </a:xfrm>
          <a:prstGeom prst="rect">
            <a:avLst/>
          </a:prstGeom>
          <a:blipFill dpi="0" rotWithShape="1">
            <a:blip r:embed="rId36">
              <a:extLst>
                <a:ext uri="{BEBA8EAE-BF5A-486C-A8C5-ECC9F3942E4B}">
                  <a14:imgProps xmlns:a14="http://schemas.microsoft.com/office/drawing/2010/main">
                    <a14:imgLayer r:embed="rId37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5" grpId="0"/>
      <p:bldP spid="66" grpId="0"/>
      <p:bldP spid="68" grpId="0"/>
      <p:bldP spid="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4597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55" y="533400"/>
            <a:ext cx="12212955" cy="5799455"/>
          </a:xfrm>
          <a:prstGeom prst="rect">
            <a:avLst/>
          </a:prstGeom>
        </p:spPr>
      </p:pic>
      <p:pic>
        <p:nvPicPr>
          <p:cNvPr id="187" name="图片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7745" y="180340"/>
            <a:ext cx="2560320" cy="724535"/>
          </a:xfrm>
          <a:prstGeom prst="rect">
            <a:avLst/>
          </a:prstGeom>
        </p:spPr>
      </p:pic>
      <p:sp>
        <p:nvSpPr>
          <p:cNvPr id="185" name="文本框 184"/>
          <p:cNvSpPr txBox="1"/>
          <p:nvPr/>
        </p:nvSpPr>
        <p:spPr>
          <a:xfrm>
            <a:off x="4817745" y="240665"/>
            <a:ext cx="25603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buClrTx/>
              <a:buSzTx/>
              <a:buFontTx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sym typeface="+mn-ea"/>
              </a:rPr>
              <a:t>设计意图</a:t>
            </a:r>
            <a:endParaRPr lang="zh-CN" altLang="en-US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sym typeface="+mn-ea"/>
            </a:endParaRPr>
          </a:p>
        </p:txBody>
      </p:sp>
      <p:sp>
        <p:nvSpPr>
          <p:cNvPr id="188" name="矩形 187"/>
          <p:cNvSpPr/>
          <p:nvPr/>
        </p:nvSpPr>
        <p:spPr>
          <a:xfrm>
            <a:off x="-8890" y="466090"/>
            <a:ext cx="4826635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89" name="矩形 188"/>
          <p:cNvSpPr/>
          <p:nvPr/>
        </p:nvSpPr>
        <p:spPr>
          <a:xfrm>
            <a:off x="7367270" y="466090"/>
            <a:ext cx="4826635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90" name="矩形 189"/>
          <p:cNvSpPr/>
          <p:nvPr/>
        </p:nvSpPr>
        <p:spPr>
          <a:xfrm>
            <a:off x="-8890" y="6332855"/>
            <a:ext cx="12213590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26390" y="1174750"/>
            <a:ext cx="11627485" cy="49612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课标解读：</a:t>
            </a:r>
            <a:r>
              <a:rPr lang="en-US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隋朝结束了数百年的政权分立状态，并创建了科举制度。唐代前期的“贞观之治”和“开元盛世”,成为中国封建社会的鼎盛时期。 而“安史之乱”的爆发，终结了盛唐的繁荣气象，最终导致了五代十国的分裂局面。 </a:t>
            </a:r>
            <a:endParaRPr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en-US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《义务教育历史课程标准（2022年版）解读》（徐蓝、马敏，北师大出版）</a:t>
            </a:r>
            <a:endParaRPr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设计意图：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以本册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第一单元</a:t>
            </a:r>
            <a:r>
              <a:rPr kumimoji="1" lang="en-US" altLang="zh-CN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隋唐时期：繁荣与开放时代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为主题结合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山西地方史</a:t>
            </a:r>
            <a:r>
              <a:rPr kumimoji="1" lang="zh-CN" altLang="en-US" sz="2400" b="1" u="sng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编写历史剧本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，从做中学</a:t>
            </a:r>
            <a:r>
              <a:rPr kumimoji="1" lang="zh-CN" altLang="en-US" sz="2400" b="1" u="sng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历史方法</a:t>
            </a: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。</a:t>
            </a:r>
            <a:endParaRPr kumimoji="1" lang="zh-CN" altLang="en-US" sz="2400" b="1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Source Han Sans CN Bold" panose="020B0800000000000000" charset="-122"/>
              <a:sym typeface="+mn-ea"/>
            </a:endParaRPr>
          </a:p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4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  <a:sym typeface="+mn-ea"/>
              </a:rPr>
              <a:t> </a:t>
            </a:r>
            <a:endParaRPr kumimoji="1" lang="zh-CN" altLang="en-US" sz="2400" b="1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Source Han Sans CN Bold" panose="020B0800000000000000" charset="-122"/>
              <a:sym typeface="+mn-ea"/>
            </a:endParaRPr>
          </a:p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endParaRPr kumimoji="1" lang="zh-CN" altLang="en-US" sz="2400" b="1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Source Han Sans CN Bold" panose="020B0800000000000000" charset="-122"/>
              <a:sym typeface="+mn-ea"/>
            </a:endParaRPr>
          </a:p>
          <a:p>
            <a:pPr indent="0" fontAlgn="auto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endParaRPr 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80" y="3625215"/>
            <a:ext cx="12110720" cy="299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4597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275" y="527050"/>
            <a:ext cx="12245975" cy="6014720"/>
          </a:xfrm>
          <a:prstGeom prst="rect">
            <a:avLst/>
          </a:prstGeom>
        </p:spPr>
      </p:pic>
      <p:pic>
        <p:nvPicPr>
          <p:cNvPr id="104" name="图片 1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335" y="142875"/>
            <a:ext cx="12217400" cy="730250"/>
          </a:xfrm>
          <a:prstGeom prst="rect">
            <a:avLst/>
          </a:prstGeom>
        </p:spPr>
      </p:pic>
      <p:sp>
        <p:nvSpPr>
          <p:cNvPr id="185" name="文本框 184"/>
          <p:cNvSpPr txBox="1"/>
          <p:nvPr/>
        </p:nvSpPr>
        <p:spPr>
          <a:xfrm>
            <a:off x="4872990" y="188595"/>
            <a:ext cx="2489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buClrTx/>
              <a:buSzTx/>
              <a:buFontTx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sym typeface="+mn-ea"/>
              </a:rPr>
              <a:t>学史方法</a:t>
            </a:r>
            <a:endParaRPr lang="zh-CN" altLang="en-US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sym typeface="+mn-ea"/>
            </a:endParaRPr>
          </a:p>
        </p:txBody>
      </p:sp>
      <p:sp>
        <p:nvSpPr>
          <p:cNvPr id="11" name="标题 1"/>
          <p:cNvSpPr txBox="1"/>
          <p:nvPr>
            <p:custDataLst>
              <p:tags r:id="rId4"/>
            </p:custDataLst>
          </p:nvPr>
        </p:nvSpPr>
        <p:spPr>
          <a:xfrm>
            <a:off x="478790" y="1253490"/>
            <a:ext cx="3068320" cy="1823720"/>
          </a:xfrm>
          <a:prstGeom prst="roundRect">
            <a:avLst>
              <a:gd name="adj" fmla="val 11697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2" name="标题 1"/>
          <p:cNvSpPr txBox="1"/>
          <p:nvPr>
            <p:custDataLst>
              <p:tags r:id="rId5"/>
            </p:custDataLst>
          </p:nvPr>
        </p:nvSpPr>
        <p:spPr>
          <a:xfrm>
            <a:off x="-130" y="1885190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3" name="标题 1"/>
          <p:cNvSpPr txBox="1"/>
          <p:nvPr>
            <p:custDataLst>
              <p:tags r:id="rId6"/>
            </p:custDataLst>
          </p:nvPr>
        </p:nvSpPr>
        <p:spPr>
          <a:xfrm>
            <a:off x="844550" y="1403350"/>
            <a:ext cx="2473325" cy="1504315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/>
          <a:p>
            <a:pPr algn="l">
              <a:lnSpc>
                <a:spcPct val="140000"/>
              </a:lnSpc>
            </a:pPr>
            <a:r>
              <a:rPr kumimoji="1"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通过文献史料分析</a:t>
            </a:r>
            <a:r>
              <a:rPr kumimoji="1" lang="en-US" altLang="zh-CN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历史信息</a:t>
            </a:r>
            <a:r>
              <a:rPr kumimoji="1"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，掌握</a:t>
            </a:r>
            <a:r>
              <a:rPr kumimoji="1" lang="en-US" altLang="zh-CN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史料出处</a:t>
            </a:r>
            <a:r>
              <a:rPr kumimoji="1" lang="en-US" altLang="zh-CN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、</a:t>
            </a:r>
            <a:r>
              <a:rPr kumimoji="1" lang="en-US" altLang="zh-CN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背景与互证</a:t>
            </a:r>
            <a:r>
              <a:rPr kumimoji="1"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方法。</a:t>
            </a:r>
            <a:endParaRPr kumimoji="1" lang="en-US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4" name="标题 1"/>
          <p:cNvSpPr txBox="1"/>
          <p:nvPr>
            <p:custDataLst>
              <p:tags r:id="rId7"/>
            </p:custDataLst>
          </p:nvPr>
        </p:nvSpPr>
        <p:spPr>
          <a:xfrm>
            <a:off x="21720" y="1970524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01</a:t>
            </a:r>
            <a:endParaRPr kumimoji="1" lang="zh-CN" altLang="en-US"/>
          </a:p>
        </p:txBody>
      </p:sp>
      <p:sp>
        <p:nvSpPr>
          <p:cNvPr id="15" name="标题 1"/>
          <p:cNvSpPr txBox="1"/>
          <p:nvPr>
            <p:custDataLst>
              <p:tags r:id="rId8"/>
            </p:custDataLst>
          </p:nvPr>
        </p:nvSpPr>
        <p:spPr>
          <a:xfrm>
            <a:off x="4191635" y="1101090"/>
            <a:ext cx="3483610" cy="2286000"/>
          </a:xfrm>
          <a:prstGeom prst="roundRect">
            <a:avLst>
              <a:gd name="adj" fmla="val 11145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>
            <p:custDataLst>
              <p:tags r:id="rId9"/>
            </p:custDataLst>
          </p:nvPr>
        </p:nvSpPr>
        <p:spPr>
          <a:xfrm>
            <a:off x="3891080" y="1885190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>
            <p:custDataLst>
              <p:tags r:id="rId10"/>
            </p:custDataLst>
          </p:nvPr>
        </p:nvSpPr>
        <p:spPr>
          <a:xfrm>
            <a:off x="4469130" y="1551305"/>
            <a:ext cx="3050540" cy="1228090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/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学会查阅各类历史文献，如《资治通鉴》《旧唐书》等，了解其成书背景与作者意图，</a:t>
            </a:r>
            <a:r>
              <a:rPr kumimoji="1" lang="en-US" altLang="zh-CN" sz="18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掌握不同史料之间的互证方法</a:t>
            </a: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，以确保对历史事件的准确理解。</a:t>
            </a:r>
            <a:endParaRPr kumimoji="1" lang="en-US" altLang="zh-CN" sz="1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8" name="标题 1"/>
          <p:cNvSpPr txBox="1"/>
          <p:nvPr>
            <p:custDataLst>
              <p:tags r:id="rId11"/>
            </p:custDataLst>
          </p:nvPr>
        </p:nvSpPr>
        <p:spPr>
          <a:xfrm>
            <a:off x="3912931" y="1970524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02</a:t>
            </a:r>
            <a:endParaRPr kumimoji="1" lang="zh-CN" altLang="en-US"/>
          </a:p>
        </p:txBody>
      </p:sp>
      <p:sp>
        <p:nvSpPr>
          <p:cNvPr id="19" name="标题 1"/>
          <p:cNvSpPr txBox="1"/>
          <p:nvPr>
            <p:custDataLst>
              <p:tags r:id="rId12"/>
            </p:custDataLst>
          </p:nvPr>
        </p:nvSpPr>
        <p:spPr>
          <a:xfrm>
            <a:off x="8665845" y="1012190"/>
            <a:ext cx="3086100" cy="2286635"/>
          </a:xfrm>
          <a:prstGeom prst="roundRect">
            <a:avLst>
              <a:gd name="adj" fmla="val 10593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>
            <p:custDataLst>
              <p:tags r:id="rId13"/>
            </p:custDataLst>
          </p:nvPr>
        </p:nvSpPr>
        <p:spPr>
          <a:xfrm>
            <a:off x="8147285" y="1885190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>
            <p:custDataLst>
              <p:tags r:id="rId14"/>
            </p:custDataLst>
          </p:nvPr>
        </p:nvSpPr>
        <p:spPr>
          <a:xfrm>
            <a:off x="8781415" y="1276350"/>
            <a:ext cx="2952750" cy="1757680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/>
          <a:p>
            <a:pPr algn="l">
              <a:lnSpc>
                <a:spcPct val="140000"/>
              </a:lnSpc>
            </a:pP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例如，对比《旧唐书》与《新唐书》对</a:t>
            </a: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同一事件的记载，分析其差异与联系</a:t>
            </a: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，从而更全面地把握历史真相。</a:t>
            </a:r>
            <a:endParaRPr kumimoji="1" lang="en-US" altLang="zh-CN" sz="1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2" name="标题 1"/>
          <p:cNvSpPr txBox="1"/>
          <p:nvPr>
            <p:custDataLst>
              <p:tags r:id="rId15"/>
            </p:custDataLst>
          </p:nvPr>
        </p:nvSpPr>
        <p:spPr>
          <a:xfrm>
            <a:off x="8169771" y="1970524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03</a:t>
            </a:r>
            <a:endParaRPr kumimoji="1" lang="zh-CN" altLang="en-US"/>
          </a:p>
        </p:txBody>
      </p:sp>
      <p:sp>
        <p:nvSpPr>
          <p:cNvPr id="23" name="标题 1"/>
          <p:cNvSpPr txBox="1"/>
          <p:nvPr>
            <p:custDataLst>
              <p:tags r:id="rId16"/>
            </p:custDataLst>
          </p:nvPr>
        </p:nvSpPr>
        <p:spPr>
          <a:xfrm>
            <a:off x="425450" y="3676015"/>
            <a:ext cx="3415665" cy="2012315"/>
          </a:xfrm>
          <a:prstGeom prst="roundRect">
            <a:avLst>
              <a:gd name="adj" fmla="val 11145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4" name="标题 1"/>
          <p:cNvSpPr txBox="1"/>
          <p:nvPr>
            <p:custDataLst>
              <p:tags r:id="rId17"/>
            </p:custDataLst>
          </p:nvPr>
        </p:nvSpPr>
        <p:spPr>
          <a:xfrm>
            <a:off x="17145" y="4412173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5" name="标题 1"/>
          <p:cNvSpPr txBox="1"/>
          <p:nvPr>
            <p:custDataLst>
              <p:tags r:id="rId18"/>
            </p:custDataLst>
          </p:nvPr>
        </p:nvSpPr>
        <p:spPr>
          <a:xfrm>
            <a:off x="600710" y="4100513"/>
            <a:ext cx="3090545" cy="1163320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>
            <a:scene3d>
              <a:camera prst="orthographicFront"/>
              <a:lightRig rig="threePt" dir="t"/>
            </a:scene3d>
          </a:bodyPr>
          <a:p>
            <a:pPr algn="l">
              <a:lnSpc>
                <a:spcPct val="140000"/>
              </a:lnSpc>
            </a:pPr>
            <a:r>
              <a:rPr kumimoji="1" lang="en-US" altLang="zh-CN" sz="18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以安史之乱为例，明确其发生时间为755年至763年，地点涉及范阳、潼关、睢阳等地，主要人物有安禄山、史思明、郭子仪、张巡等。</a:t>
            </a:r>
            <a:endParaRPr kumimoji="1" lang="en-US" altLang="zh-CN" sz="18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6" name="标题 1"/>
          <p:cNvSpPr txBox="1"/>
          <p:nvPr>
            <p:custDataLst>
              <p:tags r:id="rId19"/>
            </p:custDataLst>
          </p:nvPr>
        </p:nvSpPr>
        <p:spPr>
          <a:xfrm>
            <a:off x="38996" y="4497507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06</a:t>
            </a:r>
            <a:endParaRPr kumimoji="1" lang="zh-CN" altLang="en-US"/>
          </a:p>
        </p:txBody>
      </p:sp>
      <p:sp>
        <p:nvSpPr>
          <p:cNvPr id="27" name="标题 1"/>
          <p:cNvSpPr txBox="1"/>
          <p:nvPr>
            <p:custDataLst>
              <p:tags r:id="rId20"/>
            </p:custDataLst>
          </p:nvPr>
        </p:nvSpPr>
        <p:spPr>
          <a:xfrm>
            <a:off x="4898950" y="3962172"/>
            <a:ext cx="2880000" cy="1440000"/>
          </a:xfrm>
          <a:prstGeom prst="roundRect">
            <a:avLst>
              <a:gd name="adj" fmla="val 11145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8" name="标题 1"/>
          <p:cNvSpPr txBox="1"/>
          <p:nvPr>
            <p:custDataLst>
              <p:tags r:id="rId21"/>
            </p:custDataLst>
          </p:nvPr>
        </p:nvSpPr>
        <p:spPr>
          <a:xfrm>
            <a:off x="4293670" y="4412173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9" name="标题 1"/>
          <p:cNvSpPr txBox="1"/>
          <p:nvPr>
            <p:custDataLst>
              <p:tags r:id="rId22"/>
            </p:custDataLst>
          </p:nvPr>
        </p:nvSpPr>
        <p:spPr>
          <a:xfrm>
            <a:off x="5168594" y="4142173"/>
            <a:ext cx="2340000" cy="1080000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/>
          <a:p>
            <a:pPr algn="l">
              <a:lnSpc>
                <a:spcPct val="140000"/>
              </a:lnSpc>
            </a:pPr>
            <a:r>
              <a:rPr kumimoji="1" lang="en-US" altLang="zh-CN" sz="1800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梳理</a:t>
            </a:r>
            <a:r>
              <a:rPr kumimoji="1" lang="en-US" altLang="zh-CN" sz="18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历史事件的时间、地点、人物、原因、过程、结果等</a:t>
            </a:r>
            <a:r>
              <a:rPr kumimoji="1" lang="en-US" altLang="zh-CN" sz="1800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要素。</a:t>
            </a:r>
            <a:endParaRPr kumimoji="1" lang="en-US" altLang="zh-CN" sz="1800" b="1" u="sng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30" name="标题 1"/>
          <p:cNvSpPr txBox="1"/>
          <p:nvPr>
            <p:custDataLst>
              <p:tags r:id="rId23"/>
            </p:custDataLst>
          </p:nvPr>
        </p:nvSpPr>
        <p:spPr>
          <a:xfrm>
            <a:off x="4314886" y="4497507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05</a:t>
            </a:r>
            <a:endParaRPr kumimoji="1" lang="zh-CN" altLang="en-US"/>
          </a:p>
        </p:txBody>
      </p:sp>
      <p:sp>
        <p:nvSpPr>
          <p:cNvPr id="31" name="标题 1"/>
          <p:cNvSpPr txBox="1"/>
          <p:nvPr>
            <p:custDataLst>
              <p:tags r:id="rId24"/>
            </p:custDataLst>
          </p:nvPr>
        </p:nvSpPr>
        <p:spPr>
          <a:xfrm>
            <a:off x="8836660" y="3636010"/>
            <a:ext cx="3081655" cy="2092325"/>
          </a:xfrm>
          <a:prstGeom prst="roundRect">
            <a:avLst>
              <a:gd name="adj" fmla="val 13354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2" name="标题 1"/>
          <p:cNvSpPr txBox="1"/>
          <p:nvPr>
            <p:custDataLst>
              <p:tags r:id="rId25"/>
            </p:custDataLst>
          </p:nvPr>
        </p:nvSpPr>
        <p:spPr>
          <a:xfrm>
            <a:off x="8297780" y="4412173"/>
            <a:ext cx="540002" cy="540000"/>
          </a:xfrm>
          <a:prstGeom prst="ellipse">
            <a:avLst/>
          </a:prstGeom>
          <a:solidFill>
            <a:schemeClr val="accent1"/>
          </a:solidFill>
          <a:ln w="57150" cap="rnd">
            <a:noFill/>
            <a:round/>
          </a:ln>
          <a:effectLst/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3" name="标题 1"/>
          <p:cNvSpPr txBox="1"/>
          <p:nvPr>
            <p:custDataLst>
              <p:tags r:id="rId26"/>
            </p:custDataLst>
          </p:nvPr>
        </p:nvSpPr>
        <p:spPr>
          <a:xfrm>
            <a:off x="9207500" y="3827463"/>
            <a:ext cx="2527300" cy="1709420"/>
          </a:xfrm>
          <a:prstGeom prst="rect">
            <a:avLst/>
          </a:prstGeom>
          <a:noFill/>
          <a:ln w="57150" cap="rnd">
            <a:noFill/>
            <a:round/>
          </a:ln>
          <a:effectLst/>
        </p:spPr>
        <p:txBody>
          <a:bodyPr vert="horz" wrap="square" lIns="0" tIns="0" rIns="0" bIns="0" rtlCol="0" anchor="ctr"/>
          <a:p>
            <a:pPr algn="l">
              <a:lnSpc>
                <a:spcPct val="140000"/>
              </a:lnSpc>
            </a:pPr>
            <a:r>
              <a:rPr kumimoji="1" lang="en-US" altLang="zh-CN" sz="1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通过分析史料的出处与背景，培养学生的历史思维能力，使其能够从</a:t>
            </a:r>
            <a:r>
              <a:rPr kumimoji="1" lang="en-US" altLang="zh-CN" sz="1800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多角度审视历史</a:t>
            </a:r>
            <a:r>
              <a:rPr kumimoji="1" lang="en-US" altLang="zh-CN" sz="18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问题</a:t>
            </a: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。</a:t>
            </a:r>
            <a:endParaRPr kumimoji="1" lang="zh-CN" altLang="en-US"/>
          </a:p>
        </p:txBody>
      </p:sp>
      <p:sp>
        <p:nvSpPr>
          <p:cNvPr id="34" name="标题 1"/>
          <p:cNvSpPr txBox="1"/>
          <p:nvPr>
            <p:custDataLst>
              <p:tags r:id="rId27"/>
            </p:custDataLst>
          </p:nvPr>
        </p:nvSpPr>
        <p:spPr>
          <a:xfrm>
            <a:off x="8319631" y="4497507"/>
            <a:ext cx="496301" cy="369332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p>
            <a:pPr algn="ctr">
              <a:lnSpc>
                <a:spcPct val="110000"/>
              </a:lnSpc>
            </a:pPr>
            <a:r>
              <a:rPr kumimoji="1" lang="en-US" altLang="zh-CN" sz="18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04</a:t>
            </a:r>
            <a:endParaRPr kumimoji="1" lang="zh-CN" altLang="en-US"/>
          </a:p>
        </p:txBody>
      </p:sp>
      <p:sp>
        <p:nvSpPr>
          <p:cNvPr id="35" name="标题 1"/>
          <p:cNvSpPr txBox="1"/>
          <p:nvPr>
            <p:custDataLst>
              <p:tags r:id="rId28"/>
            </p:custDataLst>
          </p:nvPr>
        </p:nvSpPr>
        <p:spPr>
          <a:xfrm>
            <a:off x="3390307" y="2103755"/>
            <a:ext cx="499195" cy="102870"/>
          </a:xfrm>
          <a:prstGeom prst="rightArrow">
            <a:avLst>
              <a:gd name="adj1" fmla="val 35184"/>
              <a:gd name="adj2" fmla="val 79630"/>
            </a:avLst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6" name="标题 1"/>
          <p:cNvSpPr txBox="1"/>
          <p:nvPr>
            <p:custDataLst>
              <p:tags r:id="rId29"/>
            </p:custDataLst>
          </p:nvPr>
        </p:nvSpPr>
        <p:spPr>
          <a:xfrm>
            <a:off x="7675317" y="2103755"/>
            <a:ext cx="499195" cy="102870"/>
          </a:xfrm>
          <a:prstGeom prst="rightArrow">
            <a:avLst>
              <a:gd name="adj1" fmla="val 35184"/>
              <a:gd name="adj2" fmla="val 79630"/>
            </a:avLst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7" name="标题 1"/>
          <p:cNvSpPr txBox="1"/>
          <p:nvPr>
            <p:custDataLst>
              <p:tags r:id="rId30"/>
            </p:custDataLst>
          </p:nvPr>
        </p:nvSpPr>
        <p:spPr>
          <a:xfrm flipH="1">
            <a:off x="3881797" y="4630738"/>
            <a:ext cx="499195" cy="102870"/>
          </a:xfrm>
          <a:prstGeom prst="rightArrow">
            <a:avLst>
              <a:gd name="adj1" fmla="val 35184"/>
              <a:gd name="adj2" fmla="val 79630"/>
            </a:avLst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8" name="标题 1"/>
          <p:cNvSpPr txBox="1"/>
          <p:nvPr>
            <p:custDataLst>
              <p:tags r:id="rId31"/>
            </p:custDataLst>
          </p:nvPr>
        </p:nvSpPr>
        <p:spPr>
          <a:xfrm flipH="1">
            <a:off x="7705797" y="4630738"/>
            <a:ext cx="499195" cy="102870"/>
          </a:xfrm>
          <a:prstGeom prst="rightArrow">
            <a:avLst>
              <a:gd name="adj1" fmla="val 35184"/>
              <a:gd name="adj2" fmla="val 79630"/>
            </a:avLst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9" name="标题 1"/>
          <p:cNvSpPr txBox="1"/>
          <p:nvPr>
            <p:custDataLst>
              <p:tags r:id="rId32"/>
            </p:custDataLst>
          </p:nvPr>
        </p:nvSpPr>
        <p:spPr>
          <a:xfrm rot="5400000">
            <a:off x="10233350" y="3415915"/>
            <a:ext cx="288000" cy="102870"/>
          </a:xfrm>
          <a:prstGeom prst="rightArrow">
            <a:avLst>
              <a:gd name="adj1" fmla="val 35184"/>
              <a:gd name="adj2" fmla="val 79630"/>
            </a:avLst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0" y="1584325"/>
            <a:ext cx="12249150" cy="3497580"/>
          </a:xfrm>
          <a:prstGeom prst="rect">
            <a:avLst/>
          </a:prstGeom>
          <a:solidFill>
            <a:schemeClr val="tx1">
              <a:lumMod val="95000"/>
              <a:lumOff val="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>
            <a:off x="67310" y="3576955"/>
            <a:ext cx="5952490" cy="4445"/>
          </a:xfrm>
          <a:prstGeom prst="line">
            <a:avLst/>
          </a:prstGeom>
          <a:ln w="3492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36"/>
          <p:cNvSpPr txBox="1"/>
          <p:nvPr>
            <p:custDataLst>
              <p:tags r:id="rId4"/>
            </p:custDataLst>
          </p:nvPr>
        </p:nvSpPr>
        <p:spPr>
          <a:xfrm>
            <a:off x="391795" y="1998345"/>
            <a:ext cx="56280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0" hangingPunct="0"/>
            <a:r>
              <a:rPr kumimoji="1" lang="zh-CN" altLang="en-US" sz="9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贰</a:t>
            </a:r>
            <a:endParaRPr kumimoji="1" lang="zh-CN" altLang="en-US" sz="9600" b="1" noProof="1">
              <a:ln w="12700">
                <a:noFill/>
              </a:ln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391795" y="3517265"/>
            <a:ext cx="6102985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</a:pPr>
            <a:r>
              <a:rPr kumimoji="1" lang="en-US" altLang="zh-CN" sz="48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学史方法</a:t>
            </a:r>
            <a:endParaRPr kumimoji="1" lang="en-US" altLang="zh-CN" sz="4800" b="1">
              <a:ln w="12700">
                <a:noFill/>
              </a:ln>
              <a:solidFill>
                <a:schemeClr val="bg1">
                  <a:alpha val="100000"/>
                </a:schemeClr>
              </a:solidFill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94085" y="1712595"/>
            <a:ext cx="765175" cy="1804784"/>
            <a:chOff x="10398" y="2295"/>
            <a:chExt cx="530" cy="897"/>
          </a:xfrm>
        </p:grpSpPr>
        <p:pic>
          <p:nvPicPr>
            <p:cNvPr id="6" name="图片 5" descr="5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10398" y="2295"/>
              <a:ext cx="530" cy="801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0477" y="2361"/>
              <a:ext cx="382" cy="831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清楷 简" panose="02000500000000000000" charset="-122"/>
                  <a:ea typeface="方正清楷 简" panose="02000500000000000000" charset="-122"/>
                  <a:cs typeface="方正清楷 简" panose="02000500000000000000" charset="-122"/>
                </a:rPr>
                <a:t>隋唐时期</a:t>
              </a:r>
              <a:endPara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cs typeface="方正清楷 简" panose="02000500000000000000" charset="-122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4597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275" y="643890"/>
            <a:ext cx="12266295" cy="6107430"/>
          </a:xfrm>
          <a:prstGeom prst="rect">
            <a:avLst/>
          </a:prstGeom>
        </p:spPr>
      </p:pic>
      <p:pic>
        <p:nvPicPr>
          <p:cNvPr id="187" name="图片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940" y="160020"/>
            <a:ext cx="6429375" cy="946150"/>
          </a:xfrm>
          <a:prstGeom prst="rect">
            <a:avLst/>
          </a:prstGeom>
        </p:spPr>
      </p:pic>
      <p:sp>
        <p:nvSpPr>
          <p:cNvPr id="185" name="文本框 184"/>
          <p:cNvSpPr txBox="1"/>
          <p:nvPr/>
        </p:nvSpPr>
        <p:spPr>
          <a:xfrm>
            <a:off x="3359150" y="220345"/>
            <a:ext cx="5511800" cy="7308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3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步骤1：关注史料出处</a:t>
            </a:r>
            <a:endParaRPr kumimoji="1" lang="en-US" altLang="zh-CN" sz="3200" b="1">
              <a:ln w="12700"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188" name="矩形 187"/>
          <p:cNvSpPr/>
          <p:nvPr/>
        </p:nvSpPr>
        <p:spPr>
          <a:xfrm>
            <a:off x="-8890" y="522605"/>
            <a:ext cx="3036570" cy="121285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89" name="矩形 188"/>
          <p:cNvSpPr/>
          <p:nvPr/>
        </p:nvSpPr>
        <p:spPr>
          <a:xfrm>
            <a:off x="9308465" y="515620"/>
            <a:ext cx="2896870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90" name="矩形 189"/>
          <p:cNvSpPr/>
          <p:nvPr/>
        </p:nvSpPr>
        <p:spPr>
          <a:xfrm>
            <a:off x="-8890" y="6373495"/>
            <a:ext cx="12213590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93" name="图片 9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6026785" y="4374515"/>
            <a:ext cx="6198235" cy="3929380"/>
          </a:xfrm>
          <a:prstGeom prst="rect">
            <a:avLst/>
          </a:prstGeom>
        </p:spPr>
      </p:pic>
      <p:grpSp>
        <p:nvGrpSpPr>
          <p:cNvPr id="33" name="组合 32"/>
          <p:cNvGrpSpPr/>
          <p:nvPr>
            <p:custDataLst>
              <p:tags r:id="rId8"/>
            </p:custDataLst>
          </p:nvPr>
        </p:nvGrpSpPr>
        <p:grpSpPr>
          <a:xfrm>
            <a:off x="333375" y="1338580"/>
            <a:ext cx="724727" cy="743373"/>
            <a:chOff x="-15" y="1957"/>
            <a:chExt cx="878" cy="878"/>
          </a:xfrm>
        </p:grpSpPr>
        <p:sp>
          <p:nvSpPr>
            <p:cNvPr id="15" name="椭圆 14"/>
            <p:cNvSpPr/>
            <p:nvPr>
              <p:custDataLst>
                <p:tags r:id="rId9"/>
              </p:custDataLst>
            </p:nvPr>
          </p:nvSpPr>
          <p:spPr>
            <a:xfrm>
              <a:off x="-15" y="1957"/>
              <a:ext cx="878" cy="8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p>
              <a:pPr algn="ctr"/>
              <a:endParaRPr lang="en-US" altLang="zh-CN" b="1"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29" name="文本框 2"/>
            <p:cNvSpPr txBox="1"/>
            <p:nvPr>
              <p:custDataLst>
                <p:tags r:id="rId10"/>
              </p:custDataLst>
            </p:nvPr>
          </p:nvSpPr>
          <p:spPr>
            <a:xfrm>
              <a:off x="86" y="1974"/>
              <a:ext cx="631" cy="804"/>
            </a:xfrm>
            <a:prstGeom prst="rect">
              <a:avLst/>
            </a:prstGeom>
            <a:noFill/>
          </p:spPr>
          <p:txBody>
            <a:bodyPr wrap="square" rtlCol="0"/>
            <a:p>
              <a:r>
                <a:rPr lang="en-US" altLang="zh-CN" sz="37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1</a:t>
              </a:r>
              <a:endParaRPr lang="en-US" altLang="zh-CN" sz="3735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34" name="组合 33"/>
          <p:cNvGrpSpPr/>
          <p:nvPr>
            <p:custDataLst>
              <p:tags r:id="rId11"/>
            </p:custDataLst>
          </p:nvPr>
        </p:nvGrpSpPr>
        <p:grpSpPr>
          <a:xfrm>
            <a:off x="217170" y="3058795"/>
            <a:ext cx="743373" cy="743373"/>
            <a:chOff x="3567" y="1974"/>
            <a:chExt cx="878" cy="878"/>
          </a:xfrm>
          <a:solidFill>
            <a:schemeClr val="accent1"/>
          </a:solidFill>
        </p:grpSpPr>
        <p:sp>
          <p:nvSpPr>
            <p:cNvPr id="22" name="椭圆 21"/>
            <p:cNvSpPr/>
            <p:nvPr>
              <p:custDataLst>
                <p:tags r:id="rId12"/>
              </p:custDataLst>
            </p:nvPr>
          </p:nvSpPr>
          <p:spPr>
            <a:xfrm>
              <a:off x="3567" y="1974"/>
              <a:ext cx="878" cy="878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rmAutofit/>
            </a:bodyPr>
            <a:p>
              <a:pPr lvl="0" algn="ctr">
                <a:buClrTx/>
                <a:buSzTx/>
                <a:buFontTx/>
              </a:pPr>
              <a:endParaRPr lang="en-US" altLang="zh-CN" b="1">
                <a:latin typeface="Arial" panose="020B0604020202020204" pitchFamily="34" charset="0"/>
                <a:ea typeface="微软雅黑" panose="020B0503020204020204" charset="-122"/>
                <a:sym typeface="+mn-ea"/>
              </a:endParaRPr>
            </a:p>
          </p:txBody>
        </p:sp>
        <p:sp>
          <p:nvSpPr>
            <p:cNvPr id="30" name="文本框 2"/>
            <p:cNvSpPr txBox="1"/>
            <p:nvPr>
              <p:custDataLst>
                <p:tags r:id="rId13"/>
              </p:custDataLst>
            </p:nvPr>
          </p:nvSpPr>
          <p:spPr>
            <a:xfrm>
              <a:off x="3704" y="1986"/>
              <a:ext cx="631" cy="804"/>
            </a:xfrm>
            <a:prstGeom prst="rect">
              <a:avLst/>
            </a:prstGeom>
            <a:noFill/>
          </p:spPr>
          <p:txBody>
            <a:bodyPr wrap="square" rtlCol="0"/>
            <a:p>
              <a:r>
                <a:rPr lang="en-US" altLang="zh-CN" sz="37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2</a:t>
              </a:r>
              <a:endParaRPr lang="en-US" altLang="zh-CN" sz="3735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3" name="组合 2"/>
          <p:cNvGrpSpPr/>
          <p:nvPr>
            <p:custDataLst>
              <p:tags r:id="rId14"/>
            </p:custDataLst>
          </p:nvPr>
        </p:nvGrpSpPr>
        <p:grpSpPr>
          <a:xfrm>
            <a:off x="78317" y="5220334"/>
            <a:ext cx="743373" cy="744220"/>
            <a:chOff x="3307" y="3651"/>
            <a:chExt cx="878" cy="879"/>
          </a:xfrm>
        </p:grpSpPr>
        <p:sp>
          <p:nvSpPr>
            <p:cNvPr id="6" name="椭圆 5"/>
            <p:cNvSpPr/>
            <p:nvPr>
              <p:custDataLst>
                <p:tags r:id="rId15"/>
              </p:custDataLst>
            </p:nvPr>
          </p:nvSpPr>
          <p:spPr>
            <a:xfrm>
              <a:off x="3307" y="3651"/>
              <a:ext cx="878" cy="87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rmAutofit/>
            </a:bodyPr>
            <a:p>
              <a:pPr lvl="0" algn="ctr">
                <a:buClrTx/>
                <a:buSzTx/>
                <a:buFontTx/>
              </a:pPr>
              <a:endParaRPr lang="en-US" altLang="zh-CN" b="1">
                <a:latin typeface="Arial" panose="020B0604020202020204" pitchFamily="34" charset="0"/>
                <a:ea typeface="微软雅黑" panose="020B0503020204020204" charset="-122"/>
                <a:sym typeface="+mn-ea"/>
              </a:endParaRPr>
            </a:p>
          </p:txBody>
        </p:sp>
        <p:sp>
          <p:nvSpPr>
            <p:cNvPr id="7" name="文本框 2"/>
            <p:cNvSpPr txBox="1"/>
            <p:nvPr>
              <p:custDataLst>
                <p:tags r:id="rId16"/>
              </p:custDataLst>
            </p:nvPr>
          </p:nvSpPr>
          <p:spPr>
            <a:xfrm>
              <a:off x="3471" y="3726"/>
              <a:ext cx="631" cy="804"/>
            </a:xfrm>
            <a:prstGeom prst="rect">
              <a:avLst/>
            </a:prstGeom>
            <a:noFill/>
          </p:spPr>
          <p:txBody>
            <a:bodyPr wrap="square" rtlCol="0"/>
            <a:p>
              <a:r>
                <a:rPr lang="en-US" altLang="zh-CN" sz="37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3</a:t>
              </a:r>
              <a:endParaRPr lang="en-US" altLang="zh-CN" sz="3735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对角圆角矩形 8"/>
          <p:cNvSpPr/>
          <p:nvPr/>
        </p:nvSpPr>
        <p:spPr>
          <a:xfrm>
            <a:off x="1057910" y="2767330"/>
            <a:ext cx="10815955" cy="1482725"/>
          </a:xfrm>
          <a:prstGeom prst="round2DiagRect">
            <a:avLst/>
          </a:prstGeom>
          <a:solidFill>
            <a:srgbClr val="FF8D41"/>
          </a:solidFill>
          <a:ln w="28575" cmpd="sng">
            <a:solidFill>
              <a:srgbClr val="CC0000"/>
            </a:solidFill>
            <a:prstDash val="sysDash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kumimoji="1" lang="en-US" altLang="zh-CN" sz="2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kumimoji="1" lang="en-US" altLang="zh-CN" sz="24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 b="1" noProof="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+mn-ea"/>
              </a:rPr>
              <a:t>出处分析</a:t>
            </a:r>
            <a:r>
              <a:rPr kumimoji="1"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kumimoji="1" lang="en-US" altLang="zh-CN" sz="24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该台词引自《旧唐书·魏征传》与《新唐书·魏征传》。</a:t>
            </a:r>
            <a:endParaRPr kumimoji="1" lang="en-US" altLang="zh-CN" sz="24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1" lang="en-US" altLang="zh-CN" sz="24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对比两书记载差异：《旧唐书》强调“谏言直切”，《新唐书》增加“太宗废朝五日”细节。
</a:t>
            </a:r>
            <a:r>
              <a:rPr kumimoji="1" lang="en-US" altLang="zh-CN" sz="24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
</a:t>
            </a:r>
            <a:endParaRPr kumimoji="1" lang="en-US" altLang="zh-CN" sz="24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1166495" y="1300480"/>
            <a:ext cx="10201275" cy="1118870"/>
            <a:chOff x="698" y="1689"/>
            <a:chExt cx="16065" cy="1762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8" y="1689"/>
              <a:ext cx="16065" cy="1762"/>
            </a:xfrm>
            <a:prstGeom prst="rect">
              <a:avLst/>
            </a:prstGeom>
          </p:spPr>
        </p:pic>
        <p:sp>
          <p:nvSpPr>
            <p:cNvPr id="11" name="文本框 10"/>
            <p:cNvSpPr txBox="1"/>
            <p:nvPr/>
          </p:nvSpPr>
          <p:spPr>
            <a:xfrm>
              <a:off x="1653" y="1768"/>
              <a:ext cx="14686" cy="1440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p>
              <a:pPr marL="0" indent="0" algn="l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en-US" altLang="zh-CN" sz="2400" noProof="0" dirty="0">
                  <a:solidFill>
                    <a:schemeClr val="tx1"/>
                  </a:solidFill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Helvetica"/>
                </a:rPr>
                <a:t> </a:t>
              </a:r>
              <a:r>
                <a:rPr lang="en-US" altLang="zh-CN" sz="2400" noProof="0" dirty="0">
                  <a:gradFill>
                    <a:gsLst>
                      <a:gs pos="0">
                        <a:schemeClr val="accent5">
                          <a:lumMod val="50000"/>
                        </a:schemeClr>
                      </a:gs>
                      <a:gs pos="50000">
                        <a:schemeClr val="accent5"/>
                      </a:gs>
                      <a:gs pos="100000">
                        <a:schemeClr val="accent5">
                          <a:lumMod val="60000"/>
                          <a:lumOff val="40000"/>
                        </a:schemeClr>
                      </a:gs>
                    </a:gsLst>
                    <a:lin ang="5400000"/>
                  </a:gradFill>
                  <a:effectLst>
                    <a:reflection blurRad="6350" stA="53000" endA="300" endPos="35500" dir="5400000" sy="-90000" algn="bl" rotWithShape="0"/>
                  </a:effectLst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Helvetica"/>
                </a:rPr>
                <a:t>  </a:t>
              </a:r>
              <a:r>
                <a:rPr lang="zh-CN" altLang="en-US" sz="2400" b="1" noProof="0" dirty="0">
                  <a:gradFill>
                    <a:gsLst>
                      <a:gs pos="0">
                        <a:schemeClr val="accent5">
                          <a:lumMod val="50000"/>
                        </a:schemeClr>
                      </a:gs>
                      <a:gs pos="50000">
                        <a:schemeClr val="accent5"/>
                      </a:gs>
                      <a:gs pos="100000">
                        <a:schemeClr val="accent5">
                          <a:lumMod val="60000"/>
                          <a:lumOff val="40000"/>
                        </a:schemeClr>
                      </a:gs>
                    </a:gsLst>
                    <a:lin ang="5400000"/>
                  </a:gradFill>
                  <a:effectLst>
                    <a:reflection blurRad="6350" stA="53000" endA="300" endPos="35500" dir="5400000" sy="-90000" algn="bl" rotWithShape="0"/>
                  </a:effectLst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Helvetica"/>
                </a:rPr>
                <a:t>阅读剧本《以铜为镜》第四幕（魏征病榻），找出台词对应史料</a:t>
              </a:r>
              <a:endParaRPr lang="en-US" altLang="zh-CN" sz="2400" b="1" noProof="0" dirty="0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Helvetica"/>
              </a:endParaRPr>
            </a:p>
            <a:p>
              <a:pPr marL="0" algn="l">
                <a:lnSpc>
                  <a:spcPct val="130000"/>
                </a:lnSpc>
                <a:buClrTx/>
                <a:buSzTx/>
                <a:buFontTx/>
              </a:pPr>
              <a:r>
                <a:rPr kumimoji="1" lang="en-US" altLang="zh-CN" sz="2400" b="1">
                  <a:ln w="12700">
                    <a:noFil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  <a:sym typeface="+mn-ea"/>
                </a:rPr>
                <a:t>   </a:t>
              </a:r>
              <a:r>
                <a:rPr lang="zh-CN" altLang="en-US" sz="2400" b="1" noProof="0" dirty="0">
                  <a:solidFill>
                    <a:srgbClr val="FF000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Helvetica"/>
                </a:rPr>
                <a:t>剧本片段：</a:t>
              </a:r>
              <a:r>
                <a:rPr lang="zh-CN" altLang="en-US" sz="2400" b="1" noProof="0" dirty="0">
                  <a:solidFill>
                    <a:srgbClr val="00206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+mn-ea"/>
                </a:rPr>
                <a:t>魏征死后，唐太宗废朝五日，</a:t>
              </a:r>
              <a:r>
                <a:rPr lang="zh-CN" altLang="en-US" sz="2400" b="1" noProof="0" dirty="0">
                  <a:solidFill>
                    <a:srgbClr val="002060"/>
                  </a:solidFill>
                  <a:effectLst>
                    <a:reflection blurRad="6350" stA="53000" endA="300" endPos="35500" dir="5400000" sy="-90000" algn="bl" rotWithShape="0"/>
                  </a:effectLst>
                  <a:latin typeface="米开飘逸行楷" panose="03000600000000000000" charset="-122"/>
                  <a:ea typeface="米开飘逸行楷" panose="03000600000000000000" charset="-122"/>
                  <a:cs typeface="米开飘逸行楷" panose="03000600000000000000" charset="-122"/>
                  <a:sym typeface="+mn-ea"/>
                </a:rPr>
                <a:t>亲撰碑文。</a:t>
              </a:r>
              <a:endParaRPr lang="zh-CN" altLang="en-US" sz="2400" b="1" noProof="0" dirty="0"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Helvetica"/>
              </a:endParaRPr>
            </a:p>
            <a:p>
              <a:pPr marL="0" indent="0" algn="l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endParaRPr lang="zh-CN" altLang="en-US" sz="2400" b="1" noProof="0" dirty="0"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Helvetica"/>
              </a:endParaRPr>
            </a:p>
          </p:txBody>
        </p:sp>
      </p:grpSp>
      <p:sp>
        <p:nvSpPr>
          <p:cNvPr id="20" name="文本框 19"/>
          <p:cNvSpPr txBox="1"/>
          <p:nvPr/>
        </p:nvSpPr>
        <p:spPr>
          <a:xfrm>
            <a:off x="1057910" y="4752340"/>
            <a:ext cx="10815955" cy="1453515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noAutofit/>
          </a:bodyPr>
          <a:p>
            <a:pPr marR="0" defTabSz="457200">
              <a:buClrTx/>
              <a:buSzTx/>
              <a:buFontTx/>
              <a:buNone/>
              <a:defRPr/>
            </a:pPr>
            <a:r>
              <a:rPr lang="zh-CN" altLang="en-US" sz="2800" b="1" noProof="0" dirty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+mn-ea"/>
              </a:rPr>
              <a:t>问题导向：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对比《旧唐书》和《新唐书》对魏征谏言的记载差异，思考为何《新唐书》增加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“太宗废朝五日”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细节？这反映怎样的历史评价？</a:t>
            </a:r>
            <a:endParaRPr kumimoji="1" lang="en-US" altLang="zh-CN" sz="2800" b="1" kern="1200" cap="none" spc="0" normalizeH="0" baseline="0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9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3" name=""/>
        <p:cNvGrpSpPr/>
        <p:nvPr/>
      </p:nvGrpSpPr>
      <p:grpSpPr/>
      <p:pic>
        <p:nvPicPr>
          <p:cNvPr id="2097152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255" y="-14605"/>
            <a:ext cx="12198985" cy="6867525"/>
          </a:xfrm>
          <a:prstGeom prst="rect">
            <a:avLst/>
          </a:prstGeom>
        </p:spPr>
      </p:pic>
      <p:pic>
        <p:nvPicPr>
          <p:cNvPr id="2097153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55" y="557530"/>
            <a:ext cx="12212955" cy="5887085"/>
          </a:xfrm>
          <a:prstGeom prst="rect">
            <a:avLst/>
          </a:prstGeom>
        </p:spPr>
      </p:pic>
      <p:pic>
        <p:nvPicPr>
          <p:cNvPr id="209715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325" y="553720"/>
            <a:ext cx="6430010" cy="6019165"/>
          </a:xfrm>
          <a:prstGeom prst="rect">
            <a:avLst/>
          </a:prstGeom>
        </p:spPr>
      </p:pic>
      <p:sp>
        <p:nvSpPr>
          <p:cNvPr id="1048587" name="矩形 187"/>
          <p:cNvSpPr/>
          <p:nvPr/>
        </p:nvSpPr>
        <p:spPr>
          <a:xfrm>
            <a:off x="-8890" y="425450"/>
            <a:ext cx="4826635" cy="128270"/>
          </a:xfrm>
          <a:prstGeom prst="rect">
            <a:avLst/>
          </a:prstGeom>
          <a:blipFill dpi="0" rotWithShape="1">
            <a:blip r:embed="rId4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588" name="矩形 188"/>
          <p:cNvSpPr/>
          <p:nvPr/>
        </p:nvSpPr>
        <p:spPr>
          <a:xfrm>
            <a:off x="9673590" y="425450"/>
            <a:ext cx="2520315" cy="132080"/>
          </a:xfrm>
          <a:prstGeom prst="rect">
            <a:avLst/>
          </a:prstGeom>
          <a:blipFill dpi="0" rotWithShape="1">
            <a:blip r:embed="rId4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589" name="矩形 189"/>
          <p:cNvSpPr/>
          <p:nvPr/>
        </p:nvSpPr>
        <p:spPr>
          <a:xfrm>
            <a:off x="-8890" y="6444615"/>
            <a:ext cx="12213590" cy="128270"/>
          </a:xfrm>
          <a:prstGeom prst="rect">
            <a:avLst/>
          </a:prstGeom>
          <a:blipFill dpi="0" rotWithShape="1">
            <a:blip r:embed="rId4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590" name="文本框 2"/>
          <p:cNvSpPr txBox="1"/>
          <p:nvPr>
            <p:custDataLst>
              <p:tags r:id="rId5"/>
            </p:custDataLst>
          </p:nvPr>
        </p:nvSpPr>
        <p:spPr>
          <a:xfrm>
            <a:off x="5775325" y="563245"/>
            <a:ext cx="6362065" cy="60096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457200" indent="-45720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Ø"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kumimoji="1" lang="en-US" altLang="zh-CN" sz="28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新增细节的原因：</a:t>
            </a:r>
            <a:endParaRPr kumimoji="1" lang="en-US" altLang="zh-CN" sz="28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p"/>
            </a:pPr>
            <a:r>
              <a:rPr kumimoji="1" lang="en-US" altLang="zh-CN" sz="28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endParaRPr kumimoji="1" lang="en-US" altLang="zh-CN" sz="28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p"/>
            </a:pP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8591" name="文本框 1"/>
          <p:cNvSpPr txBox="1"/>
          <p:nvPr/>
        </p:nvSpPr>
        <p:spPr>
          <a:xfrm>
            <a:off x="0" y="563880"/>
            <a:ext cx="5775325" cy="588073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noAutofit/>
          </a:bodyPr>
          <a:p>
            <a:pPr marL="457200" indent="-45720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Ø"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r>
              <a:rPr kumimoji="1" lang="en-US" altLang="zh-CN" sz="28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两书记载差异： </a:t>
            </a:r>
            <a:endParaRPr kumimoji="1" lang="en-US" altLang="zh-CN" sz="2800" b="1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kumimoji="1" lang="en-US" altLang="zh-CN" sz="28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endParaRPr kumimoji="1" lang="en-US" altLang="zh-CN" sz="28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kumimoji="1" lang="en-US" altLang="zh-CN" sz="28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8135" y="1394460"/>
            <a:ext cx="518668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 《旧唐书》（</a:t>
            </a:r>
            <a:r>
              <a:rPr kumimoji="1" lang="en-US" altLang="zh-CN" sz="2800" b="1">
                <a:ln w="12700">
                  <a:noFill/>
                </a:ln>
                <a:solidFill>
                  <a:srgbClr val="7030A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五代编修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）：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侧重魏征"谏言直切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"，突出其敢于直谏的性格。</a:t>
            </a:r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18135" y="3622040"/>
            <a:ext cx="518668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2.《新唐书》（</a:t>
            </a:r>
            <a:r>
              <a:rPr kumimoji="1" lang="en-US" altLang="zh-CN" sz="2800" b="1">
                <a:ln w="12700">
                  <a:noFill/>
                </a:ln>
                <a:solidFill>
                  <a:srgbClr val="7030A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宋代编修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）：新增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"太宗废朝五日"细节，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强化太宗对魏征的敬重。  </a:t>
            </a:r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964555" y="4114165"/>
            <a:ext cx="6031230" cy="2330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p"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塑造明君形象：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通过"废朝五日"（暂停朝政五日哀悼）的仪式感，凸显唐太宗"以人为镜"的明君形象（呼应教材中"贞观之治"的君明臣贤主题）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095365" y="1036320"/>
            <a:ext cx="5454015" cy="28898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政治导向变化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kumimoji="1" lang="zh-CN" altLang="en-US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五代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史家借魏征事迹强调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谏官对王朝长治久安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的作用。宋代重修史书时更强调"君臣共治"，借唐太宗对谏臣的礼遇，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宣扬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君主应虚心纳谏的治国理念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4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4597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90" y="512445"/>
            <a:ext cx="12266295" cy="6107430"/>
          </a:xfrm>
          <a:prstGeom prst="rect">
            <a:avLst/>
          </a:prstGeom>
        </p:spPr>
      </p:pic>
      <p:pic>
        <p:nvPicPr>
          <p:cNvPr id="20972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433540" y="1999772"/>
            <a:ext cx="6179667" cy="4376735"/>
          </a:xfrm>
          <a:prstGeom prst="rect">
            <a:avLst/>
          </a:prstGeom>
        </p:spPr>
      </p:pic>
      <p:sp>
        <p:nvSpPr>
          <p:cNvPr id="1048982" name="文本框 1048981"/>
          <p:cNvSpPr txBox="1"/>
          <p:nvPr/>
        </p:nvSpPr>
        <p:spPr>
          <a:xfrm>
            <a:off x="168886" y="1424462"/>
            <a:ext cx="6088418" cy="39052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kumimoji="1" lang="en-US" altLang="zh-CN" sz="2800" b="1" u="none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三、反映的历史评价：  </a:t>
            </a:r>
            <a:endParaRPr kumimoji="1" lang="en-US" altLang="zh-CN" sz="2800" b="1" u="none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p"/>
            </a:pPr>
            <a:r>
              <a:rPr kumimoji="1" lang="en-US" altLang="zh-CN" sz="2800" b="1" u="none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肯定谏臣价值：宋代文人政治下，史家借魏征事迹强调谏官对王朝长治久安的作用。  </a:t>
            </a:r>
            <a:endParaRPr kumimoji="1" lang="en-US" altLang="zh-CN" sz="2800" b="1" u="none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p"/>
            </a:pPr>
            <a:r>
              <a:rPr kumimoji="1" lang="en-US" altLang="zh-CN" sz="2800" b="1" u="none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构建理想君臣关系：通过细节渲染，将唐太宗塑造成"善听谏言"的典范，体现后世对开明政治的推崇</a:t>
            </a:r>
            <a:endParaRPr lang="en-US" sz="2800">
              <a:solidFill>
                <a:srgbClr val="000000"/>
              </a:solidFill>
            </a:endParaRPr>
          </a:p>
        </p:txBody>
      </p:sp>
      <p:sp>
        <p:nvSpPr>
          <p:cNvPr id="1048984" name="圆角矩形 1048983"/>
          <p:cNvSpPr/>
          <p:nvPr>
            <p:custDataLst>
              <p:tags r:id="rId3"/>
            </p:custDataLst>
          </p:nvPr>
        </p:nvSpPr>
        <p:spPr>
          <a:xfrm>
            <a:off x="6431915" y="974725"/>
            <a:ext cx="2954020" cy="855345"/>
          </a:xfrm>
          <a:prstGeom prst="roundRect">
            <a:avLst/>
          </a:prstGeom>
          <a:solidFill>
            <a:schemeClr val="bg2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altLang="en-US">
                <a:solidFill>
                  <a:srgbClr val="000000"/>
                </a:solidFill>
                <a:ea typeface="黑体" panose="02010609060101010101" charset="-122"/>
              </a:rPr>
              <a:t>《旧唐书》形象“</a:t>
            </a:r>
            <a:r>
              <a:rPr lang="en-US" altLang="en-US" sz="1800">
                <a:solidFill>
                  <a:srgbClr val="000000"/>
                </a:solidFill>
                <a:ea typeface="黑体" panose="02010609060101010101" charset="-122"/>
              </a:rPr>
              <a:t>直谏之臣</a:t>
            </a:r>
            <a:r>
              <a:rPr lang="en-US" altLang="en-US">
                <a:solidFill>
                  <a:srgbClr val="000000"/>
                </a:solidFill>
                <a:ea typeface="黑体" panose="02010609060101010101" charset="-122"/>
              </a:rPr>
              <a:t>”</a:t>
            </a:r>
            <a:endParaRPr lang="en-US" altLang="en-US">
              <a:solidFill>
                <a:srgbClr val="000000"/>
              </a:solidFill>
              <a:ea typeface="黑体" panose="02010609060101010101" charset="-122"/>
            </a:endParaRPr>
          </a:p>
        </p:txBody>
      </p:sp>
      <p:cxnSp>
        <p:nvCxnSpPr>
          <p:cNvPr id="3145741" name="直接箭头连接符 3145740"/>
          <p:cNvCxnSpPr/>
          <p:nvPr>
            <p:custDataLst>
              <p:tags r:id="rId4"/>
            </p:custDataLst>
          </p:nvPr>
        </p:nvCxnSpPr>
        <p:spPr>
          <a:xfrm>
            <a:off x="9386047" y="1409315"/>
            <a:ext cx="783590" cy="15240"/>
          </a:xfrm>
          <a:prstGeom prst="straightConnector1">
            <a:avLst/>
          </a:prstGeom>
          <a:solidFill>
            <a:srgbClr val="FFFFFF"/>
          </a:solidFill>
          <a:ln w="25400">
            <a:solidFill>
              <a:srgbClr val="666666"/>
            </a:solidFill>
            <a:tailEnd type="triangle" w="lg" len="lg"/>
          </a:ln>
        </p:spPr>
      </p:cxnSp>
      <p:sp>
        <p:nvSpPr>
          <p:cNvPr id="1048986" name="圆角矩形 1048985"/>
          <p:cNvSpPr/>
          <p:nvPr>
            <p:custDataLst>
              <p:tags r:id="rId5"/>
            </p:custDataLst>
          </p:nvPr>
        </p:nvSpPr>
        <p:spPr>
          <a:xfrm>
            <a:off x="10169525" y="1140460"/>
            <a:ext cx="1774190" cy="52387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altLang="en-US" sz="1800">
                <a:ea typeface="黑体" panose="02010609060101010101" charset="-122"/>
              </a:rPr>
              <a:t>五代务实记录</a:t>
            </a:r>
            <a:endParaRPr lang="en-US" altLang="en-US">
              <a:ea typeface="黑体" panose="02010609060101010101" charset="-122"/>
            </a:endParaRPr>
          </a:p>
        </p:txBody>
      </p:sp>
      <p:sp>
        <p:nvSpPr>
          <p:cNvPr id="1048988" name="圆角矩形 1048987"/>
          <p:cNvSpPr/>
          <p:nvPr>
            <p:custDataLst>
              <p:tags r:id="rId6"/>
            </p:custDataLst>
          </p:nvPr>
        </p:nvSpPr>
        <p:spPr>
          <a:xfrm>
            <a:off x="6433185" y="2496185"/>
            <a:ext cx="3074035" cy="85534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en-US">
                <a:ea typeface="黑体" panose="02010609060101010101" charset="-122"/>
              </a:rPr>
              <a:t>《</a:t>
            </a:r>
            <a:r>
              <a:rPr lang="en-US" altLang="en-US">
                <a:ea typeface="黑体" panose="02010609060101010101" charset="-122"/>
              </a:rPr>
              <a:t>旧唐书</a:t>
            </a:r>
            <a:r>
              <a:rPr lang="en-US" altLang="en-US">
                <a:ea typeface="黑体" panose="02010609060101010101" charset="-122"/>
              </a:rPr>
              <a:t>》</a:t>
            </a:r>
            <a:r>
              <a:rPr lang="en-US" altLang="en-US">
                <a:ea typeface="黑体" panose="02010609060101010101" charset="-122"/>
              </a:rPr>
              <a:t>形象</a:t>
            </a:r>
            <a:r>
              <a:rPr lang="en-US" altLang="en-US">
                <a:latin typeface="黑体" panose="02010609060101010101" charset="-122"/>
              </a:rPr>
              <a:t>“</a:t>
            </a:r>
            <a:r>
              <a:rPr lang="en-US" altLang="en-US" sz="1800">
                <a:ea typeface="黑体" panose="02010609060101010101" charset="-122"/>
              </a:rPr>
              <a:t>直谏之臣</a:t>
            </a:r>
            <a:r>
              <a:rPr lang="en-US" altLang="en-US">
                <a:latin typeface="黑体" panose="02010609060101010101" charset="-122"/>
              </a:rPr>
              <a:t>”</a:t>
            </a:r>
            <a:endParaRPr lang="en-US"/>
          </a:p>
        </p:txBody>
      </p:sp>
      <p:cxnSp>
        <p:nvCxnSpPr>
          <p:cNvPr id="3145743" name="直接箭头连接符 3145742"/>
          <p:cNvCxnSpPr/>
          <p:nvPr>
            <p:custDataLst>
              <p:tags r:id="rId7"/>
            </p:custDataLst>
          </p:nvPr>
        </p:nvCxnSpPr>
        <p:spPr>
          <a:xfrm>
            <a:off x="9507967" y="3012455"/>
            <a:ext cx="662940" cy="8890"/>
          </a:xfrm>
          <a:prstGeom prst="straightConnector1">
            <a:avLst/>
          </a:prstGeom>
          <a:solidFill>
            <a:srgbClr val="FFFFFF"/>
          </a:solidFill>
          <a:ln w="25400">
            <a:solidFill>
              <a:srgbClr val="666666"/>
            </a:solidFill>
            <a:tailEnd type="triangle" w="lg" len="lg"/>
          </a:ln>
        </p:spPr>
      </p:cxnSp>
      <p:sp>
        <p:nvSpPr>
          <p:cNvPr id="1048995" name="圆角矩形 1048994"/>
          <p:cNvSpPr/>
          <p:nvPr>
            <p:custDataLst>
              <p:tags r:id="rId8"/>
            </p:custDataLst>
          </p:nvPr>
        </p:nvSpPr>
        <p:spPr>
          <a:xfrm rot="10800000" flipH="1" flipV="1">
            <a:off x="10170160" y="2496185"/>
            <a:ext cx="1791970" cy="10414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>
              <a:buClrTx/>
              <a:buSzTx/>
              <a:buFontTx/>
            </a:pPr>
            <a:r>
              <a:rPr lang="en-US" altLang="en-US" sz="1800"/>
              <a:t> </a:t>
            </a:r>
            <a:r>
              <a:rPr lang="en-US" altLang="en-US" sz="1800">
                <a:solidFill>
                  <a:srgbClr val="000000"/>
                </a:solidFill>
                <a:ea typeface="黑体" panose="02010609060101010101" charset="-122"/>
              </a:rPr>
              <a:t>宋代君臣理想 </a:t>
            </a:r>
            <a:endParaRPr lang="en-US" altLang="en-US">
              <a:solidFill>
                <a:srgbClr val="000000"/>
              </a:solidFill>
              <a:ea typeface="黑体" panose="02010609060101010101" charset="-122"/>
            </a:endParaRPr>
          </a:p>
        </p:txBody>
      </p:sp>
      <p:sp>
        <p:nvSpPr>
          <p:cNvPr id="1048996" name="右弧形箭头 1048995"/>
          <p:cNvSpPr/>
          <p:nvPr/>
        </p:nvSpPr>
        <p:spPr>
          <a:xfrm rot="16200000" flipV="1">
            <a:off x="9164320" y="3335655"/>
            <a:ext cx="951230" cy="1198880"/>
          </a:xfrm>
          <a:prstGeom prst="curvedLeftArrow">
            <a:avLst/>
          </a:prstGeom>
          <a:solidFill>
            <a:srgbClr val="FF0000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endParaRPr lang="en-US"/>
          </a:p>
        </p:txBody>
      </p:sp>
      <p:sp>
        <p:nvSpPr>
          <p:cNvPr id="1048997" name="五边形 1048996"/>
          <p:cNvSpPr/>
          <p:nvPr/>
        </p:nvSpPr>
        <p:spPr>
          <a:xfrm>
            <a:off x="7195888" y="4518762"/>
            <a:ext cx="4442555" cy="1524000"/>
          </a:xfrm>
          <a:prstGeom prst="homePlate">
            <a:avLst/>
          </a:prstGeom>
          <a:solidFill>
            <a:schemeClr val="accent4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altLang="en-US" sz="4000"/>
              <a:t>历史书写反映编史者的时代诉求</a:t>
            </a:r>
            <a:r>
              <a:rPr lang="en-US" altLang="en-US"/>
              <a:t>  </a:t>
            </a:r>
            <a:endParaRPr lang="en-US"/>
          </a:p>
        </p:txBody>
      </p:sp>
      <p:sp>
        <p:nvSpPr>
          <p:cNvPr id="188" name="矩形 187"/>
          <p:cNvSpPr/>
          <p:nvPr/>
        </p:nvSpPr>
        <p:spPr>
          <a:xfrm>
            <a:off x="-8890" y="574675"/>
            <a:ext cx="8615680" cy="128270"/>
          </a:xfrm>
          <a:prstGeom prst="rect">
            <a:avLst/>
          </a:prstGeom>
          <a:blipFill dpi="0"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89" name="矩形 188"/>
          <p:cNvSpPr/>
          <p:nvPr/>
        </p:nvSpPr>
        <p:spPr>
          <a:xfrm>
            <a:off x="8606790" y="574675"/>
            <a:ext cx="3618230" cy="128270"/>
          </a:xfrm>
          <a:prstGeom prst="rect">
            <a:avLst/>
          </a:prstGeom>
          <a:blipFill dpi="0"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98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255" y="-14605"/>
            <a:ext cx="1219898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55" y="689610"/>
            <a:ext cx="12212955" cy="5399405"/>
          </a:xfrm>
          <a:prstGeom prst="rect">
            <a:avLst/>
          </a:prstGeom>
        </p:spPr>
      </p:pic>
      <p:pic>
        <p:nvPicPr>
          <p:cNvPr id="187" name="图片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520" y="403860"/>
            <a:ext cx="5538470" cy="724535"/>
          </a:xfrm>
          <a:prstGeom prst="rect">
            <a:avLst/>
          </a:prstGeom>
        </p:spPr>
      </p:pic>
      <p:sp>
        <p:nvSpPr>
          <p:cNvPr id="185" name="文本框 184"/>
          <p:cNvSpPr txBox="1"/>
          <p:nvPr/>
        </p:nvSpPr>
        <p:spPr>
          <a:xfrm>
            <a:off x="2966085" y="403860"/>
            <a:ext cx="6097905" cy="7912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30000"/>
              </a:lnSpc>
              <a:buClrTx/>
              <a:buSzTx/>
              <a:buFontTx/>
            </a:pPr>
            <a:r>
              <a:rPr kumimoji="1" lang="en-US" altLang="zh-CN" sz="3200">
                <a:ln w="12700">
                  <a:noFill/>
                </a:ln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步骤2：梳理历史要素</a:t>
            </a:r>
            <a:endParaRPr kumimoji="1" lang="en-US" altLang="zh-CN" sz="3200">
              <a:ln w="12700">
                <a:noFill/>
              </a:ln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188" name="矩形 187"/>
          <p:cNvSpPr/>
          <p:nvPr/>
        </p:nvSpPr>
        <p:spPr>
          <a:xfrm>
            <a:off x="-8890" y="689610"/>
            <a:ext cx="3976370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89" name="矩形 188"/>
          <p:cNvSpPr/>
          <p:nvPr/>
        </p:nvSpPr>
        <p:spPr>
          <a:xfrm>
            <a:off x="8606790" y="689610"/>
            <a:ext cx="3587115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90" name="矩形 189"/>
          <p:cNvSpPr/>
          <p:nvPr/>
        </p:nvSpPr>
        <p:spPr>
          <a:xfrm>
            <a:off x="-8890" y="6089015"/>
            <a:ext cx="12213590" cy="128270"/>
          </a:xfrm>
          <a:prstGeom prst="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93" name="图片 9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6006465" y="4283075"/>
            <a:ext cx="6198235" cy="3929380"/>
          </a:xfrm>
          <a:prstGeom prst="rect">
            <a:avLst/>
          </a:prstGeom>
        </p:spPr>
      </p:pic>
      <p:graphicFrame>
        <p:nvGraphicFramePr>
          <p:cNvPr id="2" name="表格 1"/>
          <p:cNvGraphicFramePr/>
          <p:nvPr>
            <p:custDataLst>
              <p:tags r:id="rId8"/>
            </p:custDataLst>
          </p:nvPr>
        </p:nvGraphicFramePr>
        <p:xfrm>
          <a:off x="529590" y="1195070"/>
          <a:ext cx="11137900" cy="4645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7040"/>
                <a:gridCol w="9420860"/>
              </a:tblGrid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项目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内容</a:t>
                      </a:r>
                      <a:endParaRPr lang="zh-CN" altLang="en-US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时间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</a:t>
                      </a:r>
                      <a:endParaRPr lang="zh-CN" altLang="en-US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地点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</a:t>
                      </a:r>
                      <a:endParaRPr lang="zh-CN" altLang="en-US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人物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</a:t>
                      </a:r>
                      <a:endParaRPr lang="zh-CN" altLang="en-US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核心事件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</a:t>
                      </a:r>
                      <a:endParaRPr lang="zh-CN" altLang="en-US"/>
                    </a:p>
                  </a:txBody>
                  <a:tcPr/>
                </a:tc>
              </a:tr>
              <a:tr h="24511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历史影响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indent="0">
                        <a:buFont typeface="Wingdings" panose="05000000000000000000" charset="0"/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</a:t>
                      </a:r>
                      <a:endParaRPr kumimoji="1" lang="en-US" altLang="zh-CN" sz="1800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  <a:p>
                      <a:pPr indent="0">
                        <a:buFont typeface="Wingdings" panose="05000000000000000000" charset="0"/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5433695" y="1623695"/>
            <a:ext cx="40290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贞观元年至贞观十七年  </a:t>
            </a:r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r>
              <a:rPr kumimoji="1" lang="en-US" altLang="zh-CN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560695" y="2118995"/>
            <a:ext cx="40290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长安太极殿、立政殿、渭水</a:t>
            </a:r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r>
              <a:rPr kumimoji="1" lang="en-US" altLang="zh-CN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 </a:t>
            </a:r>
            <a:endParaRPr lang="zh-CN" altLang="en-US" b="1"/>
          </a:p>
        </p:txBody>
      </p:sp>
      <p:sp>
        <p:nvSpPr>
          <p:cNvPr id="6" name="文本框 5"/>
          <p:cNvSpPr txBox="1"/>
          <p:nvPr/>
        </p:nvSpPr>
        <p:spPr>
          <a:xfrm>
            <a:off x="5687695" y="2439670"/>
            <a:ext cx="40290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唐太宗、魏征、长孙皇后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r>
              <a:rPr kumimoji="1" lang="en-US" altLang="zh-CN" sz="2000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endParaRPr kumimoji="1" lang="en-US" altLang="zh-CN" sz="2000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338830" y="2976245"/>
            <a:ext cx="74002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十思疏谏言、科举取士制度</a:t>
            </a:r>
            <a:r>
              <a:rPr kumimoji="1" lang="zh-CN" altLang="en-US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完善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、渭水之盟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</a:t>
            </a:r>
            <a:endParaRPr kumimoji="1" lang="en-US" altLang="zh-CN" sz="20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614930" y="4915535"/>
            <a:ext cx="85890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Wingdings" panose="05000000000000000000" charset="0"/>
              <a:buChar char="p"/>
            </a:pP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唐朝的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长治久安奠定了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坚实基础</a:t>
            </a:r>
            <a:r>
              <a:rPr kumimoji="1" lang="en-US" altLang="zh-CN" sz="2000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，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也为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后世提供了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治国理政的宝贵经验</a:t>
            </a:r>
            <a:r>
              <a:rPr kumimoji="1" lang="en-US" altLang="zh-CN" sz="2000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。</a:t>
            </a:r>
            <a:endParaRPr kumimoji="1" lang="en-US" altLang="zh-CN" sz="20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614930" y="4149725"/>
            <a:ext cx="88480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Wingdings" panose="05000000000000000000" charset="0"/>
              <a:buChar char="p"/>
            </a:pP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推动了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科举取士制度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的进一步完善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，也为后世的科举制度奠定了基础。</a:t>
            </a:r>
            <a:endParaRPr kumimoji="1" lang="en-US" altLang="zh-CN" sz="2000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  <a:p>
            <a:endParaRPr kumimoji="1" lang="en-US" altLang="zh-CN" sz="20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614930" y="3517265"/>
            <a:ext cx="81241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Wingdings" panose="05000000000000000000" charset="0"/>
              <a:buChar char="p"/>
            </a:pP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奠定“贞观之治”基础</a:t>
            </a:r>
            <a:r>
              <a:rPr kumimoji="1" lang="en-US" altLang="zh-CN" sz="2000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，</a:t>
            </a:r>
            <a:r>
              <a:rPr kumimoji="1" lang="en-US" altLang="zh-CN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体现</a:t>
            </a:r>
            <a:r>
              <a:rPr kumimoji="1" lang="en-US" altLang="zh-CN" sz="2000" b="1" u="sng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唐朝开明政治</a:t>
            </a:r>
            <a:r>
              <a:rPr kumimoji="1" lang="zh-CN" altLang="en-US" sz="20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；</a:t>
            </a:r>
            <a:endParaRPr kumimoji="1" lang="zh-CN" altLang="en-US" sz="2000" b="1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10" grpId="0"/>
      <p:bldP spid="9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0" name=""/>
        <p:cNvGrpSpPr/>
        <p:nvPr/>
      </p:nvGrpSpPr>
      <p:grpSpPr/>
      <p:pic>
        <p:nvPicPr>
          <p:cNvPr id="2097164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pic>
        <p:nvPicPr>
          <p:cNvPr id="209716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0805" y="384810"/>
            <a:ext cx="12280900" cy="5962015"/>
          </a:xfrm>
          <a:prstGeom prst="rect">
            <a:avLst/>
          </a:prstGeom>
        </p:spPr>
      </p:pic>
      <p:sp>
        <p:nvSpPr>
          <p:cNvPr id="188" name="矩形 187"/>
          <p:cNvSpPr/>
          <p:nvPr/>
        </p:nvSpPr>
        <p:spPr>
          <a:xfrm>
            <a:off x="-41275" y="335280"/>
            <a:ext cx="3959860" cy="102870"/>
          </a:xfrm>
          <a:prstGeom prst="rect">
            <a:avLst/>
          </a:pr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611" name="矩形 188"/>
          <p:cNvSpPr/>
          <p:nvPr/>
        </p:nvSpPr>
        <p:spPr>
          <a:xfrm flipV="1">
            <a:off x="9705340" y="294640"/>
            <a:ext cx="2488565" cy="90170"/>
          </a:xfrm>
          <a:prstGeom prst="rect">
            <a:avLst/>
          </a:prstGeom>
          <a:blipFill dpi="0" rotWithShape="1">
            <a:blip r:embed="rId3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612" name="矩形 189"/>
          <p:cNvSpPr/>
          <p:nvPr/>
        </p:nvSpPr>
        <p:spPr>
          <a:xfrm>
            <a:off x="-8890" y="6475095"/>
            <a:ext cx="12213590" cy="128270"/>
          </a:xfrm>
          <a:prstGeom prst="rect">
            <a:avLst/>
          </a:prstGeom>
          <a:blipFill dpi="0" rotWithShape="1">
            <a:blip r:embed="rId3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2097166" name="图片 9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9003030" y="4884420"/>
            <a:ext cx="3201670" cy="2789555"/>
          </a:xfrm>
          <a:prstGeom prst="rect">
            <a:avLst/>
          </a:prstGeom>
        </p:spPr>
      </p:pic>
      <p:grpSp>
        <p:nvGrpSpPr>
          <p:cNvPr id="51" name="组合 11"/>
          <p:cNvGrpSpPr/>
          <p:nvPr/>
        </p:nvGrpSpPr>
        <p:grpSpPr>
          <a:xfrm>
            <a:off x="2115333" y="95250"/>
            <a:ext cx="7619984" cy="736600"/>
            <a:chOff x="7155" y="196"/>
            <a:chExt cx="6268" cy="1018"/>
          </a:xfrm>
        </p:grpSpPr>
        <p:grpSp>
          <p:nvGrpSpPr>
            <p:cNvPr id="52" name="组合 8"/>
            <p:cNvGrpSpPr/>
            <p:nvPr/>
          </p:nvGrpSpPr>
          <p:grpSpPr>
            <a:xfrm>
              <a:off x="7155" y="196"/>
              <a:ext cx="6268" cy="1018"/>
              <a:chOff x="3417" y="3831"/>
              <a:chExt cx="11001" cy="2017"/>
            </a:xfrm>
          </p:grpSpPr>
          <p:pic>
            <p:nvPicPr>
              <p:cNvPr id="2097167" name="图片 6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417" y="3831"/>
                <a:ext cx="11001" cy="2017"/>
              </a:xfrm>
              <a:prstGeom prst="plaque">
                <a:avLst>
                  <a:gd name="adj" fmla="val 13526"/>
                </a:avLst>
              </a:prstGeom>
            </p:spPr>
          </p:pic>
          <p:sp>
            <p:nvSpPr>
              <p:cNvPr id="1048613" name="缺角矩形 7"/>
              <p:cNvSpPr/>
              <p:nvPr/>
            </p:nvSpPr>
            <p:spPr>
              <a:xfrm>
                <a:off x="3627" y="4041"/>
                <a:ext cx="10581" cy="1576"/>
              </a:xfrm>
              <a:prstGeom prst="plaque">
                <a:avLst>
                  <a:gd name="adj" fmla="val 14483"/>
                </a:avLst>
              </a:prstGeom>
              <a:noFill/>
              <a:ln w="12700" cap="flat">
                <a:solidFill>
                  <a:schemeClr val="bg1"/>
                </a:solidFill>
                <a:miter lim="800000"/>
              </a:ln>
              <a:effectLst>
                <a:outerShdw blurRad="254000" dist="190500" dir="2700000" algn="tl" rotWithShape="0">
                  <a:srgbClr val="5A482C">
                    <a:alpha val="2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p>
                <a:pPr algn="ctr"/>
                <a:endParaRPr lang="zh-CN" altLang="en-US"/>
              </a:p>
            </p:txBody>
          </p:sp>
        </p:grpSp>
        <p:sp>
          <p:nvSpPr>
            <p:cNvPr id="1048614" name="文本框 9"/>
            <p:cNvSpPr txBox="1"/>
            <p:nvPr/>
          </p:nvSpPr>
          <p:spPr>
            <a:xfrm>
              <a:off x="7156" y="208"/>
              <a:ext cx="6267" cy="100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>
                <a:lnSpc>
                  <a:spcPct val="110000"/>
                </a:lnSpc>
              </a:pPr>
              <a:r>
                <a:rPr kumimoji="1" lang="en-US" altLang="zh-CN" sz="3200">
                  <a:ln w="12700">
                    <a:noFill/>
                  </a:ln>
                  <a:solidFill>
                    <a:schemeClr val="bg1"/>
                  </a:solidFill>
                  <a:latin typeface="汉仪颜楷简" panose="00020600040101010101" charset="-122"/>
                  <a:ea typeface="汉仪颜楷简" panose="00020600040101010101" charset="-122"/>
                  <a:cs typeface="汉仪颜楷简" panose="00020600040101010101" charset="-122"/>
                  <a:sym typeface="+mn-ea"/>
                </a:rPr>
                <a:t>探究活动二：安史之乱的多角度分析</a:t>
              </a:r>
              <a:endParaRPr kumimoji="1" lang="en-US" altLang="zh-CN" sz="3200">
                <a:ln w="12700">
                  <a:noFill/>
                </a:ln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endParaRPr>
            </a:p>
          </p:txBody>
        </p:sp>
      </p:grpSp>
      <p:sp>
        <p:nvSpPr>
          <p:cNvPr id="1048615" name="Text Box 6"/>
          <p:cNvSpPr txBox="1"/>
          <p:nvPr>
            <p:custDataLst>
              <p:tags r:id="rId8"/>
            </p:custDataLst>
          </p:nvPr>
        </p:nvSpPr>
        <p:spPr>
          <a:xfrm>
            <a:off x="564515" y="3110865"/>
            <a:ext cx="2102485" cy="544869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spAutoFit/>
          </a:bodyPr>
          <a:p>
            <a:pPr algn="ctr"/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剧本</a:t>
            </a:r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台词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：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48616" name="Text Box 7"/>
          <p:cNvSpPr txBox="1"/>
          <p:nvPr>
            <p:custDataLst>
              <p:tags r:id="rId9"/>
            </p:custDataLst>
          </p:nvPr>
        </p:nvSpPr>
        <p:spPr>
          <a:xfrm>
            <a:off x="564590" y="4413885"/>
            <a:ext cx="1807770" cy="544869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spAutoFit/>
          </a:bodyPr>
          <a:p>
            <a:pPr algn="ctr"/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解读史料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：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48617" name="Text Box 6"/>
          <p:cNvSpPr txBox="1"/>
          <p:nvPr>
            <p:custDataLst>
              <p:tags r:id="rId10"/>
            </p:custDataLst>
          </p:nvPr>
        </p:nvSpPr>
        <p:spPr>
          <a:xfrm>
            <a:off x="461010" y="1646555"/>
            <a:ext cx="2083435" cy="649605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noAutofit/>
          </a:bodyPr>
          <a:p>
            <a:pPr algn="ctr"/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任务驱动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：</a:t>
            </a:r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algn="ctr"/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48618" name="文本框 22"/>
          <p:cNvSpPr txBox="1"/>
          <p:nvPr/>
        </p:nvSpPr>
        <p:spPr>
          <a:xfrm>
            <a:off x="2716530" y="4413885"/>
            <a:ext cx="9211310" cy="11525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noAutofit/>
          </a:bodyPr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2400" b="1" noProof="0" dirty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+mn-ea"/>
              </a:rPr>
              <a:t>《资治通鉴》：“上乃命力士引贵妃至佛堂，缢杀之。”</a:t>
            </a:r>
            <a:endParaRPr lang="zh-CN" altLang="en-US" sz="2400" b="1" noProof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米开飘逸行楷" panose="03000600000000000000" charset="-122"/>
              <a:ea typeface="米开飘逸行楷" panose="03000600000000000000" charset="-122"/>
              <a:cs typeface="米开飘逸行楷" panose="03000600000000000000" charset="-122"/>
            </a:endParaRPr>
          </a:p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2400" b="1" noProof="0" dirty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+mn-ea"/>
              </a:rPr>
              <a:t>《旧唐书》：“六军不发无奈何，宛转蛾眉马前死。”
</a:t>
            </a:r>
            <a:endParaRPr lang="zh-CN" altLang="en-US" sz="2400" b="1" noProof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米开飘逸行楷" panose="03000600000000000000" charset="-122"/>
              <a:ea typeface="米开飘逸行楷" panose="03000600000000000000" charset="-122"/>
              <a:cs typeface="米开飘逸行楷" panose="03000600000000000000" charset="-122"/>
            </a:endParaRPr>
          </a:p>
        </p:txBody>
      </p:sp>
      <p:sp>
        <p:nvSpPr>
          <p:cNvPr id="1048619" name="文本框 25"/>
          <p:cNvSpPr txBox="1"/>
          <p:nvPr/>
        </p:nvSpPr>
        <p:spPr>
          <a:xfrm>
            <a:off x="2716530" y="1590040"/>
            <a:ext cx="9272270" cy="829945"/>
          </a:xfrm>
          <a:prstGeom prst="rect">
            <a:avLst/>
          </a:prstGeom>
          <a:solidFill>
            <a:schemeClr val="accent3"/>
          </a:solidFill>
          <a:ln w="38100">
            <a:solidFill>
              <a:schemeClr val="accent2"/>
            </a:solidFill>
            <a:prstDash val="sysDash"/>
          </a:ln>
        </p:spPr>
        <p:txBody>
          <a:bodyPr wrap="square" rtlCol="0">
            <a:spAutoFit/>
          </a:bodyPr>
          <a:p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</a:t>
            </a:r>
            <a:r>
              <a:rPr lang="zh-CN" altLang="en-US" sz="2400" b="1" noProof="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米开飘逸行楷" panose="03000600000000000000" charset="-122"/>
                <a:ea typeface="米开飘逸行楷" panose="03000600000000000000" charset="-122"/>
                <a:cs typeface="米开飘逸行楷" panose="03000600000000000000" charset="-122"/>
                <a:sym typeface="+mn-ea"/>
              </a:rPr>
              <a:t> 阅读剧本《霓裳惊变》第三幕（马嵬驿），对比《资治通鉴》与《旧唐书》对杨贵妃之死的记载</a:t>
            </a:r>
            <a:endParaRPr lang="zh-CN" altLang="en-US" sz="2400" b="1" noProof="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米开飘逸行楷" panose="03000600000000000000" charset="-122"/>
              <a:ea typeface="米开飘逸行楷" panose="03000600000000000000" charset="-122"/>
              <a:cs typeface="米开飘逸行楷" panose="03000600000000000000" charset="-122"/>
              <a:sym typeface="+mn-ea"/>
            </a:endParaRPr>
          </a:p>
        </p:txBody>
      </p:sp>
      <p:sp>
        <p:nvSpPr>
          <p:cNvPr id="1048620" name="文本框 26"/>
          <p:cNvSpPr txBox="1"/>
          <p:nvPr/>
        </p:nvSpPr>
        <p:spPr>
          <a:xfrm>
            <a:off x="2715895" y="2451100"/>
            <a:ext cx="9211945" cy="1844040"/>
          </a:xfrm>
          <a:prstGeom prst="rect">
            <a:avLst/>
          </a:prstGeom>
          <a:solidFill>
            <a:schemeClr val="accent4"/>
          </a:solidFill>
          <a:ln w="28575">
            <a:solidFill>
              <a:schemeClr val="tx1"/>
            </a:solidFill>
            <a:prstDash val="sysDash"/>
          </a:ln>
        </p:spPr>
        <p:txBody>
          <a:bodyPr wrap="square" rtlCol="0">
            <a:noAutofit/>
          </a:bodyPr>
          <a:p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（1）时间：至德元载六月十五  地点：马嵬驿佛堂  布景：白绫悬梁，梨花纷落如雪  （禁军哗变声传来）杨贵妃手持金钗对准咽喉                                                            杨贵妃：（凄笑）三郎可记得《长恨歌》？”在天愿作比翼鸟...”（突然刺向画像）你画里的我，永远停在二十七岁了！</a:t>
            </a:r>
            <a:endParaRPr kumimoji="1" lang="en-US" altLang="zh-CN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  <a:p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高力士：（老泪纵横）大家...将士们要吃...要吃...（托盘盛着贵妃最爱吃的金乳酥）（玄宗颤抖着将白绫绕上梨树，远处传来”不杀贵妃，不进蜀地！”的吼声）</a:t>
            </a:r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。
</a:t>
            </a:r>
            <a:endParaRPr kumimoji="1" lang="en-US" altLang="zh-CN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1048877" name="Text Box 7"/>
          <p:cNvSpPr txBox="1"/>
          <p:nvPr/>
        </p:nvSpPr>
        <p:spPr>
          <a:xfrm>
            <a:off x="564590" y="5570220"/>
            <a:ext cx="1807770" cy="544869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问题</a:t>
            </a:r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导</a:t>
            </a:r>
            <a:r>
              <a:rPr lang="en-US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向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：</a:t>
            </a:r>
            <a:endParaRPr lang="zh-CN" altLang="en-US" sz="3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48879" name="文本框 26"/>
          <p:cNvSpPr txBox="1"/>
          <p:nvPr/>
        </p:nvSpPr>
        <p:spPr>
          <a:xfrm>
            <a:off x="2715895" y="5675630"/>
            <a:ext cx="9137015" cy="81407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讨论</a:t>
            </a:r>
            <a:r>
              <a:rPr kumimoji="1" lang="en-US" altLang="zh-CN" sz="2800" b="1" u="sng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“红颜祸水论”</a:t>
            </a:r>
            <a:r>
              <a:rPr kumimoji="1" lang="en-US" altLang="zh-CN" sz="2800" b="1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是否成立，结合节度使制度弊端分析安史之乱根本原因。</a:t>
            </a:r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
</a:t>
            </a:r>
            <a:endParaRPr kumimoji="1" lang="en-US" altLang="zh-CN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38" name="Text Box 6"/>
          <p:cNvSpPr txBox="1"/>
          <p:nvPr>
            <p:custDataLst>
              <p:tags r:id="rId11"/>
            </p:custDataLst>
          </p:nvPr>
        </p:nvSpPr>
        <p:spPr>
          <a:xfrm>
            <a:off x="1892935" y="985520"/>
            <a:ext cx="8312785" cy="573405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noAutofit/>
          </a:bodyPr>
          <a:p>
            <a:pPr algn="ctr">
              <a:buClrTx/>
              <a:buSzTx/>
              <a:buFontTx/>
            </a:pP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步骤</a:t>
            </a:r>
            <a:r>
              <a:rPr lang="en-US" altLang="zh-CN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：关注史料出处</a:t>
            </a:r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  <a:p>
            <a:pPr algn="ctr"/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algn="ctr"/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4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1048619" grpId="0" bldLvl="0" animBg="1"/>
      <p:bldP spid="1048620" grpId="0" animBg="1"/>
      <p:bldP spid="1048618" grpId="0" bldLvl="0" animBg="1"/>
      <p:bldP spid="1048879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0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255" y="-14605"/>
            <a:ext cx="12200255" cy="6867525"/>
          </a:xfrm>
          <a:prstGeom prst="rect">
            <a:avLst/>
          </a:prstGeom>
        </p:spPr>
      </p:pic>
      <p:pic>
        <p:nvPicPr>
          <p:cNvPr id="2097237" name="图片 2"/>
          <p:cNvPicPr>
            <a:picLocks noChangeAspect="1"/>
          </p:cNvPicPr>
          <p:nvPr/>
        </p:nvPicPr>
        <p:blipFill>
          <a:blip r:embed="rId2">
            <a:alphaModFix amt="100000"/>
          </a:blip>
          <a:srcRect/>
          <a:stretch>
            <a:fillRect/>
          </a:stretch>
        </p:blipFill>
        <p:spPr>
          <a:xfrm>
            <a:off x="600348" y="5932920"/>
            <a:ext cx="1403918" cy="605559"/>
          </a:xfrm>
          <a:prstGeom prst="rect">
            <a:avLst/>
          </a:prstGeom>
          <a:noFill/>
          <a:ln>
            <a:noFill/>
          </a:ln>
        </p:spPr>
      </p:pic>
      <p:sp>
        <p:nvSpPr>
          <p:cNvPr id="1049009" name="标题 1"/>
          <p:cNvSpPr txBox="1"/>
          <p:nvPr/>
        </p:nvSpPr>
        <p:spPr>
          <a:xfrm>
            <a:off x="6620524" y="99743"/>
            <a:ext cx="5223933" cy="6179757"/>
          </a:xfrm>
          <a:prstGeom prst="roundRect">
            <a:avLst>
              <a:gd name="adj" fmla="val 11145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pic>
        <p:nvPicPr>
          <p:cNvPr id="209723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433705" y="2590165"/>
            <a:ext cx="6097270" cy="2691130"/>
          </a:xfrm>
          <a:prstGeom prst="rect">
            <a:avLst/>
          </a:prstGeom>
        </p:spPr>
      </p:pic>
      <p:sp>
        <p:nvSpPr>
          <p:cNvPr id="1049011" name="文本框 1049010"/>
          <p:cNvSpPr txBox="1"/>
          <p:nvPr/>
        </p:nvSpPr>
        <p:spPr>
          <a:xfrm>
            <a:off x="441960" y="2590800"/>
            <a:ext cx="6088380" cy="2690495"/>
          </a:xfrm>
          <a:prstGeom prst="rect">
            <a:avLst/>
          </a:prstGeom>
          <a:gradFill flip="none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0"/>
          </a:gradFill>
        </p:spPr>
        <p:txBody>
          <a:bodyPr wrap="square" rtlCol="0">
            <a:noAutofit/>
          </a:bodyPr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200" b="1">
                <a:solidFill>
                  <a:srgbClr val="FF0000"/>
                </a:solidFill>
              </a:rPr>
              <a:t>       </a:t>
            </a:r>
            <a:r>
              <a:rPr lang="en-US" sz="3200" b="1">
                <a:solidFill>
                  <a:srgbClr val="FF0000"/>
                </a:solidFill>
                <a:highlight>
                  <a:srgbClr val="FFFF00"/>
                </a:highlight>
              </a:rPr>
              <a:t>否定“红颜祸水论” </a:t>
            </a:r>
            <a:r>
              <a:rPr kumimoji="1" lang="en-US" altLang="zh-CN" sz="3200" b="1" u="none">
                <a:ln w="12700">
                  <a:noFill/>
                </a:ln>
                <a:solidFill>
                  <a:srgbClr val="FF0000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kumimoji="1" lang="en-US" altLang="zh-CN" sz="2800" b="1" u="none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kumimoji="1" lang="en-US" altLang="zh-CN" sz="2800" b="1" u="none">
              <a:ln w="12700">
                <a:noFill/>
              </a:ln>
              <a:solidFill>
                <a:srgbClr val="40404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r>
              <a:rPr lang="en-US" sz="32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+mn-ea"/>
                <a:sym typeface="+mn-ea"/>
              </a:rPr>
              <a:t>剧本中杨贵妃自尽场景虽悲情，但本质是政治矛盾的替罪羊</a:t>
            </a:r>
            <a:endParaRPr lang="en-US" sz="3200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+mn-ea"/>
              <a:sym typeface="+mn-ea"/>
            </a:endParaRPr>
          </a:p>
          <a:p>
            <a:r>
              <a:rPr lang="en-US" sz="32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+mn-ea"/>
                <a:sym typeface="+mn-ea"/>
              </a:rPr>
              <a:t>（安禄山叛乱与贵妃无直接关联）</a:t>
            </a:r>
            <a:endParaRPr lang="zh-CN" altLang="en-US" sz="1800" b="1" i="0" u="none" strike="noStrike" cap="none" spc="0" normalizeH="0" baseline="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+mn-ea"/>
              <a:sym typeface="+mn-ea"/>
            </a:endParaRPr>
          </a:p>
        </p:txBody>
      </p:sp>
      <p:sp>
        <p:nvSpPr>
          <p:cNvPr id="1049012" name="圆角矩形 1049011"/>
          <p:cNvSpPr/>
          <p:nvPr/>
        </p:nvSpPr>
        <p:spPr>
          <a:xfrm>
            <a:off x="6613432" y="793225"/>
            <a:ext cx="2799397" cy="855600"/>
          </a:xfrm>
          <a:prstGeom prst="roundRect">
            <a:avLst/>
          </a:prstGeom>
          <a:solidFill>
            <a:schemeClr val="accent4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sz="1800"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节度使权力过大（军+财+政）</a:t>
            </a:r>
            <a:endParaRPr lang="en-US"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</a:endParaRPr>
          </a:p>
        </p:txBody>
      </p:sp>
      <p:cxnSp>
        <p:nvCxnSpPr>
          <p:cNvPr id="3145750" name="直接箭头连接符 3145749"/>
          <p:cNvCxnSpPr/>
          <p:nvPr/>
        </p:nvCxnSpPr>
        <p:spPr>
          <a:xfrm flipV="1">
            <a:off x="9495267" y="1146228"/>
            <a:ext cx="675275" cy="28772"/>
          </a:xfrm>
          <a:prstGeom prst="straightConnector1">
            <a:avLst/>
          </a:prstGeom>
          <a:solidFill>
            <a:srgbClr val="FFFFFF"/>
          </a:solidFill>
          <a:ln w="25400">
            <a:solidFill>
              <a:srgbClr val="666666"/>
            </a:solidFill>
            <a:tailEnd type="triangle" w="lg" len="lg"/>
          </a:ln>
        </p:spPr>
      </p:cxnSp>
      <p:sp>
        <p:nvSpPr>
          <p:cNvPr id="1049013" name="圆角矩形 1049012"/>
          <p:cNvSpPr/>
          <p:nvPr/>
        </p:nvSpPr>
        <p:spPr>
          <a:xfrm>
            <a:off x="10170542" y="900202"/>
            <a:ext cx="1484597" cy="524022"/>
          </a:xfrm>
          <a:prstGeom prst="roundRect">
            <a:avLst/>
          </a:prstGeom>
          <a:solidFill>
            <a:schemeClr val="accent2"/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latin typeface="汉仪超级战甲简" panose="00020600040101010101" charset="-122"/>
                <a:ea typeface="汉仪超级战甲简" panose="00020600040101010101" charset="-122"/>
                <a:cs typeface="汉仪超级战甲简" panose="00020600040101010101" charset="-122"/>
              </a:rPr>
              <a:t>地方割据  </a:t>
            </a:r>
            <a:endParaRPr lang="en-US" sz="1800">
              <a:latin typeface="汉仪超级战甲简" panose="00020600040101010101" charset="-122"/>
              <a:ea typeface="汉仪超级战甲简" panose="00020600040101010101" charset="-122"/>
              <a:cs typeface="汉仪超级战甲简" panose="00020600040101010101" charset="-122"/>
            </a:endParaRPr>
          </a:p>
        </p:txBody>
      </p:sp>
      <p:sp>
        <p:nvSpPr>
          <p:cNvPr id="1049014" name="圆角矩形 1049013"/>
          <p:cNvSpPr/>
          <p:nvPr/>
        </p:nvSpPr>
        <p:spPr>
          <a:xfrm>
            <a:off x="6613207" y="2841438"/>
            <a:ext cx="2799397" cy="8556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latin typeface="华文琥珀" panose="02010800040101010101" charset="-122"/>
                <a:ea typeface="华文琥珀" panose="02010800040101010101" charset="-122"/>
              </a:rPr>
              <a:t>中央军力薄弱</a:t>
            </a:r>
            <a:endParaRPr lang="en-US">
              <a:latin typeface="华文琥珀" panose="02010800040101010101" charset="-122"/>
              <a:ea typeface="华文琥珀" panose="02010800040101010101" charset="-122"/>
            </a:endParaRPr>
          </a:p>
        </p:txBody>
      </p:sp>
      <p:cxnSp>
        <p:nvCxnSpPr>
          <p:cNvPr id="3145751" name="直接箭头连接符 3145750"/>
          <p:cNvCxnSpPr/>
          <p:nvPr/>
        </p:nvCxnSpPr>
        <p:spPr>
          <a:xfrm flipV="1">
            <a:off x="9495267" y="3160848"/>
            <a:ext cx="675275" cy="28772"/>
          </a:xfrm>
          <a:prstGeom prst="straightConnector1">
            <a:avLst/>
          </a:prstGeom>
          <a:solidFill>
            <a:srgbClr val="FFFFFF"/>
          </a:solidFill>
          <a:ln w="25400">
            <a:solidFill>
              <a:srgbClr val="666666"/>
            </a:solidFill>
            <a:tailEnd type="triangle" w="lg" len="lg"/>
          </a:ln>
        </p:spPr>
      </p:cxnSp>
      <p:sp>
        <p:nvSpPr>
          <p:cNvPr id="1049015" name="圆角矩形 1049014"/>
          <p:cNvSpPr/>
          <p:nvPr/>
        </p:nvSpPr>
        <p:spPr>
          <a:xfrm rot="10800000" flipH="1" flipV="1">
            <a:off x="10153084" y="2727693"/>
            <a:ext cx="1688363" cy="104127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altLang="en-US" sz="1800"/>
              <a:t> </a:t>
            </a:r>
            <a:r>
              <a:rPr lang="en-US" sz="1800">
                <a:latin typeface="汉仪超级战甲简" panose="00020600040101010101" charset="-122"/>
                <a:ea typeface="汉仪超级战甲简" panose="00020600040101010101" charset="-122"/>
                <a:cs typeface="汉仪超级战甲简" panose="00020600040101010101" charset="-122"/>
              </a:rPr>
              <a:t>无力平叛 </a:t>
            </a:r>
            <a:r>
              <a:rPr lang="en-US" sz="1800"/>
              <a:t> </a:t>
            </a:r>
            <a:endParaRPr lang="en-US"/>
          </a:p>
        </p:txBody>
      </p:sp>
      <p:sp>
        <p:nvSpPr>
          <p:cNvPr id="1049016" name="右弧形箭头 1049015"/>
          <p:cNvSpPr/>
          <p:nvPr/>
        </p:nvSpPr>
        <p:spPr>
          <a:xfrm rot="16200000" flipV="1">
            <a:off x="8852248" y="3603158"/>
            <a:ext cx="1287216" cy="1336860"/>
          </a:xfrm>
          <a:prstGeom prst="curvedLeftArrow">
            <a:avLst/>
          </a:prstGeom>
          <a:solidFill>
            <a:schemeClr val="accent2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endParaRPr lang="en-US"/>
          </a:p>
        </p:txBody>
      </p:sp>
      <p:sp>
        <p:nvSpPr>
          <p:cNvPr id="1049017" name="五边形 1049016"/>
          <p:cNvSpPr/>
          <p:nvPr/>
        </p:nvSpPr>
        <p:spPr>
          <a:xfrm>
            <a:off x="7105083" y="4701642"/>
            <a:ext cx="4442555" cy="1524000"/>
          </a:xfrm>
          <a:prstGeom prst="homePlate">
            <a:avLst/>
          </a:prstGeom>
          <a:solidFill>
            <a:schemeClr val="accent6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sz="4000"/>
              <a:t>安史之乱 </a:t>
            </a:r>
            <a:r>
              <a:rPr lang="en-US" sz="4000">
                <a:solidFill>
                  <a:srgbClr val="FF0000"/>
                </a:solidFill>
              </a:rPr>
              <a:t>= 制度失衡</a:t>
            </a:r>
            <a:r>
              <a:rPr lang="en-US" sz="4000"/>
              <a:t>的必然结果  </a:t>
            </a:r>
            <a:r>
              <a:rPr lang="en-US" altLang="en-US"/>
              <a:t>  </a:t>
            </a:r>
            <a:endParaRPr lang="en-US"/>
          </a:p>
        </p:txBody>
      </p:sp>
      <p:sp>
        <p:nvSpPr>
          <p:cNvPr id="1049018" name="椭圆形标注 1049017"/>
          <p:cNvSpPr/>
          <p:nvPr/>
        </p:nvSpPr>
        <p:spPr>
          <a:xfrm>
            <a:off x="3137978" y="252730"/>
            <a:ext cx="2517254" cy="1601333"/>
          </a:xfrm>
          <a:prstGeom prst="wedgeEllipseCallout">
            <a:avLst/>
          </a:prstGeom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lang="en-US" sz="3200" b="1">
                <a:solidFill>
                  <a:srgbClr val="FF0000"/>
                </a:solidFill>
              </a:rPr>
              <a:t>“红颜祸水论”</a:t>
            </a:r>
            <a:r>
              <a:rPr lang="en-US" altLang="en-US" sz="3200" b="1">
                <a:solidFill>
                  <a:srgbClr val="FF0000"/>
                </a:solidFill>
              </a:rPr>
              <a:t>？</a:t>
            </a:r>
            <a:r>
              <a:rPr lang="en-US" sz="1800" b="1">
                <a:solidFill>
                  <a:srgbClr val="FF0000"/>
                </a:solidFill>
              </a:rPr>
              <a:t> </a:t>
            </a:r>
            <a:r>
              <a:rPr kumimoji="1" lang="en-US" altLang="zh-CN" sz="1800" b="1" u="none">
                <a:ln w="12700">
                  <a:noFill/>
                </a:ln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kumimoji="1" lang="en-US" altLang="zh-CN" sz="1800" b="1" u="none">
                <a:ln w="12700">
                  <a:noFill/>
                </a:ln>
                <a:solidFill>
                  <a:srgbClr val="40404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9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9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9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9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9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9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9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9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9018" grpId="0" animBg="1"/>
      <p:bldP spid="1049011" grpId="0" bldLvl="0" animBg="1"/>
      <p:bldP spid="1049012" grpId="0" animBg="1"/>
      <p:bldP spid="1049013" grpId="0" animBg="1"/>
      <p:bldP spid="1049014" grpId="0" animBg="1"/>
      <p:bldP spid="1049015" grpId="0" animBg="1"/>
      <p:bldP spid="10490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55" y="513080"/>
            <a:ext cx="12212955" cy="5962015"/>
          </a:xfrm>
          <a:prstGeom prst="rect">
            <a:avLst/>
          </a:prstGeom>
        </p:spPr>
      </p:pic>
      <p:sp>
        <p:nvSpPr>
          <p:cNvPr id="190" name="矩形 189"/>
          <p:cNvSpPr/>
          <p:nvPr/>
        </p:nvSpPr>
        <p:spPr>
          <a:xfrm>
            <a:off x="-8890" y="6475095"/>
            <a:ext cx="12213590" cy="128270"/>
          </a:xfrm>
          <a:prstGeom prst="rect">
            <a:avLst/>
          </a:pr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93" name="图片 9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9003030" y="4884420"/>
            <a:ext cx="3201670" cy="2789555"/>
          </a:xfrm>
          <a:prstGeom prst="rect">
            <a:avLst/>
          </a:prstGeom>
        </p:spPr>
      </p:pic>
      <p:sp>
        <p:nvSpPr>
          <p:cNvPr id="38" name="Text Box 6"/>
          <p:cNvSpPr txBox="1"/>
          <p:nvPr>
            <p:custDataLst>
              <p:tags r:id="rId7"/>
            </p:custDataLst>
          </p:nvPr>
        </p:nvSpPr>
        <p:spPr>
          <a:xfrm>
            <a:off x="1918335" y="513715"/>
            <a:ext cx="8312785" cy="573405"/>
          </a:xfrm>
          <a:prstGeom prst="roundRect">
            <a:avLst/>
          </a:prstGeom>
          <a:solidFill>
            <a:srgbClr val="FFF9F1"/>
          </a:solidFill>
          <a:ln w="9525">
            <a:solidFill>
              <a:srgbClr val="0070C0"/>
            </a:solidFill>
          </a:ln>
        </p:spPr>
        <p:txBody>
          <a:bodyPr wrap="square" lIns="72572" tIns="36286" rIns="72572" bIns="36286">
            <a:noAutofit/>
          </a:bodyPr>
          <a:p>
            <a:pPr algn="ctr">
              <a:buClrTx/>
              <a:buSzTx/>
              <a:buFontTx/>
            </a:pP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步骤2：历史要素表格</a:t>
            </a:r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  <a:p>
            <a:pPr algn="ctr"/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algn="ctr"/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2715895" y="1087120"/>
            <a:ext cx="92722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 </a:t>
            </a:r>
            <a:endParaRPr lang="zh-CN" altLang="en-US" b="1"/>
          </a:p>
        </p:txBody>
      </p:sp>
      <p:graphicFrame>
        <p:nvGraphicFramePr>
          <p:cNvPr id="2" name="表格 1"/>
          <p:cNvGraphicFramePr/>
          <p:nvPr>
            <p:custDataLst>
              <p:tags r:id="rId8"/>
            </p:custDataLst>
          </p:nvPr>
        </p:nvGraphicFramePr>
        <p:xfrm>
          <a:off x="529590" y="1195070"/>
          <a:ext cx="111379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7040"/>
                <a:gridCol w="9420860"/>
              </a:tblGrid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要素</a:t>
                      </a:r>
                      <a:endParaRPr lang="zh-CN" altLang="en-US"/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/>
                        <a:t>内容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时间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</a:t>
                      </a: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             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地点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  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人物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       </a:t>
                      </a: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直接原因  </a:t>
                      </a: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          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结果 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     </a:t>
                      </a:r>
                      <a:endParaRPr lang="zh-CN" altLang="en-US"/>
                    </a:p>
                  </a:txBody>
                  <a:tcPr anchor="ctr" anchorCtr="0"/>
                </a:tc>
              </a:tr>
              <a:tr h="24511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400" b="1">
                          <a:ln w="12700">
                            <a:noFill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历史影响  </a:t>
                      </a:r>
                      <a:endParaRPr kumimoji="1" lang="en-US" altLang="zh-CN" sz="2400" b="1">
                        <a:ln w="12700">
                          <a:noFill/>
                        </a:ln>
                        <a:solidFill>
                          <a:srgbClr val="404040">
                            <a:alpha val="100000"/>
                          </a:srgbClr>
                        </a:solidFill>
                        <a:latin typeface="Source Han Sans" panose="020B0500000000000000" charset="-122"/>
                        <a:ea typeface="Source Han Sans" panose="020B0500000000000000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kumimoji="1" lang="en-US" altLang="zh-CN" sz="1800">
                          <a:ln w="12700">
                            <a:noFill/>
                          </a:ln>
                          <a:solidFill>
                            <a:srgbClr val="262626">
                              <a:alpha val="100000"/>
                            </a:srgbClr>
                          </a:solidFill>
                          <a:latin typeface="Source Han Sans" panose="020B0500000000000000" charset="-122"/>
                          <a:ea typeface="Source Han Sans" panose="020B0500000000000000" charset="-122"/>
                          <a:cs typeface="Source Han Sans" panose="020B0500000000000000" charset="-122"/>
                          <a:sym typeface="+mn-ea"/>
                        </a:rPr>
                        <a:t>    
  </a:t>
                      </a:r>
                      <a:endParaRPr lang="zh-CN" altLang="en-US"/>
                    </a:p>
                  </a:txBody>
                  <a:tcPr anchor="ctr" anchorCtr="0"/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6732270" y="1722120"/>
            <a:ext cx="42767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5165725" y="1581785"/>
            <a:ext cx="36861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755年—760年</a:t>
            </a:r>
            <a:endParaRPr kumimoji="1" lang="en-US" altLang="zh-CN" sz="2000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465513" y="2040890"/>
            <a:ext cx="70866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buClrTx/>
              <a:buSzTx/>
              <a:buFontTx/>
            </a:pP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范阳（今北京）、潼关、睢阳（今河南商丘） </a:t>
            </a:r>
            <a:endParaRPr kumimoji="1" lang="en-US" altLang="zh-CN" sz="2000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729798" y="2522220"/>
            <a:ext cx="45580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安禄山、史思明、郭子仪、张巡   </a:t>
            </a:r>
            <a:r>
              <a:rPr kumimoji="1" lang="en-US" altLang="zh-CN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   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4703763" y="3033395"/>
            <a:ext cx="4610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节度使权力过大、杨国忠专权  </a:t>
            </a:r>
            <a:endParaRPr kumimoji="1" lang="en-US" altLang="zh-CN" sz="2000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341813" y="3462655"/>
            <a:ext cx="533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唐朝由盛转衰，藩镇割据局面形成</a:t>
            </a:r>
            <a:r>
              <a:rPr kumimoji="1" lang="en-US" altLang="zh-CN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</a:t>
            </a:r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417445" y="4050030"/>
            <a:ext cx="859155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lvl="0" indent="-342900" algn="l">
              <a:buClrTx/>
              <a:buSzTx/>
              <a:buFont typeface="Wingdings" panose="05000000000000000000" charset="0"/>
              <a:buChar char="p"/>
            </a:pP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安</a:t>
            </a: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史之乱是唐朝</a:t>
            </a: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由盛转衰</a:t>
            </a: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的标志性事件，其持续时间长达八年，涉及范围广泛，对唐朝的政治、经济、文化等方面产生了深远影响。</a:t>
            </a:r>
            <a:endParaRPr kumimoji="1" lang="en-US" altLang="zh-CN" sz="2000" b="1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417445" y="4945380"/>
            <a:ext cx="91821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lvl="0" indent="-342900" algn="l">
              <a:buClrTx/>
              <a:buSzTx/>
              <a:buFont typeface="Wingdings" panose="05000000000000000000" charset="0"/>
              <a:buChar char="p"/>
            </a:pP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  安史之乱的结果是唐朝由盛转衰，藩镇割据局面形成，国家的统一受到严重威胁，经济遭到破坏，文化发展也受到一定影响，但同时也促使</a:t>
            </a:r>
            <a:r>
              <a:rPr kumimoji="1" lang="en-US" altLang="zh-CN" sz="20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唐朝进行了一系列的改革与调整。</a:t>
            </a:r>
            <a:endParaRPr kumimoji="1" lang="en-US" altLang="zh-CN" sz="2000" b="1">
              <a:ln w="12700">
                <a:noFill/>
              </a:ln>
              <a:solidFill>
                <a:srgbClr val="262626">
                  <a:alpha val="100000"/>
                </a:srgbClr>
              </a:solidFill>
              <a:highlight>
                <a:srgbClr val="FF0000"/>
              </a:highligh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0" y="1584325"/>
            <a:ext cx="12249150" cy="3497580"/>
          </a:xfrm>
          <a:prstGeom prst="rect">
            <a:avLst/>
          </a:prstGeom>
          <a:solidFill>
            <a:schemeClr val="tx1">
              <a:lumMod val="95000"/>
              <a:lumOff val="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>
            <a:off x="67310" y="3576955"/>
            <a:ext cx="5952490" cy="4445"/>
          </a:xfrm>
          <a:prstGeom prst="line">
            <a:avLst/>
          </a:prstGeom>
          <a:ln w="3492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36"/>
          <p:cNvSpPr txBox="1"/>
          <p:nvPr>
            <p:custDataLst>
              <p:tags r:id="rId4"/>
            </p:custDataLst>
          </p:nvPr>
        </p:nvSpPr>
        <p:spPr>
          <a:xfrm>
            <a:off x="391795" y="1998345"/>
            <a:ext cx="56280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0" hangingPunct="0"/>
            <a:r>
              <a:rPr lang="zh-CN" altLang="en-US" sz="9600" b="1" noProof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sym typeface="+mn-ea"/>
              </a:rPr>
              <a:t>三</a:t>
            </a:r>
            <a:endParaRPr lang="zh-CN" altLang="en-US" sz="9600" b="1" noProof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-243840" y="3517265"/>
            <a:ext cx="12637135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30000"/>
              </a:lnSpc>
            </a:pPr>
            <a:r>
              <a:rPr kumimoji="1" lang="en-US" altLang="zh-CN" sz="48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真题训练与地方探究</a:t>
            </a:r>
            <a:endParaRPr kumimoji="1" lang="en-US" altLang="zh-CN" sz="4800" b="1">
              <a:ln w="12700">
                <a:noFill/>
              </a:ln>
              <a:solidFill>
                <a:schemeClr val="bg1">
                  <a:alpha val="100000"/>
                </a:schemeClr>
              </a:solidFill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94085" y="1712595"/>
            <a:ext cx="765175" cy="1804784"/>
            <a:chOff x="10398" y="2295"/>
            <a:chExt cx="530" cy="897"/>
          </a:xfrm>
        </p:grpSpPr>
        <p:pic>
          <p:nvPicPr>
            <p:cNvPr id="6" name="图片 5" descr="5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10398" y="2295"/>
              <a:ext cx="530" cy="801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0477" y="2361"/>
              <a:ext cx="382" cy="831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清楷 简" panose="02000500000000000000" charset="-122"/>
                  <a:ea typeface="方正清楷 简" panose="02000500000000000000" charset="-122"/>
                  <a:cs typeface="方正清楷 简" panose="02000500000000000000" charset="-122"/>
                </a:rPr>
                <a:t>隋唐时期</a:t>
              </a:r>
              <a:endPara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cs typeface="方正清楷 简" panose="02000500000000000000" charset="-122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2" name=""/>
        <p:cNvGrpSpPr/>
        <p:nvPr/>
      </p:nvGrpSpPr>
      <p:grpSpPr/>
      <p:pic>
        <p:nvPicPr>
          <p:cNvPr id="2097193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1048731" name="矩形 187"/>
          <p:cNvSpPr/>
          <p:nvPr/>
        </p:nvSpPr>
        <p:spPr>
          <a:xfrm>
            <a:off x="-8890" y="384810"/>
            <a:ext cx="4826635" cy="128270"/>
          </a:xfrm>
          <a:prstGeom prst="rect">
            <a:avLst/>
          </a:prstGeom>
          <a:blipFill dpi="0" rotWithShape="1">
            <a:blip r:embed="rId2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2097194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255" y="513080"/>
            <a:ext cx="12212955" cy="5962015"/>
          </a:xfrm>
          <a:prstGeom prst="rect">
            <a:avLst/>
          </a:prstGeom>
        </p:spPr>
      </p:pic>
      <p:sp>
        <p:nvSpPr>
          <p:cNvPr id="1048732" name="矩形 188"/>
          <p:cNvSpPr/>
          <p:nvPr/>
        </p:nvSpPr>
        <p:spPr>
          <a:xfrm>
            <a:off x="7367270" y="384810"/>
            <a:ext cx="4826635" cy="128270"/>
          </a:xfrm>
          <a:prstGeom prst="rect">
            <a:avLst/>
          </a:prstGeom>
          <a:blipFill dpi="0" rotWithShape="1">
            <a:blip r:embed="rId2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733" name="矩形 189"/>
          <p:cNvSpPr/>
          <p:nvPr/>
        </p:nvSpPr>
        <p:spPr>
          <a:xfrm>
            <a:off x="-8890" y="6475095"/>
            <a:ext cx="12213590" cy="128270"/>
          </a:xfrm>
          <a:prstGeom prst="rect">
            <a:avLst/>
          </a:prstGeom>
          <a:blipFill dpi="0" rotWithShape="1">
            <a:blip r:embed="rId2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2097195" name="图片 9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9003030" y="5097780"/>
            <a:ext cx="3201670" cy="2789555"/>
          </a:xfrm>
          <a:prstGeom prst="rect">
            <a:avLst/>
          </a:prstGeom>
        </p:spPr>
      </p:pic>
      <p:grpSp>
        <p:nvGrpSpPr>
          <p:cNvPr id="73" name="组合 11"/>
          <p:cNvGrpSpPr/>
          <p:nvPr/>
        </p:nvGrpSpPr>
        <p:grpSpPr>
          <a:xfrm>
            <a:off x="4108133" y="124460"/>
            <a:ext cx="3980339" cy="648970"/>
            <a:chOff x="7155" y="196"/>
            <a:chExt cx="6268" cy="1022"/>
          </a:xfrm>
        </p:grpSpPr>
        <p:grpSp>
          <p:nvGrpSpPr>
            <p:cNvPr id="74" name="组合 8"/>
            <p:cNvGrpSpPr/>
            <p:nvPr/>
          </p:nvGrpSpPr>
          <p:grpSpPr>
            <a:xfrm>
              <a:off x="7155" y="196"/>
              <a:ext cx="6268" cy="1018"/>
              <a:chOff x="3417" y="3831"/>
              <a:chExt cx="11001" cy="2017"/>
            </a:xfrm>
          </p:grpSpPr>
          <p:pic>
            <p:nvPicPr>
              <p:cNvPr id="2097196" name="图片 6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17" y="3831"/>
                <a:ext cx="11001" cy="2017"/>
              </a:xfrm>
              <a:prstGeom prst="plaque">
                <a:avLst>
                  <a:gd name="adj" fmla="val 13526"/>
                </a:avLst>
              </a:prstGeom>
            </p:spPr>
          </p:pic>
          <p:sp>
            <p:nvSpPr>
              <p:cNvPr id="1048734" name="缺角矩形 7"/>
              <p:cNvSpPr/>
              <p:nvPr/>
            </p:nvSpPr>
            <p:spPr>
              <a:xfrm>
                <a:off x="3627" y="4041"/>
                <a:ext cx="10581" cy="1576"/>
              </a:xfrm>
              <a:prstGeom prst="plaque">
                <a:avLst>
                  <a:gd name="adj" fmla="val 14483"/>
                </a:avLst>
              </a:prstGeom>
              <a:noFill/>
              <a:ln w="12700" cap="flat">
                <a:solidFill>
                  <a:schemeClr val="bg1"/>
                </a:solidFill>
                <a:miter lim="800000"/>
              </a:ln>
              <a:effectLst>
                <a:outerShdw blurRad="254000" dist="190500" dir="2700000" algn="tl" rotWithShape="0">
                  <a:srgbClr val="5A482C">
                    <a:alpha val="2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p>
                <a:pPr algn="ctr"/>
                <a:endParaRPr lang="zh-CN" altLang="en-US"/>
              </a:p>
            </p:txBody>
          </p:sp>
        </p:grpSp>
        <p:sp>
          <p:nvSpPr>
            <p:cNvPr id="1048735" name="文本框 9"/>
            <p:cNvSpPr txBox="1"/>
            <p:nvPr/>
          </p:nvSpPr>
          <p:spPr>
            <a:xfrm>
              <a:off x="7458" y="222"/>
              <a:ext cx="5647" cy="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10000"/>
                </a:lnSpc>
              </a:pPr>
              <a:r>
                <a:rPr kumimoji="1" lang="en-US" altLang="zh-CN" sz="3200" b="1">
                  <a:ln w="12700">
                    <a:noFill/>
                  </a:ln>
                  <a:solidFill>
                    <a:schemeClr val="bg1">
                      <a:alpha val="100000"/>
                    </a:schemeClr>
                  </a:solidFill>
                  <a:latin typeface="Source Han Serif SC Bold" panose="02020700000000000000" charset="-122"/>
                  <a:ea typeface="Source Han Serif SC Bold" panose="02020700000000000000" charset="-122"/>
                  <a:cs typeface="Source Han Serif SC Bold" panose="02020700000000000000" charset="-122"/>
                  <a:sym typeface="+mn-ea"/>
                </a:rPr>
                <a:t>     </a:t>
              </a:r>
              <a:r>
                <a:rPr kumimoji="1" lang="zh-CN" altLang="en-US" sz="3200" b="1">
                  <a:ln w="12700">
                    <a:noFill/>
                  </a:ln>
                  <a:solidFill>
                    <a:schemeClr val="bg1">
                      <a:alpha val="100000"/>
                    </a:schemeClr>
                  </a:solidFill>
                  <a:latin typeface="Source Han Serif SC Bold" panose="02020700000000000000" charset="-122"/>
                  <a:ea typeface="Source Han Serif SC Bold" panose="02020700000000000000" charset="-122"/>
                  <a:cs typeface="Source Han Serif SC Bold" panose="02020700000000000000" charset="-122"/>
                  <a:sym typeface="+mn-ea"/>
                </a:rPr>
                <a:t>牛刀小试</a:t>
              </a:r>
              <a:endPara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endParaRPr>
            </a:p>
          </p:txBody>
        </p:sp>
      </p:grpSp>
      <p:sp>
        <p:nvSpPr>
          <p:cNvPr id="1048737" name="矩形 15"/>
          <p:cNvSpPr/>
          <p:nvPr>
            <p:custDataLst>
              <p:tags r:id="rId7"/>
            </p:custDataLst>
          </p:nvPr>
        </p:nvSpPr>
        <p:spPr>
          <a:xfrm>
            <a:off x="2443480" y="873760"/>
            <a:ext cx="9512300" cy="68897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p>
            <a:pPr lvl="0" algn="l">
              <a:lnSpc>
                <a:spcPct val="90000"/>
              </a:lnSpc>
              <a:spcBef>
                <a:spcPts val="1000"/>
              </a:spcBef>
              <a:buClrTx/>
              <a:buSzTx/>
              <a:buFont typeface="Arial" panose="020B0604020202020204" pitchFamily="34" charset="0"/>
            </a:pPr>
            <a:endParaRPr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pitchFamily="2" charset="-122"/>
              <a:sym typeface="+mn-ea"/>
            </a:endParaRPr>
          </a:p>
        </p:txBody>
      </p:sp>
      <p:sp>
        <p:nvSpPr>
          <p:cNvPr id="1048738" name="文本框 2"/>
          <p:cNvSpPr txBox="1"/>
          <p:nvPr/>
        </p:nvSpPr>
        <p:spPr>
          <a:xfrm>
            <a:off x="320040" y="1466215"/>
            <a:ext cx="5717540" cy="46799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noAutofit/>
          </a:bodyPr>
          <a:p>
            <a:r>
              <a:rPr kumimoji="1" lang="zh-CN" altLang="en-US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选择</a:t>
            </a:r>
            <a:r>
              <a:rPr kumimoji="1" lang="en-US" altLang="en-US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题</a:t>
            </a:r>
            <a:r>
              <a:rPr kumimoji="1" lang="en-US" altLang="zh-CN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1：</a:t>
            </a:r>
            <a:endParaRPr kumimoji="1" lang="zh-CN" altLang="en-US" sz="2400" b="1"/>
          </a:p>
          <a:p>
            <a:endParaRPr kumimoji="1" lang="zh-CN" altLang="en-US" sz="2400" b="1"/>
          </a:p>
        </p:txBody>
      </p:sp>
      <p:sp>
        <p:nvSpPr>
          <p:cNvPr id="1048739" name="标题 1"/>
          <p:cNvSpPr txBox="1"/>
          <p:nvPr/>
        </p:nvSpPr>
        <p:spPr>
          <a:xfrm>
            <a:off x="320040" y="2034540"/>
            <a:ext cx="11275495" cy="14957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0" tIns="0" rIns="0" bIns="0" rtlCol="0" anchor="t"/>
          <a:p>
            <a:pPr algn="l">
              <a:lnSpc>
                <a:spcPct val="15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下列哪项是唐太宗与魏征关系的典型特征？                        </a:t>
            </a: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  <a:sym typeface="+mn-ea"/>
              </a:rPr>
              <a:t>（      ）</a:t>
            </a:r>
            <a:endParaRPr kumimoji="1" lang="en-US" altLang="zh-CN" sz="2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华文新魏" panose="0201080004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 </a:t>
            </a: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A. 君主专制 B. 君臣相得 C. 外戚干政 D. 藩镇割据
</a:t>
            </a:r>
            <a:endParaRPr kumimoji="1" lang="en-US" altLang="zh-CN" sz="20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华文新魏" panose="02010800040101010101" pitchFamily="2" charset="-122"/>
            </a:endParaRPr>
          </a:p>
          <a:p>
            <a:pPr algn="l">
              <a:lnSpc>
                <a:spcPct val="150000"/>
              </a:lnSpc>
            </a:pPr>
            <a:endParaRPr kumimoji="1" lang="en-US" altLang="zh-CN" sz="16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  <a:p>
            <a:pPr algn="l">
              <a:lnSpc>
                <a:spcPct val="150000"/>
              </a:lnSpc>
            </a:pPr>
            <a:endParaRPr kumimoji="1" lang="en-US" altLang="zh-CN" sz="16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048740" name="文本框 13"/>
          <p:cNvSpPr txBox="1"/>
          <p:nvPr/>
        </p:nvSpPr>
        <p:spPr>
          <a:xfrm>
            <a:off x="320039" y="4221638"/>
            <a:ext cx="11840320" cy="200787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noAutofit/>
          </a:bodyPr>
          <a:p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辩证地评价历史人物和历史事件是学习历史的基本要求。有人认为：“开元之治，几于家给人足，而一杨贵妃足以败之。”这一说法                             </a:t>
            </a: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  <a:sym typeface="+mn-ea"/>
              </a:rPr>
              <a:t>(     )              </a:t>
            </a: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                            </a:t>
            </a:r>
            <a:endParaRPr kumimoji="1" lang="en-US" altLang="zh-CN" sz="2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华文新魏" panose="02010800040101010101" pitchFamily="2" charset="-122"/>
            </a:endParaRPr>
          </a:p>
          <a:p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A.全面分析了安史之乱的原因                   B.客观指出了杨贵妃的过失</a:t>
            </a:r>
            <a:endParaRPr kumimoji="1" lang="en-US" altLang="zh-CN" sz="2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华文新魏" panose="02010800040101010101" pitchFamily="2" charset="-122"/>
            </a:endParaRPr>
          </a:p>
          <a:p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华文新魏" panose="02010800040101010101" pitchFamily="2" charset="-122"/>
              </a:rPr>
              <a:t>C.真实反映了重大人物的影响                   D.掩盖了唐衰亡的根本原因</a:t>
            </a:r>
            <a:endParaRPr kumimoji="1" lang="en-US" altLang="zh-CN" sz="2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华文新魏" panose="02010800040101010101" pitchFamily="2" charset="-122"/>
            </a:endParaRPr>
          </a:p>
        </p:txBody>
      </p:sp>
      <p:sp>
        <p:nvSpPr>
          <p:cNvPr id="1048885" name="文本框 2"/>
          <p:cNvSpPr txBox="1"/>
          <p:nvPr/>
        </p:nvSpPr>
        <p:spPr>
          <a:xfrm>
            <a:off x="357187" y="3577906"/>
            <a:ext cx="5717540" cy="467995"/>
          </a:xfrm>
          <a:prstGeom prst="rect">
            <a:avLst/>
          </a:prstGeom>
          <a:solidFill>
            <a:srgbClr val="F8CBAD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选择</a:t>
            </a:r>
            <a:r>
              <a:rPr kumimoji="1" lang="en-US" altLang="en-US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题</a:t>
            </a:r>
            <a:r>
              <a:rPr kumimoji="1" lang="en-US" altLang="zh-CN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2</a:t>
            </a:r>
            <a:r>
              <a:rPr kumimoji="1" lang="en-US" altLang="zh-CN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：</a:t>
            </a:r>
            <a:endParaRPr kumimoji="1" lang="zh-CN" altLang="en-US" sz="2400" b="1"/>
          </a:p>
          <a:p>
            <a:endParaRPr kumimoji="1" lang="zh-CN" altLang="en-US" sz="2400" b="1"/>
          </a:p>
        </p:txBody>
      </p:sp>
      <p:sp>
        <p:nvSpPr>
          <p:cNvPr id="2" name="文本框 1"/>
          <p:cNvSpPr txBox="1"/>
          <p:nvPr/>
        </p:nvSpPr>
        <p:spPr>
          <a:xfrm>
            <a:off x="10211435" y="2156460"/>
            <a:ext cx="71755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66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华文琥珀" panose="02010800040101010101" charset="-122"/>
                <a:ea typeface="华文琥珀" panose="02010800040101010101" charset="-122"/>
                <a:cs typeface="华文新魏" panose="02010800040101010101" pitchFamily="2" charset="-122"/>
                <a:sym typeface="+mn-ea"/>
              </a:rPr>
              <a:t>B.</a:t>
            </a:r>
            <a:endParaRPr kumimoji="1" lang="en-US" altLang="zh-CN" sz="6600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华文琥珀" panose="02010800040101010101" charset="-122"/>
              <a:ea typeface="华文琥珀" panose="02010800040101010101" charset="-122"/>
              <a:cs typeface="华文新魏" panose="020108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077575" y="4735195"/>
            <a:ext cx="62293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66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华文琥珀" panose="02010800040101010101" charset="-122"/>
                <a:ea typeface="华文琥珀" panose="02010800040101010101" charset="-122"/>
                <a:cs typeface="华文新魏" panose="02010800040101010101" pitchFamily="2" charset="-122"/>
                <a:sym typeface="+mn-ea"/>
              </a:rPr>
              <a:t>D.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8565515" y="2439670"/>
            <a:ext cx="918845" cy="383540"/>
          </a:xfrm>
          <a:prstGeom prst="ellipse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188" name="矩形 187"/>
          <p:cNvSpPr/>
          <p:nvPr/>
        </p:nvSpPr>
        <p:spPr>
          <a:xfrm>
            <a:off x="-8890" y="384810"/>
            <a:ext cx="4826635" cy="128270"/>
          </a:xfrm>
          <a:prstGeom prst="rect">
            <a:avLst/>
          </a:prstGeom>
          <a:blipFill dpi="0"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5" name="图片 4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8255" y="513080"/>
            <a:ext cx="12212955" cy="5962015"/>
          </a:xfrm>
          <a:prstGeom prst="rect">
            <a:avLst/>
          </a:prstGeom>
        </p:spPr>
      </p:pic>
      <p:sp>
        <p:nvSpPr>
          <p:cNvPr id="189" name="矩形 188"/>
          <p:cNvSpPr/>
          <p:nvPr/>
        </p:nvSpPr>
        <p:spPr>
          <a:xfrm>
            <a:off x="7367270" y="384810"/>
            <a:ext cx="4826635" cy="128270"/>
          </a:xfrm>
          <a:prstGeom prst="rect">
            <a:avLst/>
          </a:prstGeom>
          <a:blipFill dpi="0"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90" name="矩形 189"/>
          <p:cNvSpPr/>
          <p:nvPr/>
        </p:nvSpPr>
        <p:spPr>
          <a:xfrm>
            <a:off x="-8890" y="6475095"/>
            <a:ext cx="12213590" cy="128270"/>
          </a:xfrm>
          <a:prstGeom prst="rect">
            <a:avLst/>
          </a:prstGeom>
          <a:blipFill dpi="0"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/>
                      </a14:imgEffect>
                    </a14:imgLayer>
                  </a14:imgProps>
                </a:ext>
              </a:extLst>
            </a:blip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pic>
        <p:nvPicPr>
          <p:cNvPr id="93" name="图片 9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003030" y="5097780"/>
            <a:ext cx="3201670" cy="2789555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4108133" y="124460"/>
            <a:ext cx="3980339" cy="648970"/>
            <a:chOff x="7155" y="196"/>
            <a:chExt cx="6268" cy="1022"/>
          </a:xfrm>
        </p:grpSpPr>
        <p:grpSp>
          <p:nvGrpSpPr>
            <p:cNvPr id="9" name="组合 8"/>
            <p:cNvGrpSpPr/>
            <p:nvPr/>
          </p:nvGrpSpPr>
          <p:grpSpPr>
            <a:xfrm>
              <a:off x="7155" y="196"/>
              <a:ext cx="6268" cy="1018"/>
              <a:chOff x="3417" y="3831"/>
              <a:chExt cx="11001" cy="2017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417" y="3831"/>
                <a:ext cx="11001" cy="2017"/>
              </a:xfrm>
              <a:prstGeom prst="plaque">
                <a:avLst>
                  <a:gd name="adj" fmla="val 13526"/>
                </a:avLst>
              </a:prstGeom>
            </p:spPr>
          </p:pic>
          <p:sp>
            <p:nvSpPr>
              <p:cNvPr id="8" name="缺角矩形 7"/>
              <p:cNvSpPr/>
              <p:nvPr/>
            </p:nvSpPr>
            <p:spPr>
              <a:xfrm>
                <a:off x="3627" y="4041"/>
                <a:ext cx="10581" cy="1576"/>
              </a:xfrm>
              <a:prstGeom prst="plaque">
                <a:avLst>
                  <a:gd name="adj" fmla="val 14483"/>
                </a:avLst>
              </a:prstGeom>
              <a:noFill/>
              <a:ln w="12700" cap="flat">
                <a:solidFill>
                  <a:schemeClr val="bg1"/>
                </a:solidFill>
                <a:miter lim="800000"/>
              </a:ln>
              <a:effectLst>
                <a:outerShdw blurRad="254000" dist="190500" dir="2700000" algn="tl" rotWithShape="0">
                  <a:srgbClr val="5A482C">
                    <a:alpha val="2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p>
                <a:pPr algn="ctr"/>
                <a:endParaRPr lang="zh-CN" altLang="en-US"/>
              </a:p>
            </p:txBody>
          </p:sp>
        </p:grpSp>
        <p:sp>
          <p:nvSpPr>
            <p:cNvPr id="10" name="文本框 9"/>
            <p:cNvSpPr txBox="1"/>
            <p:nvPr/>
          </p:nvSpPr>
          <p:spPr>
            <a:xfrm>
              <a:off x="7458" y="222"/>
              <a:ext cx="5647" cy="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10000"/>
                </a:lnSpc>
              </a:pPr>
              <a:r>
                <a:rPr kumimoji="1" lang="en-US" altLang="zh-CN" sz="3200" b="1">
                  <a:ln w="12700">
                    <a:noFill/>
                  </a:ln>
                  <a:solidFill>
                    <a:schemeClr val="bg1">
                      <a:alpha val="100000"/>
                    </a:schemeClr>
                  </a:solidFill>
                  <a:latin typeface="Source Han Serif SC Bold" panose="02020700000000000000" charset="-122"/>
                  <a:ea typeface="Source Han Serif SC Bold" panose="02020700000000000000" charset="-122"/>
                  <a:cs typeface="Source Han Serif SC Bold" panose="02020700000000000000" charset="-122"/>
                  <a:sym typeface="+mn-ea"/>
                </a:rPr>
                <a:t>     </a:t>
              </a:r>
              <a:r>
                <a:rPr kumimoji="1" lang="zh-CN" altLang="en-US" sz="3200" b="1">
                  <a:ln w="12700">
                    <a:noFill/>
                  </a:ln>
                  <a:solidFill>
                    <a:schemeClr val="bg1">
                      <a:alpha val="100000"/>
                    </a:schemeClr>
                  </a:solidFill>
                  <a:latin typeface="Source Han Serif SC Bold" panose="02020700000000000000" charset="-122"/>
                  <a:ea typeface="Source Han Serif SC Bold" panose="02020700000000000000" charset="-122"/>
                  <a:cs typeface="Source Han Serif SC Bold" panose="02020700000000000000" charset="-122"/>
                  <a:sym typeface="+mn-ea"/>
                </a:rPr>
                <a:t>牛刀小试</a:t>
              </a:r>
              <a:endPara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endParaRPr>
            </a:p>
          </p:txBody>
        </p:sp>
      </p:grpSp>
      <p:sp>
        <p:nvSpPr>
          <p:cNvPr id="13" name="文本占位符 12"/>
          <p:cNvSpPr>
            <a:spLocks noGrp="1"/>
          </p:cNvSpPr>
          <p:nvPr>
            <p:ph type="body" sz="quarter" idx="10"/>
            <p:custDataLst>
              <p:tags r:id="rId9"/>
            </p:custDataLst>
          </p:nvPr>
        </p:nvSpPr>
        <p:spPr>
          <a:xfrm>
            <a:off x="259080" y="974090"/>
            <a:ext cx="5717540" cy="49212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p>
            <a:pPr marL="0" indent="0">
              <a:buNone/>
            </a:pP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太原、榆次地区探究题</a:t>
            </a:r>
            <a:endParaRPr lang="zh-CN" altLang="en-US" sz="2800" b="1">
              <a:solidFill>
                <a:srgbClr val="C00000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marL="0" indent="0">
              <a:buNone/>
            </a:pPr>
            <a:endParaRPr sz="2800" b="1">
              <a:solidFill>
                <a:schemeClr val="tx1"/>
              </a:solidFill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</p:txBody>
      </p:sp>
      <p:sp>
        <p:nvSpPr>
          <p:cNvPr id="16" name="矩形 15"/>
          <p:cNvSpPr/>
          <p:nvPr>
            <p:custDataLst>
              <p:tags r:id="rId10"/>
            </p:custDataLst>
          </p:nvPr>
        </p:nvSpPr>
        <p:spPr>
          <a:xfrm>
            <a:off x="2443480" y="873760"/>
            <a:ext cx="9512300" cy="68897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p>
            <a:pPr lvl="0" algn="l">
              <a:lnSpc>
                <a:spcPct val="90000"/>
              </a:lnSpc>
              <a:spcBef>
                <a:spcPts val="1000"/>
              </a:spcBef>
              <a:buClrTx/>
              <a:buSzTx/>
              <a:buFont typeface="Arial" panose="020B0604020202020204" pitchFamily="34" charset="0"/>
            </a:pPr>
            <a:endParaRPr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9080" y="1466215"/>
            <a:ext cx="5717540" cy="46799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noAutofit/>
          </a:bodyPr>
          <a:p>
            <a:r>
              <a:rPr kumimoji="1" lang="en-US" altLang="zh-CN" sz="2400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  <a:sym typeface="+mn-ea"/>
              </a:rPr>
              <a:t>探究题2：榆次在隋唐交通网络中的角色</a:t>
            </a:r>
            <a:endParaRPr kumimoji="1" lang="zh-CN" altLang="en-US" sz="2400"/>
          </a:p>
          <a:p>
            <a:endParaRPr kumimoji="1" lang="zh-CN" altLang="en-US" sz="2400" b="1"/>
          </a:p>
        </p:txBody>
      </p:sp>
      <p:sp>
        <p:nvSpPr>
          <p:cNvPr id="6" name="标题 1"/>
          <p:cNvSpPr txBox="1"/>
          <p:nvPr/>
        </p:nvSpPr>
        <p:spPr>
          <a:xfrm>
            <a:off x="259080" y="1927225"/>
            <a:ext cx="5717540" cy="16090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0" tIns="0" rIns="0" bIns="0" rtlCol="0" anchor="t"/>
          <a:p>
            <a:pPr algn="l">
              <a:lnSpc>
                <a:spcPct val="150000"/>
              </a:lnSpc>
            </a:pPr>
            <a:r>
              <a:rPr kumimoji="1" lang="zh-CN" altLang="en-US" sz="20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  <a:sym typeface="+mn-ea"/>
              </a:rPr>
              <a:t>思考</a:t>
            </a:r>
            <a:r>
              <a:rPr kumimoji="1" lang="en-US" altLang="zh-CN" sz="20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  <a:sym typeface="+mn-ea"/>
              </a:rPr>
              <a:t>：根据《元和郡县图志》，绘制隋唐时期</a:t>
            </a:r>
            <a:r>
              <a:rPr kumimoji="1" lang="en-US" altLang="zh-CN" sz="20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  <a:sym typeface="+mn-ea"/>
              </a:rPr>
              <a:t>太原—榆次—长安的驿道路线图</a:t>
            </a:r>
            <a:r>
              <a:rPr kumimoji="1" lang="en-US" altLang="zh-CN" sz="20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  <a:sym typeface="+mn-ea"/>
              </a:rPr>
              <a:t>，并分析榆次作为交通节点的经济作用。</a:t>
            </a:r>
            <a:r>
              <a:rPr kumimoji="1" lang="en-US" altLang="zh-CN" sz="20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
</a:t>
            </a:r>
            <a:endParaRPr kumimoji="1" lang="en-US" altLang="zh-CN" sz="20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0" y="3549015"/>
            <a:ext cx="6399530" cy="2926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noAutofit/>
          </a:bodyPr>
          <a:p>
            <a:r>
              <a:rPr kumimoji="1" lang="zh-CN" altLang="en-US" sz="2800" b="1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答案：</a:t>
            </a:r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榆次在隋唐交通网络中具有重要地位，是连接太原与长安的重要交通节点。
榆次作为交通节点，对区域经济的发展起到了重要的促进作用。它不仅是物资交流的重要通道，也是人员</a:t>
            </a:r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对区域经济的发展起到了重要的促进作用。它不仅是物资交流的重要通道，也是人员往来的重要枢纽，促进了区域经济的繁荣发展。
</a:t>
            </a:r>
            <a:r>
              <a:rPr kumimoji="1" lang="zh-CN" altLang="en-US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highlight>
                  <a:srgbClr val="FF0000"/>
                </a:highligh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设计意图</a:t>
            </a:r>
            <a:r>
              <a:rPr kumimoji="1" lang="zh-CN" altLang="en-US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：通过</a:t>
            </a:r>
            <a:r>
              <a:rPr kumimoji="1" lang="en-US" altLang="zh-CN" b="1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  <a:sym typeface="+mn-ea"/>
              </a:rPr>
              <a:t>对榆次交通节点的研究，可以深入了解隋唐时期交通网络的布局和作用，进一步认识交通对经济发展的重要意义。</a:t>
            </a:r>
            <a:endParaRPr kumimoji="1" lang="zh-CN" altLang="en-US" b="1"/>
          </a:p>
          <a:p>
            <a:endParaRPr kumimoji="1" lang="en-US" altLang="zh-CN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  <a:p>
            <a:endParaRPr lang="zh-CN" altLang="en-US"/>
          </a:p>
        </p:txBody>
      </p:sp>
      <p:sp>
        <p:nvSpPr>
          <p:cNvPr id="15" name="线形标注 1 14"/>
          <p:cNvSpPr/>
          <p:nvPr/>
        </p:nvSpPr>
        <p:spPr>
          <a:xfrm>
            <a:off x="6400165" y="836930"/>
            <a:ext cx="5716270" cy="3382010"/>
          </a:xfrm>
          <a:prstGeom prst="borderCallout1">
            <a:avLst>
              <a:gd name="adj1" fmla="val 59239"/>
              <a:gd name="adj2" fmla="val -1385"/>
              <a:gd name="adj3" fmla="val 79259"/>
              <a:gd name="adj4" fmla="val -3999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tx2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78905" y="873760"/>
            <a:ext cx="4829175" cy="320992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8393430" y="2439670"/>
            <a:ext cx="1000125" cy="3683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p>
            <a:endParaRPr lang="zh-CN" altLang="en-US"/>
          </a:p>
        </p:txBody>
      </p:sp>
      <p:graphicFrame>
        <p:nvGraphicFramePr>
          <p:cNvPr id="19" name="对象 18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7215505" y="4489450"/>
          <a:ext cx="2951480" cy="1060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" showAsIcon="1" r:id="rId12" imgW="971550" imgH="666750" progId="Package">
                  <p:embed/>
                </p:oleObj>
              </mc:Choice>
              <mc:Fallback>
                <p:oleObj name="" showAsIcon="1" r:id="rId12" imgW="971550" imgH="666750" progId="Package">
                  <p:embed/>
                  <p:pic>
                    <p:nvPicPr>
                      <p:cNvPr id="0" name="图片 1024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215505" y="4489450"/>
                        <a:ext cx="2951480" cy="1060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5" y="0"/>
            <a:ext cx="12191365" cy="10414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p>
            <a:r>
              <a:rPr kumimoji="1" lang="en-US" altLang="zh-CN" sz="48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</a:rPr>
              <a:t>  </a:t>
            </a:r>
            <a:r>
              <a:rPr kumimoji="1" lang="zh-CN" altLang="en-US" sz="48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</a:rPr>
              <a:t>回首盛世，继往开来</a:t>
            </a:r>
            <a:r>
              <a:rPr kumimoji="1" lang="zh-CN" altLang="en-US" sz="4800">
                <a:ln w="12700">
                  <a:noFil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Source Han Sans CN Bold" panose="020B0800000000000000" charset="-122"/>
              </a:rPr>
              <a:t>.....</a:t>
            </a:r>
            <a:endParaRPr kumimoji="1" lang="zh-CN" altLang="en-US" sz="4800">
              <a:ln w="12700">
                <a:noFill/>
              </a:ln>
              <a:solidFill>
                <a:srgbClr val="FF0000">
                  <a:alpha val="100000"/>
                </a:srgbClr>
              </a:solidFill>
              <a:latin typeface="楷体" panose="02010609060101010101" pitchFamily="49" charset="-122"/>
              <a:ea typeface="楷体" panose="02010609060101010101" pitchFamily="49" charset="-122"/>
              <a:cs typeface="Source Han Sans CN Bold" panose="020B0800000000000000" charset="-122"/>
            </a:endParaRPr>
          </a:p>
        </p:txBody>
      </p:sp>
      <p:pic>
        <p:nvPicPr>
          <p:cNvPr id="5" name="大唐盛世与当今中国混剪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35" y="1410335"/>
            <a:ext cx="12192000" cy="50793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0" y="1584325"/>
            <a:ext cx="12249150" cy="3497580"/>
          </a:xfrm>
          <a:prstGeom prst="rect">
            <a:avLst/>
          </a:prstGeom>
          <a:solidFill>
            <a:schemeClr val="tx1">
              <a:lumMod val="95000"/>
              <a:lumOff val="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>
            <a:off x="67310" y="3576955"/>
            <a:ext cx="5952490" cy="4445"/>
          </a:xfrm>
          <a:prstGeom prst="line">
            <a:avLst/>
          </a:prstGeom>
          <a:ln w="3492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36"/>
          <p:cNvSpPr txBox="1"/>
          <p:nvPr>
            <p:custDataLst>
              <p:tags r:id="rId4"/>
            </p:custDataLst>
          </p:nvPr>
        </p:nvSpPr>
        <p:spPr>
          <a:xfrm>
            <a:off x="391795" y="1998345"/>
            <a:ext cx="56280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0" hangingPunct="0"/>
            <a:r>
              <a:rPr lang="zh-CN" altLang="en-US" sz="9600" b="1" noProof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sym typeface="+mn-ea"/>
              </a:rPr>
              <a:t>四</a:t>
            </a:r>
            <a:endParaRPr lang="zh-CN" altLang="en-US" sz="9600" b="1" noProof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清楷 简" panose="02000500000000000000" charset="-122"/>
              <a:ea typeface="方正清楷 简" panose="02000500000000000000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-243840" y="3517265"/>
            <a:ext cx="12637135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30000"/>
              </a:lnSpc>
            </a:pPr>
            <a:r>
              <a:rPr kumimoji="1" lang="en-US" altLang="zh-CN" sz="48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rPr>
              <a:t>项目化学习设计</a:t>
            </a:r>
            <a:endParaRPr kumimoji="1" lang="en-US" altLang="zh-CN" sz="4800" b="1">
              <a:ln w="12700">
                <a:noFill/>
              </a:ln>
              <a:solidFill>
                <a:schemeClr val="bg1">
                  <a:alpha val="100000"/>
                </a:schemeClr>
              </a:solidFill>
              <a:latin typeface="Source Han Serif SC Bold" panose="02020700000000000000" charset="-122"/>
              <a:ea typeface="Source Han Serif SC Bold" panose="02020700000000000000" charset="-122"/>
              <a:cs typeface="Source Han Serif SC Bold" panose="02020700000000000000" charset="-122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94085" y="1712595"/>
            <a:ext cx="765175" cy="1804784"/>
            <a:chOff x="10398" y="2295"/>
            <a:chExt cx="530" cy="897"/>
          </a:xfrm>
        </p:grpSpPr>
        <p:pic>
          <p:nvPicPr>
            <p:cNvPr id="6" name="图片 5" descr="5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10398" y="2295"/>
              <a:ext cx="530" cy="801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0477" y="2361"/>
              <a:ext cx="382" cy="831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p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清楷 简" panose="02000500000000000000" charset="-122"/>
                  <a:ea typeface="方正清楷 简" panose="02000500000000000000" charset="-122"/>
                  <a:cs typeface="方正清楷 简" panose="02000500000000000000" charset="-122"/>
                </a:rPr>
                <a:t>隋唐时期</a:t>
              </a:r>
              <a:endPara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清楷 简" panose="02000500000000000000" charset="-122"/>
                <a:ea typeface="方正清楷 简" panose="02000500000000000000" charset="-122"/>
                <a:cs typeface="方正清楷 简" panose="02000500000000000000" charset="-122"/>
              </a:endParaRPr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sp>
        <p:nvSpPr>
          <p:cNvPr id="1048909" name="标题 1"/>
          <p:cNvSpPr txBox="1"/>
          <p:nvPr/>
        </p:nvSpPr>
        <p:spPr>
          <a:xfrm>
            <a:off x="1178560" y="2138045"/>
            <a:ext cx="10033635" cy="2249805"/>
          </a:xfrm>
          <a:prstGeom prst="roundRect">
            <a:avLst>
              <a:gd name="adj" fmla="val 11145"/>
            </a:avLst>
          </a:prstGeom>
          <a:solidFill>
            <a:schemeClr val="bg1">
              <a:lumMod val="95000"/>
            </a:schemeClr>
          </a:solidFill>
          <a:ln w="6055" cap="flat">
            <a:noFill/>
            <a:miter/>
          </a:ln>
        </p:spPr>
        <p:txBody>
          <a:bodyPr vert="horz" wrap="square" lIns="91440" tIns="45720" rIns="91440" bIns="45720" rtlCol="0" anchor="ctr"/>
          <a:p>
            <a:pPr algn="l">
              <a:lnSpc>
                <a:spcPct val="110000"/>
              </a:lnSpc>
            </a:pPr>
            <a:r>
              <a:rPr kumimoji="1" lang="zh-CN" altLang="en-US" sz="3600"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</a:rPr>
              <a:t>以“榆次驿道”为主题，编写一段隋唐商队途经榆次的对话剧本，需引用《元和郡县图志》中的驿道记载</a:t>
            </a:r>
            <a:r>
              <a:rPr kumimoji="1" lang="zh-CN" altLang="en-US" sz="3200"/>
              <a:t>。</a:t>
            </a:r>
            <a:endParaRPr kumimoji="1" lang="zh-CN" altLang="en-US"/>
          </a:p>
        </p:txBody>
      </p:sp>
      <p:pic>
        <p:nvPicPr>
          <p:cNvPr id="2097224" name="图片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900" y="394335"/>
            <a:ext cx="2560320" cy="724535"/>
          </a:xfrm>
          <a:prstGeom prst="rect">
            <a:avLst/>
          </a:prstGeom>
        </p:spPr>
      </p:pic>
      <p:sp>
        <p:nvSpPr>
          <p:cNvPr id="1048927" name="文本框 184"/>
          <p:cNvSpPr txBox="1"/>
          <p:nvPr/>
        </p:nvSpPr>
        <p:spPr>
          <a:xfrm>
            <a:off x="4871720" y="464820"/>
            <a:ext cx="25603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buClrTx/>
              <a:buSzTx/>
              <a:buFontTx/>
            </a:pPr>
            <a:r>
              <a:rPr kumimoji="1" lang="en-US" altLang="en-US" sz="36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  <a:cs typeface="华文新魏" panose="02010800040101010101" pitchFamily="2" charset="-122"/>
                <a:sym typeface="+mn-lt"/>
              </a:rPr>
              <a:t>开放题</a:t>
            </a:r>
            <a:endParaRPr kumimoji="1" lang="en-US" altLang="en-US" sz="36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颜楷简" panose="00020600040101010101" charset="-122"/>
              <a:ea typeface="汉仪颜楷简" panose="00020600040101010101" charset="-122"/>
              <a:cs typeface="华文新魏" panose="02010800040101010101" pitchFamily="2" charset="-122"/>
              <a:sym typeface="+mn-l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图片 3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pic>
        <p:nvPicPr>
          <p:cNvPr id="33" name="图片 32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255" y="513080"/>
            <a:ext cx="12212955" cy="596201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alphaModFix amt="100000"/>
          </a:blip>
          <a:srcRect/>
          <a:stretch>
            <a:fillRect/>
          </a:stretch>
        </p:blipFill>
        <p:spPr>
          <a:xfrm>
            <a:off x="600348" y="5932920"/>
            <a:ext cx="1403918" cy="60555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标题 1"/>
          <p:cNvSpPr txBox="1"/>
          <p:nvPr/>
        </p:nvSpPr>
        <p:spPr>
          <a:xfrm>
            <a:off x="660400" y="2208326"/>
            <a:ext cx="504001" cy="504000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696400" y="2334326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01</a:t>
            </a:r>
            <a:endParaRPr kumimoji="1" lang="en-US" altLang="zh-CN" sz="24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9" name="标题 1"/>
          <p:cNvSpPr txBox="1"/>
          <p:nvPr/>
        </p:nvSpPr>
        <p:spPr>
          <a:xfrm>
            <a:off x="1288415" y="1819275"/>
            <a:ext cx="4955540" cy="153352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分组选题：选择与太原相关的隋唐事件（如晋阳起兵、武则天与晋阳）。</a:t>
            </a:r>
            <a:endParaRPr kumimoji="1"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0" name="标题 1"/>
          <p:cNvSpPr txBox="1"/>
          <p:nvPr/>
        </p:nvSpPr>
        <p:spPr>
          <a:xfrm>
            <a:off x="660400" y="3549049"/>
            <a:ext cx="504001" cy="504000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696400" y="3675049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02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1288114" y="3549048"/>
            <a:ext cx="4500000" cy="115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24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史料搜集：方式（途径）</a:t>
            </a:r>
            <a:endParaRPr kumimoji="1" lang="en-US" altLang="zh-CN" sz="24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4" name="标题 1"/>
          <p:cNvSpPr txBox="1"/>
          <p:nvPr/>
        </p:nvSpPr>
        <p:spPr>
          <a:xfrm>
            <a:off x="660400" y="4897445"/>
            <a:ext cx="504001" cy="504000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96400" y="5023445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03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1288114" y="4897444"/>
            <a:ext cx="4500000" cy="115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  <a:buClrTx/>
              <a:buSzTx/>
              <a:buFontTx/>
            </a:pPr>
            <a:r>
              <a:rPr kumimoji="1" lang="en-US" altLang="zh-CN" sz="24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查阅《资治通鉴》《山西通志》中关于太原的记载。</a:t>
            </a:r>
            <a:endParaRPr kumimoji="1" lang="en-US" altLang="zh-CN" sz="24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6391186" y="2204170"/>
            <a:ext cx="504001" cy="504000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6427186" y="2330170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04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7018900" y="2204169"/>
            <a:ext cx="4500000" cy="115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实地考察晋祠唐代碑刻（可选）。</a:t>
            </a:r>
            <a:endParaRPr kumimoji="1"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0" name="标题 1"/>
          <p:cNvSpPr txBox="1"/>
          <p:nvPr/>
        </p:nvSpPr>
        <p:spPr>
          <a:xfrm>
            <a:off x="6330950" y="3596005"/>
            <a:ext cx="600710" cy="523875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>
            <a:off x="6427186" y="3741723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05</a:t>
            </a:r>
            <a:endParaRPr kumimoji="1" lang="en-US" altLang="zh-CN" sz="2400">
              <a:ln w="12700">
                <a:noFill/>
              </a:ln>
              <a:solidFill>
                <a:srgbClr val="FFFFFF">
                  <a:alpha val="100000"/>
                </a:srgbClr>
              </a:solidFill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2" name="标题 1"/>
          <p:cNvSpPr txBox="1"/>
          <p:nvPr/>
        </p:nvSpPr>
        <p:spPr>
          <a:xfrm>
            <a:off x="7018900" y="3549048"/>
            <a:ext cx="4500000" cy="115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  <a:buClrTx/>
              <a:buSzTx/>
              <a:buFontTx/>
            </a:pPr>
            <a:r>
              <a:rPr kumimoji="1" lang="en-US" altLang="zh-CN" sz="24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剧本编写：注意事项</a:t>
            </a:r>
            <a:endParaRPr kumimoji="1" lang="en-US" altLang="zh-CN" sz="24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3" name="标题 1"/>
          <p:cNvSpPr txBox="1"/>
          <p:nvPr/>
        </p:nvSpPr>
        <p:spPr>
          <a:xfrm>
            <a:off x="6391275" y="4893945"/>
            <a:ext cx="626745" cy="593090"/>
          </a:xfrm>
          <a:prstGeom prst="ellipse">
            <a:avLst/>
          </a:prstGeom>
          <a:gradFill>
            <a:gsLst>
              <a:gs pos="600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2700000" scaled="0"/>
          </a:gradFill>
          <a:ln w="12700" cap="sq">
            <a:noFill/>
            <a:miter/>
          </a:ln>
          <a:effectLst>
            <a:outerShdw blurRad="190500" dist="101600" dir="2700000" algn="tl" rotWithShape="0">
              <a:schemeClr val="accent1">
                <a:alpha val="15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4" name="标题 1"/>
          <p:cNvSpPr txBox="1"/>
          <p:nvPr/>
        </p:nvSpPr>
        <p:spPr>
          <a:xfrm>
            <a:off x="6463381" y="5026966"/>
            <a:ext cx="432000" cy="2520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06</a:t>
            </a:r>
            <a:endParaRPr kumimoji="1" lang="zh-CN" altLang="en-US"/>
          </a:p>
        </p:txBody>
      </p:sp>
      <p:sp>
        <p:nvSpPr>
          <p:cNvPr id="25" name="标题 1"/>
          <p:cNvSpPr txBox="1"/>
          <p:nvPr/>
        </p:nvSpPr>
        <p:spPr>
          <a:xfrm>
            <a:off x="7018655" y="4901565"/>
            <a:ext cx="4320540" cy="115189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ource Han Sans" panose="020B0500000000000000" charset="-122"/>
                <a:ea typeface="Source Han Sans" panose="020B0500000000000000" charset="-122"/>
                <a:cs typeface="Source Han Sans" panose="020B0500000000000000" charset="-122"/>
              </a:rPr>
              <a:t>标注台词对应的史料出处（如《旧唐书》《新唐书》）。</a:t>
            </a:r>
            <a:endParaRPr kumimoji="1"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ource Han Sans" panose="020B0500000000000000" charset="-122"/>
              <a:ea typeface="Source Han Sans" panose="020B0500000000000000" charset="-122"/>
              <a:cs typeface="Source Han Sans" panose="020B0500000000000000" charset="-122"/>
            </a:endParaRPr>
          </a:p>
        </p:txBody>
      </p:sp>
      <p:sp>
        <p:nvSpPr>
          <p:cNvPr id="26" name="标题 1"/>
          <p:cNvSpPr txBox="1"/>
          <p:nvPr/>
        </p:nvSpPr>
        <p:spPr>
          <a:xfrm>
            <a:off x="894715" y="670560"/>
            <a:ext cx="10858500" cy="134048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10000"/>
              </a:lnSpc>
            </a:pPr>
            <a:endParaRPr kumimoji="1" lang="en-US" altLang="zh-CN" sz="28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 CN Bold" panose="020B0800000000000000" charset="-122"/>
              <a:ea typeface="Source Han Sans CN Bold" panose="020B0800000000000000" charset="-122"/>
              <a:cs typeface="Source Han Sans CN Bold" panose="020B0800000000000000" charset="-122"/>
            </a:endParaRPr>
          </a:p>
          <a:p>
            <a:pPr algn="l">
              <a:lnSpc>
                <a:spcPct val="110000"/>
              </a:lnSpc>
            </a:pPr>
            <a:r>
              <a:rPr kumimoji="1" lang="en-US" altLang="zh-CN" sz="2800" b="1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Source Han Sans" panose="020B0500000000000000" charset="-122"/>
                <a:sym typeface="+mn-ea"/>
              </a:rPr>
              <a:t>如何通过编写并表演隋唐短剧，掌握史料分析方法和历史要素？</a:t>
            </a:r>
            <a:endParaRPr kumimoji="1" lang="en-US" altLang="zh-CN" sz="2800" b="1">
              <a:ln w="12700">
                <a:noFill/>
              </a:ln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Source Han Sans" panose="020B0500000000000000" charset="-122"/>
            </a:endParaRPr>
          </a:p>
          <a:p>
            <a:pPr algn="l">
              <a:lnSpc>
                <a:spcPct val="110000"/>
              </a:lnSpc>
            </a:pPr>
            <a:endParaRPr kumimoji="1" lang="zh-CN" altLang="en-US" sz="28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 CN Bold" panose="020B0800000000000000" charset="-122"/>
              <a:ea typeface="Source Han Sans CN Bold" panose="020B0800000000000000" charset="-122"/>
              <a:cs typeface="Source Han Sans CN Bold" panose="020B0800000000000000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4108133" y="124460"/>
            <a:ext cx="3980339" cy="648970"/>
            <a:chOff x="7155" y="196"/>
            <a:chExt cx="6268" cy="1022"/>
          </a:xfrm>
        </p:grpSpPr>
        <p:grpSp>
          <p:nvGrpSpPr>
            <p:cNvPr id="28" name="组合 27"/>
            <p:cNvGrpSpPr/>
            <p:nvPr/>
          </p:nvGrpSpPr>
          <p:grpSpPr>
            <a:xfrm>
              <a:off x="7155" y="196"/>
              <a:ext cx="6268" cy="1018"/>
              <a:chOff x="3417" y="3831"/>
              <a:chExt cx="11001" cy="2017"/>
            </a:xfrm>
          </p:grpSpPr>
          <p:pic>
            <p:nvPicPr>
              <p:cNvPr id="29" name="图片 28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17" y="3831"/>
                <a:ext cx="11001" cy="2017"/>
              </a:xfrm>
              <a:prstGeom prst="plaque">
                <a:avLst>
                  <a:gd name="adj" fmla="val 13526"/>
                </a:avLst>
              </a:prstGeom>
            </p:spPr>
          </p:pic>
          <p:sp>
            <p:nvSpPr>
              <p:cNvPr id="30" name="缺角矩形 29"/>
              <p:cNvSpPr/>
              <p:nvPr/>
            </p:nvSpPr>
            <p:spPr>
              <a:xfrm>
                <a:off x="3627" y="4041"/>
                <a:ext cx="10581" cy="1576"/>
              </a:xfrm>
              <a:prstGeom prst="plaque">
                <a:avLst>
                  <a:gd name="adj" fmla="val 14483"/>
                </a:avLst>
              </a:prstGeom>
              <a:noFill/>
              <a:ln w="12700" cap="flat">
                <a:solidFill>
                  <a:schemeClr val="bg1"/>
                </a:solidFill>
                <a:miter lim="800000"/>
              </a:ln>
              <a:effectLst>
                <a:outerShdw blurRad="254000" dist="190500" dir="2700000" algn="tl" rotWithShape="0">
                  <a:srgbClr val="5A482C">
                    <a:alpha val="2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p>
                <a:pPr algn="ctr"/>
                <a:endParaRPr lang="zh-CN" altLang="en-US"/>
              </a:p>
            </p:txBody>
          </p:sp>
        </p:grpSp>
        <p:sp>
          <p:nvSpPr>
            <p:cNvPr id="31" name="文本框 30"/>
            <p:cNvSpPr txBox="1"/>
            <p:nvPr/>
          </p:nvSpPr>
          <p:spPr>
            <a:xfrm>
              <a:off x="7458" y="222"/>
              <a:ext cx="5647" cy="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10000"/>
                </a:lnSpc>
              </a:pPr>
              <a:r>
                <a:rPr kumimoji="1" lang="zh-CN" altLang="en-US" sz="3200" b="1">
                  <a:ln w="12700">
                    <a:noFill/>
                  </a:ln>
                  <a:solidFill>
                    <a:schemeClr val="bg1">
                      <a:alpha val="100000"/>
                    </a:schemeClr>
                  </a:solidFill>
                  <a:latin typeface="Source Han Serif SC Bold" panose="02020700000000000000" charset="-122"/>
                  <a:ea typeface="Source Han Serif SC Bold" panose="02020700000000000000" charset="-122"/>
                  <a:cs typeface="Source Han Serif SC Bold" panose="02020700000000000000" charset="-122"/>
                  <a:sym typeface="+mn-ea"/>
                </a:rPr>
                <a:t>驱动问题</a:t>
              </a:r>
              <a:endParaRPr kumimoji="1" lang="zh-CN" altLang="en-US" sz="3200" b="1">
                <a:ln w="12700">
                  <a:noFill/>
                </a:ln>
                <a:solidFill>
                  <a:schemeClr val="bg1">
                    <a:alpha val="100000"/>
                  </a:schemeClr>
                </a:solidFill>
                <a:latin typeface="Source Han Serif SC Bold" panose="02020700000000000000" charset="-122"/>
                <a:ea typeface="Source Han Serif SC Bold" panose="02020700000000000000" charset="-122"/>
                <a:cs typeface="Source Han Serif SC Bold" panose="02020700000000000000" charset="-122"/>
                <a:sym typeface="+mn-ea"/>
              </a:endParaRPr>
            </a:p>
          </p:txBody>
        </p:sp>
      </p:grpSp>
      <p:sp>
        <p:nvSpPr>
          <p:cNvPr id="1048731" name="矩形 187"/>
          <p:cNvSpPr/>
          <p:nvPr/>
        </p:nvSpPr>
        <p:spPr>
          <a:xfrm>
            <a:off x="-8890" y="384810"/>
            <a:ext cx="4826635" cy="128270"/>
          </a:xfrm>
          <a:prstGeom prst="rect">
            <a:avLst/>
          </a:prstGeom>
          <a:blipFill dpi="0" rotWithShape="1">
            <a:blip r:embed="rId6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1048732" name="矩形 188"/>
          <p:cNvSpPr/>
          <p:nvPr/>
        </p:nvSpPr>
        <p:spPr>
          <a:xfrm>
            <a:off x="7367270" y="384810"/>
            <a:ext cx="4826635" cy="128270"/>
          </a:xfrm>
          <a:prstGeom prst="rect">
            <a:avLst/>
          </a:prstGeom>
          <a:blipFill dpi="0" rotWithShape="1">
            <a:blip r:embed="rId6"/>
            <a:srcRect/>
            <a:tile tx="0" ty="0" sx="50000" sy="50000" flip="none" algn="ctr"/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p>
            <a:r>
              <a:rPr lang="en-US" altLang="zh-CN" dirty="0">
                <a:solidFill>
                  <a:schemeClr val="tx1"/>
                </a:solidFill>
              </a:rPr>
              <a:t> </a:t>
            </a:r>
            <a:endParaRPr lang="zh-CN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6" grpId="0"/>
      <p:bldP spid="19" grpId="0"/>
      <p:bldP spid="22" grpId="0"/>
      <p:bldP spid="2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275" y="-14605"/>
            <a:ext cx="12232005" cy="686752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alphaModFix amt="100000"/>
          </a:blip>
          <a:srcRect/>
          <a:stretch>
            <a:fillRect/>
          </a:stretch>
        </p:blipFill>
        <p:spPr>
          <a:xfrm>
            <a:off x="600348" y="5932920"/>
            <a:ext cx="1403918" cy="605559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标题 1"/>
          <p:cNvSpPr txBox="1"/>
          <p:nvPr/>
        </p:nvSpPr>
        <p:spPr>
          <a:xfrm>
            <a:off x="10376588" y="3482600"/>
            <a:ext cx="648000" cy="648000"/>
          </a:xfrm>
          <a:prstGeom prst="ellipse">
            <a:avLst/>
          </a:prstGeom>
          <a:solidFill>
            <a:schemeClr val="bg1"/>
          </a:solidFill>
          <a:ln w="12700" cap="sq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3" name="标题 1"/>
          <p:cNvSpPr txBox="1"/>
          <p:nvPr/>
        </p:nvSpPr>
        <p:spPr>
          <a:xfrm>
            <a:off x="10350068" y="3576413"/>
            <a:ext cx="698500" cy="396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kumimoji="1" lang="en-US" altLang="zh-CN" sz="2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The best part" panose="00000500000000000000" charset="0"/>
                <a:ea typeface="The best part" panose="00000500000000000000" charset="0"/>
                <a:cs typeface="The best part" panose="00000500000000000000" charset="0"/>
              </a:rPr>
              <a:t>5.</a:t>
            </a:r>
            <a:endParaRPr kumimoji="1" lang="zh-CN" altLang="en-US"/>
          </a:p>
        </p:txBody>
      </p:sp>
      <p:graphicFrame>
        <p:nvGraphicFramePr>
          <p:cNvPr id="8" name="表格 7"/>
          <p:cNvGraphicFramePr/>
          <p:nvPr>
            <p:custDataLst>
              <p:tags r:id="rId3"/>
            </p:custDataLst>
          </p:nvPr>
        </p:nvGraphicFramePr>
        <p:xfrm>
          <a:off x="824230" y="562610"/>
          <a:ext cx="10678160" cy="5795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9755"/>
                <a:gridCol w="5451475"/>
                <a:gridCol w="1540510"/>
                <a:gridCol w="1836420"/>
              </a:tblGrid>
              <a:tr h="42418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  <a:sym typeface="+mn-ea"/>
                        </a:rPr>
                        <a:t>指标 </a:t>
                      </a:r>
                      <a:endParaRPr kumimoji="1" lang="en-US" altLang="zh-CN" sz="2000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华文中宋" panose="02010600040101010101" charset="-122"/>
                          <a:ea typeface="华文中宋" panose="02010600040101010101" charset="-122"/>
                        </a:rPr>
                        <a:t>评分说明</a:t>
                      </a: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华文中宋" panose="02010600040101010101" charset="-122"/>
                          <a:ea typeface="华文中宋" panose="02010600040101010101" charset="-122"/>
                        </a:rPr>
                        <a:t>评分标准</a:t>
                      </a: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华文中宋" panose="02010600040101010101" charset="-122"/>
                          <a:ea typeface="华文中宋" panose="02010600040101010101" charset="-122"/>
                        </a:rPr>
                        <a:t>分值</a:t>
                      </a: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</a:tr>
              <a:tr h="137858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  <a:sym typeface="+mn-ea"/>
                        </a:rPr>
                        <a:t> 历史准确性</a:t>
                      </a:r>
                      <a:endParaRPr kumimoji="1" lang="en-US" altLang="zh-CN" sz="2000" b="1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Source Han Sans" panose="020B0500000000000000" charset="-122"/>
                          <a:sym typeface="+mn-ea"/>
                        </a:rPr>
                        <a:t>历史准确性是评价的重要指标，要求学生在剧本编写和表演中，台词与史料一致，历史要素完整准确，充分体现对历史事件的正确理解。</a:t>
                      </a:r>
                      <a:endParaRPr kumimoji="1" lang="zh-CN" altLang="en-US" sz="2000" b="1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</a:tr>
              <a:tr h="137858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Source Han Sans" panose="020B0500000000000000" charset="-122"/>
                          <a:sym typeface="+mn-ea"/>
                        </a:rPr>
                        <a:t>地方特色融合</a:t>
                      </a:r>
                      <a:endParaRPr kumimoji="1" lang="en-US" altLang="zh-CN" sz="2000" b="1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Source Han Sans" panose="020B0500000000000000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Source Han Sans" panose="020B0500000000000000" charset="-122"/>
                          <a:sym typeface="+mn-ea"/>
                        </a:rPr>
                        <a:t>地方特色融合要求学生在项目中充分结合太原、榆次等地的历史资源，突出地方特色，增强对家乡历史文化的认同感。</a:t>
                      </a:r>
                      <a:endParaRPr kumimoji="1" lang="zh-CN" altLang="en-US" sz="2000" b="1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</a:tr>
              <a:tr h="130619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  <a:sym typeface="+mn-ea"/>
                        </a:rPr>
                        <a:t>创意表现  </a:t>
                      </a:r>
                      <a:endParaRPr kumimoji="1" lang="en-US" altLang="zh-CN" sz="2000" b="1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Source Han Sans" panose="020B0500000000000000" charset="-122"/>
                          <a:sym typeface="+mn-ea"/>
                        </a:rPr>
                        <a:t>创意表现鼓励学生在表演形式上进行创新，如加入全息投影等现代技术手段，提高表演的观赏性和吸引力。</a:t>
                      </a:r>
                      <a:endParaRPr kumimoji="1" lang="zh-CN" altLang="en-US" sz="2000" b="1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</a:tr>
              <a:tr h="130746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  <a:sym typeface="+mn-ea"/>
                        </a:rPr>
                        <a:t>团队协作 </a:t>
                      </a:r>
                      <a:endParaRPr kumimoji="1" lang="en-US" altLang="zh-CN" sz="2000" b="1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  <a:sym typeface="+mn-ea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ClrTx/>
                        <a:buSzTx/>
                        <a:buNone/>
                      </a:pPr>
                      <a:r>
                        <a:rPr kumimoji="1" lang="en-US" altLang="zh-CN" sz="2000" b="1">
                          <a:ln w="12700">
                            <a:noFill/>
                          </a:ln>
                          <a:solidFill>
                            <a:srgbClr val="595959">
                              <a:alpha val="100000"/>
                            </a:srgbClr>
                          </a:solidFill>
                          <a:latin typeface="华文中宋" panose="02010600040101010101" charset="-122"/>
                          <a:ea typeface="华文中宋" panose="02010600040101010101" charset="-122"/>
                          <a:cs typeface="Source Han Sans" panose="020B0500000000000000" charset="-122"/>
                        </a:rPr>
                        <a:t>团队协作评价学生的合作精神和团队意识，要求分工明确，合作流畅，共同完成项目任务。</a:t>
                      </a:r>
                      <a:endParaRPr kumimoji="1" lang="en-US" altLang="zh-CN" sz="2000" b="1">
                        <a:ln w="12700">
                          <a:noFill/>
                        </a:ln>
                        <a:solidFill>
                          <a:srgbClr val="595959">
                            <a:alpha val="100000"/>
                          </a:srgbClr>
                        </a:solidFill>
                        <a:latin typeface="华文中宋" panose="02010600040101010101" charset="-122"/>
                        <a:ea typeface="华文中宋" panose="02010600040101010101" charset="-122"/>
                        <a:cs typeface="Source Han Sans" panose="020B0500000000000000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 sz="2000"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校徽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8240" y="433070"/>
            <a:ext cx="918210" cy="981075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p="http://schemas.openxmlformats.org/presentationml/2006/main">
  <p:tag name="AS_UNIQUEID" val="1490"/>
</p:tagLst>
</file>

<file path=ppt/tags/tag2.xml><?xml version="1.0" encoding="utf-8"?>
<p:tagLst xmlns:p="http://schemas.openxmlformats.org/presentationml/2006/main">
  <p:tag name="KSO_WM_UNIT_PLACING_PICTURE_USER_VIEWPORT" val="{&quot;height&quot;:953.636220472441,&quot;width&quot;:2210.8944881889765}"/>
</p:tagLst>
</file>

<file path=ppt/tags/tag3.xml><?xml version="1.0" encoding="utf-8"?>
<p:tagLst xmlns:p="http://schemas.openxmlformats.org/presentationml/2006/main">
  <p:tag name="KSO_WM_DIAGRAM_VIRTUALLY_FRAME" val="{&quot;height&quot;:540,&quot;left&quot;:416.5746456692913,&quot;top&quot;:-2.15,&quot;width&quot;:571.4753543307087}"/>
</p:tagLst>
</file>

<file path=ppt/tags/tag4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5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6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7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8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9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0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1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2.xml><?xml version="1.0" encoding="utf-8"?>
<p:tagLst xmlns:p="http://schemas.openxmlformats.org/presentationml/2006/main">
  <p:tag name="KSO_WM_DIAGRAM_VIRTUALLY_FRAME" val="{&quot;height&quot;:540,&quot;left&quot;:416.5746456692913,&quot;top&quot;:-2.15,&quot;width&quot;:571.4753543307087}"/>
</p:tagLst>
</file>

<file path=ppt/tags/tag13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4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5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6.xml><?xml version="1.0" encoding="utf-8"?>
<p:tagLst xmlns:p="http://schemas.openxmlformats.org/presentationml/2006/main">
  <p:tag name="KSO_WM_DIAGRAM_VIRTUALLY_FRAME" val="{&quot;height&quot;:540,&quot;left&quot;:379.3246456692912,&quot;top&quot;:-2.15,&quot;width&quot;:608.7253543307088}"/>
</p:tagLst>
</file>

<file path=ppt/tags/tag17.xml><?xml version="1.0" encoding="utf-8"?>
<p:tagLst xmlns:p="http://schemas.openxmlformats.org/presentationml/2006/main">
  <p:tag name="AS_UNIQUEID" val="1485"/>
</p:tagLst>
</file>

<file path=ppt/tags/tag18.xml><?xml version="1.0" encoding="utf-8"?>
<p:tagLst xmlns:p="http://schemas.openxmlformats.org/presentationml/2006/main">
  <p:tag name="AS_UNIQUEID" val="1487"/>
</p:tagLst>
</file>

<file path=ppt/tags/tag19.xml><?xml version="1.0" encoding="utf-8"?>
<p:tagLst xmlns:p="http://schemas.openxmlformats.org/presentationml/2006/main">
  <p:tag name="AS_UNIQUEID" val="1488"/>
</p:tagLst>
</file>

<file path=ppt/tags/tag20.xml><?xml version="1.0" encoding="utf-8"?>
<p:tagLst xmlns:p="http://schemas.openxmlformats.org/presentationml/2006/main">
  <p:tag name="AS_UNIQUEID" val="1489"/>
</p:tagLst>
</file>

<file path=ppt/tags/tag21.xml><?xml version="1.0" encoding="utf-8"?>
<p:tagLst xmlns:p="http://schemas.openxmlformats.org/presentationml/2006/main">
  <p:tag name="AS_UNIQUEID" val="1567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2_4"/>
  <p:tag name="KSO_WM_UNIT_INDEX" val="1_2_4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.xml><?xml version="1.0" encoding="utf-8"?>
<p:tagLst xmlns:p="http://schemas.openxmlformats.org/presentationml/2006/main">
  <p:tag name="AS_UNIQUEID" val="1579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7683_5*m_h_i*1_5_5"/>
  <p:tag name="KSO_WM_UNIT_INDEX" val="1_5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.xml><?xml version="1.0" encoding="utf-8"?>
<p:tagLst xmlns:p="http://schemas.openxmlformats.org/presentationml/2006/main">
  <p:tag name="AS_UNIQUEID" val="1551"/>
</p:tagLst>
</file>

<file path=ppt/tags/tag24.xml><?xml version="1.0" encoding="utf-8"?>
<p:tagLst xmlns:p="http://schemas.openxmlformats.org/presentationml/2006/main">
  <p:tag name="AS_UNIQUEID" val="1559"/>
</p:tagLst>
</file>

<file path=ppt/tags/tag25.xml><?xml version="1.0" encoding="utf-8"?>
<p:tagLst xmlns:p="http://schemas.openxmlformats.org/presentationml/2006/main">
  <p:tag name="AS_UNIQUEID" val="1560"/>
</p:tagLst>
</file>

<file path=ppt/tags/tag26.xml><?xml version="1.0" encoding="utf-8"?>
<p:tagLst xmlns:p="http://schemas.openxmlformats.org/presentationml/2006/main">
  <p:tag name="AS_UNIQUEID" val="1561"/>
</p:tagLst>
</file>

<file path=ppt/tags/tag27.xml><?xml version="1.0" encoding="utf-8"?>
<p:tagLst xmlns:p="http://schemas.openxmlformats.org/presentationml/2006/main">
  <p:tag name="AS_UNIQUEID" val="1562"/>
</p:tagLst>
</file>

<file path=ppt/tags/tag28.xml><?xml version="1.0" encoding="utf-8"?>
<p:tagLst xmlns:p="http://schemas.openxmlformats.org/presentationml/2006/main">
  <p:tag name="AS_UNIQUEID" val="1563"/>
</p:tagLst>
</file>

<file path=ppt/tags/tag29.xml><?xml version="1.0" encoding="utf-8"?>
<p:tagLst xmlns:p="http://schemas.openxmlformats.org/presentationml/2006/main">
  <p:tag name="AS_UNIQUEID" val="1565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1_4"/>
  <p:tag name="KSO_WM_UNIT_INDEX" val="1_1_4"/>
  <p:tag name="KSO_WM_UNIT_LAYERLEVEL" val="1_1_1"/>
  <p:tag name="KSO_WM_UNIT_LINE_FILL_TYPE" val="2"/>
  <p:tag name="KSO_WM_UNIT_LINE_FORE_SCHEMECOLOR_INDEX" val="9"/>
  <p:tag name="KSO_WM_UNIT_LINE_FORE_SCHEMECOLOR_INDEX_BRIGHTNESS" val="0.8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0.xml><?xml version="1.0" encoding="utf-8"?>
<p:tagLst xmlns:p="http://schemas.openxmlformats.org/presentationml/2006/main">
  <p:tag name="AS_UNIQUEID" val="1568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1_2"/>
  <p:tag name="KSO_WM_UNIT_INDEX" val="1_1_2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YPE" val="m_h_i"/>
  <p:tag name="KSO_WM_UNIT_USESOURCEFORMAT_APPLY" val="1"/>
</p:tagLst>
</file>

<file path=ppt/tags/tag31.xml><?xml version="1.0" encoding="utf-8"?>
<p:tagLst xmlns:p="http://schemas.openxmlformats.org/presentationml/2006/main">
  <p:tag name="AS_UNIQUEID" val="1569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7683_5*m_h_i*1_1_5"/>
  <p:tag name="KSO_WM_UNIT_INDEX" val="1_1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2.xml><?xml version="1.0" encoding="utf-8"?>
<p:tagLst xmlns:p="http://schemas.openxmlformats.org/presentationml/2006/main">
  <p:tag name="AS_UNIQUEID" val="1570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7683_5*m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m_h_i"/>
  <p:tag name="KSO_WM_UNIT_USESOURCEFORMAT_APPLY" val="1"/>
</p:tagLst>
</file>

<file path=ppt/tags/tag33.xml><?xml version="1.0" encoding="utf-8"?>
<p:tagLst xmlns:p="http://schemas.openxmlformats.org/presentationml/2006/main">
  <p:tag name="AS_UNIQUEID" val="1571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7683_5*m_h_i*1_2_5"/>
  <p:tag name="KSO_WM_UNIT_INDEX" val="1_2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4.xml><?xml version="1.0" encoding="utf-8"?>
<p:tagLst xmlns:p="http://schemas.openxmlformats.org/presentationml/2006/main">
  <p:tag name="AS_UNIQUEID" val="1572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-0.25"/>
  <p:tag name="KSO_WM_UNIT_FILL_TYPE" val="1"/>
  <p:tag name="KSO_WM_UNIT_HIGHLIGHT" val="0"/>
  <p:tag name="KSO_WM_UNIT_ID" val="diagram20227683_5*m_h_i*1_3_1"/>
  <p:tag name="KSO_WM_UNIT_INDEX" val="1_3_1"/>
  <p:tag name="KSO_WM_UNIT_LAYERLEVEL" val="1_1_1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5.xml><?xml version="1.0" encoding="utf-8"?>
<p:tagLst xmlns:p="http://schemas.openxmlformats.org/presentationml/2006/main">
  <p:tag name="AS_UNIQUEID" val="1574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3_2"/>
  <p:tag name="KSO_WM_UNIT_INDEX" val="1_3_2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YPE" val="m_h_i"/>
  <p:tag name="KSO_WM_UNIT_USESOURCEFORMAT_APPLY" val="1"/>
</p:tagLst>
</file>

<file path=ppt/tags/tag36.xml><?xml version="1.0" encoding="utf-8"?>
<p:tagLst xmlns:p="http://schemas.openxmlformats.org/presentationml/2006/main">
  <p:tag name="AS_UNIQUEID" val="1575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7683_5*m_h_i*1_3_5"/>
  <p:tag name="KSO_WM_UNIT_INDEX" val="1_3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7.xml><?xml version="1.0" encoding="utf-8"?>
<p:tagLst xmlns:p="http://schemas.openxmlformats.org/presentationml/2006/main">
  <p:tag name="AS_UNIQUEID" val="1576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-0.25"/>
  <p:tag name="KSO_WM_UNIT_FILL_TYPE" val="1"/>
  <p:tag name="KSO_WM_UNIT_HIGHLIGHT" val="0"/>
  <p:tag name="KSO_WM_UNIT_ID" val="diagram20227683_5*m_h_i*1_5_1"/>
  <p:tag name="KSO_WM_UNIT_INDEX" val="1_5_1"/>
  <p:tag name="KSO_WM_UNIT_LAYERLEVEL" val="1_1_1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8.xml><?xml version="1.0" encoding="utf-8"?>
<p:tagLst xmlns:p="http://schemas.openxmlformats.org/presentationml/2006/main">
  <p:tag name="AS_UNIQUEID" val="1577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5_4"/>
  <p:tag name="KSO_WM_UNIT_INDEX" val="1_5_4"/>
  <p:tag name="KSO_WM_UNIT_LAYERLEVEL" val="1_1_1"/>
  <p:tag name="KSO_WM_UNIT_LINE_FILL_TYPE" val="2"/>
  <p:tag name="KSO_WM_UNIT_LINE_FORE_SCHEMECOLOR_INDEX" val="9"/>
  <p:tag name="KSO_WM_UNIT_LINE_FORE_SCHEMECOLOR_INDEX_BRIGHTNESS" val="0.8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9.xml><?xml version="1.0" encoding="utf-8"?>
<p:tagLst xmlns:p="http://schemas.openxmlformats.org/presentationml/2006/main">
  <p:tag name="AS_UNIQUEID" val="1578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5_2"/>
  <p:tag name="KSO_WM_UNIT_INDEX" val="1_5_2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YPE" val="m_h_i"/>
  <p:tag name="KSO_WM_UNIT_USESOURCEFORMAT_APPLY" val="1"/>
</p:tagLst>
</file>

<file path=ppt/tags/tag40.xml><?xml version="1.0" encoding="utf-8"?>
<p:tagLst xmlns:p="http://schemas.openxmlformats.org/presentationml/2006/main">
  <p:tag name="AS_UNIQUEID" val="1579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7683_5*m_h_i*1_5_5"/>
  <p:tag name="KSO_WM_UNIT_INDEX" val="1_5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41.xml><?xml version="1.0" encoding="utf-8"?>
<p:tagLst xmlns:p="http://schemas.openxmlformats.org/presentationml/2006/main">
  <p:tag name="AS_UNIQUEID" val="1580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UBTYPE" val="e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42.xml><?xml version="1.0" encoding="utf-8"?>
<p:tagLst xmlns:p="http://schemas.openxmlformats.org/presentationml/2006/main">
  <p:tag name="AS_UNIQUEID" val="1582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7683_5*m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m_h_i"/>
  <p:tag name="KSO_WM_UNIT_USESOURCEFORMAT_APPLY" val="1"/>
</p:tagLst>
</file>

<file path=ppt/tags/tag43.xml><?xml version="1.0" encoding="utf-8"?>
<p:tagLst xmlns:p="http://schemas.openxmlformats.org/presentationml/2006/main">
  <p:tag name="AS_UNIQUEID" val="1583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7683_5*m_h_i*1_4_5"/>
  <p:tag name="KSO_WM_UNIT_INDEX" val="1_4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44.xml><?xml version="1.0" encoding="utf-8"?>
<p:tagLst xmlns:p="http://schemas.openxmlformats.org/presentationml/2006/main">
  <p:tag name="AS_UNIQUEID" val="1584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z*1_2_1"/>
  <p:tag name="KSO_WM_UNIT_INDEX" val="1_2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m_h_z"/>
  <p:tag name="KSO_WM_UNIT_USESOURCEFORMAT_APPLY" val="1"/>
</p:tagLst>
</file>

<file path=ppt/tags/tag45.xml><?xml version="1.0" encoding="utf-8"?>
<p:tagLst xmlns:p="http://schemas.openxmlformats.org/presentationml/2006/main">
  <p:tag name="AS_UNIQUEID" val="1585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z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m_h_z"/>
  <p:tag name="KSO_WM_UNIT_USESOURCEFORMAT_APPLY" val="1"/>
</p:tagLst>
</file>

<file path=ppt/tags/tag46.xml><?xml version="1.0" encoding="utf-8"?>
<p:tagLst xmlns:p="http://schemas.openxmlformats.org/presentationml/2006/main">
  <p:tag name="AS_UNIQUEID" val="1586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z*1_3_1"/>
  <p:tag name="KSO_WM_UNIT_INDEX" val="1_3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m_h_z"/>
  <p:tag name="KSO_WM_UNIT_USESOURCEFORMAT_APPLY" val="1"/>
</p:tagLst>
</file>

<file path=ppt/tags/tag47.xml><?xml version="1.0" encoding="utf-8"?>
<p:tagLst xmlns:p="http://schemas.openxmlformats.org/presentationml/2006/main">
  <p:tag name="AS_UNIQUEID" val="1587"/>
  <p:tag name="KSO_WM_BEAUTIFY_FLAG" val="#wm#"/>
  <p:tag name="KSO_WM_DIAGRAM_GROUP_CODE" val="m1-1"/>
  <p:tag name="KSO_WM_DIAGRAM_USE_COLOR_VALUE" val="{&quot;color_scheme&quot;:1,&quot;theme_color_indexes&quot;:[5,6,7,8,9,10]}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5*m_h_z*1_5_1"/>
  <p:tag name="KSO_WM_UNIT_INDEX" val="1_5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m_h_z"/>
  <p:tag name="KSO_WM_UNIT_USESOURCEFORMAT_APPLY" val="1"/>
</p:tagLst>
</file>

<file path=ppt/tags/tag48.xml><?xml version="1.0" encoding="utf-8"?>
<p:tagLst xmlns:p="http://schemas.openxmlformats.org/presentationml/2006/main">
  <p:tag name="AS_UNIQUEID" val="1588"/>
  <p:tag name="KSO_WM_BEAUTIFY_FLAG" val="#wm#"/>
  <p:tag name="KSO_WM_DIAGRAM_GROUP_CODE" val="m1-1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4*m_h_i*1_1_1"/>
  <p:tag name="KSO_WM_UNIT_INDEX" val="1_1_1"/>
  <p:tag name="KSO_WM_UNIT_LAYERLEVEL" val="1_1_1"/>
  <p:tag name="KSO_WM_UNIT_SUBTYPE" val="d"/>
  <p:tag name="KSO_WM_UNIT_TEXT_FILL_FORE_SCHEMECOLOR_INDEX" val="14"/>
  <p:tag name="KSO_WM_UNIT_TEXT_FILL_TYPE" val="1"/>
  <p:tag name="KSO_WM_UNIT_TYPE" val="m_h_i"/>
</p:tagLst>
</file>

<file path=ppt/tags/tag49.xml><?xml version="1.0" encoding="utf-8"?>
<p:tagLst xmlns:p="http://schemas.openxmlformats.org/presentationml/2006/main">
  <p:tag name="AS_UNIQUEID" val="1589"/>
  <p:tag name="KSO_WM_BEAUTIFY_FLAG" val="#wm#"/>
  <p:tag name="KSO_WM_DIAGRAM_GROUP_CODE" val="m1-1"/>
  <p:tag name="KSO_WM_DIAGRAM_VIRTUALLY_FRAME" val="{&quot;height&quot;:479.2701058152852,&quot;left&quot;:-11.15,&quot;top&quot;:70.42989418471484,&quot;width&quot;:504.9}"/>
  <p:tag name="KSO_WM_TAG_VERSION" val="1.0"/>
  <p:tag name="KSO_WM_TEMPLATE_CATEGORY" val="diagram"/>
  <p:tag name="KSO_WM_TEMPLATE_INDEX" val="20227683"/>
  <p:tag name="KSO_WM_UNIT_COMPATIBLE" val="0"/>
  <p:tag name="KSO_WM_UNIT_DIAGRAM_ISNUMVISUAL" val="0"/>
  <p:tag name="KSO_WM_UNIT_DIAGRAM_ISREFERUNIT" val="0"/>
  <p:tag name="KSO_WM_UNIT_HIGHLIGHT" val="0"/>
  <p:tag name="KSO_WM_UNIT_ID" val="diagram20227683_4*m_h_i*1_2_1"/>
  <p:tag name="KSO_WM_UNIT_INDEX" val="1_2_1"/>
  <p:tag name="KSO_WM_UNIT_LAYERLEVEL" val="1_1_1"/>
  <p:tag name="KSO_WM_UNIT_SUBTYPE" val="d"/>
  <p:tag name="KSO_WM_UNIT_TEXT_FILL_FORE_SCHEMECOLOR_INDEX" val="8"/>
  <p:tag name="KSO_WM_UNIT_TEXT_FILL_TYPE" val="1"/>
  <p:tag name="KSO_WM_UNIT_TYPE" val="m_h_i"/>
</p:tagLst>
</file>

<file path=ppt/tags/tag50.xml><?xml version="1.0" encoding="utf-8"?>
<p:tagLst xmlns:p="http://schemas.openxmlformats.org/presentationml/2006/main">
  <p:tag name="AS_UNIQUEID" val="1590"/>
</p:tagLst>
</file>

<file path=ppt/tags/tag51.xml><?xml version="1.0" encoding="utf-8"?>
<p:tagLst xmlns:p="http://schemas.openxmlformats.org/presentationml/2006/main">
  <p:tag name="AS_UNIQUEID" val="1591"/>
</p:tagLst>
</file>

<file path=ppt/tags/tag52.xml><?xml version="1.0" encoding="utf-8"?>
<p:tagLst xmlns:p="http://schemas.openxmlformats.org/presentationml/2006/main">
  <p:tag name="AS_UNIQUEID" val="1592"/>
</p:tagLst>
</file>

<file path=ppt/tags/tag53.xml><?xml version="1.0" encoding="utf-8"?>
<p:tagLst xmlns:p="http://schemas.openxmlformats.org/presentationml/2006/main">
  <p:tag name="AS_UNIQUEID" val="1293"/>
</p:tagLst>
</file>

<file path=ppt/tags/tag54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55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56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57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58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59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0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1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2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3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4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5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6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7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8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69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0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1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2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3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4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5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6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7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8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79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80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81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82.xml><?xml version="1.0" encoding="utf-8"?>
<p:tagLst xmlns:p="http://schemas.openxmlformats.org/presentationml/2006/main">
  <p:tag name="KSO_WM_DIAGRAM_VIRTUALLY_FRAME" val="{&quot;height&quot;:451.6,&quot;left&quot;:-0.010236220472440945,&quot;top&quot;:79.7,&quot;width&quot;:955.8602362204725}"/>
</p:tagLst>
</file>

<file path=ppt/tags/tag83.xml><?xml version="1.0" encoding="utf-8"?>
<p:tagLst xmlns:p="http://schemas.openxmlformats.org/presentationml/2006/main">
  <p:tag name="AS_UNIQUEID" val="1485"/>
</p:tagLst>
</file>

<file path=ppt/tags/tag84.xml><?xml version="1.0" encoding="utf-8"?>
<p:tagLst xmlns:p="http://schemas.openxmlformats.org/presentationml/2006/main">
  <p:tag name="AS_UNIQUEID" val="1487"/>
</p:tagLst>
</file>

<file path=ppt/tags/tag85.xml><?xml version="1.0" encoding="utf-8"?>
<p:tagLst xmlns:p="http://schemas.openxmlformats.org/presentationml/2006/main">
  <p:tag name="AS_UNIQUEID" val="1488"/>
</p:tagLst>
</file>

<file path=ppt/tags/tag86.xml><?xml version="1.0" encoding="utf-8"?>
<p:tagLst xmlns:p="http://schemas.openxmlformats.org/presentationml/2006/main">
  <p:tag name="AS_UNIQUEID" val="1489"/>
</p:tagLst>
</file>

<file path=ppt/tags/tag87.xml><?xml version="1.0" encoding="utf-8"?>
<p:tagLst xmlns:p="http://schemas.openxmlformats.org/presentationml/2006/main">
  <p:tag name="AS_UNIQUEID" val="214"/>
</p:tagLst>
</file>

<file path=ppt/tags/tag88.xml><?xml version="1.0" encoding="utf-8"?>
<p:tagLst xmlns:p="http://schemas.openxmlformats.org/presentationml/2006/main">
  <p:tag name="AS_UNIQUEID" val="79"/>
</p:tagLst>
</file>

<file path=ppt/tags/tag89.xml><?xml version="1.0" encoding="utf-8"?>
<p:tagLst xmlns:p="http://schemas.openxmlformats.org/presentationml/2006/main">
  <p:tag name="AS_UNIQUEID" val="82"/>
  <p:tag name="KSO_WM_BEAUTIFY_FLAG" val="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8_2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0.xml><?xml version="1.0" encoding="utf-8"?>
<p:tagLst xmlns:p="http://schemas.openxmlformats.org/presentationml/2006/main">
  <p:tag name="AS_UNIQUEID" val="83"/>
  <p:tag name="KSO_WM_BEAUTIFY_FLAG" val="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HIGHLIGHT" val="0"/>
  <p:tag name="KSO_WM_UNIT_ID" val="diagram20205828_2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1.xml><?xml version="1.0" encoding="utf-8"?>
<p:tagLst xmlns:p="http://schemas.openxmlformats.org/presentationml/2006/main">
  <p:tag name="AS_UNIQUEID" val="84"/>
</p:tagLst>
</file>

<file path=ppt/tags/tag92.xml><?xml version="1.0" encoding="utf-8"?>
<p:tagLst xmlns:p="http://schemas.openxmlformats.org/presentationml/2006/main">
  <p:tag name="AS_UNIQUEID" val="86"/>
  <p:tag name="KSO_WM_BEAUTIFY_FLAG" val="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8_2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3.xml><?xml version="1.0" encoding="utf-8"?>
<p:tagLst xmlns:p="http://schemas.openxmlformats.org/presentationml/2006/main">
  <p:tag name="AS_UNIQUEID" val="87"/>
  <p:tag name="KSO_WM_BEAUTIFY_FLAG" val="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HIGHLIGHT" val="0"/>
  <p:tag name="KSO_WM_UNIT_ID" val="diagram20205828_2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4.xml><?xml version="1.0" encoding="utf-8"?>
<p:tagLst xmlns:p="http://schemas.openxmlformats.org/presentationml/2006/main">
  <p:tag name="AS_UNIQUEID" val="84"/>
</p:tagLst>
</file>

<file path=ppt/tags/tag95.xml><?xml version="1.0" encoding="utf-8"?>
<p:tagLst xmlns:p="http://schemas.openxmlformats.org/presentationml/2006/main">
  <p:tag name="AS_UNIQUEID" val="86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8_2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6.xml><?xml version="1.0" encoding="utf-8"?>
<p:tagLst xmlns:p="http://schemas.openxmlformats.org/presentationml/2006/main">
  <p:tag name="AS_UNIQUEID" val="87"/>
  <p:tag name="KSO_WM_DIAGRAM_GROUP_CODE" val="l1-1"/>
  <p:tag name="KSO_WM_TAG_VERSION" val="1.0"/>
  <p:tag name="KSO_WM_TEMPLATE_CATEGORY" val="diagram"/>
  <p:tag name="KSO_WM_TEMPLATE_INDEX" val="20205828"/>
  <p:tag name="KSO_WM_UNIT_COMPATIBLE" val="0"/>
  <p:tag name="KSO_WM_UNIT_DIAGRAM_ISNUMVISUAL" val="0"/>
  <p:tag name="KSO_WM_UNIT_DIAGRAM_ISREFERUNIT" val="0"/>
  <p:tag name="KSO_WM_UNIT_HIGHLIGHT" val="0"/>
  <p:tag name="KSO_WM_UNIT_ID" val="diagram20205828_2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97.xml><?xml version="1.0" encoding="utf-8"?>
<p:tagLst xmlns:p="http://schemas.openxmlformats.org/presentationml/2006/main">
  <p:tag name="AS_UNIQUEID" val="37"/>
  <p:tag name="KSO_WM_BEAUTIFY_FLAG" val=""/>
</p:tagLst>
</file>

<file path=ppt/tags/tag98.xml><?xml version="1.0" encoding="utf-8"?>
<p:tagLst xmlns:p="http://schemas.openxmlformats.org/presentationml/2006/main">
  <p:tag name="AS_UNIQUEID" val="244"/>
</p:tagLst>
</file>

<file path=ppt/tags/tag99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0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1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2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3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4.xml><?xml version="1.0" encoding="utf-8"?>
<p:tagLst xmlns:p="http://schemas.openxmlformats.org/presentationml/2006/main">
  <p:tag name="KSO_WM_DIAGRAM_VIRTUALLY_FRAME" val="{&quot;height&quot;:234.31055118110234,&quot;left&quot;:506.54267716535435,&quot;top&quot;:62.45866141732283,&quot;width&quot;:425.8547244094487}"/>
</p:tagLst>
</file>

<file path=ppt/tags/tag105.xml><?xml version="1.0" encoding="utf-8"?>
<p:tagLst xmlns:p="http://schemas.openxmlformats.org/presentationml/2006/main">
  <p:tag name="AS_UNIQUEID" val="214"/>
</p:tagLst>
</file>

<file path=ppt/tags/tag106.xml><?xml version="1.0" encoding="utf-8"?>
<p:tagLst xmlns:p="http://schemas.openxmlformats.org/presentationml/2006/main">
  <p:tag name="TABLE_ENDDRAG_ORIGIN_RECT" val="877*356"/>
  <p:tag name="TABLE_ENDDRAG_RECT" val="41*94*877*356"/>
</p:tagLst>
</file>

<file path=ppt/tags/tag107.xml><?xml version="1.0" encoding="utf-8"?>
<p:tagLst xmlns:p="http://schemas.openxmlformats.org/presentationml/2006/main">
  <p:tag name="AS_UNIQUEID" val="214"/>
</p:tagLst>
</file>

<file path=ppt/tags/tag108.xml><?xml version="1.0" encoding="utf-8"?>
<p:tagLst xmlns:p="http://schemas.openxmlformats.org/presentationml/2006/main">
  <p:tag name="AS_UNIQUEID" val="4661"/>
</p:tagLst>
</file>

<file path=ppt/tags/tag109.xml><?xml version="1.0" encoding="utf-8"?>
<p:tagLst xmlns:p="http://schemas.openxmlformats.org/presentationml/2006/main">
  <p:tag name="AS_UNIQUEID" val="4662"/>
</p:tagLst>
</file>

<file path=ppt/tags/tag110.xml><?xml version="1.0" encoding="utf-8"?>
<p:tagLst xmlns:p="http://schemas.openxmlformats.org/presentationml/2006/main">
  <p:tag name="AS_UNIQUEID" val="4661"/>
</p:tagLst>
</file>

<file path=ppt/tags/tag111.xml><?xml version="1.0" encoding="utf-8"?>
<p:tagLst xmlns:p="http://schemas.openxmlformats.org/presentationml/2006/main">
  <p:tag name="AS_UNIQUEID" val="4661"/>
</p:tagLst>
</file>

<file path=ppt/tags/tag112.xml><?xml version="1.0" encoding="utf-8"?>
<p:tagLst xmlns:p="http://schemas.openxmlformats.org/presentationml/2006/main">
  <p:tag name="AS_UNIQUEID" val="214"/>
</p:tagLst>
</file>

<file path=ppt/tags/tag113.xml><?xml version="1.0" encoding="utf-8"?>
<p:tagLst xmlns:p="http://schemas.openxmlformats.org/presentationml/2006/main">
  <p:tag name="AS_UNIQUEID" val="4661"/>
</p:tagLst>
</file>

<file path=ppt/tags/tag114.xml><?xml version="1.0" encoding="utf-8"?>
<p:tagLst xmlns:p="http://schemas.openxmlformats.org/presentationml/2006/main">
  <p:tag name="TABLE_ENDDRAG_ORIGIN_RECT" val="877*356"/>
  <p:tag name="TABLE_ENDDRAG_RECT" val="41*94*877*356"/>
</p:tagLst>
</file>

<file path=ppt/tags/tag115.xml><?xml version="1.0" encoding="utf-8"?>
<p:tagLst xmlns:p="http://schemas.openxmlformats.org/presentationml/2006/main">
  <p:tag name="AS_UNIQUEID" val="1485"/>
</p:tagLst>
</file>

<file path=ppt/tags/tag116.xml><?xml version="1.0" encoding="utf-8"?>
<p:tagLst xmlns:p="http://schemas.openxmlformats.org/presentationml/2006/main">
  <p:tag name="AS_UNIQUEID" val="1487"/>
</p:tagLst>
</file>

<file path=ppt/tags/tag117.xml><?xml version="1.0" encoding="utf-8"?>
<p:tagLst xmlns:p="http://schemas.openxmlformats.org/presentationml/2006/main">
  <p:tag name="AS_UNIQUEID" val="1488"/>
</p:tagLst>
</file>

<file path=ppt/tags/tag118.xml><?xml version="1.0" encoding="utf-8"?>
<p:tagLst xmlns:p="http://schemas.openxmlformats.org/presentationml/2006/main">
  <p:tag name="AS_UNIQUEID" val="1489"/>
</p:tagLst>
</file>

<file path=ppt/tags/tag119.xml><?xml version="1.0" encoding="utf-8"?>
<p:tagLst xmlns:p="http://schemas.openxmlformats.org/presentationml/2006/main">
  <p:tag name="AS_UNIQUEID" val="214"/>
</p:tagLst>
</file>

<file path=ppt/tags/tag120.xml><?xml version="1.0" encoding="utf-8"?>
<p:tagLst xmlns:p="http://schemas.openxmlformats.org/presentationml/2006/main">
  <p:tag name="AS_UNIQUEID" val="15604"/>
</p:tagLst>
</file>

<file path=ppt/tags/tag121.xml><?xml version="1.0" encoding="utf-8"?>
<p:tagLst xmlns:p="http://schemas.openxmlformats.org/presentationml/2006/main">
  <p:tag name="AS_UNIQUEID" val="214"/>
</p:tagLst>
</file>

<file path=ppt/tags/tag122.xml><?xml version="1.0" encoding="utf-8"?>
<p:tagLst xmlns:p="http://schemas.openxmlformats.org/presentationml/2006/main">
  <p:tag name="AS_UNIQUEID" val="5231"/>
</p:tagLst>
</file>

<file path=ppt/tags/tag123.xml><?xml version="1.0" encoding="utf-8"?>
<p:tagLst xmlns:p="http://schemas.openxmlformats.org/presentationml/2006/main">
  <p:tag name="AS_UNIQUEID" val="15604"/>
</p:tagLst>
</file>

<file path=ppt/tags/tag124.xml><?xml version="1.0" encoding="utf-8"?>
<p:tagLst xmlns:p="http://schemas.openxmlformats.org/presentationml/2006/main">
  <p:tag name="AS_UNIQUEID" val="1485"/>
</p:tagLst>
</file>

<file path=ppt/tags/tag125.xml><?xml version="1.0" encoding="utf-8"?>
<p:tagLst xmlns:p="http://schemas.openxmlformats.org/presentationml/2006/main">
  <p:tag name="AS_UNIQUEID" val="1487"/>
</p:tagLst>
</file>

<file path=ppt/tags/tag126.xml><?xml version="1.0" encoding="utf-8"?>
<p:tagLst xmlns:p="http://schemas.openxmlformats.org/presentationml/2006/main">
  <p:tag name="AS_UNIQUEID" val="1488"/>
</p:tagLst>
</file>

<file path=ppt/tags/tag127.xml><?xml version="1.0" encoding="utf-8"?>
<p:tagLst xmlns:p="http://schemas.openxmlformats.org/presentationml/2006/main">
  <p:tag name="AS_UNIQUEID" val="1489"/>
</p:tagLst>
</file>

<file path=ppt/tags/tag128.xml><?xml version="1.0" encoding="utf-8"?>
<p:tagLst xmlns:p="http://schemas.openxmlformats.org/presentationml/2006/main">
  <p:tag name="TABLE_ENDDRAG_ORIGIN_RECT" val="840*456"/>
  <p:tag name="TABLE_ENDDRAG_RECT" val="64*44*840*456"/>
</p:tagLst>
</file>

<file path=ppt/theme/theme1.xml><?xml version="1.0" encoding="utf-8"?>
<a:theme xmlns:a="http://schemas.openxmlformats.org/drawingml/2006/main" name="更多免费资料，请关注公众号“牧澐”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微软雅黑"/>
        <a:ea typeface=""/>
        <a:cs typeface=""/>
        <a:font script="Jpan" typeface="游ゴシック Light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/>
        <a:ea typeface=""/>
        <a:cs typeface=""/>
        <a:font script="Jpan" typeface="游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3766</Words>
  <PresentationFormat>宽屏</PresentationFormat>
  <Paragraphs>441</Paragraphs>
  <Slides>24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27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53" baseType="lpstr">
      <vt:lpstr>Arial</vt:lpstr>
      <vt:lpstr>宋体</vt:lpstr>
      <vt:lpstr>Wingdings</vt:lpstr>
      <vt:lpstr>汉仪颜楷简</vt:lpstr>
      <vt:lpstr>汉仪行楷简</vt:lpstr>
      <vt:lpstr>方正清楷 简</vt:lpstr>
      <vt:lpstr>字魂手刻宋</vt:lpstr>
      <vt:lpstr>Source Han Serif SC Regular</vt:lpstr>
      <vt:lpstr>楷体</vt:lpstr>
      <vt:lpstr>Source Han Sans CN Bold</vt:lpstr>
      <vt:lpstr>华文新魏</vt:lpstr>
      <vt:lpstr>OPPOSans H</vt:lpstr>
      <vt:lpstr>Source Han Serif SC Bold</vt:lpstr>
      <vt:lpstr>华文中宋</vt:lpstr>
      <vt:lpstr>Source Han Sans</vt:lpstr>
      <vt:lpstr>微软雅黑</vt:lpstr>
      <vt:lpstr>米开飘逸行楷</vt:lpstr>
      <vt:lpstr>Helvetica</vt:lpstr>
      <vt:lpstr>Wingdings</vt:lpstr>
      <vt:lpstr>Arial Unicode MS</vt:lpstr>
      <vt:lpstr>Arial Black</vt:lpstr>
      <vt:lpstr>黑体</vt:lpstr>
      <vt:lpstr>华文琥珀</vt:lpstr>
      <vt:lpstr>汉仪超级战甲简</vt:lpstr>
      <vt:lpstr>华文楷体</vt:lpstr>
      <vt:lpstr>The best part</vt:lpstr>
      <vt:lpstr>Calibri</vt:lpstr>
      <vt:lpstr>更多免费资料，请关注公众号“牧澐”</vt:lpstr>
      <vt:lpstr>Package</vt:lpstr>
      <vt:lpstr>PowerPoint 演示文稿</vt:lpstr>
      <vt:lpstr>  穿越隋唐，用几个词来描述你眼中的唐朝......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  回首盛世，继往开来.....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2025-04-09T04:13:00Z</dcterms:created>
  <dcterms:modified xsi:type="dcterms:W3CDTF">2025-05-26T09:44:08Z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2052-12.1.0.21171</vt:lpwstr>
  </property>
  <property fmtid="{D5CDD505-2E9C-101B-9397-08002B2CF9AE}" pid="3" name="ICV">
    <vt:lpwstr>DD9A8DDF4FCC4F839D40AC44134DD9BC_13</vt:lpwstr>
  </property>
</Properties>
</file>