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52"/>
  </p:handoutMasterIdLst>
  <p:sldIdLst>
    <p:sldId id="680" r:id="rId3"/>
    <p:sldId id="1126" r:id="rId5"/>
    <p:sldId id="1174" r:id="rId6"/>
    <p:sldId id="1181" r:id="rId7"/>
    <p:sldId id="1175" r:id="rId8"/>
    <p:sldId id="1375" r:id="rId9"/>
    <p:sldId id="1389" r:id="rId10"/>
    <p:sldId id="1366" r:id="rId11"/>
    <p:sldId id="1367" r:id="rId12"/>
    <p:sldId id="1368" r:id="rId13"/>
    <p:sldId id="1468" r:id="rId14"/>
    <p:sldId id="1370" r:id="rId15"/>
    <p:sldId id="1377" r:id="rId16"/>
    <p:sldId id="1378" r:id="rId17"/>
    <p:sldId id="1372" r:id="rId18"/>
    <p:sldId id="1373" r:id="rId19"/>
    <p:sldId id="1374" r:id="rId20"/>
    <p:sldId id="1436" r:id="rId21"/>
    <p:sldId id="1385" r:id="rId22"/>
    <p:sldId id="1392" r:id="rId23"/>
    <p:sldId id="1391" r:id="rId24"/>
    <p:sldId id="1440" r:id="rId25"/>
    <p:sldId id="1386" r:id="rId26"/>
    <p:sldId id="1437" r:id="rId27"/>
    <p:sldId id="1390" r:id="rId28"/>
    <p:sldId id="1387" r:id="rId29"/>
    <p:sldId id="1384" r:id="rId30"/>
    <p:sldId id="1208" r:id="rId31"/>
    <p:sldId id="1388" r:id="rId32"/>
    <p:sldId id="1438" r:id="rId33"/>
    <p:sldId id="1417" r:id="rId34"/>
    <p:sldId id="1418" r:id="rId35"/>
    <p:sldId id="1419" r:id="rId36"/>
    <p:sldId id="1420" r:id="rId37"/>
    <p:sldId id="1421" r:id="rId38"/>
    <p:sldId id="1422" r:id="rId39"/>
    <p:sldId id="1423" r:id="rId40"/>
    <p:sldId id="1424" r:id="rId41"/>
    <p:sldId id="1425" r:id="rId42"/>
    <p:sldId id="1426" r:id="rId43"/>
    <p:sldId id="1427" r:id="rId44"/>
    <p:sldId id="1428" r:id="rId45"/>
    <p:sldId id="1429" r:id="rId46"/>
    <p:sldId id="1439" r:id="rId47"/>
    <p:sldId id="1393" r:id="rId48"/>
    <p:sldId id="1382" r:id="rId49"/>
    <p:sldId id="1383" r:id="rId50"/>
    <p:sldId id="1381" r:id="rId51"/>
  </p:sldIdLst>
  <p:sldSz cx="12192000" cy="6858000"/>
  <p:notesSz cx="6858000" cy="9144000"/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0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0" clrIdx="0"/>
  <p:cmAuthor id="1" name="微软用户" initials="微软用户" lastIdx="0" clrIdx="0"/>
  <p:cmAuthor id="2" name="Administrator" initials="A" lastIdx="0" clrIdx="1"/>
  <p:cmAuthor id="3" name="lenovo" initials="l" lastIdx="0" clrIdx="2"/>
  <p:cmAuthor id="4" name="administrator-pc" initials="a" lastIdx="0" clrIdx="0"/>
  <p:cmAuthor id="5" name="宋洁然" initials="宋" lastIdx="0" clrIdx="1"/>
  <p:cmAuthor id="6" name="ming qiu" initials="m" lastIdx="0" clrIdx="1"/>
  <p:cmAuthor id="7" name="1206988966@qq.com" initials="1" lastIdx="0" clrIdx="2"/>
  <p:cmAuthor id="8" name="姜伟光" initials="姜" lastIdx="0" clrIdx="0"/>
  <p:cmAuthor id="10" name="PC" initials="P" lastIdx="0" clrIdx="0"/>
  <p:cmAuthor id="11" name="王子涵" initials="王" lastIdx="0" clrIdx="0"/>
  <p:cmAuthor id="12" name="User" initials="U" lastIdx="0" clrIdx="0"/>
  <p:cmAuthor id="13" name="xtzj" initials="x" lastIdx="0" clrIdx="0"/>
  <p:cmAuthor id="14" name="24611" initials="2" lastIdx="0" clrIdx="13"/>
  <p:cmAuthor id="15" name="付" initials="付" lastIdx="0" clrIdx="14"/>
  <p:cmAuthor id="16" name="Nicole Li  李倩" initials="N" lastIdx="0" clrIdx="0"/>
  <p:cmAuthor id="17" name="admin" initials="a" lastIdx="0" clrIdx="0"/>
  <p:cmAuthor id="18" name="222" initials="2" lastIdx="0" clrIdx="0"/>
  <p:cmAuthor id="20" name="iwenping" initials="" lastIdx="0" clrIdx="0"/>
  <p:cmAuthor id="24" name="LJY" initials="L" lastIdx="0" clrIdx="3"/>
  <p:cmAuthor id="9" name="PPTer_Tang" initials="P" lastIdx="0" clrIdx="0"/>
  <p:cmAuthor id="21" name="xiaoxuan Zeng" initials="x" lastIdx="0" clrIdx="0"/>
  <p:cmAuthor id="19" name="Tracy Chen" initials="T" lastIdx="0" clrIdx="0"/>
  <p:cmAuthor id="22" name="pangyt" initials="p" lastIdx="0" clrIdx="0"/>
  <p:cmAuthor id="23" name="easonyoun" initials="e" lastIdx="0" clrIdx="0"/>
  <p:cmAuthor id="25" name="tplife" initials="t" lastIdx="0" clrIdx="0"/>
  <p:cmAuthor id="26" name="??" initials="?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B5B"/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84" y="40"/>
      </p:cViewPr>
      <p:guideLst>
        <p:guide orient="horz" pos="2160"/>
        <p:guide pos="40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7" Type="http://schemas.openxmlformats.org/officeDocument/2006/relationships/tags" Target="tags/tag42.xml"/><Relationship Id="rId56" Type="http://schemas.openxmlformats.org/officeDocument/2006/relationships/commentAuthors" Target="commentAuthors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handoutMaster" Target="handoutMasters/handoutMaster1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1DF1F-FC0E-4CFC-BAE8-1386950426D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66165" y="194310"/>
            <a:ext cx="27197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枣庄八中项目化学习</a:t>
            </a:r>
            <a:endParaRPr lang="zh-CN" altLang="en-US" sz="2000" b="1" dirty="0">
              <a:solidFill>
                <a:srgbClr val="C00000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pic>
        <p:nvPicPr>
          <p:cNvPr id="3" name="图片 2" descr="八中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885825" cy="786765"/>
          </a:xfrm>
          <a:prstGeom prst="rect">
            <a:avLst/>
          </a:prstGeom>
        </p:spPr>
      </p:pic>
    </p:spTree>
    <p:custDataLst>
      <p:tags r:id="rId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3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936740" y="6047105"/>
            <a:ext cx="5077460" cy="589280"/>
            <a:chOff x="5975" y="8314"/>
            <a:chExt cx="7545" cy="928"/>
          </a:xfrm>
        </p:grpSpPr>
        <p:sp>
          <p:nvSpPr>
            <p:cNvPr id="23" name="圆角矩形 22"/>
            <p:cNvSpPr/>
            <p:nvPr>
              <p:custDataLst>
                <p:tags r:id="rId1"/>
              </p:custDataLst>
            </p:nvPr>
          </p:nvSpPr>
          <p:spPr>
            <a:xfrm>
              <a:off x="5975" y="8335"/>
              <a:ext cx="7545" cy="907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68" tIns="60932" rIns="121868" bIns="60932"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9" name="TextBox 23"/>
            <p:cNvSpPr txBox="1"/>
            <p:nvPr>
              <p:custDataLst>
                <p:tags r:id="rId2"/>
              </p:custDataLst>
            </p:nvPr>
          </p:nvSpPr>
          <p:spPr>
            <a:xfrm>
              <a:off x="7230" y="8314"/>
              <a:ext cx="6290" cy="928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</p:spPr>
          <p:txBody>
            <a:bodyPr wrap="square" lIns="121868" tIns="60932" rIns="121868" bIns="60932" rtlCol="0">
              <a:noAutofit/>
            </a:bodyPr>
            <a:lstStyle/>
            <a:p>
              <a:r>
                <a:rPr lang="zh-CN" altLang="en-US" sz="2935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枣庄八中北</a:t>
              </a:r>
              <a:r>
                <a:rPr lang="zh-CN" altLang="en-US" sz="29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校</a:t>
              </a:r>
              <a:r>
                <a:rPr lang="en-US" altLang="zh-CN" sz="29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  </a:t>
              </a:r>
              <a:r>
                <a:rPr lang="zh-CN" altLang="en-US" sz="2935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王永平</a:t>
              </a:r>
              <a:endParaRPr lang="zh-CN" altLang="en-US" sz="2935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grpSp>
          <p:nvGrpSpPr>
            <p:cNvPr id="25" name="Group 91"/>
            <p:cNvGrpSpPr/>
            <p:nvPr/>
          </p:nvGrpSpPr>
          <p:grpSpPr bwMode="auto">
            <a:xfrm>
              <a:off x="6193" y="8401"/>
              <a:ext cx="820" cy="819"/>
              <a:chOff x="936" y="1480"/>
              <a:chExt cx="1589" cy="1588"/>
            </a:xfrm>
          </p:grpSpPr>
          <p:grpSp>
            <p:nvGrpSpPr>
              <p:cNvPr id="26" name="组合 33"/>
              <p:cNvGrpSpPr/>
              <p:nvPr/>
            </p:nvGrpSpPr>
            <p:grpSpPr bwMode="auto">
              <a:xfrm>
                <a:off x="985" y="1583"/>
                <a:ext cx="1441" cy="1439"/>
                <a:chOff x="1754168" y="3653262"/>
                <a:chExt cx="1857599" cy="1857597"/>
              </a:xfrm>
            </p:grpSpPr>
            <p:sp>
              <p:nvSpPr>
                <p:cNvPr id="31" name="椭圆 30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754168" y="3653262"/>
                  <a:ext cx="1857599" cy="1857597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>
                  <a:innerShdw blurRad="88900" dist="635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endParaRPr lang="zh-CN" altLang="en-US" sz="4000" dirty="0">
                    <a:latin typeface="+mj-lt"/>
                    <a:ea typeface="方正超粗黑简体" panose="02010601030101010101" pitchFamily="65" charset="-122"/>
                  </a:endParaRPr>
                </a:p>
              </p:txBody>
            </p:sp>
            <p:sp>
              <p:nvSpPr>
                <p:cNvPr id="32" name="椭圆 31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911556" y="3810650"/>
                  <a:ext cx="1542822" cy="1542820"/>
                </a:xfrm>
                <a:prstGeom prst="ellipse">
                  <a:avLst/>
                </a:prstGeom>
                <a:solidFill>
                  <a:srgbClr val="C20100"/>
                </a:solidFill>
                <a:ln w="28575">
                  <a:gradFill flip="none" rotWithShape="1">
                    <a:gsLst>
                      <a:gs pos="100000">
                        <a:srgbClr val="FFFFFF"/>
                      </a:gs>
                      <a:gs pos="0">
                        <a:srgbClr val="CECED0"/>
                      </a:gs>
                    </a:gsLst>
                    <a:lin ang="13500000" scaled="1"/>
                    <a:tileRect/>
                  </a:gradFill>
                </a:ln>
                <a:effectLst>
                  <a:outerShdw blurRad="190500" dist="88900" dir="2700000" algn="tl" rotWithShape="0">
                    <a:prstClr val="black">
                      <a:alpha val="3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400"/>
                </a:p>
              </p:txBody>
            </p:sp>
            <p:sp>
              <p:nvSpPr>
                <p:cNvPr id="33" name="椭圆 32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890879" y="3789973"/>
                  <a:ext cx="1584176" cy="1584174"/>
                </a:xfrm>
                <a:prstGeom prst="ellipse">
                  <a:avLst/>
                </a:prstGeom>
                <a:solidFill>
                  <a:srgbClr val="900E00"/>
                </a:solidFill>
                <a:ln>
                  <a:noFill/>
                </a:ln>
                <a:effectLst>
                  <a:innerShdw blurRad="88900" dist="635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endParaRPr lang="zh-CN" altLang="en-US" sz="4000" dirty="0">
                    <a:solidFill>
                      <a:srgbClr val="0087CF"/>
                    </a:solidFill>
                    <a:latin typeface="+mj-lt"/>
                    <a:ea typeface="方正超粗黑简体" panose="02010601030101010101" pitchFamily="65" charset="-122"/>
                  </a:endParaRPr>
                </a:p>
              </p:txBody>
            </p:sp>
          </p:grpSp>
          <p:grpSp>
            <p:nvGrpSpPr>
              <p:cNvPr id="27" name="组合 4"/>
              <p:cNvGrpSpPr/>
              <p:nvPr/>
            </p:nvGrpSpPr>
            <p:grpSpPr bwMode="auto">
              <a:xfrm>
                <a:off x="936" y="1480"/>
                <a:ext cx="1589" cy="1588"/>
                <a:chOff x="3733576" y="3930057"/>
                <a:chExt cx="1801556" cy="1800152"/>
              </a:xfrm>
            </p:grpSpPr>
            <p:sp>
              <p:nvSpPr>
                <p:cNvPr id="28" name="椭圆 27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4003576" y="4200057"/>
                  <a:ext cx="1260000" cy="126000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100000">
                        <a:schemeClr val="bg1"/>
                      </a:gs>
                      <a:gs pos="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任意多边形 6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3734710" y="3930057"/>
                  <a:ext cx="1800422" cy="1800152"/>
                </a:xfrm>
                <a:custGeom>
                  <a:avLst/>
                  <a:gdLst>
                    <a:gd name="connsiteX0" fmla="*/ 900000 w 1800000"/>
                    <a:gd name="connsiteY0" fmla="*/ 0 h 1800000"/>
                    <a:gd name="connsiteX1" fmla="*/ 1800000 w 1800000"/>
                    <a:gd name="connsiteY1" fmla="*/ 900000 h 1800000"/>
                    <a:gd name="connsiteX2" fmla="*/ 900000 w 1800000"/>
                    <a:gd name="connsiteY2" fmla="*/ 1800000 h 1800000"/>
                    <a:gd name="connsiteX3" fmla="*/ 0 w 1800000"/>
                    <a:gd name="connsiteY3" fmla="*/ 900000 h 1800000"/>
                    <a:gd name="connsiteX4" fmla="*/ 900000 w 1800000"/>
                    <a:gd name="connsiteY4" fmla="*/ 0 h 1800000"/>
                    <a:gd name="connsiteX5" fmla="*/ 900000 w 1800000"/>
                    <a:gd name="connsiteY5" fmla="*/ 270000 h 1800000"/>
                    <a:gd name="connsiteX6" fmla="*/ 270000 w 1800000"/>
                    <a:gd name="connsiteY6" fmla="*/ 900000 h 1800000"/>
                    <a:gd name="connsiteX7" fmla="*/ 900000 w 1800000"/>
                    <a:gd name="connsiteY7" fmla="*/ 1530000 h 1800000"/>
                    <a:gd name="connsiteX8" fmla="*/ 1530000 w 1800000"/>
                    <a:gd name="connsiteY8" fmla="*/ 900000 h 1800000"/>
                    <a:gd name="connsiteX9" fmla="*/ 900000 w 1800000"/>
                    <a:gd name="connsiteY9" fmla="*/ 270000 h 18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000" h="1800000">
                      <a:moveTo>
                        <a:pt x="900000" y="0"/>
                      </a:moveTo>
                      <a:cubicBezTo>
                        <a:pt x="1397056" y="0"/>
                        <a:pt x="1800000" y="402944"/>
                        <a:pt x="1800000" y="900000"/>
                      </a:cubicBezTo>
                      <a:cubicBezTo>
                        <a:pt x="1800000" y="1397056"/>
                        <a:pt x="1397056" y="1800000"/>
                        <a:pt x="900000" y="1800000"/>
                      </a:cubicBezTo>
                      <a:cubicBezTo>
                        <a:pt x="402944" y="1800000"/>
                        <a:pt x="0" y="1397056"/>
                        <a:pt x="0" y="900000"/>
                      </a:cubicBezTo>
                      <a:cubicBezTo>
                        <a:pt x="0" y="402944"/>
                        <a:pt x="402944" y="0"/>
                        <a:pt x="900000" y="0"/>
                      </a:cubicBezTo>
                      <a:close/>
                      <a:moveTo>
                        <a:pt x="900000" y="270000"/>
                      </a:moveTo>
                      <a:cubicBezTo>
                        <a:pt x="552061" y="270000"/>
                        <a:pt x="270000" y="552061"/>
                        <a:pt x="270000" y="900000"/>
                      </a:cubicBezTo>
                      <a:cubicBezTo>
                        <a:pt x="270000" y="1247939"/>
                        <a:pt x="552061" y="1530000"/>
                        <a:pt x="900000" y="1530000"/>
                      </a:cubicBezTo>
                      <a:cubicBezTo>
                        <a:pt x="1247939" y="1530000"/>
                        <a:pt x="1530000" y="1247939"/>
                        <a:pt x="1530000" y="900000"/>
                      </a:cubicBezTo>
                      <a:cubicBezTo>
                        <a:pt x="1530000" y="552061"/>
                        <a:pt x="1247939" y="270000"/>
                        <a:pt x="900000" y="27000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0F0F0"/>
                    </a:gs>
                    <a:gs pos="100000">
                      <a:srgbClr val="DBDBDB"/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889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椭圆 7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3733576" y="3930057"/>
                  <a:ext cx="1800000" cy="1800000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24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6146" name="文本框 1"/>
          <p:cNvSpPr txBox="1"/>
          <p:nvPr>
            <p:custDataLst>
              <p:tags r:id="rId9"/>
            </p:custDataLst>
          </p:nvPr>
        </p:nvSpPr>
        <p:spPr>
          <a:xfrm>
            <a:off x="2997845" y="614225"/>
            <a:ext cx="5798820" cy="8915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 fontAlgn="auto">
              <a:lnSpc>
                <a:spcPct val="130000"/>
              </a:lnSpc>
            </a:pPr>
            <a:r>
              <a:rPr lang="zh-CN" altLang="en-US" sz="4000" b="1" dirty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跨学科项目</a:t>
            </a:r>
            <a:r>
              <a:rPr lang="en-US" altLang="zh-CN" sz="4000" b="1" dirty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——</a:t>
            </a:r>
            <a:r>
              <a:rPr lang="zh-CN" altLang="en-US" sz="4000" b="1" dirty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镜里春秋</a:t>
            </a:r>
            <a:endParaRPr lang="zh-CN" altLang="en-US" sz="4000" b="1" dirty="0">
              <a:solidFill>
                <a:srgbClr val="C00000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294005" y="1436370"/>
            <a:ext cx="11593195" cy="4528185"/>
          </a:xfrm>
          <a:prstGeom prst="rect">
            <a:avLst/>
          </a:prstGeom>
          <a:solidFill>
            <a:srgbClr val="489291"/>
          </a:solidFill>
        </p:spPr>
        <p:txBody>
          <a:bodyPr wrap="square">
            <a:no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sz="2800" dirty="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华文中宋" panose="02010600040101010101" pitchFamily="2" charset="-122"/>
              </a:rPr>
              <a:t>学习目标</a:t>
            </a:r>
            <a:r>
              <a:rPr lang="zh-CN" sz="2800" dirty="0" smtClean="0">
                <a:solidFill>
                  <a:srgbClr val="000000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华文中宋" panose="02010600040101010101" pitchFamily="2" charset="-122"/>
              </a:rPr>
              <a:t>：</a:t>
            </a:r>
            <a:endParaRPr lang="zh-CN" sz="2800" dirty="0">
              <a:solidFill>
                <a:srgbClr val="000000"/>
              </a:solidFill>
              <a:effectLst/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华文中宋" panose="02010600040101010101" pitchFamily="2" charset="-122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sz="2800" dirty="0">
                <a:solidFill>
                  <a:srgbClr val="000000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(1)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“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理中之镜</a:t>
            </a:r>
            <a:r>
              <a:rPr lang="en-US" altLang="zh-CN" sz="2800" dirty="0">
                <a:solidFill>
                  <a:srgbClr val="000000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”</a:t>
            </a:r>
            <a:r>
              <a:rPr lang="zh-CN" altLang="en-US" sz="2800" dirty="0">
                <a:solidFill>
                  <a:srgbClr val="000000"/>
                </a:solidFill>
                <a:effectLst/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：梳理史实，认识人类的科技进步，培养史料实证素养，增强文化自信。</a:t>
            </a:r>
            <a:endParaRPr lang="zh-CN" sz="2800" dirty="0">
              <a:solidFill>
                <a:srgbClr val="000000"/>
              </a:solidFill>
              <a:effectLst/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2800" dirty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(2)</a:t>
            </a:r>
            <a:r>
              <a:rPr lang="en-US" altLang="zh-CN" sz="2800" dirty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“</a:t>
            </a: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史中之镜</a:t>
            </a:r>
            <a:r>
              <a:rPr lang="en-US" altLang="zh-CN" sz="2800" dirty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”</a:t>
            </a:r>
            <a:r>
              <a:rPr lang="zh-CN" altLang="en-US" sz="2800" dirty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：镜子在文化、历史中的出现，认识其背后承载的中国传统文化特点。</a:t>
            </a:r>
            <a:endParaRPr lang="en-US" altLang="zh-CN" sz="2800" dirty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zh-CN" altLang="zh-CN" sz="2800" dirty="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(</a:t>
            </a:r>
            <a:r>
              <a:rPr lang="en-US" altLang="zh-CN" sz="2800" dirty="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3</a:t>
            </a:r>
            <a:r>
              <a:rPr lang="zh-CN" altLang="zh-CN" sz="2800" dirty="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)</a:t>
            </a:r>
            <a:r>
              <a:rPr lang="en-US" altLang="zh-CN" sz="2800" dirty="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“</a:t>
            </a:r>
            <a:r>
              <a:rPr lang="zh-CN" altLang="en-US" sz="2800" dirty="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文中之镜</a:t>
            </a:r>
            <a:r>
              <a:rPr lang="en-US" altLang="zh-CN" sz="2800" dirty="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”</a:t>
            </a:r>
            <a:r>
              <a:rPr lang="zh-CN" altLang="en-US" sz="2800" dirty="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：镜子的神奇之处被文学家赋予了拟人化的效果，增强文学欣赏能力，类比文学创作手法。</a:t>
            </a:r>
            <a:endParaRPr lang="zh-CN" altLang="en-US" sz="2800" dirty="0" smtClean="0"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  <a:sym typeface="+mn-ea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1188085" algn="l"/>
                <a:tab pos="2163445" algn="l"/>
                <a:tab pos="3142615" algn="l"/>
                <a:tab pos="4190365" algn="l"/>
              </a:tabLst>
            </a:pPr>
            <a:r>
              <a:rPr lang="en-US" altLang="zh-CN" sz="2800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(4)</a:t>
            </a:r>
            <a:r>
              <a:rPr lang="en-US" altLang="zh-CN" sz="2800" dirty="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“</a:t>
            </a:r>
            <a:r>
              <a:rPr lang="zh-CN" altLang="en-US" sz="2800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美中之镜</a:t>
            </a:r>
            <a:r>
              <a:rPr lang="en-US" altLang="zh-CN" sz="2800" dirty="0" smtClean="0"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”</a:t>
            </a:r>
            <a:r>
              <a:rPr lang="zh-CN" altLang="en-US" sz="2800" dirty="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：镜子与美密不可分，欣赏东西方不同时期的女性之美的镜中传神。</a:t>
            </a:r>
            <a:endParaRPr lang="zh-CN" altLang="en-US" sz="2800" dirty="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77190" y="882650"/>
            <a:ext cx="5436235" cy="580263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36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其次，凸面镜中的图像比真实物体小。这样，小镜子也能看到更大的场景。在古代，铜仅次于金银。因此，为了节省铜的使用量，使镜子能看到脸部或全身，让镜子凸出显然是一个更经济的选择。只有在皇室或权贵之家，才会有更大的平面镜。</a:t>
            </a:r>
            <a:endParaRPr lang="zh-CN" altLang="en-US" sz="36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rcRect l="10708" r="11892"/>
          <a:stretch>
            <a:fillRect/>
          </a:stretch>
        </p:blipFill>
        <p:spPr>
          <a:xfrm>
            <a:off x="6214745" y="1012825"/>
            <a:ext cx="5977255" cy="453199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94945" y="756920"/>
            <a:ext cx="6329680" cy="598614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noAutofit/>
          </a:bodyPr>
          <a:p>
            <a:pPr lvl="0" indent="457200" algn="just" fontAlgn="auto">
              <a:buClrTx/>
              <a:buSzTx/>
              <a:buFontTx/>
            </a:pP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人类学会用玻璃做镜子已经很晚了。在古代，玻璃的生产规模很小，而且价格昂贵，所以只能用作装饰。人们称玻璃为“琉琳”“流离”“琉璃”“月明珠”等。</a:t>
            </a:r>
            <a:endParaRPr lang="zh-CN" altLang="en-US" sz="24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457200" algn="just" fontAlgn="auto">
              <a:buClrTx/>
              <a:buSzTx/>
              <a:buFontTx/>
            </a:pP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琉璃，亦作</a:t>
            </a:r>
            <a:r>
              <a:rPr lang="en-US" altLang="zh-CN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"</a:t>
            </a: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瑠璃</a:t>
            </a:r>
            <a:r>
              <a:rPr lang="en-US" altLang="zh-CN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"</a:t>
            </a: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，用各种颜色</a:t>
            </a:r>
            <a:r>
              <a:rPr lang="en-US" altLang="zh-CN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颜色是由各种稀有金属形成</a:t>
            </a:r>
            <a:r>
              <a:rPr lang="en-US" altLang="zh-CN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的人造水晶</a:t>
            </a:r>
            <a:r>
              <a:rPr lang="en-US" altLang="zh-CN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含</a:t>
            </a:r>
            <a:r>
              <a:rPr lang="en-US" altLang="zh-CN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24%</a:t>
            </a: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的二氧化铅</a:t>
            </a:r>
            <a:r>
              <a:rPr lang="en-US" altLang="zh-CN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为原料，在</a:t>
            </a:r>
            <a:r>
              <a:rPr lang="en-US" altLang="zh-CN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1000</a:t>
            </a: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多度的高温下烧制而成。其色彩流云漓彩</a:t>
            </a:r>
            <a:r>
              <a:rPr lang="en-US" altLang="zh-CN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;</a:t>
            </a: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品质晶莹剔透、光彩夺目。</a:t>
            </a:r>
            <a:endParaRPr lang="zh-CN" altLang="en-US" sz="24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457200" algn="just" fontAlgn="auto">
              <a:buClrTx/>
              <a:buSzTx/>
              <a:buFontTx/>
            </a:pP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中国古代最初制作琉璃的材料，是从青铜器铸造时产生的副产品中获得的，经过提炼加工然后制成琉璃。琉璃的颜色多种多样，古人也叫它</a:t>
            </a:r>
            <a:r>
              <a:rPr lang="en-US" altLang="zh-CN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"</a:t>
            </a: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五色石</a:t>
            </a:r>
            <a:r>
              <a:rPr lang="en-US" altLang="zh-CN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"</a:t>
            </a: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。古时由于民间很难得到，所以当时人们把琉璃甚至看成比玉器还要珍贵。</a:t>
            </a:r>
            <a:endParaRPr lang="zh-CN" altLang="en-US" sz="24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457200" algn="just" fontAlgn="auto">
              <a:buClrTx/>
              <a:buSzTx/>
              <a:buFontTx/>
            </a:pP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目前市场上的琉璃主要是以南方</a:t>
            </a:r>
            <a:r>
              <a:rPr lang="en-US" altLang="zh-CN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至台湾</a:t>
            </a:r>
            <a:r>
              <a:rPr lang="en-US" altLang="zh-CN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为代表的脱蜡琉璃和以博山</a:t>
            </a:r>
            <a:r>
              <a:rPr lang="en-US" altLang="zh-CN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淄博</a:t>
            </a:r>
            <a:r>
              <a:rPr lang="en-US" altLang="zh-CN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为代表的手工琉璃为主。</a:t>
            </a:r>
            <a:endParaRPr lang="zh-CN" altLang="en-US" sz="24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indent="457200" algn="just" fontAlgn="auto">
              <a:buClrTx/>
              <a:buSzTx/>
              <a:buFontTx/>
            </a:pPr>
            <a:endParaRPr lang="zh-CN" altLang="en-US" sz="24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80835" y="176530"/>
            <a:ext cx="5300345" cy="188404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noAutofit/>
          </a:bodyPr>
          <a:p>
            <a:pPr lvl="0" indent="457200" algn="just">
              <a:buClrTx/>
              <a:buSzTx/>
              <a:buFontTx/>
            </a:pP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80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年代以来，博山琉璃制品业进入新的发展时期。精美绝伦的鼻烟壶内画被国际鼻烟壶协会冠以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"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山东画派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"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，轰动欧美。</a:t>
            </a:r>
            <a:endParaRPr lang="zh-CN" altLang="en-US" sz="28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1"/>
          <a:srcRect l="8293" t="15327" r="13133"/>
          <a:stretch>
            <a:fillRect/>
          </a:stretch>
        </p:blipFill>
        <p:spPr>
          <a:xfrm>
            <a:off x="6614160" y="3015615"/>
            <a:ext cx="2701290" cy="33254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687820" y="6443980"/>
            <a:ext cx="2627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琉璃制品</a:t>
            </a:r>
            <a:r>
              <a:rPr lang="en-US" altLang="zh-CN"/>
              <a:t>——</a:t>
            </a:r>
            <a:r>
              <a:rPr lang="zh-CN" altLang="en-US"/>
              <a:t>三阳开泰</a:t>
            </a:r>
            <a:endParaRPr lang="zh-CN" altLang="en-US"/>
          </a:p>
        </p:txBody>
      </p:sp>
      <p:pic>
        <p:nvPicPr>
          <p:cNvPr id="8" name="图片 7"/>
          <p:cNvPicPr/>
          <p:nvPr/>
        </p:nvPicPr>
        <p:blipFill>
          <a:blip r:embed="rId2"/>
          <a:srcRect l="6396" t="12796" r="10287" b="8426"/>
          <a:stretch>
            <a:fillRect/>
          </a:stretch>
        </p:blipFill>
        <p:spPr>
          <a:xfrm>
            <a:off x="9404985" y="2160905"/>
            <a:ext cx="2690495" cy="39281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708515" y="6189345"/>
            <a:ext cx="2484120" cy="36830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r>
              <a:rPr lang="zh-CN" altLang="en-US"/>
              <a:t>琉璃内画壶</a:t>
            </a:r>
            <a:r>
              <a:rPr lang="en-US" altLang="zh-CN"/>
              <a:t>——</a:t>
            </a:r>
            <a:r>
              <a:rPr lang="zh-CN" altLang="en-US"/>
              <a:t>水浒传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51460" y="868045"/>
            <a:ext cx="7506970" cy="208343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32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</a:t>
            </a:r>
            <a:r>
              <a:rPr lang="zh-CN" altLang="en-US" sz="32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世纪以后，意大利人首先发明了玻璃的大规模生产方法。最早的玻璃镜子出现在15</a:t>
            </a:r>
            <a:r>
              <a:rPr lang="zh-CN" altLang="en-US" sz="32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世纪。直到清朝，中国的铜镜才逐渐被玻璃镜所取代。</a:t>
            </a:r>
            <a:endParaRPr lang="zh-CN" altLang="en-US" sz="32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lum bright="12000"/>
          </a:blip>
          <a:srcRect b="4727"/>
          <a:stretch>
            <a:fillRect/>
          </a:stretch>
        </p:blipFill>
        <p:spPr>
          <a:xfrm>
            <a:off x="8217535" y="60960"/>
            <a:ext cx="3886200" cy="38360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943215" y="3896995"/>
            <a:ext cx="4160520" cy="769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/>
              <a:t>第一架反射式望远镜诞生于</a:t>
            </a:r>
            <a:r>
              <a:rPr lang="en-US" altLang="zh-CN"/>
              <a:t>1668</a:t>
            </a:r>
            <a:r>
              <a:rPr lang="zh-CN" altLang="en-US"/>
              <a:t>年，是英国著名物理学家艾萨克</a:t>
            </a:r>
            <a:r>
              <a:rPr lang="en-US" altLang="zh-CN"/>
              <a:t>:</a:t>
            </a:r>
            <a:r>
              <a:rPr lang="zh-CN" altLang="en-US"/>
              <a:t>牛顿发明的。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6" name="图片 5"/>
          <p:cNvPicPr/>
          <p:nvPr/>
        </p:nvPicPr>
        <p:blipFill>
          <a:blip r:embed="rId2">
            <a:lum bright="18000"/>
          </a:blip>
          <a:stretch>
            <a:fillRect/>
          </a:stretch>
        </p:blipFill>
        <p:spPr>
          <a:xfrm>
            <a:off x="97790" y="2993390"/>
            <a:ext cx="2951480" cy="38030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39440" y="3054985"/>
            <a:ext cx="3797300" cy="18529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2800"/>
              <a:t>吹制法制取玻璃。</a:t>
            </a:r>
            <a:endParaRPr lang="zh-CN" altLang="en-US" sz="2800"/>
          </a:p>
          <a:p>
            <a:r>
              <a:rPr lang="zh-CN" altLang="en-US" sz="2800"/>
              <a:t>威尼斯的工匠采用在玻璃上镀一层薄银膜的方法，生产出了玻璃镜子。</a:t>
            </a:r>
            <a:endParaRPr lang="zh-CN" altLang="en-US" sz="2800"/>
          </a:p>
          <a:p>
            <a:endParaRPr lang="zh-CN" altLang="en-US" sz="2800"/>
          </a:p>
        </p:txBody>
      </p:sp>
      <p:pic>
        <p:nvPicPr>
          <p:cNvPr id="8" name="图片 7"/>
          <p:cNvPicPr/>
          <p:nvPr/>
        </p:nvPicPr>
        <p:blipFill>
          <a:blip r:embed="rId3"/>
          <a:srcRect t="20631"/>
          <a:stretch>
            <a:fillRect/>
          </a:stretch>
        </p:blipFill>
        <p:spPr>
          <a:xfrm>
            <a:off x="8165465" y="4869815"/>
            <a:ext cx="3938270" cy="19265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574665" y="5320030"/>
            <a:ext cx="2590800" cy="14763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r>
              <a:rPr lang="zh-CN" altLang="en-US"/>
              <a:t>眼镜的发明，让很多人受益无穷，也让人类对自然和世界的认识不再受制于自身的局限。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57250" y="1047750"/>
            <a:ext cx="10793730" cy="526224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p>
            <a:pPr lvl="0" algn="just">
              <a:buClrTx/>
              <a:buSzTx/>
              <a:buFontTx/>
            </a:pP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工业革命时期：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1843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年，德国科学家发明了镀银的玻璃镜子。这种银玻镜子背面发亮的东西，是一层薄薄的银层，这层银不是涂上去的，也不是靠电镀上去的，而是利用一种特殊而有趣的化学反应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——“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银镜反应”镀上去的，它是在硝酸银溶液里，加上一些氢氧化铵和氢氧化钠，再加上一点葡萄糖溶液。由于葡萄糖具有“还原的本领”，能够把硝酸银中的银离子还原成金属银微粒，这些银微粒沉积在玻璃上就制成了银镜。为了增强镜子的耐用性，通常还在镀银以后，再在银层上面涂刷上一层红色的保护漆，这样，银层便不容易脱落和损坏。</a:t>
            </a:r>
            <a:endParaRPr lang="zh-CN" altLang="en-US" sz="28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just">
              <a:buClrTx/>
              <a:buSzTx/>
              <a:buFontTx/>
            </a:pP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世纪，法国发明了现代镀膜镜片的技术，使得镜子的质量和反射效果得到显著提高。这种技术将银或铝等金属薄层镀在玻璃表面，形成光滑且高效的镜面反射。</a:t>
            </a:r>
            <a:endParaRPr lang="zh-CN" altLang="en-US" sz="28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7015" y="1122045"/>
            <a:ext cx="7420610" cy="396938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p>
            <a:pPr lvl="0" algn="just">
              <a:buClrTx/>
              <a:buSzTx/>
              <a:buFontTx/>
            </a:pP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现代社会：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世纪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70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年代，科学家又发明了铝镜，其制造方法是：在真空中使铝蒸发，让铝蒸汽凝结在玻璃面上而成为一层薄薄的铝膜。这种镀铝的玻璃镜，比镀银的玻璃镜便宜、耐用，也更为光彩照人。</a:t>
            </a:r>
            <a:endParaRPr lang="zh-CN" altLang="en-US" sz="28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just">
              <a:buClrTx/>
              <a:buSzTx/>
              <a:buFontTx/>
            </a:pPr>
            <a:endParaRPr lang="zh-CN" altLang="en-US" sz="28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just">
              <a:buClrTx/>
              <a:buSzTx/>
              <a:buFontTx/>
            </a:pP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镀银或镀铝的玻璃制成的镜子，具有高反射性和稳定性。此外，还有新型材料制成的镜子，如树脂镜和液晶镜等。</a:t>
            </a:r>
            <a:endParaRPr lang="zh-CN" altLang="en-US" sz="28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8017511" y="419100"/>
            <a:ext cx="3962399" cy="53568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09575" y="1036955"/>
            <a:ext cx="6289040" cy="518922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镜子的升级版</a:t>
            </a: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回射器</a:t>
            </a:r>
            <a:endParaRPr lang="zh-CN" altLang="en-US" sz="24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just">
              <a:buClrTx/>
              <a:buSzTx/>
              <a:buFontTx/>
            </a:pP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无论是平面镜、凸面镜还是凹面镜，都有一个缺点，那就是看镜子时，人必须站在镜子前面。凸面镜稍好一点，但偏角不能太大。有没有一种镜子可以让人与镜子大幅度偏离，还能看到人？换句话说，无论光线来自哪个角度，镜子都能将光线反射回原来的方向。</a:t>
            </a:r>
            <a:endParaRPr lang="zh-CN" altLang="en-US" sz="24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just">
              <a:buClrTx/>
              <a:buSzTx/>
              <a:buFontTx/>
            </a:pP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答案是肯定的。这种镜子被称为回射镜。</a:t>
            </a:r>
            <a:endParaRPr lang="zh-CN" altLang="en-US" sz="24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just">
              <a:buClrTx/>
              <a:buSzTx/>
              <a:buFontTx/>
            </a:pPr>
            <a:r>
              <a:rPr lang="zh-CN" altLang="en-US" sz="24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三个平面镜垂直连接在一起形成一个金字塔，就像空间坐标系中的一个六边形极限。这面镜子的角锥是一个后向反射镜。角锥内的任何一束光，在被角锥反射后，都会沿平行于入射方向的方向反射回来。</a:t>
            </a:r>
            <a:endParaRPr lang="zh-CN" altLang="en-US" sz="24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4945" y="228600"/>
            <a:ext cx="3736340" cy="4048125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2"/>
          <a:srcRect t="23313" b="22475"/>
          <a:stretch>
            <a:fillRect/>
          </a:stretch>
        </p:blipFill>
        <p:spPr>
          <a:xfrm>
            <a:off x="7143115" y="3669030"/>
            <a:ext cx="5080000" cy="27539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56425" y="6226175"/>
            <a:ext cx="5334000" cy="3987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lvl="0" algn="just">
              <a:buClrTx/>
              <a:buSzTx/>
              <a:buFontTx/>
            </a:pPr>
            <a:r>
              <a:rPr lang="zh-CN" altLang="en-US" sz="20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在自行车尾部有一个由塑料制成的小型回射器。</a:t>
            </a:r>
            <a:endParaRPr lang="zh-CN" altLang="en-US" sz="20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15595" y="1082675"/>
            <a:ext cx="7417435" cy="483108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p>
            <a:pPr lvl="0" algn="just">
              <a:buClrTx/>
              <a:buSzTx/>
              <a:buFontTx/>
            </a:pP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回射器被广泛应用。</a:t>
            </a:r>
            <a:endParaRPr lang="zh-CN" altLang="en-US" sz="28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just">
              <a:buClrTx/>
              <a:buSzTx/>
              <a:buFontTx/>
            </a:pP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高速公路上车速快路灯少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由路标、文字和各种反光板制成的标志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就是汽车的重要信息来源。</a:t>
            </a:r>
            <a:endParaRPr lang="zh-CN" altLang="en-US" sz="28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just">
              <a:buClrTx/>
              <a:buSzTx/>
              <a:buFontTx/>
            </a:pP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这种后向反射器的原理是：当入射光照射到一个折射率很高的透明球体上时，一部分光线经过全反射后会沿着原来的方向反射回来，如露珠、雨滴、玻璃珠等，你会看到闪亮的圆点。</a:t>
            </a:r>
            <a:endParaRPr lang="zh-CN" altLang="en-US" sz="28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just">
              <a:buClrTx/>
              <a:buSzTx/>
              <a:buFontTx/>
            </a:pP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因此，人们在路标涂料中添加直径小于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毫米甚至更小的非常细的玻璃珠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用这种颜料写的字有反射光的能力。如果再使用具有一定反射能力的油漆背景，涂层对光的反射比会更大。</a:t>
            </a:r>
            <a:endParaRPr lang="zh-CN" altLang="en-US" sz="28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7733665" y="888365"/>
            <a:ext cx="4458335" cy="31559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6790690" y="44450"/>
            <a:ext cx="5294630" cy="55714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1785" y="921385"/>
            <a:ext cx="6146165" cy="565721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32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使用回射器也可以进行精确的距离测量。</a:t>
            </a:r>
            <a:endParaRPr lang="zh-CN" altLang="en-US" sz="32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just">
              <a:buClrTx/>
              <a:buSzTx/>
              <a:buFontTx/>
            </a:pPr>
            <a:r>
              <a:rPr lang="zh-CN" altLang="en-US" sz="32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1969</a:t>
            </a:r>
            <a:r>
              <a:rPr lang="zh-CN" altLang="en-US" sz="32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，在美国阿波罗登月计划中，在月球上安装了一个回射器。地球上的人们向月球上的回射器发射激光，然后接收来自月球的反射光。通过测量光线经过的时间，研究人员精确计算出月球和地球之间的距离，误差不超过</a:t>
            </a:r>
            <a:r>
              <a:rPr lang="zh-CN" altLang="en-US" sz="32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r>
              <a:rPr lang="zh-CN" altLang="en-US" sz="32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厘米。此外，回射器还可用于精确测量卫星轨道、地球距离和光速。</a:t>
            </a:r>
            <a:endParaRPr lang="zh-CN" altLang="en-US" sz="32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570605" y="1337945"/>
            <a:ext cx="475488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一、理中之镜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570605" y="2696210"/>
            <a:ext cx="4754880" cy="829945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二、史中之镜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570605" y="4054475"/>
            <a:ext cx="475488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三、文中之镜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570605" y="5412740"/>
            <a:ext cx="475488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四、美中之镜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33145" y="1272540"/>
            <a:ext cx="1202055" cy="4546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p>
            <a:r>
              <a:rPr lang="zh-CN" altLang="en-US" sz="7200">
                <a:latin typeface="楷体" panose="02010609060101010101" pitchFamily="49" charset="-122"/>
                <a:ea typeface="楷体" panose="02010609060101010101" pitchFamily="49" charset="-122"/>
              </a:rPr>
              <a:t>镜里春秋</a:t>
            </a:r>
            <a:endParaRPr lang="zh-CN" altLang="en-US" sz="72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3200" y="1130300"/>
            <a:ext cx="4906010" cy="478472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213360"/>
            <a:r>
              <a:rPr lang="en-US" altLang="zh-CN" sz="36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1.</a:t>
            </a:r>
            <a:r>
              <a:rPr lang="zh-CN" altLang="en-US" sz="36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鉴，盛水器。</a:t>
            </a:r>
            <a:endParaRPr lang="zh-CN" altLang="en-US" sz="3600" b="0" i="0">
              <a:solidFill>
                <a:srgbClr val="333333"/>
              </a:solidFill>
              <a:latin typeface="Arial" panose="020B0604020202020204"/>
              <a:ea typeface="Arial" panose="020B0604020202020204"/>
            </a:endParaRPr>
          </a:p>
          <a:p>
            <a:pPr marL="0" indent="213360"/>
            <a:endParaRPr lang="zh-CN" altLang="en-US" sz="3600" b="0" i="0">
              <a:solidFill>
                <a:srgbClr val="333333"/>
              </a:solidFill>
              <a:latin typeface="Arial" panose="020B0604020202020204"/>
              <a:ea typeface="Arial" panose="020B0604020202020204"/>
            </a:endParaRPr>
          </a:p>
          <a:p>
            <a:pPr marL="0" indent="213360"/>
            <a:r>
              <a:rPr lang="zh-CN" altLang="en-US" sz="36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流行于春秋战国时期。鉴初为陶质，也就是陶盆，春秋中期出现青铜鉴，春秋晚期和战国时期最为流行，西汉时仍有铸造。</a:t>
            </a:r>
            <a:endParaRPr lang="zh-CN" altLang="en-US" sz="3600" b="0" i="0">
              <a:solidFill>
                <a:srgbClr val="333333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7105015" y="123190"/>
            <a:ext cx="4709795" cy="366141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739471" y="2464904"/>
            <a:ext cx="1391479" cy="6997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98497" y="2630095"/>
            <a:ext cx="1232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课堂教学</a:t>
            </a:r>
            <a:endParaRPr lang="zh-CN" altLang="en-US" dirty="0"/>
          </a:p>
        </p:txBody>
      </p:sp>
      <p:sp>
        <p:nvSpPr>
          <p:cNvPr id="4" name="右箭头 3"/>
          <p:cNvSpPr/>
          <p:nvPr/>
        </p:nvSpPr>
        <p:spPr>
          <a:xfrm>
            <a:off x="2166732" y="2722428"/>
            <a:ext cx="365760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2568273" y="2464903"/>
            <a:ext cx="1391479" cy="6997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806810" y="2630095"/>
            <a:ext cx="113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前期准备</a:t>
            </a:r>
            <a:endParaRPr lang="zh-CN" altLang="en-US" dirty="0"/>
          </a:p>
        </p:txBody>
      </p:sp>
      <p:sp>
        <p:nvSpPr>
          <p:cNvPr id="8" name="右箭头 7"/>
          <p:cNvSpPr/>
          <p:nvPr/>
        </p:nvSpPr>
        <p:spPr>
          <a:xfrm>
            <a:off x="3991553" y="2722428"/>
            <a:ext cx="365760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389120" y="1238885"/>
          <a:ext cx="402336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35"/>
                <a:gridCol w="3641725"/>
              </a:tblGrid>
              <a:tr h="365760">
                <a:tc rowSpan="8">
                  <a:txBody>
                    <a:bodyPr/>
                    <a:lstStyle/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r>
                        <a:rPr lang="zh-CN" altLang="en-US" dirty="0" smtClean="0"/>
                        <a:t>研学中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 smtClean="0">
                          <a:solidFill>
                            <a:schemeClr val="tx1"/>
                          </a:solidFill>
                        </a:rPr>
                        <a:t>物理学科、历史学科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5760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镜子的历史</a:t>
                      </a:r>
                      <a:endParaRPr lang="zh-CN" altLang="en-US" dirty="0"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/>
                </a:tc>
              </a:tr>
              <a:tr h="36576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历史学科</a:t>
                      </a:r>
                      <a:endParaRPr lang="zh-CN" altLang="en-US" dirty="0"/>
                    </a:p>
                  </a:txBody>
                  <a:tcPr/>
                </a:tc>
              </a:tr>
              <a:tr h="365760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 smtClean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历史中的镜子</a:t>
                      </a:r>
                      <a:endParaRPr lang="zh-CN" altLang="en-US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36576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语文学科</a:t>
                      </a:r>
                      <a:endParaRPr lang="zh-CN" altLang="en-US" dirty="0"/>
                    </a:p>
                  </a:txBody>
                  <a:tcPr/>
                </a:tc>
              </a:tr>
              <a:tr h="365760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800" dirty="0" smtClean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文学中的镜子</a:t>
                      </a:r>
                      <a:endParaRPr lang="zh-CN" altLang="en-US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36576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dirty="0" smtClean="0"/>
                        <a:t>美术</a:t>
                      </a:r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学科</a:t>
                      </a:r>
                      <a:endParaRPr lang="zh-CN" altLang="en-US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36576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呈现美的镜子</a:t>
                      </a:r>
                      <a:endParaRPr lang="zh-CN" altLang="en-US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右箭头 11"/>
          <p:cNvSpPr/>
          <p:nvPr/>
        </p:nvSpPr>
        <p:spPr>
          <a:xfrm>
            <a:off x="8450251" y="2645996"/>
            <a:ext cx="365760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886907" y="2420522"/>
            <a:ext cx="1391479" cy="6997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057192" y="2585713"/>
            <a:ext cx="129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成果展示</a:t>
            </a:r>
            <a:endParaRPr lang="zh-CN" altLang="en-US" dirty="0"/>
          </a:p>
        </p:txBody>
      </p:sp>
      <p:sp>
        <p:nvSpPr>
          <p:cNvPr id="18" name="下弧形箭头 17"/>
          <p:cNvSpPr/>
          <p:nvPr/>
        </p:nvSpPr>
        <p:spPr>
          <a:xfrm flipH="1">
            <a:off x="1375574" y="3275937"/>
            <a:ext cx="8555604" cy="139943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376407" y="4239339"/>
            <a:ext cx="1391479" cy="6997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797825" y="4397471"/>
            <a:ext cx="970061" cy="383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回应</a:t>
            </a:r>
            <a:endParaRPr lang="zh-CN" altLang="en-US" dirty="0"/>
          </a:p>
        </p:txBody>
      </p:sp>
      <p:sp>
        <p:nvSpPr>
          <p:cNvPr id="21" name="下箭头 20"/>
          <p:cNvSpPr/>
          <p:nvPr/>
        </p:nvSpPr>
        <p:spPr>
          <a:xfrm>
            <a:off x="5979382" y="5013065"/>
            <a:ext cx="198782" cy="3180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5376407" y="5383863"/>
            <a:ext cx="1692303" cy="516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419476" y="5457200"/>
            <a:ext cx="160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撰写研究报告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8364772" y="4532243"/>
            <a:ext cx="3827228" cy="23257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5376407" y="524810"/>
            <a:ext cx="2941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>
                <a:solidFill>
                  <a:srgbClr val="FF0000"/>
                </a:solidFill>
              </a:rPr>
              <a:t>整体思路图</a:t>
            </a:r>
            <a:endParaRPr lang="zh-CN" altLang="zh-CN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3200" y="1344295"/>
            <a:ext cx="4796790" cy="1012190"/>
          </a:xfrm>
          <a:prstGeom prst="rect">
            <a:avLst/>
          </a:prstGeom>
        </p:spPr>
        <p:txBody>
          <a:bodyPr wrap="square">
            <a:noAutofit/>
          </a:bodyPr>
          <a:p>
            <a:pPr lvl="0" indent="213360" algn="l">
              <a:buClrTx/>
              <a:buSzTx/>
              <a:buFontTx/>
            </a:pPr>
            <a:r>
              <a:rPr lang="en-US" altLang="zh-CN" sz="3600">
                <a:solidFill>
                  <a:srgbClr val="333333"/>
                </a:solidFill>
                <a:latin typeface="Arial" panose="020B0604020202020204"/>
                <a:ea typeface="Arial" panose="020B0604020202020204"/>
                <a:sym typeface="+mn-ea"/>
              </a:rPr>
              <a:t>2</a:t>
            </a:r>
            <a:r>
              <a:rPr lang="en-US" altLang="zh-CN" sz="3600">
                <a:solidFill>
                  <a:srgbClr val="333333"/>
                </a:solidFill>
                <a:latin typeface="Arial" panose="020B0604020202020204"/>
                <a:ea typeface="Arial" panose="020B0604020202020204"/>
                <a:sym typeface="+mn-ea"/>
              </a:rPr>
              <a:t>.</a:t>
            </a:r>
            <a:r>
              <a:rPr lang="en-US" altLang="zh-CN" sz="3600">
                <a:solidFill>
                  <a:srgbClr val="333333"/>
                </a:solidFill>
                <a:latin typeface="Arial" panose="020B0604020202020204"/>
                <a:ea typeface="Arial" panose="020B0604020202020204"/>
                <a:sym typeface="+mn-ea"/>
              </a:rPr>
              <a:t>照容、装饰的功能</a:t>
            </a:r>
            <a:endParaRPr lang="en-US" altLang="zh-CN" sz="3600">
              <a:solidFill>
                <a:srgbClr val="333333"/>
              </a:solidFill>
              <a:latin typeface="Arial" panose="020B0604020202020204"/>
              <a:ea typeface="Arial" panose="020B0604020202020204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263650" y="2595245"/>
            <a:ext cx="4429125" cy="37890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635" y="1524635"/>
            <a:ext cx="5333365" cy="53333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97205" y="1023620"/>
            <a:ext cx="6005195" cy="5528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ts val="2000"/>
              </a:spcBef>
              <a:spcAft>
                <a:spcPts val="2000"/>
              </a:spcAft>
            </a:pP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3.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镇宅辟邪的铜镜</a:t>
            </a:r>
            <a:endParaRPr lang="zh-CN" altLang="en-US" sz="32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  <a:p>
            <a:pPr marL="0" indent="0" algn="just">
              <a:spcBef>
                <a:spcPts val="2000"/>
              </a:spcBef>
              <a:spcAft>
                <a:spcPts val="2000"/>
              </a:spcAft>
            </a:pP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在古代传说铜镜可以镇宅辟邪，原因在于，一方面它能反光，所以人们认为它可以把邪魅反射出去，另一方面，镜子之光源自日月之光，属于阳性，甚至可以认为铜镜就是日月之化身，所以能祛除邪魅，还有就是铜镜照容功能的演变，人们认为铜镜能让邪魅原形毕露，无处遁形。</a:t>
            </a:r>
            <a:endParaRPr lang="zh-CN" altLang="en-US" sz="32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6492" t="9425" b="6367"/>
          <a:stretch>
            <a:fillRect/>
          </a:stretch>
        </p:blipFill>
        <p:spPr>
          <a:xfrm>
            <a:off x="8336915" y="3199765"/>
            <a:ext cx="4062095" cy="36582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0" y="66040"/>
            <a:ext cx="2552700" cy="29813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487410" y="249555"/>
            <a:ext cx="1048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/>
              <a:t>照妖镜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0660" y="650240"/>
            <a:ext cx="11812905" cy="5962650"/>
          </a:xfrm>
          <a:prstGeom prst="rect">
            <a:avLst/>
          </a:prstGeom>
        </p:spPr>
        <p:txBody>
          <a:bodyPr wrap="square">
            <a:noAutofit/>
          </a:bodyPr>
          <a:p>
            <a:pPr indent="37465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照妖镜是中国古典文学里神怪小说(如《西游记》)所描写的一种宝镜，能照出妖魔的原形，</a:t>
            </a: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西方神话童话里也有功能接近的魔镜。</a:t>
            </a: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。现代用于比喻能识别坏人的依据和方法。它照的对象是具有魔法的妖魔，经过伪装后仅凭肉眼无法辨别，但在照妖镜的下一照，就只能原形毕露。</a:t>
            </a:r>
            <a:endParaRPr lang="zh-CN" altLang="en-US" sz="2400" b="0" i="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indent="37465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照妖镜是中国民居的门饰之一。旧时民间迷信认为镜子具有使鬼魅显原形的作用，</a:t>
            </a:r>
            <a:r>
              <a:rPr lang="zh-CN" altLang="en-US" sz="240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旧时宅居因朝向不吉、两屋大门相对、门对烟囱等，便在门楣间或窗户上方悬挂一面镜子避邪，期待妖魔鬼怪见此镜躲避，住户逢凶化吉。</a:t>
            </a: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盖新房时，也多将镜子镶嵌在大门顶端正中部位。</a:t>
            </a:r>
            <a:endParaRPr lang="zh-CN" altLang="en-US" sz="2400" b="0" i="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indent="37465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照妖镜是商人的风水信仰。以前，商人一般信风水和灵学，他们在风水先生指出的"死门"方向，即阴气最重之处的对面，一般要立一个奇妙的宝塔状建筑，其顶焊有八面八方照妖镜，名曰"昭日塔"，此举是为聚集八方阳气镇压阴恶凶灵。</a:t>
            </a:r>
            <a:endParaRPr lang="zh-CN" altLang="en-US" sz="2400" b="0" i="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indent="37465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endParaRPr lang="zh-CN" altLang="en-US" sz="2400" b="0" i="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indent="37465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例如：唐 李商隐 《李肱所遗画松》诗:"我闻照妖镜，及与神剑锋。"</a:t>
            </a:r>
            <a:endParaRPr lang="zh-CN" altLang="en-US" sz="2400" b="0" i="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indent="37465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《西游记》第五八回:"﹝玉帝﹞宣托塔李天王，教把照妖镜来照这厮谁真谁假，教他假灭真存。"</a:t>
            </a:r>
            <a:endParaRPr lang="zh-CN" altLang="en-US" sz="2400" b="0" i="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indent="37465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zh-CN" altLang="en-US" sz="2400" b="0" i="0">
                <a:solidFill>
                  <a:srgbClr val="333333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阮章竞 《漳河水》诗:"人民就是个照妖镜，千手万掌也盖不住。"</a:t>
            </a:r>
            <a:endParaRPr lang="zh-CN" altLang="en-US" sz="2400" b="0" i="0">
              <a:solidFill>
                <a:srgbClr val="333333"/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04780" y="5796280"/>
            <a:ext cx="1887220" cy="10617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3205" y="3180080"/>
            <a:ext cx="5852795" cy="3386455"/>
          </a:xfrm>
          <a:prstGeom prst="rect">
            <a:avLst/>
          </a:prstGeom>
        </p:spPr>
        <p:txBody>
          <a:bodyPr>
            <a:noAutofit/>
          </a:bodyPr>
          <a:p>
            <a:pPr marL="0" indent="213360"/>
            <a:r>
              <a:rPr lang="zh-CN" altLang="en-US" sz="40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以铜为鉴，可正衣冠</a:t>
            </a:r>
            <a:r>
              <a:rPr lang="en-US" altLang="zh-CN" sz="40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;</a:t>
            </a:r>
            <a:endParaRPr lang="en-US" altLang="zh-CN" sz="4000" b="0" i="0">
              <a:solidFill>
                <a:srgbClr val="333333"/>
              </a:solidFill>
              <a:latin typeface="Arial" panose="020B0604020202020204"/>
              <a:ea typeface="Arial" panose="020B0604020202020204"/>
            </a:endParaRPr>
          </a:p>
          <a:p>
            <a:pPr marL="0" indent="213360"/>
            <a:r>
              <a:rPr lang="zh-CN" altLang="en-US" sz="40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以古为鉴，可知兴替</a:t>
            </a:r>
            <a:r>
              <a:rPr lang="en-US" altLang="zh-CN" sz="40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;</a:t>
            </a:r>
            <a:endParaRPr lang="en-US" altLang="zh-CN" sz="4000" b="0" i="0">
              <a:solidFill>
                <a:srgbClr val="333333"/>
              </a:solidFill>
              <a:latin typeface="Arial" panose="020B0604020202020204"/>
              <a:ea typeface="Arial" panose="020B0604020202020204"/>
            </a:endParaRPr>
          </a:p>
          <a:p>
            <a:pPr marL="0" indent="213360"/>
            <a:r>
              <a:rPr lang="zh-CN" altLang="en-US" sz="40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以人为鉴，可明得失。</a:t>
            </a:r>
            <a:endParaRPr lang="zh-CN" altLang="en-US" sz="4000" b="0" i="0">
              <a:solidFill>
                <a:srgbClr val="333333"/>
              </a:solidFill>
              <a:latin typeface="Arial" panose="020B0604020202020204"/>
              <a:ea typeface="Arial" panose="020B0604020202020204"/>
            </a:endParaRPr>
          </a:p>
          <a:p>
            <a:pPr marL="0" indent="213360"/>
            <a:endParaRPr lang="zh-CN" altLang="en-US" sz="4000" b="0" i="0">
              <a:solidFill>
                <a:srgbClr val="333333"/>
              </a:solidFill>
              <a:latin typeface="Arial" panose="020B0604020202020204"/>
              <a:ea typeface="Arial" panose="020B0604020202020204"/>
            </a:endParaRPr>
          </a:p>
          <a:p>
            <a:pPr marL="0" indent="213360"/>
            <a:r>
              <a:rPr lang="zh-CN" altLang="en-US" sz="40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zh-CN" sz="40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——《</a:t>
            </a:r>
            <a:r>
              <a:rPr lang="zh-CN" altLang="en-US" sz="40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新唐书</a:t>
            </a:r>
            <a:r>
              <a:rPr lang="en-US" altLang="zh-CN" sz="40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·</a:t>
            </a:r>
            <a:r>
              <a:rPr lang="zh-CN" altLang="en-US" sz="40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魏徵传</a:t>
            </a:r>
            <a:r>
              <a:rPr lang="en-US" altLang="zh-CN" sz="40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》</a:t>
            </a:r>
            <a:endParaRPr lang="en-US" altLang="zh-CN" sz="4000" b="0" i="0">
              <a:solidFill>
                <a:srgbClr val="333333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8780" y="1224915"/>
            <a:ext cx="6059170" cy="903605"/>
          </a:xfrm>
          <a:prstGeom prst="rect">
            <a:avLst/>
          </a:prstGeom>
        </p:spPr>
        <p:txBody>
          <a:bodyPr wrap="square">
            <a:noAutofit/>
          </a:bodyPr>
          <a:p>
            <a:pPr lvl="0" indent="213360" algn="l">
              <a:buClrTx/>
              <a:buSzTx/>
              <a:buFontTx/>
            </a:pPr>
            <a:r>
              <a:rPr lang="en-US" altLang="zh-CN" sz="3600">
                <a:solidFill>
                  <a:srgbClr val="333333"/>
                </a:solidFill>
                <a:latin typeface="Arial" panose="020B0604020202020204"/>
                <a:ea typeface="Arial" panose="020B0604020202020204"/>
                <a:sym typeface="+mn-ea"/>
              </a:rPr>
              <a:t>4.</a:t>
            </a:r>
            <a:r>
              <a:rPr lang="en-US" altLang="zh-CN" sz="3600">
                <a:solidFill>
                  <a:srgbClr val="333333"/>
                </a:solidFill>
                <a:latin typeface="Arial" panose="020B0604020202020204"/>
                <a:ea typeface="Arial" panose="020B0604020202020204"/>
                <a:sym typeface="+mn-ea"/>
              </a:rPr>
              <a:t>明镜高悬的</a:t>
            </a:r>
            <a:r>
              <a:rPr lang="zh-CN" altLang="en-US" sz="3600">
                <a:solidFill>
                  <a:srgbClr val="333333"/>
                </a:solidFill>
                <a:latin typeface="Arial" panose="020B0604020202020204"/>
                <a:ea typeface="宋体" panose="02010600030101010101" pitchFamily="2" charset="-122"/>
                <a:sym typeface="+mn-ea"/>
              </a:rPr>
              <a:t>政治隐喻</a:t>
            </a:r>
            <a:endParaRPr lang="zh-CN" altLang="en-US" sz="3600">
              <a:solidFill>
                <a:srgbClr val="333333"/>
              </a:solidFill>
              <a:latin typeface="Arial" panose="020B0604020202020204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6842760" y="122555"/>
            <a:ext cx="5202555" cy="36633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348980" y="3852545"/>
            <a:ext cx="2769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南阳府衙</a:t>
            </a:r>
            <a:r>
              <a:rPr lang="en-US" altLang="zh-CN"/>
              <a:t>——</a:t>
            </a:r>
            <a:r>
              <a:rPr lang="zh-CN" altLang="en-US"/>
              <a:t>明镜高悬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030" y="4572000"/>
            <a:ext cx="3409950" cy="2286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570605" y="1337945"/>
            <a:ext cx="475488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一、理中之镜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570605" y="2696210"/>
            <a:ext cx="475488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48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二、史中之镜</a:t>
            </a:r>
            <a:endParaRPr lang="zh-CN" altLang="en-US" sz="4800" b="1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570605" y="4054475"/>
            <a:ext cx="4754880" cy="829945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三、文中之镜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570605" y="5412740"/>
            <a:ext cx="475488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四、美中之镜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33145" y="1272540"/>
            <a:ext cx="1202055" cy="4546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p>
            <a:r>
              <a:rPr lang="zh-CN" altLang="en-US" sz="7200">
                <a:latin typeface="楷体" panose="02010609060101010101" pitchFamily="49" charset="-122"/>
                <a:ea typeface="楷体" panose="02010609060101010101" pitchFamily="49" charset="-122"/>
              </a:rPr>
              <a:t>镜里春秋</a:t>
            </a:r>
            <a:endParaRPr lang="zh-CN" altLang="en-US" sz="72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3995" y="1102995"/>
            <a:ext cx="7769860" cy="5262245"/>
          </a:xfrm>
          <a:prstGeom prst="rect">
            <a:avLst/>
          </a:prstGeom>
        </p:spPr>
        <p:txBody>
          <a:bodyPr wrap="square">
            <a:spAutoFit/>
          </a:bodyPr>
          <a:p>
            <a:pPr indent="457200" algn="l" fontAlgn="auto">
              <a:lnSpc>
                <a:spcPct val="100000"/>
              </a:lnSpc>
            </a:pPr>
            <a:r>
              <a:rPr lang="zh-CN" altLang="en-US" sz="2800" b="0" i="0">
                <a:solidFill>
                  <a:srgbClr val="333333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邹忌修八尺有余，而形貌昳丽。朝服衣冠，窥镜，谓其妻曰：“我孰与城北徐公美？”其妻曰：“君美甚，徐公何能及君也？”城北徐公，齐国之美丽者也。忌不自信，而复问其妾曰：“吾孰与徐公美？”妾曰：“徐公何能及君也？”旦日，客从外来，与坐谈，问之客曰：“吾与徐公孰美？”客曰：“徐公不若君之美也。”明日，徐公来，孰视之，自以为不如；窥镜而自视，又弗如远甚。暮寝而思之，曰：“吾妻之美我者，私我也；妾之美我者，畏我也；客之美我者，欲有求于我也。”</a:t>
            </a:r>
            <a:endParaRPr lang="zh-CN" altLang="en-US" sz="2800" b="0" i="0">
              <a:solidFill>
                <a:srgbClr val="333333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pPr indent="457200" algn="r" fontAlgn="auto">
              <a:lnSpc>
                <a:spcPct val="100000"/>
              </a:lnSpc>
            </a:pPr>
            <a:r>
              <a:rPr lang="en-US" altLang="zh-CN" sz="2800" b="0" i="0">
                <a:solidFill>
                  <a:srgbClr val="333333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——</a:t>
            </a:r>
            <a:r>
              <a:rPr lang="zh-CN" altLang="en-US" sz="2800" b="0" i="0">
                <a:solidFill>
                  <a:srgbClr val="333333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《邹忌讽齐王纳谏</a:t>
            </a:r>
            <a:r>
              <a:rPr lang="zh-CN" altLang="en-US" sz="2800" b="0" i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  <a:cs typeface="隶书" panose="02010509060101010101" pitchFamily="49" charset="-122"/>
              </a:rPr>
              <a:t>·</a:t>
            </a:r>
            <a:r>
              <a:rPr lang="zh-CN" altLang="en-US" sz="2800" b="0" i="0">
                <a:solidFill>
                  <a:srgbClr val="333333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战国策》</a:t>
            </a:r>
            <a:endParaRPr lang="zh-CN" altLang="en-US" sz="2800" b="0" i="0">
              <a:solidFill>
                <a:srgbClr val="333333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8248015" y="343535"/>
            <a:ext cx="3630930" cy="365633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7795" y="4314825"/>
            <a:ext cx="5482590" cy="10763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“当窗理云鬓，对镜贴花黄。”</a:t>
            </a:r>
            <a:endParaRPr lang="zh-CN" altLang="en-US" sz="32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  <a:p>
            <a:pPr marL="0" indent="0" algn="just"/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——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宋体" panose="02010600030101010101" pitchFamily="2" charset="-122"/>
              </a:rPr>
              <a:t>《木兰诗》</a:t>
            </a:r>
            <a:endParaRPr lang="zh-CN" altLang="en-US" sz="3200" b="0" i="0">
              <a:solidFill>
                <a:srgbClr val="404040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3390" y="1130300"/>
            <a:ext cx="11316970" cy="17532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36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妇女的容貌端庄、整洁在古代被称为妇容，它与妇言、妇德、妇工，被合称为“四德”，是古代社会对妇女的基本要求。</a:t>
            </a:r>
            <a:endParaRPr lang="zh-CN" altLang="en-US" sz="36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08370" y="2381250"/>
            <a:ext cx="6096000" cy="44767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88620" y="1119505"/>
            <a:ext cx="7254240" cy="559816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在古代，铸镜是用铜锡合金制成的，这种合金比较脆。如果它被一块有棱角的石头撞上，可能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就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会碎成两半。脆性物体断裂后的残茬是不同的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根本没办法复制。</a:t>
            </a:r>
            <a:endParaRPr lang="zh-CN" altLang="en-US" sz="28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just">
              <a:buClrTx/>
              <a:buSzTx/>
              <a:buFontTx/>
            </a:pP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唐代孟棨的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本事诗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记载，南朝陈将亡，驸马徐德言预料乱中夫妻会分离，于是将一面铜镜掰成两半，夫妻各执一块，并约定在正月十五到京城去卖，以通消息。其妻乐昌公主按预定之日托人到市上卖镜，被徐德言看见，并捎去一首诗：“镜与人具去，镜归人不归，无复嫦娥影，空留明月辉。”夫妻终得团圆，“破镜重圆”也成了一个典故。</a:t>
            </a:r>
            <a:endParaRPr lang="zh-CN" altLang="en-US" sz="28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7874000" y="494665"/>
            <a:ext cx="4318000" cy="3594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07035" y="1063625"/>
            <a:ext cx="5608320" cy="473011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noAutofit/>
          </a:bodyPr>
          <a:p>
            <a:r>
              <a:rPr lang="zh-CN" altLang="en-US" sz="4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《观书有感》南宋</a:t>
            </a:r>
            <a:r>
              <a:rPr lang="en-US" altLang="zh-CN" sz="4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·</a:t>
            </a:r>
            <a:r>
              <a:rPr lang="zh-CN" altLang="en-US" sz="4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朱熹</a:t>
            </a:r>
            <a:endParaRPr lang="zh-CN" altLang="en-US" sz="40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endParaRPr lang="zh-CN" altLang="en-US" sz="40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4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半亩方塘一鉴开，</a:t>
            </a:r>
            <a:endParaRPr lang="zh-CN" altLang="en-US" sz="40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4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天光云影共徘徊。</a:t>
            </a:r>
            <a:endParaRPr lang="zh-CN" altLang="en-US" sz="40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4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问渠那得清如许？</a:t>
            </a:r>
            <a:endParaRPr lang="zh-CN" altLang="en-US" sz="40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40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为有源头活水来。</a:t>
            </a:r>
            <a:endParaRPr lang="zh-CN" altLang="en-US" sz="400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6532880" y="133350"/>
            <a:ext cx="4940300" cy="6591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25027" r="3899"/>
          <a:stretch>
            <a:fillRect/>
          </a:stretch>
        </p:blipFill>
        <p:spPr>
          <a:xfrm>
            <a:off x="7597140" y="3033395"/>
            <a:ext cx="4460240" cy="36988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9385" y="773430"/>
            <a:ext cx="6687820" cy="5958840"/>
          </a:xfrm>
          <a:prstGeom prst="rect">
            <a:avLst/>
          </a:prstGeom>
        </p:spPr>
        <p:txBody>
          <a:bodyPr>
            <a:noAutofit/>
          </a:bodyPr>
          <a:p>
            <a:pPr indent="4572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《西游记》“你找到你的心了吗？”，是孙悟空在剧中所说的一句话。</a:t>
            </a:r>
            <a:endParaRPr lang="zh-CN" altLang="en-US" sz="32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indent="457200" algn="l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这句话蕴含着深刻的哲学意味，它不仅仅是在询问对方是否找到了自己的心脏，更是在探讨人们是否找到了内心的平静与自我。孙悟空的形象代表着心猿意马，他的种种冒险和挑战，实际上也是内心世界的一种映射。因此，这句话也可以理解为孙悟空在提醒人们，要在纷繁复杂的世界中保持内心的纯净与坚定，寻找并坚守自己的本心。</a:t>
            </a:r>
            <a:endParaRPr lang="zh-CN" altLang="en-US" sz="3200" b="0" i="0">
              <a:solidFill>
                <a:srgbClr val="333333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635" y="20320"/>
            <a:ext cx="4952365" cy="27863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570605" y="1337945"/>
            <a:ext cx="4754880" cy="829945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48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一、理中之镜</a:t>
            </a:r>
            <a:endParaRPr lang="zh-CN" altLang="en-US" sz="4800" b="1" smtClean="0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570605" y="2696210"/>
            <a:ext cx="475488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48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二、史中之镜</a:t>
            </a:r>
            <a:endParaRPr lang="zh-CN" altLang="en-US" sz="4800" b="1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570605" y="4054475"/>
            <a:ext cx="475488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三、文中之镜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570605" y="5412740"/>
            <a:ext cx="475488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四、美中之镜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33145" y="1272540"/>
            <a:ext cx="1202055" cy="4546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p>
            <a:r>
              <a:rPr lang="zh-CN" altLang="en-US" sz="7200">
                <a:latin typeface="楷体" panose="02010609060101010101" pitchFamily="49" charset="-122"/>
                <a:ea typeface="楷体" panose="02010609060101010101" pitchFamily="49" charset="-122"/>
              </a:rPr>
              <a:t>镜里春秋</a:t>
            </a:r>
            <a:endParaRPr lang="zh-CN" altLang="en-US" sz="72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570605" y="1337945"/>
            <a:ext cx="475488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一、理中之镜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570605" y="2696210"/>
            <a:ext cx="475488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48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二、史中之镜</a:t>
            </a:r>
            <a:endParaRPr lang="zh-CN" altLang="en-US" sz="4800" b="1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570605" y="4054475"/>
            <a:ext cx="475488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三、文中之镜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570605" y="5412740"/>
            <a:ext cx="4754880" cy="829945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四、美中之镜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33145" y="1272540"/>
            <a:ext cx="1202055" cy="4546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p>
            <a:r>
              <a:rPr lang="zh-CN" altLang="en-US" sz="7200">
                <a:latin typeface="楷体" panose="02010609060101010101" pitchFamily="49" charset="-122"/>
                <a:ea typeface="楷体" panose="02010609060101010101" pitchFamily="49" charset="-122"/>
              </a:rPr>
              <a:t>镜里春秋</a:t>
            </a:r>
            <a:endParaRPr lang="zh-CN" altLang="en-US" sz="72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86410" y="1069340"/>
            <a:ext cx="6875780" cy="812165"/>
          </a:xfrm>
          <a:prstGeom prst="rect">
            <a:avLst/>
          </a:prstGeom>
        </p:spPr>
        <p:txBody>
          <a:bodyPr wrap="square">
            <a:noAutofit/>
          </a:bodyPr>
          <a:p>
            <a:pPr lvl="0" indent="213360" algn="l">
              <a:buClrTx/>
              <a:buSzTx/>
              <a:buFontTx/>
            </a:pPr>
            <a:r>
              <a:rPr lang="en-US" altLang="zh-CN" sz="3600">
                <a:solidFill>
                  <a:srgbClr val="333333"/>
                </a:solidFill>
                <a:latin typeface="Arial" panose="020B0604020202020204"/>
                <a:ea typeface="Arial" panose="020B0604020202020204"/>
                <a:sym typeface="+mn-ea"/>
              </a:rPr>
              <a:t>最早的览镜图</a:t>
            </a:r>
            <a:r>
              <a:rPr lang="zh-CN" altLang="en-US" sz="3600">
                <a:solidFill>
                  <a:srgbClr val="333333"/>
                </a:solidFill>
                <a:latin typeface="Arial" panose="020B0604020202020204"/>
                <a:ea typeface="宋体" panose="02010600030101010101" pitchFamily="2" charset="-122"/>
                <a:sym typeface="+mn-ea"/>
              </a:rPr>
              <a:t>，</a:t>
            </a:r>
            <a:r>
              <a:rPr lang="en-US" altLang="zh-CN" sz="3600">
                <a:solidFill>
                  <a:srgbClr val="333333"/>
                </a:solidFill>
                <a:latin typeface="Arial" panose="020B0604020202020204"/>
                <a:ea typeface="Arial" panose="020B0604020202020204"/>
                <a:sym typeface="+mn-ea"/>
              </a:rPr>
              <a:t>出现在一块砖上</a:t>
            </a:r>
            <a:endParaRPr lang="en-US" altLang="zh-CN" sz="3600">
              <a:solidFill>
                <a:srgbClr val="333333"/>
              </a:solidFill>
              <a:latin typeface="Arial" panose="020B0604020202020204"/>
              <a:ea typeface="Arial" panose="020B0604020202020204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41565" y="1614805"/>
            <a:ext cx="4351655" cy="443357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/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目前所见时间较早、图像清晰的美人照镜是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2008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年河南偃师发现的新莽空心砖壁画，现藏中国农业博物馆。长条形青砖分为三部分，左右分别绘览镜图和博戏图，中间绘神人与伏羲女娲。左侧身着白衣的女子，左手持镜，右手梳发。</a:t>
            </a:r>
            <a:endParaRPr lang="zh-CN" altLang="en-US" sz="28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306705" y="2618740"/>
            <a:ext cx="6985000" cy="2222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02385" y="5319395"/>
            <a:ext cx="4286250" cy="1065530"/>
          </a:xfrm>
          <a:prstGeom prst="rect">
            <a:avLst/>
          </a:prstGeom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2800">
                <a:solidFill>
                  <a:srgbClr val="404040"/>
                </a:solidFill>
                <a:latin typeface="Arial" panose="020B0604020202020204"/>
                <a:ea typeface="Arial" panose="020B0604020202020204"/>
                <a:sym typeface="+mn-ea"/>
              </a:rPr>
              <a:t>图片来自</a:t>
            </a:r>
            <a:r>
              <a:rPr lang="zh-CN" altLang="en-US" sz="2800">
                <a:solidFill>
                  <a:srgbClr val="404040"/>
                </a:solidFill>
                <a:latin typeface="Arial" panose="020B0604020202020204"/>
                <a:ea typeface="Arial" panose="020B0604020202020204"/>
                <a:sym typeface="+mn-ea"/>
              </a:rPr>
              <a:t>《</a:t>
            </a:r>
            <a:r>
              <a:rPr lang="zh-CN" altLang="en-US" sz="2800">
                <a:solidFill>
                  <a:srgbClr val="404040"/>
                </a:solidFill>
                <a:latin typeface="Arial" panose="020B0604020202020204"/>
                <a:ea typeface="Arial" panose="020B0604020202020204"/>
                <a:sym typeface="+mn-ea"/>
              </a:rPr>
              <a:t>鉴若长河</a:t>
            </a:r>
            <a:r>
              <a:rPr lang="zh-CN" altLang="en-US" sz="2800">
                <a:solidFill>
                  <a:srgbClr val="404040"/>
                </a:solidFill>
                <a:latin typeface="Arial" panose="020B0604020202020204"/>
                <a:ea typeface="Arial" panose="020B0604020202020204"/>
                <a:sym typeface="+mn-ea"/>
              </a:rPr>
              <a:t>》</a:t>
            </a:r>
            <a:endParaRPr lang="zh-CN" altLang="en-US" sz="2800">
              <a:solidFill>
                <a:srgbClr val="404040"/>
              </a:solidFill>
              <a:latin typeface="Arial" panose="020B0604020202020204"/>
              <a:ea typeface="Arial" panose="020B0604020202020204"/>
              <a:sym typeface="+mn-ea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156845"/>
            <a:ext cx="5238750" cy="56292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9420" y="2520633"/>
            <a:ext cx="5080000" cy="95313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/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马鞍山三国孙吴朱然墓漆盘画（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文物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》1986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年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3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期）</a:t>
            </a:r>
            <a:endParaRPr lang="zh-CN" altLang="en-US" sz="28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08000" y="1465580"/>
            <a:ext cx="4264660" cy="39693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东晋顾恺之（传）的名作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女史箴图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》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也有一组览镜梳妆图，一位仕女端坐于镜台前的席上，另一位侍女立于其身后，为其梳头。另有一位仕女坐于镜台右侧不远处，左手执镜，右手抬起，梳理整容，镜中映出清秀的面容。</a:t>
            </a:r>
            <a:endParaRPr lang="zh-CN" altLang="en-US" sz="28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5039360" y="876935"/>
            <a:ext cx="7152640" cy="510413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31800" y="1395412"/>
            <a:ext cx="5080000" cy="138366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/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涿州博物馆收藏的东汉彩绘陶镜台，拍摄于中华世纪坛“三国志”展</a:t>
            </a:r>
            <a:endParaRPr lang="zh-CN" altLang="en-US" sz="28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741161" y="0"/>
            <a:ext cx="5143499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4982845" y="619760"/>
            <a:ext cx="7125970" cy="62382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8620" y="1189355"/>
            <a:ext cx="4013835" cy="107632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唐宋：墓室壁画上览镜图出镜最多</a:t>
            </a:r>
            <a:endParaRPr lang="zh-CN" altLang="en-US" sz="3200" b="1" i="0">
              <a:solidFill>
                <a:srgbClr val="333333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8620" y="2687320"/>
            <a:ext cx="3872230" cy="31076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唐周昉（传）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挥扇仕女图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》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的美人照镜形象中，左侧穿男装的年轻侍女双手把持一面体大厚重铜镜的镜钮，右侧体态丰腴的女子正对镜理鬓梳妆。</a:t>
            </a:r>
            <a:endParaRPr lang="zh-CN" altLang="en-US" sz="28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45185" y="1312863"/>
            <a:ext cx="5080000" cy="3538220"/>
          </a:xfrm>
          <a:prstGeom prst="rect">
            <a:avLst/>
          </a:prstGeom>
        </p:spPr>
        <p:txBody>
          <a:bodyPr>
            <a:spAutoFit/>
          </a:bodyPr>
          <a:p>
            <a:pPr marL="0" indent="0" algn="just"/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五代画家周文矩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宫中图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》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的南宋摹本中，有两组美人照镜形象，第一组人物，仕女手持镜背绶带自照，侍女双手捧盘，盘中放有梳妆用品。第二组人物，仕女背对观者，将双手举于脑后挽髻，镜中映出仕女俊美的容貌。</a:t>
            </a:r>
            <a:endParaRPr lang="zh-CN" altLang="en-US" sz="28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5965" y="3429000"/>
            <a:ext cx="4762500" cy="22764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01815" y="443865"/>
            <a:ext cx="5290185" cy="64141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95375" y="1809750"/>
            <a:ext cx="5080000" cy="396938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/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1951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年，河南禹县白沙发掘的北宋元符二年（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1099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年）赵大翁墓，后室有一幅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梳妆图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》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壁画。壁画中的方桌上放置一件淡赭色镜台，镜台上有一面圆镜，绯衣女子欠身对镜戴冠。墓主人赵大翁是一位拥有土地的地主，墓中壁画所描绘的对镜著冠女子，或为其家眷。</a:t>
            </a:r>
            <a:endParaRPr lang="zh-CN" altLang="en-US" sz="28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35000" y="1121728"/>
            <a:ext cx="5080000" cy="1076325"/>
          </a:xfrm>
          <a:prstGeom prst="rect">
            <a:avLst/>
          </a:prstGeom>
        </p:spPr>
        <p:txBody>
          <a:bodyPr>
            <a:spAutoFit/>
          </a:bodyPr>
          <a:p>
            <a:pPr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明清：以览镜为主题的绘画作品最多</a:t>
            </a:r>
            <a:endParaRPr lang="zh-CN" altLang="en-US" sz="3200" b="1" i="0">
              <a:solidFill>
                <a:srgbClr val="333333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9965" y="2125980"/>
            <a:ext cx="6286500" cy="32575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29965" y="5634038"/>
            <a:ext cx="5080000" cy="521970"/>
          </a:xfrm>
          <a:prstGeom prst="rect">
            <a:avLst/>
          </a:prstGeom>
        </p:spPr>
        <p:txBody>
          <a:bodyPr>
            <a:spAutoFit/>
          </a:bodyPr>
          <a:p>
            <a:pPr marL="0" indent="0" algn="just"/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贵妃晓妆图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》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局部</a:t>
            </a:r>
            <a:endParaRPr lang="zh-CN" altLang="en-US" sz="28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62610" y="1123315"/>
            <a:ext cx="3012440" cy="26765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上海市博物馆藏仇英的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临宋人画册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》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之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半闲秋光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》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，菱花镜上映出女子的面容。</a:t>
            </a:r>
            <a:endParaRPr lang="zh-CN" altLang="en-US" sz="28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67530" y="947420"/>
            <a:ext cx="6286500" cy="47244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98620" y="5906135"/>
            <a:ext cx="574294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半闲秋光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》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局部，拍摄于苏州博物馆“画屏”展</a:t>
            </a:r>
            <a:endParaRPr lang="zh-CN" altLang="en-US" sz="28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68020" y="4511040"/>
            <a:ext cx="3925570" cy="119888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p>
            <a:pPr marL="0" indent="0" algn="just"/>
            <a:r>
              <a:rPr lang="zh-CN" altLang="en-US" sz="3600" b="0" i="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中国铜镜出现在公元前</a:t>
            </a:r>
            <a:r>
              <a:rPr lang="en-US" altLang="zh-CN" sz="3600" b="0" i="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4000</a:t>
            </a:r>
            <a:r>
              <a:rPr lang="zh-CN" altLang="en-US" sz="3600" b="0" i="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年左右。</a:t>
            </a:r>
            <a:endParaRPr lang="zh-CN" altLang="en-US" sz="3600" b="0" i="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1"/>
          <a:stretch>
            <a:fillRect/>
          </a:stretch>
        </p:blipFill>
        <p:spPr>
          <a:xfrm>
            <a:off x="5376545" y="86360"/>
            <a:ext cx="6350000" cy="63373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8770" y="748665"/>
            <a:ext cx="4829810" cy="32270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p>
            <a:pPr indent="593725" algn="just" defTabSz="266700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镜子的历史可以追溯到古代文明时期。初期的镜子由天然材料制成，如水面、黑曜石、金、银、水晶、铜、石头等，经过研磨抛光制成镜子。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79400" y="1018858"/>
            <a:ext cx="5080000" cy="3107690"/>
          </a:xfrm>
          <a:prstGeom prst="rect">
            <a:avLst/>
          </a:prstGeom>
        </p:spPr>
        <p:txBody>
          <a:bodyPr>
            <a:spAutoFit/>
          </a:bodyPr>
          <a:p>
            <a:pPr marL="0" indent="0" algn="just"/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故宫藏雍正登基前所用围屏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十二美人图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》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之一的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裘装揽镜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》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，画面上仕女身着裘装，一手搭于暖炉上御寒，一手持铜镜，神情专注地对镜自赏，“但惜流光暗烛房”的无奈之情溢于眉间。</a:t>
            </a:r>
            <a:endParaRPr lang="zh-CN" altLang="en-US" sz="28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6805" y="118110"/>
            <a:ext cx="3458845" cy="632714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7015" y="1421130"/>
            <a:ext cx="3850005" cy="35382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乾隆三年（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1738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年）陈枚以写实笔法创作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月曼清游图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》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册之五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对镜梳妆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》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，一位上着蓝衣下穿白裙的少女端坐于中央方桌前，桌上奁盒之上支起一面镜子，少女正在对镜梳妆。</a:t>
            </a:r>
            <a:endParaRPr lang="zh-CN" altLang="en-US" sz="28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4239895" y="1127760"/>
            <a:ext cx="7685405" cy="49282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77190" y="1250632"/>
            <a:ext cx="5080000" cy="1814830"/>
          </a:xfrm>
          <a:prstGeom prst="rect">
            <a:avLst/>
          </a:prstGeom>
        </p:spPr>
        <p:txBody>
          <a:bodyPr>
            <a:spAutoFit/>
          </a:bodyPr>
          <a:p>
            <a:pPr marL="0" indent="0" algn="just"/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清 朱本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对镜仕女图</a:t>
            </a:r>
            <a:r>
              <a:rPr lang="en-US" altLang="zh-CN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》</a:t>
            </a:r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轴（故宫博物院藏），将闺阁女子晨起梳妆照镜时瞻前顾后的神态描绘得极为传神有趣</a:t>
            </a:r>
            <a:endParaRPr lang="zh-CN" altLang="en-US" sz="28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5904865" y="146050"/>
            <a:ext cx="4766945" cy="60534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77190" y="1138555"/>
            <a:ext cx="4002405" cy="39693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zh-CN" altLang="en-US" sz="28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故宫博物院还珍藏有一幅清代慈禧太后览镜的老照片。这幅照片拍摄于颐和园乐寿堂前搭的席棚内，中设御座、布景屏风及豪华陈设。照片中，慈禧太后立于正中，左手执带柄镜，右手正在插花。</a:t>
            </a:r>
            <a:endParaRPr lang="zh-CN" altLang="en-US" sz="28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9150" y="594995"/>
            <a:ext cx="6286500" cy="55149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4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570605" y="1337945"/>
            <a:ext cx="475488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一、理中之镜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570605" y="2696210"/>
            <a:ext cx="475488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4800" b="1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二、史中之镜</a:t>
            </a:r>
            <a:endParaRPr lang="zh-CN" altLang="en-US" sz="4800" b="1">
              <a:solidFill>
                <a:schemeClr val="tx1"/>
              </a:solidFill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570605" y="4054475"/>
            <a:ext cx="475488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三、文中之镜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570605" y="5412740"/>
            <a:ext cx="4754880" cy="82994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48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四、美中之镜</a:t>
            </a:r>
            <a:endParaRPr lang="zh-CN" altLang="en-US" sz="48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33145" y="1272540"/>
            <a:ext cx="1202055" cy="4546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noAutofit/>
          </a:bodyPr>
          <a:p>
            <a:r>
              <a:rPr lang="zh-CN" altLang="en-US" sz="7200">
                <a:latin typeface="楷体" panose="02010609060101010101" pitchFamily="49" charset="-122"/>
                <a:ea typeface="楷体" panose="02010609060101010101" pitchFamily="49" charset="-122"/>
              </a:rPr>
              <a:t>镜里春秋</a:t>
            </a:r>
            <a:endParaRPr lang="zh-CN" altLang="en-US" sz="72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9591040" y="1538605"/>
            <a:ext cx="1423035" cy="3874135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 rtlCol="0" anchor="t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8000" b="1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总结</a:t>
            </a:r>
            <a:endParaRPr lang="zh-CN" altLang="en-US" sz="8000" b="1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19430" y="1584325"/>
            <a:ext cx="10076180" cy="403098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参考文献：</a:t>
            </a:r>
            <a:endParaRPr lang="zh-CN" altLang="en-US" sz="32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  <a:p>
            <a:pPr indent="0" algn="just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1.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晏子茹</a:t>
            </a: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中国古代铜镜龙纹纹饰研究</a:t>
            </a: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》2017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年</a:t>
            </a:r>
            <a:endParaRPr lang="zh-CN" altLang="en-US" sz="32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  <a:p>
            <a:pPr indent="0" algn="just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2.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曾甘霖</a:t>
            </a: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文化、语言学视角下的中国古镜研究</a:t>
            </a: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》2009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年</a:t>
            </a:r>
            <a:endParaRPr lang="zh-CN" altLang="en-US" sz="32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  <a:p>
            <a:pPr indent="0" algn="just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3.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高旋</a:t>
            </a: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古代铜镜初探</a:t>
            </a: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》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才智</a:t>
            </a: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2011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年</a:t>
            </a: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24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期</a:t>
            </a:r>
            <a:endParaRPr lang="zh-CN" altLang="en-US" sz="32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  <a:p>
            <a:pPr indent="0" algn="just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4.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朱荃</a:t>
            </a: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铜镜也疯狂</a:t>
            </a: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——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中国古代铜镜市场分析与展望</a:t>
            </a: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》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艺术市场</a:t>
            </a: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2011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年</a:t>
            </a: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05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期</a:t>
            </a:r>
            <a:endParaRPr lang="zh-CN" altLang="en-US" sz="32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  <a:p>
            <a:pPr indent="0" algn="just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5.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施亮</a:t>
            </a: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《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记忆的铜镜</a:t>
            </a: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》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北京日报</a:t>
            </a:r>
            <a:r>
              <a:rPr lang="en-US" altLang="zh-CN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2010</a:t>
            </a:r>
            <a:r>
              <a:rPr lang="zh-CN" altLang="en-US" sz="3200" b="0" i="0">
                <a:solidFill>
                  <a:srgbClr val="404040"/>
                </a:solidFill>
                <a:latin typeface="Arial" panose="020B0604020202020204"/>
                <a:ea typeface="Arial" panose="020B0604020202020204"/>
              </a:rPr>
              <a:t>年</a:t>
            </a:r>
            <a:endParaRPr lang="zh-CN" altLang="en-US" sz="3200" b="0" i="0">
              <a:solidFill>
                <a:srgbClr val="404040"/>
              </a:solidFill>
              <a:latin typeface="Arial" panose="020B0604020202020204"/>
              <a:ea typeface="Arial" panose="020B0604020202020204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06525" y="676275"/>
            <a:ext cx="9379585" cy="645160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wrap="square">
            <a:spAutoFit/>
          </a:bodyPr>
          <a:p>
            <a:pPr lvl="0" indent="266700" algn="ctr" defTabSz="266700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表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1  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“镜里春秋”调查实践必做任务表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544830" y="1397635"/>
          <a:ext cx="11102340" cy="6126480"/>
        </p:xfrm>
        <a:graphic>
          <a:graphicData uri="http://schemas.openxmlformats.org/drawingml/2006/table">
            <a:tbl>
              <a:tblPr/>
              <a:tblGrid>
                <a:gridCol w="1103630"/>
                <a:gridCol w="9998710"/>
              </a:tblGrid>
              <a:tr h="548640"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阶段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任务清单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97280">
                <a:tc rowSpan="2"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前期准备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复习教材中物理学科的镜面原理、历史学科的镜子沿革、语文学科的明镜诗文、美术学科的对镜名作，制定调查计划。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655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提前规划获取史料的方式：网络、专业商店、博物馆、文化馆、科技馆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655"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研学</a:t>
                      </a:r>
                      <a:endParaRPr lang="zh-CN" altLang="en-US" sz="2400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分组研究</a:t>
                      </a: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专业商店、博物馆、文化馆、科技馆，合作探究</a:t>
                      </a:r>
                      <a:r>
                        <a:rPr lang="en-US" altLang="zh-CN" sz="24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“</a:t>
                      </a:r>
                      <a:r>
                        <a:rPr lang="zh-CN" altLang="en-US" sz="24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镜子</a:t>
                      </a:r>
                      <a:r>
                        <a:rPr lang="en-US" altLang="zh-CN" sz="24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”</a:t>
                      </a:r>
                      <a:r>
                        <a:rPr lang="zh-CN" altLang="en-US" sz="240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得角度</a:t>
                      </a:r>
                      <a:endParaRPr lang="zh-CN" altLang="en-US" sz="2400"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97280">
                <a:tc rowSpan="2"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后期总结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结合教材学习，留心典型作品，选择印象最深刻的写一篇</a:t>
                      </a:r>
                      <a:r>
                        <a:rPr lang="en-US" alt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800</a:t>
                      </a: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字左右的随笔。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640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写一篇不少于</a:t>
                      </a:r>
                      <a:r>
                        <a:rPr lang="en-US" alt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1500</a:t>
                      </a: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字的研学报告。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93165" y="544195"/>
            <a:ext cx="10479405" cy="645160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wrap="square">
            <a:spAutoFit/>
          </a:bodyPr>
          <a:p>
            <a:pPr marL="0" indent="266700" algn="ctr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表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</a:rPr>
              <a:t>2  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镜里春秋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”实践性作业自我评估量规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81610" y="1276350"/>
          <a:ext cx="11753215" cy="5652135"/>
        </p:xfrm>
        <a:graphic>
          <a:graphicData uri="http://schemas.openxmlformats.org/drawingml/2006/table">
            <a:tbl>
              <a:tblPr/>
              <a:tblGrid>
                <a:gridCol w="1116330"/>
                <a:gridCol w="4206240"/>
                <a:gridCol w="3101340"/>
                <a:gridCol w="3329305"/>
              </a:tblGrid>
              <a:tr h="457200"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维度</a:t>
                      </a:r>
                      <a:endParaRPr lang="zh-CN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A</a:t>
                      </a:r>
                      <a:r>
                        <a:rPr lang="zh-CN" altLang="en-US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（优秀）</a:t>
                      </a:r>
                      <a:endParaRPr lang="zh-CN" altLang="en-US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B</a:t>
                      </a:r>
                      <a:r>
                        <a:rPr lang="zh-CN" altLang="en-US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（良好）</a:t>
                      </a:r>
                      <a:endParaRPr lang="zh-CN" altLang="en-US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C</a:t>
                      </a:r>
                      <a:r>
                        <a:rPr lang="zh-CN" altLang="en-US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（一般）</a:t>
                      </a:r>
                      <a:endParaRPr lang="zh-CN" altLang="en-US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71600"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史料搜集与研究</a:t>
                      </a:r>
                      <a:endParaRPr lang="zh-CN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有较强的史料实证意识，收集并筛选相关的史料，并说明原因</a:t>
                      </a:r>
                      <a:endParaRPr lang="zh-CN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能够根据任务主题搜集到与任务问题相关的史料</a:t>
                      </a:r>
                      <a:endParaRPr lang="zh-CN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能够收集到一些史料，但针对性不强，不详细，内容比较笼统。</a:t>
                      </a:r>
                      <a:endParaRPr lang="zh-CN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71600"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研学过程与探究</a:t>
                      </a:r>
                      <a:endParaRPr lang="zh-CN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能够依据所学知识和所搜集的史料对问题进行有理有据的分析，解决实际问题</a:t>
                      </a:r>
                      <a:endParaRPr lang="zh-CN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能够依据搜集的史料对问题进行初步的分析，得出基本的认识。</a:t>
                      </a:r>
                      <a:endParaRPr lang="zh-CN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能够依据史料对问题进行初步分析，但没有自己的认识</a:t>
                      </a:r>
                      <a:endParaRPr lang="zh-CN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71600"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成果展示与交流</a:t>
                      </a:r>
                      <a:endParaRPr lang="zh-CN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多方面的收集、分工明确，成功丰硕，并配有自己的注解。</a:t>
                      </a:r>
                      <a:endParaRPr lang="zh-CN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侧重某个方面收集资料，有分工，有一定的成果，但缺乏自己的认识。</a:t>
                      </a:r>
                      <a:endParaRPr lang="zh-CN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收集的资料少，零散，小组分工不明或没有分工。</a:t>
                      </a:r>
                      <a:endParaRPr lang="zh-CN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80135"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研学报告</a:t>
                      </a:r>
                      <a:endParaRPr lang="zh-CN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符合学术论文的一般要求，主题明确，逻辑清晰，史论结合，情感升华。</a:t>
                      </a:r>
                      <a:endParaRPr lang="zh-CN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主题较明确，结构清晰，史论结合。</a:t>
                      </a:r>
                      <a:endParaRPr lang="zh-CN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没有明确的主题，只记述游览过程，不能进行学科解读。</a:t>
                      </a:r>
                      <a:endParaRPr lang="zh-CN" sz="20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1005" y="990600"/>
            <a:ext cx="9542145" cy="645160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 wrap="square">
            <a:spAutoFit/>
          </a:bodyPr>
          <a:p>
            <a:pPr lvl="0" indent="266700" algn="ctr" defTabSz="266700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表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 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镜里春秋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”小组评价量规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312420" y="2189163"/>
          <a:ext cx="10476230" cy="269875"/>
        </p:xfrm>
        <a:graphic>
          <a:graphicData uri="http://schemas.openxmlformats.org/drawingml/2006/table">
            <a:tbl>
              <a:tblPr/>
              <a:tblGrid>
                <a:gridCol w="1406525"/>
                <a:gridCol w="3649345"/>
                <a:gridCol w="1898650"/>
                <a:gridCol w="1758315"/>
                <a:gridCol w="1763395"/>
              </a:tblGrid>
              <a:tr h="135255">
                <a:tc rowSpan="2"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评价内容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评分依据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完成情况及评分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34620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A</a:t>
                      </a:r>
                      <a:r>
                        <a:rPr lang="zh-CN" altLang="en-US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（</a:t>
                      </a:r>
                      <a:r>
                        <a:rPr lang="en-US" alt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8-10</a:t>
                      </a: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分）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B</a:t>
                      </a:r>
                      <a:r>
                        <a:rPr lang="zh-CN" altLang="en-US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（</a:t>
                      </a:r>
                      <a:r>
                        <a:rPr lang="en-US" alt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5-7</a:t>
                      </a: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分）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C</a:t>
                      </a:r>
                      <a:r>
                        <a:rPr lang="zh-CN" altLang="en-US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1-4</a:t>
                      </a:r>
                      <a:r>
                        <a:rPr 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分）</a:t>
                      </a:r>
                      <a:endParaRPr lang="zh-CN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研学主题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主题明确，有关键词。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 </a:t>
                      </a:r>
                      <a:endParaRPr lang="en-US" alt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 </a:t>
                      </a:r>
                      <a:endParaRPr lang="en-US" alt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史料甄别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翔实可靠，出处明确。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 </a:t>
                      </a:r>
                      <a:endParaRPr lang="en-US" alt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 </a:t>
                      </a:r>
                      <a:endParaRPr lang="en-US" alt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语言表达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逻辑性强，层次分明。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 </a:t>
                      </a:r>
                      <a:endParaRPr lang="en-US" alt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 </a:t>
                      </a:r>
                      <a:endParaRPr lang="en-US" alt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史学素养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区分史料价值，史论结合。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 </a:t>
                      </a:r>
                      <a:endParaRPr lang="en-US" alt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 </a:t>
                      </a:r>
                      <a:endParaRPr lang="en-US" alt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研究空间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提出有待深入研究的问题。</a:t>
                      </a:r>
                      <a:endParaRPr 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 </a:t>
                      </a:r>
                      <a:endParaRPr lang="en-US" alt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40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 </a:t>
                      </a:r>
                      <a:endParaRPr lang="en-US" altLang="zh-CN" sz="240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2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18770" y="1495425"/>
            <a:ext cx="4827905" cy="37738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p>
            <a:pPr indent="593725" algn="just" defTabSz="266700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公元前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3000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年，古埃及人掌握了青铜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铜锡合金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的生产技术，同时，他们发现把青铜板打磨光滑后，可以照出人形来，这样，就发明了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青铜镜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096000" y="451485"/>
            <a:ext cx="5885180" cy="567309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11455" y="887730"/>
            <a:ext cx="10260965" cy="181483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p>
            <a:pPr lvl="0" algn="just">
              <a:buClrTx/>
              <a:buSzTx/>
              <a:buFontTx/>
            </a:pP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春秋战国时期的《墨子》一书中，就已经有了对镜的光学解读。</a:t>
            </a:r>
            <a:r>
              <a:rPr lang="en-US" altLang="zh-CN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景，日之光反烛人，则景在日与人之间</a:t>
            </a:r>
            <a:r>
              <a:rPr lang="en-US" altLang="zh-CN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28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，这表明墨家已经认识到光线在传播过程中遇到障碍物时会发生反射，并且反射光线、入射光线和法线在同一平面内，反射角等于入射角。</a:t>
            </a:r>
            <a:endParaRPr lang="zh-CN" altLang="en-US" sz="28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8507730" y="2954020"/>
            <a:ext cx="3242310" cy="35121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45" y="3056255"/>
            <a:ext cx="7402830" cy="30676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21640" y="1238885"/>
            <a:ext cx="5039995" cy="538607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西汉初年成书的《淮南成毕术》中有这样的记载</a:t>
            </a:r>
            <a:r>
              <a:rPr lang="en-US" altLang="zh-CN" sz="32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:“</a:t>
            </a:r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取大镜高悬，置水盆于其下，则见四邻矣。</a:t>
            </a:r>
            <a:r>
              <a:rPr lang="en-US" altLang="zh-CN" sz="32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”</a:t>
            </a:r>
            <a:r>
              <a:rPr lang="zh-CN" altLang="en-US" sz="3200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这个装置虽然简单，但意义深远，它和现代所用的许多潜望镜原理是一样的，它是现代的许多潜望镜和利用反射特性改变光路的各种仪器的祖先。</a:t>
            </a:r>
            <a:endParaRPr lang="zh-CN" altLang="en-US" sz="3200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5596255" y="0"/>
            <a:ext cx="4298315" cy="4170045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8779510" y="2927350"/>
            <a:ext cx="3412490" cy="39306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4790" y="4341495"/>
            <a:ext cx="8315960" cy="240411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noAutofit/>
          </a:bodyPr>
          <a:p>
            <a:pPr lvl="0" algn="just">
              <a:buClrTx/>
              <a:buSzTx/>
              <a:buFontTx/>
            </a:pPr>
            <a:r>
              <a:rPr lang="zh-CN" altLang="en-US" sz="36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凹面镜与凸面镜</a:t>
            </a:r>
            <a:endParaRPr lang="zh-CN" altLang="en-US" sz="36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just">
              <a:buClrTx/>
              <a:buSzTx/>
              <a:buFontTx/>
            </a:pPr>
            <a:r>
              <a:rPr lang="zh-CN" altLang="en-US" sz="36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中国古代有两种铜镜：</a:t>
            </a:r>
            <a:endParaRPr lang="zh-CN" altLang="en-US" sz="36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just">
              <a:buClrTx/>
              <a:buSzTx/>
              <a:buFontTx/>
            </a:pPr>
            <a:r>
              <a:rPr lang="zh-CN" altLang="en-US" sz="36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一种是凹面镜，用来聚焦日光取火，也称阳燧；另一种是凸镜，用来照亮人。</a:t>
            </a:r>
            <a:endParaRPr lang="zh-CN" altLang="en-US" sz="36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1465" y="831850"/>
            <a:ext cx="5043170" cy="341503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p>
            <a:pPr lvl="0" algn="just">
              <a:buClrTx/>
              <a:buSzTx/>
              <a:buFontTx/>
            </a:pPr>
            <a:r>
              <a:rPr lang="zh-CN" altLang="en-US" sz="36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金代崔宝的</a:t>
            </a:r>
            <a:r>
              <a:rPr lang="zh-CN" altLang="en-US" sz="36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36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古今注</a:t>
            </a:r>
            <a:r>
              <a:rPr lang="zh-CN" altLang="en-US" sz="36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</a:t>
            </a:r>
            <a:r>
              <a:rPr lang="zh-CN" altLang="en-US" sz="36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有这样一种记载：“燧石，铜镜也，以铜为其形，似镜；依物，影倒，向阳，火生；有艾承志，火出。”</a:t>
            </a:r>
            <a:endParaRPr lang="zh-CN" altLang="en-US" sz="36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36945" y="199390"/>
            <a:ext cx="5951855" cy="2306955"/>
          </a:xfrm>
          <a:prstGeom prst="rect">
            <a:avLst/>
          </a:prstGeom>
        </p:spPr>
        <p:txBody>
          <a:bodyPr wrap="square">
            <a:spAutoFit/>
          </a:bodyPr>
          <a:p>
            <a:pPr indent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0" i="0">
                <a:solidFill>
                  <a:srgbClr val="333333"/>
                </a:solidFill>
                <a:latin typeface="PingFang SC"/>
                <a:ea typeface="PingFang SC"/>
              </a:rPr>
              <a:t>《周礼·秋官》等很多古籍都有凹面镜取火的记载，对阳燧取火记述最详细、最精辟的，则是宋代科学家沈括的《梦溪笔谈</a:t>
            </a:r>
            <a:r>
              <a:rPr lang="zh-CN" altLang="en-US" sz="2400" b="0" i="0">
                <a:solidFill>
                  <a:srgbClr val="333333"/>
                </a:solidFill>
                <a:latin typeface="PingFang SC"/>
                <a:ea typeface="PingFang SC"/>
              </a:rPr>
              <a:t>》：“阳燧表面凹陷，对着太阳照，在离镜面一二寸的地方，光会聚为一点，放上易燃物，就会燃烧起来。”</a:t>
            </a:r>
            <a:endParaRPr lang="zh-CN" altLang="en-US" sz="2400" b="0" i="0">
              <a:solidFill>
                <a:srgbClr val="333333"/>
              </a:solidFill>
              <a:latin typeface="PingFang SC"/>
              <a:ea typeface="PingFang SC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14011"/>
          <a:stretch>
            <a:fillRect/>
          </a:stretch>
        </p:blipFill>
        <p:spPr>
          <a:xfrm>
            <a:off x="5601335" y="2567305"/>
            <a:ext cx="3708400" cy="287528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2"/>
          <a:srcRect l="22326" r="31770"/>
          <a:stretch>
            <a:fillRect/>
          </a:stretch>
        </p:blipFill>
        <p:spPr>
          <a:xfrm>
            <a:off x="9512935" y="2864485"/>
            <a:ext cx="2679065" cy="38811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1295" y="0"/>
            <a:ext cx="5334000" cy="36957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1625" y="1056640"/>
            <a:ext cx="5615305" cy="563118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p>
            <a:pPr lvl="0" algn="just">
              <a:buClrTx/>
              <a:buSzTx/>
              <a:buFontTx/>
            </a:pPr>
            <a:r>
              <a:rPr lang="zh-CN" altLang="en-US" sz="36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古人为什么要制作人的凸面镜呢？这可能有两个原因</a:t>
            </a:r>
            <a:r>
              <a:rPr lang="zh-CN" altLang="en-US" sz="36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endParaRPr lang="zh-CN" altLang="en-US" sz="36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just">
              <a:buClrTx/>
              <a:buSzTx/>
              <a:buFontTx/>
            </a:pPr>
            <a:r>
              <a:rPr lang="zh-CN" altLang="en-US" sz="36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首先，凸面镜的视野比较宽。凸面镜这个优点</a:t>
            </a:r>
            <a:r>
              <a:rPr lang="zh-CN" altLang="en-US" sz="36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被用在汽车上</a:t>
            </a:r>
            <a:r>
              <a:rPr lang="zh-CN" altLang="en-US" sz="36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，安装在驾驶室侧面的都是凸面镜，驾驶员可以从后视镜看到汽车左右两侧和后部的</a:t>
            </a:r>
            <a:r>
              <a:rPr lang="zh-CN" altLang="en-US" sz="36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更大视野</a:t>
            </a:r>
            <a:r>
              <a:rPr lang="zh-CN" altLang="en-US" sz="3600">
                <a:solidFill>
                  <a:srgbClr val="1A1A1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3600">
              <a:solidFill>
                <a:srgbClr val="1A1A1A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7147560" y="3815080"/>
            <a:ext cx="5044440" cy="3042920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TABLE_ENDDRAG_ORIGIN_RECT" val="316*215"/>
  <p:tag name="TABLE_ENDDRAG_RECT" val="349*83*316*215"/>
</p:tagLst>
</file>

<file path=ppt/tags/tag13.xml><?xml version="1.0" encoding="utf-8"?>
<p:tagLst xmlns:p="http://schemas.openxmlformats.org/presentationml/2006/main">
  <p:tag name="AS_UNIQUEID" val="140"/>
</p:tagLst>
</file>

<file path=ppt/tags/tag14.xml><?xml version="1.0" encoding="utf-8"?>
<p:tagLst xmlns:p="http://schemas.openxmlformats.org/presentationml/2006/main">
  <p:tag name="AS_UNIQUEID" val="261"/>
</p:tagLst>
</file>

<file path=ppt/tags/tag15.xml><?xml version="1.0" encoding="utf-8"?>
<p:tagLst xmlns:p="http://schemas.openxmlformats.org/presentationml/2006/main">
  <p:tag name="AS_UNIQUEID" val="339"/>
</p:tagLst>
</file>

<file path=ppt/tags/tag16.xml><?xml version="1.0" encoding="utf-8"?>
<p:tagLst xmlns:p="http://schemas.openxmlformats.org/presentationml/2006/main">
  <p:tag name="AS_UNIQUEID" val="339"/>
</p:tagLst>
</file>

<file path=ppt/tags/tag17.xml><?xml version="1.0" encoding="utf-8"?>
<p:tagLst xmlns:p="http://schemas.openxmlformats.org/presentationml/2006/main">
  <p:tag name="AS_UNIQUEID" val="140"/>
</p:tagLst>
</file>

<file path=ppt/tags/tag18.xml><?xml version="1.0" encoding="utf-8"?>
<p:tagLst xmlns:p="http://schemas.openxmlformats.org/presentationml/2006/main">
  <p:tag name="AS_UNIQUEID" val="261"/>
</p:tagLst>
</file>

<file path=ppt/tags/tag19.xml><?xml version="1.0" encoding="utf-8"?>
<p:tagLst xmlns:p="http://schemas.openxmlformats.org/presentationml/2006/main">
  <p:tag name="AS_UNIQUEID" val="339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UNIQUEID" val="339"/>
</p:tagLst>
</file>

<file path=ppt/tags/tag21.xml><?xml version="1.0" encoding="utf-8"?>
<p:tagLst xmlns:p="http://schemas.openxmlformats.org/presentationml/2006/main">
  <p:tag name="AS_UNIQUEID" val="140"/>
</p:tagLst>
</file>

<file path=ppt/tags/tag22.xml><?xml version="1.0" encoding="utf-8"?>
<p:tagLst xmlns:p="http://schemas.openxmlformats.org/presentationml/2006/main">
  <p:tag name="AS_UNIQUEID" val="261"/>
</p:tagLst>
</file>

<file path=ppt/tags/tag23.xml><?xml version="1.0" encoding="utf-8"?>
<p:tagLst xmlns:p="http://schemas.openxmlformats.org/presentationml/2006/main">
  <p:tag name="AS_UNIQUEID" val="339"/>
</p:tagLst>
</file>

<file path=ppt/tags/tag24.xml><?xml version="1.0" encoding="utf-8"?>
<p:tagLst xmlns:p="http://schemas.openxmlformats.org/presentationml/2006/main">
  <p:tag name="AS_UNIQUEID" val="339"/>
</p:tagLst>
</file>

<file path=ppt/tags/tag25.xml><?xml version="1.0" encoding="utf-8"?>
<p:tagLst xmlns:p="http://schemas.openxmlformats.org/presentationml/2006/main">
  <p:tag name="AS_UNIQUEID" val="140"/>
</p:tagLst>
</file>

<file path=ppt/tags/tag26.xml><?xml version="1.0" encoding="utf-8"?>
<p:tagLst xmlns:p="http://schemas.openxmlformats.org/presentationml/2006/main">
  <p:tag name="AS_UNIQUEID" val="261"/>
</p:tagLst>
</file>

<file path=ppt/tags/tag27.xml><?xml version="1.0" encoding="utf-8"?>
<p:tagLst xmlns:p="http://schemas.openxmlformats.org/presentationml/2006/main">
  <p:tag name="AS_UNIQUEID" val="339"/>
</p:tagLst>
</file>

<file path=ppt/tags/tag28.xml><?xml version="1.0" encoding="utf-8"?>
<p:tagLst xmlns:p="http://schemas.openxmlformats.org/presentationml/2006/main">
  <p:tag name="AS_UNIQUEID" val="339"/>
</p:tagLst>
</file>

<file path=ppt/tags/tag29.xml><?xml version="1.0" encoding="utf-8"?>
<p:tagLst xmlns:p="http://schemas.openxmlformats.org/presentationml/2006/main">
  <p:tag name="AS_UNIQUEID" val="140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AS_UNIQUEID" val="261"/>
</p:tagLst>
</file>

<file path=ppt/tags/tag31.xml><?xml version="1.0" encoding="utf-8"?>
<p:tagLst xmlns:p="http://schemas.openxmlformats.org/presentationml/2006/main">
  <p:tag name="AS_UNIQUEID" val="339"/>
</p:tagLst>
</file>

<file path=ppt/tags/tag32.xml><?xml version="1.0" encoding="utf-8"?>
<p:tagLst xmlns:p="http://schemas.openxmlformats.org/presentationml/2006/main">
  <p:tag name="AS_UNIQUEID" val="339"/>
</p:tagLst>
</file>

<file path=ppt/tags/tag33.xml><?xml version="1.0" encoding="utf-8"?>
<p:tagLst xmlns:p="http://schemas.openxmlformats.org/presentationml/2006/main">
  <p:tag name="AS_UNIQUEID" val="339"/>
</p:tagLst>
</file>

<file path=ppt/tags/tag34.xml><?xml version="1.0" encoding="utf-8"?>
<p:tagLst xmlns:p="http://schemas.openxmlformats.org/presentationml/2006/main">
  <p:tag name="TABLE_ENDDRAG_ORIGIN_RECT" val="874*460"/>
  <p:tag name="TABLE_ENDDRAG_RECT" val="59*161*874*460"/>
</p:tagLst>
</file>

<file path=ppt/tags/tag35.xml><?xml version="1.0" encoding="utf-8"?>
<p:tagLst xmlns:p="http://schemas.openxmlformats.org/presentationml/2006/main">
  <p:tag name="TABLE_ENDDRAG_ORIGIN_RECT" val="925*419"/>
  <p:tag name="TABLE_ENDDRAG_RECT" val="14*110*925*419"/>
</p:tagLst>
</file>

<file path=ppt/tags/tag36.xml><?xml version="1.0" encoding="utf-8"?>
<p:tagLst xmlns:p="http://schemas.openxmlformats.org/presentationml/2006/main">
  <p:tag name="AS_UNIQUEID" val="893"/>
</p:tagLst>
</file>

<file path=ppt/tags/tag37.xml><?xml version="1.0" encoding="utf-8"?>
<p:tagLst xmlns:p="http://schemas.openxmlformats.org/presentationml/2006/main">
  <p:tag name="AS_UNIQUEID" val="894"/>
</p:tagLst>
</file>

<file path=ppt/tags/tag38.xml><?xml version="1.0" encoding="utf-8"?>
<p:tagLst xmlns:p="http://schemas.openxmlformats.org/presentationml/2006/main">
  <p:tag name="AS_UNIQUEID" val="895"/>
</p:tagLst>
</file>

<file path=ppt/tags/tag39.xml><?xml version="1.0" encoding="utf-8"?>
<p:tagLst xmlns:p="http://schemas.openxmlformats.org/presentationml/2006/main">
  <p:tag name="AS_UNIQUEID" val="896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AS_UNIQUEID" val="897"/>
</p:tagLst>
</file>

<file path=ppt/tags/tag41.xml><?xml version="1.0" encoding="utf-8"?>
<p:tagLst xmlns:p="http://schemas.openxmlformats.org/presentationml/2006/main">
  <p:tag name="AS_UNIQUEID" val="898"/>
</p:tagLst>
</file>

<file path=ppt/tags/tag42.xml><?xml version="1.0" encoding="utf-8"?>
<p:tagLst xmlns:p="http://schemas.openxmlformats.org/presentationml/2006/main">
  <p:tag name="COMMONDATA" val="eyJoZGlkIjoiNDUxYjc4ODRlOGQyYjgyMTgyZjk4NTk3MmUxMjkzOGQifQ=="/>
  <p:tag name="KSO_WPP_MARK_KEY" val="fef97fa3-d840-43e7-9574-78ab842b1d89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6161</ap:Words>
  <ap:PresentationFormat>宽屏</ap:PresentationFormat>
  <ap:Paragraphs>422</ap:Paragraphs>
  <ap:Slides>48</ap:Slides>
  <ap:Notes>1</ap:Notes>
  <ap:HiddenSlides>2</ap:HiddenSlides>
  <ap:MMClips>0</ap:MMClips>
  <ap:ScaleCrop>false</ap:ScaleCrop>
  <ap:HeadingPairs>
    <vt:vector baseType="variant" size="6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ap:HeadingPairs>
  <ap:TitlesOfParts>
    <vt:vector baseType="lpstr" size="66">
      <vt:lpstr>Arial</vt:lpstr>
      <vt:lpstr>宋体</vt:lpstr>
      <vt:lpstr>Wingdings</vt:lpstr>
      <vt:lpstr>黑体</vt:lpstr>
      <vt:lpstr>微软雅黑</vt:lpstr>
      <vt:lpstr>Wingdings</vt:lpstr>
      <vt:lpstr>华文中宋</vt:lpstr>
      <vt:lpstr>方正超粗黑简体</vt:lpstr>
      <vt:lpstr>华文楷体</vt:lpstr>
      <vt:lpstr>楷体</vt:lpstr>
      <vt:lpstr>Times New Roman</vt:lpstr>
      <vt:lpstr>PingFang SC</vt:lpstr>
      <vt:lpstr>Segoe Print</vt:lpstr>
      <vt:lpstr>Arial Unicode MS</vt:lpstr>
      <vt:lpstr>Calibri</vt:lpstr>
      <vt:lpstr>Arial</vt:lpstr>
      <vt:lpstr>隶书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ap:TitlesOfParts>
  <ap:LinksUpToDate>false</ap:LinksUpToDate>
  <ap:SharedDoc>false</ap:SharedDoc>
  <ap:HyperlinksChanged>false</ap:HyperlinksChanged>
  <ap:AppVersion>100.001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lastPrinted>2020-12-09T16:36:00.0000000Z</lastPrinted>
  <dcterms:created xsi:type="dcterms:W3CDTF">2020-12-09T16:36:00.0000000Z</dcterms:created>
  <dcterms:modified xsi:type="dcterms:W3CDTF">2025-02-27T07:38:11.0000000Z</dcterms:modified>
  <dc:creator/>
  <revision/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6" name="ICV">
    <vt:lpwstr>C8D61474DB2743C6AF5BD86F881724DE</vt:lpwstr>
  </op:property>
  <op:property fmtid="{D5CDD505-2E9C-101B-9397-08002B2CF9AE}" pid="7" name="KSOProductBuildVer">
    <vt:lpwstr>2052-12.1.0.20305</vt:lpwstr>
  </op:property>
</op:Properties>
</file>