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680" r:id="rId3"/>
    <p:sldId id="1126" r:id="rId5"/>
    <p:sldId id="1125" r:id="rId6"/>
    <p:sldId id="1173" r:id="rId7"/>
    <p:sldId id="1174" r:id="rId8"/>
    <p:sldId id="1175" r:id="rId9"/>
    <p:sldId id="1177" r:id="rId10"/>
    <p:sldId id="1179" r:id="rId11"/>
    <p:sldId id="1181" r:id="rId12"/>
    <p:sldId id="1182" r:id="rId13"/>
    <p:sldId id="1185" r:id="rId14"/>
    <p:sldId id="1187" r:id="rId15"/>
    <p:sldId id="1188" r:id="rId16"/>
    <p:sldId id="1189" r:id="rId17"/>
    <p:sldId id="1190" r:id="rId18"/>
    <p:sldId id="1191" r:id="rId19"/>
    <p:sldId id="1192" r:id="rId20"/>
    <p:sldId id="1193" r:id="rId21"/>
    <p:sldId id="1194" r:id="rId22"/>
    <p:sldId id="1196" r:id="rId23"/>
    <p:sldId id="1198" r:id="rId24"/>
    <p:sldId id="1199" r:id="rId25"/>
    <p:sldId id="1200" r:id="rId26"/>
    <p:sldId id="1201" r:id="rId27"/>
    <p:sldId id="1202" r:id="rId28"/>
    <p:sldId id="1203" r:id="rId29"/>
    <p:sldId id="1208" r:id="rId30"/>
    <p:sldId id="1210" r:id="rId31"/>
    <p:sldId id="1211" r:id="rId32"/>
    <p:sldId id="1227" r:id="rId33"/>
    <p:sldId id="1212" r:id="rId34"/>
    <p:sldId id="1228" r:id="rId35"/>
    <p:sldId id="1218" r:id="rId36"/>
    <p:sldId id="933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40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0" clrIdx="0"/>
  <p:cmAuthor id="1" name="微软用户" initials="微软用户" lastIdx="0" clrIdx="0"/>
  <p:cmAuthor id="2" name="Administrator" initials="A" lastIdx="0" clrIdx="1"/>
  <p:cmAuthor id="3" name="lenovo" initials="l" lastIdx="0" clrIdx="2"/>
  <p:cmAuthor id="4" name="administrator-pc" initials="a" lastIdx="0" clrIdx="0"/>
  <p:cmAuthor id="5" name="宋洁然" initials="宋" lastIdx="0" clrIdx="1"/>
  <p:cmAuthor id="6" name="ming qiu" initials="m" lastIdx="0" clrIdx="1"/>
  <p:cmAuthor id="7" name="1206988966@qq.com" initials="1" lastIdx="0" clrIdx="2"/>
  <p:cmAuthor id="8" name="姜伟光" initials="姜" lastIdx="0" clrIdx="0"/>
  <p:cmAuthor id="10" name="PC" initials="P" lastIdx="0" clrIdx="0"/>
  <p:cmAuthor id="11" name="王子涵" initials="王" lastIdx="0" clrIdx="0"/>
  <p:cmAuthor id="12" name="User" initials="U" lastIdx="0" clrIdx="0"/>
  <p:cmAuthor id="13" name="xtzj" initials="x" lastIdx="0" clrIdx="0"/>
  <p:cmAuthor id="14" name="24611" initials="2" lastIdx="0" clrIdx="13"/>
  <p:cmAuthor id="15" name="付" initials="付" lastIdx="0" clrIdx="14"/>
  <p:cmAuthor id="16" name="Nicole Li  李倩" initials="N" lastIdx="0" clrIdx="0"/>
  <p:cmAuthor id="17" name="admin" initials="a" lastIdx="0" clrIdx="0"/>
  <p:cmAuthor id="18" name="222" initials="2" lastIdx="0" clrIdx="0"/>
  <p:cmAuthor id="20" name="iwenping" initials="" lastIdx="0" clrIdx="0"/>
  <p:cmAuthor id="24" name="LJY" initials="L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B5B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84" y="40"/>
      </p:cViewPr>
      <p:guideLst>
        <p:guide orient="horz" pos="2153"/>
        <p:guide pos="40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46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1DF1F-FC0E-4CFC-BAE8-138695042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6165" y="194310"/>
            <a:ext cx="27197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枣庄八中项目化学习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pic>
        <p:nvPicPr>
          <p:cNvPr id="3" name="图片 2" descr="八中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885825" cy="786765"/>
          </a:xfrm>
          <a:prstGeom prst="rect">
            <a:avLst/>
          </a:prstGeom>
        </p:spPr>
      </p:pic>
    </p:spTree>
    <p:custDataLst>
      <p:tags r:id="rId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tags" Target="../tags/tag32.xml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321287" y="5936643"/>
            <a:ext cx="5667216" cy="1026085"/>
            <a:chOff x="5975" y="8314"/>
            <a:chExt cx="7957" cy="1616"/>
          </a:xfrm>
        </p:grpSpPr>
        <p:sp>
          <p:nvSpPr>
            <p:cNvPr id="23" name="圆角矩形 22"/>
            <p:cNvSpPr/>
            <p:nvPr>
              <p:custDataLst>
                <p:tags r:id="rId1"/>
              </p:custDataLst>
            </p:nvPr>
          </p:nvSpPr>
          <p:spPr>
            <a:xfrm>
              <a:off x="5975" y="8335"/>
              <a:ext cx="7545" cy="90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68" tIns="60932" rIns="121868" bIns="60932"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TextBox 23"/>
            <p:cNvSpPr txBox="1"/>
            <p:nvPr>
              <p:custDataLst>
                <p:tags r:id="rId2"/>
              </p:custDataLst>
            </p:nvPr>
          </p:nvSpPr>
          <p:spPr>
            <a:xfrm>
              <a:off x="7230" y="8314"/>
              <a:ext cx="6702" cy="1616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lIns="121868" tIns="60932" rIns="121868" bIns="60932" rtlCol="0">
              <a:spAutoFit/>
            </a:bodyPr>
            <a:lstStyle/>
            <a:p>
              <a:r>
                <a:rPr lang="zh-CN" altLang="en-US" sz="2935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枣庄八中北</a:t>
              </a:r>
              <a:r>
                <a:rPr lang="zh-CN" altLang="en-US" sz="29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校项目学习组</a:t>
              </a:r>
              <a:endParaRPr lang="zh-CN" altLang="en-US" sz="2935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grpSp>
          <p:nvGrpSpPr>
            <p:cNvPr id="25" name="Group 91"/>
            <p:cNvGrpSpPr/>
            <p:nvPr/>
          </p:nvGrpSpPr>
          <p:grpSpPr bwMode="auto">
            <a:xfrm>
              <a:off x="6193" y="8401"/>
              <a:ext cx="820" cy="819"/>
              <a:chOff x="936" y="1480"/>
              <a:chExt cx="1589" cy="1588"/>
            </a:xfrm>
          </p:grpSpPr>
          <p:grpSp>
            <p:nvGrpSpPr>
              <p:cNvPr id="26" name="组合 33"/>
              <p:cNvGrpSpPr/>
              <p:nvPr/>
            </p:nvGrpSpPr>
            <p:grpSpPr bwMode="auto">
              <a:xfrm>
                <a:off x="985" y="1583"/>
                <a:ext cx="1441" cy="1439"/>
                <a:chOff x="1754168" y="3653262"/>
                <a:chExt cx="1857599" cy="1857597"/>
              </a:xfrm>
            </p:grpSpPr>
            <p:sp>
              <p:nvSpPr>
                <p:cNvPr id="31" name="椭圆 30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754168" y="3653262"/>
                  <a:ext cx="1857599" cy="185759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innerShdw blurRad="88900" dist="635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zh-CN" altLang="en-US" sz="4000" dirty="0">
                    <a:latin typeface="+mj-lt"/>
                    <a:ea typeface="方正超粗黑简体" panose="02010601030101010101" pitchFamily="65" charset="-122"/>
                  </a:endParaRPr>
                </a:p>
              </p:txBody>
            </p:sp>
            <p:sp>
              <p:nvSpPr>
                <p:cNvPr id="32" name="椭圆 31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911556" y="3810650"/>
                  <a:ext cx="1542822" cy="1542820"/>
                </a:xfrm>
                <a:prstGeom prst="ellipse">
                  <a:avLst/>
                </a:prstGeom>
                <a:solidFill>
                  <a:srgbClr val="C20100"/>
                </a:solidFill>
                <a:ln w="28575">
                  <a:gradFill flip="none" rotWithShape="1">
                    <a:gsLst>
                      <a:gs pos="100000">
                        <a:srgbClr val="FFFFFF"/>
                      </a:gs>
                      <a:gs pos="0">
                        <a:srgbClr val="CECED0"/>
                      </a:gs>
                    </a:gsLst>
                    <a:lin ang="13500000" scaled="1"/>
                    <a:tileRect/>
                  </a:gradFill>
                </a:ln>
                <a:effectLst>
                  <a:outerShdw blurRad="190500" dist="88900" dir="2700000" algn="tl" rotWithShape="0">
                    <a:prstClr val="black">
                      <a:alpha val="3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890879" y="3789973"/>
                  <a:ext cx="1584176" cy="1584174"/>
                </a:xfrm>
                <a:prstGeom prst="ellipse">
                  <a:avLst/>
                </a:prstGeom>
                <a:solidFill>
                  <a:srgbClr val="900E00"/>
                </a:solidFill>
                <a:ln>
                  <a:noFill/>
                </a:ln>
                <a:effectLst>
                  <a:innerShdw blurRad="88900" dist="635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zh-CN" altLang="en-US" sz="4000" dirty="0">
                    <a:solidFill>
                      <a:srgbClr val="0087CF"/>
                    </a:solidFill>
                    <a:latin typeface="+mj-lt"/>
                    <a:ea typeface="方正超粗黑简体" panose="02010601030101010101" pitchFamily="65" charset="-122"/>
                  </a:endParaRPr>
                </a:p>
              </p:txBody>
            </p:sp>
          </p:grpSp>
          <p:grpSp>
            <p:nvGrpSpPr>
              <p:cNvPr id="27" name="组合 4"/>
              <p:cNvGrpSpPr/>
              <p:nvPr/>
            </p:nvGrpSpPr>
            <p:grpSpPr bwMode="auto">
              <a:xfrm>
                <a:off x="936" y="1480"/>
                <a:ext cx="1589" cy="1588"/>
                <a:chOff x="3733576" y="3930057"/>
                <a:chExt cx="1801556" cy="1800152"/>
              </a:xfrm>
            </p:grpSpPr>
            <p:sp>
              <p:nvSpPr>
                <p:cNvPr id="28" name="椭圆 27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4003576" y="4200057"/>
                  <a:ext cx="1260000" cy="126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任意多边形 6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734710" y="3930057"/>
                  <a:ext cx="1800422" cy="1800152"/>
                </a:xfrm>
                <a:custGeom>
                  <a:avLst/>
                  <a:gdLst>
                    <a:gd name="connsiteX0" fmla="*/ 900000 w 1800000"/>
                    <a:gd name="connsiteY0" fmla="*/ 0 h 1800000"/>
                    <a:gd name="connsiteX1" fmla="*/ 1800000 w 1800000"/>
                    <a:gd name="connsiteY1" fmla="*/ 900000 h 1800000"/>
                    <a:gd name="connsiteX2" fmla="*/ 900000 w 1800000"/>
                    <a:gd name="connsiteY2" fmla="*/ 1800000 h 1800000"/>
                    <a:gd name="connsiteX3" fmla="*/ 0 w 1800000"/>
                    <a:gd name="connsiteY3" fmla="*/ 900000 h 1800000"/>
                    <a:gd name="connsiteX4" fmla="*/ 900000 w 1800000"/>
                    <a:gd name="connsiteY4" fmla="*/ 0 h 1800000"/>
                    <a:gd name="connsiteX5" fmla="*/ 900000 w 1800000"/>
                    <a:gd name="connsiteY5" fmla="*/ 270000 h 1800000"/>
                    <a:gd name="connsiteX6" fmla="*/ 270000 w 1800000"/>
                    <a:gd name="connsiteY6" fmla="*/ 900000 h 1800000"/>
                    <a:gd name="connsiteX7" fmla="*/ 900000 w 1800000"/>
                    <a:gd name="connsiteY7" fmla="*/ 1530000 h 1800000"/>
                    <a:gd name="connsiteX8" fmla="*/ 1530000 w 1800000"/>
                    <a:gd name="connsiteY8" fmla="*/ 900000 h 1800000"/>
                    <a:gd name="connsiteX9" fmla="*/ 900000 w 1800000"/>
                    <a:gd name="connsiteY9" fmla="*/ 270000 h 18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000" h="1800000">
                      <a:moveTo>
                        <a:pt x="900000" y="0"/>
                      </a:moveTo>
                      <a:cubicBezTo>
                        <a:pt x="1397056" y="0"/>
                        <a:pt x="1800000" y="402944"/>
                        <a:pt x="1800000" y="900000"/>
                      </a:cubicBezTo>
                      <a:cubicBezTo>
                        <a:pt x="1800000" y="1397056"/>
                        <a:pt x="1397056" y="1800000"/>
                        <a:pt x="900000" y="1800000"/>
                      </a:cubicBezTo>
                      <a:cubicBezTo>
                        <a:pt x="402944" y="1800000"/>
                        <a:pt x="0" y="1397056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  <a:moveTo>
                        <a:pt x="900000" y="270000"/>
                      </a:moveTo>
                      <a:cubicBezTo>
                        <a:pt x="552061" y="270000"/>
                        <a:pt x="270000" y="552061"/>
                        <a:pt x="270000" y="900000"/>
                      </a:cubicBezTo>
                      <a:cubicBezTo>
                        <a:pt x="270000" y="1247939"/>
                        <a:pt x="552061" y="1530000"/>
                        <a:pt x="900000" y="1530000"/>
                      </a:cubicBezTo>
                      <a:cubicBezTo>
                        <a:pt x="1247939" y="1530000"/>
                        <a:pt x="1530000" y="1247939"/>
                        <a:pt x="1530000" y="900000"/>
                      </a:cubicBezTo>
                      <a:cubicBezTo>
                        <a:pt x="1530000" y="552061"/>
                        <a:pt x="1247939" y="270000"/>
                        <a:pt x="900000" y="27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F0F0"/>
                    </a:gs>
                    <a:gs pos="100000">
                      <a:srgbClr val="DBDBDB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椭圆 7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733576" y="3930057"/>
                  <a:ext cx="1800000" cy="180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146" name="文本框 1"/>
          <p:cNvSpPr txBox="1"/>
          <p:nvPr>
            <p:custDataLst>
              <p:tags r:id="rId9"/>
            </p:custDataLst>
          </p:nvPr>
        </p:nvSpPr>
        <p:spPr>
          <a:xfrm>
            <a:off x="388630" y="560885"/>
            <a:ext cx="11414760" cy="16916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跨学科项目化学习</a:t>
            </a:r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——</a:t>
            </a:r>
            <a:endParaRPr lang="en-US" altLang="zh-CN" sz="4000" b="1" dirty="0">
              <a:solidFill>
                <a:srgbClr val="C00000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以东辛庄村石板房遗址等为例，探究中国古代聚落</a:t>
            </a:r>
            <a:endParaRPr lang="zh-CN" altLang="en-US" sz="4000" b="1" dirty="0">
              <a:solidFill>
                <a:srgbClr val="C00000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294005" y="2252345"/>
            <a:ext cx="11593195" cy="3538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华文中宋" panose="02010600040101010101" pitchFamily="2" charset="-122"/>
              </a:rPr>
              <a:t>学习目标</a:t>
            </a:r>
            <a:r>
              <a:rPr lang="zh-C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华文中宋" panose="02010600040101010101" pitchFamily="2" charset="-122"/>
              </a:rPr>
              <a:t>：</a:t>
            </a:r>
            <a:endParaRPr lang="zh-C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黑体" panose="02010609060101010101" pitchFamily="2" charset="-122"/>
              <a:cs typeface="Times New Roman" panose="02020603050405020304" pitchFamily="18" charset="0"/>
              <a:sym typeface="华文中宋" panose="02010600040101010101" pitchFamily="2" charset="-122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(1)以乡土史料为例，了解中国古代的村落、集镇、城市的</a:t>
            </a:r>
            <a:r>
              <a:rPr 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特征、</a:t>
            </a:r>
            <a:r>
              <a:rPr 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形成原因及影响。</a:t>
            </a:r>
            <a:endParaRPr lang="zh-CN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zh-C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通过</a:t>
            </a:r>
            <a:r>
              <a:rPr 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居住条件、经济生活、基层教化和基层治理，探究中国古人社会生活的智慧，梳理治理的变迁</a:t>
            </a:r>
            <a:r>
              <a:rPr lang="zh-C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2800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zh-CN" sz="2800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zh-CN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制定</a:t>
            </a:r>
            <a:r>
              <a:rPr lang="zh-CN" altLang="zh-CN" sz="2800" dirty="0">
                <a:latin typeface="黑体" panose="02010609060101010101" pitchFamily="2" charset="-122"/>
                <a:ea typeface="黑体" panose="02010609060101010101" pitchFamily="2" charset="-122"/>
              </a:rPr>
              <a:t>研学计划，培养学生的地理实践力；撰写调研报告，提升学生的史料实证、历史解释素养。烘托乡土观念，渗透家国情怀。</a:t>
            </a:r>
            <a:endParaRPr lang="zh-CN" altLang="zh-CN" sz="28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东辛庄石板房-石磨-地窖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0" y="0"/>
            <a:ext cx="7840980" cy="5880735"/>
          </a:xfrm>
          <a:prstGeom prst="rect">
            <a:avLst/>
          </a:prstGeom>
        </p:spPr>
      </p:pic>
      <p:pic>
        <p:nvPicPr>
          <p:cNvPr id="3" name="图片 2" descr="东辛庄石板房-石磨1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6661785" y="102870"/>
            <a:ext cx="5425440" cy="4069080"/>
          </a:xfrm>
          <a:prstGeom prst="rect">
            <a:avLst/>
          </a:prstGeom>
        </p:spPr>
      </p:pic>
      <p:pic>
        <p:nvPicPr>
          <p:cNvPr id="4" name="图片 3" descr="东辛庄石板房-地窖"/>
          <p:cNvPicPr>
            <a:picLocks noChangeAspect="1"/>
          </p:cNvPicPr>
          <p:nvPr/>
        </p:nvPicPr>
        <p:blipFill>
          <a:blip r:embed="rId3">
            <a:lum bright="12000"/>
          </a:blip>
          <a:srcRect t="13652"/>
          <a:stretch>
            <a:fillRect/>
          </a:stretch>
        </p:blipFill>
        <p:spPr>
          <a:xfrm>
            <a:off x="533400" y="3580765"/>
            <a:ext cx="2846070" cy="3277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01990" y="4333875"/>
            <a:ext cx="1862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东辛庄村石磨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00450" y="6072505"/>
            <a:ext cx="4156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东辛庄村坍塌的磨盘和旁边的地窖口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1410" y="725170"/>
            <a:ext cx="6040120" cy="5046980"/>
          </a:xfrm>
          <a:prstGeom prst="rect">
            <a:avLst/>
          </a:prstGeom>
        </p:spPr>
      </p:pic>
      <p:pic>
        <p:nvPicPr>
          <p:cNvPr id="6" name="图片 5" descr="东辛庄石板房-村子角楼2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8305165" y="3942715"/>
            <a:ext cx="3886835" cy="29152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lum bright="12000"/>
          </a:blip>
          <a:srcRect b="9564"/>
          <a:stretch>
            <a:fillRect/>
          </a:stretch>
        </p:blipFill>
        <p:spPr>
          <a:xfrm>
            <a:off x="8198485" y="725170"/>
            <a:ext cx="3376930" cy="20053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84095" y="5893435"/>
            <a:ext cx="2509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东辛庄村石寨大门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73515" y="2860040"/>
            <a:ext cx="2387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东辛庄村炮楼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315710" y="6381750"/>
            <a:ext cx="1882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/>
              <a:t>东辛庄村角楼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4830" y="1365250"/>
            <a:ext cx="10942320" cy="380555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3600"/>
              <a:t>村落的功能</a:t>
            </a:r>
            <a:endParaRPr lang="zh-CN" altLang="en-US" sz="3600"/>
          </a:p>
          <a:p>
            <a:pPr indent="0" fontAlgn="auto">
              <a:lnSpc>
                <a:spcPct val="15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①生产：农业生产，手工业生产。</a:t>
            </a: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②生活：家庭、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家族；衣、食、住、行</a:t>
            </a: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③安全：防灾、防盗、防土匪；</a:t>
            </a: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④文化政治功能：教化、风俗、宗教；基层治理。</a:t>
            </a: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Aft>
                <a:spcPts val="0"/>
              </a:spcAft>
            </a:pP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椭圆形标注 1"/>
          <p:cNvSpPr/>
          <p:nvPr>
            <p:custDataLst>
              <p:tags r:id="rId1"/>
            </p:custDataLst>
          </p:nvPr>
        </p:nvSpPr>
        <p:spPr>
          <a:xfrm>
            <a:off x="10645140" y="264160"/>
            <a:ext cx="1267460" cy="567690"/>
          </a:xfrm>
          <a:prstGeom prst="wedgeEllipseCallout">
            <a:avLst>
              <a:gd name="adj1" fmla="val -43633"/>
              <a:gd name="adj2" fmla="val 66331"/>
            </a:avLst>
          </a:prstGeom>
          <a:solidFill>
            <a:srgbClr val="FFC000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F0000"/>
                </a:solidFill>
              </a:rPr>
              <a:t>笔记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560070" y="865505"/>
            <a:ext cx="10370185" cy="54305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lvl="0" algn="l">
              <a:lnSpc>
                <a:spcPct val="130000"/>
              </a:lnSpc>
              <a:spcAft>
                <a:spcPts val="0"/>
              </a:spcAft>
              <a:buClrTx/>
              <a:buSzTx/>
              <a:buFontTx/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6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中国传统村落的形成原因</a:t>
            </a:r>
            <a:r>
              <a:rPr lang="zh-CN" altLang="zh-CN" sz="36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：</a:t>
            </a:r>
            <a:endParaRPr lang="zh-CN" altLang="zh-CN" sz="360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30000"/>
              </a:lnSpc>
              <a:spcAft>
                <a:spcPts val="0"/>
              </a:spcAft>
              <a:buClrTx/>
              <a:buSzTx/>
              <a:buFontTx/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①生产力水平：农业发展；灌溉能力；建造能力。小农经济的广泛性；</a:t>
            </a:r>
            <a:endParaRPr lang="zh-CN" altLang="zh-CN" sz="32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30000"/>
              </a:lnSpc>
              <a:spcAft>
                <a:spcPts val="0"/>
              </a:spcAft>
              <a:buClrTx/>
              <a:buSzTx/>
              <a:buFontTx/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②生活需要：生产合作，生活仪式，家庭隐私；宗法制的影响；聚族而居的家族特征；</a:t>
            </a:r>
            <a:endParaRPr lang="zh-CN" altLang="zh-CN" sz="32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30000"/>
              </a:lnSpc>
              <a:spcAft>
                <a:spcPts val="0"/>
              </a:spcAft>
              <a:buClrTx/>
              <a:buSzTx/>
              <a:buFontTx/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③安全需要：存储粮食、盗匪威胁；</a:t>
            </a:r>
            <a:endParaRPr lang="zh-CN" altLang="zh-CN" sz="32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30000"/>
              </a:lnSpc>
              <a:spcAft>
                <a:spcPts val="0"/>
              </a:spcAft>
              <a:buClrTx/>
              <a:buSzTx/>
              <a:buFontTx/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④政治：</a:t>
            </a:r>
            <a:r>
              <a:rPr lang="zh-CN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中国古代农业立国的政策；</a:t>
            </a:r>
            <a:r>
              <a:rPr lang="zh-CN" altLang="zh-CN" sz="32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中央集权制度的需要，儒家思想追求和谐秩序的影响。</a:t>
            </a:r>
            <a:endParaRPr lang="zh-CN" altLang="zh-CN" sz="32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椭圆形标注 3"/>
          <p:cNvSpPr/>
          <p:nvPr>
            <p:custDataLst>
              <p:tags r:id="rId1"/>
            </p:custDataLst>
          </p:nvPr>
        </p:nvSpPr>
        <p:spPr>
          <a:xfrm>
            <a:off x="10418445" y="297815"/>
            <a:ext cx="1267460" cy="567690"/>
          </a:xfrm>
          <a:prstGeom prst="wedgeEllipseCallout">
            <a:avLst>
              <a:gd name="adj1" fmla="val -43633"/>
              <a:gd name="adj2" fmla="val 66331"/>
            </a:avLst>
          </a:prstGeom>
          <a:solidFill>
            <a:srgbClr val="FFC000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F0000"/>
                </a:solidFill>
              </a:rPr>
              <a:t>笔记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060825" y="646430"/>
            <a:ext cx="263144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一、村落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95750" y="2037715"/>
            <a:ext cx="2631440" cy="82994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二、集镇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060825" y="3429000"/>
            <a:ext cx="263144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三、城市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750945" y="4820285"/>
            <a:ext cx="385572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四、枣庄民俗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95325" y="795020"/>
            <a:ext cx="10801985" cy="550799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indent="673100" fontAlgn="auto"/>
            <a:r>
              <a:rPr lang="zh-CN" altLang="en-US" sz="3200"/>
              <a:t>中陈郝镇，曾经以风光秀美、交通便利、佛道兴盛、陶瓷业发达而闻名大江南北，至今还流传着</a:t>
            </a:r>
            <a:r>
              <a:rPr lang="en-US" altLang="zh-CN" sz="3200"/>
              <a:t>“</a:t>
            </a:r>
            <a:r>
              <a:rPr lang="zh-CN" altLang="en-US" sz="3200">
                <a:solidFill>
                  <a:srgbClr val="FF0000"/>
                </a:solidFill>
              </a:rPr>
              <a:t>九庙十桥七十二座缸瓦窑</a:t>
            </a:r>
            <a:r>
              <a:rPr lang="en-US" altLang="zh-CN" sz="3200"/>
              <a:t>”</a:t>
            </a:r>
            <a:r>
              <a:rPr lang="zh-CN" altLang="en-US" sz="3200"/>
              <a:t>的掌故。明清时期被称为</a:t>
            </a:r>
            <a:r>
              <a:rPr lang="zh-CN" altLang="en-US" sz="3200">
                <a:solidFill>
                  <a:srgbClr val="FF0000"/>
                </a:solidFill>
              </a:rPr>
              <a:t>中陈郝镇</a:t>
            </a:r>
            <a:r>
              <a:rPr lang="zh-CN" altLang="en-US" sz="3200"/>
              <a:t>，现为中陈郝村，地处南北大道，南濒京杭运河，附近有煤矿且盛产高岭土，古老的蟠龙河由北向南穿村而过，向西流入微山湖连通京杭运河，成为瓷器外运动重要水道。</a:t>
            </a:r>
            <a:endParaRPr lang="zh-CN" altLang="en-US" sz="3200"/>
          </a:p>
          <a:p>
            <a:pPr indent="673100" fontAlgn="auto"/>
            <a:endParaRPr lang="zh-CN" altLang="en-US" sz="3200"/>
          </a:p>
          <a:p>
            <a:pPr indent="673100" fontAlgn="auto"/>
            <a:r>
              <a:rPr lang="zh-CN" altLang="en-US" sz="3200"/>
              <a:t>陈郝瓷镇从南北朝开始，经五代、隋唐，一直到明朝后期，陶瓷工业兴盛达千余年。元明时期，中陈郝已经成为我国北方烧瓷业的重要集散地，官府专门在这里建立公馆，设置了</a:t>
            </a:r>
            <a:r>
              <a:rPr lang="zh-CN" altLang="en-US" sz="3200">
                <a:solidFill>
                  <a:srgbClr val="FF0000"/>
                </a:solidFill>
              </a:rPr>
              <a:t>巡检司</a:t>
            </a:r>
            <a:r>
              <a:rPr lang="zh-CN" altLang="en-US" sz="3200"/>
              <a:t>。</a:t>
            </a:r>
            <a:endParaRPr lang="zh-CN" altLang="en-US" sz="320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图片_20241212165732"/>
          <p:cNvPicPr>
            <a:picLocks noChangeAspect="1"/>
          </p:cNvPicPr>
          <p:nvPr/>
        </p:nvPicPr>
        <p:blipFill>
          <a:blip r:embed="rId1">
            <a:lum bright="12000"/>
          </a:blip>
          <a:srcRect t="11683" b="35177"/>
          <a:stretch>
            <a:fillRect/>
          </a:stretch>
        </p:blipFill>
        <p:spPr>
          <a:xfrm>
            <a:off x="4902835" y="70485"/>
            <a:ext cx="5574665" cy="6583045"/>
          </a:xfrm>
          <a:prstGeom prst="rect">
            <a:avLst/>
          </a:prstGeom>
        </p:spPr>
      </p:pic>
      <p:pic>
        <p:nvPicPr>
          <p:cNvPr id="3" name="图片 2" descr="微信图片_20241212165727"/>
          <p:cNvPicPr>
            <a:picLocks noChangeAspect="1"/>
          </p:cNvPicPr>
          <p:nvPr/>
        </p:nvPicPr>
        <p:blipFill>
          <a:blip r:embed="rId2">
            <a:lum bright="12000"/>
          </a:blip>
          <a:srcRect t="7417" b="37075"/>
          <a:stretch>
            <a:fillRect/>
          </a:stretch>
        </p:blipFill>
        <p:spPr>
          <a:xfrm>
            <a:off x="1122680" y="70485"/>
            <a:ext cx="5375275" cy="6631305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4641215" y="4431665"/>
            <a:ext cx="1938655" cy="149796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1238885" y="746125"/>
            <a:ext cx="9204960" cy="3381375"/>
          </a:xfrm>
          <a:custGeom>
            <a:avLst/>
            <a:gdLst>
              <a:gd name="connisteX0" fmla="*/ 0 w 9204827"/>
              <a:gd name="connsiteY0" fmla="*/ 3381174 h 3381174"/>
              <a:gd name="connisteX1" fmla="*/ 2787015 w 9204827"/>
              <a:gd name="connsiteY1" fmla="*/ 210619 h 3381174"/>
              <a:gd name="connisteX2" fmla="*/ 5680075 w 9204827"/>
              <a:gd name="connsiteY2" fmla="*/ 583999 h 3381174"/>
              <a:gd name="connisteX3" fmla="*/ 8390255 w 9204827"/>
              <a:gd name="connsiteY3" fmla="*/ 1340919 h 3381174"/>
              <a:gd name="connisteX4" fmla="*/ 9137650 w 9204827"/>
              <a:gd name="connsiteY4" fmla="*/ 2796974 h 3381174"/>
              <a:gd name="connisteX5" fmla="*/ 9137650 w 9204827"/>
              <a:gd name="connsiteY5" fmla="*/ 2796974 h 3381174"/>
              <a:gd name="connisteX6" fmla="*/ 9118600 w 9204827"/>
              <a:gd name="connsiteY6" fmla="*/ 2921434 h 338117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9204827" h="3381174">
                <a:moveTo>
                  <a:pt x="0" y="3381174"/>
                </a:moveTo>
                <a:cubicBezTo>
                  <a:pt x="499745" y="2739824"/>
                  <a:pt x="1651000" y="770054"/>
                  <a:pt x="2787015" y="210619"/>
                </a:cubicBezTo>
                <a:cubicBezTo>
                  <a:pt x="3923030" y="-348816"/>
                  <a:pt x="4559300" y="357939"/>
                  <a:pt x="5680075" y="583999"/>
                </a:cubicBezTo>
                <a:cubicBezTo>
                  <a:pt x="6800850" y="810059"/>
                  <a:pt x="7698740" y="898324"/>
                  <a:pt x="8390255" y="1340919"/>
                </a:cubicBezTo>
                <a:cubicBezTo>
                  <a:pt x="9081770" y="1783514"/>
                  <a:pt x="8988425" y="2505509"/>
                  <a:pt x="9137650" y="2796974"/>
                </a:cubicBezTo>
                <a:cubicBezTo>
                  <a:pt x="9286875" y="3088439"/>
                  <a:pt x="9141460" y="2772209"/>
                  <a:pt x="9137650" y="2796974"/>
                </a:cubicBezTo>
                <a:cubicBezTo>
                  <a:pt x="9133840" y="2821739"/>
                  <a:pt x="9122410" y="2896669"/>
                  <a:pt x="9118600" y="292143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标注 13"/>
          <p:cNvSpPr/>
          <p:nvPr/>
        </p:nvSpPr>
        <p:spPr>
          <a:xfrm>
            <a:off x="2720340" y="5563870"/>
            <a:ext cx="1431290" cy="597535"/>
          </a:xfrm>
          <a:prstGeom prst="wedgeRectCallout">
            <a:avLst>
              <a:gd name="adj1" fmla="val 83096"/>
              <a:gd name="adj2" fmla="val 8448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蟠龙河</a:t>
            </a:r>
            <a:endParaRPr lang="zh-CN" altLang="en-US" sz="32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7315200" y="0"/>
            <a:ext cx="4876800" cy="36423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5590" y="1134745"/>
            <a:ext cx="5412740" cy="52952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lvl="0" indent="636905" algn="l" fontAlgn="auto">
              <a:buClrTx/>
              <a:buSzTx/>
              <a:buFontTx/>
            </a:pPr>
            <a:r>
              <a:rPr lang="zh-CN" altLang="en-US" sz="32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瓷窑遗址可划分为</a:t>
            </a:r>
            <a:r>
              <a:rPr lang="zh-CN" altLang="en-US" sz="3200">
                <a:solidFill>
                  <a:srgbClr val="FF0000"/>
                </a:solidFill>
                <a:latin typeface="Arial" panose="020B0604020202020204"/>
                <a:ea typeface="Arial" panose="020B0604020202020204"/>
                <a:sym typeface="+mn-ea"/>
              </a:rPr>
              <a:t>青瓷区，白瓷区和黑瓷区</a:t>
            </a:r>
            <a:r>
              <a:rPr lang="zh-CN" altLang="en-US" sz="32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三大区域。整个窑址总面积达</a:t>
            </a:r>
            <a:r>
              <a:rPr lang="zh-CN" altLang="en-US" sz="32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5</a:t>
            </a:r>
            <a:r>
              <a:rPr lang="zh-CN" altLang="en-US" sz="32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平方公里，是我国江北第一民间古瓷窑遗址。</a:t>
            </a:r>
            <a:endParaRPr lang="zh-CN" altLang="en-US" sz="3200">
              <a:solidFill>
                <a:srgbClr val="222222"/>
              </a:solidFill>
              <a:latin typeface="Arial" panose="020B0604020202020204"/>
              <a:ea typeface="Arial" panose="020B0604020202020204"/>
              <a:sym typeface="+mn-ea"/>
            </a:endParaRPr>
          </a:p>
          <a:p>
            <a:pPr lvl="0" indent="636905" algn="l" fontAlgn="auto">
              <a:buClrTx/>
              <a:buSzTx/>
              <a:buFontTx/>
            </a:pPr>
            <a:endParaRPr lang="zh-CN" altLang="en-US" sz="3200">
              <a:solidFill>
                <a:srgbClr val="222222"/>
              </a:solidFill>
              <a:latin typeface="Arial" panose="020B0604020202020204"/>
              <a:ea typeface="Arial" panose="020B0604020202020204"/>
              <a:sym typeface="+mn-ea"/>
            </a:endParaRPr>
          </a:p>
          <a:p>
            <a:pPr lvl="0" indent="636905" algn="l" fontAlgn="auto">
              <a:buClrTx/>
              <a:buSzTx/>
              <a:buFontTx/>
            </a:pPr>
            <a:r>
              <a:rPr lang="zh-CN" altLang="en-US" sz="32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传说北宋时期这里已成为皇家瓷窑。据</a:t>
            </a:r>
            <a:r>
              <a:rPr lang="zh-CN" altLang="en-US" sz="32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《</a:t>
            </a:r>
            <a:r>
              <a:rPr lang="zh-CN" altLang="en-US" sz="32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兖州府志</a:t>
            </a:r>
            <a:r>
              <a:rPr lang="zh-CN" altLang="en-US" sz="32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》</a:t>
            </a:r>
            <a:r>
              <a:rPr lang="zh-CN" altLang="en-US" sz="3200">
                <a:solidFill>
                  <a:srgbClr val="222222"/>
                </a:solidFill>
                <a:latin typeface="Arial" panose="020B0604020202020204"/>
                <a:ea typeface="Arial" panose="020B0604020202020204"/>
                <a:sym typeface="+mn-ea"/>
              </a:rPr>
              <a:t>记载，明清时期的中陈郝黑瓷也被列为贡品运往京城。</a:t>
            </a:r>
            <a:endParaRPr lang="zh-CN" altLang="en-US" sz="3200">
              <a:solidFill>
                <a:srgbClr val="222222"/>
              </a:solidFill>
              <a:latin typeface="Arial" panose="020B0604020202020204"/>
              <a:ea typeface="Arial" panose="020B0604020202020204"/>
              <a:sym typeface="+mn-ea"/>
            </a:endParaRPr>
          </a:p>
        </p:txBody>
      </p:sp>
      <p:pic>
        <p:nvPicPr>
          <p:cNvPr id="2" name="图片 1" descr="中陈郝瓷窑博物馆-留影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6253480" y="2404110"/>
            <a:ext cx="5938520" cy="44538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77470" y="907415"/>
            <a:ext cx="4291965" cy="2863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30000"/>
          </a:blip>
          <a:srcRect b="31806"/>
          <a:stretch>
            <a:fillRect/>
          </a:stretch>
        </p:blipFill>
        <p:spPr>
          <a:xfrm>
            <a:off x="6903720" y="3740150"/>
            <a:ext cx="5288280" cy="3117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lum bright="12000"/>
          </a:blip>
          <a:srcRect b="14860"/>
          <a:stretch>
            <a:fillRect/>
          </a:stretch>
        </p:blipFill>
        <p:spPr>
          <a:xfrm>
            <a:off x="77470" y="4196080"/>
            <a:ext cx="4050030" cy="25933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47360" y="5575300"/>
            <a:ext cx="13563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中陈郝古陶瓷艺人巩国光的作品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43560" y="3837940"/>
            <a:ext cx="4506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中陈郝村瓷器展示馆中青釉瓷虎子（北魏）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6741160" y="10795"/>
            <a:ext cx="4765040" cy="3729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中陈郝-罗锅桥"/>
          <p:cNvPicPr>
            <a:picLocks noChangeAspect="1"/>
          </p:cNvPicPr>
          <p:nvPr/>
        </p:nvPicPr>
        <p:blipFill>
          <a:blip r:embed="rId1">
            <a:lum bright="24000"/>
          </a:blip>
          <a:stretch>
            <a:fillRect/>
          </a:stretch>
        </p:blipFill>
        <p:spPr>
          <a:xfrm>
            <a:off x="6374130" y="2494915"/>
            <a:ext cx="5817870" cy="43630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3105" y="475615"/>
            <a:ext cx="11478895" cy="230695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marL="0" indent="0"/>
            <a:r>
              <a:rPr lang="zh-CN" altLang="en-US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“十桥”是指新漳桥、峄阳桥、泰山桥、甘桥、坡石桥、仙人桥、百纳桥、榭云桥、乐善桥、鱼桥等。这十桥中最出名也是最大的就是清漳桥，当地人都叫“罗锅桥”。</a:t>
            </a:r>
            <a:endParaRPr lang="zh-CN" altLang="en-US" sz="24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24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新漳桥始建于唐代，为水旱码头的中心区，是一座完全采用青石结构的纵联式单孔拱桥。全长</a:t>
            </a:r>
            <a:r>
              <a:rPr lang="en-US" altLang="zh-CN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30</a:t>
            </a:r>
            <a:r>
              <a:rPr lang="zh-CN" altLang="en-US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米，桥面宽</a:t>
            </a:r>
            <a:r>
              <a:rPr lang="en-US" altLang="zh-CN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6</a:t>
            </a:r>
            <a:r>
              <a:rPr lang="zh-CN" altLang="en-US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米，桥孔高</a:t>
            </a:r>
            <a:r>
              <a:rPr lang="en-US" altLang="zh-CN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5.5</a:t>
            </a:r>
            <a:r>
              <a:rPr lang="zh-CN" altLang="en-US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米，宽</a:t>
            </a:r>
            <a:r>
              <a:rPr lang="en-US" altLang="zh-CN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7</a:t>
            </a:r>
            <a:r>
              <a:rPr lang="zh-CN" altLang="en-US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米，桥两端呈斜坡状，护坡平面为八字形，宽</a:t>
            </a:r>
            <a:r>
              <a:rPr lang="en-US" altLang="zh-CN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11.5</a:t>
            </a:r>
            <a:r>
              <a:rPr lang="zh-CN" altLang="en-US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米，中部高出两端约</a:t>
            </a:r>
            <a:r>
              <a:rPr lang="en-US" altLang="zh-CN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1</a:t>
            </a:r>
            <a:r>
              <a:rPr lang="zh-CN" altLang="en-US" sz="2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米。</a:t>
            </a:r>
            <a:endParaRPr lang="zh-CN" altLang="en-US" sz="24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18000"/>
          </a:blip>
          <a:stretch>
            <a:fillRect/>
          </a:stretch>
        </p:blipFill>
        <p:spPr>
          <a:xfrm>
            <a:off x="164465" y="2782570"/>
            <a:ext cx="5723255" cy="40163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739471" y="2464904"/>
            <a:ext cx="1391479" cy="699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98497" y="2630095"/>
            <a:ext cx="123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课堂教学</a:t>
            </a:r>
            <a:endParaRPr lang="zh-CN" altLang="en-US" dirty="0"/>
          </a:p>
        </p:txBody>
      </p:sp>
      <p:sp>
        <p:nvSpPr>
          <p:cNvPr id="4" name="右箭头 3"/>
          <p:cNvSpPr/>
          <p:nvPr/>
        </p:nvSpPr>
        <p:spPr>
          <a:xfrm>
            <a:off x="2166732" y="2722428"/>
            <a:ext cx="36576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568273" y="2464903"/>
            <a:ext cx="1391479" cy="699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806810" y="2630095"/>
            <a:ext cx="113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前期准备</a:t>
            </a:r>
            <a:endParaRPr lang="zh-CN" altLang="en-US" dirty="0"/>
          </a:p>
        </p:txBody>
      </p:sp>
      <p:sp>
        <p:nvSpPr>
          <p:cNvPr id="8" name="右箭头 7"/>
          <p:cNvSpPr/>
          <p:nvPr/>
        </p:nvSpPr>
        <p:spPr>
          <a:xfrm>
            <a:off x="3991553" y="2722428"/>
            <a:ext cx="36576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4397075" y="1575019"/>
          <a:ext cx="402335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87"/>
                <a:gridCol w="3641570"/>
              </a:tblGrid>
              <a:tr h="370840">
                <a:tc rowSpan="6">
                  <a:txBody>
                    <a:bodyPr/>
                    <a:lstStyle/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研学中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东辛庄村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探究古代村落的功能与成因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中陈郝村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探究</a:t>
                      </a:r>
                      <a:r>
                        <a:rPr lang="zh-CN" altLang="zh-CN" sz="18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中国传统集镇的特点</a:t>
                      </a:r>
                      <a:endParaRPr lang="zh-CN" altLang="en-US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薛国故城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以薛国故城为例，概括城市的特点</a:t>
                      </a:r>
                      <a:endParaRPr lang="zh-CN" altLang="en-US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右箭头 11"/>
          <p:cNvSpPr/>
          <p:nvPr/>
        </p:nvSpPr>
        <p:spPr>
          <a:xfrm>
            <a:off x="8450251" y="2645996"/>
            <a:ext cx="36576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886907" y="2420522"/>
            <a:ext cx="1391479" cy="699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057192" y="2585713"/>
            <a:ext cx="129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成果展示</a:t>
            </a:r>
            <a:endParaRPr lang="zh-CN" altLang="en-US" dirty="0"/>
          </a:p>
        </p:txBody>
      </p:sp>
      <p:sp>
        <p:nvSpPr>
          <p:cNvPr id="18" name="下弧形箭头 17"/>
          <p:cNvSpPr/>
          <p:nvPr/>
        </p:nvSpPr>
        <p:spPr>
          <a:xfrm flipH="1">
            <a:off x="1375574" y="3275937"/>
            <a:ext cx="8555604" cy="139943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376407" y="4239339"/>
            <a:ext cx="1391479" cy="699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797825" y="4397471"/>
            <a:ext cx="970061" cy="38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回应</a:t>
            </a:r>
            <a:endParaRPr lang="zh-CN" altLang="en-US" dirty="0"/>
          </a:p>
        </p:txBody>
      </p:sp>
      <p:sp>
        <p:nvSpPr>
          <p:cNvPr id="21" name="下箭头 20"/>
          <p:cNvSpPr/>
          <p:nvPr/>
        </p:nvSpPr>
        <p:spPr>
          <a:xfrm>
            <a:off x="5979382" y="5013065"/>
            <a:ext cx="198782" cy="31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376407" y="5383863"/>
            <a:ext cx="1692303" cy="516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419476" y="5457200"/>
            <a:ext cx="160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撰写研究报告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8364772" y="4532243"/>
            <a:ext cx="3827228" cy="2325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376407" y="524810"/>
            <a:ext cx="2941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solidFill>
                  <a:srgbClr val="FF0000"/>
                </a:solidFill>
              </a:rPr>
              <a:t>整体思路图</a:t>
            </a:r>
            <a:endParaRPr lang="zh-CN" altLang="zh-C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0" y="217805"/>
            <a:ext cx="6038850" cy="38766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30265" y="367030"/>
            <a:ext cx="6261735" cy="61239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indent="673100" fontAlgn="auto"/>
            <a:r>
              <a:rPr lang="en-US" altLang="zh-CN" sz="2800"/>
              <a:t>“</a:t>
            </a:r>
            <a:r>
              <a:rPr lang="zh-CN" altLang="en-US" sz="2800"/>
              <a:t>九庙</a:t>
            </a:r>
            <a:r>
              <a:rPr lang="en-US" altLang="zh-CN" sz="2800"/>
              <a:t>”</a:t>
            </a:r>
            <a:r>
              <a:rPr lang="zh-CN" altLang="en-US" sz="2800"/>
              <a:t>是指泰山奶奶庙、玄帝庙、大云寺、火神庙、三清观、观音堂、土地庙、西天佛爷庙、三皇行宫等，其中最著名也是保存至今最为完整的只有泰山奶奶庙了。</a:t>
            </a:r>
            <a:endParaRPr lang="zh-CN" altLang="en-US" sz="2800"/>
          </a:p>
          <a:p>
            <a:pPr indent="673100" fontAlgn="auto"/>
            <a:endParaRPr lang="zh-CN" altLang="en-US" sz="2800"/>
          </a:p>
          <a:p>
            <a:pPr indent="673100" fontAlgn="auto"/>
            <a:r>
              <a:rPr lang="zh-CN" altLang="en-US" sz="2800"/>
              <a:t>现保存完整的有主殿</a:t>
            </a:r>
            <a:r>
              <a:rPr lang="en-US" altLang="zh-CN" sz="2800"/>
              <a:t>8</a:t>
            </a:r>
            <a:r>
              <a:rPr lang="zh-CN" altLang="en-US" sz="2800"/>
              <a:t>间和南房过廊，大殿前西侧一株侧柏，树龄</a:t>
            </a:r>
            <a:r>
              <a:rPr lang="en-US" altLang="zh-CN" sz="2800"/>
              <a:t>1390</a:t>
            </a:r>
            <a:r>
              <a:rPr lang="zh-CN" altLang="en-US" sz="2800"/>
              <a:t>年，国家一级古树，编号枣</a:t>
            </a:r>
            <a:r>
              <a:rPr lang="en-US" altLang="zh-CN" sz="2800"/>
              <a:t>E003</a:t>
            </a:r>
            <a:r>
              <a:rPr lang="zh-CN" altLang="en-US" sz="2800"/>
              <a:t>。</a:t>
            </a:r>
            <a:r>
              <a:rPr lang="zh-CN" altLang="en-US" sz="2800"/>
              <a:t>。</a:t>
            </a:r>
            <a:endParaRPr lang="zh-CN" altLang="en-US" sz="2800"/>
          </a:p>
          <a:p>
            <a:pPr indent="673100" fontAlgn="auto"/>
            <a:endParaRPr lang="zh-CN" altLang="en-US" sz="2800"/>
          </a:p>
          <a:p>
            <a:pPr indent="673100" fontAlgn="auto"/>
            <a:r>
              <a:rPr lang="zh-CN" altLang="en-US" sz="2800"/>
              <a:t>庙内大清光绪年间的</a:t>
            </a:r>
            <a:r>
              <a:rPr lang="en-US" altLang="zh-CN" sz="2800"/>
              <a:t>“</a:t>
            </a:r>
            <a:r>
              <a:rPr lang="zh-CN" altLang="en-US" sz="2800"/>
              <a:t>流芳不朽</a:t>
            </a:r>
            <a:r>
              <a:rPr lang="en-US" altLang="zh-CN" sz="2800"/>
              <a:t>”</a:t>
            </a:r>
            <a:r>
              <a:rPr lang="zh-CN" altLang="en-US" sz="2800"/>
              <a:t>石碑记载：</a:t>
            </a:r>
            <a:r>
              <a:rPr lang="en-US" altLang="zh-CN" sz="2800"/>
              <a:t>“</a:t>
            </a:r>
            <a:r>
              <a:rPr lang="zh-CN" altLang="en-US" sz="2800"/>
              <a:t>历览陈郝之神庙，自唐、宋、元、明、清及今屡经重修</a:t>
            </a:r>
            <a:r>
              <a:rPr lang="en-US" altLang="zh-CN" sz="2800"/>
              <a:t>……</a:t>
            </a:r>
            <a:r>
              <a:rPr lang="zh-CN" altLang="en-US" sz="2800"/>
              <a:t>惟泰山一庙，庙殿虽呈剥落而族祭宛如归市。</a:t>
            </a:r>
            <a:r>
              <a:rPr lang="en-US" altLang="zh-CN" sz="2800"/>
              <a:t>”</a:t>
            </a:r>
            <a:endParaRPr lang="zh-CN" altLang="en-US" sz="2800"/>
          </a:p>
        </p:txBody>
      </p:sp>
      <p:pic>
        <p:nvPicPr>
          <p:cNvPr id="5" name="图片 4"/>
          <p:cNvPicPr/>
          <p:nvPr/>
        </p:nvPicPr>
        <p:blipFill>
          <a:blip r:embed="rId2">
            <a:lum bright="24000"/>
          </a:blip>
          <a:stretch>
            <a:fillRect/>
          </a:stretch>
        </p:blipFill>
        <p:spPr>
          <a:xfrm>
            <a:off x="0" y="3822700"/>
            <a:ext cx="5135880" cy="303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7830" y="972820"/>
            <a:ext cx="9848215" cy="450469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r>
              <a:rPr lang="zh-CN" altLang="zh-CN" sz="40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以中陈郝村为例，概括中国传统集镇的特点</a:t>
            </a:r>
            <a:r>
              <a:rPr lang="zh-CN" altLang="zh-CN" sz="4000">
                <a:solidFill>
                  <a:srgbClr val="000000"/>
                </a:solidFill>
                <a:latin typeface="NEU-BZ-S92"/>
                <a:ea typeface="方正书宋_GBK" panose="03000509000000000000" pitchFamily="65" charset="-122"/>
                <a:cs typeface="Times New Roman" panose="02020603050405020304" pitchFamily="18" charset="0"/>
                <a:sym typeface="+mn-ea"/>
              </a:rPr>
              <a:t>：</a:t>
            </a:r>
            <a:endParaRPr lang="zh-CN" altLang="zh-CN" sz="40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  <a:sym typeface="+mn-ea"/>
            </a:endParaRPr>
          </a:p>
          <a:p>
            <a:endParaRPr lang="zh-CN" altLang="zh-CN" sz="3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①区域性经济中心；</a:t>
            </a:r>
            <a:endParaRPr lang="zh-CN" altLang="zh-CN" sz="3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②有着较强的手工业生产；</a:t>
            </a:r>
            <a:endParaRPr lang="zh-CN" altLang="zh-CN" sz="3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③多是政府基层管理的驻地；</a:t>
            </a:r>
            <a:endParaRPr lang="zh-CN" altLang="zh-CN" sz="3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30000"/>
              </a:lnSpc>
              <a:spcAft>
                <a:spcPts val="0"/>
              </a:spcAft>
              <a:buClrTx/>
              <a:buSzTx/>
              <a:buNone/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④宗教活动区。</a:t>
            </a:r>
            <a:endParaRPr lang="zh-CN" altLang="zh-CN" sz="3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椭圆形标注 3"/>
          <p:cNvSpPr/>
          <p:nvPr>
            <p:custDataLst>
              <p:tags r:id="rId1"/>
            </p:custDataLst>
          </p:nvPr>
        </p:nvSpPr>
        <p:spPr>
          <a:xfrm>
            <a:off x="10418445" y="297815"/>
            <a:ext cx="1267460" cy="567690"/>
          </a:xfrm>
          <a:prstGeom prst="wedgeEllipseCallout">
            <a:avLst>
              <a:gd name="adj1" fmla="val -43633"/>
              <a:gd name="adj2" fmla="val 66331"/>
            </a:avLst>
          </a:prstGeom>
          <a:solidFill>
            <a:srgbClr val="FFC000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F0000"/>
                </a:solidFill>
              </a:rPr>
              <a:t>笔记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060825" y="646430"/>
            <a:ext cx="263144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一、村落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95750" y="2037715"/>
            <a:ext cx="263144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二、集镇</a:t>
            </a:r>
            <a:endParaRPr lang="zh-CN" altLang="en-US" sz="4800" b="1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060825" y="3429000"/>
            <a:ext cx="2631440" cy="82994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三、城市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750945" y="4820285"/>
            <a:ext cx="385572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四、枣庄民俗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88670" y="382270"/>
            <a:ext cx="10777855" cy="583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>
                <a:latin typeface="隶书" panose="02010509060101010101" pitchFamily="49" charset="-122"/>
                <a:ea typeface="隶书" panose="02010509060101010101" pitchFamily="49" charset="-122"/>
              </a:rPr>
              <a:t>薛国故城：我国地面上最长，当今保存最好的古代城池</a:t>
            </a:r>
            <a:endParaRPr lang="zh-CN" altLang="en-US" sz="320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4" name="图片 3" descr="薛国故城遗址分布图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1944370" y="1052830"/>
            <a:ext cx="7574280" cy="5680710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9773285" y="2230755"/>
            <a:ext cx="2419350" cy="615315"/>
          </a:xfrm>
          <a:prstGeom prst="wedgeRectCallout">
            <a:avLst>
              <a:gd name="adj1" fmla="val -139055"/>
              <a:gd name="adj2" fmla="val 125748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chemeClr val="tx1"/>
                </a:solidFill>
              </a:rPr>
              <a:t>孟尝君墓冢陵园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9672320" y="1455420"/>
            <a:ext cx="1245870" cy="615315"/>
          </a:xfrm>
          <a:prstGeom prst="wedgeRectCallout">
            <a:avLst>
              <a:gd name="adj1" fmla="val -239347"/>
              <a:gd name="adj2" fmla="val 132868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chemeClr val="tx1"/>
                </a:solidFill>
              </a:rPr>
              <a:t>毛遂墓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8" name="矩形标注 7"/>
          <p:cNvSpPr/>
          <p:nvPr/>
        </p:nvSpPr>
        <p:spPr>
          <a:xfrm>
            <a:off x="9990455" y="3694430"/>
            <a:ext cx="1793875" cy="615315"/>
          </a:xfrm>
          <a:prstGeom prst="wedgeRectCallout">
            <a:avLst>
              <a:gd name="adj1" fmla="val -139055"/>
              <a:gd name="adj2" fmla="val 125748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chemeClr val="tx1"/>
                </a:solidFill>
              </a:rPr>
              <a:t>前掌大遗址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437515" y="2727325"/>
            <a:ext cx="1506855" cy="615315"/>
          </a:xfrm>
          <a:prstGeom prst="wedgeRectCallout">
            <a:avLst>
              <a:gd name="adj1" fmla="val 300147"/>
              <a:gd name="adj2" fmla="val 184158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chemeClr val="tx1"/>
                </a:solidFill>
              </a:rPr>
              <a:t>皇殿岗村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437515" y="1615440"/>
            <a:ext cx="1506855" cy="615315"/>
          </a:xfrm>
          <a:prstGeom prst="wedgeRectCallout">
            <a:avLst>
              <a:gd name="adj1" fmla="val 169553"/>
              <a:gd name="adj2" fmla="val 228121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chemeClr val="tx1"/>
                </a:solidFill>
              </a:rPr>
              <a:t>残存城墙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54" name="椭圆 54"/>
          <p:cNvSpPr/>
          <p:nvPr/>
        </p:nvSpPr>
        <p:spPr>
          <a:xfrm>
            <a:off x="2090420" y="4507865"/>
            <a:ext cx="2514600" cy="1565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2560" y="649605"/>
            <a:ext cx="11919585" cy="620839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indent="636905" fontAlgn="auto"/>
            <a:r>
              <a:rPr lang="zh-CN" altLang="en-US" sz="2800">
                <a:sym typeface="+mn-ea"/>
              </a:rPr>
              <a:t>薛国故城，</a:t>
            </a:r>
            <a:r>
              <a:rPr lang="en-US" altLang="zh-CN" sz="2800">
                <a:sym typeface="+mn-ea"/>
              </a:rPr>
              <a:t>1988</a:t>
            </a:r>
            <a:r>
              <a:rPr lang="zh-CN" altLang="en-US" sz="2800">
                <a:sym typeface="+mn-ea"/>
              </a:rPr>
              <a:t>年，被公布为全国第三批重点文物保护单位。</a:t>
            </a:r>
            <a:endParaRPr lang="zh-CN" altLang="en-US" sz="2800">
              <a:sym typeface="+mn-ea"/>
            </a:endParaRPr>
          </a:p>
          <a:p>
            <a:pPr indent="636905" fontAlgn="auto"/>
            <a:r>
              <a:rPr lang="zh-CN" altLang="en-US" sz="2800">
                <a:sym typeface="+mn-ea"/>
              </a:rPr>
              <a:t>薛国是古代黄河下游的一个历史悠久的小国。西周初年，</a:t>
            </a:r>
            <a:r>
              <a:rPr lang="en-US" altLang="zh-CN" sz="2800">
                <a:sym typeface="+mn-ea"/>
              </a:rPr>
              <a:t>“</a:t>
            </a:r>
            <a:r>
              <a:rPr lang="zh-CN" altLang="en-US" sz="2800">
                <a:sym typeface="+mn-ea"/>
              </a:rPr>
              <a:t>周武王封任姓后裔珍，复于薛国，爵为侯，相传三十一世。</a:t>
            </a:r>
            <a:r>
              <a:rPr lang="en-US" altLang="zh-CN" sz="2800">
                <a:sym typeface="+mn-ea"/>
              </a:rPr>
              <a:t>”</a:t>
            </a:r>
            <a:r>
              <a:rPr lang="zh-CN" altLang="en-US" sz="2800">
                <a:sym typeface="+mn-ea"/>
              </a:rPr>
              <a:t>周显王四十六年，为齐国所灭。齐威王封少子田婴于薛。田婴去世后，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田文</a:t>
            </a:r>
            <a:r>
              <a:rPr lang="zh-CN" altLang="en-US" sz="2800">
                <a:sym typeface="+mn-ea"/>
              </a:rPr>
              <a:t>继封薛地，为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孟尝君</a:t>
            </a:r>
            <a:r>
              <a:rPr lang="zh-CN" altLang="en-US" sz="2800">
                <a:sym typeface="+mn-ea"/>
              </a:rPr>
              <a:t>，其招贤纳士数千人，诸侯国君主竟相求其辅政，他曾先后被齐混王、秦昭王和魏昭王封为相国。孟尝君在薛国扩城池、固防御；活商贸、重农桑；减赋税、慕贤士，使薛国经济繁荣，国力强盛，成为</a:t>
            </a:r>
            <a:r>
              <a:rPr lang="en-US" altLang="zh-CN" sz="2800">
                <a:sym typeface="+mn-ea"/>
              </a:rPr>
              <a:t>“</a:t>
            </a:r>
            <a:r>
              <a:rPr lang="zh-CN" altLang="en-US" sz="2800">
                <a:sym typeface="+mn-ea"/>
              </a:rPr>
              <a:t>拥有六万余家</a:t>
            </a:r>
            <a:r>
              <a:rPr lang="en-US" altLang="zh-CN" sz="2800">
                <a:sym typeface="+mn-ea"/>
              </a:rPr>
              <a:t>”</a:t>
            </a:r>
            <a:r>
              <a:rPr lang="zh-CN" altLang="en-US" sz="2800">
                <a:sym typeface="+mn-ea"/>
              </a:rPr>
              <a:t>的大都会。</a:t>
            </a:r>
            <a:endParaRPr lang="zh-CN" altLang="en-US" sz="2800">
              <a:sym typeface="+mn-ea"/>
            </a:endParaRPr>
          </a:p>
          <a:p>
            <a:pPr indent="636905" fontAlgn="auto"/>
            <a:endParaRPr lang="zh-CN" altLang="en-US" sz="2800">
              <a:sym typeface="+mn-ea"/>
            </a:endParaRPr>
          </a:p>
          <a:p>
            <a:pPr indent="636905" fontAlgn="auto"/>
            <a:r>
              <a:rPr lang="zh-CN" altLang="en-US" sz="2800">
                <a:sym typeface="+mn-ea"/>
              </a:rPr>
              <a:t>薛国故城是我国地面上最长、当今保存最好的古代城池。外城周长为</a:t>
            </a:r>
            <a:r>
              <a:rPr lang="en-US" altLang="zh-CN" sz="2800">
                <a:sym typeface="+mn-ea"/>
              </a:rPr>
              <a:t>10615</a:t>
            </a:r>
            <a:r>
              <a:rPr lang="zh-CN" altLang="en-US" sz="2800">
                <a:sym typeface="+mn-ea"/>
              </a:rPr>
              <a:t>米，现存城垣高出地面</a:t>
            </a:r>
            <a:r>
              <a:rPr lang="en-US" altLang="zh-CN" sz="2800">
                <a:sym typeface="+mn-ea"/>
              </a:rPr>
              <a:t>4-7</a:t>
            </a:r>
            <a:r>
              <a:rPr lang="zh-CN" altLang="en-US" sz="2800">
                <a:sym typeface="+mn-ea"/>
              </a:rPr>
              <a:t>米，底部宽</a:t>
            </a:r>
            <a:r>
              <a:rPr lang="en-US" altLang="zh-CN" sz="2800">
                <a:sym typeface="+mn-ea"/>
              </a:rPr>
              <a:t>20</a:t>
            </a:r>
            <a:r>
              <a:rPr lang="zh-CN" altLang="en-US" sz="2800">
                <a:sym typeface="+mn-ea"/>
              </a:rPr>
              <a:t>至</a:t>
            </a:r>
            <a:r>
              <a:rPr lang="en-US" altLang="zh-CN" sz="2800">
                <a:sym typeface="+mn-ea"/>
              </a:rPr>
              <a:t>30</a:t>
            </a:r>
            <a:r>
              <a:rPr lang="zh-CN" altLang="en-US" sz="2800">
                <a:sym typeface="+mn-ea"/>
              </a:rPr>
              <a:t>米，</a:t>
            </a:r>
            <a:r>
              <a:rPr lang="zh-CN" altLang="en-US" sz="2800">
                <a:sym typeface="+mn-ea"/>
              </a:rPr>
              <a:t>有的部位宽度达</a:t>
            </a:r>
            <a:r>
              <a:rPr lang="en-US" altLang="zh-CN" sz="2800">
                <a:sym typeface="+mn-ea"/>
              </a:rPr>
              <a:t>40</a:t>
            </a:r>
            <a:r>
              <a:rPr lang="zh-CN" altLang="en-US" sz="2800">
                <a:sym typeface="+mn-ea"/>
              </a:rPr>
              <a:t>余米左右</a:t>
            </a:r>
            <a:r>
              <a:rPr lang="zh-CN" altLang="en-US" sz="2800">
                <a:sym typeface="+mn-ea"/>
              </a:rPr>
              <a:t>。夯层厚</a:t>
            </a:r>
            <a:r>
              <a:rPr lang="en-US" altLang="zh-CN" sz="2800">
                <a:sym typeface="+mn-ea"/>
              </a:rPr>
              <a:t>19-22</a:t>
            </a:r>
            <a:r>
              <a:rPr lang="zh-CN" altLang="en-US" sz="2800">
                <a:sym typeface="+mn-ea"/>
              </a:rPr>
              <a:t>厘米，夯窝直径</a:t>
            </a:r>
            <a:r>
              <a:rPr lang="en-US" altLang="zh-CN" sz="2800">
                <a:sym typeface="+mn-ea"/>
              </a:rPr>
              <a:t>6-7</a:t>
            </a:r>
            <a:r>
              <a:rPr lang="zh-CN" altLang="en-US" sz="2800">
                <a:sym typeface="+mn-ea"/>
              </a:rPr>
              <a:t>厘米。</a:t>
            </a:r>
            <a:r>
              <a:rPr lang="zh-CN" altLang="en-US" sz="2800">
                <a:sym typeface="+mn-ea"/>
              </a:rPr>
              <a:t>城外从东北方位引薛河水围城一周的护城河，河宽</a:t>
            </a:r>
            <a:r>
              <a:rPr lang="en-US" altLang="zh-CN" sz="2800">
                <a:sym typeface="+mn-ea"/>
              </a:rPr>
              <a:t>30-50</a:t>
            </a:r>
            <a:r>
              <a:rPr lang="zh-CN" altLang="en-US" sz="2800">
                <a:sym typeface="+mn-ea"/>
              </a:rPr>
              <a:t>米。</a:t>
            </a:r>
            <a:r>
              <a:rPr lang="zh-CN" altLang="en-US" sz="2800">
                <a:sym typeface="+mn-ea"/>
              </a:rPr>
              <a:t>有城门</a:t>
            </a:r>
            <a:r>
              <a:rPr lang="en-US" altLang="zh-CN" sz="2800">
                <a:sym typeface="+mn-ea"/>
              </a:rPr>
              <a:t>5</a:t>
            </a:r>
            <a:r>
              <a:rPr lang="zh-CN" altLang="en-US" sz="2800">
                <a:sym typeface="+mn-ea"/>
              </a:rPr>
              <a:t>座</a:t>
            </a:r>
            <a:r>
              <a:rPr lang="zh-CN" sz="2800">
                <a:sym typeface="+mn-ea"/>
              </a:rPr>
              <a:t>、</a:t>
            </a:r>
            <a:r>
              <a:rPr lang="zh-CN" altLang="en-US" sz="2800">
                <a:sym typeface="+mn-ea"/>
              </a:rPr>
              <a:t>居住遗址</a:t>
            </a:r>
            <a:r>
              <a:rPr lang="en-US" altLang="zh-CN" sz="2800">
                <a:sym typeface="+mn-ea"/>
              </a:rPr>
              <a:t>9</a:t>
            </a:r>
            <a:r>
              <a:rPr lang="zh-CN" altLang="en-US" sz="2800">
                <a:sym typeface="+mn-ea"/>
              </a:rPr>
              <a:t>处，制陶、冶铁、冶铜、制骨作坊</a:t>
            </a:r>
            <a:r>
              <a:rPr lang="en-US" altLang="zh-CN" sz="2800">
                <a:sym typeface="+mn-ea"/>
              </a:rPr>
              <a:t>10</a:t>
            </a:r>
            <a:r>
              <a:rPr lang="zh-CN" altLang="en-US" sz="2800">
                <a:sym typeface="+mn-ea"/>
              </a:rPr>
              <a:t>余处。故城中央有一村名皇殿岗，地势稍高出四周，多出土</a:t>
            </a:r>
            <a:r>
              <a:rPr lang="en-US" altLang="zh-CN" sz="2800">
                <a:sym typeface="+mn-ea"/>
              </a:rPr>
              <a:t>“</a:t>
            </a:r>
            <a:r>
              <a:rPr lang="zh-CN" altLang="en-US" sz="2800">
                <a:sym typeface="+mn-ea"/>
              </a:rPr>
              <a:t>千秋万岁</a:t>
            </a:r>
            <a:r>
              <a:rPr lang="en-US" altLang="zh-CN" sz="2800">
                <a:sym typeface="+mn-ea"/>
              </a:rPr>
              <a:t>”</a:t>
            </a:r>
            <a:r>
              <a:rPr lang="zh-CN" altLang="en-US" sz="2800">
                <a:sym typeface="+mn-ea"/>
              </a:rPr>
              <a:t>卷云瓦当和铜兵器，相传是薛国君主宫室基址。</a:t>
            </a:r>
            <a:endParaRPr lang="zh-CN" altLang="en-US" sz="280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7329805" y="0"/>
            <a:ext cx="4415790" cy="3085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" y="4337685"/>
            <a:ext cx="4015740" cy="25203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 bright="18000"/>
          </a:blip>
          <a:stretch>
            <a:fillRect/>
          </a:stretch>
        </p:blipFill>
        <p:spPr>
          <a:xfrm>
            <a:off x="7481570" y="4009390"/>
            <a:ext cx="5176520" cy="2963545"/>
          </a:xfrm>
          <a:prstGeom prst="rect">
            <a:avLst/>
          </a:prstGeom>
        </p:spPr>
      </p:pic>
      <p:pic>
        <p:nvPicPr>
          <p:cNvPr id="7" name="图片 6" descr="薛国故城-孟尝君陵园"/>
          <p:cNvPicPr>
            <a:picLocks noChangeAspect="1"/>
          </p:cNvPicPr>
          <p:nvPr/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0" y="0"/>
            <a:ext cx="5998210" cy="44983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19625" y="4498340"/>
            <a:ext cx="1530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孟尝君陵园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233545" y="6018530"/>
            <a:ext cx="1530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毛遂之墓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284845" y="3085465"/>
            <a:ext cx="2302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靖郭君田婴之墓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284845" y="3641090"/>
            <a:ext cx="3097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前掌大遗址出土的车架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76835" y="0"/>
            <a:ext cx="5280660" cy="3164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6000"/>
          </a:blip>
          <a:stretch>
            <a:fillRect/>
          </a:stretch>
        </p:blipFill>
        <p:spPr>
          <a:xfrm>
            <a:off x="78740" y="3693795"/>
            <a:ext cx="4904740" cy="33489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46810" y="3244850"/>
            <a:ext cx="2934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薛国故城南城墙遗址</a:t>
            </a:r>
            <a:endParaRPr lang="zh-CN" altLang="en-US"/>
          </a:p>
        </p:txBody>
      </p:sp>
      <p:pic>
        <p:nvPicPr>
          <p:cNvPr id="9" name="图片 8" descr="薛国故城-城墙遗址1"/>
          <p:cNvPicPr>
            <a:picLocks noChangeAspect="1"/>
          </p:cNvPicPr>
          <p:nvPr/>
        </p:nvPicPr>
        <p:blipFill>
          <a:blip r:embed="rId3">
            <a:lum bright="18000"/>
          </a:blip>
          <a:stretch>
            <a:fillRect/>
          </a:stretch>
        </p:blipFill>
        <p:spPr>
          <a:xfrm>
            <a:off x="5746750" y="337185"/>
            <a:ext cx="6445250" cy="48342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08040" y="5365750"/>
            <a:ext cx="6283960" cy="1076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薛国故城的北城墙遗址（农村用土，城墙被扒，留下</a:t>
            </a:r>
            <a:r>
              <a:rPr lang="en-US" altLang="zh-CN" sz="32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米高的荒台）</a:t>
            </a:r>
            <a:endParaRPr lang="zh-CN" altLang="en-US" sz="32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4840" y="1063625"/>
            <a:ext cx="10942320" cy="47301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zh-CN" altLang="zh-CN" sz="36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以薛国故城为例，概括城市的特点</a:t>
            </a:r>
            <a:r>
              <a:rPr lang="zh-CN" altLang="zh-CN" sz="3600">
                <a:solidFill>
                  <a:srgbClr val="000000"/>
                </a:solidFill>
                <a:latin typeface="NEU-BZ-S92"/>
                <a:ea typeface="方正书宋_GBK" panose="03000509000000000000" pitchFamily="65" charset="-122"/>
                <a:cs typeface="Times New Roman" panose="02020603050405020304" pitchFamily="18" charset="0"/>
                <a:sym typeface="+mn-ea"/>
              </a:rPr>
              <a:t>：</a:t>
            </a:r>
            <a:endParaRPr lang="zh-CN" altLang="zh-CN" sz="3600">
              <a:solidFill>
                <a:srgbClr val="000000"/>
              </a:solidFill>
              <a:latin typeface="NEU-BZ-S92"/>
              <a:ea typeface="方正书宋_GBK" panose="03000509000000000000" pitchFamily="65" charset="-122"/>
              <a:cs typeface="Times New Roman" panose="02020603050405020304" pitchFamily="18" charset="0"/>
              <a:sym typeface="+mn-ea"/>
            </a:endParaRPr>
          </a:p>
          <a:p>
            <a:endParaRPr lang="zh-CN" altLang="zh-CN" sz="3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①中国古代城市一般都有政治管理职能；</a:t>
            </a:r>
            <a:endParaRPr lang="zh-CN" altLang="zh-CN" sz="3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②城市功能健全，有明确的功能分区，有较完善的军事防御设施；</a:t>
            </a:r>
            <a:endParaRPr lang="zh-CN" altLang="zh-CN" sz="3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③交通发达，辐射周边集镇经济点；</a:t>
            </a:r>
            <a:endParaRPr lang="zh-CN" altLang="zh-CN" sz="36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30000"/>
              </a:lnSpc>
              <a:spcAft>
                <a:spcPts val="0"/>
              </a:spcAft>
              <a:buClrTx/>
              <a:buSzTx/>
              <a:buNone/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④宗教祭祀的中心场所。</a:t>
            </a:r>
            <a:endParaRPr lang="zh-CN" altLang="zh-CN" sz="28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椭圆形标注 3"/>
          <p:cNvSpPr/>
          <p:nvPr>
            <p:custDataLst>
              <p:tags r:id="rId1"/>
            </p:custDataLst>
          </p:nvPr>
        </p:nvSpPr>
        <p:spPr>
          <a:xfrm>
            <a:off x="10418445" y="297815"/>
            <a:ext cx="1267460" cy="567690"/>
          </a:xfrm>
          <a:prstGeom prst="wedgeEllipseCallout">
            <a:avLst>
              <a:gd name="adj1" fmla="val -43633"/>
              <a:gd name="adj2" fmla="val 66331"/>
            </a:avLst>
          </a:prstGeom>
          <a:solidFill>
            <a:srgbClr val="FFC000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F0000"/>
                </a:solidFill>
              </a:rPr>
              <a:t>笔记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060825" y="646430"/>
            <a:ext cx="263144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一、村落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95750" y="2037715"/>
            <a:ext cx="263144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二、集镇</a:t>
            </a:r>
            <a:endParaRPr lang="zh-CN" altLang="en-US" sz="4800" b="1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060825" y="3429000"/>
            <a:ext cx="263144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三、城市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750945" y="4820285"/>
            <a:ext cx="3855720" cy="82994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四、枣庄民俗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207125" y="2256155"/>
            <a:ext cx="5984875" cy="46018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057910" y="193675"/>
            <a:ext cx="2556510" cy="491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indent="0"/>
            <a:r>
              <a:rPr lang="en-US" altLang="zh-CN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1.</a:t>
            </a:r>
            <a:r>
              <a:rPr lang="zh-CN" altLang="en-US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枣庄</a:t>
            </a:r>
            <a:r>
              <a:rPr lang="zh-CN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民居</a:t>
            </a:r>
            <a:endParaRPr lang="zh-CN" sz="2600" b="1">
              <a:solidFill>
                <a:srgbClr val="000000"/>
              </a:solidFill>
              <a:uFillTx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12000"/>
          </a:blip>
          <a:stretch>
            <a:fillRect/>
          </a:stretch>
        </p:blipFill>
        <p:spPr>
          <a:xfrm>
            <a:off x="128270" y="941705"/>
            <a:ext cx="5524500" cy="4143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40320" y="1329055"/>
            <a:ext cx="444373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2800" b="0" i="0">
                <a:solidFill>
                  <a:srgbClr val="22222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高门楼，四合院，二进房，原来的地主家</a:t>
            </a:r>
            <a:endParaRPr lang="zh-CN" altLang="en-US" sz="2800" b="0" i="0">
              <a:solidFill>
                <a:srgbClr val="222222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52770" y="746125"/>
            <a:ext cx="360489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2800" b="0" i="0">
                <a:solidFill>
                  <a:srgbClr val="22222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传统的砖土结构正房</a:t>
            </a:r>
            <a:endParaRPr lang="zh-CN" altLang="en-US" sz="2800" b="0" i="0">
              <a:solidFill>
                <a:srgbClr val="222222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580" y="1038225"/>
            <a:ext cx="10539730" cy="4781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Box 15"/>
          <p:cNvSpPr txBox="1"/>
          <p:nvPr>
            <p:custDataLst>
              <p:tags r:id="rId1"/>
            </p:custDataLst>
          </p:nvPr>
        </p:nvSpPr>
        <p:spPr>
          <a:xfrm>
            <a:off x="850265" y="2016125"/>
            <a:ext cx="10666730" cy="34937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anchor="t">
            <a:noAutofit/>
          </a:bodyPr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鲁南传统民居的一般特点有哪些？？？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1.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院落布局上，坐北朝南，四面围墙。整个建筑对外不开窗，所有窗户都朝院内开设，而在两山墙顶部开设</a:t>
            </a: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口眼</a:t>
            </a: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”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，以便通风。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2.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讲究对称，主次分明，院落有序。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3.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因地制宜、就地取材，一般是木石结构、砖土结构。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4.</a:t>
            </a:r>
            <a:r>
              <a:rPr lang="zh-CN" altLang="en-US" sz="2800" b="1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体现等级观念和长幼有序的礼仪制度。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endParaRPr lang="zh-CN" altLang="en-US" sz="2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057910" y="193675"/>
            <a:ext cx="2556510" cy="491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indent="0"/>
            <a:r>
              <a:rPr lang="en-US" altLang="zh-CN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1.</a:t>
            </a:r>
            <a:r>
              <a:rPr lang="zh-CN" altLang="en-US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枣庄</a:t>
            </a:r>
            <a:r>
              <a:rPr lang="zh-CN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民居</a:t>
            </a:r>
            <a:endParaRPr lang="zh-CN" sz="2600" b="1">
              <a:solidFill>
                <a:srgbClr val="000000"/>
              </a:solidFill>
              <a:uFillTx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sp>
        <p:nvSpPr>
          <p:cNvPr id="2" name="椭圆形标注 1"/>
          <p:cNvSpPr/>
          <p:nvPr>
            <p:custDataLst>
              <p:tags r:id="rId3"/>
            </p:custDataLst>
          </p:nvPr>
        </p:nvSpPr>
        <p:spPr>
          <a:xfrm>
            <a:off x="10418445" y="297815"/>
            <a:ext cx="1267460" cy="567690"/>
          </a:xfrm>
          <a:prstGeom prst="wedgeEllipseCallout">
            <a:avLst>
              <a:gd name="adj1" fmla="val -43633"/>
              <a:gd name="adj2" fmla="val 66331"/>
            </a:avLst>
          </a:prstGeom>
          <a:solidFill>
            <a:srgbClr val="FFC000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F0000"/>
                </a:solidFill>
              </a:rPr>
              <a:t>笔记</a:t>
            </a:r>
            <a:endParaRPr lang="zh-CN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3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9710" y="982345"/>
            <a:ext cx="1134935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山东枣庄特色的民谣及儿歌包括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石榴红了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运河谣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枣庄好地方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小手拉大手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枣乡美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我的家乡是枣庄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石榴花开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运河情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枣庄四季歌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和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《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枣花香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等。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0" y="2005965"/>
            <a:ext cx="3000375" cy="481520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148715" y="193040"/>
            <a:ext cx="2697480" cy="491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indent="0"/>
            <a:r>
              <a:rPr lang="en-US" altLang="zh-CN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2.</a:t>
            </a:r>
            <a:r>
              <a:rPr lang="zh-CN" altLang="en-US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枣庄</a:t>
            </a:r>
            <a:r>
              <a:rPr lang="zh-CN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民谣</a:t>
            </a:r>
            <a:endParaRPr lang="zh-CN" sz="2600" b="1">
              <a:solidFill>
                <a:srgbClr val="000000"/>
              </a:solidFill>
              <a:uFillTx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sp>
        <p:nvSpPr>
          <p:cNvPr id="16" name="TextBox 15"/>
          <p:cNvSpPr txBox="1"/>
          <p:nvPr>
            <p:custDataLst>
              <p:tags r:id="rId3"/>
            </p:custDataLst>
          </p:nvPr>
        </p:nvSpPr>
        <p:spPr>
          <a:xfrm>
            <a:off x="3486150" y="4228465"/>
            <a:ext cx="8931910" cy="25927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anchor="t">
            <a:noAutofit/>
          </a:bodyPr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28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枣庄民谣的特点：</a:t>
            </a:r>
            <a:endParaRPr lang="zh-CN" altLang="en-US" sz="28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28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1.</a:t>
            </a:r>
            <a:r>
              <a:rPr lang="zh-CN" altLang="en-US" sz="28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取材地方特色的风土人情、自然风光、历史文化；</a:t>
            </a:r>
            <a:endParaRPr lang="zh-CN" altLang="en-US" sz="28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28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2.</a:t>
            </a:r>
            <a:r>
              <a:rPr lang="zh-CN" altLang="en-US" sz="28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体现方言的韵律美；反映民众生活的美好追求；</a:t>
            </a:r>
            <a:endParaRPr lang="zh-CN" altLang="en-US" sz="28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28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3.</a:t>
            </a:r>
            <a:r>
              <a:rPr lang="zh-CN" altLang="en-US" sz="28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向善向上，浓厚的儒家传统修为和和谐理念；</a:t>
            </a:r>
            <a:endParaRPr lang="zh-CN" altLang="en-US" sz="2800" b="1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" name="椭圆形标注 1"/>
          <p:cNvSpPr/>
          <p:nvPr>
            <p:custDataLst>
              <p:tags r:id="rId4"/>
            </p:custDataLst>
          </p:nvPr>
        </p:nvSpPr>
        <p:spPr>
          <a:xfrm>
            <a:off x="10418445" y="297815"/>
            <a:ext cx="1267460" cy="567690"/>
          </a:xfrm>
          <a:prstGeom prst="wedgeEllipseCallout">
            <a:avLst>
              <a:gd name="adj1" fmla="val -43633"/>
              <a:gd name="adj2" fmla="val 66331"/>
            </a:avLst>
          </a:prstGeom>
          <a:solidFill>
            <a:srgbClr val="FFC000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F0000"/>
                </a:solidFill>
              </a:rPr>
              <a:t>笔记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9725" y="2298065"/>
            <a:ext cx="2678430" cy="452310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月姥娘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（</a:t>
            </a:r>
            <a:r>
              <a:rPr lang="en-US" altLang="zh-CN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langning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）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月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姥娘，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圆又圆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,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里面坐个花木兰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,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花木兰会打铁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,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一打打个爹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,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爹爹会扬场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,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一扬扬个娘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,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娘娘会割草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,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一割割个嫂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,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嫂嫂会揍饭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,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一揍一锅驴屎蛋</a:t>
            </a:r>
            <a:r>
              <a:rPr lang="en-US" altLang="zh-CN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…</a:t>
            </a:r>
            <a:r>
              <a:rPr lang="en-US" altLang="zh-CN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…</a:t>
            </a:r>
            <a:endParaRPr lang="en-US" altLang="zh-CN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12160" y="2181225"/>
            <a:ext cx="2678430" cy="156845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zh-CN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不带我玩，我不玩，</a:t>
            </a:r>
            <a:endParaRPr lang="zh-CN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我上西山盖屋玩，</a:t>
            </a:r>
            <a:endParaRPr lang="zh-CN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屋倒了，把你媳妇砸跑了</a:t>
            </a:r>
            <a:r>
              <a:rPr lang="en-US" altLang="zh-CN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……</a:t>
            </a:r>
            <a:endParaRPr lang="en-US" altLang="zh-CN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8385" y="2115185"/>
            <a:ext cx="2680970" cy="204851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小皮球，架脚踢，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马兰开花二十一，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二八二五六，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二八二五七，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二八二九三十一</a:t>
            </a:r>
            <a:endParaRPr lang="zh-CN" altLang="en-US" sz="240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9710" y="840740"/>
            <a:ext cx="11805920" cy="4154170"/>
          </a:xfrm>
          <a:prstGeom prst="rect">
            <a:avLst/>
          </a:prstGeom>
        </p:spPr>
        <p:txBody>
          <a:bodyPr wrap="square">
            <a:spAutoFit/>
          </a:bodyPr>
          <a:p>
            <a:pPr indent="528955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台儿庄大战纪念馆：这是为了纪念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1938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年春发生的台儿庄大战而建立的纪念馆。这场战役是中国抗日战争期间的重要转折点，纪念馆展示了台儿庄大战的全过程，以及中华民族在抵抗外敌侵略时的不屈精神。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indent="528955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铁道游击队纪念园：位于枣庄市薛城区临山山麓，是为了纪念铁道游击队的英勇事迹而建立的。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indent="528955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八路军抱犊崮抗日纪念园：位于抱犊崮国家森林公园南</a:t>
            </a:r>
            <a:r>
              <a:rPr lang="en-US" altLang="zh-CN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公里处侯宅村，是全国红色旅游经典景点，也是爱国主义教育基地和党的群众路线教育实践活动基地。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indent="528955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李宗仁史料馆：建在台儿庄老火车站旧址上，全面介绍了李宗仁先生的一生，特别是挥师抗战御倭和回归祖国前后的爱国壮举。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indent="528955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鲁南人民抗日武装起义纪念馆：由鲁南人民抗日武装起义纪念馆、滕州烈士陵园及滕州国防科技教育城三部分组成。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079500" y="193040"/>
            <a:ext cx="3220085" cy="491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indent="0"/>
            <a:r>
              <a:rPr lang="en-US" altLang="zh-CN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3.</a:t>
            </a:r>
            <a:r>
              <a:rPr lang="zh-CN" altLang="en-US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枣庄</a:t>
            </a:r>
            <a:r>
              <a:rPr lang="zh-CN" sz="2600" b="1">
                <a:solidFill>
                  <a:srgbClr val="000000"/>
                </a:solidFill>
                <a:uFillTx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红色文化</a:t>
            </a:r>
            <a:endParaRPr lang="zh-CN" sz="2600" b="1">
              <a:solidFill>
                <a:srgbClr val="000000"/>
              </a:solidFill>
              <a:uFillTx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18000"/>
          </a:blip>
          <a:stretch>
            <a:fillRect/>
          </a:stretch>
        </p:blipFill>
        <p:spPr>
          <a:xfrm>
            <a:off x="146685" y="5013960"/>
            <a:ext cx="2765425" cy="184404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>
            <a:lum bright="18000"/>
          </a:blip>
          <a:stretch>
            <a:fillRect/>
          </a:stretch>
        </p:blipFill>
        <p:spPr>
          <a:xfrm>
            <a:off x="2912110" y="5013325"/>
            <a:ext cx="3312795" cy="1844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lum bright="18000"/>
          </a:blip>
          <a:stretch>
            <a:fillRect/>
          </a:stretch>
        </p:blipFill>
        <p:spPr>
          <a:xfrm>
            <a:off x="6335395" y="4930775"/>
            <a:ext cx="2569845" cy="1927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90575" y="746760"/>
            <a:ext cx="10784840" cy="55079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marL="0" indent="0"/>
            <a:r>
              <a:rPr lang="zh-CN" altLang="en-US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宋体" panose="02010600030101010101" pitchFamily="2" charset="-122"/>
              </a:rPr>
              <a:t>总结：</a:t>
            </a:r>
            <a:endParaRPr lang="zh-CN" altLang="en-US" sz="4400" b="1" i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/>
              <a:ea typeface="宋体" panose="02010600030101010101" pitchFamily="2" charset="-122"/>
            </a:endParaRPr>
          </a:p>
          <a:p>
            <a:pPr marL="0" indent="0"/>
            <a:r>
              <a:rPr lang="en-US" altLang="zh-CN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陈郝镇时雍亭</a:t>
            </a:r>
            <a:r>
              <a:rPr lang="en-US" altLang="zh-CN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碑文上还记载着这样一首诗</a:t>
            </a:r>
            <a:r>
              <a:rPr lang="en-US" altLang="zh-CN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:</a:t>
            </a:r>
            <a:endParaRPr lang="en-US" altLang="zh-CN" sz="4400" b="1" i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en-US" altLang="zh-CN" sz="4400" b="1" i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en-US" altLang="zh-CN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“</a:t>
            </a:r>
            <a:r>
              <a:rPr lang="zh-CN" altLang="en-US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两拱西东景物幽，一泊碧玉绕村流。</a:t>
            </a:r>
            <a:endParaRPr lang="zh-CN" altLang="en-US" sz="4400" b="1" i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花香四序青红艳，雾仗千峰紫翠浮。</a:t>
            </a:r>
            <a:endParaRPr lang="zh-CN" altLang="en-US" sz="4400" b="1" i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国运船通徐兖路，车装船发帝王州。</a:t>
            </a:r>
            <a:endParaRPr lang="zh-CN" altLang="en-US" sz="4400" b="1" i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4400" b="1" i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/>
                <a:ea typeface="Arial" panose="020B0604020202020204"/>
              </a:rPr>
              <a:t>亭船万艘车书重，草绿黎元向北讴。”</a:t>
            </a:r>
            <a:endParaRPr lang="zh-CN" altLang="en-US" sz="4400" b="1" i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6" y="879973"/>
            <a:ext cx="10097826" cy="54969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985" y="779145"/>
            <a:ext cx="11169650" cy="60286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060825" y="646430"/>
            <a:ext cx="2631440" cy="82994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p>
            <a:r>
              <a:rPr lang="zh-CN" altLang="en-US" sz="48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一、村落</a:t>
            </a:r>
            <a:endParaRPr lang="zh-CN" altLang="en-US" sz="4800" b="1" smtClean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95750" y="2037715"/>
            <a:ext cx="263144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二、集镇</a:t>
            </a:r>
            <a:endParaRPr lang="zh-CN" altLang="en-US" sz="4800" b="1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060825" y="3429000"/>
            <a:ext cx="263144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三、城市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750945" y="4820285"/>
            <a:ext cx="385572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四、枣庄民俗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8770" y="748665"/>
            <a:ext cx="11505565" cy="59086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indent="593725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东辛庄村，明朝隆庆五年（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1571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年）冯、王二氏来此地定居。据清康熙三十三年修的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刘氏家谱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记载，刘氏先人于康熙初年迁入，依亲定居，故称为亲庄。随着时间的变迁，后演变为辛庄，清末称上辛庄，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1982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年更名为东辛庄。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593725" algn="just" defTabSz="266700" fontAlgn="auto">
              <a:spcBef>
                <a:spcPct val="0"/>
              </a:spcBef>
              <a:spcAft>
                <a:spcPct val="0"/>
              </a:spcAft>
            </a:pP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593725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东辛庄村，这个带有浓厚古建筑风味的小村落，历经明、清、民国到如今近五百年的岁月。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593725" algn="just" defTabSz="266700" fontAlgn="auto">
              <a:spcBef>
                <a:spcPct val="0"/>
              </a:spcBef>
              <a:spcAft>
                <a:spcPct val="0"/>
              </a:spcAft>
            </a:pP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593725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2014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11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月，东辛庄村被列入第三批中国传统村落名录；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2022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月，山东省农业农村厅确定东辛庄村为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2022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年山东省级乡土产业名品村。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lum bright="12000" contrast="12000"/>
          </a:blip>
          <a:srcRect t="11444" b="45035"/>
          <a:stretch>
            <a:fillRect/>
          </a:stretch>
        </p:blipFill>
        <p:spPr>
          <a:xfrm>
            <a:off x="4761230" y="0"/>
            <a:ext cx="7069455" cy="6837045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7693025" y="444500"/>
            <a:ext cx="1431290" cy="597535"/>
          </a:xfrm>
          <a:prstGeom prst="wedgeRectCallout">
            <a:avLst>
              <a:gd name="adj1" fmla="val -96371"/>
              <a:gd name="adj2" fmla="val -63875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薛河</a:t>
            </a:r>
            <a:endParaRPr lang="zh-CN" altLang="en-US" sz="44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lum bright="18000"/>
          </a:blip>
          <a:stretch>
            <a:fillRect/>
          </a:stretch>
        </p:blipFill>
        <p:spPr>
          <a:xfrm>
            <a:off x="0" y="2447925"/>
            <a:ext cx="4761230" cy="2595245"/>
          </a:xfrm>
          <a:prstGeom prst="rect">
            <a:avLst/>
          </a:prstGeom>
        </p:spPr>
      </p:pic>
      <p:sp>
        <p:nvSpPr>
          <p:cNvPr id="2" name="任意多边形 1"/>
          <p:cNvSpPr/>
          <p:nvPr/>
        </p:nvSpPr>
        <p:spPr>
          <a:xfrm>
            <a:off x="4815205" y="1138555"/>
            <a:ext cx="6982460" cy="5383530"/>
          </a:xfrm>
          <a:custGeom>
            <a:avLst/>
            <a:gdLst>
              <a:gd name="connisteX0" fmla="*/ 0 w 6982460"/>
              <a:gd name="connsiteY0" fmla="*/ 0 h 5383758"/>
              <a:gd name="connisteX1" fmla="*/ 248920 w 6982460"/>
              <a:gd name="connsiteY1" fmla="*/ 1369695 h 5383758"/>
              <a:gd name="connisteX2" fmla="*/ 220345 w 6982460"/>
              <a:gd name="connsiteY2" fmla="*/ 3582670 h 5383758"/>
              <a:gd name="connisteX3" fmla="*/ 517525 w 6982460"/>
              <a:gd name="connsiteY3" fmla="*/ 5344795 h 5383758"/>
              <a:gd name="connisteX4" fmla="*/ 3975100 w 6982460"/>
              <a:gd name="connsiteY4" fmla="*/ 4540250 h 5383758"/>
              <a:gd name="connisteX5" fmla="*/ 5354320 w 6982460"/>
              <a:gd name="connsiteY5" fmla="*/ 3141980 h 5383758"/>
              <a:gd name="connisteX6" fmla="*/ 6360160 w 6982460"/>
              <a:gd name="connsiteY6" fmla="*/ 1819910 h 5383758"/>
              <a:gd name="connisteX7" fmla="*/ 6982460 w 6982460"/>
              <a:gd name="connsiteY7" fmla="*/ 134620 h 53837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6982460" h="5383758">
                <a:moveTo>
                  <a:pt x="0" y="0"/>
                </a:moveTo>
                <a:cubicBezTo>
                  <a:pt x="50165" y="229870"/>
                  <a:pt x="205105" y="653415"/>
                  <a:pt x="248920" y="1369695"/>
                </a:cubicBezTo>
                <a:cubicBezTo>
                  <a:pt x="292735" y="2085975"/>
                  <a:pt x="166370" y="2787650"/>
                  <a:pt x="220345" y="3582670"/>
                </a:cubicBezTo>
                <a:cubicBezTo>
                  <a:pt x="274320" y="4377690"/>
                  <a:pt x="-233680" y="5153025"/>
                  <a:pt x="517525" y="5344795"/>
                </a:cubicBezTo>
                <a:cubicBezTo>
                  <a:pt x="1268730" y="5536565"/>
                  <a:pt x="3007995" y="4980940"/>
                  <a:pt x="3975100" y="4540250"/>
                </a:cubicBezTo>
                <a:cubicBezTo>
                  <a:pt x="4942205" y="4099560"/>
                  <a:pt x="4877435" y="3686175"/>
                  <a:pt x="5354320" y="3141980"/>
                </a:cubicBezTo>
                <a:cubicBezTo>
                  <a:pt x="5831205" y="2597785"/>
                  <a:pt x="6034405" y="2421255"/>
                  <a:pt x="6360160" y="1819910"/>
                </a:cubicBezTo>
                <a:cubicBezTo>
                  <a:pt x="6685915" y="1218565"/>
                  <a:pt x="6878320" y="445135"/>
                  <a:pt x="6982460" y="13462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7377430" y="2233295"/>
            <a:ext cx="3952875" cy="23698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9931400" y="4603115"/>
            <a:ext cx="1398905" cy="219710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324350" y="3004185"/>
            <a:ext cx="1223010" cy="239141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324350" y="5395595"/>
            <a:ext cx="3575050" cy="149923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6703695" y="2233295"/>
            <a:ext cx="652145" cy="10972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 flipV="1">
            <a:off x="5547360" y="3004185"/>
            <a:ext cx="1156335" cy="27241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矩形标注 10"/>
          <p:cNvSpPr/>
          <p:nvPr/>
        </p:nvSpPr>
        <p:spPr>
          <a:xfrm>
            <a:off x="8847455" y="3811905"/>
            <a:ext cx="1431290" cy="597535"/>
          </a:xfrm>
          <a:prstGeom prst="wedgeRectCallout">
            <a:avLst>
              <a:gd name="adj1" fmla="val -86468"/>
              <a:gd name="adj2" fmla="val 9272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石寨</a:t>
            </a:r>
            <a:endParaRPr lang="zh-CN" altLang="en-US" sz="44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矩形标注 11"/>
          <p:cNvSpPr/>
          <p:nvPr/>
        </p:nvSpPr>
        <p:spPr>
          <a:xfrm>
            <a:off x="8769985" y="2538095"/>
            <a:ext cx="2672080" cy="597535"/>
          </a:xfrm>
          <a:prstGeom prst="wedgeRectCallout">
            <a:avLst>
              <a:gd name="adj1" fmla="val 35218"/>
              <a:gd name="adj2" fmla="val 165621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休闲广场</a:t>
            </a:r>
            <a:endParaRPr lang="zh-CN" altLang="en-US" sz="44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5182870" y="4005580"/>
            <a:ext cx="1431290" cy="597535"/>
          </a:xfrm>
          <a:prstGeom prst="wedgeRectCallout">
            <a:avLst>
              <a:gd name="adj1" fmla="val 74800"/>
              <a:gd name="adj2" fmla="val -9298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炮楼</a:t>
            </a:r>
            <a:endParaRPr lang="zh-CN" altLang="en-US" sz="44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5085080" y="2092325"/>
            <a:ext cx="1431290" cy="597535"/>
          </a:xfrm>
          <a:prstGeom prst="wedgeRectCallout">
            <a:avLst>
              <a:gd name="adj1" fmla="val 55723"/>
              <a:gd name="adj2" fmla="val 163283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寨门</a:t>
            </a:r>
            <a:endParaRPr lang="zh-CN" altLang="en-US" sz="44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7899400" y="6811010"/>
            <a:ext cx="2032000" cy="838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矩形标注 17"/>
          <p:cNvSpPr/>
          <p:nvPr/>
        </p:nvSpPr>
        <p:spPr>
          <a:xfrm>
            <a:off x="8423275" y="1494790"/>
            <a:ext cx="1431290" cy="597535"/>
          </a:xfrm>
          <a:prstGeom prst="wedgeRectCallout">
            <a:avLst>
              <a:gd name="adj1" fmla="val -45918"/>
              <a:gd name="adj2" fmla="val 205366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炮楼</a:t>
            </a:r>
            <a:endParaRPr lang="zh-CN" altLang="en-US" sz="44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矩形标注 18"/>
          <p:cNvSpPr/>
          <p:nvPr/>
        </p:nvSpPr>
        <p:spPr>
          <a:xfrm>
            <a:off x="6703695" y="1494790"/>
            <a:ext cx="1431290" cy="597535"/>
          </a:xfrm>
          <a:prstGeom prst="wedgeRectCallout">
            <a:avLst>
              <a:gd name="adj1" fmla="val -24622"/>
              <a:gd name="adj2" fmla="val 25797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炮楼</a:t>
            </a:r>
            <a:endParaRPr lang="zh-CN" altLang="en-US" sz="44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两间配房"/>
          <p:cNvPicPr>
            <a:picLocks noChangeAspect="1"/>
          </p:cNvPicPr>
          <p:nvPr/>
        </p:nvPicPr>
        <p:blipFill>
          <a:blip r:embed="rId1">
            <a:lum bright="18000"/>
          </a:blip>
          <a:stretch>
            <a:fillRect/>
          </a:stretch>
        </p:blipFill>
        <p:spPr>
          <a:xfrm>
            <a:off x="8050530" y="178435"/>
            <a:ext cx="4026535" cy="30206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01140" y="6329680"/>
            <a:ext cx="3354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东辛庄村典型的三间房院落</a:t>
            </a:r>
            <a:endParaRPr lang="zh-CN" altLang="en-US"/>
          </a:p>
        </p:txBody>
      </p:sp>
      <p:pic>
        <p:nvPicPr>
          <p:cNvPr id="5" name="图片 4" descr="三间正房1"/>
          <p:cNvPicPr>
            <a:picLocks noChangeAspect="1"/>
          </p:cNvPicPr>
          <p:nvPr/>
        </p:nvPicPr>
        <p:blipFill>
          <a:blip r:embed="rId2">
            <a:lum bright="18000"/>
          </a:blip>
          <a:stretch>
            <a:fillRect/>
          </a:stretch>
        </p:blipFill>
        <p:spPr>
          <a:xfrm>
            <a:off x="72390" y="413385"/>
            <a:ext cx="7781925" cy="58369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87080" y="3277870"/>
            <a:ext cx="3354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东辛庄村规模相对小一些的配房示例</a:t>
            </a:r>
            <a:endParaRPr lang="zh-CN" altLang="en-US"/>
          </a:p>
        </p:txBody>
      </p:sp>
      <p:pic>
        <p:nvPicPr>
          <p:cNvPr id="7" name="图片 6" descr="东辛庄石板房-石板墙面的形状设计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8383270" y="4001135"/>
            <a:ext cx="3808730" cy="28568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315" y="6456680"/>
            <a:ext cx="1203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/>
              <a:t>石头院墙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AS_UNIQUEID" val="140"/>
</p:tagLst>
</file>

<file path=ppt/tags/tag13.xml><?xml version="1.0" encoding="utf-8"?>
<p:tagLst xmlns:p="http://schemas.openxmlformats.org/presentationml/2006/main">
  <p:tag name="AS_UNIQUEID" val="261"/>
</p:tagLst>
</file>

<file path=ppt/tags/tag14.xml><?xml version="1.0" encoding="utf-8"?>
<p:tagLst xmlns:p="http://schemas.openxmlformats.org/presentationml/2006/main">
  <p:tag name="AS_UNIQUEID" val="339"/>
</p:tagLst>
</file>

<file path=ppt/tags/tag15.xml><?xml version="1.0" encoding="utf-8"?>
<p:tagLst xmlns:p="http://schemas.openxmlformats.org/presentationml/2006/main">
  <p:tag name="AS_UNIQUEID" val="140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AS_UNIQUEID" val="140"/>
</p:tagLst>
</file>

<file path=ppt/tags/tag19.xml><?xml version="1.0" encoding="utf-8"?>
<p:tagLst xmlns:p="http://schemas.openxmlformats.org/presentationml/2006/main">
  <p:tag name="AS_UNIQUEID" val="26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339"/>
</p:tagLst>
</file>

<file path=ppt/tags/tag21.xml><?xml version="1.0" encoding="utf-8"?>
<p:tagLst xmlns:p="http://schemas.openxmlformats.org/presentationml/2006/main">
  <p:tag name="AS_UNIQUEID" val="140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AS_UNIQUEID" val="140"/>
</p:tagLst>
</file>

<file path=ppt/tags/tag24.xml><?xml version="1.0" encoding="utf-8"?>
<p:tagLst xmlns:p="http://schemas.openxmlformats.org/presentationml/2006/main">
  <p:tag name="AS_UNIQUEID" val="261"/>
</p:tagLst>
</file>

<file path=ppt/tags/tag25.xml><?xml version="1.0" encoding="utf-8"?>
<p:tagLst xmlns:p="http://schemas.openxmlformats.org/presentationml/2006/main">
  <p:tag name="AS_UNIQUEID" val="339"/>
</p:tagLst>
</file>

<file path=ppt/tags/tag26.xml><?xml version="1.0" encoding="utf-8"?>
<p:tagLst xmlns:p="http://schemas.openxmlformats.org/presentationml/2006/main">
  <p:tag name="AS_UNIQUEID" val="140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AS_UNIQUEID" val="140"/>
</p:tagLst>
</file>

<file path=ppt/tags/tag29.xml><?xml version="1.0" encoding="utf-8"?>
<p:tagLst xmlns:p="http://schemas.openxmlformats.org/presentationml/2006/main">
  <p:tag name="AS_UNIQUEID" val="26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AS_UNIQUEID" val="339"/>
</p:tagLst>
</file>

<file path=ppt/tags/tag31.xml><?xml version="1.0" encoding="utf-8"?>
<p:tagLst xmlns:p="http://schemas.openxmlformats.org/presentationml/2006/main">
  <p:tag name="AS_UNIQUEID" val="140"/>
</p:tagLst>
</file>

<file path=ppt/tags/tag32.xml><?xml version="1.0" encoding="utf-8"?>
<p:tagLst xmlns:p="http://schemas.openxmlformats.org/presentationml/2006/main">
  <p:tag name="AS_UNIQUEID" val="504"/>
</p:tagLst>
</file>

<file path=ppt/tags/tag33.xml><?xml version="1.0" encoding="utf-8"?>
<p:tagLst xmlns:p="http://schemas.openxmlformats.org/presentationml/2006/main">
  <p:tag name="AS_UNIQUEID" val="516"/>
</p:tagLst>
</file>

<file path=ppt/tags/tag34.xml><?xml version="1.0" encoding="utf-8"?>
<p:tagLst xmlns:p="http://schemas.openxmlformats.org/presentationml/2006/main">
  <p:tag name="AS_UNIQUEID" val="504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AS_UNIQUEID" val="504"/>
</p:tagLst>
</file>

<file path=ppt/tags/tag37.xml><?xml version="1.0" encoding="utf-8"?>
<p:tagLst xmlns:p="http://schemas.openxmlformats.org/presentationml/2006/main">
  <p:tag name="AS_UNIQUEID" val="51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AS_UNIQUEID" val="504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AS_UNIQUEID" val="893"/>
</p:tagLst>
</file>

<file path=ppt/tags/tag41.xml><?xml version="1.0" encoding="utf-8"?>
<p:tagLst xmlns:p="http://schemas.openxmlformats.org/presentationml/2006/main">
  <p:tag name="AS_UNIQUEID" val="894"/>
</p:tagLst>
</file>

<file path=ppt/tags/tag42.xml><?xml version="1.0" encoding="utf-8"?>
<p:tagLst xmlns:p="http://schemas.openxmlformats.org/presentationml/2006/main">
  <p:tag name="AS_UNIQUEID" val="895"/>
</p:tagLst>
</file>

<file path=ppt/tags/tag43.xml><?xml version="1.0" encoding="utf-8"?>
<p:tagLst xmlns:p="http://schemas.openxmlformats.org/presentationml/2006/main">
  <p:tag name="AS_UNIQUEID" val="896"/>
</p:tagLst>
</file>

<file path=ppt/tags/tag44.xml><?xml version="1.0" encoding="utf-8"?>
<p:tagLst xmlns:p="http://schemas.openxmlformats.org/presentationml/2006/main">
  <p:tag name="AS_UNIQUEID" val="897"/>
</p:tagLst>
</file>

<file path=ppt/tags/tag45.xml><?xml version="1.0" encoding="utf-8"?>
<p:tagLst xmlns:p="http://schemas.openxmlformats.org/presentationml/2006/main">
  <p:tag name="AS_UNIQUEID" val="898"/>
</p:tagLst>
</file>

<file path=ppt/tags/tag46.xml><?xml version="1.0" encoding="utf-8"?>
<p:tagLst xmlns:p="http://schemas.openxmlformats.org/presentationml/2006/main">
  <p:tag name="COMMONDATA" val="eyJoZGlkIjoiNDUxYjc4ODRlOGQyYjgyMTgyZjk4NTk3MmUxMjkzOGQifQ=="/>
  <p:tag name="KSO_WPP_MARK_KEY" val="fef97fa3-d840-43e7-9574-78ab842b1d89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3202</ap:Words>
  <ap:PresentationFormat>宽屏</ap:PresentationFormat>
  <ap:Paragraphs>273</ap:Paragraphs>
  <ap:Slides>34</ap:Slides>
  <ap:Notes>1</ap:Notes>
  <ap:HiddenSlides>2</ap:HiddenSlides>
  <ap:MMClips>0</ap:MMClips>
  <ap:ScaleCrop>false</ap:ScaleCrop>
  <ap:HeadingPairs>
    <vt:vector baseType="variant" size="6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ap:HeadingPairs>
  <ap:TitlesOfParts>
    <vt:vector baseType="lpstr" size="53">
      <vt:lpstr>Arial</vt:lpstr>
      <vt:lpstr>宋体</vt:lpstr>
      <vt:lpstr>Wingdings</vt:lpstr>
      <vt:lpstr>黑体</vt:lpstr>
      <vt:lpstr>微软雅黑</vt:lpstr>
      <vt:lpstr>Wingdings</vt:lpstr>
      <vt:lpstr>华文中宋</vt:lpstr>
      <vt:lpstr>方正超粗黑简体</vt:lpstr>
      <vt:lpstr>Times New Roman</vt:lpstr>
      <vt:lpstr>华文楷体</vt:lpstr>
      <vt:lpstr>楷体</vt:lpstr>
      <vt:lpstr>隶书</vt:lpstr>
      <vt:lpstr>Arial Unicode MS</vt:lpstr>
      <vt:lpstr>Calibri</vt:lpstr>
      <vt:lpstr>Arial</vt:lpstr>
      <vt:lpstr>NEU-BZ-S92</vt:lpstr>
      <vt:lpstr>Segoe Print</vt:lpstr>
      <vt:lpstr>方正书宋_GBK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ap:TitlesOfParts>
  <ap:LinksUpToDate>false</ap:LinksUpToDate>
  <ap:SharedDoc>false</ap:SharedDoc>
  <ap:HyperlinksChanged>false</ap:HyperlinksChanged>
  <ap:AppVersion>100.001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lastPrinted>2020-12-09T16:36:00.0000000Z</lastPrinted>
  <dcterms:created xsi:type="dcterms:W3CDTF">2020-12-09T16:36:00.0000000Z</dcterms:created>
  <dcterms:modified xsi:type="dcterms:W3CDTF">2025-02-27T07:53:06.0000000Z</dcterms:modified>
  <dc:creator/>
  <revision/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6" name="ICV">
    <vt:lpwstr>C8D61474DB2743C6AF5BD86F881724DE</vt:lpwstr>
  </op:property>
  <op:property fmtid="{D5CDD505-2E9C-101B-9397-08002B2CF9AE}" pid="7" name="KSOProductBuildVer">
    <vt:lpwstr>2052-12.1.0.20305</vt:lpwstr>
  </op:property>
</op:Properties>
</file>