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30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4.svg" ContentType="image/svg+xml"/>
  <Override PartName="/ppt/media/image68.svg" ContentType="image/svg+xml"/>
  <Override PartName="/ppt/media/image71.svg" ContentType="image/svg+xml"/>
  <Override PartName="/ppt/media/image75.svg" ContentType="image/svg+xml"/>
  <Override PartName="/ppt/media/image77.svg" ContentType="image/svg+xml"/>
  <Override PartName="/ppt/media/image79.svg" ContentType="image/svg+xml"/>
  <Override PartName="/ppt/media/image8.svg" ContentType="image/svg+xml"/>
  <Override PartName="/ppt/media/image81.svg" ContentType="image/svg+xml"/>
  <Override PartName="/ppt/media/image83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4.svg" ContentType="image/svg+xml"/>
  <Override PartName="/ppt/media/image9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  <p:sldMasterId id="2147483662" r:id="rId4"/>
  </p:sldMasterIdLst>
  <p:notesMasterIdLst>
    <p:notesMasterId r:id="rId6"/>
  </p:notesMasterIdLst>
  <p:sldIdLst>
    <p:sldId id="256" r:id="rId5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9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64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64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svg"/><Relationship Id="rId8" Type="http://schemas.openxmlformats.org/officeDocument/2006/relationships/image" Target="../media/image39.png"/><Relationship Id="rId7" Type="http://schemas.openxmlformats.org/officeDocument/2006/relationships/image" Target="../media/image22.svg"/><Relationship Id="rId6" Type="http://schemas.openxmlformats.org/officeDocument/2006/relationships/image" Target="../media/image21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7" Type="http://schemas.openxmlformats.org/officeDocument/2006/relationships/notesSlide" Target="../notesSlides/notesSlide10.xml"/><Relationship Id="rId16" Type="http://schemas.openxmlformats.org/officeDocument/2006/relationships/slideLayout" Target="../slideLayouts/slideLayout12.xml"/><Relationship Id="rId15" Type="http://schemas.openxmlformats.org/officeDocument/2006/relationships/image" Target="../media/image52.svg"/><Relationship Id="rId14" Type="http://schemas.openxmlformats.org/officeDocument/2006/relationships/image" Target="../media/image51.png"/><Relationship Id="rId13" Type="http://schemas.openxmlformats.org/officeDocument/2006/relationships/image" Target="../media/image50.svg"/><Relationship Id="rId12" Type="http://schemas.openxmlformats.org/officeDocument/2006/relationships/image" Target="../media/image49.png"/><Relationship Id="rId11" Type="http://schemas.openxmlformats.org/officeDocument/2006/relationships/image" Target="../media/image48.svg"/><Relationship Id="rId10" Type="http://schemas.openxmlformats.org/officeDocument/2006/relationships/image" Target="../media/image47.pn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58.svg"/><Relationship Id="rId6" Type="http://schemas.openxmlformats.org/officeDocument/2006/relationships/image" Target="../media/image57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3" Type="http://schemas.openxmlformats.org/officeDocument/2006/relationships/image" Target="../media/image54.svg"/><Relationship Id="rId2" Type="http://schemas.openxmlformats.org/officeDocument/2006/relationships/image" Target="../media/image53.png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svg"/><Relationship Id="rId8" Type="http://schemas.openxmlformats.org/officeDocument/2006/relationships/image" Target="../media/image63.png"/><Relationship Id="rId7" Type="http://schemas.openxmlformats.org/officeDocument/2006/relationships/image" Target="../media/image62.jpeg"/><Relationship Id="rId6" Type="http://schemas.openxmlformats.org/officeDocument/2006/relationships/image" Target="../media/image12.svg"/><Relationship Id="rId5" Type="http://schemas.openxmlformats.org/officeDocument/2006/relationships/image" Target="../media/image61.png"/><Relationship Id="rId4" Type="http://schemas.openxmlformats.org/officeDocument/2006/relationships/image" Target="../media/image60.jpeg"/><Relationship Id="rId3" Type="http://schemas.openxmlformats.org/officeDocument/2006/relationships/image" Target="../media/image36.svg"/><Relationship Id="rId2" Type="http://schemas.openxmlformats.org/officeDocument/2006/relationships/image" Target="../media/image59.png"/><Relationship Id="rId13" Type="http://schemas.openxmlformats.org/officeDocument/2006/relationships/notesSlide" Target="../notesSlides/notesSlide12.xml"/><Relationship Id="rId12" Type="http://schemas.openxmlformats.org/officeDocument/2006/relationships/slideLayout" Target="../slideLayouts/slideLayout12.xml"/><Relationship Id="rId11" Type="http://schemas.openxmlformats.org/officeDocument/2006/relationships/image" Target="../media/image32.svg"/><Relationship Id="rId10" Type="http://schemas.openxmlformats.org/officeDocument/2006/relationships/image" Target="../media/image65.png"/><Relationship Id="rId1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72.jpeg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4.svg"/><Relationship Id="rId2" Type="http://schemas.openxmlformats.org/officeDocument/2006/relationships/image" Target="../media/image73.png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75.svg"/><Relationship Id="rId2" Type="http://schemas.openxmlformats.org/officeDocument/2006/relationships/image" Target="../media/image74.png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svg"/><Relationship Id="rId8" Type="http://schemas.openxmlformats.org/officeDocument/2006/relationships/image" Target="../media/image80.png"/><Relationship Id="rId7" Type="http://schemas.openxmlformats.org/officeDocument/2006/relationships/image" Target="../media/image79.svg"/><Relationship Id="rId6" Type="http://schemas.openxmlformats.org/officeDocument/2006/relationships/image" Target="../media/image78.png"/><Relationship Id="rId5" Type="http://schemas.openxmlformats.org/officeDocument/2006/relationships/image" Target="../media/image56.svg"/><Relationship Id="rId4" Type="http://schemas.openxmlformats.org/officeDocument/2006/relationships/image" Target="../media/image55.png"/><Relationship Id="rId3" Type="http://schemas.openxmlformats.org/officeDocument/2006/relationships/image" Target="../media/image77.svg"/><Relationship Id="rId23" Type="http://schemas.openxmlformats.org/officeDocument/2006/relationships/notesSlide" Target="../notesSlides/notesSlide19.xml"/><Relationship Id="rId22" Type="http://schemas.openxmlformats.org/officeDocument/2006/relationships/slideLayout" Target="../slideLayouts/slideLayout12.xml"/><Relationship Id="rId21" Type="http://schemas.openxmlformats.org/officeDocument/2006/relationships/image" Target="../media/image90.svg"/><Relationship Id="rId20" Type="http://schemas.openxmlformats.org/officeDocument/2006/relationships/image" Target="../media/image89.png"/><Relationship Id="rId2" Type="http://schemas.openxmlformats.org/officeDocument/2006/relationships/image" Target="../media/image76.png"/><Relationship Id="rId19" Type="http://schemas.openxmlformats.org/officeDocument/2006/relationships/image" Target="../media/image88.svg"/><Relationship Id="rId18" Type="http://schemas.openxmlformats.org/officeDocument/2006/relationships/image" Target="../media/image87.png"/><Relationship Id="rId17" Type="http://schemas.openxmlformats.org/officeDocument/2006/relationships/image" Target="../media/image86.svg"/><Relationship Id="rId16" Type="http://schemas.openxmlformats.org/officeDocument/2006/relationships/image" Target="../media/image85.png"/><Relationship Id="rId15" Type="http://schemas.openxmlformats.org/officeDocument/2006/relationships/image" Target="../media/image36.svg"/><Relationship Id="rId14" Type="http://schemas.openxmlformats.org/officeDocument/2006/relationships/image" Target="../media/image59.png"/><Relationship Id="rId13" Type="http://schemas.openxmlformats.org/officeDocument/2006/relationships/image" Target="../media/image18.svg"/><Relationship Id="rId12" Type="http://schemas.openxmlformats.org/officeDocument/2006/relationships/image" Target="../media/image84.png"/><Relationship Id="rId11" Type="http://schemas.openxmlformats.org/officeDocument/2006/relationships/image" Target="../media/image83.svg"/><Relationship Id="rId10" Type="http://schemas.openxmlformats.org/officeDocument/2006/relationships/image" Target="../media/image82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svg"/><Relationship Id="rId8" Type="http://schemas.openxmlformats.org/officeDocument/2006/relationships/image" Target="../media/image9.png"/><Relationship Id="rId7" Type="http://schemas.openxmlformats.org/officeDocument/2006/relationships/image" Target="../media/image8.svg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3" Type="http://schemas.openxmlformats.org/officeDocument/2006/relationships/image" Target="../media/image4.svg"/><Relationship Id="rId21" Type="http://schemas.openxmlformats.org/officeDocument/2006/relationships/notesSlide" Target="../notesSlides/notesSlide2.xml"/><Relationship Id="rId20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19" Type="http://schemas.openxmlformats.org/officeDocument/2006/relationships/image" Target="../media/image20.svg"/><Relationship Id="rId18" Type="http://schemas.openxmlformats.org/officeDocument/2006/relationships/image" Target="../media/image19.png"/><Relationship Id="rId17" Type="http://schemas.openxmlformats.org/officeDocument/2006/relationships/image" Target="../media/image18.svg"/><Relationship Id="rId16" Type="http://schemas.openxmlformats.org/officeDocument/2006/relationships/image" Target="../media/image17.png"/><Relationship Id="rId15" Type="http://schemas.openxmlformats.org/officeDocument/2006/relationships/image" Target="../media/image16.svg"/><Relationship Id="rId14" Type="http://schemas.openxmlformats.org/officeDocument/2006/relationships/image" Target="../media/image15.png"/><Relationship Id="rId13" Type="http://schemas.openxmlformats.org/officeDocument/2006/relationships/image" Target="../media/image14.svg"/><Relationship Id="rId12" Type="http://schemas.openxmlformats.org/officeDocument/2006/relationships/image" Target="../media/image13.png"/><Relationship Id="rId11" Type="http://schemas.openxmlformats.org/officeDocument/2006/relationships/image" Target="../media/image12.svg"/><Relationship Id="rId10" Type="http://schemas.openxmlformats.org/officeDocument/2006/relationships/image" Target="../media/image11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svg"/><Relationship Id="rId2" Type="http://schemas.openxmlformats.org/officeDocument/2006/relationships/image" Target="../media/image91.png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1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96.svg"/><Relationship Id="rId6" Type="http://schemas.openxmlformats.org/officeDocument/2006/relationships/image" Target="../media/image95.png"/><Relationship Id="rId5" Type="http://schemas.openxmlformats.org/officeDocument/2006/relationships/image" Target="../media/image94.svg"/><Relationship Id="rId4" Type="http://schemas.openxmlformats.org/officeDocument/2006/relationships/image" Target="../media/image93.png"/><Relationship Id="rId3" Type="http://schemas.openxmlformats.org/officeDocument/2006/relationships/image" Target="../media/image40.svg"/><Relationship Id="rId2" Type="http://schemas.openxmlformats.org/officeDocument/2006/relationships/image" Target="../media/image9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8.sv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6.svg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40.svg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0A1423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FFFF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智慧赋能的项目式学习设计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295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556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DCDCDC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人工智能在中学历史教学中的实践 —— 以《清明上河图》为例</a:t>
            </a:r>
            <a:endParaRPr lang="en-US" sz="2800" b="1" i="0" u="none" strike="noStrike">
              <a:solidFill>
                <a:srgbClr val="DCDCDC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524500" y="5689600"/>
            <a:ext cx="152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762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学情分析：高一学生的知识储备与AI认知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1016000" y="1778000"/>
            <a:ext cx="4826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85000"/>
            </a:srgbClr>
          </a:solidFill>
          <a:ln cap="flat" cmpd="sng">
            <a:solidFill>
              <a:srgbClr val="E6CFCF">
                <a:alpha val="8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032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27200" y="2006600"/>
            <a:ext cx="3810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知识基础：历史积淀与核心认知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0110">
            <a:off x="1270009" y="2470150"/>
            <a:ext cx="4318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2730500"/>
            <a:ext cx="304800" cy="3048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676400" y="26924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授课对象：高一学生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已完成《中外历史纲要》（上）的系统学习，具备扎实的历史框架认知。</a:t>
            </a:r>
            <a:endParaRPr lang="en-US" sz="13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3556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676400" y="3517900"/>
            <a:ext cx="3937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核心储备：两宋社会经济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对宋代商品经济、市民生活等核心概念有清晰理解，具备深度学习的基础。</a:t>
            </a:r>
            <a:endParaRPr lang="en-US" sz="13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096000" y="1778000"/>
            <a:ext cx="5080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85000"/>
            </a:srgbClr>
          </a:solidFill>
          <a:ln cap="flat" cmpd="sng">
            <a:solidFill>
              <a:srgbClr val="E6CFCF">
                <a:alpha val="8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0000" y="2032000"/>
            <a:ext cx="355600" cy="3556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6807200" y="20066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AI认知调研：数据洞察与期待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9549">
            <a:off x="6350009" y="24701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50000" y="2730500"/>
            <a:ext cx="304800" cy="3048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6756400" y="26924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高接触度：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仅</a:t>
            </a:r>
            <a:r>
              <a:rPr lang="en-US" sz="1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6%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学生从未接触AI，基础认知普及度高。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350000" y="3429000"/>
            <a:ext cx="304800" cy="3048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756400" y="3390900"/>
            <a:ext cx="406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高接受度：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超</a:t>
            </a:r>
            <a:r>
              <a:rPr lang="en-US" sz="1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90%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学生期待AI辅助历史学习（如分析《清明上河图》）。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0000" y="4127500"/>
            <a:ext cx="304800" cy="3048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6756400" y="4089400"/>
            <a:ext cx="406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明确顾虑：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约</a:t>
            </a:r>
            <a:r>
              <a:rPr lang="en-US" sz="16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66%</a:t>
            </a:r>
            <a:r>
              <a:rPr lang="en-US" sz="13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担心过度依赖影响思考，需在教学中重点引导。</a:t>
            </a:r>
            <a:endParaRPr lang="en-US"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03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五、信息资源与工具选择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29781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429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5F7FA">
              <a:alpha val="6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3800" y="3683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270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资源整合与筛选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270000" y="4572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精选高质量教学素材，构建知识图谱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445000" y="3429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5F7FA">
              <a:alpha val="6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92800" y="3683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699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AI工具应用指南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699000" y="4572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适配教学场景的智能工具深度解析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7874000" y="3429000"/>
            <a:ext cx="3302000" cy="1778000"/>
          </a:xfrm>
          <a:prstGeom prst="roundRect">
            <a:avLst>
              <a:gd name="adj" fmla="val 7142"/>
            </a:avLst>
          </a:prstGeom>
          <a:solidFill>
            <a:srgbClr val="F5F7FA">
              <a:alpha val="6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21800" y="36830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128000" y="4191000"/>
            <a:ext cx="279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实操与效率提升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128000" y="45720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从理论到实践的工具落地方法论</a:t>
            </a:r>
            <a:endParaRPr lang="en-US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635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信息资源与工具选择：科技为教学赋能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762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032000"/>
            <a:ext cx="304800" cy="3048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397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入项：课前预习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15626">
            <a:off x="1016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18181" b="18181"/>
          <a:stretch>
            <a:fillRect/>
          </a:stretch>
        </p:blipFill>
        <p:spPr>
          <a:xfrm>
            <a:off x="1016000" y="2540000"/>
            <a:ext cx="2794000" cy="1778000"/>
          </a:xfrm>
          <a:prstGeom prst="rect">
            <a:avLst/>
          </a:prstGeom>
          <a:noFill/>
          <a:ln w="12700" cap="flat" cmpd="sng">
            <a:solidFill>
              <a:srgbClr val="A0522D">
                <a:alpha val="30000"/>
              </a:srgbClr>
            </a:solidFill>
            <a:prstDash val="solid"/>
            <a:round/>
          </a:ln>
        </p:spPr>
      </p:pic>
      <p:sp>
        <p:nvSpPr>
          <p:cNvPr id="10" name="AutoShape 10"/>
          <p:cNvSpPr/>
          <p:nvPr/>
        </p:nvSpPr>
        <p:spPr>
          <a:xfrm>
            <a:off x="1016000" y="4445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工具应用：</a:t>
            </a:r>
            <a:endParaRPr lang="en-US" sz="1100"/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豆包AI助学 &amp; 画中人识别小程序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功能：探索《清明上河图》，生成个性化预习报告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445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9000" y="20320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5080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实施：课中互动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5626">
            <a:off x="4699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l="6161" r="6161"/>
          <a:stretch>
            <a:fillRect/>
          </a:stretch>
        </p:blipFill>
        <p:spPr>
          <a:xfrm>
            <a:off x="4699000" y="2540000"/>
            <a:ext cx="2794000" cy="1778000"/>
          </a:xfrm>
          <a:prstGeom prst="rect">
            <a:avLst/>
          </a:prstGeom>
          <a:noFill/>
          <a:ln w="12700" cap="flat" cmpd="sng">
            <a:solidFill>
              <a:srgbClr val="A0522D">
                <a:alpha val="30000"/>
              </a:srgbClr>
            </a:solidFill>
            <a:prstDash val="solid"/>
            <a:round/>
          </a:ln>
        </p:spPr>
      </p:pic>
      <p:sp>
        <p:nvSpPr>
          <p:cNvPr id="16" name="AutoShape 16"/>
          <p:cNvSpPr/>
          <p:nvPr/>
        </p:nvSpPr>
        <p:spPr>
          <a:xfrm>
            <a:off x="4699000" y="4445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工具应用：</a:t>
            </a:r>
            <a:endParaRPr lang="en-US" sz="1100"/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即梦AI生成“汴京一日”短视频导入情境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智慧课堂平台实时监控，DeepSeek辅助深度思考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7" name="AutoShape 17"/>
          <p:cNvSpPr/>
          <p:nvPr/>
        </p:nvSpPr>
        <p:spPr>
          <a:xfrm>
            <a:off x="8128000" y="1778000"/>
            <a:ext cx="3302000" cy="457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82000" y="2032000"/>
            <a:ext cx="304800" cy="304800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8763000" y="2006600"/>
            <a:ext cx="254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展示：课后拓展</a:t>
            </a:r>
            <a:endParaRPr lang="en-US" sz="1100"/>
          </a:p>
        </p:txBody>
      </p:sp>
      <p:cxnSp>
        <p:nvCxnSpPr>
          <p:cNvPr id="20" name="Connector 20"/>
          <p:cNvCxnSpPr/>
          <p:nvPr/>
        </p:nvCxnSpPr>
        <p:spPr>
          <a:xfrm rot="-15626">
            <a:off x="8382014" y="2406650"/>
            <a:ext cx="2794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" name="AutoShape 21"/>
          <p:cNvSpPr/>
          <p:nvPr/>
        </p:nvSpPr>
        <p:spPr>
          <a:xfrm>
            <a:off x="8382000" y="2540000"/>
            <a:ext cx="2794000" cy="1778000"/>
          </a:xfrm>
          <a:prstGeom prst="roundRect">
            <a:avLst>
              <a:gd name="adj" fmla="val 7142"/>
            </a:avLst>
          </a:prstGeom>
          <a:solidFill>
            <a:srgbClr val="00A1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72600" y="3022600"/>
            <a:ext cx="812800" cy="8128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8382000" y="4445000"/>
            <a:ext cx="2794000" cy="177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工具应用：</a:t>
            </a:r>
            <a:endParaRPr lang="en-US" sz="1100"/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VR技术再现虚拟历史现场，沉浸式体验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marL="152400" indent="-152400" algn="l">
              <a:lnSpc>
                <a:spcPct val="125000"/>
              </a:lnSpc>
              <a:buClr>
                <a:srgbClr val="646464"/>
              </a:buClr>
              <a:buChar char="•"/>
            </a:pPr>
            <a:r>
              <a:rPr lang="en-US" sz="1200" b="0" i="0" u="none" strike="noStrike">
                <a:solidFill>
                  <a:srgbClr val="646464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多模态交互系统分析历史数据，深化理解</a:t>
            </a:r>
            <a:endParaRPr lang="en-US" sz="1200" b="0" i="0" u="none" strike="noStrike">
              <a:solidFill>
                <a:srgbClr val="646464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1016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D6EF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成果展示：多维度呈现学习收获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905000"/>
            <a:ext cx="5207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2159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2159000"/>
            <a:ext cx="4191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D6EF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虚拟历史现场再现</a:t>
            </a:r>
            <a:endParaRPr lang="en-US" sz="110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16232" r="16232"/>
          <a:stretch>
            <a:fillRect/>
          </a:stretch>
        </p:blipFill>
        <p:spPr>
          <a:xfrm>
            <a:off x="1016000" y="26670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7" name="AutoShape 7"/>
          <p:cNvSpPr/>
          <p:nvPr/>
        </p:nvSpPr>
        <p:spPr>
          <a:xfrm>
            <a:off x="1016000" y="4699000"/>
            <a:ext cx="469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通过VR技术身临其境地“回到”北宋都城东京，直观感受当时繁荣的城市经济和社会生活，获得传统教学无法比拟的沉浸式体验。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223000" y="1905000"/>
            <a:ext cx="5207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95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2159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985000" y="2159000"/>
            <a:ext cx="4191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0D6EF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多模态交互系统</a:t>
            </a:r>
            <a:endParaRPr lang="en-US" sz="110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t="35906" b="35906"/>
          <a:stretch>
            <a:fillRect/>
          </a:stretch>
        </p:blipFill>
        <p:spPr>
          <a:xfrm>
            <a:off x="6477000" y="2667000"/>
            <a:ext cx="4699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2" name="AutoShape 12"/>
          <p:cNvSpPr/>
          <p:nvPr/>
        </p:nvSpPr>
        <p:spPr>
          <a:xfrm>
            <a:off x="6477000" y="4699000"/>
            <a:ext cx="4699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利用AI系统（如DeepSeek）进行智能问答，例如查询“虹桥下的船工收入”，结合历史数据生成深度回答，从经济层面剖析宋代社会细节。</a:t>
            </a:r>
            <a:endParaRPr lang="en-US"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508000" y="508000"/>
            <a:ext cx="11176000" cy="5842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1016000" y="2159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1" i="0" u="none" strike="noStrike">
                <a:solidFill>
                  <a:srgbClr val="A0522D"/>
                </a:solidFill>
                <a:latin typeface="Noto Serif SC" panose="02020200000000000000" charset="-122"/>
                <a:ea typeface="Noto Serif SC" panose="02020200000000000000" charset="-122"/>
                <a:cs typeface="Noto Serif SC" panose="02020200000000000000" charset="-122"/>
                <a:sym typeface="Noto Serif SC" panose="02020200000000000000" charset="-122"/>
              </a:rPr>
              <a:t>PART 06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667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A1FF"/>
                </a:solidFill>
                <a:latin typeface="Noto Serif SC" panose="02020200000000000000" charset="-122"/>
                <a:ea typeface="Noto Serif SC" panose="02020200000000000000" charset="-122"/>
                <a:cs typeface="Noto Serif SC" panose="02020200000000000000" charset="-122"/>
                <a:sym typeface="Noto Serif SC" panose="02020200000000000000" charset="-122"/>
              </a:rPr>
              <a:t>六、驱动问题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34376">
            <a:off x="5461032" y="3803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1016000" y="40005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CORE DRIVING QUESTIONS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635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驱动问题：如何将人工智能与中学历史教学相结合？</a:t>
            </a:r>
            <a:endParaRPr lang="en-US" sz="1100"/>
          </a:p>
        </p:txBody>
      </p:sp>
      <p:graphicFrame>
        <p:nvGraphicFramePr>
          <p:cNvPr id="5" name="Table 5"/>
          <p:cNvGraphicFramePr>
            <a:graphicFrameLocks noGrp="1"/>
          </p:cNvGraphicFramePr>
          <p:nvPr/>
        </p:nvGraphicFramePr>
        <p:xfrm>
          <a:off x="1016000" y="1651000"/>
          <a:ext cx="10160000" cy="4064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778000"/>
                <a:gridCol w="3048000"/>
                <a:gridCol w="3048000"/>
                <a:gridCol w="2286000"/>
              </a:tblGrid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00A1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核心驱动问题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00A1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分解驱动问题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00A1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阶段任务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00A1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阶段成果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</a:tr>
              <a:tr h="762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如何将人工智能与中学历史教学相结合？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1. 历史教学的核心需求有哪些？</a:t>
                      </a:r>
                      <a:b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</a:b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2. AI可解决哪些问题？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调研一线教师教学痛点</a:t>
                      </a:r>
                      <a:b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</a:b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分析学生学习障碍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历史学科核心素养与 AI 适配性清单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A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96969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哪些 AI 工具与功能可适配中学历史课堂场景？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调研主流AI工具功能</a:t>
                      </a:r>
                      <a:b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</a:b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筛选可落地的AI工具清单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AI工具在历史课堂的应用场景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96969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如何设计“AI + 历史”的教学实施方案？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编写示范课教案</a:t>
                      </a:r>
                      <a:b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</a:b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AI辅助备课与资源开发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1-2节完整的 “AI + 历史” 示范课教案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969696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如何优化 AI 与历史教学的融合效果？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选取试点班级试教</a:t>
                      </a:r>
                      <a:b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</a:b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• 采集课堂数据与反馈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0" i="0" u="none" strike="noStrike">
                          <a:solidFill>
                            <a:srgbClr val="505050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2-3 个 “AI + 历史” 典型教学案例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最终成果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700">
                        <a:alpha val="10000"/>
                      </a:srgbClr>
                    </a:solidFill>
                  </a:tcPr>
                </a:tc>
                <a:tc gridSpan="3">
                  <a:txBody>
                    <a:bodyPr rtlCol="0"/>
                    <a:lstStyle/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形成完整课例：可推广的“AI + 历史”教学解决方案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700">
                        <a:alpha val="10000"/>
                      </a:srgbClr>
                    </a:solidFill>
                  </a:tcPr>
                </a:tc>
                <a:tc hMerge="1"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cPr marL="101600" marR="101600" marT="101600" marB="1016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2286000" y="1778000"/>
            <a:ext cx="7620000" cy="3302000"/>
          </a:xfrm>
          <a:prstGeom prst="roundRect">
            <a:avLst>
              <a:gd name="adj" fmla="val 3846"/>
            </a:avLst>
          </a:prstGeom>
          <a:solidFill>
            <a:srgbClr val="FFFFFF">
              <a:alpha val="90000"/>
            </a:srgbClr>
          </a:solidFill>
          <a:ln w="25400" cap="flat" cmpd="sng">
            <a:solidFill>
              <a:srgbClr val="A0522D">
                <a:alpha val="100000"/>
              </a:srgbClr>
            </a:solidFill>
            <a:prstDash val="solid"/>
            <a:round/>
          </a:ln>
          <a:effectLst>
            <a:outerShdw blurRad="190500" dist="101600" dir="5400000" algn="tl" rotWithShape="0">
              <a:srgbClr val="000000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20955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540000" y="2794000"/>
            <a:ext cx="711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七、项目实施过程设计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1459">
            <a:off x="4191011" y="3613150"/>
            <a:ext cx="381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2794000" y="3810000"/>
            <a:ext cx="6604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AI技术与历史教学的深度融合实践路径</a:t>
            </a:r>
            <a:endParaRPr lang="en-US"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16000" y="635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项目实施过程：从入项到成果展示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508000" y="1524000"/>
            <a:ext cx="11176000" cy="4826000"/>
          </a:xfrm>
          <a:prstGeom prst="roundRect">
            <a:avLst>
              <a:gd name="adj" fmla="val 2631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635000" y="1651000"/>
          <a:ext cx="9906000" cy="393700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70000"/>
                <a:gridCol w="2286000"/>
                <a:gridCol w="2286000"/>
                <a:gridCol w="2286000"/>
                <a:gridCol w="1778000"/>
              </a:tblGrid>
              <a:tr h="5080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项目流程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教师活动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学生活动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设计意图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技术支持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0"/>
                      </a:srgbClr>
                    </a:solidFill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入项活动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播放AI修复动态版《清明上河图》，划分小组，发放任务单。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沉浸式观看，捕捉细节，明确探究方向。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激活探究兴趣，建立“图像证史”思维。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AI视频工具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阶段任务1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提供AI图像分析工具，指导学生识别画中元素。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小组分工整理，提取历史信息。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精准提取信息，为后续探究奠定基础。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图像识别工具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阶段任务2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通过AI工具推送针对性史料（如《东京梦华录》）。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阅读史料，对比图像与文字记载。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培养史料实证素养，学会互证。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AI史料检索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阶段任务3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提出深度探究问题：“画家为何在繁华图景中暗藏危机？”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结合场景、图像与史料，深入分析北宋社会矛盾。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提升辩证分析能力，理解“盛世危机”。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-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阶段任务4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指导学生选择成果形式，提供AI工具支持。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整合资料，用AI工具制作成果作品，撰写反思日志。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学会运用AI优化表达，总结探究方法。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视频剪辑工具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571500"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600" b="1" i="0" u="none" strike="noStrike">
                          <a:solidFill>
                            <a:srgbClr val="A0522D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成果展示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1FF">
                        <a:alpha val="10000"/>
                      </a:srgbClr>
                    </a:solidFill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组织现场讲解，运用AI工具进行综合评分。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担任讲解员，展示成果并解答疑问。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锻炼表达能力，通过多元评价巩固成果。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 rtlCol="0"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en-US" sz="1200" b="0" i="0" u="none" strike="noStrike">
                          <a:solidFill>
                            <a:srgbClr val="1F2329"/>
                          </a:solidFill>
                          <a:latin typeface="Noto Sans SC" panose="020B0200000000000000" charset="-122"/>
                          <a:ea typeface="Noto Sans SC" panose="020B0200000000000000" charset="-122"/>
                          <a:cs typeface="Noto Sans SC" panose="020B0200000000000000" charset="-122"/>
                          <a:sym typeface="Noto Sans SC" panose="020B0200000000000000" charset="-122"/>
                        </a:rPr>
                        <a:t>AI综合评价</a:t>
                      </a:r>
                      <a:endParaRPr lang="en-US" sz="1100"/>
                    </a:p>
                  </a:txBody>
                  <a:tcPr marL="101600" marR="101600" marT="101600" marB="101600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0" y="0"/>
            <a:ext cx="12192000" cy="76200"/>
          </a:xfrm>
          <a:prstGeom prst="roundRect">
            <a:avLst>
              <a:gd name="adj" fmla="val 0"/>
            </a:avLst>
          </a:prstGeom>
          <a:solidFill>
            <a:srgbClr val="00A1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2032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2286000" y="27940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PART 08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1016000" y="3302000"/>
            <a:ext cx="10160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3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八、</a:t>
            </a:r>
            <a:r>
              <a:rPr lang="en-US" sz="3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项目评价方案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34376">
            <a:off x="5461032" y="4311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AutoShape 9"/>
          <p:cNvSpPr/>
          <p:nvPr/>
        </p:nvSpPr>
        <p:spPr>
          <a:xfrm>
            <a:off x="2286000" y="4572000"/>
            <a:ext cx="762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科学评价 · 精准分析 · 持续改进</a:t>
            </a:r>
            <a:endParaRPr lang="en-US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635000"/>
            <a:ext cx="1016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项目评价方案：过程与结果并重的量规设计</a:t>
            </a:r>
            <a:endParaRPr lang="en-US" sz="110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8000" y="1397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889000" y="1397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评价方案框架：全流程监控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508000" y="1841500"/>
            <a:ext cx="2667000" cy="1651000"/>
          </a:xfrm>
          <a:prstGeom prst="roundRect">
            <a:avLst>
              <a:gd name="adj" fmla="val 7692"/>
            </a:avLst>
          </a:prstGeom>
          <a:solidFill>
            <a:srgbClr val="00A1FF">
              <a:alpha val="8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000" y="19685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952500" y="1930400"/>
            <a:ext cx="2095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阶段1：AI工具初步使用</a:t>
            </a:r>
            <a:endParaRPr lang="en-US" sz="1100"/>
          </a:p>
        </p:txBody>
      </p:sp>
      <p:cxnSp>
        <p:nvCxnSpPr>
          <p:cNvPr id="9" name="Connector 9"/>
          <p:cNvCxnSpPr/>
          <p:nvPr/>
        </p:nvCxnSpPr>
        <p:spPr>
          <a:xfrm rot="-18093">
            <a:off x="635017" y="22542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AutoShape 10"/>
          <p:cNvSpPr/>
          <p:nvPr/>
        </p:nvSpPr>
        <p:spPr>
          <a:xfrm>
            <a:off x="635000" y="2311400"/>
            <a:ext cx="241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目标：识别场景，掌握史实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方式：个人自评 + AI校验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工具：知识点清单、DeepSeek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3365500" y="1841500"/>
            <a:ext cx="2667000" cy="1651000"/>
          </a:xfrm>
          <a:prstGeom prst="roundRect">
            <a:avLst>
              <a:gd name="adj" fmla="val 7692"/>
            </a:avLst>
          </a:prstGeom>
          <a:solidFill>
            <a:srgbClr val="00A1FF">
              <a:alpha val="8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92500" y="1968500"/>
            <a:ext cx="254000" cy="2540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3810000" y="1930400"/>
            <a:ext cx="2095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阶段2：小组协作深度分析</a:t>
            </a:r>
            <a:endParaRPr lang="en-US" sz="1100"/>
          </a:p>
        </p:txBody>
      </p:sp>
      <p:cxnSp>
        <p:nvCxnSpPr>
          <p:cNvPr id="14" name="Connector 14"/>
          <p:cNvCxnSpPr/>
          <p:nvPr/>
        </p:nvCxnSpPr>
        <p:spPr>
          <a:xfrm rot="-18093">
            <a:off x="3492517" y="22542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AutoShape 15"/>
          <p:cNvSpPr/>
          <p:nvPr/>
        </p:nvSpPr>
        <p:spPr>
          <a:xfrm>
            <a:off x="3492500" y="2311400"/>
            <a:ext cx="241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目标：分析关联，提升实证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方式：小组互评 + 教师点评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工具：探究报告、评分表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223000" y="1841500"/>
            <a:ext cx="2667000" cy="1651000"/>
          </a:xfrm>
          <a:prstGeom prst="roundRect">
            <a:avLst>
              <a:gd name="adj" fmla="val 7692"/>
            </a:avLst>
          </a:prstGeom>
          <a:solidFill>
            <a:srgbClr val="00A1FF">
              <a:alpha val="8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50000" y="1968500"/>
            <a:ext cx="254000" cy="2540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6667500" y="1930400"/>
            <a:ext cx="2095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阶段3：多元解释与反馈</a:t>
            </a:r>
            <a:endParaRPr lang="en-US" sz="1100"/>
          </a:p>
        </p:txBody>
      </p:sp>
      <p:cxnSp>
        <p:nvCxnSpPr>
          <p:cNvPr id="19" name="Connector 19"/>
          <p:cNvCxnSpPr/>
          <p:nvPr/>
        </p:nvCxnSpPr>
        <p:spPr>
          <a:xfrm rot="-18093">
            <a:off x="6350017" y="22542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AutoShape 20"/>
          <p:cNvSpPr/>
          <p:nvPr/>
        </p:nvSpPr>
        <p:spPr>
          <a:xfrm>
            <a:off x="6350000" y="2311400"/>
            <a:ext cx="241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目标：构建多元历史解释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方式：成果展示 + 同伴反馈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工具：问题清单、反馈表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9080500" y="1841500"/>
            <a:ext cx="2667000" cy="1651000"/>
          </a:xfrm>
          <a:prstGeom prst="roundRect">
            <a:avLst>
              <a:gd name="adj" fmla="val 7692"/>
            </a:avLst>
          </a:prstGeom>
          <a:solidFill>
            <a:srgbClr val="FFD700">
              <a:alpha val="15000"/>
            </a:srgbClr>
          </a:solidFill>
          <a:ln w="12700" cap="flat" cmpd="sng">
            <a:solidFill>
              <a:srgbClr val="FFD700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07500" y="1968500"/>
            <a:ext cx="254000" cy="254000"/>
          </a:xfrm>
          <a:prstGeom prst="rect">
            <a:avLst/>
          </a:prstGeom>
        </p:spPr>
      </p:pic>
      <p:sp>
        <p:nvSpPr>
          <p:cNvPr id="23" name="AutoShape 23"/>
          <p:cNvSpPr/>
          <p:nvPr/>
        </p:nvSpPr>
        <p:spPr>
          <a:xfrm>
            <a:off x="9525000" y="1930400"/>
            <a:ext cx="20955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最终成果：主题研究报告</a:t>
            </a:r>
            <a:endParaRPr lang="en-US" sz="1100"/>
          </a:p>
        </p:txBody>
      </p:sp>
      <p:cxnSp>
        <p:nvCxnSpPr>
          <p:cNvPr id="24" name="Connector 24"/>
          <p:cNvCxnSpPr/>
          <p:nvPr/>
        </p:nvCxnSpPr>
        <p:spPr>
          <a:xfrm rot="-18093">
            <a:off x="9207517" y="22542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FFD70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AutoShape 25"/>
          <p:cNvSpPr/>
          <p:nvPr/>
        </p:nvSpPr>
        <p:spPr>
          <a:xfrm>
            <a:off x="9207500" y="2311400"/>
            <a:ext cx="2413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目标：系统呈现，深化理解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方式：教师评价 + 综合评估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  <a:p>
            <a:pPr indent="0" algn="l">
              <a:lnSpc>
                <a:spcPct val="125000"/>
              </a:lnSpc>
            </a:pPr>
            <a:r>
              <a:rPr lang="en-US" sz="1100" b="0" i="0" u="none" strike="noStrike">
                <a:solidFill>
                  <a:srgbClr val="666666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工具：报告、档案袋、评分表</a:t>
            </a:r>
            <a:endParaRPr lang="en-US" sz="1100" b="0" i="0" u="none" strike="noStrike">
              <a:solidFill>
                <a:srgbClr val="666666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08000" y="3683000"/>
            <a:ext cx="304800" cy="304800"/>
          </a:xfrm>
          <a:prstGeom prst="rect">
            <a:avLst/>
          </a:prstGeom>
        </p:spPr>
      </p:pic>
      <p:sp>
        <p:nvSpPr>
          <p:cNvPr id="27" name="AutoShape 27"/>
          <p:cNvSpPr/>
          <p:nvPr/>
        </p:nvSpPr>
        <p:spPr>
          <a:xfrm>
            <a:off x="889000" y="36830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详细评价量规：多维度量化标准</a:t>
            </a:r>
            <a:endParaRPr lang="en-US" sz="1100"/>
          </a:p>
        </p:txBody>
      </p:sp>
      <p:sp>
        <p:nvSpPr>
          <p:cNvPr id="28" name="AutoShape 28"/>
          <p:cNvSpPr/>
          <p:nvPr/>
        </p:nvSpPr>
        <p:spPr>
          <a:xfrm>
            <a:off x="508000" y="4127500"/>
            <a:ext cx="11239500" cy="2413000"/>
          </a:xfrm>
          <a:prstGeom prst="roundRect">
            <a:avLst>
              <a:gd name="adj" fmla="val 0"/>
            </a:avLst>
          </a:prstGeom>
          <a:solidFill>
            <a:srgbClr val="FFFFFF">
              <a:alpha val="60000"/>
            </a:srgbClr>
          </a:solidFill>
          <a:ln w="12700" cap="flat" cmpd="sng">
            <a:solidFill>
              <a:srgbClr val="00A1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29" name="AutoShape 29"/>
          <p:cNvSpPr/>
          <p:nvPr/>
        </p:nvSpPr>
        <p:spPr>
          <a:xfrm>
            <a:off x="508000" y="4127500"/>
            <a:ext cx="11239500" cy="457200"/>
          </a:xfrm>
          <a:prstGeom prst="roundRect">
            <a:avLst>
              <a:gd name="adj" fmla="val 0"/>
            </a:avLst>
          </a:prstGeom>
          <a:solidFill>
            <a:srgbClr val="00A1FF">
              <a:alpha val="1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0" name="AutoShape 30"/>
          <p:cNvSpPr/>
          <p:nvPr/>
        </p:nvSpPr>
        <p:spPr>
          <a:xfrm>
            <a:off x="508000" y="4127500"/>
            <a:ext cx="1778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评价维度</a:t>
            </a:r>
            <a:endParaRPr lang="en-US" sz="1100"/>
          </a:p>
        </p:txBody>
      </p:sp>
      <p:sp>
        <p:nvSpPr>
          <p:cNvPr id="31" name="AutoShape 31"/>
          <p:cNvSpPr/>
          <p:nvPr/>
        </p:nvSpPr>
        <p:spPr>
          <a:xfrm>
            <a:off x="2286000" y="41275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优秀 (4分)</a:t>
            </a:r>
            <a:endParaRPr lang="en-US" sz="1100"/>
          </a:p>
        </p:txBody>
      </p:sp>
      <p:sp>
        <p:nvSpPr>
          <p:cNvPr id="32" name="AutoShape 32"/>
          <p:cNvSpPr/>
          <p:nvPr/>
        </p:nvSpPr>
        <p:spPr>
          <a:xfrm>
            <a:off x="4572000" y="41275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良好 (3分)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6858000" y="41275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DAA52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合格 (2分)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9144000" y="41275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需改进 (1分)</a:t>
            </a:r>
            <a:endParaRPr lang="en-US" sz="1100"/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5000" y="4635500"/>
            <a:ext cx="203200" cy="203200"/>
          </a:xfrm>
          <a:prstGeom prst="rect">
            <a:avLst/>
          </a:prstGeom>
        </p:spPr>
      </p:pic>
      <p:sp>
        <p:nvSpPr>
          <p:cNvPr id="36" name="AutoShape 36"/>
          <p:cNvSpPr/>
          <p:nvPr/>
        </p:nvSpPr>
        <p:spPr>
          <a:xfrm>
            <a:off x="889000" y="4597400"/>
            <a:ext cx="139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知识掌握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2286000" y="4597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完整识别细节并关联历史背景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4572000" y="4597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说出基本史实并结合图像解释</a:t>
            </a:r>
            <a:endParaRPr lang="en-US" sz="1100"/>
          </a:p>
        </p:txBody>
      </p:sp>
      <p:sp>
        <p:nvSpPr>
          <p:cNvPr id="39" name="AutoShape 39"/>
          <p:cNvSpPr/>
          <p:nvPr/>
        </p:nvSpPr>
        <p:spPr>
          <a:xfrm>
            <a:off x="6858000" y="4597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AI提示下识别场景，复述结论</a:t>
            </a:r>
            <a:endParaRPr lang="en-US" sz="1100"/>
          </a:p>
        </p:txBody>
      </p:sp>
      <p:sp>
        <p:nvSpPr>
          <p:cNvPr id="40" name="AutoShape 40"/>
          <p:cNvSpPr/>
          <p:nvPr/>
        </p:nvSpPr>
        <p:spPr>
          <a:xfrm>
            <a:off x="9144000" y="45974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核心认知错误，无法建立联系</a:t>
            </a:r>
            <a:endParaRPr lang="en-US" sz="1100"/>
          </a:p>
        </p:txBody>
      </p:sp>
      <p:cxnSp>
        <p:nvCxnSpPr>
          <p:cNvPr id="41" name="Connector 41"/>
          <p:cNvCxnSpPr/>
          <p:nvPr/>
        </p:nvCxnSpPr>
        <p:spPr>
          <a:xfrm rot="-3884">
            <a:off x="508004" y="5010150"/>
            <a:ext cx="1123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2" name="Picture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35000" y="5080000"/>
            <a:ext cx="203200" cy="203200"/>
          </a:xfrm>
          <a:prstGeom prst="rect">
            <a:avLst/>
          </a:prstGeom>
        </p:spPr>
      </p:pic>
      <p:sp>
        <p:nvSpPr>
          <p:cNvPr id="43" name="AutoShape 43"/>
          <p:cNvSpPr/>
          <p:nvPr/>
        </p:nvSpPr>
        <p:spPr>
          <a:xfrm>
            <a:off x="889000" y="5041900"/>
            <a:ext cx="139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合作与沟通</a:t>
            </a:r>
            <a:endParaRPr lang="en-US" sz="1100"/>
          </a:p>
        </p:txBody>
      </p:sp>
      <p:sp>
        <p:nvSpPr>
          <p:cNvPr id="44" name="AutoShape 44"/>
          <p:cNvSpPr/>
          <p:nvPr/>
        </p:nvSpPr>
        <p:spPr>
          <a:xfrm>
            <a:off x="2286000" y="50419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主动引导同伴，结论逻辑严谨</a:t>
            </a:r>
            <a:endParaRPr lang="en-US" sz="1100"/>
          </a:p>
        </p:txBody>
      </p:sp>
      <p:sp>
        <p:nvSpPr>
          <p:cNvPr id="45" name="AutoShape 45"/>
          <p:cNvSpPr/>
          <p:nvPr/>
        </p:nvSpPr>
        <p:spPr>
          <a:xfrm>
            <a:off x="4572000" y="50419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参与合作，主动分享，结论完整</a:t>
            </a:r>
            <a:endParaRPr lang="en-US" sz="1100"/>
          </a:p>
        </p:txBody>
      </p:sp>
      <p:sp>
        <p:nvSpPr>
          <p:cNvPr id="46" name="AutoShape 46"/>
          <p:cNvSpPr/>
          <p:nvPr/>
        </p:nvSpPr>
        <p:spPr>
          <a:xfrm>
            <a:off x="6858000" y="50419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简单分享，回应不足，结论零散</a:t>
            </a:r>
            <a:endParaRPr lang="en-US" sz="1100"/>
          </a:p>
        </p:txBody>
      </p:sp>
      <p:sp>
        <p:nvSpPr>
          <p:cNvPr id="47" name="AutoShape 47"/>
          <p:cNvSpPr/>
          <p:nvPr/>
        </p:nvSpPr>
        <p:spPr>
          <a:xfrm>
            <a:off x="9144000" y="50419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无法参与协作，拒绝分享</a:t>
            </a:r>
            <a:endParaRPr lang="en-US" sz="1100"/>
          </a:p>
        </p:txBody>
      </p:sp>
      <p:cxnSp>
        <p:nvCxnSpPr>
          <p:cNvPr id="48" name="Connector 48"/>
          <p:cNvCxnSpPr/>
          <p:nvPr/>
        </p:nvCxnSpPr>
        <p:spPr>
          <a:xfrm rot="-3884">
            <a:off x="508004" y="5429250"/>
            <a:ext cx="1123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9" name="Picture 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35000" y="5499100"/>
            <a:ext cx="203200" cy="203200"/>
          </a:xfrm>
          <a:prstGeom prst="rect">
            <a:avLst/>
          </a:prstGeom>
        </p:spPr>
      </p:pic>
      <p:sp>
        <p:nvSpPr>
          <p:cNvPr id="50" name="AutoShape 50"/>
          <p:cNvSpPr/>
          <p:nvPr/>
        </p:nvSpPr>
        <p:spPr>
          <a:xfrm>
            <a:off x="889000" y="5461000"/>
            <a:ext cx="139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创新与创造</a:t>
            </a:r>
            <a:endParaRPr lang="en-US" sz="1100"/>
          </a:p>
        </p:txBody>
      </p:sp>
      <p:sp>
        <p:nvSpPr>
          <p:cNvPr id="51" name="AutoShape 51"/>
          <p:cNvSpPr/>
          <p:nvPr/>
        </p:nvSpPr>
        <p:spPr>
          <a:xfrm>
            <a:off x="2286000" y="54610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探索AI拓展功能，提出创新解释</a:t>
            </a:r>
            <a:endParaRPr lang="en-US" sz="1100"/>
          </a:p>
        </p:txBody>
      </p:sp>
      <p:sp>
        <p:nvSpPr>
          <p:cNvPr id="52" name="AutoShape 52"/>
          <p:cNvSpPr/>
          <p:nvPr/>
        </p:nvSpPr>
        <p:spPr>
          <a:xfrm>
            <a:off x="4572000" y="54610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尝试AI多种功能，形成合理推论</a:t>
            </a:r>
            <a:endParaRPr lang="en-US" sz="1100"/>
          </a:p>
        </p:txBody>
      </p:sp>
      <p:sp>
        <p:nvSpPr>
          <p:cNvPr id="53" name="AutoShape 53"/>
          <p:cNvSpPr/>
          <p:nvPr/>
        </p:nvSpPr>
        <p:spPr>
          <a:xfrm>
            <a:off x="6858000" y="54610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模仿提出常规问题，简单结论</a:t>
            </a:r>
            <a:endParaRPr lang="en-US" sz="1100"/>
          </a:p>
        </p:txBody>
      </p:sp>
      <p:sp>
        <p:nvSpPr>
          <p:cNvPr id="54" name="AutoShape 54"/>
          <p:cNvSpPr/>
          <p:nvPr/>
        </p:nvSpPr>
        <p:spPr>
          <a:xfrm>
            <a:off x="9144000" y="54610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无法提出有效问题，无创新思考</a:t>
            </a:r>
            <a:endParaRPr lang="en-US" sz="1100"/>
          </a:p>
        </p:txBody>
      </p:sp>
      <p:cxnSp>
        <p:nvCxnSpPr>
          <p:cNvPr id="55" name="Connector 55"/>
          <p:cNvCxnSpPr/>
          <p:nvPr/>
        </p:nvCxnSpPr>
        <p:spPr>
          <a:xfrm rot="-3884">
            <a:off x="508004" y="5848350"/>
            <a:ext cx="112395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000000">
                <a:alpha val="5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6" name="Picture 5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5000" y="5918200"/>
            <a:ext cx="203200" cy="203200"/>
          </a:xfrm>
          <a:prstGeom prst="rect">
            <a:avLst/>
          </a:prstGeom>
        </p:spPr>
      </p:pic>
      <p:sp>
        <p:nvSpPr>
          <p:cNvPr id="57" name="AutoShape 57"/>
          <p:cNvSpPr/>
          <p:nvPr/>
        </p:nvSpPr>
        <p:spPr>
          <a:xfrm>
            <a:off x="889000" y="5880100"/>
            <a:ext cx="139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1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态度与责任</a:t>
            </a:r>
            <a:endParaRPr lang="en-US" sz="1100"/>
          </a:p>
        </p:txBody>
      </p:sp>
      <p:sp>
        <p:nvSpPr>
          <p:cNvPr id="58" name="AutoShape 58"/>
          <p:cNvSpPr/>
          <p:nvPr/>
        </p:nvSpPr>
        <p:spPr>
          <a:xfrm>
            <a:off x="2286000" y="58801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积极主动，高质量完成并反思</a:t>
            </a:r>
            <a:endParaRPr lang="en-US" sz="1100"/>
          </a:p>
        </p:txBody>
      </p:sp>
      <p:sp>
        <p:nvSpPr>
          <p:cNvPr id="59" name="AutoShape 59"/>
          <p:cNvSpPr/>
          <p:nvPr/>
        </p:nvSpPr>
        <p:spPr>
          <a:xfrm>
            <a:off x="4572000" y="58801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态度积极，按时完成并简单反思</a:t>
            </a:r>
            <a:endParaRPr lang="en-US" sz="1100"/>
          </a:p>
        </p:txBody>
      </p:sp>
      <p:sp>
        <p:nvSpPr>
          <p:cNvPr id="60" name="AutoShape 60"/>
          <p:cNvSpPr/>
          <p:nvPr/>
        </p:nvSpPr>
        <p:spPr>
          <a:xfrm>
            <a:off x="6858000" y="58801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基本完成任务，缺乏反思意识</a:t>
            </a:r>
            <a:endParaRPr lang="en-US" sz="1100"/>
          </a:p>
        </p:txBody>
      </p:sp>
      <p:sp>
        <p:nvSpPr>
          <p:cNvPr id="61" name="AutoShape 61"/>
          <p:cNvSpPr/>
          <p:nvPr/>
        </p:nvSpPr>
        <p:spPr>
          <a:xfrm>
            <a:off x="9144000" y="5880100"/>
            <a:ext cx="2286000" cy="4572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100" b="0" i="0" u="none" strike="noStrike">
                <a:solidFill>
                  <a:srgbClr val="1F2329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态度消极，拖延任务，缺乏责任</a:t>
            </a:r>
            <a:endParaRPr lang="en-US"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762000"/>
            <a:ext cx="762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目 录 / CONTENTS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4297">
            <a:off x="1016004" y="15176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A1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1905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095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095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01 项目背景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270000" y="2476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项目研究的时代背景与现实意义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572000" y="1905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6000" y="20955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5334000" y="2095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02 项目依据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4826000" y="2476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理论基础与政策文件支撑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128000" y="1905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00" y="2095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890000" y="2095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03 教学目标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8382000" y="2476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知识、能力与素养的三维目标设定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1016000" y="3429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0000" y="3619500"/>
            <a:ext cx="406400" cy="4064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778000" y="3619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04 学情分析</a:t>
            </a:r>
            <a:endParaRPr lang="en-US" sz="1100"/>
          </a:p>
        </p:txBody>
      </p:sp>
      <p:sp>
        <p:nvSpPr>
          <p:cNvPr id="21" name="AutoShape 21"/>
          <p:cNvSpPr/>
          <p:nvPr/>
        </p:nvSpPr>
        <p:spPr>
          <a:xfrm>
            <a:off x="1270000" y="400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学习者特征与前期知识储备分析</a:t>
            </a:r>
            <a:endParaRPr lang="en-US" sz="1100"/>
          </a:p>
        </p:txBody>
      </p:sp>
      <p:sp>
        <p:nvSpPr>
          <p:cNvPr id="22" name="AutoShape 22"/>
          <p:cNvSpPr/>
          <p:nvPr/>
        </p:nvSpPr>
        <p:spPr>
          <a:xfrm>
            <a:off x="4572000" y="3429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26000" y="3619500"/>
            <a:ext cx="406400" cy="406400"/>
          </a:xfrm>
          <a:prstGeom prst="rect">
            <a:avLst/>
          </a:prstGeom>
        </p:spPr>
      </p:pic>
      <p:sp>
        <p:nvSpPr>
          <p:cNvPr id="24" name="AutoShape 24"/>
          <p:cNvSpPr/>
          <p:nvPr/>
        </p:nvSpPr>
        <p:spPr>
          <a:xfrm>
            <a:off x="5334000" y="3619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05 资源与工具</a:t>
            </a:r>
            <a:endParaRPr lang="en-US" sz="1100"/>
          </a:p>
        </p:txBody>
      </p:sp>
      <p:sp>
        <p:nvSpPr>
          <p:cNvPr id="25" name="AutoShape 25"/>
          <p:cNvSpPr/>
          <p:nvPr/>
        </p:nvSpPr>
        <p:spPr>
          <a:xfrm>
            <a:off x="4826000" y="400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数字化教学资源与软硬件工具选型</a:t>
            </a:r>
            <a:endParaRPr lang="en-US" sz="1100"/>
          </a:p>
        </p:txBody>
      </p:sp>
      <p:sp>
        <p:nvSpPr>
          <p:cNvPr id="26" name="AutoShape 26"/>
          <p:cNvSpPr/>
          <p:nvPr/>
        </p:nvSpPr>
        <p:spPr>
          <a:xfrm>
            <a:off x="8128000" y="3429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82000" y="3619500"/>
            <a:ext cx="406400" cy="406400"/>
          </a:xfrm>
          <a:prstGeom prst="rect">
            <a:avLst/>
          </a:prstGeom>
        </p:spPr>
      </p:pic>
      <p:sp>
        <p:nvSpPr>
          <p:cNvPr id="28" name="AutoShape 28"/>
          <p:cNvSpPr/>
          <p:nvPr/>
        </p:nvSpPr>
        <p:spPr>
          <a:xfrm>
            <a:off x="8890000" y="3619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06 驱动问题</a:t>
            </a:r>
            <a:endParaRPr lang="en-US" sz="1100"/>
          </a:p>
        </p:txBody>
      </p:sp>
      <p:sp>
        <p:nvSpPr>
          <p:cNvPr id="29" name="AutoShape 29"/>
          <p:cNvSpPr/>
          <p:nvPr/>
        </p:nvSpPr>
        <p:spPr>
          <a:xfrm>
            <a:off x="8382000" y="4000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核心探究问题的设计与情境创设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1016000" y="4953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70000" y="5143500"/>
            <a:ext cx="406400" cy="406400"/>
          </a:xfrm>
          <a:prstGeom prst="rect">
            <a:avLst/>
          </a:prstGeom>
        </p:spPr>
      </p:pic>
      <p:sp>
        <p:nvSpPr>
          <p:cNvPr id="32" name="AutoShape 32"/>
          <p:cNvSpPr/>
          <p:nvPr/>
        </p:nvSpPr>
        <p:spPr>
          <a:xfrm>
            <a:off x="1778000" y="5143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07 实施过程</a:t>
            </a:r>
            <a:endParaRPr lang="en-US" sz="1100"/>
          </a:p>
        </p:txBody>
      </p:sp>
      <p:sp>
        <p:nvSpPr>
          <p:cNvPr id="33" name="AutoShape 33"/>
          <p:cNvSpPr/>
          <p:nvPr/>
        </p:nvSpPr>
        <p:spPr>
          <a:xfrm>
            <a:off x="1270000" y="5524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项目开展的阶段安排与活动流程</a:t>
            </a:r>
            <a:endParaRPr lang="en-US" sz="1100"/>
          </a:p>
        </p:txBody>
      </p:sp>
      <p:sp>
        <p:nvSpPr>
          <p:cNvPr id="34" name="AutoShape 34"/>
          <p:cNvSpPr/>
          <p:nvPr/>
        </p:nvSpPr>
        <p:spPr>
          <a:xfrm>
            <a:off x="4572000" y="4953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26000" y="5143500"/>
            <a:ext cx="406400" cy="406400"/>
          </a:xfrm>
          <a:prstGeom prst="rect">
            <a:avLst/>
          </a:prstGeom>
        </p:spPr>
      </p:pic>
      <p:sp>
        <p:nvSpPr>
          <p:cNvPr id="36" name="AutoShape 36"/>
          <p:cNvSpPr/>
          <p:nvPr/>
        </p:nvSpPr>
        <p:spPr>
          <a:xfrm>
            <a:off x="5334000" y="5143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08 评价方案</a:t>
            </a:r>
            <a:endParaRPr lang="en-US" sz="1100"/>
          </a:p>
        </p:txBody>
      </p:sp>
      <p:sp>
        <p:nvSpPr>
          <p:cNvPr id="37" name="AutoShape 37"/>
          <p:cNvSpPr/>
          <p:nvPr/>
        </p:nvSpPr>
        <p:spPr>
          <a:xfrm>
            <a:off x="4826000" y="5524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多元评价指标体系与量规设计</a:t>
            </a:r>
            <a:endParaRPr lang="en-US" sz="1100"/>
          </a:p>
        </p:txBody>
      </p:sp>
      <p:sp>
        <p:nvSpPr>
          <p:cNvPr id="38" name="AutoShape 38"/>
          <p:cNvSpPr/>
          <p:nvPr/>
        </p:nvSpPr>
        <p:spPr>
          <a:xfrm>
            <a:off x="8128000" y="4953000"/>
            <a:ext cx="3302000" cy="1270000"/>
          </a:xfrm>
          <a:prstGeom prst="roundRect">
            <a:avLst>
              <a:gd name="adj" fmla="val 10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016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382000" y="5143500"/>
            <a:ext cx="406400" cy="406400"/>
          </a:xfrm>
          <a:prstGeom prst="rect">
            <a:avLst/>
          </a:prstGeom>
        </p:spPr>
      </p:pic>
      <p:sp>
        <p:nvSpPr>
          <p:cNvPr id="40" name="AutoShape 40"/>
          <p:cNvSpPr/>
          <p:nvPr/>
        </p:nvSpPr>
        <p:spPr>
          <a:xfrm>
            <a:off x="8890000" y="5143500"/>
            <a:ext cx="241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09 项目反思</a:t>
            </a:r>
            <a:endParaRPr lang="en-US" sz="1100"/>
          </a:p>
        </p:txBody>
      </p:sp>
      <p:sp>
        <p:nvSpPr>
          <p:cNvPr id="41" name="AutoShape 41"/>
          <p:cNvSpPr/>
          <p:nvPr/>
        </p:nvSpPr>
        <p:spPr>
          <a:xfrm>
            <a:off x="8382000" y="55245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80808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实践成果总结与未来改进方向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286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A1FF"/>
                </a:solidFill>
                <a:latin typeface="Noto Serif SC" panose="02020200000000000000" charset="-122"/>
                <a:ea typeface="Noto Serif SC" panose="02020200000000000000" charset="-122"/>
                <a:cs typeface="Noto Serif SC" panose="02020200000000000000" charset="-122"/>
                <a:sym typeface="Noto Serif SC" panose="02020200000000000000" charset="-122"/>
              </a:rPr>
              <a:t>九、项目反思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422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683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 spc="200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PROJECT REFLECTION &amp; SUMMARY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2800" y="4318000"/>
            <a:ext cx="406400" cy="40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AF0">
              <a:alpha val="92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76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项目反思：对人工智能的正确认识</a:t>
            </a:r>
            <a:endParaRPr lang="en-US" sz="110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24000" y="1752600"/>
            <a:ext cx="939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定位：辅助而非主导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AI是强大的辅助工具，其数据处理与情境模拟能力能极大丰富教学形式，但不能替代教师的主导地位。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26670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524000" y="2641600"/>
            <a:ext cx="939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警惕：局限与过度依赖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需验证信息准确性，防止过度依赖削弱学生自主思考能力，保持对AI生成内容的批判性审视。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3556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3530600"/>
            <a:ext cx="9398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3333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核心：素养培养与引导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教师应引导学生正确使用AI，始终将培养学生的历史学科核心素养与批判性思维放在首位。</a:t>
            </a:r>
            <a:endParaRPr lang="en-US" sz="1400" b="0" i="0" u="none" strike="noStrike">
              <a:solidFill>
                <a:srgbClr val="555555"/>
              </a:solidFill>
              <a:latin typeface="Noto Sans SC" panose="020B0200000000000000" charset="-122"/>
              <a:ea typeface="Noto Sans SC" panose="020B0200000000000000" charset="-122"/>
              <a:cs typeface="Noto Sans SC" panose="020B0200000000000000" charset="-122"/>
              <a:sym typeface="Noto Sans SC" panose="020B0200000000000000" charset="-122"/>
            </a:endParaRPr>
          </a:p>
        </p:txBody>
      </p:sp>
      <p:cxnSp>
        <p:nvCxnSpPr>
          <p:cNvPr id="11" name="Connector 11"/>
          <p:cNvCxnSpPr/>
          <p:nvPr/>
        </p:nvCxnSpPr>
        <p:spPr>
          <a:xfrm rot="-4297">
            <a:off x="1016004" y="45656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DCDCD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508000" y="508000"/>
            <a:ext cx="11176000" cy="5842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1778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2540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一、项目背景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34376">
            <a:off x="5461032" y="3676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1016000" y="3937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Project Background &amp; Overview</a:t>
            </a:r>
            <a:endParaRPr lang="en-US"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76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项目背景：AI赋能教育的时代趋势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4297">
            <a:off x="1016004" y="1581150"/>
            <a:ext cx="1016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A1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1905000"/>
            <a:ext cx="10160000" cy="1270000"/>
          </a:xfrm>
          <a:prstGeom prst="roundRect">
            <a:avLst>
              <a:gd name="adj" fmla="val 10000"/>
            </a:avLst>
          </a:prstGeom>
          <a:solidFill>
            <a:srgbClr val="00A1FF">
              <a:alpha val="8000"/>
            </a:srgbClr>
          </a:solidFill>
          <a:ln cap="flat" cmpd="sng">
            <a:solidFill>
              <a:srgbClr val="0091E6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0000" y="2095500"/>
            <a:ext cx="406400" cy="4064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778000" y="2057400"/>
            <a:ext cx="914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技术驱动：AI重塑教育模式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778000" y="2413000"/>
            <a:ext cx="914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现代科学技术，特别是人工智能（AI）、虚拟现实（VR）等，正在深刻影响和冲击着基础教育的发展模式，推动教育数字化转型。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365500"/>
            <a:ext cx="10160000" cy="1270000"/>
          </a:xfrm>
          <a:prstGeom prst="roundRect">
            <a:avLst>
              <a:gd name="adj" fmla="val 10000"/>
            </a:avLst>
          </a:prstGeom>
          <a:solidFill>
            <a:srgbClr val="A0522D">
              <a:alpha val="8000"/>
            </a:srgbClr>
          </a:solidFill>
          <a:ln cap="flat" cmpd="sng">
            <a:solidFill>
              <a:srgbClr val="873C18">
                <a:alpha val="8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0000" y="3556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778000" y="3517900"/>
            <a:ext cx="914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政策引领：新课标明确方向</a:t>
            </a:r>
            <a:endParaRPr lang="en-US" sz="1100"/>
          </a:p>
        </p:txBody>
      </p:sp>
      <p:sp>
        <p:nvSpPr>
          <p:cNvPr id="13" name="AutoShape 13"/>
          <p:cNvSpPr/>
          <p:nvPr/>
        </p:nvSpPr>
        <p:spPr>
          <a:xfrm>
            <a:off x="1778000" y="3873500"/>
            <a:ext cx="914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新课标明确指出，当代历史教学要利用现代信息技术改变学习方式，提升学生的历史学科核心素养，为技术融合提供了政策支撑。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4826000"/>
            <a:ext cx="10160000" cy="1270000"/>
          </a:xfrm>
          <a:prstGeom prst="roundRect">
            <a:avLst>
              <a:gd name="adj" fmla="val 10000"/>
            </a:avLst>
          </a:prstGeom>
          <a:solidFill>
            <a:srgbClr val="FFD700">
              <a:alpha val="15000"/>
            </a:srgbClr>
          </a:solidFill>
          <a:ln cap="flat" cmpd="sng">
            <a:solidFill>
              <a:srgbClr val="E6C100">
                <a:alpha val="15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0000" y="5016500"/>
            <a:ext cx="406400" cy="4064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778000" y="4978400"/>
            <a:ext cx="914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B8860B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项目实践：AI与历史教学的深度融合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778000" y="5334000"/>
            <a:ext cx="9144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555555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本项目旨在探索AI技术与中学历史教学的融合路径，以《清明上河图》为具体案例，研究AI在历史课堂中的应用策略与实际教学效果。</a:t>
            </a:r>
            <a:endParaRPr lang="en-US"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7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3556000" y="2730500"/>
            <a:ext cx="76200" cy="762000"/>
          </a:xfrm>
          <a:prstGeom prst="roundRect">
            <a:avLst>
              <a:gd name="adj" fmla="val 0"/>
            </a:avLst>
          </a:prstGeom>
          <a:solidFill>
            <a:srgbClr val="00A1FF">
              <a:alpha val="100000"/>
            </a:srgbClr>
          </a:solidFill>
          <a:ln cap="flat" cmpd="sng">
            <a:solidFill>
              <a:srgbClr val="0091E6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5" name="AutoShape 5"/>
          <p:cNvSpPr/>
          <p:nvPr/>
        </p:nvSpPr>
        <p:spPr>
          <a:xfrm>
            <a:off x="3810000" y="2667000"/>
            <a:ext cx="508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A1FF"/>
                </a:solidFill>
                <a:latin typeface="Noto Serif SC" panose="02020200000000000000" charset="-122"/>
                <a:ea typeface="Noto Serif SC" panose="02020200000000000000" charset="-122"/>
                <a:cs typeface="Noto Serif SC" panose="02020200000000000000" charset="-122"/>
                <a:sym typeface="Noto Serif SC" panose="02020200000000000000" charset="-122"/>
              </a:rPr>
              <a:t>二、项目依据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3810000" y="3302000"/>
            <a:ext cx="508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PROJECT BASIS &amp; BACKGROUND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600" y="3810000"/>
            <a:ext cx="304800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3" name="AutoShape 3"/>
          <p:cNvSpPr/>
          <p:nvPr/>
        </p:nvSpPr>
        <p:spPr>
          <a:xfrm>
            <a:off x="1016000" y="76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项目依据：现实、课标与教材的三重驱动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700" y="2286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2700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现实依据：技术赋能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8093">
            <a:off x="1397017" y="34226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1270000" y="3556000"/>
            <a:ext cx="2667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传统历史教学难以打破时空限制。AI与VR技术能够有效再现历史场景，帮助学生更直观地理解历史，解决教学痛点。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45085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2286000"/>
            <a:ext cx="609600" cy="6096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47625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课标依据：政策指引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18093">
            <a:off x="4889517" y="34226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3" name="AutoShape 13"/>
          <p:cNvSpPr/>
          <p:nvPr/>
        </p:nvSpPr>
        <p:spPr>
          <a:xfrm>
            <a:off x="4762500" y="3556000"/>
            <a:ext cx="2667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课程标准明确要求利用信息技术提升学生核心素养。这不仅是教学方式的创新，更是落实国家教育数字化战略的具体实践。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80010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100000"/>
              </a:srgbClr>
            </a:solidFill>
            <a:prstDash val="solid"/>
            <a:round/>
          </a:ln>
          <a:effectLst>
            <a:outerShdw blurRad="127000" dist="63500" dir="2700000" algn="tl" rotWithShape="0">
              <a:srgbClr val="00A1FF">
                <a:alpha val="20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3700" y="2286000"/>
            <a:ext cx="609600" cy="6096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82550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教材依据：内容载体</a:t>
            </a:r>
            <a:endParaRPr lang="en-US" sz="1100"/>
          </a:p>
        </p:txBody>
      </p:sp>
      <p:cxnSp>
        <p:nvCxnSpPr>
          <p:cNvPr id="17" name="Connector 17"/>
          <p:cNvCxnSpPr/>
          <p:nvPr/>
        </p:nvCxnSpPr>
        <p:spPr>
          <a:xfrm rot="-18093">
            <a:off x="8382017" y="3422650"/>
            <a:ext cx="2413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8" name="AutoShape 18"/>
          <p:cNvSpPr/>
          <p:nvPr/>
        </p:nvSpPr>
        <p:spPr>
          <a:xfrm>
            <a:off x="8255000" y="3556000"/>
            <a:ext cx="2667000" cy="228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选取部编版七年级下册《宋元时期的都市和文化》一课，以《清明上河图》为切入点，具有极高的AI数字化改造价值和教材适配性。</a:t>
            </a:r>
            <a:endParaRPr lang="en-US"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381000" y="381000"/>
            <a:ext cx="11430000" cy="6096000"/>
          </a:xfrm>
          <a:prstGeom prst="roundRect">
            <a:avLst>
              <a:gd name="adj" fmla="val 0"/>
            </a:avLst>
          </a:prstGeom>
          <a:solidFill>
            <a:srgbClr val="FFFFFF">
              <a:alpha val="0"/>
            </a:srgbClr>
          </a:solidFill>
          <a:ln w="25400" cap="flat" cmpd="sng">
            <a:solidFill>
              <a:srgbClr val="00A1FF">
                <a:alpha val="10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2032000"/>
            <a:ext cx="609600" cy="609600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016000" y="2794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三、教学目标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34376">
            <a:off x="5461032" y="3930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A0522D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8" name="AutoShape 8"/>
          <p:cNvSpPr/>
          <p:nvPr/>
        </p:nvSpPr>
        <p:spPr>
          <a:xfrm>
            <a:off x="1016000" y="4191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Teaching Objectives</a:t>
            </a:r>
            <a:endParaRPr lang="en-US"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762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A0522D"/>
                </a:solidFill>
                <a:latin typeface="Kaiti SC"/>
                <a:ea typeface="Kaiti SC"/>
                <a:cs typeface="Kaiti SC"/>
                <a:sym typeface="Kaiti SC"/>
              </a:rPr>
              <a:t>教学目标：知识、素养与成果的三维提升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0160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700" y="2286000"/>
            <a:ext cx="609600" cy="609600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12700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学科知识目标</a:t>
            </a:r>
            <a:endParaRPr lang="en-US" sz="1100"/>
          </a:p>
        </p:txBody>
      </p:sp>
      <p:cxnSp>
        <p:nvCxnSpPr>
          <p:cNvPr id="8" name="Connector 8"/>
          <p:cNvCxnSpPr/>
          <p:nvPr/>
        </p:nvCxnSpPr>
        <p:spPr>
          <a:xfrm rot="-20221">
            <a:off x="1524019" y="3422650"/>
            <a:ext cx="215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9" name="AutoShape 9"/>
          <p:cNvSpPr/>
          <p:nvPr/>
        </p:nvSpPr>
        <p:spPr>
          <a:xfrm>
            <a:off x="1270000" y="3556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通过AI图像分析技术，引导学生深入理解《清明上河图》中北宋城市经济、社会阶层及交通运输等历史细节。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45085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0" y="2286000"/>
            <a:ext cx="609600" cy="6096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47625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学科核心素养目标</a:t>
            </a:r>
            <a:endParaRPr lang="en-US" sz="1100"/>
          </a:p>
        </p:txBody>
      </p:sp>
      <p:cxnSp>
        <p:nvCxnSpPr>
          <p:cNvPr id="13" name="Connector 13"/>
          <p:cNvCxnSpPr/>
          <p:nvPr/>
        </p:nvCxnSpPr>
        <p:spPr>
          <a:xfrm rot="-20221">
            <a:off x="5016519" y="3422650"/>
            <a:ext cx="215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4" name="AutoShape 14"/>
          <p:cNvSpPr/>
          <p:nvPr/>
        </p:nvSpPr>
        <p:spPr>
          <a:xfrm>
            <a:off x="4762500" y="3556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重点培养“图像证史”方法与实证思维，让学生学会从视觉史料挖掘信息，并与文献史料相互印证。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8001000" y="2032000"/>
            <a:ext cx="3175000" cy="4064000"/>
          </a:xfrm>
          <a:prstGeom prst="roundRect">
            <a:avLst>
              <a:gd name="adj" fmla="val 4000"/>
            </a:avLst>
          </a:prstGeom>
          <a:solidFill>
            <a:srgbClr val="FFFFFF">
              <a:alpha val="90000"/>
            </a:srgbClr>
          </a:solidFill>
          <a:ln w="12700" cap="flat" cmpd="sng">
            <a:solidFill>
              <a:srgbClr val="00A1FF">
                <a:alpha val="30000"/>
              </a:srgbClr>
            </a:solidFill>
            <a:prstDash val="solid"/>
            <a:round/>
          </a:ln>
          <a:effectLst>
            <a:outerShdw blurRad="127000" dist="50800" dir="2700000" algn="tl" rotWithShape="0">
              <a:srgbClr val="A0522D">
                <a:alpha val="1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3700" y="2286000"/>
            <a:ext cx="609600" cy="6096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8255000" y="2984500"/>
            <a:ext cx="266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项目成果目标</a:t>
            </a:r>
            <a:endParaRPr lang="en-US" sz="1100"/>
          </a:p>
        </p:txBody>
      </p:sp>
      <p:cxnSp>
        <p:nvCxnSpPr>
          <p:cNvPr id="18" name="Connector 18"/>
          <p:cNvCxnSpPr/>
          <p:nvPr/>
        </p:nvCxnSpPr>
        <p:spPr>
          <a:xfrm rot="-20221">
            <a:off x="8509019" y="3422650"/>
            <a:ext cx="215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9" name="AutoShape 19"/>
          <p:cNvSpPr/>
          <p:nvPr/>
        </p:nvSpPr>
        <p:spPr>
          <a:xfrm>
            <a:off x="8255000" y="3556000"/>
            <a:ext cx="2667000" cy="190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just">
              <a:lnSpc>
                <a:spcPct val="108000"/>
              </a:lnSpc>
              <a:defRPr/>
            </a:pPr>
            <a:r>
              <a:rPr lang="en-US" sz="1400" b="0" i="0" u="none" strike="noStrike">
                <a:solidFill>
                  <a:srgbClr val="505050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运用生成式AI模拟历史情境，建立跨时空理解，将被动知识识记转化为主动的历史建构。</a:t>
            </a:r>
            <a:endParaRPr lang="en-US" sz="1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7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FFFF">
              <a:alpha val="8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sp>
        <p:nvSpPr>
          <p:cNvPr id="4" name="AutoShape 4"/>
          <p:cNvSpPr/>
          <p:nvPr/>
        </p:nvSpPr>
        <p:spPr>
          <a:xfrm>
            <a:off x="1016000" y="2032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A1FF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四、学情分析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168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38100" cap="flat" cmpd="sng">
            <a:solidFill>
              <a:srgbClr val="FFD70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3429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800" b="0" i="0" u="none" strike="noStrike">
                <a:solidFill>
                  <a:srgbClr val="A0522D"/>
                </a:solidFill>
                <a:latin typeface="Noto Sans SC" panose="020B0200000000000000" charset="-122"/>
                <a:ea typeface="Noto Sans SC" panose="020B0200000000000000" charset="-122"/>
                <a:cs typeface="Noto Sans SC" panose="020B0200000000000000" charset="-122"/>
                <a:sym typeface="Noto Sans SC" panose="020B0200000000000000" charset="-122"/>
              </a:rPr>
              <a:t>Student Situation Analysis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1200" y="4191000"/>
            <a:ext cx="6096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3282</Words>
  <Application>WPS 演示</Application>
  <PresentationFormat/>
  <Paragraphs>395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Arial</vt:lpstr>
      <vt:lpstr>Noto Sans SC</vt:lpstr>
      <vt:lpstr>Kaiti SC</vt:lpstr>
      <vt:lpstr>Segoe Print</vt:lpstr>
      <vt:lpstr>Noto Serif SC</vt:lpstr>
      <vt:lpstr>微软雅黑</vt:lpstr>
      <vt:lpstr>Arial Unicode MS</vt:lpstr>
      <vt:lpstr>Office 主题​​</vt:lpstr>
      <vt:lpstr>默认主题</vt:lpstr>
      <vt:lpstr>1_默认主题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琦Qi</cp:lastModifiedBy>
  <cp:revision>2</cp:revision>
  <dcterms:created xsi:type="dcterms:W3CDTF">2026-03-05T12:22:00Z</dcterms:created>
  <dcterms:modified xsi:type="dcterms:W3CDTF">2026-03-05T16:43:08Z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A1A541186B2C4F26B1012E9134D389A4_12</vt:lpwstr>
  </property>
</Properties>
</file>