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.svg" ContentType="image/svg+xml"/>
  <Override PartName="/ppt/media/image20.svg" ContentType="image/svg+xml"/>
  <Override PartName="/ppt/media/image22.svg" ContentType="image/svg+xml"/>
  <Override PartName="/ppt/media/image26.svg" ContentType="image/svg+xml"/>
  <Override PartName="/ppt/media/image28.svg" ContentType="image/svg+xml"/>
  <Override PartName="/ppt/media/image29.svg" ContentType="image/svg+xml"/>
  <Override PartName="/ppt/media/image31.svg" ContentType="image/svg+xml"/>
  <Override PartName="/ppt/media/image33.svg" ContentType="image/svg+xml"/>
  <Override PartName="/ppt/media/image35.svg" ContentType="image/svg+xml"/>
  <Override PartName="/ppt/media/image37.svg" ContentType="image/svg+xml"/>
  <Override PartName="/ppt/media/image39.svg" ContentType="image/svg+xml"/>
  <Override PartName="/ppt/media/image4.svg" ContentType="image/svg+xml"/>
  <Override PartName="/ppt/media/image41.svg" ContentType="image/svg+xml"/>
  <Override PartName="/ppt/media/image43.svg" ContentType="image/svg+xml"/>
  <Override PartName="/ppt/media/image45.svg" ContentType="image/svg+xml"/>
  <Override PartName="/ppt/media/image46.svg" ContentType="image/svg+xml"/>
  <Override PartName="/ppt/media/image48.svg" ContentType="image/svg+xml"/>
  <Override PartName="/ppt/media/image50.svg" ContentType="image/svg+xml"/>
  <Override PartName="/ppt/media/image51.svg" ContentType="image/svg+xml"/>
  <Override PartName="/ppt/media/image52.svg" ContentType="image/svg+xml"/>
  <Override PartName="/ppt/media/image53.svg" ContentType="image/svg+xml"/>
  <Override PartName="/ppt/media/image55.svg" ContentType="image/svg+xml"/>
  <Override PartName="/ppt/media/image56.svg" ContentType="image/svg+xml"/>
  <Override PartName="/ppt/media/image58.svg" ContentType="image/svg+xml"/>
  <Override PartName="/ppt/media/image59.svg" ContentType="image/svg+xml"/>
  <Override PartName="/ppt/media/image6.svg" ContentType="image/svg+xml"/>
  <Override PartName="/ppt/media/image61.svg" ContentType="image/svg+xml"/>
  <Override PartName="/ppt/media/image63.svg" ContentType="image/svg+xml"/>
  <Override PartName="/ppt/media/image65.svg" ContentType="image/svg+xml"/>
  <Override PartName="/ppt/media/image67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60" r:id="rId3"/>
  </p:sldMasterIdLst>
  <p:notesMasterIdLst>
    <p:notesMasterId r:id="rId5"/>
  </p:notesMasterIdLst>
  <p:sldIdLst>
    <p:sldId id="280" r:id="rId4"/>
    <p:sldId id="282" r:id="rId6"/>
    <p:sldId id="259" r:id="rId7"/>
    <p:sldId id="283" r:id="rId8"/>
    <p:sldId id="261" r:id="rId9"/>
    <p:sldId id="284" r:id="rId10"/>
    <p:sldId id="263" r:id="rId11"/>
    <p:sldId id="285" r:id="rId12"/>
    <p:sldId id="265" r:id="rId13"/>
    <p:sldId id="286" r:id="rId14"/>
    <p:sldId id="267" r:id="rId15"/>
    <p:sldId id="287" r:id="rId16"/>
    <p:sldId id="269" r:id="rId17"/>
    <p:sldId id="288" r:id="rId18"/>
    <p:sldId id="271" r:id="rId19"/>
    <p:sldId id="289" r:id="rId20"/>
    <p:sldId id="273" r:id="rId21"/>
    <p:sldId id="290" r:id="rId22"/>
    <p:sldId id="277" r:id="rId23"/>
    <p:sldId id="276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cs-CZ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0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36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4.xml"/><Relationship Id="rId8" Type="http://schemas.openxmlformats.org/officeDocument/2006/relationships/tags" Target="../tags/tag43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标题幻灯片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>
                <a:latin typeface="+mn-lt"/>
                <a:ea typeface="+mn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Shape 31"/>
          <p:cNvSpPr txBox="1"/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+mn-lt"/>
                <a:ea typeface="+mn-ea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Shape 3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Shape 3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Shape 3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标题和竖排文字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Shape 50"/>
          <p:cNvSpPr txBox="1"/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Shape 5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Shape 5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Shape 5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竖排标题与文本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Shape 16"/>
          <p:cNvSpPr txBox="1"/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Shape 1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Shape 1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Shape 1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_#color_$accent1_$accent1_4-788&amp;1111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952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310278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2" name="Ellipse 1 (Stroke)_#color_$accent1_$accent2-822&amp;2118"/>
          <p:cNvSpPr/>
          <p:nvPr userDrawn="1">
            <p:custDataLst>
              <p:tags r:id="rId3"/>
            </p:custDataLst>
          </p:nvPr>
        </p:nvSpPr>
        <p:spPr>
          <a:xfrm>
            <a:off x="8887968" y="3566160"/>
            <a:ext cx="3300984" cy="3291840"/>
          </a:xfrm>
          <a:custGeom>
            <a:avLst/>
            <a:gdLst/>
            <a:ahLst/>
            <a:cxnLst/>
            <a:rect l="l" t="t" r="r" b="b"/>
            <a:pathLst>
              <a:path w="3300984" h="3291840">
                <a:moveTo>
                  <a:pt x="3300984" y="18288"/>
                </a:moveTo>
                <a:cubicBezTo>
                  <a:pt x="3200400" y="9144"/>
                  <a:pt x="3099816" y="0"/>
                  <a:pt x="2990088" y="0"/>
                </a:cubicBezTo>
                <a:cubicBezTo>
                  <a:pt x="1335024" y="0"/>
                  <a:pt x="0" y="1335024"/>
                  <a:pt x="0" y="2990088"/>
                </a:cubicBezTo>
                <a:cubicBezTo>
                  <a:pt x="0" y="3090672"/>
                  <a:pt x="9144" y="3191256"/>
                  <a:pt x="18288" y="3291840"/>
                </a:cubicBezTo>
                <a:lnTo>
                  <a:pt x="1298448" y="3291840"/>
                </a:lnTo>
                <a:cubicBezTo>
                  <a:pt x="1280160" y="3191256"/>
                  <a:pt x="1271016" y="3090672"/>
                  <a:pt x="1271016" y="2990088"/>
                </a:cubicBezTo>
                <a:cubicBezTo>
                  <a:pt x="1271016" y="2039112"/>
                  <a:pt x="2039112" y="1271016"/>
                  <a:pt x="2990088" y="1271016"/>
                </a:cubicBezTo>
                <a:cubicBezTo>
                  <a:pt x="3099816" y="1271016"/>
                  <a:pt x="3200400" y="1280160"/>
                  <a:pt x="3300984" y="1298448"/>
                </a:cubicBezTo>
                <a:lnTo>
                  <a:pt x="3300984" y="18288"/>
                </a:lnTo>
              </a:path>
            </a:pathLst>
          </a:cu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2">
                  <a:alpha val="7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7" name="Vector 1_#color_$lt1_$lt1-822&amp;2068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7351776" cy="6858000"/>
          </a:xfrm>
          <a:custGeom>
            <a:avLst/>
            <a:gdLst/>
            <a:ahLst/>
            <a:cxnLst/>
            <a:rect l="l" t="t" r="r" b="b"/>
            <a:pathLst>
              <a:path w="7351776" h="6858000">
                <a:moveTo>
                  <a:pt x="6272784" y="0"/>
                </a:moveTo>
                <a:cubicBezTo>
                  <a:pt x="6894576" y="758952"/>
                  <a:pt x="7507224" y="1764792"/>
                  <a:pt x="7324344" y="2505456"/>
                </a:cubicBezTo>
                <a:cubicBezTo>
                  <a:pt x="7187184" y="3054096"/>
                  <a:pt x="6455664" y="3035808"/>
                  <a:pt x="5678424" y="3026664"/>
                </a:cubicBezTo>
                <a:cubicBezTo>
                  <a:pt x="4599432" y="3008376"/>
                  <a:pt x="3419856" y="2990088"/>
                  <a:pt x="3502152" y="4416552"/>
                </a:cubicBezTo>
                <a:cubicBezTo>
                  <a:pt x="3557016" y="5495544"/>
                  <a:pt x="3931920" y="6300216"/>
                  <a:pt x="4343400" y="6858000"/>
                </a:cubicBezTo>
                <a:lnTo>
                  <a:pt x="0" y="6858000"/>
                </a:lnTo>
                <a:lnTo>
                  <a:pt x="0" y="0"/>
                </a:lnTo>
                <a:lnTo>
                  <a:pt x="6272784" y="0"/>
                </a:ln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9" name="Ellipse 2 (Stroke)_#color_$accent1_$accent2-822&amp;2071"/>
          <p:cNvSpPr/>
          <p:nvPr userDrawn="1">
            <p:custDataLst>
              <p:tags r:id="rId5"/>
            </p:custDataLst>
          </p:nvPr>
        </p:nvSpPr>
        <p:spPr>
          <a:xfrm>
            <a:off x="100584" y="0"/>
            <a:ext cx="4297680" cy="1572768"/>
          </a:xfrm>
          <a:custGeom>
            <a:avLst/>
            <a:gdLst/>
            <a:ahLst/>
            <a:cxnLst/>
            <a:rect l="l" t="t" r="r" b="b"/>
            <a:pathLst>
              <a:path w="4297680" h="1572768">
                <a:moveTo>
                  <a:pt x="3337560" y="0"/>
                </a:moveTo>
                <a:cubicBezTo>
                  <a:pt x="3099816" y="411480"/>
                  <a:pt x="2660904" y="685800"/>
                  <a:pt x="2148840" y="685800"/>
                </a:cubicBezTo>
                <a:cubicBezTo>
                  <a:pt x="1645920" y="685800"/>
                  <a:pt x="1197864" y="411480"/>
                  <a:pt x="969264" y="0"/>
                </a:cubicBezTo>
                <a:lnTo>
                  <a:pt x="0" y="0"/>
                </a:lnTo>
                <a:cubicBezTo>
                  <a:pt x="292608" y="914400"/>
                  <a:pt x="1143000" y="1572768"/>
                  <a:pt x="2148840" y="1572768"/>
                </a:cubicBezTo>
                <a:cubicBezTo>
                  <a:pt x="3154680" y="1572768"/>
                  <a:pt x="4014216" y="914400"/>
                  <a:pt x="4297680" y="0"/>
                </a:cubicBezTo>
                <a:lnTo>
                  <a:pt x="3337560" y="0"/>
                </a:lnTo>
              </a:path>
            </a:pathLst>
          </a:cu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2">
                  <a:alpha val="7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Vector 2_#color_$lt1_$lt1-822&amp;2065"/>
          <p:cNvSpPr/>
          <p:nvPr userDrawn="1">
            <p:custDataLst>
              <p:tags r:id="rId6"/>
            </p:custDataLst>
          </p:nvPr>
        </p:nvSpPr>
        <p:spPr>
          <a:xfrm>
            <a:off x="6784848" y="0"/>
            <a:ext cx="5404104" cy="6858000"/>
          </a:xfrm>
          <a:custGeom>
            <a:avLst/>
            <a:gdLst/>
            <a:ahLst/>
            <a:cxnLst/>
            <a:rect l="l" t="t" r="r" b="b"/>
            <a:pathLst>
              <a:path w="5404104" h="6858000">
                <a:moveTo>
                  <a:pt x="4535424" y="0"/>
                </a:moveTo>
                <a:cubicBezTo>
                  <a:pt x="4553712" y="850392"/>
                  <a:pt x="4242816" y="2066544"/>
                  <a:pt x="2889504" y="2651760"/>
                </a:cubicBezTo>
                <a:cubicBezTo>
                  <a:pt x="969264" y="3474720"/>
                  <a:pt x="-1563624" y="4636008"/>
                  <a:pt x="1261872" y="6858000"/>
                </a:cubicBezTo>
                <a:lnTo>
                  <a:pt x="5404104" y="6858000"/>
                </a:lnTo>
                <a:lnTo>
                  <a:pt x="5404104" y="0"/>
                </a:lnTo>
                <a:lnTo>
                  <a:pt x="4535424" y="0"/>
                </a:ln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10868208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>
          <a:xfrm>
            <a:off x="514350" y="2266950"/>
            <a:ext cx="11160125" cy="1565275"/>
          </a:xfrm>
        </p:spPr>
        <p:txBody>
          <a:bodyPr wrap="square" anchor="ctr" anchorCtr="0">
            <a:normAutofit/>
          </a:bodyPr>
          <a:lstStyle>
            <a:lvl1pPr algn="ctr">
              <a:lnSpc>
                <a:spcPct val="100000"/>
              </a:lnSpc>
              <a:defRPr sz="6000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514371" y="3964974"/>
            <a:ext cx="11160210" cy="1572768"/>
          </a:xfrm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>
                <a:solidFill>
                  <a:schemeClr val="lt1">
                    <a:lumMod val="100000"/>
                  </a:schemeClr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972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Ellipse 4_#color_$accent2_$accent2-822&amp;2089"/>
          <p:cNvSpPr/>
          <p:nvPr userDrawn="1">
            <p:custDataLst>
              <p:tags r:id="rId5"/>
            </p:custDataLst>
          </p:nvPr>
        </p:nvSpPr>
        <p:spPr>
          <a:xfrm>
            <a:off x="9005062" y="5843016"/>
            <a:ext cx="2807208" cy="1014984"/>
          </a:xfrm>
          <a:custGeom>
            <a:avLst/>
            <a:gdLst/>
            <a:ahLst/>
            <a:cxnLst/>
            <a:rect l="l" t="t" r="r" b="b"/>
            <a:pathLst>
              <a:path w="2807208" h="1014984">
                <a:moveTo>
                  <a:pt x="2807208" y="1014984"/>
                </a:moveTo>
                <a:cubicBezTo>
                  <a:pt x="2615184" y="429768"/>
                  <a:pt x="2057400" y="0"/>
                  <a:pt x="1408176" y="0"/>
                </a:cubicBezTo>
                <a:cubicBezTo>
                  <a:pt x="749808" y="0"/>
                  <a:pt x="192024" y="429768"/>
                  <a:pt x="0" y="1014984"/>
                </a:cubicBezTo>
                <a:lnTo>
                  <a:pt x="694944" y="1014984"/>
                </a:lnTo>
                <a:cubicBezTo>
                  <a:pt x="850392" y="786384"/>
                  <a:pt x="1106424" y="630936"/>
                  <a:pt x="1408176" y="630936"/>
                </a:cubicBezTo>
                <a:cubicBezTo>
                  <a:pt x="1700784" y="630936"/>
                  <a:pt x="1956816" y="786384"/>
                  <a:pt x="2112264" y="1014984"/>
                </a:cubicBezTo>
                <a:lnTo>
                  <a:pt x="2807208" y="1014984"/>
                </a:lnTo>
              </a:path>
            </a:pathLst>
          </a:custGeom>
          <a:gradFill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alpha val="5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Ellipse 2_#color_$accent2_$accent2-822&amp;2092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4828032" cy="3300984"/>
          </a:xfrm>
          <a:custGeom>
            <a:avLst/>
            <a:gdLst/>
            <a:ahLst/>
            <a:cxnLst/>
            <a:rect l="l" t="t" r="r" b="b"/>
            <a:pathLst>
              <a:path w="4828032" h="3300984">
                <a:moveTo>
                  <a:pt x="2889504" y="0"/>
                </a:moveTo>
                <a:cubicBezTo>
                  <a:pt x="2670048" y="804672"/>
                  <a:pt x="1938528" y="1399032"/>
                  <a:pt x="1060704" y="1399032"/>
                </a:cubicBezTo>
                <a:cubicBezTo>
                  <a:pt x="667512" y="1399032"/>
                  <a:pt x="301752" y="1280160"/>
                  <a:pt x="0" y="1069848"/>
                </a:cubicBezTo>
                <a:lnTo>
                  <a:pt x="0" y="3154680"/>
                </a:lnTo>
                <a:cubicBezTo>
                  <a:pt x="338328" y="3246120"/>
                  <a:pt x="694944" y="3300984"/>
                  <a:pt x="1060704" y="3300984"/>
                </a:cubicBezTo>
                <a:cubicBezTo>
                  <a:pt x="2990088" y="3300984"/>
                  <a:pt x="4590288" y="1865376"/>
                  <a:pt x="4828032" y="0"/>
                </a:cubicBezTo>
                <a:lnTo>
                  <a:pt x="2889504" y="0"/>
                </a:lnTo>
              </a:path>
            </a:pathLst>
          </a:custGeom>
          <a:gradFill>
            <a:gsLst>
              <a:gs pos="0">
                <a:schemeClr val="accent2">
                  <a:alpha val="4800"/>
                </a:schemeClr>
              </a:gs>
              <a:gs pos="100000">
                <a:schemeClr val="accent2">
                  <a:alpha val="12000"/>
                </a:schemeClr>
              </a:gs>
            </a:gsLst>
            <a:lin ang="162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158600" y="2486480"/>
            <a:ext cx="3108600" cy="1883916"/>
          </a:xfrm>
        </p:spPr>
        <p:txBody>
          <a:bodyPr wrap="square" anchor="ctr" anchorCtr="0">
            <a:normAutofit/>
          </a:bodyPr>
          <a:lstStyle>
            <a:lvl1pPr algn="l">
              <a:defRPr sz="700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_#color_$accent1_$accent1_4-785&amp;945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952" cy="6858000"/>
          </a:xfrm>
          <a:prstGeom prst="rect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lumMod val="75000"/>
                  <a:alpha val="100000"/>
                </a:schemeClr>
              </a:gs>
            </a:gsLst>
            <a:lin ang="1310278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Vector 2_#color_$lt1_$lt1-822&amp;2095"/>
          <p:cNvSpPr/>
          <p:nvPr userDrawn="1">
            <p:custDataLst>
              <p:tags r:id="rId3"/>
            </p:custDataLst>
          </p:nvPr>
        </p:nvSpPr>
        <p:spPr>
          <a:xfrm>
            <a:off x="6464808" y="0"/>
            <a:ext cx="5724144" cy="6858000"/>
          </a:xfrm>
          <a:custGeom>
            <a:avLst/>
            <a:gdLst/>
            <a:ahLst/>
            <a:cxnLst/>
            <a:rect l="l" t="t" r="r" b="b"/>
            <a:pathLst>
              <a:path w="5724144" h="6858000">
                <a:moveTo>
                  <a:pt x="4480560" y="0"/>
                </a:moveTo>
                <a:cubicBezTo>
                  <a:pt x="4636008" y="777240"/>
                  <a:pt x="4526280" y="2423160"/>
                  <a:pt x="2889504" y="3127248"/>
                </a:cubicBezTo>
                <a:cubicBezTo>
                  <a:pt x="1106424" y="3895344"/>
                  <a:pt x="-1188720" y="4946904"/>
                  <a:pt x="713232" y="6858000"/>
                </a:cubicBezTo>
                <a:lnTo>
                  <a:pt x="5724144" y="6858000"/>
                </a:lnTo>
                <a:lnTo>
                  <a:pt x="5724144" y="0"/>
                </a:lnTo>
                <a:lnTo>
                  <a:pt x="4480560" y="0"/>
                </a:ln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15363339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0" name="Vector_#color_$lt1_$lt1-822&amp;2098"/>
          <p:cNvSpPr/>
          <p:nvPr userDrawn="1">
            <p:custDataLst>
              <p:tags r:id="rId4"/>
            </p:custDataLst>
          </p:nvPr>
        </p:nvSpPr>
        <p:spPr>
          <a:xfrm>
            <a:off x="4892040" y="0"/>
            <a:ext cx="7296912" cy="1874520"/>
          </a:xfrm>
          <a:custGeom>
            <a:avLst/>
            <a:gdLst/>
            <a:ahLst/>
            <a:cxnLst/>
            <a:rect l="l" t="t" r="r" b="b"/>
            <a:pathLst>
              <a:path w="7296912" h="1874520">
                <a:moveTo>
                  <a:pt x="7296912" y="521208"/>
                </a:moveTo>
                <a:lnTo>
                  <a:pt x="7296912" y="0"/>
                </a:lnTo>
                <a:lnTo>
                  <a:pt x="0" y="0"/>
                </a:lnTo>
                <a:cubicBezTo>
                  <a:pt x="310896" y="1252728"/>
                  <a:pt x="1280160" y="2020824"/>
                  <a:pt x="2852928" y="1847088"/>
                </a:cubicBezTo>
                <a:cubicBezTo>
                  <a:pt x="3831336" y="1746504"/>
                  <a:pt x="4261104" y="1298448"/>
                  <a:pt x="4645152" y="896112"/>
                </a:cubicBezTo>
                <a:cubicBezTo>
                  <a:pt x="5102352" y="411480"/>
                  <a:pt x="5504688" y="0"/>
                  <a:pt x="6720840" y="329184"/>
                </a:cubicBezTo>
                <a:cubicBezTo>
                  <a:pt x="6922008" y="384048"/>
                  <a:pt x="7114032" y="448056"/>
                  <a:pt x="7296912" y="521208"/>
                </a:cubicBez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517301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Subtract_#color-822&amp;2103"/>
          <p:cNvSpPr/>
          <p:nvPr userDrawn="1">
            <p:custDataLst>
              <p:tags r:id="rId5"/>
            </p:custDataLst>
          </p:nvPr>
        </p:nvSpPr>
        <p:spPr>
          <a:xfrm>
            <a:off x="0" y="1545336"/>
            <a:ext cx="4791456" cy="3785616"/>
          </a:xfrm>
          <a:custGeom>
            <a:avLst/>
            <a:gdLst/>
            <a:ahLst/>
            <a:cxnLst/>
            <a:rect l="l" t="t" r="r" b="b"/>
            <a:pathLst>
              <a:path w="4791456" h="3785616">
                <a:moveTo>
                  <a:pt x="0" y="3785616"/>
                </a:moveTo>
                <a:lnTo>
                  <a:pt x="0" y="0"/>
                </a:lnTo>
                <a:lnTo>
                  <a:pt x="2898648" y="0"/>
                </a:lnTo>
                <a:cubicBezTo>
                  <a:pt x="3941064" y="0"/>
                  <a:pt x="4791456" y="850392"/>
                  <a:pt x="4791456" y="1892808"/>
                </a:cubicBezTo>
                <a:cubicBezTo>
                  <a:pt x="4791456" y="2935224"/>
                  <a:pt x="3941064" y="3785616"/>
                  <a:pt x="2898648" y="3785616"/>
                </a:cubicBezTo>
                <a:lnTo>
                  <a:pt x="0" y="3785616"/>
                </a:lnTo>
                <a:moveTo>
                  <a:pt x="4416552" y="1892808"/>
                </a:moveTo>
                <a:cubicBezTo>
                  <a:pt x="4416552" y="2734056"/>
                  <a:pt x="3739896" y="3419856"/>
                  <a:pt x="2898648" y="3419856"/>
                </a:cubicBezTo>
                <a:cubicBezTo>
                  <a:pt x="2057400" y="3419856"/>
                  <a:pt x="1371600" y="2734056"/>
                  <a:pt x="1371600" y="1892808"/>
                </a:cubicBezTo>
                <a:cubicBezTo>
                  <a:pt x="1371600" y="1051560"/>
                  <a:pt x="2057400" y="365760"/>
                  <a:pt x="2898648" y="365760"/>
                </a:cubicBezTo>
                <a:cubicBezTo>
                  <a:pt x="3739896" y="365760"/>
                  <a:pt x="4416552" y="1051560"/>
                  <a:pt x="4416552" y="1892808"/>
                </a:cubicBezTo>
              </a:path>
            </a:pathLst>
          </a:custGeom>
          <a:solidFill>
            <a:schemeClr val="lt1">
              <a:alpha val="26000"/>
            </a:schemeClr>
          </a:solidFill>
        </p:spPr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5177155" y="2620010"/>
            <a:ext cx="6724650" cy="1619250"/>
          </a:xfrm>
        </p:spPr>
        <p:txBody>
          <a:bodyPr wrap="square" anchor="ctr" anchorCtr="0">
            <a:normAutofit/>
          </a:bodyPr>
          <a:lstStyle>
            <a:lvl1pPr algn="l">
              <a:defRPr sz="3600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 userDrawn="1">
            <p:ph type="body" sz="quarter" idx="13" hasCustomPrompt="1"/>
            <p:custDataLst>
              <p:tags r:id="rId7"/>
            </p:custDataLst>
          </p:nvPr>
        </p:nvSpPr>
        <p:spPr>
          <a:xfrm>
            <a:off x="1320800" y="1916748"/>
            <a:ext cx="3149600" cy="3025775"/>
          </a:xfrm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6600" b="1">
                <a:solidFill>
                  <a:schemeClr val="lt1">
                    <a:lumMod val="100000"/>
                  </a:schemeClr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6000" y="1364400"/>
            <a:ext cx="5181600" cy="48132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314402" y="1364400"/>
            <a:ext cx="5181600" cy="48132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94800" y="1364400"/>
            <a:ext cx="5157787" cy="540000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94800" y="2061275"/>
            <a:ext cx="5157787" cy="4128388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5"/>
            </p:custDataLst>
          </p:nvPr>
        </p:nvSpPr>
        <p:spPr>
          <a:xfrm>
            <a:off x="6311612" y="1364400"/>
            <a:ext cx="5183188" cy="540000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311612" y="2061275"/>
            <a:ext cx="5183188" cy="4128388"/>
          </a:xfrm>
        </p:spPr>
        <p:txBody>
          <a:bodyPr wrap="square">
            <a:normAutofit/>
          </a:bodyPr>
          <a:lstStyle>
            <a:lvl1pPr>
              <a:defRPr sz="2200"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标题和内容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Shape 55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Shape 5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Shape 5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Shape 5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360000"/>
            <a:ext cx="10515600" cy="5817600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  <a:lvl2pPr>
              <a:defRPr>
                <a:latin typeface="+mn-ea"/>
                <a:ea typeface="+mn-ea"/>
                <a:cs typeface="+mn-ea"/>
                <a:sym typeface="+mn-ea"/>
              </a:defRPr>
            </a:lvl2pPr>
            <a:lvl3pPr>
              <a:defRPr>
                <a:latin typeface="+mn-ea"/>
                <a:ea typeface="+mn-ea"/>
                <a:cs typeface="+mn-ea"/>
                <a:sym typeface="+mn-ea"/>
              </a:defRPr>
            </a:lvl3pPr>
            <a:lvl4pPr>
              <a:defRPr>
                <a:latin typeface="+mn-ea"/>
                <a:ea typeface="+mn-ea"/>
                <a:cs typeface="+mn-ea"/>
                <a:sym typeface="+mn-ea"/>
              </a:defRPr>
            </a:lvl4pPr>
            <a:lvl5pPr>
              <a:defRPr>
                <a:latin typeface="+mn-ea"/>
                <a:ea typeface="+mn-ea"/>
                <a:cs typeface="+mn-ea"/>
                <a:sym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4800" y="360000"/>
            <a:ext cx="10800000" cy="720000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94800" y="1296000"/>
            <a:ext cx="10800000" cy="576000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>
                <a:latin typeface="+mn-ea"/>
                <a:ea typeface="+mn-ea"/>
                <a:cs typeface="+mn-ea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_#color_$accent1_$accent1_4-814&amp;11521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88952" cy="6858000"/>
          </a:xfrm>
          <a:prstGeom prst="rect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lumMod val="75000"/>
                  <a:alpha val="100000"/>
                </a:schemeClr>
              </a:gs>
            </a:gsLst>
            <a:lin ang="1310278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8" name="Vector 2_#color_$lt1_$lt1-822&amp;2109"/>
          <p:cNvSpPr/>
          <p:nvPr userDrawn="1">
            <p:custDataLst>
              <p:tags r:id="rId3"/>
            </p:custDataLst>
          </p:nvPr>
        </p:nvSpPr>
        <p:spPr>
          <a:xfrm>
            <a:off x="6784848" y="0"/>
            <a:ext cx="5404104" cy="6858000"/>
          </a:xfrm>
          <a:custGeom>
            <a:avLst/>
            <a:gdLst/>
            <a:ahLst/>
            <a:cxnLst/>
            <a:rect l="l" t="t" r="r" b="b"/>
            <a:pathLst>
              <a:path w="5404104" h="6858000">
                <a:moveTo>
                  <a:pt x="4535424" y="0"/>
                </a:moveTo>
                <a:cubicBezTo>
                  <a:pt x="4553712" y="850392"/>
                  <a:pt x="4242816" y="2066544"/>
                  <a:pt x="2889504" y="2651760"/>
                </a:cubicBezTo>
                <a:cubicBezTo>
                  <a:pt x="969264" y="3474720"/>
                  <a:pt x="-1563624" y="4636008"/>
                  <a:pt x="1261872" y="6858000"/>
                </a:cubicBezTo>
                <a:lnTo>
                  <a:pt x="5404104" y="6858000"/>
                </a:lnTo>
                <a:lnTo>
                  <a:pt x="5404104" y="0"/>
                </a:lnTo>
                <a:lnTo>
                  <a:pt x="4535424" y="0"/>
                </a:ln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10868208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9" name="Vector 1_#color_$lt1_$lt1-822&amp;2112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7351776" cy="6858000"/>
          </a:xfrm>
          <a:custGeom>
            <a:avLst/>
            <a:gdLst/>
            <a:ahLst/>
            <a:cxnLst/>
            <a:rect l="l" t="t" r="r" b="b"/>
            <a:pathLst>
              <a:path w="7351776" h="6858000">
                <a:moveTo>
                  <a:pt x="6272784" y="0"/>
                </a:moveTo>
                <a:cubicBezTo>
                  <a:pt x="6894576" y="758952"/>
                  <a:pt x="7507224" y="1764792"/>
                  <a:pt x="7324344" y="2505456"/>
                </a:cubicBezTo>
                <a:cubicBezTo>
                  <a:pt x="7187184" y="3054096"/>
                  <a:pt x="6455664" y="3035808"/>
                  <a:pt x="5678424" y="3026664"/>
                </a:cubicBezTo>
                <a:cubicBezTo>
                  <a:pt x="4599432" y="3008376"/>
                  <a:pt x="3419856" y="2990088"/>
                  <a:pt x="3502152" y="4416552"/>
                </a:cubicBezTo>
                <a:cubicBezTo>
                  <a:pt x="3557016" y="5495544"/>
                  <a:pt x="3931920" y="6300216"/>
                  <a:pt x="4343400" y="6858000"/>
                </a:cubicBezTo>
                <a:lnTo>
                  <a:pt x="0" y="6858000"/>
                </a:lnTo>
                <a:lnTo>
                  <a:pt x="0" y="0"/>
                </a:lnTo>
                <a:lnTo>
                  <a:pt x="6272784" y="0"/>
                </a:ln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Ellipse 2 (Stroke)_#color_$accent1_$accent2-822&amp;2115"/>
          <p:cNvSpPr/>
          <p:nvPr userDrawn="1">
            <p:custDataLst>
              <p:tags r:id="rId5"/>
            </p:custDataLst>
          </p:nvPr>
        </p:nvSpPr>
        <p:spPr>
          <a:xfrm>
            <a:off x="100584" y="0"/>
            <a:ext cx="4297680" cy="1572768"/>
          </a:xfrm>
          <a:custGeom>
            <a:avLst/>
            <a:gdLst/>
            <a:ahLst/>
            <a:cxnLst/>
            <a:rect l="l" t="t" r="r" b="b"/>
            <a:pathLst>
              <a:path w="4297680" h="1572768">
                <a:moveTo>
                  <a:pt x="3337560" y="0"/>
                </a:moveTo>
                <a:cubicBezTo>
                  <a:pt x="3099816" y="411480"/>
                  <a:pt x="2660904" y="685800"/>
                  <a:pt x="2148840" y="685800"/>
                </a:cubicBezTo>
                <a:cubicBezTo>
                  <a:pt x="1645920" y="685800"/>
                  <a:pt x="1197864" y="411480"/>
                  <a:pt x="969264" y="0"/>
                </a:cubicBezTo>
                <a:lnTo>
                  <a:pt x="0" y="0"/>
                </a:lnTo>
                <a:cubicBezTo>
                  <a:pt x="292608" y="914400"/>
                  <a:pt x="1143000" y="1572768"/>
                  <a:pt x="2148840" y="1572768"/>
                </a:cubicBezTo>
                <a:cubicBezTo>
                  <a:pt x="3154680" y="1572768"/>
                  <a:pt x="4014216" y="914400"/>
                  <a:pt x="4297680" y="0"/>
                </a:cubicBezTo>
                <a:lnTo>
                  <a:pt x="3337560" y="0"/>
                </a:lnTo>
              </a:path>
            </a:pathLst>
          </a:cu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2">
                  <a:alpha val="7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2" name="Ellipse 1 (Stroke)_#color_$accent1_$accent2-822&amp;2118"/>
          <p:cNvSpPr/>
          <p:nvPr userDrawn="1">
            <p:custDataLst>
              <p:tags r:id="rId6"/>
            </p:custDataLst>
          </p:nvPr>
        </p:nvSpPr>
        <p:spPr>
          <a:xfrm>
            <a:off x="8887968" y="3566160"/>
            <a:ext cx="3300984" cy="3291840"/>
          </a:xfrm>
          <a:custGeom>
            <a:avLst/>
            <a:gdLst/>
            <a:ahLst/>
            <a:cxnLst/>
            <a:rect l="l" t="t" r="r" b="b"/>
            <a:pathLst>
              <a:path w="3300984" h="3291840">
                <a:moveTo>
                  <a:pt x="3300984" y="18288"/>
                </a:moveTo>
                <a:cubicBezTo>
                  <a:pt x="3200400" y="9144"/>
                  <a:pt x="3099816" y="0"/>
                  <a:pt x="2990088" y="0"/>
                </a:cubicBezTo>
                <a:cubicBezTo>
                  <a:pt x="1335024" y="0"/>
                  <a:pt x="0" y="1335024"/>
                  <a:pt x="0" y="2990088"/>
                </a:cubicBezTo>
                <a:cubicBezTo>
                  <a:pt x="0" y="3090672"/>
                  <a:pt x="9144" y="3191256"/>
                  <a:pt x="18288" y="3291840"/>
                </a:cubicBezTo>
                <a:lnTo>
                  <a:pt x="1298448" y="3291840"/>
                </a:lnTo>
                <a:cubicBezTo>
                  <a:pt x="1280160" y="3191256"/>
                  <a:pt x="1271016" y="3090672"/>
                  <a:pt x="1271016" y="2990088"/>
                </a:cubicBezTo>
                <a:cubicBezTo>
                  <a:pt x="1271016" y="2039112"/>
                  <a:pt x="2039112" y="1271016"/>
                  <a:pt x="2990088" y="1271016"/>
                </a:cubicBezTo>
                <a:cubicBezTo>
                  <a:pt x="3099816" y="1271016"/>
                  <a:pt x="3200400" y="1280160"/>
                  <a:pt x="3300984" y="1298448"/>
                </a:cubicBezTo>
                <a:lnTo>
                  <a:pt x="3300984" y="18288"/>
                </a:lnTo>
              </a:path>
            </a:pathLst>
          </a:custGeom>
          <a:gradFill>
            <a:gsLst>
              <a:gs pos="0">
                <a:schemeClr val="accent1">
                  <a:alpha val="30000"/>
                </a:schemeClr>
              </a:gs>
              <a:gs pos="100000">
                <a:schemeClr val="accent2">
                  <a:alpha val="7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Vector_#color_$lt1_$lt1-822&amp;2121"/>
          <p:cNvSpPr/>
          <p:nvPr userDrawn="1">
            <p:custDataLst>
              <p:tags r:id="rId7"/>
            </p:custDataLst>
          </p:nvPr>
        </p:nvSpPr>
        <p:spPr>
          <a:xfrm>
            <a:off x="0" y="4178808"/>
            <a:ext cx="7342632" cy="2679192"/>
          </a:xfrm>
          <a:custGeom>
            <a:avLst/>
            <a:gdLst/>
            <a:ahLst/>
            <a:cxnLst/>
            <a:rect l="l" t="t" r="r" b="b"/>
            <a:pathLst>
              <a:path w="7342632" h="2679192">
                <a:moveTo>
                  <a:pt x="7342632" y="2679192"/>
                </a:moveTo>
                <a:lnTo>
                  <a:pt x="0" y="2679192"/>
                </a:lnTo>
                <a:lnTo>
                  <a:pt x="0" y="530352"/>
                </a:lnTo>
                <a:cubicBezTo>
                  <a:pt x="576072" y="192024"/>
                  <a:pt x="1316736" y="-64008"/>
                  <a:pt x="2212848" y="18288"/>
                </a:cubicBezTo>
                <a:cubicBezTo>
                  <a:pt x="3218688" y="109728"/>
                  <a:pt x="3867912" y="667512"/>
                  <a:pt x="4535424" y="1252728"/>
                </a:cubicBezTo>
                <a:cubicBezTo>
                  <a:pt x="5276088" y="1892808"/>
                  <a:pt x="6035040" y="2560320"/>
                  <a:pt x="7342632" y="2679192"/>
                </a:cubicBezTo>
              </a:path>
            </a:pathLst>
          </a:custGeom>
          <a:gradFill>
            <a:gsLst>
              <a:gs pos="0">
                <a:schemeClr val="lt1">
                  <a:alpha val="0"/>
                </a:schemeClr>
              </a:gs>
              <a:gs pos="100000">
                <a:schemeClr val="lt1">
                  <a:alpha val="6000"/>
                </a:schemeClr>
              </a:gs>
            </a:gsLst>
            <a:lin ang="16983425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 userDrawn="1">
            <p:ph type="ctrTitle" hasCustomPrompt="1"/>
            <p:custDataLst>
              <p:tags r:id="rId8"/>
            </p:custDataLst>
          </p:nvPr>
        </p:nvSpPr>
        <p:spPr>
          <a:xfrm>
            <a:off x="614129" y="435429"/>
            <a:ext cx="10960694" cy="3312057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8000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  <a:sym typeface="+mj-ea"/>
              </a:defRPr>
            </a:lvl1pPr>
          </a:lstStyle>
          <a:p>
            <a:r>
              <a:rPr lang="zh-CN" altLang="en-US"/>
              <a:t>单击此处编辑母版标题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11"/>
            <p:custDataLst>
              <p:tags r:id="rId10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12"/>
            <p:custDataLst>
              <p:tags r:id="rId11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 userDrawn="1">
            <p:ph type="body" sz="quarter" idx="17" hasCustomPrompt="1"/>
            <p:custDataLst>
              <p:tags r:id="rId12"/>
            </p:custDataLst>
          </p:nvPr>
        </p:nvSpPr>
        <p:spPr>
          <a:xfrm>
            <a:off x="599131" y="4178808"/>
            <a:ext cx="10990690" cy="1572768"/>
          </a:xfrm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>
                <a:solidFill>
                  <a:schemeClr val="lt1">
                    <a:lumMod val="100000"/>
                  </a:schemeClr>
                </a:solidFill>
                <a:latin typeface="+mn-ea"/>
                <a:ea typeface="+mn-ea"/>
                <a:cs typeface="+mn-ea"/>
                <a:sym typeface="+mn-ea"/>
              </a:defRPr>
            </a:lvl1pPr>
          </a:lstStyle>
          <a:p>
            <a:pPr lvl="0"/>
            <a:r>
              <a:rPr lang="zh-CN" altLang="en-US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节标题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Shape 60"/>
          <p:cNvSpPr txBox="1"/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6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Shape 6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Shape 6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两栏内容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Shape 10"/>
          <p:cNvSpPr txBox="1"/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Shape 11"/>
          <p:cNvSpPr txBox="1"/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Shape 1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Shape 1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Shape 1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比较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Shape 36"/>
          <p:cNvSpPr txBox="1"/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39" name="Shape 37"/>
          <p:cNvSpPr txBox="1"/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Shape 38"/>
          <p:cNvSpPr txBox="1"/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41" name="Shape 39"/>
          <p:cNvSpPr txBox="1"/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+mn-lt"/>
                <a:ea typeface="+mn-ea"/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Shape 40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Shape 41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Shape 42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仅标题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Shape 2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Shape 2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Shape 2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空白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Shape 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Shape 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内容与标题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Shape 44"/>
          <p:cNvSpPr txBox="1"/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+mn-lt"/>
                <a:ea typeface="+mn-ea"/>
              </a:defRPr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Shape 45"/>
          <p:cNvSpPr txBox="1"/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Shape 4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Shape 4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Shape 4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图片与标题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>
                <a:latin typeface="+mj-lt"/>
                <a:ea typeface="+mj-e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Shape 25"/>
          <p:cNvSpPr/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/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latin typeface="+mn-lt"/>
                <a:ea typeface="+mn-ea"/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Shape 2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Shape 2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Shape 2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79.xml"/><Relationship Id="rId18" Type="http://schemas.openxmlformats.org/officeDocument/2006/relationships/tags" Target="../tags/tag78.xml"/><Relationship Id="rId17" Type="http://schemas.openxmlformats.org/officeDocument/2006/relationships/tags" Target="../tags/tag77.xml"/><Relationship Id="rId16" Type="http://schemas.openxmlformats.org/officeDocument/2006/relationships/tags" Target="../tags/tag76.xml"/><Relationship Id="rId15" Type="http://schemas.openxmlformats.org/officeDocument/2006/relationships/tags" Target="../tags/tag75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 panose="020B0604020202020204"/>
              <a:buNone/>
              <a:defRPr sz="3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Shape 2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/>
              <a:buChar char="•"/>
              <a:defRPr sz="2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Char char="•"/>
              <a:defRPr sz="15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Shape 3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" name="Shape 4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" name="Shape 5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+mn-lt"/>
                <a:ea typeface="+mn-ea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+mj-lt"/>
          <a:ea typeface="+mj-ea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+mn-lt"/>
          <a:ea typeface="+mn-ea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ym typeface="+mn-ea"/>
            </a:endParaRPr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9600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94800" y="1364400"/>
            <a:ext cx="10800000" cy="4813200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97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751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9" name="Ellipse 2 (Stroke)_#color_$accent1_$accent2-822&amp;2071"/>
          <p:cNvSpPr/>
          <p:nvPr userDrawn="1">
            <p:custDataLst>
              <p:tags r:id="rId18"/>
            </p:custDataLst>
          </p:nvPr>
        </p:nvSpPr>
        <p:spPr>
          <a:xfrm>
            <a:off x="100330" y="0"/>
            <a:ext cx="890905" cy="309880"/>
          </a:xfrm>
          <a:custGeom>
            <a:avLst/>
            <a:gdLst/>
            <a:ahLst/>
            <a:cxnLst/>
            <a:rect l="l" t="t" r="r" b="b"/>
            <a:pathLst>
              <a:path w="4297680" h="1572768">
                <a:moveTo>
                  <a:pt x="3337560" y="0"/>
                </a:moveTo>
                <a:cubicBezTo>
                  <a:pt x="3099816" y="411480"/>
                  <a:pt x="2660904" y="685800"/>
                  <a:pt x="2148840" y="685800"/>
                </a:cubicBezTo>
                <a:cubicBezTo>
                  <a:pt x="1645920" y="685800"/>
                  <a:pt x="1197864" y="411480"/>
                  <a:pt x="969264" y="0"/>
                </a:cubicBezTo>
                <a:lnTo>
                  <a:pt x="0" y="0"/>
                </a:lnTo>
                <a:cubicBezTo>
                  <a:pt x="292608" y="914400"/>
                  <a:pt x="1143000" y="1572768"/>
                  <a:pt x="2148840" y="1572768"/>
                </a:cubicBezTo>
                <a:cubicBezTo>
                  <a:pt x="3154680" y="1572768"/>
                  <a:pt x="4014216" y="914400"/>
                  <a:pt x="4297680" y="0"/>
                </a:cubicBezTo>
                <a:lnTo>
                  <a:pt x="3337560" y="0"/>
                </a:lnTo>
              </a:path>
            </a:pathLst>
          </a:cu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2">
                  <a:alpha val="30000"/>
                </a:schemeClr>
              </a:gs>
            </a:gsLst>
            <a:lin ang="7544352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8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defTabSz="914400">
              <a:spcBef>
                <a:spcPct val="0"/>
              </a:spcBef>
              <a:spcAft>
                <a:spcPct val="0"/>
              </a:spcAft>
            </a:pPr>
            <a:endParaRPr lang="zh-CN" altLang="en-US" sz="1800" kern="1200"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n-ea"/>
          <a:ea typeface="+mn-ea"/>
          <a:cs typeface="+mn-ea"/>
          <a:sym typeface="+mn-ea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ea"/>
          <a:ea typeface="+mn-ea"/>
          <a:cs typeface="+mn-ea"/>
          <a:sym typeface="+mn-ea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ea"/>
          <a:ea typeface="+mn-ea"/>
          <a:cs typeface="+mn-ea"/>
          <a:sym typeface="+mn-ea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ea"/>
          <a:ea typeface="+mn-ea"/>
          <a:cs typeface="+mn-ea"/>
          <a:sym typeface="+mn-ea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ea"/>
          <a:ea typeface="+mn-ea"/>
          <a:cs typeface="+mn-ea"/>
          <a:sym typeface="+mn-ea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ea"/>
          <a:ea typeface="+mn-ea"/>
          <a:cs typeface="+mn-ea"/>
          <a:sym typeface="+mn-e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35.xml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140.xml"/><Relationship Id="rId8" Type="http://schemas.openxmlformats.org/officeDocument/2006/relationships/tags" Target="../tags/tag139.xml"/><Relationship Id="rId7" Type="http://schemas.openxmlformats.org/officeDocument/2006/relationships/image" Target="../media/image28.svg"/><Relationship Id="rId6" Type="http://schemas.openxmlformats.org/officeDocument/2006/relationships/image" Target="../media/image27.png"/><Relationship Id="rId5" Type="http://schemas.openxmlformats.org/officeDocument/2006/relationships/tags" Target="../tags/tag138.xml"/><Relationship Id="rId4" Type="http://schemas.openxmlformats.org/officeDocument/2006/relationships/tags" Target="../tags/tag137.xml"/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6" Type="http://schemas.openxmlformats.org/officeDocument/2006/relationships/notesSlide" Target="../notesSlides/notesSlide11.xml"/><Relationship Id="rId15" Type="http://schemas.openxmlformats.org/officeDocument/2006/relationships/slideLayout" Target="../slideLayouts/slideLayout19.xml"/><Relationship Id="rId14" Type="http://schemas.openxmlformats.org/officeDocument/2006/relationships/tags" Target="../tags/tag143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image" Target="../media/image29.svg"/><Relationship Id="rId10" Type="http://schemas.openxmlformats.org/officeDocument/2006/relationships/image" Target="../media/image5.png"/><Relationship Id="rId1" Type="http://schemas.openxmlformats.org/officeDocument/2006/relationships/tags" Target="../tags/tag136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47.xml"/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152.xml"/><Relationship Id="rId8" Type="http://schemas.openxmlformats.org/officeDocument/2006/relationships/image" Target="../media/image33.svg"/><Relationship Id="rId7" Type="http://schemas.openxmlformats.org/officeDocument/2006/relationships/image" Target="../media/image32.png"/><Relationship Id="rId6" Type="http://schemas.openxmlformats.org/officeDocument/2006/relationships/tags" Target="../tags/tag151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Relationship Id="rId3" Type="http://schemas.openxmlformats.org/officeDocument/2006/relationships/tags" Target="../tags/tag150.xml"/><Relationship Id="rId26" Type="http://schemas.openxmlformats.org/officeDocument/2006/relationships/notesSlide" Target="../notesSlides/notesSlide13.xml"/><Relationship Id="rId25" Type="http://schemas.openxmlformats.org/officeDocument/2006/relationships/slideLayout" Target="../slideLayouts/slideLayout19.xml"/><Relationship Id="rId24" Type="http://schemas.openxmlformats.org/officeDocument/2006/relationships/tags" Target="../tags/tag161.xml"/><Relationship Id="rId23" Type="http://schemas.openxmlformats.org/officeDocument/2006/relationships/tags" Target="../tags/tag160.xml"/><Relationship Id="rId22" Type="http://schemas.openxmlformats.org/officeDocument/2006/relationships/image" Target="../media/image39.svg"/><Relationship Id="rId21" Type="http://schemas.openxmlformats.org/officeDocument/2006/relationships/image" Target="../media/image38.png"/><Relationship Id="rId20" Type="http://schemas.openxmlformats.org/officeDocument/2006/relationships/tags" Target="../tags/tag159.xml"/><Relationship Id="rId2" Type="http://schemas.openxmlformats.org/officeDocument/2006/relationships/tags" Target="../tags/tag149.xml"/><Relationship Id="rId19" Type="http://schemas.openxmlformats.org/officeDocument/2006/relationships/tags" Target="../tags/tag158.xml"/><Relationship Id="rId18" Type="http://schemas.openxmlformats.org/officeDocument/2006/relationships/tags" Target="../tags/tag157.xml"/><Relationship Id="rId17" Type="http://schemas.openxmlformats.org/officeDocument/2006/relationships/tags" Target="../tags/tag156.xml"/><Relationship Id="rId16" Type="http://schemas.openxmlformats.org/officeDocument/2006/relationships/image" Target="../media/image37.svg"/><Relationship Id="rId15" Type="http://schemas.openxmlformats.org/officeDocument/2006/relationships/image" Target="../media/image36.png"/><Relationship Id="rId14" Type="http://schemas.openxmlformats.org/officeDocument/2006/relationships/tags" Target="../tags/tag155.xml"/><Relationship Id="rId13" Type="http://schemas.openxmlformats.org/officeDocument/2006/relationships/tags" Target="../tags/tag154.xml"/><Relationship Id="rId12" Type="http://schemas.openxmlformats.org/officeDocument/2006/relationships/image" Target="../media/image35.svg"/><Relationship Id="rId11" Type="http://schemas.openxmlformats.org/officeDocument/2006/relationships/image" Target="../media/image34.png"/><Relationship Id="rId10" Type="http://schemas.openxmlformats.org/officeDocument/2006/relationships/tags" Target="../tags/tag153.xml"/><Relationship Id="rId1" Type="http://schemas.openxmlformats.org/officeDocument/2006/relationships/tags" Target="../tags/tag148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19.xml"/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72.xml"/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177.xml"/><Relationship Id="rId8" Type="http://schemas.openxmlformats.org/officeDocument/2006/relationships/image" Target="../media/image43.svg"/><Relationship Id="rId7" Type="http://schemas.openxmlformats.org/officeDocument/2006/relationships/image" Target="../media/image42.png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image" Target="../media/image41.svg"/><Relationship Id="rId2" Type="http://schemas.openxmlformats.org/officeDocument/2006/relationships/image" Target="../media/image40.png"/><Relationship Id="rId19" Type="http://schemas.openxmlformats.org/officeDocument/2006/relationships/notesSlide" Target="../notesSlides/notesSlide17.xml"/><Relationship Id="rId18" Type="http://schemas.openxmlformats.org/officeDocument/2006/relationships/slideLayout" Target="../slideLayouts/slideLayout19.xml"/><Relationship Id="rId17" Type="http://schemas.openxmlformats.org/officeDocument/2006/relationships/tags" Target="../tags/tag183.xml"/><Relationship Id="rId16" Type="http://schemas.openxmlformats.org/officeDocument/2006/relationships/tags" Target="../tags/tag182.xml"/><Relationship Id="rId15" Type="http://schemas.openxmlformats.org/officeDocument/2006/relationships/tags" Target="../tags/tag181.xml"/><Relationship Id="rId14" Type="http://schemas.openxmlformats.org/officeDocument/2006/relationships/tags" Target="../tags/tag180.xml"/><Relationship Id="rId13" Type="http://schemas.openxmlformats.org/officeDocument/2006/relationships/image" Target="../media/image45.svg"/><Relationship Id="rId12" Type="http://schemas.openxmlformats.org/officeDocument/2006/relationships/image" Target="../media/image44.png"/><Relationship Id="rId11" Type="http://schemas.openxmlformats.org/officeDocument/2006/relationships/tags" Target="../tags/tag179.xml"/><Relationship Id="rId10" Type="http://schemas.openxmlformats.org/officeDocument/2006/relationships/tags" Target="../tags/tag178.xml"/><Relationship Id="rId1" Type="http://schemas.openxmlformats.org/officeDocument/2006/relationships/tags" Target="../tags/tag173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8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87.xml"/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50.svg"/><Relationship Id="rId8" Type="http://schemas.openxmlformats.org/officeDocument/2006/relationships/image" Target="../media/image49.png"/><Relationship Id="rId7" Type="http://schemas.openxmlformats.org/officeDocument/2006/relationships/tags" Target="../tags/tag190.xml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0" Type="http://schemas.openxmlformats.org/officeDocument/2006/relationships/notesSlide" Target="../notesSlides/notesSlide19.xml"/><Relationship Id="rId4" Type="http://schemas.openxmlformats.org/officeDocument/2006/relationships/tags" Target="../tags/tag189.xml"/><Relationship Id="rId39" Type="http://schemas.openxmlformats.org/officeDocument/2006/relationships/slideLayout" Target="../slideLayouts/slideLayout19.xml"/><Relationship Id="rId38" Type="http://schemas.openxmlformats.org/officeDocument/2006/relationships/tags" Target="../tags/tag206.xml"/><Relationship Id="rId37" Type="http://schemas.openxmlformats.org/officeDocument/2006/relationships/tags" Target="../tags/tag205.xml"/><Relationship Id="rId36" Type="http://schemas.openxmlformats.org/officeDocument/2006/relationships/image" Target="../media/image61.svg"/><Relationship Id="rId35" Type="http://schemas.openxmlformats.org/officeDocument/2006/relationships/image" Target="../media/image60.png"/><Relationship Id="rId34" Type="http://schemas.openxmlformats.org/officeDocument/2006/relationships/tags" Target="../tags/tag204.xml"/><Relationship Id="rId33" Type="http://schemas.openxmlformats.org/officeDocument/2006/relationships/tags" Target="../tags/tag203.xml"/><Relationship Id="rId32" Type="http://schemas.openxmlformats.org/officeDocument/2006/relationships/tags" Target="../tags/tag202.xml"/><Relationship Id="rId31" Type="http://schemas.openxmlformats.org/officeDocument/2006/relationships/image" Target="../media/image59.svg"/><Relationship Id="rId30" Type="http://schemas.openxmlformats.org/officeDocument/2006/relationships/image" Target="../media/image17.png"/><Relationship Id="rId3" Type="http://schemas.openxmlformats.org/officeDocument/2006/relationships/image" Target="../media/image46.svg"/><Relationship Id="rId29" Type="http://schemas.openxmlformats.org/officeDocument/2006/relationships/tags" Target="../tags/tag201.xml"/><Relationship Id="rId28" Type="http://schemas.openxmlformats.org/officeDocument/2006/relationships/tags" Target="../tags/tag200.xml"/><Relationship Id="rId27" Type="http://schemas.openxmlformats.org/officeDocument/2006/relationships/tags" Target="../tags/tag199.xml"/><Relationship Id="rId26" Type="http://schemas.openxmlformats.org/officeDocument/2006/relationships/image" Target="../media/image58.svg"/><Relationship Id="rId25" Type="http://schemas.openxmlformats.org/officeDocument/2006/relationships/image" Target="../media/image57.png"/><Relationship Id="rId24" Type="http://schemas.openxmlformats.org/officeDocument/2006/relationships/tags" Target="../tags/tag198.xml"/><Relationship Id="rId23" Type="http://schemas.openxmlformats.org/officeDocument/2006/relationships/tags" Target="../tags/tag197.xml"/><Relationship Id="rId22" Type="http://schemas.openxmlformats.org/officeDocument/2006/relationships/tags" Target="../tags/tag196.xml"/><Relationship Id="rId21" Type="http://schemas.openxmlformats.org/officeDocument/2006/relationships/image" Target="../media/image56.svg"/><Relationship Id="rId20" Type="http://schemas.openxmlformats.org/officeDocument/2006/relationships/tags" Target="../tags/tag195.xml"/><Relationship Id="rId2" Type="http://schemas.openxmlformats.org/officeDocument/2006/relationships/image" Target="../media/image30.png"/><Relationship Id="rId19" Type="http://schemas.openxmlformats.org/officeDocument/2006/relationships/image" Target="../media/image55.svg"/><Relationship Id="rId18" Type="http://schemas.openxmlformats.org/officeDocument/2006/relationships/image" Target="../media/image54.png"/><Relationship Id="rId17" Type="http://schemas.openxmlformats.org/officeDocument/2006/relationships/tags" Target="../tags/tag194.xml"/><Relationship Id="rId16" Type="http://schemas.openxmlformats.org/officeDocument/2006/relationships/image" Target="../media/image53.svg"/><Relationship Id="rId15" Type="http://schemas.openxmlformats.org/officeDocument/2006/relationships/tags" Target="../tags/tag193.xml"/><Relationship Id="rId14" Type="http://schemas.openxmlformats.org/officeDocument/2006/relationships/image" Target="../media/image52.svg"/><Relationship Id="rId13" Type="http://schemas.openxmlformats.org/officeDocument/2006/relationships/image" Target="../media/image11.png"/><Relationship Id="rId12" Type="http://schemas.openxmlformats.org/officeDocument/2006/relationships/tags" Target="../tags/tag192.xml"/><Relationship Id="rId11" Type="http://schemas.openxmlformats.org/officeDocument/2006/relationships/image" Target="../media/image51.svg"/><Relationship Id="rId10" Type="http://schemas.openxmlformats.org/officeDocument/2006/relationships/tags" Target="../tags/tag191.xml"/><Relationship Id="rId1" Type="http://schemas.openxmlformats.org/officeDocument/2006/relationships/tags" Target="../tags/tag188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86.xml"/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213.xml"/><Relationship Id="rId8" Type="http://schemas.openxmlformats.org/officeDocument/2006/relationships/tags" Target="../tags/tag212.xml"/><Relationship Id="rId7" Type="http://schemas.openxmlformats.org/officeDocument/2006/relationships/tags" Target="../tags/tag211.xml"/><Relationship Id="rId6" Type="http://schemas.openxmlformats.org/officeDocument/2006/relationships/tags" Target="../tags/tag210.xml"/><Relationship Id="rId5" Type="http://schemas.openxmlformats.org/officeDocument/2006/relationships/image" Target="../media/image63.svg"/><Relationship Id="rId4" Type="http://schemas.openxmlformats.org/officeDocument/2006/relationships/image" Target="../media/image62.png"/><Relationship Id="rId3" Type="http://schemas.openxmlformats.org/officeDocument/2006/relationships/tags" Target="../tags/tag209.xml"/><Relationship Id="rId26" Type="http://schemas.openxmlformats.org/officeDocument/2006/relationships/notesSlide" Target="../notesSlides/notesSlide20.xml"/><Relationship Id="rId25" Type="http://schemas.openxmlformats.org/officeDocument/2006/relationships/slideLayout" Target="../slideLayouts/slideLayout19.xml"/><Relationship Id="rId24" Type="http://schemas.openxmlformats.org/officeDocument/2006/relationships/tags" Target="../tags/tag224.xml"/><Relationship Id="rId23" Type="http://schemas.openxmlformats.org/officeDocument/2006/relationships/tags" Target="../tags/tag223.xml"/><Relationship Id="rId22" Type="http://schemas.openxmlformats.org/officeDocument/2006/relationships/tags" Target="../tags/tag222.xml"/><Relationship Id="rId21" Type="http://schemas.openxmlformats.org/officeDocument/2006/relationships/tags" Target="../tags/tag221.xml"/><Relationship Id="rId20" Type="http://schemas.openxmlformats.org/officeDocument/2006/relationships/tags" Target="../tags/tag220.xml"/><Relationship Id="rId2" Type="http://schemas.openxmlformats.org/officeDocument/2006/relationships/tags" Target="../tags/tag208.xml"/><Relationship Id="rId19" Type="http://schemas.openxmlformats.org/officeDocument/2006/relationships/image" Target="../media/image67.svg"/><Relationship Id="rId18" Type="http://schemas.openxmlformats.org/officeDocument/2006/relationships/image" Target="../media/image66.png"/><Relationship Id="rId17" Type="http://schemas.openxmlformats.org/officeDocument/2006/relationships/tags" Target="../tags/tag219.xml"/><Relationship Id="rId16" Type="http://schemas.openxmlformats.org/officeDocument/2006/relationships/tags" Target="../tags/tag218.xml"/><Relationship Id="rId15" Type="http://schemas.openxmlformats.org/officeDocument/2006/relationships/tags" Target="../tags/tag217.xml"/><Relationship Id="rId14" Type="http://schemas.openxmlformats.org/officeDocument/2006/relationships/tags" Target="../tags/tag216.xml"/><Relationship Id="rId13" Type="http://schemas.openxmlformats.org/officeDocument/2006/relationships/tags" Target="../tags/tag215.xml"/><Relationship Id="rId12" Type="http://schemas.openxmlformats.org/officeDocument/2006/relationships/image" Target="../media/image65.svg"/><Relationship Id="rId11" Type="http://schemas.openxmlformats.org/officeDocument/2006/relationships/image" Target="../media/image64.png"/><Relationship Id="rId10" Type="http://schemas.openxmlformats.org/officeDocument/2006/relationships/tags" Target="../tags/tag214.xml"/><Relationship Id="rId1" Type="http://schemas.openxmlformats.org/officeDocument/2006/relationships/tags" Target="../tags/tag207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1.xml"/><Relationship Id="rId8" Type="http://schemas.openxmlformats.org/officeDocument/2006/relationships/tags" Target="../tags/tag90.xml"/><Relationship Id="rId7" Type="http://schemas.openxmlformats.org/officeDocument/2006/relationships/image" Target="../media/image4.svg"/><Relationship Id="rId6" Type="http://schemas.openxmlformats.org/officeDocument/2006/relationships/image" Target="../media/image3.png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6" Type="http://schemas.openxmlformats.org/officeDocument/2006/relationships/notesSlide" Target="../notesSlides/notesSlide3.xml"/><Relationship Id="rId15" Type="http://schemas.openxmlformats.org/officeDocument/2006/relationships/slideLayout" Target="../slideLayouts/slideLayout19.xml"/><Relationship Id="rId14" Type="http://schemas.openxmlformats.org/officeDocument/2006/relationships/tags" Target="../tags/tag94.xml"/><Relationship Id="rId13" Type="http://schemas.openxmlformats.org/officeDocument/2006/relationships/tags" Target="../tags/tag93.xml"/><Relationship Id="rId12" Type="http://schemas.openxmlformats.org/officeDocument/2006/relationships/tags" Target="../tags/tag92.xml"/><Relationship Id="rId11" Type="http://schemas.openxmlformats.org/officeDocument/2006/relationships/image" Target="../media/image6.svg"/><Relationship Id="rId10" Type="http://schemas.openxmlformats.org/officeDocument/2006/relationships/image" Target="../media/image5.png"/><Relationship Id="rId1" Type="http://schemas.openxmlformats.org/officeDocument/2006/relationships/tags" Target="../tags/tag8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3.xml"/><Relationship Id="rId8" Type="http://schemas.openxmlformats.org/officeDocument/2006/relationships/tags" Target="../tags/tag102.xml"/><Relationship Id="rId7" Type="http://schemas.openxmlformats.org/officeDocument/2006/relationships/image" Target="../media/image10.svg"/><Relationship Id="rId6" Type="http://schemas.openxmlformats.org/officeDocument/2006/relationships/image" Target="../media/image9.png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2" Type="http://schemas.openxmlformats.org/officeDocument/2006/relationships/notesSlide" Target="../notesSlides/notesSlide5.xml"/><Relationship Id="rId11" Type="http://schemas.openxmlformats.org/officeDocument/2006/relationships/slideLayout" Target="../slideLayouts/slideLayout19.xml"/><Relationship Id="rId10" Type="http://schemas.openxmlformats.org/officeDocument/2006/relationships/tags" Target="../tags/tag104.xml"/><Relationship Id="rId1" Type="http://schemas.openxmlformats.org/officeDocument/2006/relationships/tags" Target="../tags/tag99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5.xml"/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12.xml"/><Relationship Id="rId8" Type="http://schemas.openxmlformats.org/officeDocument/2006/relationships/tags" Target="../tags/tag111.xml"/><Relationship Id="rId7" Type="http://schemas.openxmlformats.org/officeDocument/2006/relationships/image" Target="../media/image14.svg"/><Relationship Id="rId6" Type="http://schemas.openxmlformats.org/officeDocument/2006/relationships/image" Target="../media/image13.png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6" Type="http://schemas.openxmlformats.org/officeDocument/2006/relationships/notesSlide" Target="../notesSlides/notesSlide7.xml"/><Relationship Id="rId15" Type="http://schemas.openxmlformats.org/officeDocument/2006/relationships/slideLayout" Target="../slideLayouts/slideLayout19.xml"/><Relationship Id="rId14" Type="http://schemas.openxmlformats.org/officeDocument/2006/relationships/tags" Target="../tags/tag115.xml"/><Relationship Id="rId13" Type="http://schemas.openxmlformats.org/officeDocument/2006/relationships/tags" Target="../tags/tag114.xml"/><Relationship Id="rId12" Type="http://schemas.openxmlformats.org/officeDocument/2006/relationships/tags" Target="../tags/tag113.xml"/><Relationship Id="rId11" Type="http://schemas.openxmlformats.org/officeDocument/2006/relationships/image" Target="../media/image16.svg"/><Relationship Id="rId10" Type="http://schemas.openxmlformats.org/officeDocument/2006/relationships/image" Target="../media/image15.png"/><Relationship Id="rId1" Type="http://schemas.openxmlformats.org/officeDocument/2006/relationships/tags" Target="../tags/tag108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5.xml"/><Relationship Id="rId4" Type="http://schemas.openxmlformats.org/officeDocument/2006/relationships/tags" Target="../tags/tag119.xml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24.xml"/><Relationship Id="rId8" Type="http://schemas.openxmlformats.org/officeDocument/2006/relationships/tags" Target="../tags/tag123.xml"/><Relationship Id="rId7" Type="http://schemas.openxmlformats.org/officeDocument/2006/relationships/image" Target="../media/image20.svg"/><Relationship Id="rId6" Type="http://schemas.openxmlformats.org/officeDocument/2006/relationships/image" Target="../media/image19.png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3" Type="http://schemas.openxmlformats.org/officeDocument/2006/relationships/image" Target="../media/image18.svg"/><Relationship Id="rId22" Type="http://schemas.openxmlformats.org/officeDocument/2006/relationships/notesSlide" Target="../notesSlides/notesSlide9.xml"/><Relationship Id="rId21" Type="http://schemas.openxmlformats.org/officeDocument/2006/relationships/slideLayout" Target="../slideLayouts/slideLayout19.xml"/><Relationship Id="rId20" Type="http://schemas.openxmlformats.org/officeDocument/2006/relationships/tags" Target="../tags/tag131.xml"/><Relationship Id="rId2" Type="http://schemas.openxmlformats.org/officeDocument/2006/relationships/image" Target="../media/image17.png"/><Relationship Id="rId19" Type="http://schemas.openxmlformats.org/officeDocument/2006/relationships/image" Target="../media/image24.png"/><Relationship Id="rId18" Type="http://schemas.openxmlformats.org/officeDocument/2006/relationships/tags" Target="../tags/tag130.xml"/><Relationship Id="rId17" Type="http://schemas.openxmlformats.org/officeDocument/2006/relationships/tags" Target="../tags/tag129.xml"/><Relationship Id="rId16" Type="http://schemas.openxmlformats.org/officeDocument/2006/relationships/image" Target="../media/image23.png"/><Relationship Id="rId15" Type="http://schemas.openxmlformats.org/officeDocument/2006/relationships/tags" Target="../tags/tag128.xml"/><Relationship Id="rId14" Type="http://schemas.openxmlformats.org/officeDocument/2006/relationships/tags" Target="../tags/tag127.xml"/><Relationship Id="rId13" Type="http://schemas.openxmlformats.org/officeDocument/2006/relationships/tags" Target="../tags/tag126.xml"/><Relationship Id="rId12" Type="http://schemas.openxmlformats.org/officeDocument/2006/relationships/tags" Target="../tags/tag125.xml"/><Relationship Id="rId11" Type="http://schemas.openxmlformats.org/officeDocument/2006/relationships/image" Target="../media/image22.svg"/><Relationship Id="rId10" Type="http://schemas.openxmlformats.org/officeDocument/2006/relationships/image" Target="../media/image21.png"/><Relationship Id="rId1" Type="http://schemas.openxmlformats.org/officeDocument/2006/relationships/tags" Target="../tags/tag1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/>
          <p:nvPr>
            <p:custDataLst>
              <p:tags r:id="rId1"/>
            </p:custDataLst>
          </p:nvPr>
        </p:nvSpPr>
        <p:spPr>
          <a:xfrm>
            <a:off x="1016000" y="36195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0" u="none" strike="noStrike" kern="0">
                <a:solidFill>
                  <a:schemeClr val="bg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AI赋能下的蚌埠双墩遗址探究</a:t>
            </a:r>
            <a:endParaRPr lang="en-US" sz="3200" b="1" i="0" u="none" strike="noStrike" kern="0">
              <a:solidFill>
                <a:schemeClr val="bg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sz="6000" dirty="0"/>
              <a:t>智慧赋能的项目式学习设计</a:t>
            </a:r>
            <a:endParaRPr lang="zh-CN" altLang="en-US" sz="6000" dirty="0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7"/>
          <p:cNvSpPr/>
          <p:nvPr>
            <p:custDataLst>
              <p:tags r:id="rId1"/>
            </p:custDataLst>
          </p:nvPr>
        </p:nvSpPr>
        <p:spPr>
          <a:xfrm>
            <a:off x="2286000" y="4000500"/>
            <a:ext cx="762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i="0" u="none" strike="noStrike" kern="0">
                <a:solidFill>
                  <a:schemeClr val="lt2">
                    <a:alpha val="8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探究活动的数字化基石 · 从数据获取到分析呈现的完整工具链</a:t>
            </a:r>
            <a:endParaRPr lang="en-US" sz="1400" b="0" i="0" u="none" strike="noStrike" kern="0">
              <a:solidFill>
                <a:schemeClr val="lt2">
                  <a:alpha val="80000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五、信息资源与工具选择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05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信息资源与工具选择：为探究提供全方位支持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1016000" y="2032000"/>
            <a:ext cx="3175000" cy="3810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0800" y="2336800"/>
            <a:ext cx="609600" cy="609600"/>
          </a:xfrm>
          <a:prstGeom prst="rect">
            <a:avLst/>
          </a:prstGeom>
        </p:spPr>
      </p:pic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1320800" y="3048000"/>
            <a:ext cx="25654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数字资源支持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6" name="Connector 6"/>
          <p:cNvCxnSpPr/>
          <p:nvPr/>
        </p:nvCxnSpPr>
        <p:spPr>
          <a:xfrm rot="-17018">
            <a:off x="1320816" y="3498850"/>
            <a:ext cx="25654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AutoShape 7"/>
          <p:cNvSpPr/>
          <p:nvPr>
            <p:custDataLst>
              <p:tags r:id="rId5"/>
            </p:custDataLst>
          </p:nvPr>
        </p:nvSpPr>
        <p:spPr>
          <a:xfrm>
            <a:off x="1320800" y="3632200"/>
            <a:ext cx="25654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整合蚌埠双墩遗址考古数据库与国家文物局“符号库”，提供高精度三维模型资源，为研究提供坚实的数据基础。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4508500" y="2032000"/>
            <a:ext cx="3175000" cy="3810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13300" y="2336800"/>
            <a:ext cx="609600" cy="6096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8"/>
            </p:custDataLst>
          </p:nvPr>
        </p:nvSpPr>
        <p:spPr>
          <a:xfrm>
            <a:off x="4813300" y="3048000"/>
            <a:ext cx="25654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实地考察实践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1" name="Connector 11"/>
          <p:cNvCxnSpPr/>
          <p:nvPr/>
        </p:nvCxnSpPr>
        <p:spPr>
          <a:xfrm rot="-17018">
            <a:off x="4813316" y="3498850"/>
            <a:ext cx="25654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AutoShape 12"/>
          <p:cNvSpPr/>
          <p:nvPr>
            <p:custDataLst>
              <p:tags r:id="rId9"/>
            </p:custDataLst>
          </p:nvPr>
        </p:nvSpPr>
        <p:spPr>
          <a:xfrm>
            <a:off x="4813300" y="3632200"/>
            <a:ext cx="25654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深入双墩遗址探方展示区，在模拟考古基地与博物馆修复实验室获得一线实践体验，连接理论与实物。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8001000" y="2032000"/>
            <a:ext cx="3175000" cy="3810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05800" y="2336800"/>
            <a:ext cx="609600" cy="6096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12"/>
            </p:custDataLst>
          </p:nvPr>
        </p:nvSpPr>
        <p:spPr>
          <a:xfrm>
            <a:off x="8305800" y="3048000"/>
            <a:ext cx="2565400" cy="4064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AI 智能分析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6" name="Connector 16"/>
          <p:cNvCxnSpPr/>
          <p:nvPr/>
        </p:nvCxnSpPr>
        <p:spPr>
          <a:xfrm rot="-17018">
            <a:off x="8305816" y="3498850"/>
            <a:ext cx="25654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AutoShape 17"/>
          <p:cNvSpPr/>
          <p:nvPr>
            <p:custDataLst>
              <p:tags r:id="rId13"/>
            </p:custDataLst>
          </p:nvPr>
        </p:nvSpPr>
        <p:spPr>
          <a:xfrm>
            <a:off x="8305800" y="3632200"/>
            <a:ext cx="25654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引入图像增强工具与符号识别平台，利用AI技术辅助处理复杂考古数据，提升分析效率与准确性。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7"/>
          <p:cNvSpPr/>
          <p:nvPr>
            <p:custDataLst>
              <p:tags r:id="rId1"/>
            </p:custDataLst>
          </p:nvPr>
        </p:nvSpPr>
        <p:spPr>
          <a:xfrm>
            <a:off x="1016000" y="44450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kern="0" spc="400">
                <a:solidFill>
                  <a:schemeClr val="lt2">
                    <a:alpha val="6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DRIVING QUESTIONS</a:t>
            </a:r>
            <a:endParaRPr lang="en-US" sz="1600" b="0" i="0" u="none" strike="noStrike" kern="0" spc="400">
              <a:solidFill>
                <a:schemeClr val="lt2">
                  <a:alpha val="60000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六、驱动问题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06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bg1">
              <a:alpha val="85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1"/>
            </p:custDataLst>
          </p:nvPr>
        </p:nvSpPr>
        <p:spPr>
          <a:xfrm>
            <a:off x="1016000" y="635000"/>
            <a:ext cx="1016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驱动问题：如何通过AI技术揭示7300年前的文明密码？</a:t>
            </a:r>
            <a:endParaRPr lang="en-US" sz="32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5" name="AutoShape 5"/>
          <p:cNvSpPr/>
          <p:nvPr>
            <p:custDataLst>
              <p:tags r:id="rId2"/>
            </p:custDataLst>
          </p:nvPr>
        </p:nvSpPr>
        <p:spPr>
          <a:xfrm>
            <a:off x="1016000" y="1397000"/>
            <a:ext cx="10160000" cy="762000"/>
          </a:xfrm>
          <a:prstGeom prst="roundRect">
            <a:avLst>
              <a:gd name="adj" fmla="val 16666"/>
            </a:avLst>
          </a:prstGeom>
          <a:solidFill>
            <a:schemeClr val="accent1">
              <a:alpha val="1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6500" y="1625600"/>
            <a:ext cx="304800" cy="3048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6"/>
            </p:custDataLst>
          </p:nvPr>
        </p:nvSpPr>
        <p:spPr>
          <a:xfrm>
            <a:off x="1587500" y="1524000"/>
            <a:ext cx="9525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核心目标：突破双墩遗址刻符解读与保护困境，科学揭示7300年前长江中下游文明密码。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1016000" y="2413000"/>
            <a:ext cx="3213100" cy="2794000"/>
          </a:xfrm>
          <a:prstGeom prst="roundRect">
            <a:avLst>
              <a:gd name="adj" fmla="val 4545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6500" y="2603500"/>
            <a:ext cx="406400" cy="4064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9"/>
            </p:custDataLst>
          </p:nvPr>
        </p:nvSpPr>
        <p:spPr>
          <a:xfrm>
            <a:off x="1651000" y="26035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01 刻符数字化重生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1" name="Connector 11"/>
          <p:cNvCxnSpPr/>
          <p:nvPr/>
        </p:nvCxnSpPr>
        <p:spPr>
          <a:xfrm rot="-15415">
            <a:off x="1206514" y="3041650"/>
            <a:ext cx="28321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AutoShape 12"/>
          <p:cNvSpPr/>
          <p:nvPr>
            <p:custDataLst>
              <p:tags r:id="rId10"/>
            </p:custDataLst>
          </p:nvPr>
        </p:nvSpPr>
        <p:spPr>
          <a:xfrm>
            <a:off x="1206500" y="3175000"/>
            <a:ext cx="28321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任务：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采集陶片图像，利用AI深度学习模型分割符号与背景。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b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</a:b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产出《双墩陶片刻符增强图库》及符号分割评估报告，让风化符号“清晰可读”。</a:t>
            </a: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4483100" y="2413000"/>
            <a:ext cx="3213100" cy="2794000"/>
          </a:xfrm>
          <a:prstGeom prst="roundRect">
            <a:avLst>
              <a:gd name="adj" fmla="val 4545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673600" y="2603500"/>
            <a:ext cx="406400" cy="4064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13"/>
            </p:custDataLst>
          </p:nvPr>
        </p:nvSpPr>
        <p:spPr>
          <a:xfrm>
            <a:off x="5118100" y="26035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02 符号智能破译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6" name="Connector 16"/>
          <p:cNvCxnSpPr/>
          <p:nvPr/>
        </p:nvCxnSpPr>
        <p:spPr>
          <a:xfrm rot="-15415">
            <a:off x="4673614" y="3041650"/>
            <a:ext cx="28321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AutoShape 17"/>
          <p:cNvSpPr/>
          <p:nvPr>
            <p:custDataLst>
              <p:tags r:id="rId14"/>
            </p:custDataLst>
          </p:nvPr>
        </p:nvSpPr>
        <p:spPr>
          <a:xfrm>
            <a:off x="4673600" y="3175000"/>
            <a:ext cx="28321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任务：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构建双墩符号标注数据集，寻找数千刻符中的系统规律。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b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</a:b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建立符号演化树模型，呈现从具象到抽象的发展路径，破译文明基因。</a:t>
            </a: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7950200" y="2413000"/>
            <a:ext cx="3213100" cy="2794000"/>
          </a:xfrm>
          <a:prstGeom prst="roundRect">
            <a:avLst>
              <a:gd name="adj" fmla="val 4545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140700" y="2603500"/>
            <a:ext cx="406400" cy="4064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17"/>
            </p:custDataLst>
          </p:nvPr>
        </p:nvSpPr>
        <p:spPr>
          <a:xfrm>
            <a:off x="8585200" y="26035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03 保护决策赋能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1" name="Connector 21"/>
          <p:cNvCxnSpPr/>
          <p:nvPr/>
        </p:nvCxnSpPr>
        <p:spPr>
          <a:xfrm rot="-15415">
            <a:off x="8140714" y="3041650"/>
            <a:ext cx="28321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AutoShape 22"/>
          <p:cNvSpPr/>
          <p:nvPr>
            <p:custDataLst>
              <p:tags r:id="rId18"/>
            </p:custDataLst>
          </p:nvPr>
        </p:nvSpPr>
        <p:spPr>
          <a:xfrm>
            <a:off x="8140700" y="3175000"/>
            <a:ext cx="28321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任务：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基于AI分析生成自适应保护方案，为文物保护提供科学预案。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b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</a:b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成果：</a:t>
            </a: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发布《双墩遗址AI监护白皮书》，实现技术与人文的深度耦合。</a:t>
            </a: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3" name="AutoShape 23"/>
          <p:cNvSpPr/>
          <p:nvPr>
            <p:custDataLst>
              <p:tags r:id="rId19"/>
            </p:custDataLst>
          </p:nvPr>
        </p:nvSpPr>
        <p:spPr>
          <a:xfrm>
            <a:off x="1016000" y="5461000"/>
            <a:ext cx="10160000" cy="508000"/>
          </a:xfrm>
          <a:prstGeom prst="roundRect">
            <a:avLst>
              <a:gd name="adj" fmla="val 25000"/>
            </a:avLst>
          </a:prstGeom>
          <a:solidFill>
            <a:schemeClr val="accent1">
              <a:alpha val="10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24" name="Picture 24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206500" y="5588000"/>
            <a:ext cx="254000" cy="254000"/>
          </a:xfrm>
          <a:prstGeom prst="rect">
            <a:avLst/>
          </a:prstGeom>
        </p:spPr>
      </p:pic>
      <p:sp>
        <p:nvSpPr>
          <p:cNvPr id="25" name="AutoShape 25"/>
          <p:cNvSpPr/>
          <p:nvPr>
            <p:custDataLst>
              <p:tags r:id="rId23"/>
            </p:custDataLst>
          </p:nvPr>
        </p:nvSpPr>
        <p:spPr>
          <a:xfrm>
            <a:off x="1587500" y="5562600"/>
            <a:ext cx="9525000" cy="3048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2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最终愿景：探索出一条技术人文深度耦合的文明研究新路径。</a:t>
            </a:r>
            <a:endParaRPr lang="en-US" sz="12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24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9"/>
          <p:cNvSpPr/>
          <p:nvPr>
            <p:custDataLst>
              <p:tags r:id="rId1"/>
            </p:custDataLst>
          </p:nvPr>
        </p:nvSpPr>
        <p:spPr>
          <a:xfrm>
            <a:off x="1651000" y="4191000"/>
            <a:ext cx="889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0" i="0" u="none" strike="noStrike" kern="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AI 赋能考古学探究：从方案设计到落地执行</a:t>
            </a:r>
            <a:endParaRPr lang="en-US" sz="1400" b="0" i="0" u="none" strike="noStrike" kern="0">
              <a:solidFill>
                <a:schemeClr val="tx1">
                  <a:alpha val="80000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七、项目实施过程设计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07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bg1">
              <a:alpha val="85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1"/>
            </p:custDataLst>
          </p:nvPr>
        </p:nvSpPr>
        <p:spPr>
          <a:xfrm>
            <a:off x="1016000" y="635000"/>
            <a:ext cx="1016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项目实施过程：从入项到成果展示的完整路径</a:t>
            </a:r>
            <a:endParaRPr lang="en-US" sz="32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08000" y="1524000"/>
          <a:ext cx="10668000" cy="46355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270000"/>
                <a:gridCol w="2286000"/>
                <a:gridCol w="2286000"/>
                <a:gridCol w="2540000"/>
                <a:gridCol w="2286000"/>
              </a:tblGrid>
              <a:tr h="5080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项目流程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教师活动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学生活动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设计意图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技术支持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825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入项活动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组建小组、对接资源、编制材料、启动仪式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自由结组、自主研习、交流探讨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搭建支撑、调动积极性、培养协作探究能力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在线学习平台、即时通讯工具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</a:tr>
              <a:tr h="825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阶段任务1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开展讲座、带领考察、指导数据采集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多维数据收集、记录感悟、交流访谈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感知遗址魅力、提供AI数据支撑、提升实操能力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高清相机、激光测距仪、GIS技术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</a:tr>
              <a:tr h="825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阶段任务2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开设AI课程、指导软件使用、提供技术支持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学习AI技术、处理数据、小组分享成果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培育技术应用能力、提升数据处理与协作能力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AI软件安装包、云计算服务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</a:tr>
              <a:tr h="825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阶段任务3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引导制定方案、提供案例、审核完善方案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制定方案、查阅文献、制作PPT、交流完善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培育解决问题能力、激活创新与批判性思维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文献检索数据库、思维导图软件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</a:tr>
              <a:tr h="825500"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成果展示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组织展示活动、邀请评委嘉宾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准备内容、排练演讲、展示成果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提供展示平台、增强自信、全面客观评价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  <a:tc>
                  <a:txBody>
                    <a:bodyPr rtlCol="0"/>
                    <a:lstStyle/>
                    <a:p>
                      <a:pPr indent="0" algn="ctr">
                        <a:lnSpc>
                          <a:spcPct val="100000"/>
                        </a:lnSpc>
                        <a:defRPr/>
                      </a:pPr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Noto Sans SC" panose="020B0200000000000000" charset="-122"/>
                          <a:sym typeface="Noto Sans SC" panose="020B0200000000000000" charset="-122"/>
                        </a:rPr>
                        <a:t>多媒体设备、在线投票/评分系统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latin typeface="+mn-lt"/>
                        <a:ea typeface="+mn-ea"/>
                        <a:cs typeface="Noto Sans SC" panose="020B0200000000000000" charset="-122"/>
                        <a:sym typeface="Noto Sans SC" panose="020B0200000000000000" charset="-122"/>
                      </a:endParaRPr>
                    </a:p>
                  </a:txBody>
                  <a:tcPr marL="101600" marR="101600" marT="101600" marB="101600" anchor="t" anchorCtr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>
                        <a:alpha val="5000"/>
                      </a:srgbClr>
                    </a:solidFill>
                  </a:tcPr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8"/>
          <p:cNvSpPr/>
          <p:nvPr>
            <p:custDataLst>
              <p:tags r:id="rId1"/>
            </p:custDataLst>
          </p:nvPr>
        </p:nvSpPr>
        <p:spPr>
          <a:xfrm>
            <a:off x="1016000" y="3937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l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kern="0">
                <a:solidFill>
                  <a:schemeClr val="lt2">
                    <a:alpha val="70196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构建科学的评价体系，确保教学项目的质量与可持续性</a:t>
            </a:r>
            <a:endParaRPr lang="en-US" sz="1600" b="0" i="0" u="none" strike="noStrike" kern="0">
              <a:solidFill>
                <a:schemeClr val="lt2">
                  <a:alpha val="70196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八、项目评价方案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08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项目评价方案：从知识、素养、成果三个维度进行评估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1016000" y="2032000"/>
            <a:ext cx="3302000" cy="4064000"/>
          </a:xfrm>
          <a:prstGeom prst="roundRect">
            <a:avLst>
              <a:gd name="adj" fmla="val 3846"/>
            </a:avLst>
          </a:prstGeom>
          <a:solidFill>
            <a:schemeClr val="accent2">
              <a:alpha val="85000"/>
            </a:schemeClr>
          </a:solidFill>
          <a:ln w="12700" cap="flat" cmpd="sng">
            <a:solidFill>
              <a:schemeClr val="accent3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0000" y="2286000"/>
            <a:ext cx="406400" cy="4064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778000" y="22860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知识理解</a:t>
            </a:r>
            <a:endParaRPr lang="en-US" sz="2000" b="1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15626">
            <a:off x="1270014" y="2787650"/>
            <a:ext cx="2794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270000" y="2921000"/>
            <a:ext cx="2794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评价指标：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掌握AI技术在遗址保护中的应用原理，理解双墩遗址的文化内涵与历史价值。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>
            <p:custDataLst>
              <p:tags r:id="rId6"/>
            </p:custDataLst>
          </p:nvPr>
        </p:nvSpPr>
        <p:spPr>
          <a:xfrm>
            <a:off x="1270000" y="4445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评价工具：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课堂提问、知识小测验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4445000" y="2032000"/>
            <a:ext cx="3302000" cy="4064000"/>
          </a:xfrm>
          <a:prstGeom prst="roundRect">
            <a:avLst>
              <a:gd name="adj" fmla="val 3846"/>
            </a:avLst>
          </a:prstGeom>
          <a:solidFill>
            <a:schemeClr val="accent2">
              <a:alpha val="85000"/>
            </a:schemeClr>
          </a:solidFill>
          <a:ln w="12700" cap="flat" cmpd="sng">
            <a:solidFill>
              <a:schemeClr val="accent3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699000" y="22860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9"/>
            </p:custDataLst>
          </p:nvPr>
        </p:nvSpPr>
        <p:spPr>
          <a:xfrm>
            <a:off x="5207000" y="22860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素养表现</a:t>
            </a:r>
            <a:endParaRPr lang="en-US" sz="2000" b="1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15626">
            <a:off x="4699014" y="2787650"/>
            <a:ext cx="2794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10"/>
            </p:custDataLst>
          </p:nvPr>
        </p:nvSpPr>
        <p:spPr>
          <a:xfrm>
            <a:off x="4699000" y="2921000"/>
            <a:ext cx="2794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评价指标：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观察项目实践中的团队协作能力、问题解决能力以及创新思维能力。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>
            <p:custDataLst>
              <p:tags r:id="rId11"/>
            </p:custDataLst>
          </p:nvPr>
        </p:nvSpPr>
        <p:spPr>
          <a:xfrm>
            <a:off x="4699000" y="4445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评价工具：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小组互评、教师观察记录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6" name="AutoShape 16"/>
          <p:cNvSpPr/>
          <p:nvPr/>
        </p:nvSpPr>
        <p:spPr>
          <a:xfrm>
            <a:off x="7874000" y="2032000"/>
            <a:ext cx="3302000" cy="4064000"/>
          </a:xfrm>
          <a:prstGeom prst="roundRect">
            <a:avLst>
              <a:gd name="adj" fmla="val 3846"/>
            </a:avLst>
          </a:prstGeom>
          <a:solidFill>
            <a:schemeClr val="accent2">
              <a:alpha val="85000"/>
            </a:schemeClr>
          </a:solidFill>
          <a:ln w="12700" cap="flat" cmpd="sng">
            <a:solidFill>
              <a:schemeClr val="accent3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128000" y="2286000"/>
            <a:ext cx="406400" cy="406400"/>
          </a:xfrm>
          <a:prstGeom prst="rect">
            <a:avLst/>
          </a:prstGeom>
        </p:spPr>
      </p:pic>
      <p:sp>
        <p:nvSpPr>
          <p:cNvPr id="18" name="AutoShape 18"/>
          <p:cNvSpPr/>
          <p:nvPr>
            <p:custDataLst>
              <p:tags r:id="rId14"/>
            </p:custDataLst>
          </p:nvPr>
        </p:nvSpPr>
        <p:spPr>
          <a:xfrm>
            <a:off x="8636000" y="2286000"/>
            <a:ext cx="254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成果价值</a:t>
            </a:r>
            <a:endParaRPr lang="en-US" sz="2000" b="1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9" name="Connector 19"/>
          <p:cNvCxnSpPr/>
          <p:nvPr/>
        </p:nvCxnSpPr>
        <p:spPr>
          <a:xfrm rot="-15626">
            <a:off x="8128014" y="2787650"/>
            <a:ext cx="2794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AutoShape 20"/>
          <p:cNvSpPr/>
          <p:nvPr>
            <p:custDataLst>
              <p:tags r:id="rId15"/>
            </p:custDataLst>
          </p:nvPr>
        </p:nvSpPr>
        <p:spPr>
          <a:xfrm>
            <a:off x="8128000" y="2921000"/>
            <a:ext cx="2794000" cy="152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评价指标：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评估运用AI技术产出成果的实用性和创新性，是否具有实际应用价值。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1" name="AutoShape 21"/>
          <p:cNvSpPr/>
          <p:nvPr>
            <p:custDataLst>
              <p:tags r:id="rId16"/>
            </p:custDataLst>
          </p:nvPr>
        </p:nvSpPr>
        <p:spPr>
          <a:xfrm>
            <a:off x="8128000" y="4445000"/>
            <a:ext cx="2794000" cy="101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评价工具：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专家评审、成果展示会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7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/>
          <p:nvPr>
            <p:custDataLst>
              <p:tags r:id="rId1"/>
            </p:custDataLst>
          </p:nvPr>
        </p:nvSpPr>
        <p:spPr>
          <a:xfrm>
            <a:off x="1016000" y="36195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0" i="0" u="none" strike="noStrike" kern="0" spc="200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PROJECT REFLECTION &amp; SUMMARY</a:t>
            </a:r>
            <a:endParaRPr lang="en-US" sz="1800" b="0" i="0" u="none" strike="noStrike" kern="0" spc="200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九、项目反思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09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1016000" y="635000"/>
            <a:ext cx="1016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项目反思：AI应用的不足之处</a:t>
            </a:r>
            <a:endParaRPr lang="en-US" sz="32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1016000" y="1651000"/>
            <a:ext cx="2413000" cy="3048000"/>
          </a:xfrm>
          <a:prstGeom prst="roundRect">
            <a:avLst>
              <a:gd name="adj" fmla="val 5263"/>
            </a:avLst>
          </a:prstGeom>
          <a:solidFill>
            <a:schemeClr val="accent3">
              <a:alpha val="7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0000" y="1905000"/>
            <a:ext cx="406400" cy="406400"/>
          </a:xfrm>
          <a:prstGeom prst="rect">
            <a:avLst/>
          </a:prstGeom>
        </p:spPr>
      </p:pic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1270000" y="2413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技术依赖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0000" y="2794000"/>
            <a:ext cx="254000" cy="2540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7"/>
            </p:custDataLst>
          </p:nvPr>
        </p:nvSpPr>
        <p:spPr>
          <a:xfrm>
            <a:off x="1270000" y="3111500"/>
            <a:ext cx="1905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忽略文化背景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过度信任AI答案，忽视背后的文化内涵与历史背景。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3683000" y="1651000"/>
            <a:ext cx="2413000" cy="3048000"/>
          </a:xfrm>
          <a:prstGeom prst="roundRect">
            <a:avLst>
              <a:gd name="adj" fmla="val 5263"/>
            </a:avLst>
          </a:prstGeom>
          <a:solidFill>
            <a:schemeClr val="accent3">
              <a:alpha val="7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37000" y="1905000"/>
            <a:ext cx="406400" cy="406400"/>
          </a:xfrm>
          <a:prstGeom prst="rect">
            <a:avLst/>
          </a:prstGeom>
        </p:spPr>
      </p:pic>
      <p:sp>
        <p:nvSpPr>
          <p:cNvPr id="10" name="AutoShape 10"/>
          <p:cNvSpPr/>
          <p:nvPr>
            <p:custDataLst>
              <p:tags r:id="rId10"/>
            </p:custDataLst>
          </p:nvPr>
        </p:nvSpPr>
        <p:spPr>
          <a:xfrm>
            <a:off x="3937000" y="2413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信息过载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37000" y="2794000"/>
            <a:ext cx="254000" cy="2540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12"/>
            </p:custDataLst>
          </p:nvPr>
        </p:nvSpPr>
        <p:spPr>
          <a:xfrm>
            <a:off x="3937000" y="3111500"/>
            <a:ext cx="1905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真假难辨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面对海量信息，难以有效分辨信息的真伪和价值。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6350000" y="1651000"/>
            <a:ext cx="2413000" cy="3048000"/>
          </a:xfrm>
          <a:prstGeom prst="roundRect">
            <a:avLst>
              <a:gd name="adj" fmla="val 5263"/>
            </a:avLst>
          </a:prstGeom>
          <a:solidFill>
            <a:schemeClr val="accent3">
              <a:alpha val="7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4" name="Picture 1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604000" y="1905000"/>
            <a:ext cx="406400" cy="406400"/>
          </a:xfrm>
          <a:prstGeom prst="rect">
            <a:avLst/>
          </a:prstGeom>
        </p:spPr>
      </p:pic>
      <p:sp>
        <p:nvSpPr>
          <p:cNvPr id="15" name="AutoShape 15"/>
          <p:cNvSpPr/>
          <p:nvPr>
            <p:custDataLst>
              <p:tags r:id="rId15"/>
            </p:custDataLst>
          </p:nvPr>
        </p:nvSpPr>
        <p:spPr>
          <a:xfrm>
            <a:off x="6604000" y="2413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术语障碍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04000" y="2794000"/>
            <a:ext cx="254000" cy="254000"/>
          </a:xfrm>
          <a:prstGeom prst="rect">
            <a:avLst/>
          </a:prstGeom>
        </p:spPr>
      </p:pic>
      <p:sp>
        <p:nvSpPr>
          <p:cNvPr id="17" name="AutoShape 17"/>
          <p:cNvSpPr/>
          <p:nvPr>
            <p:custDataLst>
              <p:tags r:id="rId17"/>
            </p:custDataLst>
          </p:nvPr>
        </p:nvSpPr>
        <p:spPr>
          <a:xfrm>
            <a:off x="6604000" y="3111500"/>
            <a:ext cx="1905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理解偏差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专业软件和术语门槛高，导致对结果的理解出现偏差。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9017000" y="1651000"/>
            <a:ext cx="2413000" cy="3048000"/>
          </a:xfrm>
          <a:prstGeom prst="roundRect">
            <a:avLst>
              <a:gd name="adj" fmla="val 5263"/>
            </a:avLst>
          </a:prstGeom>
          <a:solidFill>
            <a:schemeClr val="accent3">
              <a:alpha val="70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9271000" y="1905000"/>
            <a:ext cx="406400" cy="406400"/>
          </a:xfrm>
          <a:prstGeom prst="rect">
            <a:avLst/>
          </a:prstGeom>
        </p:spPr>
      </p:pic>
      <p:sp>
        <p:nvSpPr>
          <p:cNvPr id="20" name="AutoShape 20"/>
          <p:cNvSpPr/>
          <p:nvPr>
            <p:custDataLst>
              <p:tags r:id="rId20"/>
            </p:custDataLst>
          </p:nvPr>
        </p:nvSpPr>
        <p:spPr>
          <a:xfrm>
            <a:off x="9271000" y="2413000"/>
            <a:ext cx="190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工具局限</a:t>
            </a:r>
            <a:endParaRPr lang="en-US" sz="16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9271000" y="2794000"/>
            <a:ext cx="254000" cy="254000"/>
          </a:xfrm>
          <a:prstGeom prst="rect">
            <a:avLst/>
          </a:prstGeom>
        </p:spPr>
      </p:pic>
      <p:sp>
        <p:nvSpPr>
          <p:cNvPr id="22" name="AutoShape 22"/>
          <p:cNvSpPr/>
          <p:nvPr>
            <p:custDataLst>
              <p:tags r:id="rId22"/>
            </p:custDataLst>
          </p:nvPr>
        </p:nvSpPr>
        <p:spPr>
          <a:xfrm>
            <a:off x="9271000" y="3111500"/>
            <a:ext cx="1905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1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创意受限</a:t>
            </a:r>
            <a:endParaRPr lang="en-US" sz="1100">
              <a:solidFill>
                <a:schemeClr val="lt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现有功能限制可能束缚学生的创新性思考和表达。</a:t>
            </a:r>
            <a:endParaRPr lang="en-US" sz="12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3" name="AutoShape 23"/>
          <p:cNvSpPr/>
          <p:nvPr>
            <p:custDataLst>
              <p:tags r:id="rId23"/>
            </p:custDataLst>
          </p:nvPr>
        </p:nvSpPr>
        <p:spPr>
          <a:xfrm>
            <a:off x="1016000" y="4953000"/>
            <a:ext cx="10414000" cy="1397000"/>
          </a:xfrm>
          <a:prstGeom prst="roundRect">
            <a:avLst>
              <a:gd name="adj" fmla="val 9090"/>
            </a:avLst>
          </a:prstGeom>
          <a:solidFill>
            <a:srgbClr val="000000">
              <a:alpha val="40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24" name="Picture 24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270000" y="5207000"/>
            <a:ext cx="304800" cy="304800"/>
          </a:xfrm>
          <a:prstGeom prst="rect">
            <a:avLst/>
          </a:prstGeom>
        </p:spPr>
      </p:pic>
      <p:sp>
        <p:nvSpPr>
          <p:cNvPr id="25" name="AutoShape 25"/>
          <p:cNvSpPr/>
          <p:nvPr>
            <p:custDataLst>
              <p:tags r:id="rId27"/>
            </p:custDataLst>
          </p:nvPr>
        </p:nvSpPr>
        <p:spPr>
          <a:xfrm>
            <a:off x="1651000" y="5207000"/>
            <a:ext cx="2794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65%</a:t>
            </a:r>
            <a:r>
              <a:rPr lang="en-US" sz="1400" b="0" i="0" u="none" strike="noStrike">
                <a:solidFill>
                  <a:schemeClr val="bg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过度信任AI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bg1">
                    <a:alpha val="70196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学生承认会直接接受AI给出的答案</a:t>
            </a:r>
            <a:endParaRPr lang="en-US" sz="1200" b="0" i="0" u="none" strike="noStrike">
              <a:solidFill>
                <a:schemeClr val="bg1">
                  <a:alpha val="70196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6" name="Connector 26"/>
          <p:cNvCxnSpPr/>
          <p:nvPr>
            <p:custDataLst>
              <p:tags r:id="rId28"/>
            </p:custDataLst>
          </p:nvPr>
        </p:nvCxnSpPr>
        <p:spPr>
          <a:xfrm rot="5350892">
            <a:off x="4000500" y="5645195"/>
            <a:ext cx="889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7" name="Picture 27"/>
          <p:cNvPicPr>
            <a:picLocks noChangeAspect="1"/>
          </p:cNvPicPr>
          <p:nvPr>
            <p:custDataLst>
              <p:tags r:id="rId29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4699000" y="5207000"/>
            <a:ext cx="304800" cy="304800"/>
          </a:xfrm>
          <a:prstGeom prst="rect">
            <a:avLst/>
          </a:prstGeom>
        </p:spPr>
      </p:pic>
      <p:sp>
        <p:nvSpPr>
          <p:cNvPr id="28" name="AutoShape 28"/>
          <p:cNvSpPr/>
          <p:nvPr>
            <p:custDataLst>
              <p:tags r:id="rId32"/>
            </p:custDataLst>
          </p:nvPr>
        </p:nvSpPr>
        <p:spPr>
          <a:xfrm>
            <a:off x="5080000" y="5207000"/>
            <a:ext cx="2794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73%</a:t>
            </a:r>
            <a:r>
              <a:rPr lang="en-US" sz="1400" b="0" i="0" u="none" strike="noStrike">
                <a:solidFill>
                  <a:schemeClr val="bg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人文思考薄弱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bg1">
                    <a:alpha val="70196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更关注技术过程而非文化内涵</a:t>
            </a:r>
            <a:endParaRPr lang="en-US" sz="1200" b="0" i="0" u="none" strike="noStrike">
              <a:solidFill>
                <a:schemeClr val="bg1">
                  <a:alpha val="70196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29" name="Connector 29"/>
          <p:cNvCxnSpPr/>
          <p:nvPr>
            <p:custDataLst>
              <p:tags r:id="rId33"/>
            </p:custDataLst>
          </p:nvPr>
        </p:nvCxnSpPr>
        <p:spPr>
          <a:xfrm rot="5350892">
            <a:off x="7429500" y="5645195"/>
            <a:ext cx="889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0" name="Picture 30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8128000" y="5207000"/>
            <a:ext cx="304800" cy="304800"/>
          </a:xfrm>
          <a:prstGeom prst="rect">
            <a:avLst/>
          </a:prstGeom>
        </p:spPr>
      </p:pic>
      <p:sp>
        <p:nvSpPr>
          <p:cNvPr id="31" name="AutoShape 31"/>
          <p:cNvSpPr/>
          <p:nvPr>
            <p:custDataLst>
              <p:tags r:id="rId37"/>
            </p:custDataLst>
          </p:nvPr>
        </p:nvSpPr>
        <p:spPr>
          <a:xfrm>
            <a:off x="8509000" y="5207000"/>
            <a:ext cx="2794000" cy="889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56%</a:t>
            </a:r>
            <a:r>
              <a:rPr lang="en-US" sz="1400" b="0" i="0" u="none" strike="noStrike">
                <a:solidFill>
                  <a:schemeClr val="bg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存在技术壁垒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indent="0" algn="l">
              <a:lnSpc>
                <a:spcPct val="125000"/>
              </a:lnSpc>
            </a:pPr>
            <a:r>
              <a:rPr lang="en-US" sz="1200" b="0" i="0" u="none" strike="noStrike">
                <a:solidFill>
                  <a:schemeClr val="bg1">
                    <a:alpha val="70196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面对专业软件感到操作困难</a:t>
            </a:r>
            <a:endParaRPr lang="en-US" sz="1200" b="0" i="0" u="none" strike="noStrike">
              <a:solidFill>
                <a:schemeClr val="bg1">
                  <a:alpha val="70196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38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/>
          <p:nvPr>
            <p:custDataLst>
              <p:tags r:id="rId1"/>
            </p:custDataLst>
          </p:nvPr>
        </p:nvSpPr>
        <p:spPr>
          <a:xfrm>
            <a:off x="1016000" y="36195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kern="0" spc="400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PROJECT BACKGROUND &amp; MOTIVATION</a:t>
            </a:r>
            <a:endParaRPr lang="en-US" sz="1600" b="0" i="0" u="none" strike="noStrike" kern="0" spc="400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一、项目背景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01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bg1">
              <a:alpha val="85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项目反思：技术应用、团队协作与成果优化</a:t>
            </a:r>
            <a:endParaRPr lang="en-US" sz="36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5" name="AutoShape 5"/>
          <p:cNvSpPr/>
          <p:nvPr>
            <p:custDataLst>
              <p:tags r:id="rId2"/>
            </p:custDataLst>
          </p:nvPr>
        </p:nvSpPr>
        <p:spPr>
          <a:xfrm>
            <a:off x="1016000" y="1778000"/>
            <a:ext cx="3175000" cy="3302000"/>
          </a:xfrm>
          <a:prstGeom prst="roundRect">
            <a:avLst>
              <a:gd name="adj" fmla="val 4000"/>
            </a:avLst>
          </a:prstGeom>
          <a:solidFill>
            <a:schemeClr val="accent1">
              <a:alpha val="8000"/>
            </a:schemeClr>
          </a:solidFill>
          <a:ln w="12700" cap="flat" cmpd="sng">
            <a:solidFill>
              <a:srgbClr val="00BFFF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6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0000" y="2032000"/>
            <a:ext cx="406400" cy="4064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6"/>
            </p:custDataLst>
          </p:nvPr>
        </p:nvSpPr>
        <p:spPr>
          <a:xfrm>
            <a:off x="1270000" y="2476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技术应用反思</a:t>
            </a:r>
            <a:endParaRPr lang="en-US" sz="1800" b="1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8" name="Connector 8"/>
          <p:cNvCxnSpPr/>
          <p:nvPr>
            <p:custDataLst>
              <p:tags r:id="rId7"/>
            </p:custDataLst>
          </p:nvPr>
        </p:nvCxnSpPr>
        <p:spPr>
          <a:xfrm rot="-16370">
            <a:off x="1270015" y="2851150"/>
            <a:ext cx="2667000" cy="12700"/>
          </a:xfrm>
          <a:prstGeom prst="straightConnector1">
            <a:avLst/>
          </a:prstGeom>
          <a:solidFill>
            <a:schemeClr val="accent1">
              <a:alpha val="100000"/>
            </a:schemeClr>
          </a:solidFill>
          <a:ln w="12700" cap="flat" cmpd="sng">
            <a:solidFill>
              <a:srgbClr val="D2B48C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AutoShape 9"/>
          <p:cNvSpPr/>
          <p:nvPr>
            <p:custDataLst>
              <p:tags r:id="rId8"/>
            </p:custDataLst>
          </p:nvPr>
        </p:nvSpPr>
        <p:spPr>
          <a:xfrm>
            <a:off x="1270000" y="2984500"/>
            <a:ext cx="26670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17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针对模糊图像识别精度不足问题，计划引入先进图像增强算法。同时，针对数据预处理耗时问题，将探索自动化清洗工具以提升效率。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>
            <p:custDataLst>
              <p:tags r:id="rId9"/>
            </p:custDataLst>
          </p:nvPr>
        </p:nvSpPr>
        <p:spPr>
          <a:xfrm>
            <a:off x="4508500" y="1778000"/>
            <a:ext cx="3175000" cy="3302000"/>
          </a:xfrm>
          <a:prstGeom prst="roundRect">
            <a:avLst>
              <a:gd name="adj" fmla="val 4000"/>
            </a:avLst>
          </a:prstGeom>
          <a:solidFill>
            <a:schemeClr val="accent1">
              <a:alpha val="8000"/>
            </a:schemeClr>
          </a:solidFill>
          <a:ln w="12700" cap="flat" cmpd="sng">
            <a:solidFill>
              <a:srgbClr val="00BFFF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762500" y="20320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13"/>
            </p:custDataLst>
          </p:nvPr>
        </p:nvSpPr>
        <p:spPr>
          <a:xfrm>
            <a:off x="4762500" y="2476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团队协作反思</a:t>
            </a:r>
            <a:endParaRPr lang="en-US" sz="1800" b="1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>
            <p:custDataLst>
              <p:tags r:id="rId14"/>
            </p:custDataLst>
          </p:nvPr>
        </p:nvCxnSpPr>
        <p:spPr>
          <a:xfrm rot="-16370">
            <a:off x="4762515" y="2851150"/>
            <a:ext cx="2667000" cy="12700"/>
          </a:xfrm>
          <a:prstGeom prst="straightConnector1">
            <a:avLst/>
          </a:prstGeom>
          <a:solidFill>
            <a:schemeClr val="accent1">
              <a:alpha val="100000"/>
            </a:schemeClr>
          </a:solidFill>
          <a:ln w="12700" cap="flat" cmpd="sng">
            <a:solidFill>
              <a:srgbClr val="D2B48C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15"/>
            </p:custDataLst>
          </p:nvPr>
        </p:nvSpPr>
        <p:spPr>
          <a:xfrm>
            <a:off x="4762500" y="2984500"/>
            <a:ext cx="26670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17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为解决沟通不畅问题，未来将建立每日打卡汇报机制。利用协同文档工具实时共享进展，确保团队信息同步，提升协作效率。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>
            <p:custDataLst>
              <p:tags r:id="rId16"/>
            </p:custDataLst>
          </p:nvPr>
        </p:nvSpPr>
        <p:spPr>
          <a:xfrm>
            <a:off x="8001000" y="1778000"/>
            <a:ext cx="3175000" cy="3302000"/>
          </a:xfrm>
          <a:prstGeom prst="roundRect">
            <a:avLst>
              <a:gd name="adj" fmla="val 4000"/>
            </a:avLst>
          </a:prstGeom>
          <a:solidFill>
            <a:schemeClr val="accent1">
              <a:alpha val="8000"/>
            </a:schemeClr>
          </a:solidFill>
          <a:ln w="12700" cap="flat" cmpd="sng">
            <a:solidFill>
              <a:srgbClr val="00BFFF">
                <a:alpha val="3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6" name="Picture 16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255000" y="2032000"/>
            <a:ext cx="406400" cy="406400"/>
          </a:xfrm>
          <a:prstGeom prst="rect">
            <a:avLst/>
          </a:prstGeom>
        </p:spPr>
      </p:pic>
      <p:sp>
        <p:nvSpPr>
          <p:cNvPr id="17" name="AutoShape 17"/>
          <p:cNvSpPr/>
          <p:nvPr>
            <p:custDataLst>
              <p:tags r:id="rId20"/>
            </p:custDataLst>
          </p:nvPr>
        </p:nvSpPr>
        <p:spPr>
          <a:xfrm>
            <a:off x="8255000" y="2476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成果优化反思</a:t>
            </a:r>
            <a:endParaRPr lang="en-US" sz="1800" b="1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8" name="Connector 18"/>
          <p:cNvCxnSpPr/>
          <p:nvPr>
            <p:custDataLst>
              <p:tags r:id="rId21"/>
            </p:custDataLst>
          </p:nvPr>
        </p:nvCxnSpPr>
        <p:spPr>
          <a:xfrm rot="-16370">
            <a:off x="8255015" y="2851150"/>
            <a:ext cx="2667000" cy="12700"/>
          </a:xfrm>
          <a:prstGeom prst="straightConnector1">
            <a:avLst/>
          </a:prstGeom>
          <a:solidFill>
            <a:schemeClr val="accent1">
              <a:alpha val="100000"/>
            </a:schemeClr>
          </a:solidFill>
          <a:ln w="12700" cap="flat" cmpd="sng">
            <a:solidFill>
              <a:srgbClr val="D2B48C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AutoShape 19"/>
          <p:cNvSpPr/>
          <p:nvPr>
            <p:custDataLst>
              <p:tags r:id="rId22"/>
            </p:custDataLst>
          </p:nvPr>
        </p:nvSpPr>
        <p:spPr>
          <a:xfrm>
            <a:off x="8255000" y="2984500"/>
            <a:ext cx="2667000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17000"/>
              </a:lnSpc>
              <a:defRPr/>
            </a:pPr>
            <a:r>
              <a:rPr lang="en-US" sz="13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结合实地考察，利用AI技术对遗址保护建议进行模拟推演。同时，进一步优化数字化成果的交互界面，提升用户体验与实操性。</a:t>
            </a:r>
            <a:endParaRPr lang="en-US" sz="13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0" name="AutoShape 20"/>
          <p:cNvSpPr/>
          <p:nvPr>
            <p:custDataLst>
              <p:tags r:id="rId23"/>
            </p:custDataLst>
          </p:nvPr>
        </p:nvSpPr>
        <p:spPr>
          <a:xfrm>
            <a:off x="1016000" y="54610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ctr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感谢聆听</a:t>
            </a:r>
            <a:endParaRPr lang="en-US" sz="24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2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bg1">
              <a:alpha val="85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项目背景：跨越七千年的文明对话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10160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rgbClr val="FFFFFF">
              <a:alpha val="8000"/>
            </a:srgb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0000" y="2286000"/>
            <a:ext cx="406400" cy="4064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4"/>
            </p:custDataLst>
          </p:nvPr>
        </p:nvSpPr>
        <p:spPr>
          <a:xfrm>
            <a:off x="1270000" y="2730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遗址的魅力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8" name="Connector 8"/>
          <p:cNvCxnSpPr/>
          <p:nvPr/>
        </p:nvCxnSpPr>
        <p:spPr>
          <a:xfrm rot="-16370">
            <a:off x="1270015" y="3105150"/>
            <a:ext cx="2667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AutoShape 9"/>
          <p:cNvSpPr/>
          <p:nvPr>
            <p:custDataLst>
              <p:tags r:id="rId5"/>
            </p:custDataLst>
          </p:nvPr>
        </p:nvSpPr>
        <p:spPr>
          <a:xfrm>
            <a:off x="1270000" y="32385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蚌埠双墩遗址出土的七千年前陶器刻符，形态抽象，被专家认为可能是早期文字的雏形，充满了神秘色彩。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45085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rgbClr val="FFFFFF">
              <a:alpha val="8000"/>
            </a:srgb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62500" y="22860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8"/>
            </p:custDataLst>
          </p:nvPr>
        </p:nvSpPr>
        <p:spPr>
          <a:xfrm>
            <a:off x="4762500" y="2730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传统方法的局限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16370">
            <a:off x="4762515" y="3105150"/>
            <a:ext cx="2667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9"/>
            </p:custDataLst>
          </p:nvPr>
        </p:nvSpPr>
        <p:spPr>
          <a:xfrm>
            <a:off x="4762500" y="32385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这些刻符数量众多，解读工作如同大海捞针，传统的人工分析方法效率低下，难以快速破译其中的奥秘。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80010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rgbClr val="FFFFFF">
              <a:alpha val="8000"/>
            </a:srgb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55000" y="2286000"/>
            <a:ext cx="406400" cy="406400"/>
          </a:xfrm>
          <a:prstGeom prst="rect">
            <a:avLst/>
          </a:prstGeom>
        </p:spPr>
      </p:pic>
      <p:sp>
        <p:nvSpPr>
          <p:cNvPr id="17" name="AutoShape 17"/>
          <p:cNvSpPr/>
          <p:nvPr>
            <p:custDataLst>
              <p:tags r:id="rId12"/>
            </p:custDataLst>
          </p:nvPr>
        </p:nvSpPr>
        <p:spPr>
          <a:xfrm>
            <a:off x="8255000" y="2730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项目的创新点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8" name="Connector 18"/>
          <p:cNvCxnSpPr/>
          <p:nvPr/>
        </p:nvCxnSpPr>
        <p:spPr>
          <a:xfrm rot="-16370">
            <a:off x="8255015" y="3105150"/>
            <a:ext cx="2667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AutoShape 19"/>
          <p:cNvSpPr/>
          <p:nvPr>
            <p:custDataLst>
              <p:tags r:id="rId13"/>
            </p:custDataLst>
          </p:nvPr>
        </p:nvSpPr>
        <p:spPr>
          <a:xfrm>
            <a:off x="8255000" y="32385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利用AI工具赋能学生，让他们成为探索者，为解读文化遗产提供全新视角，实现一场跨越七千年的思维对话。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/>
          <p:nvPr>
            <p:custDataLst>
              <p:tags r:id="rId1"/>
            </p:custDataLst>
          </p:nvPr>
        </p:nvSpPr>
        <p:spPr>
          <a:xfrm>
            <a:off x="1016000" y="3746500"/>
            <a:ext cx="1016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kern="0" spc="200">
                <a:solidFill>
                  <a:schemeClr val="lt2">
                    <a:alpha val="60000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PROJECT BASIS &amp; BACKGROUND</a:t>
            </a:r>
            <a:endParaRPr lang="en-US" sz="1600" b="0" i="0" u="none" strike="noStrike" kern="0" spc="200">
              <a:solidFill>
                <a:schemeClr val="lt2">
                  <a:alpha val="60000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二、项目依据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02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bg1">
              <a:alpha val="85000"/>
            </a:scheme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4" name="AutoShape 4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项目依据：课标与教材的双重支撑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1016000" y="2032000"/>
            <a:ext cx="4826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7000" y="2413000"/>
            <a:ext cx="406400" cy="406400"/>
          </a:xfrm>
          <a:prstGeom prst="rect">
            <a:avLst/>
          </a:prstGeom>
        </p:spPr>
      </p:pic>
      <p:sp>
        <p:nvSpPr>
          <p:cNvPr id="7" name="AutoShape 7"/>
          <p:cNvSpPr/>
          <p:nvPr>
            <p:custDataLst>
              <p:tags r:id="rId4"/>
            </p:custDataLst>
          </p:nvPr>
        </p:nvSpPr>
        <p:spPr>
          <a:xfrm>
            <a:off x="1905000" y="2387600"/>
            <a:ext cx="3556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课标依据：多学科核心素养融合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8" name="Connector 8"/>
          <p:cNvCxnSpPr/>
          <p:nvPr/>
        </p:nvCxnSpPr>
        <p:spPr>
          <a:xfrm rot="-10742">
            <a:off x="1397010" y="2914650"/>
            <a:ext cx="4064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AutoShape 9"/>
          <p:cNvSpPr/>
          <p:nvPr>
            <p:custDataLst>
              <p:tags r:id="rId5"/>
            </p:custDataLst>
          </p:nvPr>
        </p:nvSpPr>
        <p:spPr>
          <a:xfrm>
            <a:off x="1397000" y="3111500"/>
            <a:ext cx="4064000" cy="254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90500" indent="-190500" algn="l">
              <a:lnSpc>
                <a:spcPct val="125000"/>
              </a:lnSpc>
              <a:buClr>
                <a:srgbClr val="FFFFFF"/>
              </a:buClr>
              <a:buChar char="•"/>
              <a:defRPr/>
            </a:pPr>
            <a:r>
              <a:rPr lang="en-US" sz="15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历史学科：</a:t>
            </a: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强调运用科技手段研究早期文明，注重实证分析。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90500" indent="-190500" algn="l">
              <a:lnSpc>
                <a:spcPct val="125000"/>
              </a:lnSpc>
              <a:buClr>
                <a:srgbClr val="FFFFFF"/>
              </a:buClr>
              <a:buChar char="•"/>
            </a:pPr>
            <a:r>
              <a:rPr lang="en-US" sz="15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信息技术：</a:t>
            </a: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要求掌握人工智能应用，利用算法解决实际考古问题。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  <a:p>
            <a:pPr marL="190500" indent="-190500" algn="l">
              <a:lnSpc>
                <a:spcPct val="125000"/>
              </a:lnSpc>
              <a:buClr>
                <a:srgbClr val="FFFFFF"/>
              </a:buClr>
              <a:buChar char="•"/>
            </a:pPr>
            <a:r>
              <a:rPr lang="en-US" sz="15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地理学科：</a:t>
            </a: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支撑地理信息技术在遗址资源勘探与保护中的应用。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6350000" y="2032000"/>
            <a:ext cx="4826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1000" y="2413000"/>
            <a:ext cx="406400" cy="406400"/>
          </a:xfrm>
          <a:prstGeom prst="rect">
            <a:avLst/>
          </a:prstGeom>
        </p:spPr>
      </p:pic>
      <p:sp>
        <p:nvSpPr>
          <p:cNvPr id="12" name="AutoShape 12"/>
          <p:cNvSpPr/>
          <p:nvPr>
            <p:custDataLst>
              <p:tags r:id="rId8"/>
            </p:custDataLst>
          </p:nvPr>
        </p:nvSpPr>
        <p:spPr>
          <a:xfrm>
            <a:off x="7239000" y="2387600"/>
            <a:ext cx="3556000" cy="457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教材依据：统编教材知识支撑</a:t>
            </a:r>
            <a:endParaRPr lang="en-US" sz="22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3" name="Connector 13"/>
          <p:cNvCxnSpPr/>
          <p:nvPr/>
        </p:nvCxnSpPr>
        <p:spPr>
          <a:xfrm rot="-10742">
            <a:off x="6731010" y="2914650"/>
            <a:ext cx="4064000" cy="12700"/>
          </a:xfrm>
          <a:prstGeom prst="straightConnector1">
            <a:avLst/>
          </a:prstGeom>
          <a:solidFill>
            <a:schemeClr val="accent3">
              <a:alpha val="100000"/>
            </a:schemeClr>
          </a:solidFill>
          <a:ln w="12700" cap="flat" cmpd="sng">
            <a:solidFill>
              <a:schemeClr val="accent1"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AutoShape 14"/>
          <p:cNvSpPr/>
          <p:nvPr>
            <p:custDataLst>
              <p:tags r:id="rId9"/>
            </p:custDataLst>
          </p:nvPr>
        </p:nvSpPr>
        <p:spPr>
          <a:xfrm>
            <a:off x="6731000" y="3111500"/>
            <a:ext cx="4064000" cy="254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marL="190500" indent="-190500" algn="l">
              <a:lnSpc>
                <a:spcPct val="125000"/>
              </a:lnSpc>
              <a:buClr>
                <a:srgbClr val="FFFFFF"/>
              </a:buClr>
              <a:buChar char="•"/>
              <a:defRPr/>
            </a:pPr>
            <a:r>
              <a:rPr lang="en-US" sz="15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历史教材：</a:t>
            </a: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明确新石器时代遗存是中华文明起源的实证，提供了考古学背景知识。</a:t>
            </a:r>
            <a:endParaRPr lang="en-US" sz="1100">
              <a:solidFill>
                <a:schemeClr val="tx1"/>
              </a:solidFill>
              <a:latin typeface="+mn-lt"/>
              <a:ea typeface="+mn-ea"/>
            </a:endParaRPr>
          </a:p>
          <a:p>
            <a:pPr marL="190500" indent="-190500" algn="l">
              <a:lnSpc>
                <a:spcPct val="125000"/>
              </a:lnSpc>
              <a:buClr>
                <a:srgbClr val="FFFFFF"/>
              </a:buClr>
              <a:buChar char="•"/>
            </a:pPr>
            <a:r>
              <a:rPr lang="en-US" sz="1500" b="1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信息技术教材：</a:t>
            </a: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涵盖数据处理与AI基础理论，为项目落地提供了直接的技术方法论支持。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三、教学目标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/>
              <a:t>03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教学目标：知识、素养与成果的三维提升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10160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0000" y="2286000"/>
            <a:ext cx="609600" cy="609600"/>
          </a:xfrm>
          <a:prstGeom prst="rect">
            <a:avLst/>
          </a:prstGeom>
        </p:spPr>
      </p:pic>
      <p:sp>
        <p:nvSpPr>
          <p:cNvPr id="6" name="AutoShape 6"/>
          <p:cNvSpPr/>
          <p:nvPr>
            <p:custDataLst>
              <p:tags r:id="rId4"/>
            </p:custDataLst>
          </p:nvPr>
        </p:nvSpPr>
        <p:spPr>
          <a:xfrm>
            <a:off x="1270000" y="2984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学科知识目标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7" name="Connector 7"/>
          <p:cNvCxnSpPr/>
          <p:nvPr/>
        </p:nvCxnSpPr>
        <p:spPr>
          <a:xfrm rot="-16370">
            <a:off x="1270015" y="3422650"/>
            <a:ext cx="2667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AutoShape 8"/>
          <p:cNvSpPr/>
          <p:nvPr>
            <p:custDataLst>
              <p:tags r:id="rId5"/>
            </p:custDataLst>
          </p:nvPr>
        </p:nvSpPr>
        <p:spPr>
          <a:xfrm>
            <a:off x="1270000" y="35560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理解双墩遗址的时空定位及其刻划符号的核心价值，探究这些符号与早期文字、宗教及社会结构的关联。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9" name="AutoShape 9"/>
          <p:cNvSpPr/>
          <p:nvPr/>
        </p:nvSpPr>
        <p:spPr>
          <a:xfrm>
            <a:off x="45085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62500" y="2286000"/>
            <a:ext cx="609600" cy="609600"/>
          </a:xfrm>
          <a:prstGeom prst="rect">
            <a:avLst/>
          </a:prstGeom>
        </p:spPr>
      </p:pic>
      <p:sp>
        <p:nvSpPr>
          <p:cNvPr id="11" name="AutoShape 11"/>
          <p:cNvSpPr/>
          <p:nvPr>
            <p:custDataLst>
              <p:tags r:id="rId8"/>
            </p:custDataLst>
          </p:nvPr>
        </p:nvSpPr>
        <p:spPr>
          <a:xfrm>
            <a:off x="4762500" y="2984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学科核心素养目标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2" name="Connector 12"/>
          <p:cNvCxnSpPr/>
          <p:nvPr/>
        </p:nvCxnSpPr>
        <p:spPr>
          <a:xfrm rot="-16370">
            <a:off x="4762515" y="3422650"/>
            <a:ext cx="2667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AutoShape 13"/>
          <p:cNvSpPr/>
          <p:nvPr>
            <p:custDataLst>
              <p:tags r:id="rId9"/>
            </p:custDataLst>
          </p:nvPr>
        </p:nvSpPr>
        <p:spPr>
          <a:xfrm>
            <a:off x="4762500" y="35560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在探究过程中，重点提升学生的史料实证素养和计算思维素养，学会运用科学的方法分析和解决复杂问题。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8001000" y="2032000"/>
            <a:ext cx="3175000" cy="4064000"/>
          </a:xfrm>
          <a:prstGeom prst="roundRect">
            <a:avLst>
              <a:gd name="adj" fmla="val 4000"/>
            </a:avLst>
          </a:prstGeom>
          <a:solidFill>
            <a:schemeClr val="accent3">
              <a:alpha val="85000"/>
            </a:schemeClr>
          </a:solidFill>
          <a:ln w="12700" cap="flat" cmpd="sng">
            <a:solidFill>
              <a:schemeClr val="accent1">
                <a:alpha val="10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255000" y="2286000"/>
            <a:ext cx="609600" cy="609600"/>
          </a:xfrm>
          <a:prstGeom prst="rect">
            <a:avLst/>
          </a:prstGeom>
        </p:spPr>
      </p:pic>
      <p:sp>
        <p:nvSpPr>
          <p:cNvPr id="16" name="AutoShape 16"/>
          <p:cNvSpPr/>
          <p:nvPr>
            <p:custDataLst>
              <p:tags r:id="rId12"/>
            </p:custDataLst>
          </p:nvPr>
        </p:nvSpPr>
        <p:spPr>
          <a:xfrm>
            <a:off x="8255000" y="2984500"/>
            <a:ext cx="2667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20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项目成果目标</a:t>
            </a:r>
            <a:endParaRPr lang="en-US" sz="20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cxnSp>
        <p:nvCxnSpPr>
          <p:cNvPr id="17" name="Connector 17"/>
          <p:cNvCxnSpPr/>
          <p:nvPr/>
        </p:nvCxnSpPr>
        <p:spPr>
          <a:xfrm rot="-16370">
            <a:off x="8255015" y="3422650"/>
            <a:ext cx="2667000" cy="12700"/>
          </a:xfrm>
          <a:prstGeom prst="straightConnector1">
            <a:avLst/>
          </a:prstGeom>
          <a:solidFill>
            <a:schemeClr val="accent4">
              <a:alpha val="100000"/>
            </a:schemeClr>
          </a:solidFill>
          <a:ln w="12700" cap="flat" cmpd="sng">
            <a:solidFill>
              <a:schemeClr val="accent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AutoShape 18"/>
          <p:cNvSpPr/>
          <p:nvPr>
            <p:custDataLst>
              <p:tags r:id="rId13"/>
            </p:custDataLst>
          </p:nvPr>
        </p:nvSpPr>
        <p:spPr>
          <a:xfrm>
            <a:off x="8255000" y="3556000"/>
            <a:ext cx="2667000" cy="2286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l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最终产出《双墩刻符AI识别分析报告》，并形成一个融合考古学与人工智能的跨学科解决方案提案。</a:t>
            </a:r>
            <a:endParaRPr lang="en-US" sz="1400" b="0" i="0" u="none" strike="noStrike">
              <a:solidFill>
                <a:schemeClr val="l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7"/>
          <p:cNvSpPr/>
          <p:nvPr>
            <p:custDataLst>
              <p:tags r:id="rId1"/>
            </p:custDataLst>
          </p:nvPr>
        </p:nvSpPr>
        <p:spPr>
          <a:xfrm>
            <a:off x="1016000" y="4318000"/>
            <a:ext cx="10160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p>
            <a:pPr indent="0" algn="ctr" defTabSz="91440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0" i="0" u="none" strike="noStrike" kern="0" spc="200">
                <a:solidFill>
                  <a:schemeClr val="lt2">
                    <a:alpha val="70196"/>
                  </a:schemeClr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LEARNING SITUATION ANALYSIS</a:t>
            </a:r>
            <a:endParaRPr lang="en-US" sz="1600" b="0" i="0" u="none" strike="noStrike" kern="0" spc="200">
              <a:solidFill>
                <a:schemeClr val="lt2">
                  <a:alpha val="70196"/>
                </a:schemeClr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4" name="标题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四、学情分析</a:t>
            </a:r>
            <a:endParaRPr lang="zh-CN" altLang="en-US"/>
          </a:p>
        </p:txBody>
      </p:sp>
      <p:sp>
        <p:nvSpPr>
          <p:cNvPr id="6" name="节编号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altLang="zh-CN"/>
              <a:t>04</a:t>
            </a:r>
            <a:endParaRPr lang="en-US" altLang="zh-CN"/>
          </a:p>
        </p:txBody>
      </p:sp>
    </p:spTree>
    <p:custDataLst>
      <p:tags r:id="rId4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>
            <p:custDataLst>
              <p:tags r:id="rId1"/>
            </p:custDataLst>
          </p:nvPr>
        </p:nvSpPr>
        <p:spPr>
          <a:xfrm>
            <a:off x="1016000" y="762000"/>
            <a:ext cx="10160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4000" b="1" i="0" u="none" strike="noStrike">
                <a:solidFill>
                  <a:schemeClr val="accent1"/>
                </a:solidFill>
                <a:latin typeface="+mj-lt"/>
                <a:ea typeface="+mj-ea"/>
                <a:cs typeface="Noto Sans SC" panose="020B0200000000000000" charset="-122"/>
                <a:sym typeface="Noto Sans SC" panose="020B0200000000000000" charset="-122"/>
              </a:rPr>
              <a:t>学情分析：高中生的考古认知与AI技术基础</a:t>
            </a:r>
            <a:endParaRPr lang="en-US" sz="4000" b="1" i="0" u="none" strike="noStrike">
              <a:solidFill>
                <a:schemeClr val="accent1"/>
              </a:solidFill>
              <a:latin typeface="+mj-lt"/>
              <a:ea typeface="+mj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" name="AutoShape 3"/>
          <p:cNvSpPr/>
          <p:nvPr/>
        </p:nvSpPr>
        <p:spPr>
          <a:xfrm>
            <a:off x="1016000" y="1778000"/>
            <a:ext cx="5080000" cy="1397000"/>
          </a:xfrm>
          <a:prstGeom prst="roundRect">
            <a:avLst>
              <a:gd name="adj" fmla="val 9090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6500" y="1968500"/>
            <a:ext cx="355600" cy="355600"/>
          </a:xfrm>
          <a:prstGeom prst="rect">
            <a:avLst/>
          </a:prstGeom>
        </p:spPr>
      </p:pic>
      <p:sp>
        <p:nvSpPr>
          <p:cNvPr id="5" name="AutoShape 5"/>
          <p:cNvSpPr/>
          <p:nvPr>
            <p:custDataLst>
              <p:tags r:id="rId4"/>
            </p:custDataLst>
          </p:nvPr>
        </p:nvSpPr>
        <p:spPr>
          <a:xfrm>
            <a:off x="1651000" y="1930400"/>
            <a:ext cx="419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知识基础：已知与未知的边界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6" name="AutoShape 6"/>
          <p:cNvSpPr/>
          <p:nvPr>
            <p:custDataLst>
              <p:tags r:id="rId5"/>
            </p:custDataLst>
          </p:nvPr>
        </p:nvSpPr>
        <p:spPr>
          <a:xfrm>
            <a:off x="1206500" y="2311400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学生已掌握中华文明起源脉络，但对双墩刻符认知模糊。这为我们利用AI进行深度探究留下了空间。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7" name="AutoShape 7"/>
          <p:cNvSpPr/>
          <p:nvPr/>
        </p:nvSpPr>
        <p:spPr>
          <a:xfrm>
            <a:off x="1016000" y="3365500"/>
            <a:ext cx="5080000" cy="1397000"/>
          </a:xfrm>
          <a:prstGeom prst="roundRect">
            <a:avLst>
              <a:gd name="adj" fmla="val 9090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06500" y="3556000"/>
            <a:ext cx="355600" cy="355600"/>
          </a:xfrm>
          <a:prstGeom prst="rect">
            <a:avLst/>
          </a:prstGeom>
        </p:spPr>
      </p:pic>
      <p:sp>
        <p:nvSpPr>
          <p:cNvPr id="9" name="AutoShape 9"/>
          <p:cNvSpPr/>
          <p:nvPr>
            <p:custDataLst>
              <p:tags r:id="rId8"/>
            </p:custDataLst>
          </p:nvPr>
        </p:nvSpPr>
        <p:spPr>
          <a:xfrm>
            <a:off x="1651000" y="3517900"/>
            <a:ext cx="419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兴趣激发：探秘与创造的结合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>
            <p:custDataLst>
              <p:tags r:id="rId9"/>
            </p:custDataLst>
          </p:nvPr>
        </p:nvSpPr>
        <p:spPr>
          <a:xfrm>
            <a:off x="1206500" y="3898900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利用AI技术满足学生对探秘性、创造性和关联性的需求，如智能对比分析、AI时空地图等。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1016000" y="4953000"/>
            <a:ext cx="5080000" cy="1397000"/>
          </a:xfrm>
          <a:prstGeom prst="roundRect">
            <a:avLst>
              <a:gd name="adj" fmla="val 9090"/>
            </a:avLst>
          </a:prstGeom>
          <a:solidFill>
            <a:srgbClr val="FFFFFF">
              <a:alpha val="5000"/>
            </a:srgbClr>
          </a:solidFill>
          <a:ln w="12700" cap="flat" cmpd="sng">
            <a:solidFill>
              <a:schemeClr val="accent2">
                <a:alpha val="30000"/>
              </a:scheme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tx1"/>
              </a:solidFill>
              <a:latin typeface="+mn-lt"/>
              <a:ea typeface="+mn-ea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206500" y="5143500"/>
            <a:ext cx="355600" cy="355600"/>
          </a:xfrm>
          <a:prstGeom prst="rect">
            <a:avLst/>
          </a:prstGeom>
        </p:spPr>
      </p:pic>
      <p:sp>
        <p:nvSpPr>
          <p:cNvPr id="13" name="AutoShape 13"/>
          <p:cNvSpPr/>
          <p:nvPr>
            <p:custDataLst>
              <p:tags r:id="rId12"/>
            </p:custDataLst>
          </p:nvPr>
        </p:nvSpPr>
        <p:spPr>
          <a:xfrm>
            <a:off x="1651000" y="5105400"/>
            <a:ext cx="4191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1" i="0" u="none" strike="noStrike">
                <a:solidFill>
                  <a:schemeClr val="accent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挑战应对：技术与人文的平衡</a:t>
            </a:r>
            <a:endParaRPr lang="en-US" sz="1800" b="1" i="0" u="none" strike="noStrike">
              <a:solidFill>
                <a:schemeClr val="accent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4" name="AutoShape 14"/>
          <p:cNvSpPr/>
          <p:nvPr>
            <p:custDataLst>
              <p:tags r:id="rId13"/>
            </p:custDataLst>
          </p:nvPr>
        </p:nvSpPr>
        <p:spPr>
          <a:xfrm>
            <a:off x="1206500" y="5486400"/>
            <a:ext cx="4699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>
            <a:normAutofit/>
          </a:bodyPr>
          <a:lstStyle/>
          <a:p>
            <a:pPr indent="0" algn="l">
              <a:lnSpc>
                <a:spcPct val="125000"/>
              </a:lnSpc>
              <a:defRPr/>
            </a:pPr>
            <a:r>
              <a:rPr lang="en-US" sz="1400" b="0" i="0" u="none" strike="noStrike">
                <a:solidFill>
                  <a:schemeClr val="tx1"/>
                </a:solidFill>
                <a:latin typeface="+mn-lt"/>
                <a:ea typeface="+mn-ea"/>
                <a:cs typeface="Noto Sans SC" panose="020B0200000000000000" charset="-122"/>
                <a:sym typeface="Noto Sans SC" panose="020B0200000000000000" charset="-122"/>
              </a:rPr>
              <a:t>需重点解决过度信任AI、人文思考薄弱及技术壁垒问题，引导学生批判性思考。</a:t>
            </a:r>
            <a:endParaRPr lang="en-US" sz="1400" b="0" i="0" u="none" strike="noStrike">
              <a:solidFill>
                <a:schemeClr val="tx1"/>
              </a:solidFill>
              <a:latin typeface="+mn-lt"/>
              <a:ea typeface="+mn-ea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>
            <p:custDataLst>
              <p:tags r:id="rId14"/>
            </p:custDataLst>
          </p:nvPr>
        </p:nvSpPr>
        <p:spPr>
          <a:xfrm>
            <a:off x="6350000" y="1778000"/>
            <a:ext cx="4826000" cy="2413000"/>
          </a:xfrm>
          <a:prstGeom prst="roundRect">
            <a:avLst>
              <a:gd name="adj" fmla="val 5263"/>
            </a:avLst>
          </a:prstGeom>
          <a:solidFill>
            <a:srgbClr val="000000">
              <a:alpha val="30000"/>
            </a:srgbClr>
          </a:solidFill>
          <a:ln w="12700" cap="flat" cmpd="sng">
            <a:solidFill>
              <a:srgbClr val="FFFFFF">
                <a:alpha val="1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16" name="Picture 16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/>
          <a:srcRect t="13547" b="13547"/>
          <a:stretch>
            <a:fillRect/>
          </a:stretch>
        </p:blipFill>
        <p:spPr>
          <a:xfrm>
            <a:off x="6477000" y="1905000"/>
            <a:ext cx="4572000" cy="2159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7" name="AutoShape 17"/>
          <p:cNvSpPr/>
          <p:nvPr>
            <p:custDataLst>
              <p:tags r:id="rId17"/>
            </p:custDataLst>
          </p:nvPr>
        </p:nvSpPr>
        <p:spPr>
          <a:xfrm>
            <a:off x="6350000" y="4318000"/>
            <a:ext cx="4826000" cy="2032000"/>
          </a:xfrm>
          <a:prstGeom prst="roundRect">
            <a:avLst>
              <a:gd name="adj" fmla="val 6250"/>
            </a:avLst>
          </a:prstGeom>
          <a:solidFill>
            <a:srgbClr val="000000">
              <a:alpha val="30000"/>
            </a:srgbClr>
          </a:solidFill>
          <a:ln w="12700" cap="flat" cmpd="sng">
            <a:solidFill>
              <a:srgbClr val="FFFFFF">
                <a:alpha val="1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18" name="Picture 18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/>
          <a:srcRect l="16540" r="16540"/>
          <a:stretch>
            <a:fillRect/>
          </a:stretch>
        </p:blipFill>
        <p:spPr>
          <a:xfrm>
            <a:off x="6477000" y="4445000"/>
            <a:ext cx="4572000" cy="177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</p:spTree>
    <p:custDataLst>
      <p:tags r:id="rId20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00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01.xml><?xml version="1.0" encoding="utf-8"?>
<p:tagLst xmlns:p="http://schemas.openxmlformats.org/presentationml/2006/main">
  <p:tag name="KSO_WM_UNIT_INDEX" val="1_1_4"/>
  <p:tag name="KSO_WM_UNIT_TYPE" val="l_h_f"/>
  <p:tag name="KSO_WM_UNIT_SUBTYPE" val="a"/>
  <p:tag name="KSO_WM_TEMPLATE_CATEGORY" val="diagram"/>
  <p:tag name="KSO_WM_TEMPLATE_INDEX" val="19882022"/>
  <p:tag name="KSO_WM_UNIT_ID" val="diagram19882022*l_h_f*1_1_4"/>
  <p:tag name="KSO_WM_DIAGRAM_GROUP_CODE" val="l1-1"/>
  <p:tag name="KSO_WM_TAG_VERSION" val="2.0"/>
  <p:tag name="KSO_WM_BEAUTIFY_FLAG" val="#wm#"/>
</p:tagLst>
</file>

<file path=ppt/tags/tag102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03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UNIT_ID" val="diagram19882022*l_h_f*1_2_3"/>
  <p:tag name="KSO_WM_DIAGRAM_GROUP_CODE" val="l1-1"/>
  <p:tag name="KSO_WM_TAG_VERSION" val="2.0"/>
  <p:tag name="KSO_WM_BEAUTIFY_FLAG" val="#wm#"/>
</p:tagLst>
</file>

<file path=ppt/tags/tag104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0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07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08.xml><?xml version="1.0" encoding="utf-8"?>
<p:tagLst xmlns:p="http://schemas.openxmlformats.org/presentationml/2006/main">
  <p:tag name="KSO_WM_UNIT_INDEX" val="2"/>
  <p:tag name="KSO_WM_UNIT_TYPE" val="a"/>
  <p:tag name="KSO_WM_BEAUTIFY_FLAG" val="#wm#"/>
</p:tagLst>
</file>

<file path=ppt/tags/tag109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10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UNIT_ID" val="diagram19882022*l_h_f*1_1_2"/>
  <p:tag name="KSO_WM_DIAGRAM_GROUP_CODE" val="l1-1"/>
  <p:tag name="KSO_WM_TAG_VERSION" val="2.0"/>
  <p:tag name="KSO_WM_BEAUTIFY_FLAG" val="#wm#"/>
</p:tagLst>
</file>

<file path=ppt/tags/tag111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12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UNIT_ID" val="diagram19882022*l_h_f*1_2_2"/>
  <p:tag name="KSO_WM_DIAGRAM_GROUP_CODE" val="l1-1"/>
  <p:tag name="KSO_WM_TAG_VERSION" val="2.0"/>
  <p:tag name="KSO_WM_BEAUTIFY_FLAG" val="#wm#"/>
</p:tagLst>
</file>

<file path=ppt/tags/tag113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14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UNIT_ID" val="diagram19882022*l_h_f*1_3_2"/>
  <p:tag name="KSO_WM_DIAGRAM_GROUP_CODE" val="l1-1"/>
  <p:tag name="KSO_WM_TAG_VERSION" val="2.0"/>
  <p:tag name="KSO_WM_BEAUTIFY_FLAG" val="#wm#"/>
</p:tagLst>
</file>

<file path=ppt/tags/tag115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16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1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19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20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21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22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UNIT_ID" val="diagram19882022*l_h_f*1_1_2"/>
  <p:tag name="KSO_WM_DIAGRAM_GROUP_CODE" val="l1-1"/>
  <p:tag name="KSO_WM_TAG_VERSION" val="2.0"/>
  <p:tag name="KSO_WM_BEAUTIFY_FLAG" val="#wm#"/>
</p:tagLst>
</file>

<file path=ppt/tags/tag123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24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UNIT_ID" val="diagram19882022*l_h_f*1_2_2"/>
  <p:tag name="KSO_WM_DIAGRAM_GROUP_CODE" val="l1-1"/>
  <p:tag name="KSO_WM_TAG_VERSION" val="2.0"/>
  <p:tag name="KSO_WM_BEAUTIFY_FLAG" val="#wm#"/>
</p:tagLst>
</file>

<file path=ppt/tags/tag125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26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UNIT_ID" val="diagram19882022*l_h_f*1_3_2"/>
  <p:tag name="KSO_WM_DIAGRAM_GROUP_CODE" val="l1-1"/>
  <p:tag name="KSO_WM_TAG_VERSION" val="2.0"/>
  <p:tag name="KSO_WM_BEAUTIFY_FLAG" val="#wm#"/>
</p:tagLst>
</file>

<file path=ppt/tags/tag127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128.xml><?xml version="1.0" encoding="utf-8"?>
<p:tagLst xmlns:p="http://schemas.openxmlformats.org/presentationml/2006/main">
  <p:tag name="KSO_WM_UNIT_INDEX" val="3"/>
  <p:tag name="KSO_WM_UNIT_TYPE" val="j"/>
  <p:tag name="KSO_WM_BEAUTIFY_FLAG" val="#wm#"/>
</p:tagLst>
</file>

<file path=ppt/tags/tag129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0.xml><?xml version="1.0" encoding="utf-8"?>
<p:tagLst xmlns:p="http://schemas.openxmlformats.org/presentationml/2006/main">
  <p:tag name="KSO_WM_UNIT_INDEX" val="5"/>
  <p:tag name="KSO_WM_UNIT_TYPE" val="j"/>
  <p:tag name="KSO_WM_BEAUTIFY_FLAG" val="#wm#"/>
</p:tagLst>
</file>

<file path=ppt/tags/tag131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32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3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35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36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37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38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UNIT_ID" val="diagram19882022*l_h_f*1_1_2"/>
  <p:tag name="KSO_WM_DIAGRAM_GROUP_CODE" val="l1-1"/>
  <p:tag name="KSO_WM_TAG_VERSION" val="2.0"/>
  <p:tag name="KSO_WM_BEAUTIFY_FLAG" val="#wm#"/>
</p:tagLst>
</file>

<file path=ppt/tags/tag139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0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UNIT_ID" val="diagram19882022*l_h_f*1_2_2"/>
  <p:tag name="KSO_WM_DIAGRAM_GROUP_CODE" val="l1-1"/>
  <p:tag name="KSO_WM_TAG_VERSION" val="2.0"/>
  <p:tag name="KSO_WM_BEAUTIFY_FLAG" val="#wm#"/>
</p:tagLst>
</file>

<file path=ppt/tags/tag141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42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UNIT_ID" val="diagram19882022*l_h_f*1_3_2"/>
  <p:tag name="KSO_WM_DIAGRAM_GROUP_CODE" val="l1-1"/>
  <p:tag name="KSO_WM_TAG_VERSION" val="2.0"/>
  <p:tag name="KSO_WM_BEAUTIFY_FLAG" val="#wm#"/>
</p:tagLst>
</file>

<file path=ppt/tags/tag143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44.xml><?xml version="1.0" encoding="utf-8"?>
<p:tagLst xmlns:p="http://schemas.openxmlformats.org/presentationml/2006/main">
  <p:tag name="KSO_WM_UNIT_INDEX" val="6"/>
  <p:tag name="KSO_WM_UNIT_TYPE" val="f"/>
  <p:tag name="KSO_WM_UNIT_SUBTYPE" val="a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4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47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48.xml><?xml version="1.0" encoding="utf-8"?>
<p:tagLst xmlns:p="http://schemas.openxmlformats.org/presentationml/2006/main">
  <p:tag name="KSO_WM_UNIT_INDEX" val="3"/>
  <p:tag name="KSO_WM_UNIT_TYPE" val="a"/>
  <p:tag name="KSO_WM_BEAUTIFY_FLAG" val="#wm#"/>
</p:tagLst>
</file>

<file path=ppt/tags/tag149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50.xml><?xml version="1.0" encoding="utf-8"?>
<p:tagLst xmlns:p="http://schemas.openxmlformats.org/presentationml/2006/main">
  <p:tag name="KSO_WM_UNIT_INDEX" val="6"/>
  <p:tag name="KSO_WM_UNIT_TYPE" val="i"/>
  <p:tag name="KSO_WM_BEAUTIFY_FLAG" val="#wm#"/>
</p:tagLst>
</file>

<file path=ppt/tags/tag151.xml><?xml version="1.0" encoding="utf-8"?>
<p:tagLst xmlns:p="http://schemas.openxmlformats.org/presentationml/2006/main">
  <p:tag name="KSO_WM_UNIT_INDEX" val="5"/>
  <p:tag name="KSO_WM_UNIT_TYPE" val="f"/>
  <p:tag name="KSO_WM_UNIT_SUBTYPE" val="a"/>
  <p:tag name="KSO_WM_BEAUTIFY_FLAG" val="#wm#"/>
</p:tagLst>
</file>

<file path=ppt/tags/tag152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53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UNIT_ID" val="diagram19882022*l_h_f*1_1_3"/>
  <p:tag name="KSO_WM_DIAGRAM_GROUP_CODE" val="l1-1"/>
  <p:tag name="KSO_WM_TAG_VERSION" val="2.0"/>
  <p:tag name="KSO_WM_BEAUTIFY_FLAG" val="#wm#"/>
</p:tagLst>
</file>

<file path=ppt/tags/tag154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55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UNIT_ID" val="diagram19882022*l_h_f*1_2_3"/>
  <p:tag name="KSO_WM_DIAGRAM_GROUP_CODE" val="l1-1"/>
  <p:tag name="KSO_WM_TAG_VERSION" val="2.0"/>
  <p:tag name="KSO_WM_BEAUTIFY_FLAG" val="#wm#"/>
</p:tagLst>
</file>

<file path=ppt/tags/tag156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57.xml><?xml version="1.0" encoding="utf-8"?>
<p:tagLst xmlns:p="http://schemas.openxmlformats.org/presentationml/2006/main">
  <p:tag name="KSO_WM_UNIT_INDEX" val="1_3_3"/>
  <p:tag name="KSO_WM_UNIT_TYPE" val="l_h_f"/>
  <p:tag name="KSO_WM_UNIT_SUBTYPE" val="a"/>
  <p:tag name="KSO_WM_TEMPLATE_CATEGORY" val="diagram"/>
  <p:tag name="KSO_WM_TEMPLATE_INDEX" val="19882022"/>
  <p:tag name="KSO_WM_UNIT_ID" val="diagram19882022*l_h_f*1_3_3"/>
  <p:tag name="KSO_WM_DIAGRAM_GROUP_CODE" val="l1-1"/>
  <p:tag name="KSO_WM_TAG_VERSION" val="2.0"/>
  <p:tag name="KSO_WM_BEAUTIFY_FLAG" val="#wm#"/>
</p:tagLst>
</file>

<file path=ppt/tags/tag158.xml><?xml version="1.0" encoding="utf-8"?>
<p:tagLst xmlns:p="http://schemas.openxmlformats.org/presentationml/2006/main">
  <p:tag name="KSO_WM_UNIT_INDEX" val="7"/>
  <p:tag name="KSO_WM_UNIT_TYPE" val="i"/>
  <p:tag name="KSO_WM_BEAUTIFY_FLAG" val="#wm#"/>
</p:tagLst>
</file>

<file path=ppt/tags/tag159.xml><?xml version="1.0" encoding="utf-8"?>
<p:tagLst xmlns:p="http://schemas.openxmlformats.org/presentationml/2006/main">
  <p:tag name="KSO_WM_UNIT_INDEX" val="9"/>
  <p:tag name="KSO_WM_UNIT_TYPE" val="i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60.xml><?xml version="1.0" encoding="utf-8"?>
<p:tagLst xmlns:p="http://schemas.openxmlformats.org/presentationml/2006/main">
  <p:tag name="KSO_WM_UNIT_INDEX" val="8"/>
  <p:tag name="KSO_WM_UNIT_TYPE" val="f"/>
  <p:tag name="KSO_WM_UNIT_SUBTYPE" val="a"/>
  <p:tag name="KSO_WM_BEAUTIFY_FLAG" val="#wm#"/>
</p:tagLst>
</file>

<file path=ppt/tags/tag161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62.xml><?xml version="1.0" encoding="utf-8"?>
<p:tagLst xmlns:p="http://schemas.openxmlformats.org/presentationml/2006/main">
  <p:tag name="KSO_WM_UNIT_INDEX" val="8"/>
  <p:tag name="KSO_WM_UNIT_TYPE" val="f"/>
  <p:tag name="KSO_WM_UNIT_SUBTYPE" val="a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6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65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66.xml><?xml version="1.0" encoding="utf-8"?>
<p:tagLst xmlns:p="http://schemas.openxmlformats.org/presentationml/2006/main">
  <p:tag name="KSO_WM_UNIT_INDEX" val="3"/>
  <p:tag name="KSO_WM_UNIT_TYPE" val="a"/>
  <p:tag name="KSO_WM_BEAUTIFY_FLAG" val="#wm#"/>
</p:tagLst>
</file>

<file path=ppt/tags/tag167.xml><?xml version="1.0" encoding="utf-8"?>
<p:tagLst xmlns:p="http://schemas.openxmlformats.org/presentationml/2006/main">
  <p:tag name="KSO_WM_UNIT_INDEX" val="4"/>
  <p:tag name="KSO_WM_UNIT_TYPE" val="β"/>
  <p:tag name="KSO_WM_BEAUTIFY_FLAG" val="#wm#"/>
</p:tagLst>
</file>

<file path=ppt/tags/tag168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69.xml><?xml version="1.0" encoding="utf-8"?>
<p:tagLst xmlns:p="http://schemas.openxmlformats.org/presentationml/2006/main">
  <p:tag name="KSO_WM_UNIT_INDEX" val="7"/>
  <p:tag name="KSO_WM_UNIT_TYPE" val="f"/>
  <p:tag name="KSO_WM_UNIT_SUBTYPE" val="a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71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72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73.xml><?xml version="1.0" encoding="utf-8"?>
<p:tagLst xmlns:p="http://schemas.openxmlformats.org/presentationml/2006/main">
  <p:tag name="KSO_WM_UNIT_INDEX" val="2"/>
  <p:tag name="KSO_WM_UNIT_TYPE" val="a"/>
  <p:tag name="KSO_WM_BEAUTIFY_FLAG" val="#wm#"/>
</p:tagLst>
</file>

<file path=ppt/tags/tag174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75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UNIT_ID" val="diagram19882022*l_h_f*1_1_3"/>
  <p:tag name="KSO_WM_DIAGRAM_GROUP_CODE" val="l1-1"/>
  <p:tag name="KSO_WM_TAG_VERSION" val="2.0"/>
  <p:tag name="KSO_WM_BEAUTIFY_FLAG" val="#wm#"/>
</p:tagLst>
</file>

<file path=ppt/tags/tag176.xml><?xml version="1.0" encoding="utf-8"?>
<p:tagLst xmlns:p="http://schemas.openxmlformats.org/presentationml/2006/main">
  <p:tag name="KSO_WM_UNIT_INDEX" val="1_1_5"/>
  <p:tag name="KSO_WM_UNIT_TYPE" val="l_h_f"/>
  <p:tag name="KSO_WM_UNIT_SUBTYPE" val="a"/>
  <p:tag name="KSO_WM_TEMPLATE_CATEGORY" val="diagram"/>
  <p:tag name="KSO_WM_TEMPLATE_INDEX" val="19882022"/>
  <p:tag name="KSO_WM_UNIT_ID" val="diagram19882022*l_h_f*1_1_5"/>
  <p:tag name="KSO_WM_DIAGRAM_GROUP_CODE" val="l1-1"/>
  <p:tag name="KSO_WM_TAG_VERSION" val="2.0"/>
  <p:tag name="KSO_WM_BEAUTIFY_FLAG" val="#wm#"/>
</p:tagLst>
</file>

<file path=ppt/tags/tag177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78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UNIT_ID" val="diagram19882022*l_h_f*1_2_3"/>
  <p:tag name="KSO_WM_DIAGRAM_GROUP_CODE" val="l1-1"/>
  <p:tag name="KSO_WM_TAG_VERSION" val="2.0"/>
  <p:tag name="KSO_WM_BEAUTIFY_FLAG" val="#wm#"/>
</p:tagLst>
</file>

<file path=ppt/tags/tag179.xml><?xml version="1.0" encoding="utf-8"?>
<p:tagLst xmlns:p="http://schemas.openxmlformats.org/presentationml/2006/main">
  <p:tag name="KSO_WM_UNIT_INDEX" val="1_2_5"/>
  <p:tag name="KSO_WM_UNIT_TYPE" val="l_h_f"/>
  <p:tag name="KSO_WM_UNIT_SUBTYPE" val="a"/>
  <p:tag name="KSO_WM_TEMPLATE_CATEGORY" val="diagram"/>
  <p:tag name="KSO_WM_TEMPLATE_INDEX" val="19882022"/>
  <p:tag name="KSO_WM_UNIT_ID" val="diagram19882022*l_h_f*1_2_5"/>
  <p:tag name="KSO_WM_DIAGRAM_GROUP_CODE" val="l1-1"/>
  <p:tag name="KSO_WM_TAG_VERSION" val="2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80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81.xml><?xml version="1.0" encoding="utf-8"?>
<p:tagLst xmlns:p="http://schemas.openxmlformats.org/presentationml/2006/main">
  <p:tag name="KSO_WM_UNIT_INDEX" val="1_3_3"/>
  <p:tag name="KSO_WM_UNIT_TYPE" val="l_h_f"/>
  <p:tag name="KSO_WM_UNIT_SUBTYPE" val="a"/>
  <p:tag name="KSO_WM_TEMPLATE_CATEGORY" val="diagram"/>
  <p:tag name="KSO_WM_TEMPLATE_INDEX" val="19882022"/>
  <p:tag name="KSO_WM_UNIT_ID" val="diagram19882022*l_h_f*1_3_3"/>
  <p:tag name="KSO_WM_DIAGRAM_GROUP_CODE" val="l1-1"/>
  <p:tag name="KSO_WM_TAG_VERSION" val="2.0"/>
  <p:tag name="KSO_WM_BEAUTIFY_FLAG" val="#wm#"/>
</p:tagLst>
</file>

<file path=ppt/tags/tag182.xml><?xml version="1.0" encoding="utf-8"?>
<p:tagLst xmlns:p="http://schemas.openxmlformats.org/presentationml/2006/main">
  <p:tag name="KSO_WM_UNIT_INDEX" val="1_3_5"/>
  <p:tag name="KSO_WM_UNIT_TYPE" val="l_h_f"/>
  <p:tag name="KSO_WM_UNIT_SUBTYPE" val="a"/>
  <p:tag name="KSO_WM_TEMPLATE_CATEGORY" val="diagram"/>
  <p:tag name="KSO_WM_TEMPLATE_INDEX" val="19882022"/>
  <p:tag name="KSO_WM_UNIT_ID" val="diagram19882022*l_h_f*1_3_5"/>
  <p:tag name="KSO_WM_DIAGRAM_GROUP_CODE" val="l1-1"/>
  <p:tag name="KSO_WM_TAG_VERSION" val="2.0"/>
  <p:tag name="KSO_WM_BEAUTIFY_FLAG" val="#wm#"/>
</p:tagLst>
</file>

<file path=ppt/tags/tag183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184.xml><?xml version="1.0" encoding="utf-8"?>
<p:tagLst xmlns:p="http://schemas.openxmlformats.org/presentationml/2006/main">
  <p:tag name="KSO_WM_UNIT_INDEX" val="5"/>
  <p:tag name="KSO_WM_UNIT_TYPE" val="b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186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187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188.xml><?xml version="1.0" encoding="utf-8"?>
<p:tagLst xmlns:p="http://schemas.openxmlformats.org/presentationml/2006/main">
  <p:tag name="KSO_WM_UNIT_INDEX" val="1"/>
  <p:tag name="KSO_WM_UNIT_TYPE" val="a"/>
  <p:tag name="KSO_WM_BEAUTIFY_FLAG" val="#wm#"/>
</p:tagLst>
</file>

<file path=ppt/tags/tag189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190.xml><?xml version="1.0" encoding="utf-8"?>
<p:tagLst xmlns:p="http://schemas.openxmlformats.org/presentationml/2006/main">
  <p:tag name="KSO_WM_UNIT_INDEX" val="1_1_3"/>
  <p:tag name="KSO_WM_UNIT_TYPE" val="l_h_f"/>
  <p:tag name="KSO_WM_UNIT_SUBTYPE" val="a"/>
  <p:tag name="KSO_WM_TEMPLATE_CATEGORY" val="diagram"/>
  <p:tag name="KSO_WM_TEMPLATE_INDEX" val="19882022"/>
  <p:tag name="KSO_WM_UNIT_ID" val="diagram19882022*l_h_f*1_1_3"/>
  <p:tag name="KSO_WM_DIAGRAM_GROUP_CODE" val="l1-1"/>
  <p:tag name="KSO_WM_TAG_VERSION" val="2.0"/>
  <p:tag name="KSO_WM_BEAUTIFY_FLAG" val="#wm#"/>
</p:tagLst>
</file>

<file path=ppt/tags/tag191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192.xml><?xml version="1.0" encoding="utf-8"?>
<p:tagLst xmlns:p="http://schemas.openxmlformats.org/presentationml/2006/main">
  <p:tag name="KSO_WM_UNIT_INDEX" val="1_2_3"/>
  <p:tag name="KSO_WM_UNIT_TYPE" val="l_h_f"/>
  <p:tag name="KSO_WM_UNIT_SUBTYPE" val="a"/>
  <p:tag name="KSO_WM_TEMPLATE_CATEGORY" val="diagram"/>
  <p:tag name="KSO_WM_TEMPLATE_INDEX" val="19882022"/>
  <p:tag name="KSO_WM_UNIT_ID" val="diagram19882022*l_h_f*1_2_3"/>
  <p:tag name="KSO_WM_DIAGRAM_GROUP_CODE" val="l1-1"/>
  <p:tag name="KSO_WM_TAG_VERSION" val="2.0"/>
  <p:tag name="KSO_WM_BEAUTIFY_FLAG" val="#wm#"/>
</p:tagLst>
</file>

<file path=ppt/tags/tag193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194.xml><?xml version="1.0" encoding="utf-8"?>
<p:tagLst xmlns:p="http://schemas.openxmlformats.org/presentationml/2006/main">
  <p:tag name="KSO_WM_UNIT_INDEX" val="1_3_3"/>
  <p:tag name="KSO_WM_UNIT_TYPE" val="l_h_f"/>
  <p:tag name="KSO_WM_UNIT_SUBTYPE" val="a"/>
  <p:tag name="KSO_WM_TEMPLATE_CATEGORY" val="diagram"/>
  <p:tag name="KSO_WM_TEMPLATE_INDEX" val="19882022"/>
  <p:tag name="KSO_WM_UNIT_ID" val="diagram19882022*l_h_f*1_3_3"/>
  <p:tag name="KSO_WM_DIAGRAM_GROUP_CODE" val="l1-1"/>
  <p:tag name="KSO_WM_TAG_VERSION" val="2.0"/>
  <p:tag name="KSO_WM_BEAUTIFY_FLAG" val="#wm#"/>
</p:tagLst>
</file>

<file path=ppt/tags/tag195.xml><?xml version="1.0" encoding="utf-8"?>
<p:tagLst xmlns:p="http://schemas.openxmlformats.org/presentationml/2006/main">
  <p:tag name="KSO_WM_UNIT_INDEX" val="1_4_1"/>
  <p:tag name="KSO_WM_UNIT_TYPE" val="l_h_a"/>
  <p:tag name="KSO_WM_TEMPLATE_CATEGORY" val="diagram"/>
  <p:tag name="KSO_WM_TEMPLATE_INDEX" val="19882022"/>
  <p:tag name="KSO_WM_UNIT_ID" val="diagram19882022*l_h_a*1_4_1"/>
  <p:tag name="KSO_WM_DIAGRAM_GROUP_CODE" val="l1-1"/>
  <p:tag name="KSO_WM_TAG_VERSION" val="2.0"/>
  <p:tag name="KSO_WM_BEAUTIFY_FLAG" val="#wm#"/>
</p:tagLst>
</file>

<file path=ppt/tags/tag196.xml><?xml version="1.0" encoding="utf-8"?>
<p:tagLst xmlns:p="http://schemas.openxmlformats.org/presentationml/2006/main">
  <p:tag name="KSO_WM_UNIT_INDEX" val="1_4_3"/>
  <p:tag name="KSO_WM_UNIT_TYPE" val="l_h_f"/>
  <p:tag name="KSO_WM_UNIT_SUBTYPE" val="a"/>
  <p:tag name="KSO_WM_TEMPLATE_CATEGORY" val="diagram"/>
  <p:tag name="KSO_WM_TEMPLATE_INDEX" val="19882022"/>
  <p:tag name="KSO_WM_UNIT_ID" val="diagram19882022*l_h_f*1_4_3"/>
  <p:tag name="KSO_WM_DIAGRAM_GROUP_CODE" val="l1-1"/>
  <p:tag name="KSO_WM_TAG_VERSION" val="2.0"/>
  <p:tag name="KSO_WM_BEAUTIFY_FLAG" val="#wm#"/>
</p:tagLst>
</file>

<file path=ppt/tags/tag197.xml><?xml version="1.0" encoding="utf-8"?>
<p:tagLst xmlns:p="http://schemas.openxmlformats.org/presentationml/2006/main">
  <p:tag name="KSO_WM_UNIT_INDEX" val="2"/>
  <p:tag name="KSO_WM_UNIT_TYPE" val="i"/>
  <p:tag name="KSO_WM_BEAUTIFY_FLAG" val="#wm#"/>
</p:tagLst>
</file>

<file path=ppt/tags/tag198.xml><?xml version="1.0" encoding="utf-8"?>
<p:tagLst xmlns:p="http://schemas.openxmlformats.org/presentationml/2006/main">
  <p:tag name="KSO_WM_UNIT_INDEX" val="5"/>
  <p:tag name="KSO_WM_UNIT_TYPE" val="i"/>
  <p:tag name="KSO_WM_BEAUTIFY_FLAG" val="#wm#"/>
</p:tagLst>
</file>

<file path=ppt/tags/tag199.xml><?xml version="1.0" encoding="utf-8"?>
<p:tagLst xmlns:p="http://schemas.openxmlformats.org/presentationml/2006/main">
  <p:tag name="KSO_WM_UNIT_INDEX" val="7"/>
  <p:tag name="KSO_WM_UNIT_TYPE" val="f"/>
  <p:tag name="KSO_WM_UNIT_SUBTYPE" val="a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00.xml><?xml version="1.0" encoding="utf-8"?>
<p:tagLst xmlns:p="http://schemas.openxmlformats.org/presentationml/2006/main">
  <p:tag name="KSO_WM_UNIT_INDEX" val="3"/>
  <p:tag name="KSO_WM_UNIT_TYPE" val="i"/>
  <p:tag name="KSO_WM_BEAUTIFY_FLAG" val="#wm#"/>
</p:tagLst>
</file>

<file path=ppt/tags/tag201.xml><?xml version="1.0" encoding="utf-8"?>
<p:tagLst xmlns:p="http://schemas.openxmlformats.org/presentationml/2006/main">
  <p:tag name="KSO_WM_UNIT_INDEX" val="8"/>
  <p:tag name="KSO_WM_UNIT_TYPE" val="i"/>
  <p:tag name="KSO_WM_BEAUTIFY_FLAG" val="#wm#"/>
</p:tagLst>
</file>

<file path=ppt/tags/tag202.xml><?xml version="1.0" encoding="utf-8"?>
<p:tagLst xmlns:p="http://schemas.openxmlformats.org/presentationml/2006/main">
  <p:tag name="KSO_WM_UNIT_INDEX" val="10"/>
  <p:tag name="KSO_WM_UNIT_TYPE" val="f"/>
  <p:tag name="KSO_WM_UNIT_SUBTYPE" val="a"/>
  <p:tag name="KSO_WM_BEAUTIFY_FLAG" val="#wm#"/>
</p:tagLst>
</file>

<file path=ppt/tags/tag203.xml><?xml version="1.0" encoding="utf-8"?>
<p:tagLst xmlns:p="http://schemas.openxmlformats.org/presentationml/2006/main">
  <p:tag name="KSO_WM_UNIT_INDEX" val="4"/>
  <p:tag name="KSO_WM_UNIT_TYPE" val="i"/>
  <p:tag name="KSO_WM_BEAUTIFY_FLAG" val="#wm#"/>
</p:tagLst>
</file>

<file path=ppt/tags/tag204.xml><?xml version="1.0" encoding="utf-8"?>
<p:tagLst xmlns:p="http://schemas.openxmlformats.org/presentationml/2006/main">
  <p:tag name="KSO_WM_UNIT_INDEX" val="11"/>
  <p:tag name="KSO_WM_UNIT_TYPE" val="i"/>
  <p:tag name="KSO_WM_BEAUTIFY_FLAG" val="#wm#"/>
</p:tagLst>
</file>

<file path=ppt/tags/tag205.xml><?xml version="1.0" encoding="utf-8"?>
<p:tagLst xmlns:p="http://schemas.openxmlformats.org/presentationml/2006/main">
  <p:tag name="KSO_WM_UNIT_INDEX" val="13"/>
  <p:tag name="KSO_WM_UNIT_TYPE" val="f"/>
  <p:tag name="KSO_WM_UNIT_SUBTYPE" val="a"/>
  <p:tag name="KSO_WM_BEAUTIFY_FLAG" val="#wm#"/>
</p:tagLst>
</file>

<file path=ppt/tags/tag206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207.xml><?xml version="1.0" encoding="utf-8"?>
<p:tagLst xmlns:p="http://schemas.openxmlformats.org/presentationml/2006/main">
  <p:tag name="KSO_WM_UNIT_INDEX" val="3"/>
  <p:tag name="KSO_WM_UNIT_TYPE" val="a"/>
  <p:tag name="KSO_WM_BEAUTIFY_FLAG" val="#wm#"/>
</p:tagLst>
</file>

<file path=ppt/tags/tag208.xml><?xml version="1.0" encoding="utf-8"?>
<p:tagLst xmlns:p="http://schemas.openxmlformats.org/presentationml/2006/main">
  <p:tag name="KSO_WM_BEAUTIFY_FLAG" val="#wm#"/>
  <p:tag name="KSO_WM_UNIT_TYPE" val="l_h_i"/>
  <p:tag name="KSO_WM_UNIT_INDEX" val="1_1_1"/>
  <p:tag name="KSO_WM_UNIT_ID" val="diagram19882022_3*l_h_i*1_1_1"/>
  <p:tag name="KSO_WM_TEMPLATE_INDEX" val="19882022"/>
  <p:tag name="KSO_WM_TAG_VERSION" val="2.0"/>
  <p:tag name="KSO_WM_DIAGRAM_GROUP_CODE" val="l1-1"/>
</p:tagLst>
</file>

<file path=ppt/tags/tag209.xml><?xml version="1.0" encoding="utf-8"?>
<p:tagLst xmlns:p="http://schemas.openxmlformats.org/presentationml/2006/main">
  <p:tag name="KSO_WM_BEAUTIFY_FLAG" val="#wm#"/>
  <p:tag name="KSO_WM_UNIT_TYPE" val="l_h_x"/>
  <p:tag name="KSO_WM_UNIT_INDEX" val="1_1_1"/>
  <p:tag name="KSO_WM_UNIT_ID" val="diagram19882022_3*l_h_x*1_1_1"/>
  <p:tag name="KSO_WM_TEMPLATE_INDEX" val="19882022"/>
  <p:tag name="KSO_WM_TAG_VERSION" val="2.0"/>
  <p:tag name="KSO_WM_DIAGRAM_GROUP_CODE" val="l1-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10.xml><?xml version="1.0" encoding="utf-8"?>
<p:tagLst xmlns:p="http://schemas.openxmlformats.org/presentationml/2006/main">
  <p:tag name="KSO_WM_BEAUTIFY_FLAG" val="#wm#"/>
  <p:tag name="KSO_WM_UNIT_TYPE" val="l_h_a"/>
  <p:tag name="KSO_WM_UNIT_INDEX" val="1_1_1"/>
  <p:tag name="KSO_WM_UNIT_ID" val="diagram19882022_3*l_h_a*1_1_1"/>
  <p:tag name="KSO_WM_TEMPLATE_INDEX" val="19882022"/>
  <p:tag name="KSO_WM_TAG_VERSION" val="2.0"/>
  <p:tag name="KSO_WM_DIAGRAM_GROUP_CODE" val="l1-1"/>
</p:tagLst>
</file>

<file path=ppt/tags/tag211.xml><?xml version="1.0" encoding="utf-8"?>
<p:tagLst xmlns:p="http://schemas.openxmlformats.org/presentationml/2006/main">
  <p:tag name="KSO_WM_BEAUTIFY_FLAG" val="#wm#"/>
  <p:tag name="KSO_WM_UNIT_TYPE" val="l_h_i"/>
  <p:tag name="KSO_WM_UNIT_INDEX" val="1_1_2"/>
  <p:tag name="KSO_WM_UNIT_ID" val="diagram19882022_3*l_h_i*1_1_2"/>
  <p:tag name="KSO_WM_TEMPLATE_INDEX" val="19882022"/>
  <p:tag name="KSO_WM_TAG_VERSION" val="2.0"/>
  <p:tag name="KSO_WM_DIAGRAM_GROUP_CODE" val="l1-1"/>
</p:tagLst>
</file>

<file path=ppt/tags/tag212.xml><?xml version="1.0" encoding="utf-8"?>
<p:tagLst xmlns:p="http://schemas.openxmlformats.org/presentationml/2006/main">
  <p:tag name="KSO_WM_BEAUTIFY_FLAG" val="#wm#"/>
  <p:tag name="KSO_WM_UNIT_TYPE" val="l_h_f"/>
  <p:tag name="KSO_WM_UNIT_INDEX" val="1_1_1"/>
  <p:tag name="KSO_WM_UNIT_ID" val="diagram19882022_3*l_h_f*1_1_1"/>
  <p:tag name="KSO_WM_TEMPLATE_INDEX" val="19882022"/>
  <p:tag name="KSO_WM_TAG_VERSION" val="2.0"/>
  <p:tag name="KSO_WM_DIAGRAM_GROUP_CODE" val="l1-1"/>
</p:tagLst>
</file>

<file path=ppt/tags/tag213.xml><?xml version="1.0" encoding="utf-8"?>
<p:tagLst xmlns:p="http://schemas.openxmlformats.org/presentationml/2006/main">
  <p:tag name="KSO_WM_BEAUTIFY_FLAG" val="#wm#"/>
  <p:tag name="KSO_WM_UNIT_TYPE" val="l_h_i"/>
  <p:tag name="KSO_WM_UNIT_INDEX" val="1_2_1"/>
  <p:tag name="KSO_WM_UNIT_ID" val="diagram19882022_3*l_h_i*1_2_1"/>
  <p:tag name="KSO_WM_TEMPLATE_INDEX" val="19882022"/>
  <p:tag name="KSO_WM_TAG_VERSION" val="2.0"/>
  <p:tag name="KSO_WM_DIAGRAM_GROUP_CODE" val="l1-1"/>
</p:tagLst>
</file>

<file path=ppt/tags/tag214.xml><?xml version="1.0" encoding="utf-8"?>
<p:tagLst xmlns:p="http://schemas.openxmlformats.org/presentationml/2006/main">
  <p:tag name="KSO_WM_BEAUTIFY_FLAG" val="#wm#"/>
  <p:tag name="KSO_WM_UNIT_TYPE" val="l_h_x"/>
  <p:tag name="KSO_WM_UNIT_INDEX" val="1_2_1"/>
  <p:tag name="KSO_WM_UNIT_ID" val="diagram19882022_3*l_h_x*1_2_1"/>
  <p:tag name="KSO_WM_TEMPLATE_INDEX" val="19882022"/>
  <p:tag name="KSO_WM_TAG_VERSION" val="2.0"/>
  <p:tag name="KSO_WM_DIAGRAM_GROUP_CODE" val="l1-1"/>
</p:tagLst>
</file>

<file path=ppt/tags/tag215.xml><?xml version="1.0" encoding="utf-8"?>
<p:tagLst xmlns:p="http://schemas.openxmlformats.org/presentationml/2006/main">
  <p:tag name="KSO_WM_BEAUTIFY_FLAG" val="#wm#"/>
  <p:tag name="KSO_WM_UNIT_TYPE" val="l_h_a"/>
  <p:tag name="KSO_WM_UNIT_INDEX" val="1_2_1"/>
  <p:tag name="KSO_WM_UNIT_ID" val="diagram19882022_3*l_h_a*1_2_1"/>
  <p:tag name="KSO_WM_TEMPLATE_INDEX" val="19882022"/>
  <p:tag name="KSO_WM_TAG_VERSION" val="2.0"/>
  <p:tag name="KSO_WM_DIAGRAM_GROUP_CODE" val="l1-1"/>
</p:tagLst>
</file>

<file path=ppt/tags/tag216.xml><?xml version="1.0" encoding="utf-8"?>
<p:tagLst xmlns:p="http://schemas.openxmlformats.org/presentationml/2006/main">
  <p:tag name="KSO_WM_BEAUTIFY_FLAG" val="#wm#"/>
  <p:tag name="KSO_WM_UNIT_TYPE" val="l_h_i"/>
  <p:tag name="KSO_WM_UNIT_INDEX" val="1_2_2"/>
  <p:tag name="KSO_WM_UNIT_ID" val="diagram19882022_3*l_h_i*1_2_2"/>
  <p:tag name="KSO_WM_TEMPLATE_INDEX" val="19882022"/>
  <p:tag name="KSO_WM_TAG_VERSION" val="2.0"/>
  <p:tag name="KSO_WM_DIAGRAM_GROUP_CODE" val="l1-1"/>
</p:tagLst>
</file>

<file path=ppt/tags/tag217.xml><?xml version="1.0" encoding="utf-8"?>
<p:tagLst xmlns:p="http://schemas.openxmlformats.org/presentationml/2006/main">
  <p:tag name="KSO_WM_BEAUTIFY_FLAG" val="#wm#"/>
  <p:tag name="KSO_WM_UNIT_TYPE" val="l_h_f"/>
  <p:tag name="KSO_WM_UNIT_INDEX" val="1_2_1"/>
  <p:tag name="KSO_WM_UNIT_ID" val="diagram19882022_3*l_h_f*1_2_1"/>
  <p:tag name="KSO_WM_TEMPLATE_INDEX" val="19882022"/>
  <p:tag name="KSO_WM_TAG_VERSION" val="2.0"/>
  <p:tag name="KSO_WM_DIAGRAM_GROUP_CODE" val="l1-1"/>
</p:tagLst>
</file>

<file path=ppt/tags/tag218.xml><?xml version="1.0" encoding="utf-8"?>
<p:tagLst xmlns:p="http://schemas.openxmlformats.org/presentationml/2006/main">
  <p:tag name="KSO_WM_BEAUTIFY_FLAG" val="#wm#"/>
  <p:tag name="KSO_WM_UNIT_TYPE" val="l_h_i"/>
  <p:tag name="KSO_WM_UNIT_INDEX" val="1_3_1"/>
  <p:tag name="KSO_WM_UNIT_ID" val="diagram19882022_3*l_h_i*1_3_1"/>
  <p:tag name="KSO_WM_TEMPLATE_INDEX" val="19882022"/>
  <p:tag name="KSO_WM_TAG_VERSION" val="2.0"/>
  <p:tag name="KSO_WM_DIAGRAM_GROUP_CODE" val="l1-1"/>
</p:tagLst>
</file>

<file path=ppt/tags/tag219.xml><?xml version="1.0" encoding="utf-8"?>
<p:tagLst xmlns:p="http://schemas.openxmlformats.org/presentationml/2006/main">
  <p:tag name="KSO_WM_BEAUTIFY_FLAG" val="#wm#"/>
  <p:tag name="KSO_WM_UNIT_TYPE" val="l_h_x"/>
  <p:tag name="KSO_WM_UNIT_INDEX" val="1_3_1"/>
  <p:tag name="KSO_WM_UNIT_ID" val="diagram19882022_3*l_h_x*1_3_1"/>
  <p:tag name="KSO_WM_TEMPLATE_INDEX" val="19882022"/>
  <p:tag name="KSO_WM_TAG_VERSION" val="2.0"/>
  <p:tag name="KSO_WM_DIAGRAM_GROUP_CODE" val="l1-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20.xml><?xml version="1.0" encoding="utf-8"?>
<p:tagLst xmlns:p="http://schemas.openxmlformats.org/presentationml/2006/main">
  <p:tag name="KSO_WM_BEAUTIFY_FLAG" val="#wm#"/>
  <p:tag name="KSO_WM_UNIT_TYPE" val="l_h_a"/>
  <p:tag name="KSO_WM_UNIT_INDEX" val="1_3_1"/>
  <p:tag name="KSO_WM_UNIT_ID" val="diagram19882022_3*l_h_a*1_3_1"/>
  <p:tag name="KSO_WM_TEMPLATE_INDEX" val="19882022"/>
  <p:tag name="KSO_WM_TAG_VERSION" val="2.0"/>
  <p:tag name="KSO_WM_DIAGRAM_GROUP_CODE" val="l1-1"/>
</p:tagLst>
</file>

<file path=ppt/tags/tag221.xml><?xml version="1.0" encoding="utf-8"?>
<p:tagLst xmlns:p="http://schemas.openxmlformats.org/presentationml/2006/main">
  <p:tag name="KSO_WM_BEAUTIFY_FLAG" val="#wm#"/>
  <p:tag name="KSO_WM_UNIT_TYPE" val="l_h_i"/>
  <p:tag name="KSO_WM_UNIT_INDEX" val="1_3_2"/>
  <p:tag name="KSO_WM_UNIT_ID" val="diagram19882022_3*l_h_i*1_3_2"/>
  <p:tag name="KSO_WM_TEMPLATE_INDEX" val="19882022"/>
  <p:tag name="KSO_WM_TAG_VERSION" val="2.0"/>
  <p:tag name="KSO_WM_DIAGRAM_GROUP_CODE" val="l1-1"/>
</p:tagLst>
</file>

<file path=ppt/tags/tag222.xml><?xml version="1.0" encoding="utf-8"?>
<p:tagLst xmlns:p="http://schemas.openxmlformats.org/presentationml/2006/main">
  <p:tag name="KSO_WM_BEAUTIFY_FLAG" val="#wm#"/>
  <p:tag name="KSO_WM_UNIT_TYPE" val="l_h_f"/>
  <p:tag name="KSO_WM_UNIT_INDEX" val="1_3_1"/>
  <p:tag name="KSO_WM_UNIT_ID" val="diagram19882022_3*l_h_f*1_3_1"/>
  <p:tag name="KSO_WM_TEMPLATE_INDEX" val="19882022"/>
  <p:tag name="KSO_WM_TAG_VERSION" val="2.0"/>
  <p:tag name="KSO_WM_DIAGRAM_GROUP_CODE" val="l1-1"/>
</p:tagLst>
</file>

<file path=ppt/tags/tag223.xml><?xml version="1.0" encoding="utf-8"?>
<p:tagLst xmlns:p="http://schemas.openxmlformats.org/presentationml/2006/main">
  <p:tag name="KSO_WM_UNIT_INDEX" val="19"/>
  <p:tag name="KSO_WM_UNIT_TYPE" val="f"/>
  <p:tag name="KSO_WM_UNIT_SUBTYPE" val="a"/>
  <p:tag name="KSO_WM_BEAUTIFY_FLAG" val="#wm#"/>
</p:tagLst>
</file>

<file path=ppt/tags/tag224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VALUE" val="160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  <p:tag name="KSO_WM_UNIT_VALUE" val="160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5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5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23"/>
  <p:tag name="KSO_WM_TEMPLATE_CATEGORY" val="custom"/>
  <p:tag name="KSO_WM_TEMPLATE_INDEX" val="20231820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VALUE" val="340"/>
  <p:tag name="KSO_WM_TEMPLATE_CATEGORY" val="custom"/>
  <p:tag name="KSO_WM_TEMPLATE_INDEX" val="20231820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9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1820"/>
  <p:tag name="KSO_WM_TEMPLATE_THUMBS_INDEX" val="1、9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UNIT_INDEX" val="2"/>
  <p:tag name="KSO_WM_UNIT_TYPE" val="b"/>
  <p:tag name="KSO_WM_BEAUTIFY_FLAG" val="#wm#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PRESET_TEXT" val="单击此处编辑母版标题样式"/>
  <p:tag name="KSO_WM_UNIT_TEXT_TYPE" val="1"/>
</p:tagLst>
</file>

<file path=ppt/tags/tag82.xml><?xml version="1.0" encoding="utf-8"?>
<p:tagLst xmlns:p="http://schemas.openxmlformats.org/presentationml/2006/main">
  <p:tag name="KSO_WM_SLIDE_ID" val="custom20231820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1820"/>
  <p:tag name="KSO_WM_SLIDE_LAYOUT" val="a_f"/>
  <p:tag name="KSO_WM_SLIDE_LAYOUT_CNT" val="1_1"/>
  <p:tag name="KSO_WM_SLIDE_TYPE" val="title"/>
  <p:tag name="KSO_WM_SLIDE_SUBTYPE" val="pureTxt"/>
  <p:tag name="KSO_WM_TEMPLATE_THUMBS_INDEX" val="1、9"/>
</p:tagLst>
</file>

<file path=ppt/tags/tag83.xml><?xml version="1.0" encoding="utf-8"?>
<p:tagLst xmlns:p="http://schemas.openxmlformats.org/presentationml/2006/main">
  <p:tag name="KSO_WM_UNIT_INDEX" val="5"/>
  <p:tag name="KSO_WM_UNIT_TYPE" val="b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85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86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87.xml><?xml version="1.0" encoding="utf-8"?>
<p:tagLst xmlns:p="http://schemas.openxmlformats.org/presentationml/2006/main">
  <p:tag name="KSO_WM_UNIT_INDEX" val="3"/>
  <p:tag name="KSO_WM_UNIT_TYPE" val="a"/>
  <p:tag name="KSO_WM_BEAUTIFY_FLAG" val="#wm#"/>
</p:tagLst>
</file>

<file path=ppt/tags/tag88.xml><?xml version="1.0" encoding="utf-8"?>
<p:tagLst xmlns:p="http://schemas.openxmlformats.org/presentationml/2006/main">
  <p:tag name="KSO_WM_UNIT_INDEX" val="1_1_1"/>
  <p:tag name="KSO_WM_UNIT_TYPE" val="l_h_a"/>
  <p:tag name="KSO_WM_TEMPLATE_CATEGORY" val="diagram"/>
  <p:tag name="KSO_WM_TEMPLATE_INDEX" val="19882022"/>
  <p:tag name="KSO_WM_UNIT_ID" val="diagram19882022*l_h_a*1_1_1"/>
  <p:tag name="KSO_WM_DIAGRAM_GROUP_CODE" val="l1-1"/>
  <p:tag name="KSO_WM_TAG_VERSION" val="2.0"/>
  <p:tag name="KSO_WM_BEAUTIFY_FLAG" val="#wm#"/>
</p:tagLst>
</file>

<file path=ppt/tags/tag89.xml><?xml version="1.0" encoding="utf-8"?>
<p:tagLst xmlns:p="http://schemas.openxmlformats.org/presentationml/2006/main">
  <p:tag name="KSO_WM_UNIT_INDEX" val="1_1_2"/>
  <p:tag name="KSO_WM_UNIT_TYPE" val="l_h_f"/>
  <p:tag name="KSO_WM_UNIT_SUBTYPE" val="a"/>
  <p:tag name="KSO_WM_TEMPLATE_CATEGORY" val="diagram"/>
  <p:tag name="KSO_WM_TEMPLATE_INDEX" val="19882022"/>
  <p:tag name="KSO_WM_UNIT_ID" val="diagram19882022*l_h_f*1_1_2"/>
  <p:tag name="KSO_WM_DIAGRAM_GROUP_CODE" val="l1-1"/>
  <p:tag name="KSO_WM_TAG_VERSION" val="2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90.xml><?xml version="1.0" encoding="utf-8"?>
<p:tagLst xmlns:p="http://schemas.openxmlformats.org/presentationml/2006/main">
  <p:tag name="KSO_WM_UNIT_INDEX" val="1_2_1"/>
  <p:tag name="KSO_WM_UNIT_TYPE" val="l_h_a"/>
  <p:tag name="KSO_WM_TEMPLATE_CATEGORY" val="diagram"/>
  <p:tag name="KSO_WM_TEMPLATE_INDEX" val="19882022"/>
  <p:tag name="KSO_WM_UNIT_ID" val="diagram19882022*l_h_a*1_2_1"/>
  <p:tag name="KSO_WM_DIAGRAM_GROUP_CODE" val="l1-1"/>
  <p:tag name="KSO_WM_TAG_VERSION" val="2.0"/>
  <p:tag name="KSO_WM_BEAUTIFY_FLAG" val="#wm#"/>
</p:tagLst>
</file>

<file path=ppt/tags/tag91.xml><?xml version="1.0" encoding="utf-8"?>
<p:tagLst xmlns:p="http://schemas.openxmlformats.org/presentationml/2006/main">
  <p:tag name="KSO_WM_UNIT_INDEX" val="1_2_2"/>
  <p:tag name="KSO_WM_UNIT_TYPE" val="l_h_f"/>
  <p:tag name="KSO_WM_UNIT_SUBTYPE" val="a"/>
  <p:tag name="KSO_WM_TEMPLATE_CATEGORY" val="diagram"/>
  <p:tag name="KSO_WM_TEMPLATE_INDEX" val="19882022"/>
  <p:tag name="KSO_WM_UNIT_ID" val="diagram19882022*l_h_f*1_2_2"/>
  <p:tag name="KSO_WM_DIAGRAM_GROUP_CODE" val="l1-1"/>
  <p:tag name="KSO_WM_TAG_VERSION" val="2.0"/>
  <p:tag name="KSO_WM_BEAUTIFY_FLAG" val="#wm#"/>
</p:tagLst>
</file>

<file path=ppt/tags/tag92.xml><?xml version="1.0" encoding="utf-8"?>
<p:tagLst xmlns:p="http://schemas.openxmlformats.org/presentationml/2006/main">
  <p:tag name="KSO_WM_UNIT_INDEX" val="1_3_1"/>
  <p:tag name="KSO_WM_UNIT_TYPE" val="l_h_a"/>
  <p:tag name="KSO_WM_TEMPLATE_CATEGORY" val="diagram"/>
  <p:tag name="KSO_WM_TEMPLATE_INDEX" val="19882022"/>
  <p:tag name="KSO_WM_UNIT_ID" val="diagram19882022*l_h_a*1_3_1"/>
  <p:tag name="KSO_WM_DIAGRAM_GROUP_CODE" val="l1-1"/>
  <p:tag name="KSO_WM_TAG_VERSION" val="2.0"/>
  <p:tag name="KSO_WM_BEAUTIFY_FLAG" val="#wm#"/>
</p:tagLst>
</file>

<file path=ppt/tags/tag93.xml><?xml version="1.0" encoding="utf-8"?>
<p:tagLst xmlns:p="http://schemas.openxmlformats.org/presentationml/2006/main">
  <p:tag name="KSO_WM_UNIT_INDEX" val="1_3_2"/>
  <p:tag name="KSO_WM_UNIT_TYPE" val="l_h_f"/>
  <p:tag name="KSO_WM_UNIT_SUBTYPE" val="a"/>
  <p:tag name="KSO_WM_TEMPLATE_CATEGORY" val="diagram"/>
  <p:tag name="KSO_WM_TEMPLATE_INDEX" val="19882022"/>
  <p:tag name="KSO_WM_UNIT_ID" val="diagram19882022*l_h_f*1_3_2"/>
  <p:tag name="KSO_WM_DIAGRAM_GROUP_CODE" val="l1-1"/>
  <p:tag name="KSO_WM_TAG_VERSION" val="2.0"/>
  <p:tag name="KSO_WM_BEAUTIFY_FLAG" val="#wm#"/>
</p:tagLst>
</file>

<file path=ppt/tags/tag94.xml><?xml version="1.0" encoding="utf-8"?>
<p:tagLst xmlns:p="http://schemas.openxmlformats.org/presentationml/2006/main">
  <p:tag name="KSO_WM_SLIDE_TYPE" val="text"/>
  <p:tag name="KSO_WM_BEAUTIFY_FLAG" val="#wm#"/>
  <p:tag name="KSO_WM_SLIDE_ID" val="custom20231820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TEMPLATE_CATEGORY" val="custom"/>
  <p:tag name="KSO_WM_TEMPLATE_INDEX" val="20231820"/>
  <p:tag name="KSO_WM_SLIDE_SUBTYPE" val="pureTxt"/>
  <p:tag name="KSO_WM_SLIDE_SIZE" val="850*457"/>
  <p:tag name="KSO_WM_SLIDE_POSITION" val="54*28"/>
  <p:tag name="KSO_WM_SLIDE_LAYOUT" val="a_f"/>
  <p:tag name="KSO_WM_SLIDE_LAYOUT_CNT" val="1_1"/>
</p:tagLst>
</file>

<file path=ppt/tags/tag95.xml><?xml version="1.0" encoding="utf-8"?>
<p:tagLst xmlns:p="http://schemas.openxmlformats.org/presentationml/2006/main">
  <p:tag name="KSO_WM_UNIT_INDEX" val="5"/>
  <p:tag name="KSO_WM_UNIT_TYPE" val="b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14"/>
  <p:tag name="KSO_WM_UNIT_TYPE" val="a"/>
  <p:tag name="KSO_WM_UNIT_INDEX" val="1"/>
  <p:tag name="KSO_WM_UNIT_PRESET_TEXT" val="单击此处编辑母版标题样式"/>
  <p:tag name="KSO_WM_UNIT_TEXT_TYPE" val="1"/>
</p:tagLst>
</file>

<file path=ppt/tags/tag97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TEMPLATE_CATEGORY" val="custom"/>
  <p:tag name="KSO_WM_TEMPLATE_INDEX" val="20231820"/>
  <p:tag name="KSO_WM_UNIT_LAYERLEVEL" val="1"/>
  <p:tag name="KSO_WM_TAG_VERSION" val="3.0"/>
  <p:tag name="KSO_WM_BEAUTIFY_FLAG" val="#wm#"/>
  <p:tag name="KSO_WM_UNIT_NOCLEAR" val="0"/>
  <p:tag name="KSO_WM_UNIT_VALUE" val="13"/>
  <p:tag name="KSO_WM_UNIT_TYPE" val="e"/>
  <p:tag name="KSO_WM_UNIT_INDEX" val="1"/>
  <p:tag name="KSO_WM_UNIT_PRESET_TEXT" val="节编号"/>
</p:tagLst>
</file>

<file path=ppt/tags/tag98.xml><?xml version="1.0" encoding="utf-8"?>
<p:tagLst xmlns:p="http://schemas.openxmlformats.org/presentationml/2006/main">
  <p:tag name="KSO_WM_SLIDE_ID" val="custom20231820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1820"/>
  <p:tag name="KSO_WM_SLIDE_TYPE" val="sectionTitle"/>
  <p:tag name="KSO_WM_SLIDE_SUBTYPE" val="pureTxt"/>
  <p:tag name="KSO_WM_SLIDE_LAYOUT" val="a_e"/>
  <p:tag name="KSO_WM_SLIDE_LAYOUT_CNT" val="1_1"/>
</p:tagLst>
</file>

<file path=ppt/tags/tag99.xml><?xml version="1.0" encoding="utf-8"?>
<p:tagLst xmlns:p="http://schemas.openxmlformats.org/presentationml/2006/main">
  <p:tag name="KSO_WM_UNIT_INDEX" val="3"/>
  <p:tag name="KSO_WM_UNIT_TYPE" val="a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自定义 58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1C4BE6"/>
      </a:accent1>
      <a:accent2>
        <a:srgbClr val="4985FB"/>
      </a:accent2>
      <a:accent3>
        <a:srgbClr val="2EC0FF"/>
      </a:accent3>
      <a:accent4>
        <a:srgbClr val="1C79E6"/>
      </a:accent4>
      <a:accent5>
        <a:srgbClr val="B583FF"/>
      </a:accent5>
      <a:accent6>
        <a:srgbClr val="5552E8"/>
      </a:accent6>
      <a:hlink>
        <a:srgbClr val="304FFE"/>
      </a:hlink>
      <a:folHlink>
        <a:srgbClr val="492067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2557</Words>
  <Application>WPS 演示</Application>
  <PresentationFormat/>
  <Paragraphs>284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Arial</vt:lpstr>
      <vt:lpstr>Noto Sans SC</vt:lpstr>
      <vt:lpstr>微软雅黑</vt:lpstr>
      <vt:lpstr>Arial Unicode MS</vt:lpstr>
      <vt:lpstr>Office 主题​​</vt:lpstr>
      <vt:lpstr>2_Office 主题​​</vt:lpstr>
      <vt:lpstr>智慧赋能的项目式学习设计</vt:lpstr>
      <vt:lpstr>一、项目背景</vt:lpstr>
      <vt:lpstr>PowerPoint 演示文稿</vt:lpstr>
      <vt:lpstr>二、项目依据</vt:lpstr>
      <vt:lpstr>PowerPoint 演示文稿</vt:lpstr>
      <vt:lpstr>三、教学目标</vt:lpstr>
      <vt:lpstr>PowerPoint 演示文稿</vt:lpstr>
      <vt:lpstr>四、学情分析</vt:lpstr>
      <vt:lpstr>PowerPoint 演示文稿</vt:lpstr>
      <vt:lpstr>五、信息资源与工具选择</vt:lpstr>
      <vt:lpstr>PowerPoint 演示文稿</vt:lpstr>
      <vt:lpstr>六、驱动问题</vt:lpstr>
      <vt:lpstr>PowerPoint 演示文稿</vt:lpstr>
      <vt:lpstr>七、项目实施过程设计</vt:lpstr>
      <vt:lpstr>PowerPoint 演示文稿</vt:lpstr>
      <vt:lpstr>八、项目评价方案</vt:lpstr>
      <vt:lpstr>PowerPoint 演示文稿</vt:lpstr>
      <vt:lpstr>九、项目反思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琦Qi</cp:lastModifiedBy>
  <cp:revision>3</cp:revision>
  <dcterms:created xsi:type="dcterms:W3CDTF">2026-03-05T12:43:00Z</dcterms:created>
  <dcterms:modified xsi:type="dcterms:W3CDTF">2026-03-05T16:41:36Z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CDD9532EB6F34ED3A5F75183B7C79387_12</vt:lpwstr>
  </property>
  <property fmtid="{D5CDD505-2E9C-101B-9397-08002B2CF9AE}" pid="3" name="KSOProductBuildVer">
    <vt:lpwstr>2052-12.1.0.24657</vt:lpwstr>
  </property>
</Properties>
</file>