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1.svg" ContentType="image/svg+xml"/>
  <Override PartName="/ppt/media/image13.svg" ContentType="image/svg+xml"/>
  <Override PartName="/ppt/media/image16.svg" ContentType="image/svg+xml"/>
  <Override PartName="/ppt/media/image19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.svg" ContentType="image/svg+xml"/>
  <Override PartName="/ppt/media/image30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39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5.svg" ContentType="image/svg+xml"/>
  <Override PartName="/ppt/media/image50.svg" ContentType="image/svg+xml"/>
  <Override PartName="/ppt/media/image53.svg" ContentType="image/svg+xml"/>
  <Override PartName="/ppt/media/image57.svg" ContentType="image/svg+xml"/>
  <Override PartName="/ppt/media/image59.svg" ContentType="image/svg+xml"/>
  <Override PartName="/ppt/media/image61.svg" ContentType="image/svg+xml"/>
  <Override PartName="/ppt/media/image64.svg" ContentType="image/svg+xml"/>
  <Override PartName="/ppt/media/image66.svg" ContentType="image/svg+xml"/>
  <Override PartName="/ppt/media/image69.svg" ContentType="image/svg+xml"/>
  <Override PartName="/ppt/media/image7.svg" ContentType="image/svg+xml"/>
  <Override PartName="/ppt/media/image73.svg" ContentType="image/svg+xml"/>
  <Override PartName="/ppt/media/image75.svg" ContentType="image/svg+xml"/>
  <Override PartName="/ppt/media/image77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6858000" cy="9144000"/>
  <p:embeddedFontLst>
    <p:embeddedFont>
      <p:font typeface="方正水柱_GBK" panose="02000000000000000000" charset="-122"/>
      <p:regular r:id="rId29"/>
    </p:embeddedFont>
    <p:embeddedFont>
      <p:font typeface="Noto Sans SC" panose="020B0200000000000000" charset="-122"/>
      <p:regular r:id="rId30"/>
    </p:embeddedFont>
    <p:embeddedFont>
      <p:font typeface="方正公文黑体" panose="02000500000000000000" charset="-122"/>
      <p:regular r:id="rId31"/>
    </p:embeddedFont>
    <p:embeddedFont>
      <p:font typeface="楷体_GB2312" panose="02010609030101010101" charset="-122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747775"/>
          </p15:clr>
        </p15:guide>
        <p15:guide id="2" pos="2880" userDrawn="1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font" Target="fonts/font4.fntdata"/><Relationship Id="rId31" Type="http://schemas.openxmlformats.org/officeDocument/2006/relationships/font" Target="fonts/font3.fntdata"/><Relationship Id="rId30" Type="http://schemas.openxmlformats.org/officeDocument/2006/relationships/font" Target="fonts/font2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.fntdata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Shape 31"/>
          <p:cNvSpPr txBox="1"/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Shape 3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Shape 3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Shape 3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Shape 50"/>
          <p:cNvSpPr txBox="1"/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Shape 5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Shape 5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Shape 5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排标题与文本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Shape 16"/>
          <p:cNvSpPr txBox="1"/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Shape 1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Shape 1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Shape 1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Shape 55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Shape 5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Shape 5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Shape 5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Shape 60"/>
          <p:cNvSpPr txBox="1"/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Shape 6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Shape 6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Shape 6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Shape 10"/>
          <p:cNvSpPr txBox="1"/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Shape 11"/>
          <p:cNvSpPr txBox="1"/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" name="Shape 1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Shape 1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Shape 1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Shape 36"/>
          <p:cNvSpPr txBox="1"/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39" name="Shape 37"/>
          <p:cNvSpPr txBox="1"/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Shape 38"/>
          <p:cNvSpPr txBox="1"/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41" name="Shape 39"/>
          <p:cNvSpPr txBox="1"/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Shape 40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Shape 41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Shape 42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Shape 2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Shape 2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Shape 2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Shape 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Shape 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Shape 44"/>
          <p:cNvSpPr txBox="1"/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Shape 45"/>
          <p:cNvSpPr txBox="1"/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Shape 4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Shape 4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Shape 4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Shape 25"/>
          <p:cNvSpPr/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/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Shape 2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Shape 2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Shape 2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Shape 2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Shape 3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" name="Shape 4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0" name="Shape 5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39.svg"/><Relationship Id="rId7" Type="http://schemas.openxmlformats.org/officeDocument/2006/relationships/image" Target="../media/image38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3" Type="http://schemas.openxmlformats.org/officeDocument/2006/relationships/image" Target="../media/image34.png"/><Relationship Id="rId2" Type="http://schemas.openxmlformats.org/officeDocument/2006/relationships/image" Target="../media/image33.sv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image" Target="../media/image3.svg"/><Relationship Id="rId39" Type="http://schemas.openxmlformats.org/officeDocument/2006/relationships/notesSlide" Target="../notesSlides/notesSlide12.xml"/><Relationship Id="rId38" Type="http://schemas.openxmlformats.org/officeDocument/2006/relationships/slideLayout" Target="../slideLayouts/slideLayout12.xml"/><Relationship Id="rId37" Type="http://schemas.openxmlformats.org/officeDocument/2006/relationships/image" Target="../media/image48.png"/><Relationship Id="rId36" Type="http://schemas.openxmlformats.org/officeDocument/2006/relationships/tags" Target="../tags/tag85.xml"/><Relationship Id="rId35" Type="http://schemas.openxmlformats.org/officeDocument/2006/relationships/tags" Target="../tags/tag84.xml"/><Relationship Id="rId34" Type="http://schemas.openxmlformats.org/officeDocument/2006/relationships/tags" Target="../tags/tag83.xml"/><Relationship Id="rId33" Type="http://schemas.openxmlformats.org/officeDocument/2006/relationships/tags" Target="../tags/tag82.xml"/><Relationship Id="rId32" Type="http://schemas.openxmlformats.org/officeDocument/2006/relationships/image" Target="../media/image47.svg"/><Relationship Id="rId31" Type="http://schemas.openxmlformats.org/officeDocument/2006/relationships/image" Target="../media/image46.png"/><Relationship Id="rId30" Type="http://schemas.openxmlformats.org/officeDocument/2006/relationships/tags" Target="../tags/tag81.xml"/><Relationship Id="rId3" Type="http://schemas.openxmlformats.org/officeDocument/2006/relationships/image" Target="../media/image40.png"/><Relationship Id="rId29" Type="http://schemas.openxmlformats.org/officeDocument/2006/relationships/tags" Target="../tags/tag80.xml"/><Relationship Id="rId28" Type="http://schemas.openxmlformats.org/officeDocument/2006/relationships/tags" Target="../tags/tag79.xml"/><Relationship Id="rId27" Type="http://schemas.openxmlformats.org/officeDocument/2006/relationships/tags" Target="../tags/tag78.xml"/><Relationship Id="rId26" Type="http://schemas.openxmlformats.org/officeDocument/2006/relationships/tags" Target="../tags/tag77.xml"/><Relationship Id="rId25" Type="http://schemas.openxmlformats.org/officeDocument/2006/relationships/image" Target="../media/image45.svg"/><Relationship Id="rId24" Type="http://schemas.openxmlformats.org/officeDocument/2006/relationships/image" Target="../media/image44.png"/><Relationship Id="rId23" Type="http://schemas.openxmlformats.org/officeDocument/2006/relationships/tags" Target="../tags/tag76.xml"/><Relationship Id="rId22" Type="http://schemas.openxmlformats.org/officeDocument/2006/relationships/tags" Target="../tags/tag75.xml"/><Relationship Id="rId21" Type="http://schemas.openxmlformats.org/officeDocument/2006/relationships/tags" Target="../tags/tag74.xml"/><Relationship Id="rId20" Type="http://schemas.openxmlformats.org/officeDocument/2006/relationships/tags" Target="../tags/tag73.xml"/><Relationship Id="rId2" Type="http://schemas.openxmlformats.org/officeDocument/2006/relationships/tags" Target="../tags/tag61.xml"/><Relationship Id="rId19" Type="http://schemas.openxmlformats.org/officeDocument/2006/relationships/tags" Target="../tags/tag72.xml"/><Relationship Id="rId18" Type="http://schemas.openxmlformats.org/officeDocument/2006/relationships/image" Target="../media/image43.svg"/><Relationship Id="rId17" Type="http://schemas.openxmlformats.org/officeDocument/2006/relationships/image" Target="../media/image42.png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image" Target="../media/image30.svg"/><Relationship Id="rId10" Type="http://schemas.openxmlformats.org/officeDocument/2006/relationships/image" Target="../media/image41.png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13.svg"/><Relationship Id="rId7" Type="http://schemas.openxmlformats.org/officeDocument/2006/relationships/image" Target="../media/image54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22.svg"/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39.svg"/><Relationship Id="rId1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22.svg"/><Relationship Id="rId3" Type="http://schemas.openxmlformats.org/officeDocument/2006/relationships/image" Target="../media/image51.png"/><Relationship Id="rId2" Type="http://schemas.openxmlformats.org/officeDocument/2006/relationships/image" Target="../media/image13.svg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33.svg"/><Relationship Id="rId11" Type="http://schemas.openxmlformats.org/officeDocument/2006/relationships/image" Target="../media/image62.png"/><Relationship Id="rId10" Type="http://schemas.openxmlformats.org/officeDocument/2006/relationships/image" Target="../media/image61.svg"/><Relationship Id="rId1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tags" Target="../tags/tag86.xml"/><Relationship Id="rId4" Type="http://schemas.openxmlformats.org/officeDocument/2006/relationships/image" Target="../media/image66.svg"/><Relationship Id="rId3" Type="http://schemas.openxmlformats.org/officeDocument/2006/relationships/image" Target="../media/image65.png"/><Relationship Id="rId2" Type="http://schemas.openxmlformats.org/officeDocument/2006/relationships/image" Target="../media/image64.svg"/><Relationship Id="rId1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69.svg"/><Relationship Id="rId3" Type="http://schemas.openxmlformats.org/officeDocument/2006/relationships/image" Target="../media/image68.png"/><Relationship Id="rId2" Type="http://schemas.openxmlformats.org/officeDocument/2006/relationships/image" Target="../media/image3.sv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image" Target="../media/image43.svg"/><Relationship Id="rId3" Type="http://schemas.openxmlformats.org/officeDocument/2006/relationships/image" Target="../media/image42.png"/><Relationship Id="rId2" Type="http://schemas.openxmlformats.org/officeDocument/2006/relationships/tags" Target="../tags/tag88.xml"/><Relationship Id="rId16" Type="http://schemas.openxmlformats.org/officeDocument/2006/relationships/notesSlide" Target="../notesSlides/notesSlide18.x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71.jpeg"/><Relationship Id="rId13" Type="http://schemas.openxmlformats.org/officeDocument/2006/relationships/image" Target="../media/image70.png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image" Target="../media/image33.svg"/><Relationship Id="rId1" Type="http://schemas.openxmlformats.org/officeDocument/2006/relationships/tags" Target="../tags/tag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3.svg"/><Relationship Id="rId38" Type="http://schemas.openxmlformats.org/officeDocument/2006/relationships/notesSlide" Target="../notesSlides/notesSlide2.xml"/><Relationship Id="rId37" Type="http://schemas.openxmlformats.org/officeDocument/2006/relationships/slideLayout" Target="../slideLayouts/slideLayout12.xml"/><Relationship Id="rId36" Type="http://schemas.openxmlformats.org/officeDocument/2006/relationships/tags" Target="../tags/tag24.xml"/><Relationship Id="rId35" Type="http://schemas.openxmlformats.org/officeDocument/2006/relationships/tags" Target="../tags/tag23.xml"/><Relationship Id="rId34" Type="http://schemas.openxmlformats.org/officeDocument/2006/relationships/image" Target="../media/image13.svg"/><Relationship Id="rId33" Type="http://schemas.openxmlformats.org/officeDocument/2006/relationships/image" Target="../media/image12.png"/><Relationship Id="rId32" Type="http://schemas.openxmlformats.org/officeDocument/2006/relationships/tags" Target="../tags/tag22.xml"/><Relationship Id="rId31" Type="http://schemas.openxmlformats.org/officeDocument/2006/relationships/tags" Target="../tags/tag21.xml"/><Relationship Id="rId30" Type="http://schemas.openxmlformats.org/officeDocument/2006/relationships/tags" Target="../tags/tag20.xml"/><Relationship Id="rId3" Type="http://schemas.openxmlformats.org/officeDocument/2006/relationships/image" Target="../media/image2.png"/><Relationship Id="rId29" Type="http://schemas.openxmlformats.org/officeDocument/2006/relationships/tags" Target="../tags/tag19.xml"/><Relationship Id="rId28" Type="http://schemas.openxmlformats.org/officeDocument/2006/relationships/image" Target="../media/image11.svg"/><Relationship Id="rId27" Type="http://schemas.openxmlformats.org/officeDocument/2006/relationships/image" Target="../media/image10.png"/><Relationship Id="rId26" Type="http://schemas.openxmlformats.org/officeDocument/2006/relationships/tags" Target="../tags/tag18.xml"/><Relationship Id="rId25" Type="http://schemas.openxmlformats.org/officeDocument/2006/relationships/tags" Target="../tags/tag17.xml"/><Relationship Id="rId24" Type="http://schemas.openxmlformats.org/officeDocument/2006/relationships/tags" Target="../tags/tag16.xml"/><Relationship Id="rId23" Type="http://schemas.openxmlformats.org/officeDocument/2006/relationships/tags" Target="../tags/tag15.xml"/><Relationship Id="rId22" Type="http://schemas.openxmlformats.org/officeDocument/2006/relationships/image" Target="../media/image9.svg"/><Relationship Id="rId21" Type="http://schemas.openxmlformats.org/officeDocument/2006/relationships/image" Target="../media/image8.png"/><Relationship Id="rId20" Type="http://schemas.openxmlformats.org/officeDocument/2006/relationships/tags" Target="../tags/tag14.xml"/><Relationship Id="rId2" Type="http://schemas.openxmlformats.org/officeDocument/2006/relationships/tags" Target="../tags/tag2.xml"/><Relationship Id="rId19" Type="http://schemas.openxmlformats.org/officeDocument/2006/relationships/tags" Target="../tags/tag13.xml"/><Relationship Id="rId18" Type="http://schemas.openxmlformats.org/officeDocument/2006/relationships/tags" Target="../tags/tag12.xml"/><Relationship Id="rId17" Type="http://schemas.openxmlformats.org/officeDocument/2006/relationships/tags" Target="../tags/tag11.xml"/><Relationship Id="rId16" Type="http://schemas.openxmlformats.org/officeDocument/2006/relationships/image" Target="../media/image7.svg"/><Relationship Id="rId15" Type="http://schemas.openxmlformats.org/officeDocument/2006/relationships/image" Target="../media/image6.png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image" Target="../media/image5.svg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7.svg"/><Relationship Id="rId8" Type="http://schemas.openxmlformats.org/officeDocument/2006/relationships/image" Target="../media/image76.png"/><Relationship Id="rId7" Type="http://schemas.openxmlformats.org/officeDocument/2006/relationships/image" Target="../media/image75.svg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3" Type="http://schemas.openxmlformats.org/officeDocument/2006/relationships/image" Target="../media/image33.svg"/><Relationship Id="rId2" Type="http://schemas.openxmlformats.org/officeDocument/2006/relationships/image" Target="../media/image62.png"/><Relationship Id="rId19" Type="http://schemas.openxmlformats.org/officeDocument/2006/relationships/notesSlide" Target="../notesSlides/notesSlide21.xml"/><Relationship Id="rId18" Type="http://schemas.openxmlformats.org/officeDocument/2006/relationships/slideLayout" Target="../slideLayouts/slideLayout12.xml"/><Relationship Id="rId17" Type="http://schemas.openxmlformats.org/officeDocument/2006/relationships/image" Target="../media/image84.svg"/><Relationship Id="rId16" Type="http://schemas.openxmlformats.org/officeDocument/2006/relationships/image" Target="../media/image83.png"/><Relationship Id="rId15" Type="http://schemas.openxmlformats.org/officeDocument/2006/relationships/image" Target="../media/image82.svg"/><Relationship Id="rId14" Type="http://schemas.openxmlformats.org/officeDocument/2006/relationships/image" Target="../media/image81.png"/><Relationship Id="rId13" Type="http://schemas.openxmlformats.org/officeDocument/2006/relationships/image" Target="../media/image80.svg"/><Relationship Id="rId12" Type="http://schemas.openxmlformats.org/officeDocument/2006/relationships/image" Target="../media/image79.png"/><Relationship Id="rId11" Type="http://schemas.openxmlformats.org/officeDocument/2006/relationships/image" Target="../media/image37.svg"/><Relationship Id="rId10" Type="http://schemas.openxmlformats.org/officeDocument/2006/relationships/image" Target="../media/image78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tags" Target="../tags/tag26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2.xml"/><Relationship Id="rId13" Type="http://schemas.openxmlformats.org/officeDocument/2006/relationships/image" Target="../media/image17.jpeg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image" Target="../media/image13.svg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3.svg"/><Relationship Id="rId3" Type="http://schemas.openxmlformats.org/officeDocument/2006/relationships/image" Target="../media/image12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4.svg"/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svg"/><Relationship Id="rId8" Type="http://schemas.openxmlformats.org/officeDocument/2006/relationships/image" Target="../media/image25.png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5" Type="http://schemas.openxmlformats.org/officeDocument/2006/relationships/notesSlide" Target="../notesSlides/notesSlide8.xml"/><Relationship Id="rId24" Type="http://schemas.openxmlformats.org/officeDocument/2006/relationships/slideLayout" Target="../slideLayouts/slideLayout12.xml"/><Relationship Id="rId23" Type="http://schemas.openxmlformats.org/officeDocument/2006/relationships/tags" Target="../tags/tag47.xml"/><Relationship Id="rId22" Type="http://schemas.openxmlformats.org/officeDocument/2006/relationships/tags" Target="../tags/tag46.xml"/><Relationship Id="rId21" Type="http://schemas.openxmlformats.org/officeDocument/2006/relationships/image" Target="../media/image13.svg"/><Relationship Id="rId20" Type="http://schemas.openxmlformats.org/officeDocument/2006/relationships/image" Target="../media/image12.png"/><Relationship Id="rId2" Type="http://schemas.openxmlformats.org/officeDocument/2006/relationships/image" Target="../media/image22.svg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image" Target="../media/image28.svg"/><Relationship Id="rId14" Type="http://schemas.openxmlformats.org/officeDocument/2006/relationships/image" Target="../media/image27.png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1" Type="http://schemas.openxmlformats.org/officeDocument/2006/relationships/notesSlide" Target="../notesSlides/notesSlide9.xml"/><Relationship Id="rId20" Type="http://schemas.openxmlformats.org/officeDocument/2006/relationships/slideLayout" Target="../slideLayouts/slideLayout12.xml"/><Relationship Id="rId2" Type="http://schemas.openxmlformats.org/officeDocument/2006/relationships/tags" Target="../tags/tag49.xml"/><Relationship Id="rId19" Type="http://schemas.openxmlformats.org/officeDocument/2006/relationships/image" Target="../media/image31.png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image" Target="../media/image13.svg"/><Relationship Id="rId15" Type="http://schemas.openxmlformats.org/officeDocument/2006/relationships/image" Target="../media/image12.png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tags" Target="../tags/tag55.xml"/><Relationship Id="rId11" Type="http://schemas.openxmlformats.org/officeDocument/2006/relationships/tags" Target="../tags/tag54.xml"/><Relationship Id="rId10" Type="http://schemas.openxmlformats.org/officeDocument/2006/relationships/image" Target="../media/image30.svg"/><Relationship Id="rId1" Type="http://schemas.openxmlformats.org/officeDocument/2006/relationships/tags" Target="../tags/tag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54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721360" y="830580"/>
            <a:ext cx="10922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6600" b="1" i="0" u="none" strike="noStrike">
                <a:solidFill>
                  <a:srgbClr val="FFD700"/>
                </a:solidFill>
                <a:latin typeface="方正水柱_GBK" panose="02000000000000000000" charset="-122"/>
                <a:ea typeface="方正水柱_GBK" panose="02000000000000000000" charset="-122"/>
                <a:cs typeface="Noto Sans SC" panose="020B0200000000000000" charset="-122"/>
                <a:sym typeface="Noto Sans SC" panose="020B0200000000000000" charset="-122"/>
              </a:rPr>
              <a:t>智慧赋能的项目式学习设计</a:t>
            </a:r>
            <a:endParaRPr lang="en-US" sz="6600" b="1" i="0" u="none" strike="noStrike">
              <a:solidFill>
                <a:srgbClr val="FFD700"/>
              </a:solidFill>
              <a:latin typeface="方正水柱_GBK" panose="02000000000000000000" charset="-122"/>
              <a:ea typeface="方正水柱_GBK" panose="020000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561340" y="2354580"/>
            <a:ext cx="10922000" cy="15449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400" b="0" i="0" u="none" strike="noStrike">
                <a:solidFill>
                  <a:srgbClr val="FFD700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  <a:sym typeface="Noto Sans SC" panose="020B0200000000000000" charset="-122"/>
              </a:rPr>
              <a:t>唱响《国际歌》</a:t>
            </a:r>
            <a:endParaRPr lang="en-US" sz="4400" b="0" i="0" u="none" strike="noStrike">
              <a:solidFill>
                <a:srgbClr val="FFD700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  <a:sym typeface="Noto Sans SC" panose="020B0200000000000000" charset="-122"/>
            </a:endParaRPr>
          </a:p>
          <a:p>
            <a:pPr indent="0" algn="ctr">
              <a:lnSpc>
                <a:spcPct val="125000"/>
              </a:lnSpc>
              <a:defRPr/>
            </a:pPr>
            <a:r>
              <a:rPr lang="en-US" sz="4400" b="0" i="0" u="none" strike="noStrike">
                <a:solidFill>
                  <a:srgbClr val="FFD700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  <a:sym typeface="Noto Sans SC" panose="020B0200000000000000" charset="-122"/>
              </a:rPr>
              <a:t>——跨越时空的信仰</a:t>
            </a:r>
            <a:endParaRPr lang="en-US" sz="4400" b="0" i="0" u="none" strike="noStrike">
              <a:solidFill>
                <a:srgbClr val="FFD700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  <a:sym typeface="Noto Sans SC" panose="020B02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64000" y="4944660"/>
            <a:ext cx="4064000" cy="119888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ctr"/>
            <a:r>
              <a:rPr lang="en-US" sz="3600" b="1">
                <a:solidFill>
                  <a:srgbClr val="FFD7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蚌埠铁路中学</a:t>
            </a:r>
            <a:endParaRPr lang="en-US" sz="3600" b="1">
              <a:solidFill>
                <a:srgbClr val="FFD700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  <a:p>
            <a:pPr algn="ctr"/>
            <a:r>
              <a:rPr lang="en-US" sz="3600" b="1">
                <a:solidFill>
                  <a:srgbClr val="FFD700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赵  曼</a:t>
            </a:r>
            <a:endParaRPr lang="en-US" sz="3600" b="1">
              <a:solidFill>
                <a:srgbClr val="FFD700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学情分析：九年级学生的认知特点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778000"/>
            <a:ext cx="5143500" cy="4064000"/>
          </a:xfrm>
          <a:prstGeom prst="roundRect">
            <a:avLst>
              <a:gd name="adj" fmla="val 3125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000" y="2159000"/>
            <a:ext cx="609600" cy="609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905000" y="222250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现有基础与优势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964">
            <a:off x="1143009" y="2914650"/>
            <a:ext cx="43815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00" y="3175000"/>
            <a:ext cx="304800" cy="304800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1574800" y="3149600"/>
            <a:ext cx="3937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知识储备基础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FFFFFF">
                    <a:alpha val="7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已具备国际共产主义运动的基础知识，对历史事件有初步认知。</a:t>
            </a:r>
            <a:endParaRPr lang="en-US" sz="1400" b="0" i="0" u="none" strike="noStrike">
              <a:solidFill>
                <a:srgbClr val="FFFFFF">
                  <a:alpha val="7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3000" y="4064000"/>
            <a:ext cx="304800" cy="3048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74800" y="4038600"/>
            <a:ext cx="3937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学科思维能力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FFFFFF">
                    <a:alpha val="7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经过初中阶段的学习，初步建立了历史学科的逻辑思维框架。</a:t>
            </a:r>
            <a:endParaRPr lang="en-US" sz="1400" b="0" i="0" u="none" strike="noStrike">
              <a:solidFill>
                <a:srgbClr val="FFFFFF">
                  <a:alpha val="7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6286500" y="1778000"/>
            <a:ext cx="5143500" cy="4064000"/>
          </a:xfrm>
          <a:prstGeom prst="roundRect">
            <a:avLst>
              <a:gd name="adj" fmla="val 3125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7500" y="2159000"/>
            <a:ext cx="609600" cy="6096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7429500" y="222250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认知挑战与对策</a:t>
            </a:r>
            <a:endParaRPr lang="en-US" sz="1100"/>
          </a:p>
        </p:txBody>
      </p:sp>
      <p:cxnSp>
        <p:nvCxnSpPr>
          <p:cNvPr id="14" name="Connector 14"/>
          <p:cNvCxnSpPr/>
          <p:nvPr/>
        </p:nvCxnSpPr>
        <p:spPr>
          <a:xfrm rot="-9964">
            <a:off x="6667509" y="2914650"/>
            <a:ext cx="43815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7500" y="3175000"/>
            <a:ext cx="304800" cy="304800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7099300" y="3149600"/>
            <a:ext cx="3937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系统性认知不足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FFFFFF">
                    <a:alpha val="7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理解历史知识间的深层联系存在困难，缺乏整体的系统观。</a:t>
            </a:r>
            <a:endParaRPr lang="en-US" sz="1400" b="0" i="0" u="none" strike="noStrike">
              <a:solidFill>
                <a:srgbClr val="FFFFFF">
                  <a:alpha val="7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67500" y="4064000"/>
            <a:ext cx="304800" cy="304800"/>
          </a:xfrm>
          <a:prstGeom prst="rect">
            <a:avLst/>
          </a:prstGeom>
        </p:spPr>
      </p:pic>
      <p:sp>
        <p:nvSpPr>
          <p:cNvPr id="18" name="AutoShape 18"/>
          <p:cNvSpPr/>
          <p:nvPr/>
        </p:nvSpPr>
        <p:spPr>
          <a:xfrm>
            <a:off x="7099300" y="4038600"/>
            <a:ext cx="3937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教学支持需求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FFFFFF">
                    <a:alpha val="7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需要通过任务驱动式教学，并结合多媒体资源辅助理解。</a:t>
            </a:r>
            <a:endParaRPr lang="en-US" sz="1400" b="0" i="0" u="none" strike="noStrike">
              <a:solidFill>
                <a:srgbClr val="FFFFFF">
                  <a:alpha val="7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54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1016000" y="2086610"/>
            <a:ext cx="10160000" cy="104457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6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 信息资源与驱动问题</a:t>
            </a:r>
            <a:endParaRPr lang="en-US" sz="6600" b="1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016000" y="351980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200" b="0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用什么工具？探究什么问题？</a:t>
            </a:r>
            <a:endParaRPr lang="en-US" sz="3200" b="0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5" name="Connector 3"/>
          <p:cNvCxnSpPr/>
          <p:nvPr/>
        </p:nvCxnSpPr>
        <p:spPr>
          <a:xfrm rot="-34376">
            <a:off x="5461032" y="3359150"/>
            <a:ext cx="1270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FD700">
                <a:alpha val="6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智慧赋能：多样化的信息资源与工具</a:t>
            </a:r>
            <a:endParaRPr lang="en-US" sz="1100"/>
          </a:p>
        </p:txBody>
      </p:sp>
      <p:sp>
        <p:nvSpPr>
          <p:cNvPr id="3" name="AutoShape 3"/>
          <p:cNvSpPr/>
          <p:nvPr>
            <p:custDataLst>
              <p:tags r:id="rId1"/>
            </p:custDataLst>
          </p:nvPr>
        </p:nvSpPr>
        <p:spPr>
          <a:xfrm>
            <a:off x="762000" y="1651000"/>
            <a:ext cx="3429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19050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>
            <p:custDataLst>
              <p:tags r:id="rId5"/>
            </p:custDataLst>
          </p:nvPr>
        </p:nvSpPr>
        <p:spPr>
          <a:xfrm>
            <a:off x="1524000" y="1905000"/>
            <a:ext cx="2413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资源推送</a:t>
            </a:r>
            <a:endParaRPr lang="en-US" sz="1100"/>
          </a:p>
        </p:txBody>
      </p:sp>
      <p:cxnSp>
        <p:nvCxnSpPr>
          <p:cNvPr id="6" name="Connector 6"/>
          <p:cNvCxnSpPr/>
          <p:nvPr>
            <p:custDataLst>
              <p:tags r:id="rId6"/>
            </p:custDataLst>
          </p:nvPr>
        </p:nvCxnSpPr>
        <p:spPr>
          <a:xfrm rot="-14946">
            <a:off x="1016014" y="2406650"/>
            <a:ext cx="2921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>
            <p:custDataLst>
              <p:tags r:id="rId7"/>
            </p:custDataLst>
          </p:nvPr>
        </p:nvSpPr>
        <p:spPr>
          <a:xfrm>
            <a:off x="1016000" y="2540000"/>
            <a:ext cx="2921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整合智慧课堂平台，精准推送原版音频、视频及电子教材，构建数字化学习资源库。</a:t>
            </a:r>
            <a:endParaRPr lang="en-US" sz="1100"/>
          </a:p>
        </p:txBody>
      </p:sp>
      <p:sp>
        <p:nvSpPr>
          <p:cNvPr id="8" name="AutoShape 8"/>
          <p:cNvSpPr/>
          <p:nvPr>
            <p:custDataLst>
              <p:tags r:id="rId8"/>
            </p:custDataLst>
          </p:nvPr>
        </p:nvSpPr>
        <p:spPr>
          <a:xfrm>
            <a:off x="4381500" y="1651000"/>
            <a:ext cx="3429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35500" y="190500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12"/>
            </p:custDataLst>
          </p:nvPr>
        </p:nvSpPr>
        <p:spPr>
          <a:xfrm>
            <a:off x="5143500" y="1905000"/>
            <a:ext cx="2413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情境创设 (AI)</a:t>
            </a:r>
            <a:endParaRPr lang="en-US" sz="1100"/>
          </a:p>
        </p:txBody>
      </p:sp>
      <p:cxnSp>
        <p:nvCxnSpPr>
          <p:cNvPr id="11" name="Connector 11"/>
          <p:cNvCxnSpPr/>
          <p:nvPr>
            <p:custDataLst>
              <p:tags r:id="rId13"/>
            </p:custDataLst>
          </p:nvPr>
        </p:nvCxnSpPr>
        <p:spPr>
          <a:xfrm rot="-14946">
            <a:off x="4635514" y="2406650"/>
            <a:ext cx="2921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AutoShape 12"/>
          <p:cNvSpPr/>
          <p:nvPr>
            <p:custDataLst>
              <p:tags r:id="rId14"/>
            </p:custDataLst>
          </p:nvPr>
        </p:nvSpPr>
        <p:spPr>
          <a:xfrm>
            <a:off x="4635500" y="2540000"/>
            <a:ext cx="2921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借助“豆包”等AI工具，创设虚拟人物与历史场景，增强学习的沉浸感与交互性。</a:t>
            </a:r>
            <a:endParaRPr lang="en-US" sz="1100"/>
          </a:p>
        </p:txBody>
      </p:sp>
      <p:sp>
        <p:nvSpPr>
          <p:cNvPr id="13" name="AutoShape 13"/>
          <p:cNvSpPr/>
          <p:nvPr>
            <p:custDataLst>
              <p:tags r:id="rId15"/>
            </p:custDataLst>
          </p:nvPr>
        </p:nvSpPr>
        <p:spPr>
          <a:xfrm>
            <a:off x="8001000" y="1651000"/>
            <a:ext cx="3429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55000" y="1905000"/>
            <a:ext cx="406400" cy="406400"/>
          </a:xfrm>
          <a:prstGeom prst="rect">
            <a:avLst/>
          </a:prstGeom>
        </p:spPr>
      </p:pic>
      <p:sp>
        <p:nvSpPr>
          <p:cNvPr id="15" name="AutoShape 15"/>
          <p:cNvSpPr/>
          <p:nvPr>
            <p:custDataLst>
              <p:tags r:id="rId19"/>
            </p:custDataLst>
          </p:nvPr>
        </p:nvSpPr>
        <p:spPr>
          <a:xfrm>
            <a:off x="8763000" y="1905000"/>
            <a:ext cx="2413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互动探究</a:t>
            </a:r>
            <a:endParaRPr lang="en-US" sz="1100"/>
          </a:p>
        </p:txBody>
      </p:sp>
      <p:cxnSp>
        <p:nvCxnSpPr>
          <p:cNvPr id="16" name="Connector 16"/>
          <p:cNvCxnSpPr/>
          <p:nvPr>
            <p:custDataLst>
              <p:tags r:id="rId20"/>
            </p:custDataLst>
          </p:nvPr>
        </p:nvCxnSpPr>
        <p:spPr>
          <a:xfrm rot="-14946">
            <a:off x="8255014" y="2406650"/>
            <a:ext cx="2921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AutoShape 17"/>
          <p:cNvSpPr/>
          <p:nvPr>
            <p:custDataLst>
              <p:tags r:id="rId21"/>
            </p:custDataLst>
          </p:nvPr>
        </p:nvSpPr>
        <p:spPr>
          <a:xfrm>
            <a:off x="8255000" y="2540000"/>
            <a:ext cx="2921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利用智慧课堂协作工具与互动游戏，激发学生思维碰撞，实现小组高效协同探究。</a:t>
            </a:r>
            <a:endParaRPr lang="en-US" sz="1100"/>
          </a:p>
        </p:txBody>
      </p:sp>
      <p:sp>
        <p:nvSpPr>
          <p:cNvPr id="18" name="AutoShape 18"/>
          <p:cNvSpPr/>
          <p:nvPr>
            <p:custDataLst>
              <p:tags r:id="rId22"/>
            </p:custDataLst>
          </p:nvPr>
        </p:nvSpPr>
        <p:spPr>
          <a:xfrm>
            <a:off x="762000" y="4191000"/>
            <a:ext cx="3429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9" name="Picture 19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16000" y="4445000"/>
            <a:ext cx="406400" cy="406400"/>
          </a:xfrm>
          <a:prstGeom prst="rect">
            <a:avLst/>
          </a:prstGeom>
        </p:spPr>
      </p:pic>
      <p:sp>
        <p:nvSpPr>
          <p:cNvPr id="20" name="AutoShape 20"/>
          <p:cNvSpPr/>
          <p:nvPr>
            <p:custDataLst>
              <p:tags r:id="rId26"/>
            </p:custDataLst>
          </p:nvPr>
        </p:nvSpPr>
        <p:spPr>
          <a:xfrm>
            <a:off x="1524000" y="4445000"/>
            <a:ext cx="2413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成果展示</a:t>
            </a:r>
            <a:endParaRPr lang="en-US" sz="1100"/>
          </a:p>
        </p:txBody>
      </p:sp>
      <p:cxnSp>
        <p:nvCxnSpPr>
          <p:cNvPr id="21" name="Connector 21"/>
          <p:cNvCxnSpPr/>
          <p:nvPr>
            <p:custDataLst>
              <p:tags r:id="rId27"/>
            </p:custDataLst>
          </p:nvPr>
        </p:nvCxnSpPr>
        <p:spPr>
          <a:xfrm rot="-14946">
            <a:off x="1016014" y="4946650"/>
            <a:ext cx="2921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AutoShape 22"/>
          <p:cNvSpPr/>
          <p:nvPr>
            <p:custDataLst>
              <p:tags r:id="rId28"/>
            </p:custDataLst>
          </p:nvPr>
        </p:nvSpPr>
        <p:spPr>
          <a:xfrm>
            <a:off x="1016000" y="5080000"/>
            <a:ext cx="2921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支持学生使用剪映等工具进行创意表达，结合量化评分工具，多维度展示学习成果。</a:t>
            </a:r>
            <a:endParaRPr lang="en-US" sz="1100"/>
          </a:p>
        </p:txBody>
      </p:sp>
      <p:sp>
        <p:nvSpPr>
          <p:cNvPr id="23" name="AutoShape 23"/>
          <p:cNvSpPr/>
          <p:nvPr>
            <p:custDataLst>
              <p:tags r:id="rId29"/>
            </p:custDataLst>
          </p:nvPr>
        </p:nvSpPr>
        <p:spPr>
          <a:xfrm>
            <a:off x="4381500" y="4191000"/>
            <a:ext cx="3429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4" name="Picture 24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635500" y="4445000"/>
            <a:ext cx="406400" cy="406400"/>
          </a:xfrm>
          <a:prstGeom prst="rect">
            <a:avLst/>
          </a:prstGeom>
        </p:spPr>
      </p:pic>
      <p:sp>
        <p:nvSpPr>
          <p:cNvPr id="25" name="AutoShape 25"/>
          <p:cNvSpPr/>
          <p:nvPr>
            <p:custDataLst>
              <p:tags r:id="rId33"/>
            </p:custDataLst>
          </p:nvPr>
        </p:nvSpPr>
        <p:spPr>
          <a:xfrm>
            <a:off x="5143500" y="4445000"/>
            <a:ext cx="2413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差异化资源</a:t>
            </a:r>
            <a:endParaRPr lang="en-US" sz="1100"/>
          </a:p>
        </p:txBody>
      </p:sp>
      <p:cxnSp>
        <p:nvCxnSpPr>
          <p:cNvPr id="26" name="Connector 26"/>
          <p:cNvCxnSpPr/>
          <p:nvPr>
            <p:custDataLst>
              <p:tags r:id="rId34"/>
            </p:custDataLst>
          </p:nvPr>
        </p:nvCxnSpPr>
        <p:spPr>
          <a:xfrm rot="-14946">
            <a:off x="4635514" y="4946650"/>
            <a:ext cx="2921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AutoShape 27"/>
          <p:cNvSpPr/>
          <p:nvPr>
            <p:custDataLst>
              <p:tags r:id="rId35"/>
            </p:custDataLst>
          </p:nvPr>
        </p:nvSpPr>
        <p:spPr>
          <a:xfrm>
            <a:off x="4635500" y="5080000"/>
            <a:ext cx="2921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针对不同层次学生推送知识梳理与深度史料，确保每位学生都能在最近发展区学习。</a:t>
            </a:r>
            <a:endParaRPr lang="en-US" sz="1100"/>
          </a:p>
        </p:txBody>
      </p:sp>
      <p:sp>
        <p:nvSpPr>
          <p:cNvPr id="28" name="AutoShape 28"/>
          <p:cNvSpPr/>
          <p:nvPr>
            <p:custDataLst>
              <p:tags r:id="rId36"/>
            </p:custDataLst>
          </p:nvPr>
        </p:nvSpPr>
        <p:spPr>
          <a:xfrm>
            <a:off x="8001000" y="4191000"/>
            <a:ext cx="3429000" cy="2286000"/>
          </a:xfrm>
          <a:prstGeom prst="roundRect">
            <a:avLst>
              <a:gd name="adj" fmla="val 5555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31" name="图片 30"/>
          <p:cNvPicPr/>
          <p:nvPr/>
        </p:nvPicPr>
        <p:blipFill>
          <a:blip r:embed="rId37"/>
          <a:stretch>
            <a:fillRect/>
          </a:stretch>
        </p:blipFill>
        <p:spPr>
          <a:xfrm>
            <a:off x="8509000" y="4521835"/>
            <a:ext cx="2319655" cy="17011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核心驱动问题：为何一首歌曲能够改变世界？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5207000" y="2413000"/>
            <a:ext cx="1778000" cy="1778000"/>
          </a:xfrm>
          <a:prstGeom prst="ellipse">
            <a:avLst/>
          </a:prstGeom>
          <a:solidFill>
            <a:srgbClr val="FFD700">
              <a:alpha val="10000"/>
            </a:srgbClr>
          </a:solidFill>
          <a:ln w="12700" cap="flat" cmpd="sng">
            <a:solidFill>
              <a:srgbClr val="FFD70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5334000" y="2540000"/>
            <a:ext cx="1524000" cy="1524000"/>
          </a:xfrm>
          <a:prstGeom prst="ellipse">
            <a:avLst/>
          </a:prstGeom>
          <a:solidFill>
            <a:srgbClr val="FFD700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27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778500" y="2857500"/>
            <a:ext cx="635000" cy="635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5334000" y="3492500"/>
            <a:ext cx="152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08253A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核心探究</a:t>
            </a:r>
            <a:endParaRPr lang="en-US" sz="1100"/>
          </a:p>
        </p:txBody>
      </p:sp>
      <p:cxnSp>
        <p:nvCxnSpPr>
          <p:cNvPr id="7" name="Connector 7"/>
          <p:cNvCxnSpPr/>
          <p:nvPr/>
        </p:nvCxnSpPr>
        <p:spPr>
          <a:xfrm rot="-9244530">
            <a:off x="4258007" y="2533634"/>
            <a:ext cx="1135923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FD700">
                <a:alpha val="50000"/>
              </a:srgbClr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8" name="Connector 8"/>
          <p:cNvCxnSpPr/>
          <p:nvPr/>
        </p:nvCxnSpPr>
        <p:spPr>
          <a:xfrm rot="-1632336">
            <a:off x="6798070" y="2533634"/>
            <a:ext cx="1135923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FD700">
                <a:alpha val="50000"/>
              </a:srgbClr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9" name="Connector 9"/>
          <p:cNvCxnSpPr/>
          <p:nvPr/>
        </p:nvCxnSpPr>
        <p:spPr>
          <a:xfrm rot="9167663">
            <a:off x="4258007" y="4057666"/>
            <a:ext cx="1135923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FD700">
                <a:alpha val="50000"/>
              </a:srgbClr>
            </a:solidFill>
            <a:prstDash val="dash"/>
            <a:round/>
            <a:headEnd type="none" w="lg" len="lg"/>
            <a:tailEnd type="none" w="lg" len="lg"/>
          </a:ln>
        </p:spPr>
      </p:cxnSp>
      <p:cxnSp>
        <p:nvCxnSpPr>
          <p:cNvPr id="10" name="Connector 10"/>
          <p:cNvCxnSpPr/>
          <p:nvPr/>
        </p:nvCxnSpPr>
        <p:spPr>
          <a:xfrm rot="1555469">
            <a:off x="6798070" y="4057666"/>
            <a:ext cx="1135923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FD700">
                <a:alpha val="50000"/>
              </a:srgbClr>
            </a:solidFill>
            <a:prstDash val="dash"/>
            <a:round/>
            <a:headEnd type="none" w="lg" len="lg"/>
            <a:tailEnd type="none" w="lg" len="lg"/>
          </a:ln>
        </p:spPr>
      </p:cxnSp>
      <p:sp>
        <p:nvSpPr>
          <p:cNvPr id="11" name="AutoShape 11"/>
          <p:cNvSpPr/>
          <p:nvPr/>
        </p:nvSpPr>
        <p:spPr>
          <a:xfrm>
            <a:off x="762000" y="1905000"/>
            <a:ext cx="3810000" cy="1270000"/>
          </a:xfrm>
          <a:prstGeom prst="roundRect">
            <a:avLst>
              <a:gd name="adj" fmla="val 1000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2222500"/>
            <a:ext cx="508000" cy="5080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651000" y="2032000"/>
            <a:ext cx="2794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创作背景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《国际歌》为什么会诞生？</a:t>
            </a:r>
            <a:endParaRPr lang="en-US" sz="1400" b="0" i="0" u="none" strike="noStrike">
              <a:solidFill>
                <a:srgbClr val="FFFFFF">
                  <a:alpha val="8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7620000" y="1905000"/>
            <a:ext cx="3810000" cy="1270000"/>
          </a:xfrm>
          <a:prstGeom prst="roundRect">
            <a:avLst>
              <a:gd name="adj" fmla="val 1000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4000" y="2222500"/>
            <a:ext cx="508000" cy="508000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8509000" y="2032000"/>
            <a:ext cx="2794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精神跨越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如何跨越语言障碍成为战歌？</a:t>
            </a:r>
            <a:endParaRPr lang="en-US" sz="1400" b="0" i="0" u="none" strike="noStrike">
              <a:solidFill>
                <a:srgbClr val="FFFFFF">
                  <a:alpha val="8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762000" y="3937000"/>
            <a:ext cx="3810000" cy="1270000"/>
          </a:xfrm>
          <a:prstGeom prst="roundRect">
            <a:avLst>
              <a:gd name="adj" fmla="val 1000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000" y="4254500"/>
            <a:ext cx="508000" cy="508000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1651000" y="4064000"/>
            <a:ext cx="2794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传播影响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何时传到中国？产生了怎样的影响？</a:t>
            </a:r>
            <a:endParaRPr lang="en-US" sz="1400" b="0" i="0" u="none" strike="noStrike">
              <a:solidFill>
                <a:srgbClr val="FFFFFF">
                  <a:alpha val="8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0" name="AutoShape 20"/>
          <p:cNvSpPr/>
          <p:nvPr/>
        </p:nvSpPr>
        <p:spPr>
          <a:xfrm>
            <a:off x="7620000" y="3937000"/>
            <a:ext cx="3810000" cy="1270000"/>
          </a:xfrm>
          <a:prstGeom prst="roundRect">
            <a:avLst>
              <a:gd name="adj" fmla="val 1000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74000" y="4254500"/>
            <a:ext cx="508000" cy="508000"/>
          </a:xfrm>
          <a:prstGeom prst="rect">
            <a:avLst/>
          </a:prstGeom>
        </p:spPr>
      </p:pic>
      <p:sp>
        <p:nvSpPr>
          <p:cNvPr id="22" name="AutoShape 22"/>
          <p:cNvSpPr/>
          <p:nvPr/>
        </p:nvSpPr>
        <p:spPr>
          <a:xfrm>
            <a:off x="8509000" y="4064000"/>
            <a:ext cx="2794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现实意义</a:t>
            </a:r>
            <a:endParaRPr lang="en-US" sz="1100"/>
          </a:p>
          <a:p>
            <a:pPr indent="0" algn="l">
              <a:lnSpc>
                <a:spcPct val="125000"/>
              </a:lnSpc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在当今时代还有没有现实意义？</a:t>
            </a:r>
            <a:endParaRPr lang="en-US" sz="1400" b="0" i="0" u="none" strike="noStrike">
              <a:solidFill>
                <a:srgbClr val="FFFFFF">
                  <a:alpha val="8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54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1016000" y="2192655"/>
            <a:ext cx="10160000" cy="100774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6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04 项目实施过程详解</a:t>
            </a:r>
            <a:endParaRPr lang="en-US" sz="6600" b="1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016000" y="34290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200" b="0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从入项到成果展示的完整旅程</a:t>
            </a:r>
            <a:endParaRPr lang="en-US" sz="3200" b="0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5" name="Connector 3"/>
          <p:cNvCxnSpPr/>
          <p:nvPr/>
        </p:nvCxnSpPr>
        <p:spPr>
          <a:xfrm rot="-34376">
            <a:off x="5461032" y="3359150"/>
            <a:ext cx="1270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FD700">
                <a:alpha val="6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项目实施六步法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2032000"/>
            <a:ext cx="3302000" cy="1778000"/>
          </a:xfrm>
          <a:prstGeom prst="roundRect">
            <a:avLst>
              <a:gd name="adj" fmla="val 7142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22860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524000" y="2260600"/>
            <a:ext cx="2286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 入项活动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1016000" y="27940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激发学习兴趣，明确项目任务与目标，建立团队分工。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4445000" y="2032000"/>
            <a:ext cx="3302000" cy="1778000"/>
          </a:xfrm>
          <a:prstGeom prst="roundRect">
            <a:avLst>
              <a:gd name="adj" fmla="val 7142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9000" y="22860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5207000" y="2260600"/>
            <a:ext cx="2286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 探究背景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4699000" y="27940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深入了解《国际歌》诞生的历史背景与社会环境。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8128000" y="2032000"/>
            <a:ext cx="3302000" cy="1778000"/>
          </a:xfrm>
          <a:prstGeom prst="roundRect">
            <a:avLst>
              <a:gd name="adj" fmla="val 7142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82000" y="228600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8890000" y="2260600"/>
            <a:ext cx="2286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 解读内涵</a:t>
            </a:r>
            <a:endParaRPr lang="en-US" sz="1100"/>
          </a:p>
        </p:txBody>
      </p:sp>
      <p:sp>
        <p:nvSpPr>
          <p:cNvPr id="14" name="AutoShape 14"/>
          <p:cNvSpPr/>
          <p:nvPr/>
        </p:nvSpPr>
        <p:spPr>
          <a:xfrm>
            <a:off x="8382000" y="27940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逐段剖析歌词深意，理解其蕴含的革命精神与价值观。</a:t>
            </a:r>
            <a:endParaRPr lang="en-US" sz="1100"/>
          </a:p>
        </p:txBody>
      </p:sp>
      <p:sp>
        <p:nvSpPr>
          <p:cNvPr id="15" name="AutoShape 15"/>
          <p:cNvSpPr/>
          <p:nvPr/>
        </p:nvSpPr>
        <p:spPr>
          <a:xfrm>
            <a:off x="762000" y="4191000"/>
            <a:ext cx="3302000" cy="1778000"/>
          </a:xfrm>
          <a:prstGeom prst="roundRect">
            <a:avLst>
              <a:gd name="adj" fmla="val 7142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6000" y="4445000"/>
            <a:ext cx="406400" cy="406400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1524000" y="4419600"/>
            <a:ext cx="2286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04 中国影响</a:t>
            </a:r>
            <a:endParaRPr lang="en-US" sz="1100"/>
          </a:p>
        </p:txBody>
      </p:sp>
      <p:sp>
        <p:nvSpPr>
          <p:cNvPr id="18" name="AutoShape 18"/>
          <p:cNvSpPr/>
          <p:nvPr/>
        </p:nvSpPr>
        <p:spPr>
          <a:xfrm>
            <a:off x="1016000" y="49530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梳理《国际歌》在中国的传播历程及其深远影响。</a:t>
            </a:r>
            <a:endParaRPr lang="en-US" sz="1100"/>
          </a:p>
        </p:txBody>
      </p:sp>
      <p:sp>
        <p:nvSpPr>
          <p:cNvPr id="19" name="AutoShape 19"/>
          <p:cNvSpPr/>
          <p:nvPr/>
        </p:nvSpPr>
        <p:spPr>
          <a:xfrm>
            <a:off x="4445000" y="4191000"/>
            <a:ext cx="3302000" cy="1778000"/>
          </a:xfrm>
          <a:prstGeom prst="roundRect">
            <a:avLst>
              <a:gd name="adj" fmla="val 7142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9000" y="4445000"/>
            <a:ext cx="406400" cy="406400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5207000" y="4419600"/>
            <a:ext cx="2286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05 创意实践</a:t>
            </a:r>
            <a:endParaRPr lang="en-US" sz="1100"/>
          </a:p>
        </p:txBody>
      </p:sp>
      <p:sp>
        <p:nvSpPr>
          <p:cNvPr id="22" name="AutoShape 22"/>
          <p:cNvSpPr/>
          <p:nvPr/>
        </p:nvSpPr>
        <p:spPr>
          <a:xfrm>
            <a:off x="4699000" y="49530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结合所学知识，进行歌曲改编、海报设计等创意产出。</a:t>
            </a:r>
            <a:endParaRPr lang="en-US" sz="1100"/>
          </a:p>
        </p:txBody>
      </p:sp>
      <p:sp>
        <p:nvSpPr>
          <p:cNvPr id="23" name="AutoShape 23"/>
          <p:cNvSpPr/>
          <p:nvPr/>
        </p:nvSpPr>
        <p:spPr>
          <a:xfrm>
            <a:off x="8128000" y="4191000"/>
            <a:ext cx="3302000" cy="1778000"/>
          </a:xfrm>
          <a:prstGeom prst="roundRect">
            <a:avLst>
              <a:gd name="adj" fmla="val 7142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82000" y="4445000"/>
            <a:ext cx="406400" cy="406400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8890000" y="4419600"/>
            <a:ext cx="2286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06 成果展示</a:t>
            </a:r>
            <a:endParaRPr lang="en-US" sz="1100"/>
          </a:p>
        </p:txBody>
      </p:sp>
      <p:sp>
        <p:nvSpPr>
          <p:cNvPr id="26" name="AutoShape 26"/>
          <p:cNvSpPr/>
          <p:nvPr/>
        </p:nvSpPr>
        <p:spPr>
          <a:xfrm>
            <a:off x="8382000" y="49530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举办成果发布会，分享学习心得，进行项目反思。</a:t>
            </a:r>
            <a:endParaRPr lang="en-US" sz="1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入项活动与阶段任务1：探究创作背景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080000" cy="2159000"/>
          </a:xfrm>
          <a:prstGeom prst="roundRect">
            <a:avLst>
              <a:gd name="adj" fmla="val 5882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9050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524000" y="1879600"/>
            <a:ext cx="4064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 入项活动：情境导入与分组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549">
            <a:off x="1016009" y="2343150"/>
            <a:ext cx="4572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1016000" y="2476500"/>
            <a:ext cx="4572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03200" indent="-203200" algn="l">
              <a:lnSpc>
                <a:spcPct val="125000"/>
              </a:lnSpc>
              <a:buClr>
                <a:srgbClr val="E5E7EB"/>
              </a:buClr>
              <a:buChar char="•"/>
              <a:defRPr/>
            </a:pPr>
            <a:r>
              <a:rPr lang="en-US" sz="16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播放《国际歌》音频，引发学生对历史背景的思考</a:t>
            </a:r>
            <a:endParaRPr lang="en-US" sz="1100"/>
          </a:p>
          <a:p>
            <a:pPr marL="203200" indent="-203200" algn="l">
              <a:lnSpc>
                <a:spcPct val="125000"/>
              </a:lnSpc>
              <a:buClr>
                <a:srgbClr val="E5E7EB"/>
              </a:buClr>
              <a:buChar char="•"/>
            </a:pPr>
            <a:r>
              <a:rPr lang="en-US" sz="16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进行分组分工，明确各自的研究任务与职责</a:t>
            </a:r>
            <a:endParaRPr lang="en-US" sz="1600" b="0" i="0" u="none" strike="noStrike">
              <a:solidFill>
                <a:srgbClr val="E5E7E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762000" y="4064000"/>
            <a:ext cx="5080000" cy="2159000"/>
          </a:xfrm>
          <a:prstGeom prst="roundRect">
            <a:avLst>
              <a:gd name="adj" fmla="val 5882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431800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24000" y="4292600"/>
            <a:ext cx="4064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 阶段任务：史料实证与报告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-9549">
            <a:off x="1016009" y="4756150"/>
            <a:ext cx="4572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AutoShape 12"/>
          <p:cNvSpPr/>
          <p:nvPr/>
        </p:nvSpPr>
        <p:spPr>
          <a:xfrm>
            <a:off x="1016000" y="4889500"/>
            <a:ext cx="4572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03200" indent="-203200" algn="l">
              <a:lnSpc>
                <a:spcPct val="125000"/>
              </a:lnSpc>
              <a:buClr>
                <a:srgbClr val="E5E7EB"/>
              </a:buClr>
              <a:buChar char="•"/>
              <a:defRPr/>
            </a:pPr>
            <a:r>
              <a:rPr lang="en-US" sz="16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深入研究巴黎公社历史背景，分析其与《国际歌》的内在联系</a:t>
            </a:r>
            <a:endParaRPr lang="en-US" sz="1100"/>
          </a:p>
          <a:p>
            <a:pPr marL="203200" indent="-203200" algn="l">
              <a:lnSpc>
                <a:spcPct val="125000"/>
              </a:lnSpc>
              <a:buClr>
                <a:srgbClr val="E5E7EB"/>
              </a:buClr>
              <a:buChar char="•"/>
            </a:pPr>
            <a:r>
              <a:rPr lang="en-US" sz="16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撰写并提交分析报告，培养史料实证核心素养</a:t>
            </a:r>
            <a:endParaRPr lang="en-US" sz="1600" b="0" i="0" u="none" strike="noStrike">
              <a:solidFill>
                <a:srgbClr val="E5E7EB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289675" y="2186940"/>
            <a:ext cx="5560060" cy="324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阶段任务2 &amp; 3：解读歌词与《国际歌》在中国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778000"/>
            <a:ext cx="5080000" cy="3810000"/>
          </a:xfrm>
          <a:prstGeom prst="roundRect">
            <a:avLst>
              <a:gd name="adj" fmla="val 3333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000" y="2159000"/>
            <a:ext cx="609600" cy="609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905000" y="215900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任务二：文本解读与精神挖掘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10110">
            <a:off x="1143009" y="2914650"/>
            <a:ext cx="4318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1143000" y="3111500"/>
            <a:ext cx="4318000" cy="215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28600" indent="-228600" algn="l">
              <a:lnSpc>
                <a:spcPct val="125000"/>
              </a:lnSpc>
              <a:buClr>
                <a:srgbClr val="FFFFFF"/>
              </a:buClr>
              <a:buChar char="•"/>
              <a:defRPr/>
            </a:pP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研读不同版本的《国际歌》歌词，对比分析语言差异背后的时代语境。</a:t>
            </a:r>
            <a:endParaRPr lang="en-US" sz="1100"/>
          </a:p>
          <a:p>
            <a:pPr marL="228600" indent="-228600" algn="l">
              <a:lnSpc>
                <a:spcPct val="125000"/>
              </a:lnSpc>
              <a:buClr>
                <a:srgbClr val="FFFFFF"/>
              </a:buClr>
              <a:buChar char="•"/>
            </a:pP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深度挖掘歌词中的阶级斗争、团结战斗等核心精神内涵。</a:t>
            </a:r>
            <a:endParaRPr lang="en-US" sz="1800" b="0" i="0" u="none" strike="noStrike">
              <a:solidFill>
                <a:srgbClr val="FFFFFF">
                  <a:alpha val="9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228600" indent="-228600" algn="l">
              <a:lnSpc>
                <a:spcPct val="125000"/>
              </a:lnSpc>
              <a:buClr>
                <a:srgbClr val="FFFFFF"/>
              </a:buClr>
              <a:buChar char="•"/>
            </a:pP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产出一份不少于1500字的歌词解读报告。</a:t>
            </a:r>
            <a:endParaRPr lang="en-US" sz="1800" b="0" i="0" u="none" strike="noStrike">
              <a:solidFill>
                <a:srgbClr val="FFFFFF">
                  <a:alpha val="9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6350000" y="1778000"/>
            <a:ext cx="5080000" cy="3810000"/>
          </a:xfrm>
          <a:prstGeom prst="roundRect">
            <a:avLst>
              <a:gd name="adj" fmla="val 3333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1000" y="2159000"/>
            <a:ext cx="609600" cy="6096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7493000" y="2159000"/>
            <a:ext cx="355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任务三：史料搜集与影响分析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-10110">
            <a:off x="6731009" y="2914650"/>
            <a:ext cx="4318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AutoShape 12"/>
          <p:cNvSpPr/>
          <p:nvPr/>
        </p:nvSpPr>
        <p:spPr>
          <a:xfrm>
            <a:off x="6731000" y="3111500"/>
            <a:ext cx="4318000" cy="215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28600" indent="-228600" algn="l">
              <a:lnSpc>
                <a:spcPct val="125000"/>
              </a:lnSpc>
              <a:buClr>
                <a:srgbClr val="FFFFFF"/>
              </a:buClr>
              <a:buChar char="•"/>
              <a:defRPr/>
            </a:pP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搜集《国际歌》在中国翻译、传播及传唱的关键史料。</a:t>
            </a:r>
            <a:endParaRPr lang="en-US" sz="1100"/>
          </a:p>
          <a:p>
            <a:pPr marL="228600" indent="-228600" algn="l">
              <a:lnSpc>
                <a:spcPct val="125000"/>
              </a:lnSpc>
              <a:buClr>
                <a:srgbClr val="FFFFFF"/>
              </a:buClr>
              <a:buChar char="•"/>
            </a:pP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绘制思维导图，梳理其在中国革命进程中的传播脉络。</a:t>
            </a:r>
            <a:endParaRPr lang="en-US" sz="1800" b="0" i="0" u="none" strike="noStrike">
              <a:solidFill>
                <a:srgbClr val="FFFFFF">
                  <a:alpha val="9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228600" indent="-228600" algn="l">
              <a:lnSpc>
                <a:spcPct val="125000"/>
              </a:lnSpc>
              <a:buClr>
                <a:srgbClr val="FFFFFF"/>
              </a:buClr>
              <a:buChar char="•"/>
            </a:pP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分析并阐述《国际歌》对中国革命精神塑造的深远影响。</a:t>
            </a:r>
            <a:endParaRPr lang="en-US" sz="1800" b="0" i="0" u="none" strike="noStrike">
              <a:solidFill>
                <a:srgbClr val="FFFFFF">
                  <a:alpha val="9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阶段任务4 &amp; 成果展示：创作与分享</a:t>
            </a:r>
            <a:endParaRPr lang="en-US" sz="1100"/>
          </a:p>
        </p:txBody>
      </p:sp>
      <p:sp>
        <p:nvSpPr>
          <p:cNvPr id="3" name="AutoShape 3"/>
          <p:cNvSpPr/>
          <p:nvPr>
            <p:custDataLst>
              <p:tags r:id="rId1"/>
            </p:custDataLst>
          </p:nvPr>
        </p:nvSpPr>
        <p:spPr>
          <a:xfrm>
            <a:off x="762000" y="1651000"/>
            <a:ext cx="5080000" cy="4318000"/>
          </a:xfrm>
          <a:prstGeom prst="roundRect">
            <a:avLst>
              <a:gd name="adj" fmla="val 2941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1905000"/>
            <a:ext cx="355600" cy="355600"/>
          </a:xfrm>
          <a:prstGeom prst="rect">
            <a:avLst/>
          </a:prstGeom>
        </p:spPr>
      </p:pic>
      <p:sp>
        <p:nvSpPr>
          <p:cNvPr id="5" name="AutoShape 5"/>
          <p:cNvSpPr/>
          <p:nvPr>
            <p:custDataLst>
              <p:tags r:id="rId5"/>
            </p:custDataLst>
          </p:nvPr>
        </p:nvSpPr>
        <p:spPr>
          <a:xfrm>
            <a:off x="1460500" y="1879600"/>
            <a:ext cx="41275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实践创作：情景剧与文创设计</a:t>
            </a:r>
            <a:endParaRPr lang="en-US" sz="1100"/>
          </a:p>
        </p:txBody>
      </p:sp>
      <p:sp>
        <p:nvSpPr>
          <p:cNvPr id="7" name="AutoShape 7"/>
          <p:cNvSpPr/>
          <p:nvPr>
            <p:custDataLst>
              <p:tags r:id="rId6"/>
            </p:custDataLst>
          </p:nvPr>
        </p:nvSpPr>
        <p:spPr>
          <a:xfrm>
            <a:off x="1016000" y="4572000"/>
            <a:ext cx="4572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学生分组创作历史情景剧，重现历史场景；同时设计红色文创产品，将对历史的理解与感悟融入作品，实现知识的内化与外化。</a:t>
            </a:r>
            <a:endParaRPr lang="en-US" sz="1100"/>
          </a:p>
        </p:txBody>
      </p:sp>
      <p:sp>
        <p:nvSpPr>
          <p:cNvPr id="8" name="AutoShape 8"/>
          <p:cNvSpPr/>
          <p:nvPr>
            <p:custDataLst>
              <p:tags r:id="rId7"/>
            </p:custDataLst>
          </p:nvPr>
        </p:nvSpPr>
        <p:spPr>
          <a:xfrm>
            <a:off x="6350000" y="1651000"/>
            <a:ext cx="5080000" cy="4318000"/>
          </a:xfrm>
          <a:prstGeom prst="roundRect">
            <a:avLst>
              <a:gd name="adj" fmla="val 2941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04000" y="1905000"/>
            <a:ext cx="355600" cy="3556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11"/>
            </p:custDataLst>
          </p:nvPr>
        </p:nvSpPr>
        <p:spPr>
          <a:xfrm>
            <a:off x="7048500" y="1879600"/>
            <a:ext cx="41275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成果展示：跨越时空的信仰</a:t>
            </a:r>
            <a:endParaRPr lang="en-US" sz="1100"/>
          </a:p>
        </p:txBody>
      </p:sp>
      <p:sp>
        <p:nvSpPr>
          <p:cNvPr id="12" name="AutoShape 12"/>
          <p:cNvSpPr/>
          <p:nvPr>
            <p:custDataLst>
              <p:tags r:id="rId12"/>
            </p:custDataLst>
          </p:nvPr>
        </p:nvSpPr>
        <p:spPr>
          <a:xfrm>
            <a:off x="6604000" y="4572000"/>
            <a:ext cx="4572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举办“跨越时空的信仰”主题成果展，搭建展示、互评与反思的平台，让学习成果得以升华，促进学生之间的交流与共同成长。</a:t>
            </a:r>
            <a:endParaRPr lang="en-US" sz="1100"/>
          </a:p>
        </p:txBody>
      </p:sp>
      <p:pic>
        <p:nvPicPr>
          <p:cNvPr id="6" name="图片 5"/>
          <p:cNvPicPr/>
          <p:nvPr/>
        </p:nvPicPr>
        <p:blipFill>
          <a:blip r:embed="rId13"/>
          <a:stretch>
            <a:fillRect/>
          </a:stretch>
        </p:blipFill>
        <p:spPr>
          <a:xfrm>
            <a:off x="7160895" y="2478405"/>
            <a:ext cx="3457575" cy="2093595"/>
          </a:xfrm>
          <a:prstGeom prst="rect">
            <a:avLst/>
          </a:prstGeom>
        </p:spPr>
      </p:pic>
      <p:pic>
        <p:nvPicPr>
          <p:cNvPr id="11" name="图片 10"/>
          <p:cNvPicPr/>
          <p:nvPr/>
        </p:nvPicPr>
        <p:blipFill>
          <a:blip r:embed="rId14"/>
          <a:stretch>
            <a:fillRect/>
          </a:stretch>
        </p:blipFill>
        <p:spPr>
          <a:xfrm>
            <a:off x="1371600" y="2582545"/>
            <a:ext cx="3502660" cy="18859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54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1016000" y="2000250"/>
            <a:ext cx="10160000" cy="113347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6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05 项目评价与反思</a:t>
            </a:r>
            <a:endParaRPr lang="en-US" sz="6600" b="1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016000" y="3597275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600" b="0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如何衡量效果？未来如何改进？</a:t>
            </a:r>
            <a:endParaRPr lang="en-US" sz="3600" b="0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5" name="Connector 3"/>
          <p:cNvCxnSpPr/>
          <p:nvPr/>
        </p:nvCxnSpPr>
        <p:spPr>
          <a:xfrm rot="-34376">
            <a:off x="5461032" y="3359150"/>
            <a:ext cx="1270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FD700">
                <a:alpha val="6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目录</a:t>
            </a:r>
            <a:endParaRPr lang="en-US" sz="1100"/>
          </a:p>
        </p:txBody>
      </p:sp>
      <p:cxnSp>
        <p:nvCxnSpPr>
          <p:cNvPr id="3" name="Connector 3"/>
          <p:cNvCxnSpPr/>
          <p:nvPr/>
        </p:nvCxnSpPr>
        <p:spPr>
          <a:xfrm rot="-42969">
            <a:off x="762040" y="1390650"/>
            <a:ext cx="1016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38100" cap="flat" cmpd="sng">
            <a:solidFill>
              <a:srgbClr val="8B0000">
                <a:alpha val="10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AutoShape 4"/>
          <p:cNvSpPr/>
          <p:nvPr>
            <p:custDataLst>
              <p:tags r:id="rId1"/>
            </p:custDataLst>
          </p:nvPr>
        </p:nvSpPr>
        <p:spPr>
          <a:xfrm>
            <a:off x="762000" y="1778000"/>
            <a:ext cx="5207000" cy="1270000"/>
          </a:xfrm>
          <a:prstGeom prst="roundRect">
            <a:avLst>
              <a:gd name="adj" fmla="val 10000"/>
            </a:avLst>
          </a:prstGeom>
          <a:solidFill>
            <a:srgbClr val="0B3954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2095500"/>
            <a:ext cx="635000" cy="63500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5"/>
            </p:custDataLst>
          </p:nvPr>
        </p:nvSpPr>
        <p:spPr>
          <a:xfrm>
            <a:off x="1778000" y="19685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400" b="1" i="0" u="none" strike="noStrike">
                <a:solidFill>
                  <a:srgbClr val="FFFF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 / BACKGROUND</a:t>
            </a:r>
            <a:endParaRPr lang="en-US" sz="1400" b="1" i="0" u="none" strike="noStrike">
              <a:solidFill>
                <a:srgbClr val="FFFF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" name="AutoShape 7"/>
          <p:cNvSpPr/>
          <p:nvPr>
            <p:custDataLst>
              <p:tags r:id="rId6"/>
            </p:custDataLst>
          </p:nvPr>
        </p:nvSpPr>
        <p:spPr>
          <a:xfrm>
            <a:off x="1778000" y="2286000"/>
            <a:ext cx="381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项目背景与依据</a:t>
            </a:r>
            <a:endParaRPr lang="en-US" sz="1100"/>
          </a:p>
        </p:txBody>
      </p:sp>
      <p:sp>
        <p:nvSpPr>
          <p:cNvPr id="8" name="AutoShape 8"/>
          <p:cNvSpPr/>
          <p:nvPr>
            <p:custDataLst>
              <p:tags r:id="rId7"/>
            </p:custDataLst>
          </p:nvPr>
        </p:nvSpPr>
        <p:spPr>
          <a:xfrm>
            <a:off x="6223000" y="1778000"/>
            <a:ext cx="5207000" cy="1270000"/>
          </a:xfrm>
          <a:prstGeom prst="roundRect">
            <a:avLst>
              <a:gd name="adj" fmla="val 10000"/>
            </a:avLst>
          </a:prstGeom>
          <a:solidFill>
            <a:srgbClr val="0B3954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77000" y="2095500"/>
            <a:ext cx="635000" cy="6350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11"/>
            </p:custDataLst>
          </p:nvPr>
        </p:nvSpPr>
        <p:spPr>
          <a:xfrm>
            <a:off x="7239000" y="19685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lvl="0" algn="l">
              <a:lnSpc>
                <a:spcPct val="125000"/>
              </a:lnSpc>
              <a:buSzTx/>
              <a:defRPr/>
            </a:pPr>
            <a:r>
              <a:rPr lang="en-US" b="1">
                <a:solidFill>
                  <a:srgbClr val="FFFF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 / OBJECTIVES</a:t>
            </a:r>
            <a:endParaRPr lang="en-US" b="1">
              <a:solidFill>
                <a:srgbClr val="FFFF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" name="AutoShape 11"/>
          <p:cNvSpPr/>
          <p:nvPr>
            <p:custDataLst>
              <p:tags r:id="rId12"/>
            </p:custDataLst>
          </p:nvPr>
        </p:nvSpPr>
        <p:spPr>
          <a:xfrm>
            <a:off x="7239000" y="2286000"/>
            <a:ext cx="381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教学目标与学情分析</a:t>
            </a:r>
            <a:endParaRPr lang="en-US" sz="1100"/>
          </a:p>
        </p:txBody>
      </p:sp>
      <p:sp>
        <p:nvSpPr>
          <p:cNvPr id="12" name="AutoShape 12"/>
          <p:cNvSpPr/>
          <p:nvPr>
            <p:custDataLst>
              <p:tags r:id="rId13"/>
            </p:custDataLst>
          </p:nvPr>
        </p:nvSpPr>
        <p:spPr>
          <a:xfrm>
            <a:off x="762000" y="3302000"/>
            <a:ext cx="5207000" cy="1270000"/>
          </a:xfrm>
          <a:prstGeom prst="roundRect">
            <a:avLst>
              <a:gd name="adj" fmla="val 10000"/>
            </a:avLst>
          </a:prstGeom>
          <a:solidFill>
            <a:srgbClr val="0B3954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3" name="Picture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6000" y="3619500"/>
            <a:ext cx="635000" cy="635000"/>
          </a:xfrm>
          <a:prstGeom prst="rect">
            <a:avLst/>
          </a:prstGeom>
        </p:spPr>
      </p:pic>
      <p:sp>
        <p:nvSpPr>
          <p:cNvPr id="14" name="AutoShape 14"/>
          <p:cNvSpPr/>
          <p:nvPr>
            <p:custDataLst>
              <p:tags r:id="rId17"/>
            </p:custDataLst>
          </p:nvPr>
        </p:nvSpPr>
        <p:spPr>
          <a:xfrm>
            <a:off x="1778000" y="34925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lvl="0" algn="l">
              <a:lnSpc>
                <a:spcPct val="125000"/>
              </a:lnSpc>
              <a:buSzTx/>
              <a:defRPr/>
            </a:pPr>
            <a:r>
              <a:rPr lang="en-US" b="1">
                <a:solidFill>
                  <a:srgbClr val="FFFF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 / RESOURCES</a:t>
            </a:r>
            <a:endParaRPr lang="en-US" b="1">
              <a:solidFill>
                <a:srgbClr val="FFFF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5" name="AutoShape 15"/>
          <p:cNvSpPr/>
          <p:nvPr>
            <p:custDataLst>
              <p:tags r:id="rId18"/>
            </p:custDataLst>
          </p:nvPr>
        </p:nvSpPr>
        <p:spPr>
          <a:xfrm>
            <a:off x="1778000" y="3810000"/>
            <a:ext cx="381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信息资源与驱动问题</a:t>
            </a:r>
            <a:endParaRPr lang="en-US" sz="1100"/>
          </a:p>
        </p:txBody>
      </p:sp>
      <p:sp>
        <p:nvSpPr>
          <p:cNvPr id="16" name="AutoShape 16"/>
          <p:cNvSpPr/>
          <p:nvPr>
            <p:custDataLst>
              <p:tags r:id="rId19"/>
            </p:custDataLst>
          </p:nvPr>
        </p:nvSpPr>
        <p:spPr>
          <a:xfrm>
            <a:off x="6223000" y="3302000"/>
            <a:ext cx="5207000" cy="1270000"/>
          </a:xfrm>
          <a:prstGeom prst="roundRect">
            <a:avLst>
              <a:gd name="adj" fmla="val 10000"/>
            </a:avLst>
          </a:prstGeom>
          <a:solidFill>
            <a:srgbClr val="0B3954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7" name="Picture 1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77000" y="3619500"/>
            <a:ext cx="635000" cy="635000"/>
          </a:xfrm>
          <a:prstGeom prst="rect">
            <a:avLst/>
          </a:prstGeom>
        </p:spPr>
      </p:pic>
      <p:sp>
        <p:nvSpPr>
          <p:cNvPr id="18" name="AutoShape 18"/>
          <p:cNvSpPr/>
          <p:nvPr>
            <p:custDataLst>
              <p:tags r:id="rId23"/>
            </p:custDataLst>
          </p:nvPr>
        </p:nvSpPr>
        <p:spPr>
          <a:xfrm>
            <a:off x="7239000" y="34925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lvl="0" algn="l">
              <a:lnSpc>
                <a:spcPct val="125000"/>
              </a:lnSpc>
              <a:buSzTx/>
              <a:defRPr/>
            </a:pPr>
            <a:r>
              <a:rPr lang="en-US" b="1">
                <a:solidFill>
                  <a:srgbClr val="FFFF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04 / IMPLEMENTATION</a:t>
            </a:r>
            <a:endParaRPr lang="en-US" b="1">
              <a:solidFill>
                <a:srgbClr val="FFFF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9" name="AutoShape 19"/>
          <p:cNvSpPr/>
          <p:nvPr>
            <p:custDataLst>
              <p:tags r:id="rId24"/>
            </p:custDataLst>
          </p:nvPr>
        </p:nvSpPr>
        <p:spPr>
          <a:xfrm>
            <a:off x="7239000" y="3810000"/>
            <a:ext cx="381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项目实施过程详解</a:t>
            </a:r>
            <a:endParaRPr lang="en-US" sz="1100"/>
          </a:p>
        </p:txBody>
      </p:sp>
      <p:sp>
        <p:nvSpPr>
          <p:cNvPr id="20" name="AutoShape 20"/>
          <p:cNvSpPr/>
          <p:nvPr>
            <p:custDataLst>
              <p:tags r:id="rId25"/>
            </p:custDataLst>
          </p:nvPr>
        </p:nvSpPr>
        <p:spPr>
          <a:xfrm>
            <a:off x="762000" y="4826000"/>
            <a:ext cx="5207000" cy="1270000"/>
          </a:xfrm>
          <a:prstGeom prst="roundRect">
            <a:avLst>
              <a:gd name="adj" fmla="val 10000"/>
            </a:avLst>
          </a:prstGeom>
          <a:solidFill>
            <a:srgbClr val="0B3954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1" name="Picture 2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16000" y="5143500"/>
            <a:ext cx="635000" cy="635000"/>
          </a:xfrm>
          <a:prstGeom prst="rect">
            <a:avLst/>
          </a:prstGeom>
        </p:spPr>
      </p:pic>
      <p:sp>
        <p:nvSpPr>
          <p:cNvPr id="22" name="AutoShape 22"/>
          <p:cNvSpPr/>
          <p:nvPr>
            <p:custDataLst>
              <p:tags r:id="rId29"/>
            </p:custDataLst>
          </p:nvPr>
        </p:nvSpPr>
        <p:spPr>
          <a:xfrm>
            <a:off x="1778000" y="50165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lvl="0" algn="l">
              <a:lnSpc>
                <a:spcPct val="125000"/>
              </a:lnSpc>
              <a:buSzTx/>
              <a:defRPr/>
            </a:pPr>
            <a:r>
              <a:rPr lang="en-US" b="1">
                <a:solidFill>
                  <a:srgbClr val="FFFF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05 / EVALUATION</a:t>
            </a:r>
            <a:endParaRPr lang="en-US" b="1">
              <a:solidFill>
                <a:srgbClr val="FFFF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3" name="AutoShape 23"/>
          <p:cNvSpPr/>
          <p:nvPr>
            <p:custDataLst>
              <p:tags r:id="rId30"/>
            </p:custDataLst>
          </p:nvPr>
        </p:nvSpPr>
        <p:spPr>
          <a:xfrm>
            <a:off x="1778000" y="5334000"/>
            <a:ext cx="381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项目评价方案设计</a:t>
            </a:r>
            <a:endParaRPr lang="en-US" sz="1100"/>
          </a:p>
        </p:txBody>
      </p:sp>
      <p:sp>
        <p:nvSpPr>
          <p:cNvPr id="24" name="AutoShape 24"/>
          <p:cNvSpPr/>
          <p:nvPr>
            <p:custDataLst>
              <p:tags r:id="rId31"/>
            </p:custDataLst>
          </p:nvPr>
        </p:nvSpPr>
        <p:spPr>
          <a:xfrm>
            <a:off x="6223000" y="4826000"/>
            <a:ext cx="5207000" cy="1270000"/>
          </a:xfrm>
          <a:prstGeom prst="roundRect">
            <a:avLst>
              <a:gd name="adj" fmla="val 10000"/>
            </a:avLst>
          </a:prstGeom>
          <a:solidFill>
            <a:srgbClr val="0B3954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50800" dir="5400000" algn="tl" rotWithShape="0">
              <a:srgbClr val="000000">
                <a:alpha val="30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5" name="Picture 25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477000" y="5143500"/>
            <a:ext cx="635000" cy="635000"/>
          </a:xfrm>
          <a:prstGeom prst="rect">
            <a:avLst/>
          </a:prstGeom>
        </p:spPr>
      </p:pic>
      <p:sp>
        <p:nvSpPr>
          <p:cNvPr id="26" name="AutoShape 26"/>
          <p:cNvSpPr/>
          <p:nvPr>
            <p:custDataLst>
              <p:tags r:id="rId35"/>
            </p:custDataLst>
          </p:nvPr>
        </p:nvSpPr>
        <p:spPr>
          <a:xfrm>
            <a:off x="7239000" y="50165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lvl="0" algn="l">
              <a:lnSpc>
                <a:spcPct val="125000"/>
              </a:lnSpc>
              <a:buSzTx/>
              <a:defRPr/>
            </a:pPr>
            <a:r>
              <a:rPr lang="en-US" b="1">
                <a:solidFill>
                  <a:srgbClr val="FFFF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06 / SUMMARY</a:t>
            </a:r>
            <a:endParaRPr lang="en-US" b="1">
              <a:solidFill>
                <a:srgbClr val="FFFF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7" name="AutoShape 27"/>
          <p:cNvSpPr/>
          <p:nvPr>
            <p:custDataLst>
              <p:tags r:id="rId36"/>
            </p:custDataLst>
          </p:nvPr>
        </p:nvSpPr>
        <p:spPr>
          <a:xfrm>
            <a:off x="7239000" y="5334000"/>
            <a:ext cx="381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项目反思与总结</a:t>
            </a:r>
            <a:endParaRPr lang="en-US"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多元评价：过程与结果并重</a:t>
            </a:r>
            <a:endParaRPr lang="en-US" sz="1100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762000" y="1651000"/>
          <a:ext cx="10922000" cy="4762500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1778000"/>
                <a:gridCol w="2286000"/>
                <a:gridCol w="2286000"/>
                <a:gridCol w="2286000"/>
                <a:gridCol w="2286000"/>
              </a:tblGrid>
              <a:tr h="635000"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800" b="1" i="0" u="none" strike="noStrike">
                          <a:solidFill>
                            <a:srgbClr val="FFD700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评价维度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00">
                        <a:alpha val="20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800" b="1" i="0" u="none" strike="noStrike">
                          <a:solidFill>
                            <a:srgbClr val="FFD700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优秀 (4分)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00">
                        <a:alpha val="20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800" b="1" i="0" u="none" strike="noStrike">
                          <a:solidFill>
                            <a:srgbClr val="FFD700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良好 (3分)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00">
                        <a:alpha val="20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800" b="1" i="0" u="none" strike="noStrike">
                          <a:solidFill>
                            <a:srgbClr val="FFD700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合格 (2分)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00">
                        <a:alpha val="20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800" b="1" i="0" u="none" strike="noStrike">
                          <a:solidFill>
                            <a:srgbClr val="FFD700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需改进 (1分)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700">
                        <a:alpha val="20000"/>
                      </a:srgbClr>
                    </a:solidFill>
                  </a:tcPr>
                </a:tc>
              </a:tr>
              <a:tr h="825500"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知识掌握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概念清晰，能灵活运用知识解决复杂问题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掌握基本概念，能解决常规问题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理解部分概念，能解决简单问题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概念模糊，无法独立解决问题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rgbClr val="FFD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825500"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史料运用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史料丰富，分析深刻，论证严谨有力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史料恰当，分析合理，论证较充分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有史料支撑，但分析较浅，论证一般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缺乏史料，论证空洞，缺乏说服力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825500"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合作沟通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积极参与，贡献突出，沟通高效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参与度高，能完成任务，沟通顺畅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基本参与，能配合工作，沟通尚可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参与较少，依赖他人，沟通不畅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825500"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创新创造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见解独到，方法新颖，具有原创性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有个人见解，方法有一定新意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能模仿运用，基本符合要求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缺乏思考，照搬照抄，无新意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  <a:tr h="825500"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态度责任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态度积极，责任心强，任务完成出色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态度端正，能按时完成任务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态度一般，需督促才能完成任务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  <a:tc>
                  <a:txBody>
                    <a:bodyPr rtlCol="0"/>
                    <a:lstStyle/>
                    <a:p>
                      <a:pPr indent="0" algn="ctr">
                        <a:lnSpc>
                          <a:spcPct val="100000"/>
                        </a:lnSpc>
                        <a:defRPr/>
                      </a:pPr>
                      <a:r>
                        <a:rPr lang="en-US" sz="1400" b="0" i="0" u="none" strike="noStrike">
                          <a:solidFill>
                            <a:srgbClr val="DCDCDC"/>
                          </a:solidFill>
                          <a:latin typeface="Noto Sans SC" panose="020B0200000000000000" charset="-122"/>
                          <a:ea typeface="Noto Sans SC" panose="020B0200000000000000" charset="-122"/>
                          <a:cs typeface="Noto Sans SC" panose="020B0200000000000000" charset="-122"/>
                          <a:sym typeface="Noto Sans SC" panose="020B0200000000000000" charset="-122"/>
                        </a:rPr>
                        <a:t>态度消极，敷衍了事，未完成任务</a:t>
                      </a:r>
                      <a:endParaRPr lang="en-US" sz="1100"/>
                    </a:p>
                  </a:txBody>
                  <a:tcPr marL="101600" marR="101600" marT="101600" marB="101600" anchor="t" anchorCtr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5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54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0B3954">
              <a:alpha val="85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4" name="AutoShape 4"/>
          <p:cNvSpPr/>
          <p:nvPr/>
        </p:nvSpPr>
        <p:spPr>
          <a:xfrm>
            <a:off x="1016000" y="508000"/>
            <a:ext cx="10160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40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项目反思与展望</a:t>
            </a:r>
            <a:endParaRPr lang="en-US" sz="4000" b="1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762000" y="15240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500" y="1841500"/>
            <a:ext cx="406400" cy="4064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587500" y="1803400"/>
            <a:ext cx="3810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项目亮点与成效</a:t>
            </a:r>
            <a:endParaRPr lang="en-US" sz="1100"/>
          </a:p>
        </p:txBody>
      </p:sp>
      <p:cxnSp>
        <p:nvCxnSpPr>
          <p:cNvPr id="8" name="Connector 8"/>
          <p:cNvCxnSpPr/>
          <p:nvPr/>
        </p:nvCxnSpPr>
        <p:spPr>
          <a:xfrm rot="-9822">
            <a:off x="1079509" y="2279650"/>
            <a:ext cx="4445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D7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9500" y="2540000"/>
            <a:ext cx="304800" cy="3048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460500" y="2514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激发学习兴趣：显著提升了学生的主动探索欲望</a:t>
            </a:r>
            <a:endParaRPr lang="en-US" sz="110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9500" y="3048000"/>
            <a:ext cx="304800" cy="304800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460500" y="3022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提升参与度：实现了全员参与，互动性强</a:t>
            </a:r>
            <a:endParaRPr lang="en-US" sz="110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9500" y="3556000"/>
            <a:ext cx="304800" cy="304800"/>
          </a:xfrm>
          <a:prstGeom prst="rect">
            <a:avLst/>
          </a:prstGeom>
        </p:spPr>
      </p:pic>
      <p:sp>
        <p:nvSpPr>
          <p:cNvPr id="14" name="AutoShape 14"/>
          <p:cNvSpPr/>
          <p:nvPr/>
        </p:nvSpPr>
        <p:spPr>
          <a:xfrm>
            <a:off x="1460500" y="3530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培养综合能力：融合了技术操作与团队协作能力</a:t>
            </a:r>
            <a:endParaRPr lang="en-US" sz="1100"/>
          </a:p>
        </p:txBody>
      </p:sp>
      <p:sp>
        <p:nvSpPr>
          <p:cNvPr id="15" name="AutoShape 15"/>
          <p:cNvSpPr/>
          <p:nvPr/>
        </p:nvSpPr>
        <p:spPr>
          <a:xfrm>
            <a:off x="6350000" y="1524000"/>
            <a:ext cx="5080000" cy="3556000"/>
          </a:xfrm>
          <a:prstGeom prst="roundRect">
            <a:avLst>
              <a:gd name="adj" fmla="val 357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67500" y="1841500"/>
            <a:ext cx="406400" cy="406400"/>
          </a:xfrm>
          <a:prstGeom prst="rect">
            <a:avLst/>
          </a:prstGeom>
        </p:spPr>
      </p:pic>
      <p:sp>
        <p:nvSpPr>
          <p:cNvPr id="17" name="AutoShape 17"/>
          <p:cNvSpPr/>
          <p:nvPr/>
        </p:nvSpPr>
        <p:spPr>
          <a:xfrm>
            <a:off x="7175500" y="1803400"/>
            <a:ext cx="3810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未来改进与优化</a:t>
            </a:r>
            <a:endParaRPr lang="en-US" sz="1100"/>
          </a:p>
        </p:txBody>
      </p:sp>
      <p:cxnSp>
        <p:nvCxnSpPr>
          <p:cNvPr id="18" name="Connector 18"/>
          <p:cNvCxnSpPr/>
          <p:nvPr/>
        </p:nvCxnSpPr>
        <p:spPr>
          <a:xfrm rot="-9822">
            <a:off x="6667509" y="2279650"/>
            <a:ext cx="44450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D700">
                <a:alpha val="5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667500" y="2540000"/>
            <a:ext cx="304800" cy="304800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7048500" y="2514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优化时间分配：调整各环节时长，避免前松后紧</a:t>
            </a:r>
            <a:endParaRPr lang="en-US" sz="1100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67500" y="3048000"/>
            <a:ext cx="304800" cy="304800"/>
          </a:xfrm>
          <a:prstGeom prst="rect">
            <a:avLst/>
          </a:prstGeom>
        </p:spPr>
      </p:pic>
      <p:sp>
        <p:nvSpPr>
          <p:cNvPr id="22" name="AutoShape 22"/>
          <p:cNvSpPr/>
          <p:nvPr/>
        </p:nvSpPr>
        <p:spPr>
          <a:xfrm>
            <a:off x="7048500" y="3022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加强差异化指导：针对不同水平学生提供分层任务</a:t>
            </a:r>
            <a:endParaRPr lang="en-US" sz="1100"/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667500" y="3556000"/>
            <a:ext cx="304800" cy="304800"/>
          </a:xfrm>
          <a:prstGeom prst="rect">
            <a:avLst/>
          </a:prstGeom>
        </p:spPr>
      </p:pic>
      <p:sp>
        <p:nvSpPr>
          <p:cNvPr id="24" name="AutoShape 24"/>
          <p:cNvSpPr/>
          <p:nvPr/>
        </p:nvSpPr>
        <p:spPr>
          <a:xfrm>
            <a:off x="7048500" y="3530600"/>
            <a:ext cx="4191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0" i="0" u="none" strike="noStrike">
                <a:solidFill>
                  <a:srgbClr val="E5E7EB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细化评价反馈：建立多维度评价体系，提供即时反馈</a:t>
            </a:r>
            <a:endParaRPr lang="en-US" sz="1100"/>
          </a:p>
        </p:txBody>
      </p:sp>
      <p:sp>
        <p:nvSpPr>
          <p:cNvPr id="25" name="AutoShape 25"/>
          <p:cNvSpPr/>
          <p:nvPr/>
        </p:nvSpPr>
        <p:spPr>
          <a:xfrm>
            <a:off x="0" y="5588000"/>
            <a:ext cx="12192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感谢聆听！</a:t>
            </a:r>
            <a:endParaRPr lang="en-US" sz="3200" b="1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3954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3" name="AutoShape 3"/>
          <p:cNvSpPr/>
          <p:nvPr/>
        </p:nvSpPr>
        <p:spPr>
          <a:xfrm>
            <a:off x="839470" y="2028190"/>
            <a:ext cx="10160000" cy="95821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6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 项目背景与依据</a:t>
            </a:r>
            <a:endParaRPr lang="en-US" sz="6600" b="1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016000" y="3429000"/>
            <a:ext cx="10160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200" b="0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为何选择《国际歌》作为探究主题？</a:t>
            </a:r>
            <a:endParaRPr lang="en-US" sz="3200" b="0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5" name="Connector 3"/>
          <p:cNvCxnSpPr/>
          <p:nvPr/>
        </p:nvCxnSpPr>
        <p:spPr>
          <a:xfrm rot="-34376">
            <a:off x="5461032" y="3282950"/>
            <a:ext cx="1270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FD700">
                <a:alpha val="6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项目背景：传承红色基因，涵养家国情怀</a:t>
            </a:r>
            <a:endParaRPr lang="en-US" sz="1100"/>
          </a:p>
        </p:txBody>
      </p:sp>
      <p:sp>
        <p:nvSpPr>
          <p:cNvPr id="3" name="AutoShape 3"/>
          <p:cNvSpPr/>
          <p:nvPr>
            <p:custDataLst>
              <p:tags r:id="rId1"/>
            </p:custDataLst>
          </p:nvPr>
        </p:nvSpPr>
        <p:spPr>
          <a:xfrm>
            <a:off x="762000" y="1778000"/>
            <a:ext cx="5334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20320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>
            <p:custDataLst>
              <p:tags r:id="rId5"/>
            </p:custDataLst>
          </p:nvPr>
        </p:nvSpPr>
        <p:spPr>
          <a:xfrm>
            <a:off x="1524000" y="20066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历史价值：跨越时空的信仰</a:t>
            </a:r>
            <a:endParaRPr lang="en-US" sz="1100"/>
          </a:p>
        </p:txBody>
      </p:sp>
      <p:sp>
        <p:nvSpPr>
          <p:cNvPr id="6" name="AutoShape 6"/>
          <p:cNvSpPr/>
          <p:nvPr>
            <p:custDataLst>
              <p:tags r:id="rId6"/>
            </p:custDataLst>
          </p:nvPr>
        </p:nvSpPr>
        <p:spPr>
          <a:xfrm>
            <a:off x="1016000" y="2476500"/>
            <a:ext cx="4826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《国际歌》不仅是音乐经典，更是无产阶级的精神图腾。项目旨在引导学生多维度感知其历史重量，打破传统课堂局限，挖掘其深层的精神内涵。</a:t>
            </a:r>
            <a:endParaRPr lang="en-US" sz="1100"/>
          </a:p>
        </p:txBody>
      </p:sp>
      <p:sp>
        <p:nvSpPr>
          <p:cNvPr id="7" name="AutoShape 7"/>
          <p:cNvSpPr/>
          <p:nvPr>
            <p:custDataLst>
              <p:tags r:id="rId7"/>
            </p:custDataLst>
          </p:nvPr>
        </p:nvSpPr>
        <p:spPr>
          <a:xfrm>
            <a:off x="762000" y="3937000"/>
            <a:ext cx="5334000" cy="1905000"/>
          </a:xfrm>
          <a:prstGeom prst="roundRect">
            <a:avLst>
              <a:gd name="adj" fmla="val 6666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6000" y="41910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>
            <p:custDataLst>
              <p:tags r:id="rId11"/>
            </p:custDataLst>
          </p:nvPr>
        </p:nvSpPr>
        <p:spPr>
          <a:xfrm>
            <a:off x="1524000" y="4165600"/>
            <a:ext cx="431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核心目标：实践中的家国情怀</a:t>
            </a:r>
            <a:endParaRPr lang="en-US" sz="1100"/>
          </a:p>
        </p:txBody>
      </p:sp>
      <p:sp>
        <p:nvSpPr>
          <p:cNvPr id="10" name="AutoShape 10"/>
          <p:cNvSpPr/>
          <p:nvPr>
            <p:custDataLst>
              <p:tags r:id="rId12"/>
            </p:custDataLst>
          </p:nvPr>
        </p:nvSpPr>
        <p:spPr>
          <a:xfrm>
            <a:off x="1016000" y="4635500"/>
            <a:ext cx="4826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将历史知识转化为可操作的探究任务，在跨学科情境中，让学生在实践中感悟经典的时代价值，从而涵养深厚的家国情怀。</a:t>
            </a:r>
            <a:endParaRPr lang="en-US" sz="1100"/>
          </a:p>
        </p:txBody>
      </p:sp>
      <p:sp>
        <p:nvSpPr>
          <p:cNvPr id="11" name="AutoShape 11"/>
          <p:cNvSpPr/>
          <p:nvPr/>
        </p:nvSpPr>
        <p:spPr>
          <a:xfrm>
            <a:off x="6350000" y="1778000"/>
            <a:ext cx="5080000" cy="4064000"/>
          </a:xfrm>
          <a:prstGeom prst="roundRect">
            <a:avLst>
              <a:gd name="adj" fmla="val 3125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3" name="AutoShape 13"/>
          <p:cNvSpPr/>
          <p:nvPr/>
        </p:nvSpPr>
        <p:spPr>
          <a:xfrm>
            <a:off x="6604000" y="4572000"/>
            <a:ext cx="4572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4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跨越时空的信仰</a:t>
            </a:r>
            <a:endParaRPr lang="en-US" sz="1100"/>
          </a:p>
          <a:p>
            <a:pPr indent="0" algn="ctr">
              <a:lnSpc>
                <a:spcPct val="125000"/>
              </a:lnSpc>
            </a:pPr>
            <a:r>
              <a:rPr lang="en-US" sz="1600" b="0" i="0" u="none" strike="noStrike">
                <a:solidFill>
                  <a:srgbClr val="FFFFFF">
                    <a:alpha val="6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Inheritance of Red Genes</a:t>
            </a:r>
            <a:endParaRPr lang="en-US" sz="1600" b="0" i="0" u="none" strike="noStrike">
              <a:solidFill>
                <a:srgbClr val="FFFFFF">
                  <a:alpha val="6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3"/>
          <a:stretch>
            <a:fillRect/>
          </a:stretch>
        </p:blipFill>
        <p:spPr>
          <a:xfrm>
            <a:off x="7941945" y="1979930"/>
            <a:ext cx="1896110" cy="2617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项目依据：现实的迫切需求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080000" cy="2032000"/>
          </a:xfrm>
          <a:prstGeom prst="roundRect">
            <a:avLst>
              <a:gd name="adj" fmla="val 625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16000" y="19050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524000" y="1879600"/>
            <a:ext cx="4064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认知现状：历史记忆的模糊化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1016000" y="2349500"/>
            <a:ext cx="4572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当前部分青少年对革命经典的认知趋于模糊，历史认同感有待加强。我们亟需通过有效手段，唤醒青少年对历史的记忆与思考。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762000" y="3937000"/>
            <a:ext cx="5080000" cy="2032000"/>
          </a:xfrm>
          <a:prstGeom prst="roundRect">
            <a:avLst>
              <a:gd name="adj" fmla="val 6250"/>
            </a:avLst>
          </a:prstGeom>
          <a:solidFill>
            <a:srgbClr val="FFFFFF">
              <a:alpha val="5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41910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524000" y="4165600"/>
            <a:ext cx="4064000" cy="444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教育对策：实践载体的必要性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1016000" y="4635500"/>
            <a:ext cx="4572000" cy="1143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依托纪念馆等实践化学习载体，引导学生回望历史，在探寻经典渊源中汲取精神养分，树立正确的世界观、人生观和价值观。</a:t>
            </a:r>
            <a:endParaRPr lang="en-US" sz="1100"/>
          </a:p>
        </p:txBody>
      </p:sp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414135" y="2052955"/>
            <a:ext cx="5015865" cy="3373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项目依据：课标与教材的有力支撑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651000"/>
            <a:ext cx="5143500" cy="4318000"/>
          </a:xfrm>
          <a:prstGeom prst="roundRect">
            <a:avLst>
              <a:gd name="adj" fmla="val 294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43000" y="2032000"/>
            <a:ext cx="457200" cy="4572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727200" y="2032000"/>
            <a:ext cx="3810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课程标准依据</a:t>
            </a:r>
            <a:endParaRPr lang="en-US" sz="1100"/>
          </a:p>
        </p:txBody>
      </p:sp>
      <p:cxnSp>
        <p:nvCxnSpPr>
          <p:cNvPr id="6" name="Connector 6"/>
          <p:cNvCxnSpPr/>
          <p:nvPr/>
        </p:nvCxnSpPr>
        <p:spPr>
          <a:xfrm rot="-9964">
            <a:off x="1143009" y="2597150"/>
            <a:ext cx="43815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AutoShape 7"/>
          <p:cNvSpPr/>
          <p:nvPr/>
        </p:nvSpPr>
        <p:spPr>
          <a:xfrm>
            <a:off x="1143000" y="2794000"/>
            <a:ext cx="4381500" cy="279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28600" indent="-228600" algn="l">
              <a:lnSpc>
                <a:spcPct val="125000"/>
              </a:lnSpc>
              <a:buClr>
                <a:srgbClr val="FFD700"/>
              </a:buClr>
              <a:buFont typeface="Wingdings" panose="05000000000000000000"/>
              <a:buChar char="v"/>
              <a:defRPr/>
            </a:pPr>
            <a:r>
              <a:rPr lang="en-US" sz="18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自主探究导向：</a:t>
            </a: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依据《义务教育历史课程标准（2022年版）》，提倡多样化教学方式，鼓励学生开展深度的自主探究活动。</a:t>
            </a:r>
            <a:endParaRPr lang="en-US" sz="1100"/>
          </a:p>
          <a:p>
            <a:pPr marL="228600" indent="-228600" algn="l">
              <a:lnSpc>
                <a:spcPct val="125000"/>
              </a:lnSpc>
              <a:buClr>
                <a:srgbClr val="FFD700"/>
              </a:buClr>
              <a:buFont typeface="Wingdings" panose="05000000000000000000"/>
              <a:buChar char="v"/>
            </a:pPr>
            <a:r>
              <a:rPr lang="en-US" sz="18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技术融合要求：</a:t>
            </a: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明确要求将现代信息技术与历史教学深度融合，利用数字化资源突破时空限制，还原历史场景。</a:t>
            </a:r>
            <a:endParaRPr lang="en-US" sz="1800" b="0" i="0" u="none" strike="noStrike">
              <a:solidFill>
                <a:srgbClr val="FFFFFF">
                  <a:alpha val="9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6286500" y="1651000"/>
            <a:ext cx="5143500" cy="4318000"/>
          </a:xfrm>
          <a:prstGeom prst="roundRect">
            <a:avLst>
              <a:gd name="adj" fmla="val 2941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7500" y="2032000"/>
            <a:ext cx="457200" cy="4572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7251700" y="2032000"/>
            <a:ext cx="3810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核心教材依托</a:t>
            </a:r>
            <a:endParaRPr lang="en-US" sz="1100"/>
          </a:p>
        </p:txBody>
      </p:sp>
      <p:cxnSp>
        <p:nvCxnSpPr>
          <p:cNvPr id="11" name="Connector 11"/>
          <p:cNvCxnSpPr/>
          <p:nvPr/>
        </p:nvCxnSpPr>
        <p:spPr>
          <a:xfrm rot="-9964">
            <a:off x="6667509" y="2597150"/>
            <a:ext cx="4381500" cy="12700"/>
          </a:xfrm>
          <a:prstGeom prst="straightConnector1">
            <a:avLst/>
          </a:prstGeom>
          <a:solidFill>
            <a:srgbClr val="DEE0E3">
              <a:alpha val="100000"/>
            </a:srgbClr>
          </a:solidFill>
          <a:ln w="12700" cap="flat" cmpd="sng">
            <a:solidFill>
              <a:srgbClr val="FFFFFF">
                <a:alpha val="2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AutoShape 12"/>
          <p:cNvSpPr/>
          <p:nvPr/>
        </p:nvSpPr>
        <p:spPr>
          <a:xfrm>
            <a:off x="6667500" y="2794000"/>
            <a:ext cx="4381500" cy="279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marL="228600" indent="-228600" algn="l">
              <a:lnSpc>
                <a:spcPct val="125000"/>
              </a:lnSpc>
              <a:buClr>
                <a:srgbClr val="FFD700"/>
              </a:buClr>
              <a:buFont typeface="Wingdings" panose="05000000000000000000"/>
              <a:buChar char="v"/>
              <a:defRPr/>
            </a:pPr>
            <a:r>
              <a:rPr lang="en-US" sz="18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教材版本与章节：</a:t>
            </a: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依托人教版初中历史九年级上册，聚焦“马克思主义的诞生和国际共产主义运动的兴起”核心章节。</a:t>
            </a:r>
            <a:endParaRPr lang="en-US" sz="1100"/>
          </a:p>
          <a:p>
            <a:pPr marL="228600" indent="-228600" algn="l">
              <a:lnSpc>
                <a:spcPct val="125000"/>
              </a:lnSpc>
              <a:buClr>
                <a:srgbClr val="FFD700"/>
              </a:buClr>
              <a:buFont typeface="Wingdings" panose="05000000000000000000"/>
              <a:buChar char="v"/>
            </a:pPr>
            <a:r>
              <a:rPr lang="en-US" sz="18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知识基础支撑：</a:t>
            </a:r>
            <a:r>
              <a:rPr lang="en-US" sz="1800" b="0" i="0" u="none" strike="noStrike">
                <a:solidFill>
                  <a:srgbClr val="FFFFFF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以教材中的历史事件和理论框架为基石，引导学生从课本走向更广阔的历史探究，夯实理论基础。</a:t>
            </a:r>
            <a:endParaRPr lang="en-US" sz="1800" b="0" i="0" u="none" strike="noStrike">
              <a:solidFill>
                <a:srgbClr val="FFFFFF">
                  <a:alpha val="9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9600" y="2079625"/>
            <a:ext cx="10972800" cy="109537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6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 教学目标与学情分析</a:t>
            </a:r>
            <a:endParaRPr lang="en-US" sz="6600" b="1" i="0" u="none" strike="noStrike">
              <a:solidFill>
                <a:srgbClr val="FFD7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cxnSp>
        <p:nvCxnSpPr>
          <p:cNvPr id="3" name="Connector 3"/>
          <p:cNvCxnSpPr/>
          <p:nvPr/>
        </p:nvCxnSpPr>
        <p:spPr>
          <a:xfrm rot="-34376">
            <a:off x="5461032" y="3359150"/>
            <a:ext cx="1270000" cy="12700"/>
          </a:xfrm>
          <a:prstGeom prst="line">
            <a:avLst/>
          </a:prstGeom>
          <a:solidFill>
            <a:srgbClr val="DEE0E3">
              <a:alpha val="100000"/>
            </a:srgbClr>
          </a:solidFill>
          <a:ln w="25400" cap="flat" cmpd="sng">
            <a:solidFill>
              <a:srgbClr val="FFD700">
                <a:alpha val="60000"/>
              </a:srgbClr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" name="AutoShape 4"/>
          <p:cNvSpPr/>
          <p:nvPr/>
        </p:nvSpPr>
        <p:spPr>
          <a:xfrm>
            <a:off x="609600" y="3556000"/>
            <a:ext cx="109728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200" b="0" i="0" u="none" strike="noStrike">
                <a:solidFill>
                  <a:srgbClr val="FFD700">
                    <a:alpha val="9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我们期望学生学到什么？学生的基础如何？</a:t>
            </a:r>
            <a:endParaRPr lang="en-US" sz="3200" b="0" i="0" u="none" strike="noStrike">
              <a:solidFill>
                <a:srgbClr val="FFD700">
                  <a:alpha val="90196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教学目标：知识、素养与能力的全面提升</a:t>
            </a:r>
            <a:endParaRPr lang="en-US" sz="1100"/>
          </a:p>
        </p:txBody>
      </p:sp>
      <p:sp>
        <p:nvSpPr>
          <p:cNvPr id="3" name="AutoShape 3"/>
          <p:cNvSpPr/>
          <p:nvPr/>
        </p:nvSpPr>
        <p:spPr>
          <a:xfrm>
            <a:off x="762000" y="1524000"/>
            <a:ext cx="10668000" cy="1651000"/>
          </a:xfrm>
          <a:prstGeom prst="roundRect">
            <a:avLst>
              <a:gd name="adj" fmla="val 7692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79500" y="1841500"/>
            <a:ext cx="609600" cy="6096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841500" y="1841500"/>
            <a:ext cx="889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学科知识目标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1841500" y="2222500"/>
            <a:ext cx="914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掌握《国际歌》的创作背景与传播路径，深入了解其在中国革命历史进程中的深远影响，构建完整的历史知识框架。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762000" y="3429000"/>
            <a:ext cx="10668000" cy="2540000"/>
          </a:xfrm>
          <a:prstGeom prst="roundRect">
            <a:avLst>
              <a:gd name="adj" fmla="val 5000"/>
            </a:avLst>
          </a:prstGeom>
          <a:solidFill>
            <a:srgbClr val="FFFFFF">
              <a:alpha val="8000"/>
            </a:srgbClr>
          </a:solidFill>
          <a:ln w="12700" cap="flat" cmpd="sng">
            <a:solidFill>
              <a:srgbClr val="FFD700">
                <a:alpha val="3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8" name="AutoShape 8"/>
          <p:cNvSpPr/>
          <p:nvPr/>
        </p:nvSpPr>
        <p:spPr>
          <a:xfrm>
            <a:off x="1079500" y="3619500"/>
            <a:ext cx="3810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学科核心素养目标</a:t>
            </a:r>
            <a:endParaRPr lang="en-US" sz="1100"/>
          </a:p>
        </p:txBody>
      </p:sp>
      <p:sp>
        <p:nvSpPr>
          <p:cNvPr id="9" name="AutoShape 9"/>
          <p:cNvSpPr/>
          <p:nvPr>
            <p:custDataLst>
              <p:tags r:id="rId3"/>
            </p:custDataLst>
          </p:nvPr>
        </p:nvSpPr>
        <p:spPr>
          <a:xfrm>
            <a:off x="1079500" y="4127500"/>
            <a:ext cx="2413000" cy="1587500"/>
          </a:xfrm>
          <a:prstGeom prst="roundRect">
            <a:avLst>
              <a:gd name="adj" fmla="val 8000"/>
            </a:avLst>
          </a:prstGeom>
          <a:solidFill>
            <a:srgbClr val="08253A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11"/>
          <p:cNvSpPr/>
          <p:nvPr>
            <p:custDataLst>
              <p:tags r:id="rId4"/>
            </p:custDataLst>
          </p:nvPr>
        </p:nvSpPr>
        <p:spPr>
          <a:xfrm>
            <a:off x="1841500" y="4318000"/>
            <a:ext cx="152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时空观念</a:t>
            </a:r>
            <a:endParaRPr lang="en-US" sz="1100"/>
          </a:p>
        </p:txBody>
      </p:sp>
      <p:sp>
        <p:nvSpPr>
          <p:cNvPr id="12" name="AutoShape 12"/>
          <p:cNvSpPr/>
          <p:nvPr>
            <p:custDataLst>
              <p:tags r:id="rId5"/>
            </p:custDataLst>
          </p:nvPr>
        </p:nvSpPr>
        <p:spPr>
          <a:xfrm>
            <a:off x="1270000" y="4762500"/>
            <a:ext cx="203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FFFFFF">
                    <a:alpha val="7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梳理时间线，定位历史事件，理解历史发展的时序性。</a:t>
            </a:r>
            <a:endParaRPr lang="en-US" sz="1100"/>
          </a:p>
        </p:txBody>
      </p:sp>
      <p:sp>
        <p:nvSpPr>
          <p:cNvPr id="13" name="AutoShape 13"/>
          <p:cNvSpPr/>
          <p:nvPr>
            <p:custDataLst>
              <p:tags r:id="rId6"/>
            </p:custDataLst>
          </p:nvPr>
        </p:nvSpPr>
        <p:spPr>
          <a:xfrm>
            <a:off x="3683000" y="4127500"/>
            <a:ext cx="2413000" cy="1587500"/>
          </a:xfrm>
          <a:prstGeom prst="roundRect">
            <a:avLst>
              <a:gd name="adj" fmla="val 8000"/>
            </a:avLst>
          </a:prstGeom>
          <a:solidFill>
            <a:srgbClr val="08253A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37000" y="4318000"/>
            <a:ext cx="406400" cy="406400"/>
          </a:xfrm>
          <a:prstGeom prst="rect">
            <a:avLst/>
          </a:prstGeom>
        </p:spPr>
      </p:pic>
      <p:sp>
        <p:nvSpPr>
          <p:cNvPr id="15" name="AutoShape 15"/>
          <p:cNvSpPr/>
          <p:nvPr>
            <p:custDataLst>
              <p:tags r:id="rId10"/>
            </p:custDataLst>
          </p:nvPr>
        </p:nvSpPr>
        <p:spPr>
          <a:xfrm>
            <a:off x="4445000" y="4318000"/>
            <a:ext cx="152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史料实证</a:t>
            </a:r>
            <a:endParaRPr lang="en-US" sz="1100"/>
          </a:p>
        </p:txBody>
      </p:sp>
      <p:sp>
        <p:nvSpPr>
          <p:cNvPr id="16" name="AutoShape 16"/>
          <p:cNvSpPr/>
          <p:nvPr>
            <p:custDataLst>
              <p:tags r:id="rId11"/>
            </p:custDataLst>
          </p:nvPr>
        </p:nvSpPr>
        <p:spPr>
          <a:xfrm>
            <a:off x="3873500" y="4762500"/>
            <a:ext cx="203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FFFFFF">
                    <a:alpha val="7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分析一手史料，辨别真伪，培养严谨的历史实证精神。</a:t>
            </a:r>
            <a:endParaRPr lang="en-US" sz="1100"/>
          </a:p>
        </p:txBody>
      </p:sp>
      <p:sp>
        <p:nvSpPr>
          <p:cNvPr id="17" name="AutoShape 17"/>
          <p:cNvSpPr/>
          <p:nvPr>
            <p:custDataLst>
              <p:tags r:id="rId12"/>
            </p:custDataLst>
          </p:nvPr>
        </p:nvSpPr>
        <p:spPr>
          <a:xfrm>
            <a:off x="6286500" y="4127500"/>
            <a:ext cx="2413000" cy="1587500"/>
          </a:xfrm>
          <a:prstGeom prst="roundRect">
            <a:avLst>
              <a:gd name="adj" fmla="val 8000"/>
            </a:avLst>
          </a:prstGeom>
          <a:solidFill>
            <a:srgbClr val="08253A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8" name="Picture 1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40500" y="4318000"/>
            <a:ext cx="406400" cy="406400"/>
          </a:xfrm>
          <a:prstGeom prst="rect">
            <a:avLst/>
          </a:prstGeom>
        </p:spPr>
      </p:pic>
      <p:sp>
        <p:nvSpPr>
          <p:cNvPr id="19" name="AutoShape 19"/>
          <p:cNvSpPr/>
          <p:nvPr>
            <p:custDataLst>
              <p:tags r:id="rId16"/>
            </p:custDataLst>
          </p:nvPr>
        </p:nvSpPr>
        <p:spPr>
          <a:xfrm>
            <a:off x="7048500" y="4318000"/>
            <a:ext cx="152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历史解释</a:t>
            </a:r>
            <a:endParaRPr lang="en-US" sz="1100"/>
          </a:p>
        </p:txBody>
      </p:sp>
      <p:sp>
        <p:nvSpPr>
          <p:cNvPr id="20" name="AutoShape 20"/>
          <p:cNvSpPr/>
          <p:nvPr>
            <p:custDataLst>
              <p:tags r:id="rId17"/>
            </p:custDataLst>
          </p:nvPr>
        </p:nvSpPr>
        <p:spPr>
          <a:xfrm>
            <a:off x="6477000" y="4762500"/>
            <a:ext cx="203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FFFFFF">
                    <a:alpha val="7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解读歌词内涵，多角度分析历史现象，形成客观的解释。</a:t>
            </a:r>
            <a:endParaRPr lang="en-US" sz="1100"/>
          </a:p>
        </p:txBody>
      </p:sp>
      <p:sp>
        <p:nvSpPr>
          <p:cNvPr id="21" name="AutoShape 21"/>
          <p:cNvSpPr/>
          <p:nvPr>
            <p:custDataLst>
              <p:tags r:id="rId18"/>
            </p:custDataLst>
          </p:nvPr>
        </p:nvSpPr>
        <p:spPr>
          <a:xfrm>
            <a:off x="8890000" y="4127500"/>
            <a:ext cx="2413000" cy="1587500"/>
          </a:xfrm>
          <a:prstGeom prst="roundRect">
            <a:avLst>
              <a:gd name="adj" fmla="val 8000"/>
            </a:avLst>
          </a:prstGeom>
          <a:solidFill>
            <a:srgbClr val="08253A">
              <a:alpha val="6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2" name="Picture 2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144000" y="4318000"/>
            <a:ext cx="406400" cy="406400"/>
          </a:xfrm>
          <a:prstGeom prst="rect">
            <a:avLst/>
          </a:prstGeom>
        </p:spPr>
      </p:pic>
      <p:sp>
        <p:nvSpPr>
          <p:cNvPr id="23" name="AutoShape 23"/>
          <p:cNvSpPr/>
          <p:nvPr>
            <p:custDataLst>
              <p:tags r:id="rId22"/>
            </p:custDataLst>
          </p:nvPr>
        </p:nvSpPr>
        <p:spPr>
          <a:xfrm>
            <a:off x="9652000" y="4318000"/>
            <a:ext cx="152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家国情怀</a:t>
            </a:r>
            <a:endParaRPr lang="en-US" sz="1100"/>
          </a:p>
        </p:txBody>
      </p:sp>
      <p:sp>
        <p:nvSpPr>
          <p:cNvPr id="24" name="AutoShape 24"/>
          <p:cNvSpPr/>
          <p:nvPr>
            <p:custDataLst>
              <p:tags r:id="rId23"/>
            </p:custDataLst>
          </p:nvPr>
        </p:nvSpPr>
        <p:spPr>
          <a:xfrm>
            <a:off x="9080500" y="4762500"/>
            <a:ext cx="203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300" b="0" i="0" u="none" strike="noStrike">
                <a:solidFill>
                  <a:srgbClr val="FFFFFF">
                    <a:alpha val="70196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感悟革命精神，涵养爱国主义情感，增强民族认同感。</a:t>
            </a:r>
            <a:endParaRPr lang="en-US" sz="1100"/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11910" y="4271010"/>
            <a:ext cx="427990" cy="4279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53A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FFD7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项目成果目标：“跨越时空的信仰”主题成果展</a:t>
            </a:r>
            <a:endParaRPr lang="en-US" sz="1100"/>
          </a:p>
        </p:txBody>
      </p:sp>
      <p:sp>
        <p:nvSpPr>
          <p:cNvPr id="3" name="AutoShape 3"/>
          <p:cNvSpPr/>
          <p:nvPr>
            <p:custDataLst>
              <p:tags r:id="rId1"/>
            </p:custDataLst>
          </p:nvPr>
        </p:nvSpPr>
        <p:spPr>
          <a:xfrm>
            <a:off x="762000" y="1778000"/>
            <a:ext cx="5080000" cy="1270000"/>
          </a:xfrm>
          <a:prstGeom prst="roundRect">
            <a:avLst>
              <a:gd name="adj" fmla="val 10000"/>
            </a:avLst>
          </a:prstGeom>
          <a:solidFill>
            <a:srgbClr val="FFFFFF">
              <a:alpha val="5000"/>
            </a:srgbClr>
          </a:solidFill>
          <a:ln cap="flat" cmpd="sng">
            <a:solidFill>
              <a:srgbClr val="E6CFCF">
                <a:alpha val="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4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000" y="2095500"/>
            <a:ext cx="406400" cy="406400"/>
          </a:xfrm>
          <a:prstGeom prst="rect">
            <a:avLst/>
          </a:prstGeom>
        </p:spPr>
      </p:pic>
      <p:sp>
        <p:nvSpPr>
          <p:cNvPr id="5" name="AutoShape 5"/>
          <p:cNvSpPr/>
          <p:nvPr>
            <p:custDataLst>
              <p:tags r:id="rId5"/>
            </p:custDataLst>
          </p:nvPr>
        </p:nvSpPr>
        <p:spPr>
          <a:xfrm>
            <a:off x="1574800" y="1968500"/>
            <a:ext cx="40132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研究性成果产出</a:t>
            </a:r>
            <a:endParaRPr lang="en-US" sz="1100"/>
          </a:p>
        </p:txBody>
      </p:sp>
      <p:sp>
        <p:nvSpPr>
          <p:cNvPr id="6" name="AutoShape 6"/>
          <p:cNvSpPr/>
          <p:nvPr>
            <p:custDataLst>
              <p:tags r:id="rId6"/>
            </p:custDataLst>
          </p:nvPr>
        </p:nvSpPr>
        <p:spPr>
          <a:xfrm>
            <a:off x="1574800" y="2349500"/>
            <a:ext cx="40132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完成深度分析报告与结构化思维导图，梳理历史脉络与逻辑。</a:t>
            </a:r>
            <a:endParaRPr lang="en-US" sz="1100"/>
          </a:p>
        </p:txBody>
      </p:sp>
      <p:sp>
        <p:nvSpPr>
          <p:cNvPr id="7" name="AutoShape 7"/>
          <p:cNvSpPr/>
          <p:nvPr>
            <p:custDataLst>
              <p:tags r:id="rId7"/>
            </p:custDataLst>
          </p:nvPr>
        </p:nvSpPr>
        <p:spPr>
          <a:xfrm>
            <a:off x="762000" y="3302000"/>
            <a:ext cx="5080000" cy="1270000"/>
          </a:xfrm>
          <a:prstGeom prst="roundRect">
            <a:avLst>
              <a:gd name="adj" fmla="val 10000"/>
            </a:avLst>
          </a:prstGeom>
          <a:solidFill>
            <a:srgbClr val="FFFFFF">
              <a:alpha val="5000"/>
            </a:srgbClr>
          </a:solidFill>
          <a:ln cap="flat" cmpd="sng">
            <a:solidFill>
              <a:srgbClr val="E6CFCF">
                <a:alpha val="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6000" y="36195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>
            <p:custDataLst>
              <p:tags r:id="rId11"/>
            </p:custDataLst>
          </p:nvPr>
        </p:nvSpPr>
        <p:spPr>
          <a:xfrm>
            <a:off x="1574800" y="3492500"/>
            <a:ext cx="40132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实践性创意展示</a:t>
            </a:r>
            <a:endParaRPr lang="en-US" sz="1100"/>
          </a:p>
        </p:txBody>
      </p:sp>
      <p:sp>
        <p:nvSpPr>
          <p:cNvPr id="10" name="AutoShape 10"/>
          <p:cNvSpPr/>
          <p:nvPr>
            <p:custDataLst>
              <p:tags r:id="rId12"/>
            </p:custDataLst>
          </p:nvPr>
        </p:nvSpPr>
        <p:spPr>
          <a:xfrm>
            <a:off x="1574800" y="3873500"/>
            <a:ext cx="40132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结合现代科技与历史文化，完成文创产品设计与历史情景剧编排。</a:t>
            </a:r>
            <a:endParaRPr lang="en-US" sz="1100"/>
          </a:p>
        </p:txBody>
      </p:sp>
      <p:sp>
        <p:nvSpPr>
          <p:cNvPr id="11" name="AutoShape 11"/>
          <p:cNvSpPr/>
          <p:nvPr>
            <p:custDataLst>
              <p:tags r:id="rId13"/>
            </p:custDataLst>
          </p:nvPr>
        </p:nvSpPr>
        <p:spPr>
          <a:xfrm>
            <a:off x="762000" y="4826000"/>
            <a:ext cx="5080000" cy="1270000"/>
          </a:xfrm>
          <a:prstGeom prst="roundRect">
            <a:avLst>
              <a:gd name="adj" fmla="val 10000"/>
            </a:avLst>
          </a:prstGeom>
          <a:solidFill>
            <a:srgbClr val="FFFFFF">
              <a:alpha val="5000"/>
            </a:srgbClr>
          </a:solidFill>
          <a:ln cap="flat" cmpd="sng">
            <a:solidFill>
              <a:srgbClr val="E6CFCF">
                <a:alpha val="5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2" name="Picture 1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16000" y="5143500"/>
            <a:ext cx="406400" cy="406400"/>
          </a:xfrm>
          <a:prstGeom prst="rect">
            <a:avLst/>
          </a:prstGeom>
        </p:spPr>
      </p:pic>
      <p:sp>
        <p:nvSpPr>
          <p:cNvPr id="13" name="AutoShape 13"/>
          <p:cNvSpPr/>
          <p:nvPr>
            <p:custDataLst>
              <p:tags r:id="rId17"/>
            </p:custDataLst>
          </p:nvPr>
        </p:nvSpPr>
        <p:spPr>
          <a:xfrm>
            <a:off x="1574800" y="5016500"/>
            <a:ext cx="40132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总结与成果汇报</a:t>
            </a:r>
            <a:endParaRPr lang="en-US" sz="1100"/>
          </a:p>
        </p:txBody>
      </p:sp>
      <p:sp>
        <p:nvSpPr>
          <p:cNvPr id="14" name="AutoShape 14"/>
          <p:cNvSpPr/>
          <p:nvPr>
            <p:custDataLst>
              <p:tags r:id="rId18"/>
            </p:custDataLst>
          </p:nvPr>
        </p:nvSpPr>
        <p:spPr>
          <a:xfrm>
            <a:off x="1574800" y="5397500"/>
            <a:ext cx="40132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FFFF">
                    <a:alpha val="8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撰写深度反思报告，在“跨越时空的信仰”主题成果展上进行公开分享。</a:t>
            </a:r>
            <a:endParaRPr lang="en-US" sz="1100"/>
          </a:p>
        </p:txBody>
      </p:sp>
      <p:pic>
        <p:nvPicPr>
          <p:cNvPr id="15" name="图片 14"/>
          <p:cNvPicPr/>
          <p:nvPr/>
        </p:nvPicPr>
        <p:blipFill>
          <a:blip r:embed="rId19"/>
          <a:stretch>
            <a:fillRect/>
          </a:stretch>
        </p:blipFill>
        <p:spPr>
          <a:xfrm>
            <a:off x="6320155" y="2501900"/>
            <a:ext cx="5109845" cy="28765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0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1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2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3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4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5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6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7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8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19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2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20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21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22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23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24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25.xml><?xml version="1.0" encoding="utf-8"?>
<p:tagLst xmlns:p="http://schemas.openxmlformats.org/presentationml/2006/main">
  <p:tag name="KSO_WM_DIAGRAM_VIRTUALLY_FRAME" val="{&quot;height&quot;:366.3,&quot;left&quot;:54.3,&quot;top&quot;:140,&quot;width&quot;:739.1}"/>
</p:tagLst>
</file>

<file path=ppt/tags/tag26.xml><?xml version="1.0" encoding="utf-8"?>
<p:tagLst xmlns:p="http://schemas.openxmlformats.org/presentationml/2006/main">
  <p:tag name="KSO_WM_DIAGRAM_VIRTUALLY_FRAME" val="{&quot;height&quot;:366.3,&quot;left&quot;:54.3,&quot;top&quot;:140,&quot;width&quot;:739.1}"/>
</p:tagLst>
</file>

<file path=ppt/tags/tag27.xml><?xml version="1.0" encoding="utf-8"?>
<p:tagLst xmlns:p="http://schemas.openxmlformats.org/presentationml/2006/main">
  <p:tag name="KSO_WM_DIAGRAM_VIRTUALLY_FRAME" val="{&quot;height&quot;:366.3,&quot;left&quot;:54.3,&quot;top&quot;:140,&quot;width&quot;:739.1}"/>
</p:tagLst>
</file>

<file path=ppt/tags/tag28.xml><?xml version="1.0" encoding="utf-8"?>
<p:tagLst xmlns:p="http://schemas.openxmlformats.org/presentationml/2006/main">
  <p:tag name="KSO_WM_DIAGRAM_VIRTUALLY_FRAME" val="{&quot;height&quot;:366.3,&quot;left&quot;:54.3,&quot;top&quot;:140,&quot;width&quot;:739.1}"/>
</p:tagLst>
</file>

<file path=ppt/tags/tag29.xml><?xml version="1.0" encoding="utf-8"?>
<p:tagLst xmlns:p="http://schemas.openxmlformats.org/presentationml/2006/main">
  <p:tag name="KSO_WM_DIAGRAM_VIRTUALLY_FRAME" val="{&quot;height&quot;:366.3,&quot;left&quot;:54.3,&quot;top&quot;:140,&quot;width&quot;:739.1}"/>
</p:tagLst>
</file>

<file path=ppt/tags/tag3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30.xml><?xml version="1.0" encoding="utf-8"?>
<p:tagLst xmlns:p="http://schemas.openxmlformats.org/presentationml/2006/main">
  <p:tag name="KSO_WM_DIAGRAM_VIRTUALLY_FRAME" val="{&quot;height&quot;:366.3,&quot;left&quot;:54.3,&quot;top&quot;:140,&quot;width&quot;:739.1}"/>
</p:tagLst>
</file>

<file path=ppt/tags/tag31.xml><?xml version="1.0" encoding="utf-8"?>
<p:tagLst xmlns:p="http://schemas.openxmlformats.org/presentationml/2006/main">
  <p:tag name="KSO_WM_DIAGRAM_VIRTUALLY_FRAME" val="{&quot;height&quot;:366.3,&quot;left&quot;:54.3,&quot;top&quot;:140,&quot;width&quot;:739.1}"/>
</p:tagLst>
</file>

<file path=ppt/tags/tag32.xml><?xml version="1.0" encoding="utf-8"?>
<p:tagLst xmlns:p="http://schemas.openxmlformats.org/presentationml/2006/main">
  <p:tag name="KSO_WM_DIAGRAM_VIRTUALLY_FRAME" val="{&quot;height&quot;:366.3,&quot;left&quot;:54.3,&quot;top&quot;:140,&quot;width&quot;:739.1}"/>
</p:tagLst>
</file>

<file path=ppt/tags/tag33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34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35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36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37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38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39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4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40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41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42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43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44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45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46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47.xml><?xml version="1.0" encoding="utf-8"?>
<p:tagLst xmlns:p="http://schemas.openxmlformats.org/presentationml/2006/main">
  <p:tag name="KSO_WM_DIAGRAM_VIRTUALLY_FRAME" val="{&quot;height&quot;:125,&quot;left&quot;:85,&quot;top&quot;:325,&quot;width&quot;:805}"/>
</p:tagLst>
</file>

<file path=ppt/tags/tag48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49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50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1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2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3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4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5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6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7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8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59.xml><?xml version="1.0" encoding="utf-8"?>
<p:tagLst xmlns:p="http://schemas.openxmlformats.org/presentationml/2006/main">
  <p:tag name="KSO_WM_DIAGRAM_VIRTUALLY_FRAME" val="{&quot;height&quot;:340,&quot;left&quot;:60,&quot;top&quot;:140,&quot;width&quot;:400}"/>
</p:tagLst>
</file>

<file path=ppt/tags/tag6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60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61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62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63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64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65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66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67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68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69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70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1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2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3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4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5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6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7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8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79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8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80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81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82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83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84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85.xml><?xml version="1.0" encoding="utf-8"?>
<p:tagLst xmlns:p="http://schemas.openxmlformats.org/presentationml/2006/main">
  <p:tag name="KSO_WM_DIAGRAM_VIRTUALLY_FRAME" val="{&quot;height&quot;:380,&quot;left&quot;:60,&quot;top&quot;:130,&quot;width&quot;:840}"/>
</p:tagLst>
</file>

<file path=ppt/tags/tag86.xml><?xml version="1.0" encoding="utf-8"?>
<p:tagLst xmlns:p="http://schemas.openxmlformats.org/presentationml/2006/main">
  <p:tag name="AS_UNIQUEID" val="313"/>
  <p:tag name="KSO_WM_UNIT_PLACING_PICTURE_USER_VIEWPORT" val="{&quot;height&quot;:5105,&quot;width&quot;:8756}"/>
</p:tagLst>
</file>

<file path=ppt/tags/tag87.xml><?xml version="1.0" encoding="utf-8"?>
<p:tagLst xmlns:p="http://schemas.openxmlformats.org/presentationml/2006/main">
  <p:tag name="KSO_WM_DIAGRAM_VIRTUALLY_FRAME" val="{&quot;height&quot;:340,&quot;left&quot;:60,&quot;top&quot;:130,&quot;width&quot;:840}"/>
</p:tagLst>
</file>

<file path=ppt/tags/tag88.xml><?xml version="1.0" encoding="utf-8"?>
<p:tagLst xmlns:p="http://schemas.openxmlformats.org/presentationml/2006/main">
  <p:tag name="KSO_WM_DIAGRAM_VIRTUALLY_FRAME" val="{&quot;height&quot;:340,&quot;left&quot;:60,&quot;top&quot;:130,&quot;width&quot;:840}"/>
</p:tagLst>
</file>

<file path=ppt/tags/tag89.xml><?xml version="1.0" encoding="utf-8"?>
<p:tagLst xmlns:p="http://schemas.openxmlformats.org/presentationml/2006/main">
  <p:tag name="KSO_WM_DIAGRAM_VIRTUALLY_FRAME" val="{&quot;height&quot;:340,&quot;left&quot;:60,&quot;top&quot;:130,&quot;width&quot;:840}"/>
</p:tagLst>
</file>

<file path=ppt/tags/tag9.xml><?xml version="1.0" encoding="utf-8"?>
<p:tagLst xmlns:p="http://schemas.openxmlformats.org/presentationml/2006/main">
  <p:tag name="KSO_WM_DIAGRAM_VIRTUALLY_FRAME" val="{&quot;height&quot;:340,&quot;left&quot;:60,&quot;top&quot;:140,&quot;width&quot;:840}"/>
</p:tagLst>
</file>

<file path=ppt/tags/tag90.xml><?xml version="1.0" encoding="utf-8"?>
<p:tagLst xmlns:p="http://schemas.openxmlformats.org/presentationml/2006/main">
  <p:tag name="KSO_WM_DIAGRAM_VIRTUALLY_FRAME" val="{&quot;height&quot;:340,&quot;left&quot;:60,&quot;top&quot;:130,&quot;width&quot;:840}"/>
</p:tagLst>
</file>

<file path=ppt/tags/tag91.xml><?xml version="1.0" encoding="utf-8"?>
<p:tagLst xmlns:p="http://schemas.openxmlformats.org/presentationml/2006/main">
  <p:tag name="KSO_WM_DIAGRAM_VIRTUALLY_FRAME" val="{&quot;height&quot;:340,&quot;left&quot;:60,&quot;top&quot;:130,&quot;width&quot;:840}"/>
</p:tagLst>
</file>

<file path=ppt/tags/tag92.xml><?xml version="1.0" encoding="utf-8"?>
<p:tagLst xmlns:p="http://schemas.openxmlformats.org/presentationml/2006/main">
  <p:tag name="KSO_WM_DIAGRAM_VIRTUALLY_FRAME" val="{&quot;height&quot;:340,&quot;left&quot;:60,&quot;top&quot;:130,&quot;width&quot;:840}"/>
</p:tagLst>
</file>

<file path=ppt/tags/tag93.xml><?xml version="1.0" encoding="utf-8"?>
<p:tagLst xmlns:p="http://schemas.openxmlformats.org/presentationml/2006/main">
  <p:tag name="KSO_WM_DIAGRAM_VIRTUALLY_FRAME" val="{&quot;height&quot;:340,&quot;left&quot;:60,&quot;top&quot;:130,&quot;width&quot;:840}"/>
</p:tagLst>
</file>

<file path=ppt/tags/tag94.xml><?xml version="1.0" encoding="utf-8"?>
<p:tagLst xmlns:p="http://schemas.openxmlformats.org/presentationml/2006/main">
  <p:tag name="KSO_WM_DIAGRAM_VIRTUALLY_FRAME" val="{&quot;height&quot;:340,&quot;left&quot;:60,&quot;top&quot;:130,&quot;width&quot;:840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2871</Words>
  <Application>WPS 演示</Application>
  <PresentationFormat/>
  <Paragraphs>327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Arial</vt:lpstr>
      <vt:lpstr>方正水柱_GBK</vt:lpstr>
      <vt:lpstr>Noto Sans SC</vt:lpstr>
      <vt:lpstr>方正公文黑体</vt:lpstr>
      <vt:lpstr>楷体_GB2312</vt:lpstr>
      <vt:lpstr>Wingdings</vt:lpstr>
      <vt:lpstr>微软雅黑</vt:lpstr>
      <vt:lpstr>Arial Unicode MS</vt:lpstr>
      <vt:lpstr>Office 主题​​</vt:lpstr>
      <vt:lpstr>默认主题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琦Qi</cp:lastModifiedBy>
  <cp:revision>9</cp:revision>
  <dcterms:created xsi:type="dcterms:W3CDTF">2026-03-05T02:37:00Z</dcterms:created>
  <dcterms:modified xsi:type="dcterms:W3CDTF">2026-03-05T16:42:15Z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480FA2BB7DE84B9588C50989C45B1746_12</vt:lpwstr>
  </property>
  <property fmtid="{D5CDD505-2E9C-101B-9397-08002B2CF9AE}" pid="3" name="KSOProductBuildVer">
    <vt:lpwstr>2052-12.1.0.24657</vt:lpwstr>
  </property>
</Properties>
</file>