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4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62" r:id="rId4"/>
    <p:sldId id="302" r:id="rId5"/>
    <p:sldId id="268" r:id="rId6"/>
    <p:sldId id="308" r:id="rId7"/>
    <p:sldId id="309" r:id="rId8"/>
    <p:sldId id="310" r:id="rId9"/>
    <p:sldId id="311" r:id="rId10"/>
    <p:sldId id="307" r:id="rId11"/>
    <p:sldId id="303" r:id="rId12"/>
    <p:sldId id="304" r:id="rId13"/>
    <p:sldId id="305" r:id="rId14"/>
    <p:sldId id="274" r:id="rId15"/>
    <p:sldId id="312" r:id="rId16"/>
    <p:sldId id="314" r:id="rId17"/>
    <p:sldId id="278" r:id="rId18"/>
    <p:sldId id="282" r:id="rId19"/>
    <p:sldId id="313" r:id="rId20"/>
    <p:sldId id="30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10486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Master" Target="../slideMasters/slideMaster2.xml"/><Relationship Id="rId26" Type="http://schemas.openxmlformats.org/officeDocument/2006/relationships/image" Target="../media/image10.png"/><Relationship Id="rId3" Type="http://schemas.openxmlformats.org/officeDocument/2006/relationships/tags" Target="../tags/tag9.xml"/><Relationship Id="rId21" Type="http://schemas.openxmlformats.org/officeDocument/2006/relationships/image" Target="../media/image5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9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8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6.xml"/><Relationship Id="rId19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4.png"/><Relationship Id="rId5" Type="http://schemas.openxmlformats.org/officeDocument/2006/relationships/tags" Target="../tags/tag33.xml"/><Relationship Id="rId10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5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.png"/><Relationship Id="rId5" Type="http://schemas.openxmlformats.org/officeDocument/2006/relationships/tags" Target="../tags/tag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6.png"/><Relationship Id="rId5" Type="http://schemas.openxmlformats.org/officeDocument/2006/relationships/tags" Target="../tags/tag79.xml"/><Relationship Id="rId10" Type="http://schemas.openxmlformats.org/officeDocument/2006/relationships/image" Target="../media/image1.png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@svg_background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2097161" name="@svg_leaves0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813554" y="5385816"/>
            <a:ext cx="1522476" cy="1325880"/>
          </a:xfrm>
          <a:prstGeom prst="rect">
            <a:avLst/>
          </a:prstGeom>
        </p:spPr>
      </p:pic>
      <p:pic>
        <p:nvPicPr>
          <p:cNvPr id="2097163" name="@svg_flower0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709666" y="4965192"/>
            <a:ext cx="3456432" cy="1892808"/>
          </a:xfrm>
          <a:prstGeom prst="rect">
            <a:avLst/>
          </a:prstGeom>
        </p:spPr>
      </p:pic>
      <p:pic>
        <p:nvPicPr>
          <p:cNvPr id="2097165" name="@svg_butterfly0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47910" y="493776"/>
            <a:ext cx="2240280" cy="4878324"/>
          </a:xfrm>
          <a:prstGeom prst="rect">
            <a:avLst/>
          </a:prstGeom>
        </p:spPr>
      </p:pic>
      <p:sp>
        <p:nvSpPr>
          <p:cNvPr id="1048660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838200" y="1656000"/>
            <a:ext cx="7838372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</a:t>
            </a:r>
            <a:br>
              <a:rPr lang="en-US" altLang="zh-CN" dirty="0"/>
            </a:br>
            <a:r>
              <a:rPr lang="zh-CN" altLang="en-US" dirty="0"/>
              <a:t>辑母版标题样式</a:t>
            </a:r>
          </a:p>
        </p:txBody>
      </p:sp>
      <p:sp>
        <p:nvSpPr>
          <p:cNvPr id="1048662" name="副标题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838200" y="3600000"/>
            <a:ext cx="7838372" cy="381714"/>
          </a:xfrm>
        </p:spPr>
        <p:txBody>
          <a:bodyPr lIns="3600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lt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66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833629" y="4298378"/>
            <a:ext cx="7838372" cy="504000"/>
          </a:xfrm>
        </p:spPr>
        <p:txBody>
          <a:bodyPr lIns="36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署名占位符</a:t>
            </a:r>
          </a:p>
        </p:txBody>
      </p:sp>
      <p:pic>
        <p:nvPicPr>
          <p:cNvPr id="2097167" name="@svg_dot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27429" y="658715"/>
            <a:ext cx="534857" cy="77714"/>
          </a:xfrm>
          <a:prstGeom prst="rect">
            <a:avLst/>
          </a:prstGeom>
        </p:spPr>
      </p:pic>
      <p:pic>
        <p:nvPicPr>
          <p:cNvPr id="2097169" name="图片 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539615" y="4699829"/>
            <a:ext cx="2743438" cy="2158171"/>
          </a:xfrm>
          <a:prstGeom prst="rect">
            <a:avLst/>
          </a:prstGeom>
        </p:spPr>
      </p:pic>
      <p:pic>
        <p:nvPicPr>
          <p:cNvPr id="2097171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1359062" y="4965192"/>
            <a:ext cx="829128" cy="1865538"/>
          </a:xfrm>
          <a:prstGeom prst="rect">
            <a:avLst/>
          </a:prstGeom>
        </p:spPr>
      </p:pic>
      <p:pic>
        <p:nvPicPr>
          <p:cNvPr id="2097173" name="图片 1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013454" y="5911596"/>
            <a:ext cx="2170364" cy="944962"/>
          </a:xfrm>
          <a:prstGeom prst="rect">
            <a:avLst/>
          </a:prstGeom>
        </p:spPr>
      </p:pic>
      <p:pic>
        <p:nvPicPr>
          <p:cNvPr id="2097175" name="图片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920281" y="2353623"/>
            <a:ext cx="2267909" cy="4505334"/>
          </a:xfrm>
          <a:prstGeom prst="rect">
            <a:avLst/>
          </a:prstGeom>
        </p:spPr>
      </p:pic>
      <p:pic>
        <p:nvPicPr>
          <p:cNvPr id="2097177" name="图片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278539" y="3933237"/>
            <a:ext cx="957155" cy="944962"/>
          </a:xfrm>
          <a:prstGeom prst="rect">
            <a:avLst/>
          </a:prstGeom>
        </p:spPr>
      </p:pic>
      <p:pic>
        <p:nvPicPr>
          <p:cNvPr id="2097179" name="图片 1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752587" y="2033555"/>
            <a:ext cx="634039" cy="640135"/>
          </a:xfrm>
          <a:prstGeom prst="rect">
            <a:avLst/>
          </a:prstGeom>
        </p:spPr>
      </p:pic>
      <p:sp>
        <p:nvSpPr>
          <p:cNvPr id="1048666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68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70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74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676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7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68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@svg_background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2097183" name="@svg_do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7429" y="658715"/>
            <a:ext cx="534857" cy="77714"/>
          </a:xfrm>
          <a:prstGeom prst="rect">
            <a:avLst/>
          </a:prstGeom>
        </p:spPr>
      </p:pic>
      <p:sp>
        <p:nvSpPr>
          <p:cNvPr id="104868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691089" y="1257661"/>
            <a:ext cx="2880000" cy="2047349"/>
          </a:xfrm>
        </p:spPr>
        <p:txBody>
          <a:bodyPr anchor="ctr">
            <a:normAutofit/>
          </a:bodyPr>
          <a:lstStyle>
            <a:lvl1pPr>
              <a:defRPr sz="5400" b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pic>
        <p:nvPicPr>
          <p:cNvPr id="2097185" name="图片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3382979"/>
            <a:ext cx="10071465" cy="3475021"/>
          </a:xfrm>
          <a:prstGeom prst="rect">
            <a:avLst/>
          </a:prstGeom>
        </p:spPr>
      </p:pic>
      <p:sp>
        <p:nvSpPr>
          <p:cNvPr id="104868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8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688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@svg_background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2097189" name="@svg_do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7429" y="658715"/>
            <a:ext cx="534857" cy="77714"/>
          </a:xfrm>
          <a:prstGeom prst="rect">
            <a:avLst/>
          </a:prstGeom>
        </p:spPr>
      </p:pic>
      <p:pic>
        <p:nvPicPr>
          <p:cNvPr id="2097191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00" y="2736318"/>
            <a:ext cx="9992210" cy="4121253"/>
          </a:xfrm>
          <a:prstGeom prst="rect">
            <a:avLst/>
          </a:prstGeom>
        </p:spPr>
      </p:pic>
      <p:sp>
        <p:nvSpPr>
          <p:cNvPr id="1048690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26400" y="2802714"/>
            <a:ext cx="9144000" cy="823624"/>
          </a:xfrm>
        </p:spPr>
        <p:txBody>
          <a:bodyPr anchor="b"/>
          <a:lstStyle>
            <a:lvl1pPr algn="ctr">
              <a:defRPr sz="5400" b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92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526400" y="3690032"/>
            <a:ext cx="9144000" cy="936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lt1">
                    <a:lumMod val="10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694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521714" y="1577285"/>
            <a:ext cx="9144000" cy="122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1048696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98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704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706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708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10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12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296629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716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18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720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22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724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26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28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93797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32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3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40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746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48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5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756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6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@svg_background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2097195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10459" y="493910"/>
            <a:ext cx="8181541" cy="6364776"/>
          </a:xfrm>
          <a:prstGeom prst="rect">
            <a:avLst/>
          </a:prstGeom>
        </p:spPr>
      </p:pic>
      <p:pic>
        <p:nvPicPr>
          <p:cNvPr id="2097197" name="@svg_dot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6770" y="658368"/>
            <a:ext cx="534924" cy="77724"/>
          </a:xfrm>
          <a:prstGeom prst="rect">
            <a:avLst/>
          </a:prstGeom>
        </p:spPr>
      </p:pic>
      <p:sp>
        <p:nvSpPr>
          <p:cNvPr id="104876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078530" y="1656664"/>
            <a:ext cx="10515000" cy="1800000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64" name="署名占位符 10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4964430" y="3782655"/>
            <a:ext cx="2743200" cy="504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</a:p>
        </p:txBody>
      </p:sp>
      <p:sp>
        <p:nvSpPr>
          <p:cNvPr id="1048766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76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70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93797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78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88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82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image" Target="../media/image2.png"/><Relationship Id="rId4" Type="http://schemas.openxmlformats.org/officeDocument/2006/relationships/tags" Target="../tags/tag8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@svg_background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1048654" name="标题占位符 1"/>
          <p:cNvSpPr>
            <a:spLocks noGrp="1"/>
          </p:cNvSpPr>
          <p:nvPr userDrawn="1"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155" name="图片 1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5181026"/>
            <a:ext cx="9925148" cy="1676545"/>
          </a:xfrm>
          <a:prstGeom prst="rect">
            <a:avLst/>
          </a:prstGeom>
        </p:spPr>
      </p:pic>
      <p:sp>
        <p:nvSpPr>
          <p:cNvPr id="1048656" name="文本占位符 2"/>
          <p:cNvSpPr>
            <a:spLocks noGrp="1"/>
          </p:cNvSpPr>
          <p:nvPr userDrawn="1"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2097157" name="图片 1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0" y="3710580"/>
            <a:ext cx="1158340" cy="3066554"/>
          </a:xfrm>
          <a:prstGeom prst="rect">
            <a:avLst/>
          </a:prstGeom>
        </p:spPr>
      </p:pic>
      <p:sp>
        <p:nvSpPr>
          <p:cNvPr id="104865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6">
              <a:lumMod val="40000"/>
              <a:lumOff val="60000"/>
            </a:schemeClr>
          </a:solidFill>
          <a:latin typeface="+mj-ea"/>
          <a:ea typeface="+mj-ea"/>
          <a:cs typeface="汉仪楷体简" panose="02010600000101010101" charset="-128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9" name="@svg_background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1048870" name="标题占位符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261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5181026"/>
            <a:ext cx="9925148" cy="1676545"/>
          </a:xfrm>
          <a:prstGeom prst="rect">
            <a:avLst/>
          </a:prstGeom>
        </p:spPr>
      </p:pic>
      <p:sp>
        <p:nvSpPr>
          <p:cNvPr id="1048872" name="文本占位符 2"/>
          <p:cNvSpPr>
            <a:spLocks noGrp="1"/>
          </p:cNvSpPr>
          <p:nvPr userDrawn="1"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pic>
        <p:nvPicPr>
          <p:cNvPr id="209726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3710580"/>
            <a:ext cx="1158340" cy="3066554"/>
          </a:xfrm>
          <a:prstGeom prst="rect">
            <a:avLst/>
          </a:prstGeom>
        </p:spPr>
      </p:pic>
      <p:sp>
        <p:nvSpPr>
          <p:cNvPr id="1048874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6">
              <a:lumMod val="40000"/>
              <a:lumOff val="60000"/>
            </a:schemeClr>
          </a:solidFill>
          <a:latin typeface="+mj-ea"/>
          <a:ea typeface="+mj-ea"/>
          <a:cs typeface="汉仪楷体简" panose="02010600000101010101" charset="-128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汉仪楷体简" panose="0201060000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82002" y="1294621"/>
            <a:ext cx="9751320" cy="1800000"/>
          </a:xfrm>
        </p:spPr>
        <p:txBody>
          <a:bodyPr>
            <a:normAutofit fontScale="96667"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一中校史馆设计与教育实践</a:t>
            </a:r>
          </a:p>
        </p:txBody>
      </p:sp>
      <p:sp>
        <p:nvSpPr>
          <p:cNvPr id="1048652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33629" y="4298378"/>
            <a:ext cx="7838372" cy="504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汇报人：蚌埠一中 洪子维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7764" y="3172438"/>
            <a:ext cx="7838372" cy="504000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项目式学习成果展示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0CD6-C424-F45F-4AA6-1A5ED1B1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F8E6D-68F0-81E2-7E82-517F4608E403}"/>
              </a:ext>
            </a:extLst>
          </p:cNvPr>
          <p:cNvSpPr txBox="1"/>
          <p:nvPr/>
        </p:nvSpPr>
        <p:spPr>
          <a:xfrm>
            <a:off x="5639712" y="2973169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lnSpc>
                <a:spcPct val="100000"/>
              </a:lnSpc>
            </a:pP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汉仪楷体简" panose="02010600000101010101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0F28C2-8E1B-9C6A-D7DC-AF792E335AE5}"/>
              </a:ext>
            </a:extLst>
          </p:cNvPr>
          <p:cNvSpPr txBox="1"/>
          <p:nvPr/>
        </p:nvSpPr>
        <p:spPr>
          <a:xfrm>
            <a:off x="82133" y="1281256"/>
            <a:ext cx="11586052" cy="491147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学科核心素养目标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）唯物史观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运用生产力与生产关系、社会存在与社会意识的辩证关系，分析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校史变迁的根本动因（如改革开放对学校扩招的影响）。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）时空观念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绘制动态校园地图，标注不同历史时期的校园空间布局，理解地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理环境与教育功能的互动。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）史料实证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通过校史档案（老照片、手稿、校刊）辨别信息的真实性与价值，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形成证据链；撰写口述史访谈报告，验证文献记载与校友记忆的异同。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4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）历史解释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对比不同时期教育理念，解释校史发展的延续性与变革；多视角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解读争议性校史事件（如特定年代的课程调整），培养批判性思维。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5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）家国情怀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通过校友投身国家建设的故事（如支援边疆教育），激发爱国情感与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责任担当；理解校训精神与中华优秀传统文化的传承关系。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85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4547-B71D-5497-43B1-2DC22C94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B00DC3C-8555-ABFC-3EE9-AD94934C65AE}"/>
              </a:ext>
            </a:extLst>
          </p:cNvPr>
          <p:cNvSpPr txBox="1"/>
          <p:nvPr/>
        </p:nvSpPr>
        <p:spPr>
          <a:xfrm>
            <a:off x="5639712" y="2973169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lnSpc>
                <a:spcPct val="100000"/>
              </a:lnSpc>
            </a:pP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汉仪楷体简" panose="02010600000101010101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5619DC-3AFC-1338-5186-87699DD49226}"/>
              </a:ext>
            </a:extLst>
          </p:cNvPr>
          <p:cNvSpPr txBox="1"/>
          <p:nvPr/>
        </p:nvSpPr>
        <p:spPr>
          <a:xfrm>
            <a:off x="87608" y="76658"/>
            <a:ext cx="11586052" cy="5519254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3.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项目成果目标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）知识成果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完成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《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蚌埠一中校史图谱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》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：包含时间轴、关键事件档案、人物志的综合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性手册；编制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《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校史与城市发展对照表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》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，展示学校与蚌埠市重大事件的互动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关系。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）素养成果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学生主导的“校史探究报告”：运用史料实证方法分析某一校史问题（如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“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1950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年代劳动教育课程的兴起”）；设计“历史解释展板”：对同一历史事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件（如改革开放初期的外语教学改革）提供两种不同视角的解读。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）实践成果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数字化校史馆模型：学生利用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3D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建模软件还原不同时期的校园场景；互动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展项原型：开发“校史问答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AI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机器人”或“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AR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校史地图”，体现技术与历史的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融合；口述史纪录片：采访校友并剪辑成短片，作为校史馆影像资料。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07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6400" y="2802714"/>
            <a:ext cx="9144000" cy="82362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驱动问题</a:t>
            </a:r>
          </a:p>
        </p:txBody>
      </p:sp>
      <p:sp>
        <p:nvSpPr>
          <p:cNvPr id="104889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21714" y="1577285"/>
            <a:ext cx="9144000" cy="1224000"/>
          </a:xfrm>
        </p:spPr>
        <p:txBody>
          <a:bodyPr/>
          <a:lstStyle/>
          <a:p>
            <a:r>
              <a:rPr lang="zh-CN" altLang="en-US" dirty="0"/>
              <a:t>0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D9BDB-96CF-9985-0CB2-6DD2A797D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792BFA-7142-13F2-B317-03BF47036B11}"/>
              </a:ext>
            </a:extLst>
          </p:cNvPr>
          <p:cNvSpPr txBox="1"/>
          <p:nvPr/>
        </p:nvSpPr>
        <p:spPr>
          <a:xfrm>
            <a:off x="6198208" y="95820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altLang="zh-CN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</a:t>
            </a: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校印之中寻沿革</a:t>
            </a:r>
            <a:endParaRPr lang="en-US" altLang="zh-CN" sz="32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8F2A9C-8501-30E7-769C-ADCFB7B59E58}"/>
              </a:ext>
            </a:extLst>
          </p:cNvPr>
          <p:cNvSpPr txBox="1"/>
          <p:nvPr/>
        </p:nvSpPr>
        <p:spPr>
          <a:xfrm>
            <a:off x="6236536" y="32195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</a:t>
            </a:r>
            <a:r>
              <a:rPr lang="en-US" altLang="zh-CN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</a:t>
            </a: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毕业照里看发展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23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E7593-C500-8F03-2B75-7303079E4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标题">
            <a:extLst>
              <a:ext uri="{FF2B5EF4-FFF2-40B4-BE49-F238E27FC236}">
                <a16:creationId xmlns:a16="http://schemas.microsoft.com/office/drawing/2014/main" id="{DE9A91FF-3D07-12A5-DAC1-0D256FA849C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6400" y="2802714"/>
            <a:ext cx="9144000" cy="82362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成果展示（学生）</a:t>
            </a:r>
          </a:p>
        </p:txBody>
      </p:sp>
      <p:sp>
        <p:nvSpPr>
          <p:cNvPr id="1048896" name="节编号">
            <a:extLst>
              <a:ext uri="{FF2B5EF4-FFF2-40B4-BE49-F238E27FC236}">
                <a16:creationId xmlns:a16="http://schemas.microsoft.com/office/drawing/2014/main" id="{321CC59F-B817-BE0F-7766-3BDC21E0DA4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21714" y="1577285"/>
            <a:ext cx="9144000" cy="1224000"/>
          </a:xfrm>
        </p:spPr>
        <p:txBody>
          <a:bodyPr/>
          <a:lstStyle/>
          <a:p>
            <a:r>
              <a:rPr lang="zh-CN" altLang="en-US" dirty="0"/>
              <a:t>0</a:t>
            </a:r>
            <a:r>
              <a:rPr lang="en-US" altLang="zh-CN" dirty="0"/>
              <a:t>4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86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任意多边形: 形状 37"/>
          <p:cNvSpPr/>
          <p:nvPr>
            <p:custDataLst>
              <p:tags r:id="rId2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757573-0138-3746-A428-13A45306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7" y="223809"/>
            <a:ext cx="5836829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3A1EA6-D2FE-1FE9-A677-751DF8D4E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47" y="223810"/>
            <a:ext cx="5836829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09288C-4A17-5636-F8C1-F9A92B980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7" y="3695925"/>
            <a:ext cx="5836829" cy="3022451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8AF8A6BD-DFEB-14E5-5410-874D4663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96" y="3717825"/>
            <a:ext cx="5727320" cy="30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6400" y="2802714"/>
            <a:ext cx="9144000" cy="82362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复盘反思</a:t>
            </a:r>
          </a:p>
        </p:txBody>
      </p:sp>
      <p:sp>
        <p:nvSpPr>
          <p:cNvPr id="1048960" name="副标题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26400" y="3690032"/>
            <a:ext cx="9144000" cy="936000"/>
          </a:xfrm>
        </p:spPr>
        <p:txBody>
          <a:bodyPr/>
          <a:lstStyle/>
          <a:p>
            <a:r>
              <a:rPr lang="zh-CN" altLang="en-US"/>
              <a:t>章节副标题</a:t>
            </a:r>
          </a:p>
        </p:txBody>
      </p:sp>
      <p:sp>
        <p:nvSpPr>
          <p:cNvPr id="1048962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1714" y="1577285"/>
            <a:ext cx="9144000" cy="1224000"/>
          </a:xfrm>
        </p:spPr>
        <p:txBody>
          <a:bodyPr/>
          <a:lstStyle/>
          <a:p>
            <a:r>
              <a:rPr lang="zh-CN" altLang="en-US" dirty="0"/>
              <a:t>0</a:t>
            </a:r>
            <a:r>
              <a:rPr lang="en-US" altLang="zh-CN" dirty="0"/>
              <a:t>5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AAE28-849A-3F9E-87F6-CD91F2961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1091581-5167-50D0-2C24-6A574FE91ECE}"/>
              </a:ext>
            </a:extLst>
          </p:cNvPr>
          <p:cNvSpPr txBox="1"/>
          <p:nvPr/>
        </p:nvSpPr>
        <p:spPr>
          <a:xfrm>
            <a:off x="772036" y="2480377"/>
            <a:ext cx="9034492" cy="393685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本项目在设计、实施过程中存在的困难有：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史料收集的难度较大，由于部分史料时间跨度大并涉及到文革时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期，相关资料缺失非常严重，难以收集并有效使用。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本项目由于是“拓荒者”，相当于“摸着石头过河”，可参考的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实例较少。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3.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本项目是由教师和学生合作完成，存在部分教师和学生经验较少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的困难。学生完成度并不高。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4.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本项目收集到的相关材料可利用度不高，例如部分照片所反映的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信息十分有限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。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5.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本项目在实施过程中存在时间紧、任务重的困难。</a:t>
            </a:r>
          </a:p>
          <a:p>
            <a:pPr>
              <a:lnSpc>
                <a:spcPct val="100000"/>
              </a:lnSpc>
            </a:pP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本项目的意义：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设计蚌埠一中校史馆不仅是技术性任务，更是一次深度的历史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学习、文化实践与自我成长的机会。通过这一项目，参与者将获得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扎实的校史知识、跨学科实践能力、文化传承使命感，并最终为学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校和社会留下一座承载记忆、启迪未来的精神殿堂。此外，本次项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目化学习既是跨学科的合作，也为后继者的研究提供了一定的参考。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3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0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78530" y="1656664"/>
            <a:ext cx="10515000" cy="1800000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宋体" panose="02010600030101010101" pitchFamily="2" charset="-122"/>
                <a:ea typeface="宋体" panose="02010600030101010101" pitchFamily="2" charset="-122"/>
              </a:rPr>
              <a:t>谢谢</a:t>
            </a:r>
          </a:p>
        </p:txBody>
      </p:sp>
      <p:sp>
        <p:nvSpPr>
          <p:cNvPr id="1049132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964430" y="3782655"/>
            <a:ext cx="2743200" cy="5040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汇报人：洪子维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635" y="1950720"/>
            <a:ext cx="10572115" cy="3629660"/>
          </a:xfrm>
        </p:spPr>
        <p:txBody>
          <a:bodyPr>
            <a:normAutofit fontScale="90000"/>
          </a:bodyPr>
          <a:lstStyle/>
          <a:p>
            <a:r>
              <a:rPr lang="zh-CN" altLang="en-US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项目背景与目标</a:t>
            </a:r>
            <a:br>
              <a:rPr lang="zh-CN" altLang="en-US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/>
              <a:t>项目依据</a:t>
            </a:r>
            <a:br>
              <a:rPr lang="zh-CN" altLang="en-US"/>
            </a:br>
            <a:r>
              <a:rPr lang="zh-CN" altLang="en-US"/>
              <a:t>教学目标</a:t>
            </a:r>
            <a:br>
              <a:rPr lang="zh-CN" altLang="en-US"/>
            </a:br>
            <a:r>
              <a:rPr lang="zh-CN" altLang="en-US"/>
              <a:t>驱动问题</a:t>
            </a:r>
            <a:br>
              <a:rPr lang="zh-CN" altLang="en-US"/>
            </a:br>
            <a:r>
              <a:rPr lang="zh-CN" altLang="en-US"/>
              <a:t>项目实施</a:t>
            </a:r>
            <a:br>
              <a:rPr lang="zh-CN" altLang="en-US"/>
            </a:br>
            <a:r>
              <a:rPr lang="zh-CN" altLang="en-US"/>
              <a:t>项目评价方案：</a:t>
            </a:r>
            <a:br>
              <a:rPr lang="zh-CN" altLang="en-US"/>
            </a:br>
            <a:r>
              <a:rPr lang="zh-CN" altLang="en-US"/>
              <a:t>成果展示</a:t>
            </a:r>
            <a:br>
              <a:rPr lang="zh-CN" altLang="en-US"/>
            </a:br>
            <a:r>
              <a:rPr lang="zh-CN" altLang="en-US"/>
              <a:t>复盘反思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3030" y="893763"/>
            <a:ext cx="5080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66700">
              <a:lnSpc>
                <a:spcPct val="150000"/>
              </a:lnSpc>
              <a:spcAft>
                <a:spcPts val="800"/>
              </a:spcAft>
            </a:pP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项目信息卡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6400" y="2802714"/>
            <a:ext cx="9144000" cy="82362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项目依据</a:t>
            </a:r>
          </a:p>
        </p:txBody>
      </p:sp>
      <p:sp>
        <p:nvSpPr>
          <p:cNvPr id="1048828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21714" y="1577285"/>
            <a:ext cx="9144000" cy="1224000"/>
          </a:xfrm>
        </p:spPr>
        <p:txBody>
          <a:bodyPr/>
          <a:lstStyle/>
          <a:p>
            <a:r>
              <a:rPr lang="zh-CN" altLang="en-US" dirty="0"/>
              <a:t>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2424-5BAE-6E14-9983-223074F8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6680071-0438-117D-F569-51498DD097DA}"/>
              </a:ext>
            </a:extLst>
          </p:cNvPr>
          <p:cNvSpPr txBox="1"/>
          <p:nvPr/>
        </p:nvSpPr>
        <p:spPr>
          <a:xfrm>
            <a:off x="651578" y="804890"/>
            <a:ext cx="10135057" cy="4719838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（一）历史积淀与文化传承需求</a:t>
            </a:r>
          </a:p>
          <a:p>
            <a:pPr>
              <a:lnSpc>
                <a:spcPct val="100000"/>
              </a:lnSpc>
            </a:pPr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 </a:t>
            </a: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学校历史地位  </a:t>
            </a: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蚌埠一中创建于</a:t>
            </a:r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1949</a:t>
            </a: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年，是新中国成立后蚌埠市第一所完全中学，也是安徽省首批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省级重点中学之一。七十余年的办学历程中，学校始终秉持“坚忍不拔、自强不息”的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精神，培养了数代优秀学子，成为地方教育的标杆。校史馆建设需系统梳理这一发展脉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络，展现学校与共和国同频共振的历程。  </a:t>
            </a:r>
          </a:p>
          <a:p>
            <a:pPr>
              <a:lnSpc>
                <a:spcPct val="100000"/>
              </a:lnSpc>
            </a:pPr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 </a:t>
            </a: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现有文化载体的不足 </a:t>
            </a: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尽管学校已建有线上校史馆（</a:t>
            </a:r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2022</a:t>
            </a: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年入选蚌埠市“最美线上校史馆”），但其展示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形式以图文为主，缺乏实体互动与沉浸式体验。线下校史资源分散，珍贵实物档案（如早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期教学用具、校友手稿等）未得到系统性保护与展示，师生及校友对校史认知的深度与参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与度有限。</a:t>
            </a:r>
          </a:p>
          <a:p>
            <a:pPr>
              <a:lnSpc>
                <a:spcPct val="100000"/>
              </a:lnSpc>
            </a:pPr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3. </a:t>
            </a: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新时代的文化使命  </a:t>
            </a: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随着教育现代化的推进，校史馆不仅是历史档案的陈列空间，更需成为“活态文化”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的传播载体。通过数字化手段与实体展陈结合，将校史转化为可感知、可参与的教育资</a:t>
            </a:r>
            <a:endParaRPr lang="en-US" altLang="zh-CN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源，强化“以校为荣”的集体记忆，呼应国家“文化自信”战略。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58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D780-91ED-9F75-6AB8-CAA6CD5F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53F754B-E63A-6E7D-E419-D8881523FE13}"/>
              </a:ext>
            </a:extLst>
          </p:cNvPr>
          <p:cNvSpPr txBox="1"/>
          <p:nvPr/>
        </p:nvSpPr>
        <p:spPr>
          <a:xfrm>
            <a:off x="569446" y="65704"/>
            <a:ext cx="10135057" cy="4719838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（二）教育发展与师生需求 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德育与校本课程融合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当前学校正推进“大思政课”建设，亟需将校史中蕴含的红色基因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（如建校初期的奋斗故事、杰出校友事迹）融入德育实践。校史馆可开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发主题研学课程，成为学生了解校史、培养家国情怀的实践基地。  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师生与校友的情感联结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校友资源是学校发展的重要支撑。现有线上校史馆虽通过“时光隧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道”形式展示校史，但缺乏校友互动平台（如留言墙、校友故事共创区）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实体校史馆的建设需强化代际对话功能，成为凝聚校友力量、反哺母校的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纽带。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36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88322-CB3F-7E4A-44A2-C26B4F56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E36CFD-B77C-B5B3-2574-4730FE7D3C3C}"/>
              </a:ext>
            </a:extLst>
          </p:cNvPr>
          <p:cNvSpPr txBox="1"/>
          <p:nvPr/>
        </p:nvSpPr>
        <p:spPr>
          <a:xfrm>
            <a:off x="514692" y="465411"/>
            <a:ext cx="10135057" cy="4719838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（三）技术赋能与展示创新 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数字化升级需求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线上校史馆已尝试运用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VR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、动态投影等技术，但互动性仍有提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升空间。实体馆可引入沉浸式场景复原（如复刻建校初期的教室场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景）、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AI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虚拟讲解员、校史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VR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游戏等，打造“虚实共生”的体验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模式，吸引年轻学生关注。  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空间设计的文化表达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参考其他校史馆案例（如以“千载学宫”为主题的设计），蚌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埠一中可融合地域文化元素（如淮河文化符号）与现代化展陈手法，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通过灯光艺术、校训主题装置等，塑造兼具历史厚重感与时代活力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的空间意象。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1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81860-8301-2A18-5FBB-7F46D2F86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9CB5A0-2DD7-B239-7446-0FE56741B64C}"/>
              </a:ext>
            </a:extLst>
          </p:cNvPr>
          <p:cNvSpPr txBox="1"/>
          <p:nvPr/>
        </p:nvSpPr>
        <p:spPr>
          <a:xfrm>
            <a:off x="498265" y="925349"/>
            <a:ext cx="10135057" cy="4719838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（四）区域教育示范与品牌塑造 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对标省级示范校定位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作为安徽省示范高中，校史馆需体现“示范性”，成为展示办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学成果、教育理念创新的窗口。通过梳理历届校长治校方略、名师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教育思想，彰显学校在区域教育发展中的引领作用。  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2. 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服务城市文化形象  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蚌埠市正推进“文化强市”战略，校史馆可纳入地方文化地标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体系。例如，挖掘学校与城市发展的关联（如早期校友参与淮河治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理的史料），呈现教育与城市共生的历史画卷，提升社会影响力。</a:t>
            </a: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（五）项目启动的现实契机</a:t>
            </a:r>
          </a:p>
          <a:p>
            <a:pPr>
              <a:lnSpc>
                <a:spcPct val="100000"/>
              </a:lnSpc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2025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年适逢蚌埠一中建校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76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周年，且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2026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年即将建成新校区，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校史馆建设可作为献礼工程，凝聚师生共识。此外，近年校友对母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校文化建设的关注度提升，部分校友已捐赠历史文物（如</a:t>
            </a: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1950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年代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校徽、教案手稿），亟需专业展陈空间。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64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68CBD-416D-8CB5-5C0D-EFB11730C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标题">
            <a:extLst>
              <a:ext uri="{FF2B5EF4-FFF2-40B4-BE49-F238E27FC236}">
                <a16:creationId xmlns:a16="http://schemas.microsoft.com/office/drawing/2014/main" id="{1D646CEA-B8AD-01E1-C428-032C468207A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6400" y="2802714"/>
            <a:ext cx="9144000" cy="82362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项目目标</a:t>
            </a:r>
          </a:p>
        </p:txBody>
      </p:sp>
      <p:sp>
        <p:nvSpPr>
          <p:cNvPr id="1048828" name="节编号">
            <a:extLst>
              <a:ext uri="{FF2B5EF4-FFF2-40B4-BE49-F238E27FC236}">
                <a16:creationId xmlns:a16="http://schemas.microsoft.com/office/drawing/2014/main" id="{25CC9D67-020D-4D70-C2C4-78B59CCB9A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21714" y="1577285"/>
            <a:ext cx="9144000" cy="1224000"/>
          </a:xfrm>
        </p:spPr>
        <p:txBody>
          <a:bodyPr/>
          <a:lstStyle/>
          <a:p>
            <a:r>
              <a:rPr lang="zh-CN" altLang="en-US" dirty="0"/>
              <a:t>0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11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065E8-3FC1-B772-64AB-9B006D41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0BE12D-FDD1-3429-1B1C-2263B46F47AA}"/>
              </a:ext>
            </a:extLst>
          </p:cNvPr>
          <p:cNvSpPr txBox="1"/>
          <p:nvPr/>
        </p:nvSpPr>
        <p:spPr>
          <a:xfrm>
            <a:off x="5639712" y="2973169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lnSpc>
                <a:spcPct val="100000"/>
              </a:lnSpc>
            </a:pP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汉仪楷体简" panose="02010600000101010101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A6D528-EACC-5ED6-8FBF-BF1DB25793C7}"/>
              </a:ext>
            </a:extLst>
          </p:cNvPr>
          <p:cNvSpPr txBox="1"/>
          <p:nvPr/>
        </p:nvSpPr>
        <p:spPr>
          <a:xfrm>
            <a:off x="109507" y="3192186"/>
            <a:ext cx="11586052" cy="307172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1.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学科知识目标</a:t>
            </a: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1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）校史与地方史关联  </a:t>
            </a: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学生能准确叙述蚌埠一中建校背景与蚌埠城市发展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的关系（如民国教育兴起、淮河文化影响）；理解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学校在重大历史时期（如改革开放）的角色变化及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其社会背景。  </a:t>
            </a: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2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）关键历史事件与人物  </a:t>
            </a: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掌握校史中的标志性事件（如课程改革、校训确立）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及其历史意义；列举并评价对学校发展有突出贡献的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校友或教师（如教育家、科学家、社会活动家）。  </a:t>
            </a: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（</a:t>
            </a:r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3</a:t>
            </a: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）历史脉络梳理  </a:t>
            </a: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构建校史时间轴，关联国家与地方历史节点（如新中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国成立、教育现代化政策）；分析学校建筑、课程、</a:t>
            </a:r>
            <a:endParaRPr lang="en-US" altLang="zh-CN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汉仪楷体简" panose="02010600000101010101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汉仪楷体简" panose="02010600000101010101" charset="-128"/>
              </a:rPr>
              <a:t>    制度的演变规律及其时代特征。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478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7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19_7*e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7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19_7*e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7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19_7*e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40.157*239.584"/>
  <p:tag name="KSO_WM_SLIDE_POSITION" val="53.4751*216.572"/>
  <p:tag name="KSO_WM_SLIDE_LAYOUT" val="a_d_c"/>
  <p:tag name="KSO_WM_SLIDE_LAYOUT_CNT" val="1_1_1"/>
  <p:tag name="KSO_WM_SPECIAL_SOURCE" val="bdnull"/>
  <p:tag name="KSO_WM_TEMPLATE_INDEX" val="20232423"/>
  <p:tag name="KSO_WM_TEMPLATE_SUBCATEGORY" val="0"/>
  <p:tag name="KSO_WM_SLIDE_INDEX" val="1"/>
  <p:tag name="KSO_WM_TAG_VERSION" val="3.0"/>
  <p:tag name="KSO_WM_SLIDE_ID" val="custom20232423_1"/>
  <p:tag name="KSO_WM_SLIDE_ITEM_CNT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2423_1*i*1"/>
  <p:tag name="KSO_WM_TEMPLATE_CATEGORY" val="custom"/>
  <p:tag name="KSO_WM_TEMPLATE_INDEX" val="20232423"/>
  <p:tag name="KSO_WM_UNIT_LAYERLEVEL" val="1"/>
  <p:tag name="KSO_WM_TAG_VERSION" val="3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7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7*b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5"/>
  <p:tag name="KSO_WM_UNIT_TYPE" val="b"/>
  <p:tag name="KSO_WM_UNIT_INDEX" val="1"/>
  <p:tag name="KSO_WM_UNIT_PRESET_TEXT" val="章节副标题"/>
  <p:tag name="KSO_WM_UNIT_TEXT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19_7*e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1219"/>
  <p:tag name="KSO_WM_SLIDE_TYPE" val="endPage"/>
  <p:tag name="KSO_WM_SLIDE_SUBTYPE" val="pureTxt"/>
  <p:tag name="KSO_WM_SLIDE_LAYOUT" val="a_f"/>
  <p:tag name="KSO_WM_SLIDE_LAYOUT_CNT" val="1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9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9*f*4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SUBTYPE" val="b"/>
  <p:tag name="KSO_WM_UNIT_NOCLEAR" val="0"/>
  <p:tag name="KSO_WM_UNIT_VALUE" val="8"/>
  <p:tag name="KSO_WM_UNIT_TYPE" val="f"/>
  <p:tag name="KSO_WM_UNIT_INDEX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PRESET_TEXT" val="单击此处编辑母版标题样式"/>
  <p:tag name="KSO_WM_UNIT_TYPE" val="a"/>
  <p:tag name="KSO_WM_UNIT_INDEX" val="1"/>
  <p:tag name="KSO_WM_TEMPLATE_CATEGORY" val="custom"/>
  <p:tag name="KSO_WM_TEMPLATE_INDEX" val="202312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3.0"/>
  <p:tag name="KSO_WM_BEAUTIFY_FLAG" val="#wm#"/>
  <p:tag name="KSO_WM_UNIT_TYPE" val="i"/>
  <p:tag name="KSO_WM_UNIT_INDEX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 二级 三级 四级 五级"/>
  <p:tag name="KSO_WM_UNIT_NOCLEAR" val="0"/>
  <p:tag name="KSO_WM_UNIT_VALUE" val="330"/>
  <p:tag name="KSO_WM_UNIT_TYPE" val="f"/>
  <p:tag name="KSO_WM_UNIT_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NOCLEAR" val="0"/>
  <p:tag name="KSO_WM_UNIT_SUBTYPE" val="a"/>
  <p:tag name="KSO_WM_UNIT_PRESET_TEXT" val="单击此处编辑母版文本样式 二级 三级 四级 五级"/>
  <p:tag name="KSO_WM_UNIT_TYPE" val="f"/>
  <p:tag name="KSO_WM_UNIT_INDEX" val="1"/>
  <p:tag name="KSO_WM_TEMPLATE_CATEGORY" val="custom"/>
  <p:tag name="KSO_WM_TEMPLATE_INDEX" val="202312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b*1"/>
  <p:tag name="KSO_WM_UNIT_LAYERLEVEL" val="1"/>
  <p:tag name="KSO_WM_TAG_VERSION" val="3.0"/>
  <p:tag name="KSO_WM_BEAUTIFY_FLAG" val="#wm#"/>
  <p:tag name="KSO_WM_UNIT_PRESET_TEXT" val="单击此处编辑母版文本样式"/>
  <p:tag name="KSO_WM_UNIT_NOCLEAR" val="0"/>
  <p:tag name="KSO_WM_UNIT_TYPE" val="b"/>
  <p:tag name="KSO_WM_UNIT_INDEX" val="1"/>
  <p:tag name="KSO_WM_UNIT_ISCONTENTSTITLE" val="0"/>
  <p:tag name="KSO_WM_UNIT_ISNUMDGMTITL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 二级 三级 四级 五级"/>
  <p:tag name="KSO_WM_UNIT_NOCLEAR" val="0"/>
  <p:tag name="KSO_WM_UNIT_TYPE" val="f"/>
  <p:tag name="KSO_WM_UNIT_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 二级 三级 四级 五级"/>
  <p:tag name="KSO_WM_UNIT_NOCLEAR" val="0"/>
  <p:tag name="KSO_WM_UNIT_TYPE" val="f"/>
  <p:tag name="KSO_WM_UNIT_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 二级 三级 四级 五级"/>
  <p:tag name="KSO_WM_UNIT_NOCLEAR" val="0"/>
  <p:tag name="KSO_WM_UNIT_VALUE" val="128"/>
  <p:tag name="KSO_WM_UNIT_TYPE" val="h_f"/>
  <p:tag name="KSO_WM_UNIT_INDEX" val="1_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 二级 三级 四级 五级"/>
  <p:tag name="KSO_WM_UNIT_NOCLEAR" val="0"/>
  <p:tag name="KSO_WM_UNIT_VALUE" val="128"/>
  <p:tag name="KSO_WM_UNIT_TYPE" val="h_f"/>
  <p:tag name="KSO_WM_UNIT_INDEX" val="2_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219"/>
  <p:tag name="KSO_WM_TEMPLATE_THUMBS_INDEX" val="1、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 二级 三级 四级 五级"/>
  <p:tag name="KSO_WM_UNIT_NOCLEAR" val="0"/>
  <p:tag name="KSO_WM_UNIT_VALUE" val="396"/>
  <p:tag name="KSO_WM_UNIT_TYPE" val="f"/>
  <p:tag name="KSO_WM_UNIT_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UNIT_TYPE" val="i"/>
  <p:tag name="KSO_WM_UNIT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PRESET_TEXT" val="单击此处编辑母版标题样式"/>
  <p:tag name="KSO_WM_UNIT_TYPE" val="a"/>
  <p:tag name="KSO_WM_UNIT_INDEX" val="1"/>
  <p:tag name="KSO_WM_TEMPLATE_CATEGORY" val="custom"/>
  <p:tag name="KSO_WM_TEMPLATE_INDEX" val="202312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NOCLEAR" val="0"/>
  <p:tag name="KSO_WM_UNIT_SUBTYPE" val="a"/>
  <p:tag name="KSO_WM_UNIT_PRESET_TEXT" val="单击此处编辑母版文本样式 二级 三级 四级 五级"/>
  <p:tag name="KSO_WM_UNIT_TYPE" val="f"/>
  <p:tag name="KSO_WM_UNIT_INDEX" val="1"/>
  <p:tag name="KSO_WM_TEMPLATE_CATEGORY" val="custom"/>
  <p:tag name="KSO_WM_TEMPLATE_INDEX" val="202312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219"/>
  <p:tag name="KSO_WM_TEMPLATE_THUMBS_INDEX" val="1、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219"/>
  <p:tag name="KSO_WM_SLIDE_LAYOUT" val="a_b_f"/>
  <p:tag name="KSO_WM_SLIDE_LAYOUT_CNT" val="1_1_1"/>
  <p:tag name="KSO_WM_SLIDE_TYPE" val="title"/>
  <p:tag name="KSO_WM_SLIDE_SUBTYPE" val="pureTxt"/>
  <p:tag name="KSO_WM_TEMPLATE_THUMBS_INDEX" val="1、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19_1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PRESET_TEXT" val="单击此处 添加文档标题"/>
  <p:tag name="KSO_WM_UNIT_TEXT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1219_1*f*4"/>
  <p:tag name="KSO_WM_TEMPLATE_CATEGORY" val="custom"/>
  <p:tag name="KSO_WM_TEMPLATE_INDEX" val="20231219"/>
  <p:tag name="KSO_WM_UNIT_LAYERLEVEL" val="1"/>
  <p:tag name="KSO_WM_TAG_VERSION" val="3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12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2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1219"/>
  <p:tag name="KSO_WM_SLIDE_TYPE" val="sectionTitle"/>
  <p:tag name="KSO_WM_SLIDE_SUBTYPE" val="pureTxt"/>
  <p:tag name="KSO_WM_SLIDE_LAYOUT" val="a_b_e"/>
  <p:tag name="KSO_WM_SLIDE_LAYOUT_CNT" val="1_1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219_7*a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219_7*e*1"/>
  <p:tag name="KSO_WM_TEMPLATE_CATEGORY" val="custom"/>
  <p:tag name="KSO_WM_TEMPLATE_INDEX" val="20231219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72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2B7784"/>
      </a:accent1>
      <a:accent2>
        <a:srgbClr val="27B7A9"/>
      </a:accent2>
      <a:accent3>
        <a:srgbClr val="7E9E93"/>
      </a:accent3>
      <a:accent4>
        <a:srgbClr val="6EBF51"/>
      </a:accent4>
      <a:accent5>
        <a:srgbClr val="AF9C55"/>
      </a:accent5>
      <a:accent6>
        <a:srgbClr val="FFA109"/>
      </a:accent6>
      <a:hlink>
        <a:srgbClr val="304FFE"/>
      </a:hlink>
      <a:folHlink>
        <a:srgbClr val="492067"/>
      </a:folHlink>
    </a:clrScheme>
    <a:fontScheme name="自定义 20">
      <a:majorFont>
        <a:latin typeface="汉仪楷体简"/>
        <a:ea typeface="汉仪楷体简"/>
        <a:cs typeface=""/>
      </a:majorFont>
      <a:minorFont>
        <a:latin typeface="汉仪楷体简"/>
        <a:ea typeface="汉仪楷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  <a:alpha val="53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>
              <a:lumMod val="20000"/>
              <a:lumOff val="80000"/>
              <a:alpha val="27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>
        <a:normAutofit/>
      </a:bodyPr>
      <a:lstStyle>
        <a:defPPr algn="r">
          <a:lnSpc>
            <a:spcPct val="100000"/>
          </a:lnSpc>
          <a:defRPr sz="2000" b="1" spc="30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  <a:cs typeface="汉仪楷体简" panose="02010600000101010101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172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2B7784"/>
      </a:accent1>
      <a:accent2>
        <a:srgbClr val="27B7A9"/>
      </a:accent2>
      <a:accent3>
        <a:srgbClr val="7E9E93"/>
      </a:accent3>
      <a:accent4>
        <a:srgbClr val="6EBF51"/>
      </a:accent4>
      <a:accent5>
        <a:srgbClr val="AF9C55"/>
      </a:accent5>
      <a:accent6>
        <a:srgbClr val="FFA109"/>
      </a:accent6>
      <a:hlink>
        <a:srgbClr val="304FFE"/>
      </a:hlink>
      <a:folHlink>
        <a:srgbClr val="492067"/>
      </a:folHlink>
    </a:clrScheme>
    <a:fontScheme name="自定义 20">
      <a:majorFont>
        <a:latin typeface="汉仪楷体简"/>
        <a:ea typeface="汉仪楷体简"/>
        <a:cs typeface=""/>
      </a:majorFont>
      <a:minorFont>
        <a:latin typeface="汉仪楷体简"/>
        <a:ea typeface="汉仪楷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  <a:alpha val="53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>
              <a:lumMod val="20000"/>
              <a:lumOff val="80000"/>
              <a:alpha val="27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>
        <a:normAutofit/>
      </a:bodyPr>
      <a:lstStyle>
        <a:defPPr algn="r">
          <a:lnSpc>
            <a:spcPct val="100000"/>
          </a:lnSpc>
          <a:defRPr sz="2000" b="1" spc="30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  <a:cs typeface="汉仪楷体简" panose="02010600000101010101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1615</Words>
  <Application>Microsoft Office PowerPoint</Application>
  <PresentationFormat>宽屏</PresentationFormat>
  <Paragraphs>133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汉仪楷体简</vt:lpstr>
      <vt:lpstr>宋体</vt:lpstr>
      <vt:lpstr>Arial</vt:lpstr>
      <vt:lpstr>Calibri</vt:lpstr>
      <vt:lpstr>Calibri Light</vt:lpstr>
      <vt:lpstr>Office 主题</vt:lpstr>
      <vt:lpstr>Office 主题​​</vt:lpstr>
      <vt:lpstr>1_Office 主题​​</vt:lpstr>
      <vt:lpstr>一中校史馆设计与教育实践</vt:lpstr>
      <vt:lpstr>项目背景与目标 项目依据 教学目标 驱动问题 项目实施 项目评价方案： 成果展示 复盘反思</vt:lpstr>
      <vt:lpstr>项目依据</vt:lpstr>
      <vt:lpstr>PowerPoint 演示文稿</vt:lpstr>
      <vt:lpstr>PowerPoint 演示文稿</vt:lpstr>
      <vt:lpstr>PowerPoint 演示文稿</vt:lpstr>
      <vt:lpstr>PowerPoint 演示文稿</vt:lpstr>
      <vt:lpstr>项目目标</vt:lpstr>
      <vt:lpstr>PowerPoint 演示文稿</vt:lpstr>
      <vt:lpstr>PowerPoint 演示文稿</vt:lpstr>
      <vt:lpstr>PowerPoint 演示文稿</vt:lpstr>
      <vt:lpstr>驱动问题</vt:lpstr>
      <vt:lpstr>PowerPoint 演示文稿</vt:lpstr>
      <vt:lpstr>成果展示（学生）</vt:lpstr>
      <vt:lpstr>PowerPoint 演示文稿</vt:lpstr>
      <vt:lpstr>复盘反思</vt:lpstr>
      <vt:lpstr>PowerPoint 演示文稿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ALN-AL00</dc:creator>
  <cp:lastModifiedBy>子维 洪</cp:lastModifiedBy>
  <cp:revision>9</cp:revision>
  <dcterms:created xsi:type="dcterms:W3CDTF">2025-03-30T08:44:00Z</dcterms:created>
  <dcterms:modified xsi:type="dcterms:W3CDTF">2025-04-07T02:31:58Z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9a207be0c94d496eb58f57b15689bd0e_21</vt:lpwstr>
  </property>
</Properties>
</file>