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ppt/tags/tag1.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86" r:id="rId3"/>
    <p:sldId id="367" r:id="rId4"/>
    <p:sldId id="311" r:id="rId5"/>
    <p:sldId id="312" r:id="rId6"/>
    <p:sldId id="313" r:id="rId7"/>
    <p:sldId id="314" r:id="rId8"/>
    <p:sldId id="315" r:id="rId9"/>
    <p:sldId id="316" r:id="rId10"/>
    <p:sldId id="317" r:id="rId11"/>
    <p:sldId id="285" r:id="rId12"/>
    <p:sldId id="368" r:id="rId13"/>
    <p:sldId id="336" r:id="rId14"/>
    <p:sldId id="335" r:id="rId15"/>
    <p:sldId id="283" r:id="rId16"/>
    <p:sldId id="281" r:id="rId17"/>
    <p:sldId id="282" r:id="rId18"/>
    <p:sldId id="280" r:id="rId19"/>
    <p:sldId id="279" r:id="rId20"/>
    <p:sldId id="349" r:id="rId21"/>
    <p:sldId id="348" r:id="rId22"/>
    <p:sldId id="350" r:id="rId23"/>
    <p:sldId id="278" r:id="rId24"/>
    <p:sldId id="405" r:id="rId25"/>
    <p:sldId id="402" r:id="rId26"/>
    <p:sldId id="403" r:id="rId27"/>
    <p:sldId id="404" r:id="rId28"/>
    <p:sldId id="277" r:id="rId29"/>
    <p:sldId id="276" r:id="rId30"/>
    <p:sldId id="319" r:id="rId31"/>
    <p:sldId id="275" r:id="rId32"/>
    <p:sldId id="338" r:id="rId33"/>
    <p:sldId id="339" r:id="rId34"/>
    <p:sldId id="340" r:id="rId35"/>
    <p:sldId id="341" r:id="rId36"/>
    <p:sldId id="345" r:id="rId37"/>
    <p:sldId id="342" r:id="rId38"/>
    <p:sldId id="346" r:id="rId39"/>
    <p:sldId id="347" r:id="rId40"/>
    <p:sldId id="343" r:id="rId41"/>
    <p:sldId id="296" r:id="rId4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3" d="100"/>
          <a:sy n="83" d="100"/>
        </p:scale>
        <p:origin x="-180" y="-90"/>
      </p:cViewPr>
      <p:guideLst>
        <p:guide orient="horz" pos="2190"/>
        <p:guide pos="3862"/>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slide" Target="slides/slide3.xml" Id="rId5" /><Relationship Type="http://schemas.openxmlformats.org/officeDocument/2006/relationships/tableStyles" Target="tableStyles.xml" Id="rId45" /><Relationship Type="http://schemas.openxmlformats.org/officeDocument/2006/relationships/viewProps" Target="viewProps.xml" Id="rId44" /><Relationship Type="http://schemas.openxmlformats.org/officeDocument/2006/relationships/presProps" Target="presProps.xml" Id="rId43" /><Relationship Type="http://schemas.openxmlformats.org/officeDocument/2006/relationships/slide" Target="slides/slide40.xml" Id="rId42" /><Relationship Type="http://schemas.openxmlformats.org/officeDocument/2006/relationships/slide" Target="slides/slide39.xml" Id="rId41" /><Relationship Type="http://schemas.openxmlformats.org/officeDocument/2006/relationships/slide" Target="slides/slide38.xml" Id="rId40" /><Relationship Type="http://schemas.openxmlformats.org/officeDocument/2006/relationships/slide" Target="slides/slide2.xml" Id="rId4" /><Relationship Type="http://schemas.openxmlformats.org/officeDocument/2006/relationships/slide" Target="slides/slide37.xml" Id="rId39" /><Relationship Type="http://schemas.openxmlformats.org/officeDocument/2006/relationships/slide" Target="slides/slide36.xml" Id="rId38" /><Relationship Type="http://schemas.openxmlformats.org/officeDocument/2006/relationships/slide" Target="slides/slide35.xml" Id="rId37" /><Relationship Type="http://schemas.openxmlformats.org/officeDocument/2006/relationships/slide" Target="slides/slide34.xml" Id="rId36" /><Relationship Type="http://schemas.openxmlformats.org/officeDocument/2006/relationships/slide" Target="slides/slide33.xml" Id="rId35" /><Relationship Type="http://schemas.openxmlformats.org/officeDocument/2006/relationships/slide" Target="slides/slide32.xml" Id="rId34" /><Relationship Type="http://schemas.openxmlformats.org/officeDocument/2006/relationships/slide" Target="slides/slide31.xml" Id="rId33" /><Relationship Type="http://schemas.openxmlformats.org/officeDocument/2006/relationships/slide" Target="slides/slide30.xml" Id="rId32" /><Relationship Type="http://schemas.openxmlformats.org/officeDocument/2006/relationships/slide" Target="slides/slide29.xml" Id="rId31" /><Relationship Type="http://schemas.openxmlformats.org/officeDocument/2006/relationships/slide" Target="slides/slide28.xml" Id="rId30" /><Relationship Type="http://schemas.openxmlformats.org/officeDocument/2006/relationships/slide" Target="slides/slide1.xml" Id="rId3" /><Relationship Type="http://schemas.openxmlformats.org/officeDocument/2006/relationships/slide" Target="slides/slide27.xml" Id="rId29" /><Relationship Type="http://schemas.openxmlformats.org/officeDocument/2006/relationships/slide" Target="slides/slide26.xml" Id="rId28" /><Relationship Type="http://schemas.openxmlformats.org/officeDocument/2006/relationships/slide" Target="slides/slide25.xml" Id="rId27" /><Relationship Type="http://schemas.openxmlformats.org/officeDocument/2006/relationships/slide" Target="slides/slide24.xml" Id="rId26" /><Relationship Type="http://schemas.openxmlformats.org/officeDocument/2006/relationships/slide" Target="slides/slide23.xml" Id="rId25" /><Relationship Type="http://schemas.openxmlformats.org/officeDocument/2006/relationships/slide" Target="slides/slide22.xml" Id="rId24" /><Relationship Type="http://schemas.openxmlformats.org/officeDocument/2006/relationships/slide" Target="slides/slide21.xml" Id="rId23" /><Relationship Type="http://schemas.openxmlformats.org/officeDocument/2006/relationships/slide" Target="slides/slide20.xml" Id="rId22" /><Relationship Type="http://schemas.openxmlformats.org/officeDocument/2006/relationships/slide" Target="slides/slide19.xml" Id="rId21" /><Relationship Type="http://schemas.openxmlformats.org/officeDocument/2006/relationships/slide" Target="slides/slide18.xml" Id="rId20" /><Relationship Type="http://schemas.openxmlformats.org/officeDocument/2006/relationships/theme" Target="theme/theme1.xml" Id="rId2" /><Relationship Type="http://schemas.openxmlformats.org/officeDocument/2006/relationships/slide" Target="slides/slide17.xml" Id="rId19" /><Relationship Type="http://schemas.openxmlformats.org/officeDocument/2006/relationships/slide" Target="slides/slide16.xml" Id="rId18" /><Relationship Type="http://schemas.openxmlformats.org/officeDocument/2006/relationships/slide" Target="slides/slide15.xml" Id="rId17" /><Relationship Type="http://schemas.openxmlformats.org/officeDocument/2006/relationships/slide" Target="slides/slide14.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1.xml" Id="Rbb7af3b25f0b47b5"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2"/>
          <p:cNvSpPr>
            <a:spLocks noGrp="1"/>
          </p:cNvSpPr>
          <p:nvPr>
            <p:ph type="title" idx="4294967295"/>
          </p:nvPr>
        </p:nvSpPr>
        <p:spPr>
          <a:xfrm flipV="1">
            <a:off x="1981200" y="200025"/>
            <a:ext cx="8229600" cy="74613"/>
          </a:xfrm>
        </p:spPr>
        <p:txBody>
          <a:bodyPr vert="horz" wrap="square" lIns="91440" tIns="45720" rIns="91440" bIns="45720" anchor="ctr">
            <a:normAutofit fontScale="90000"/>
          </a:bodyPr>
          <a:lstStyle/>
          <a:p>
            <a:pPr eaLnBrk="1" hangingPunct="1"/>
            <a:endParaRPr lang="zh-CN" altLang="zh-CN" sz="4000" dirty="0"/>
          </a:p>
        </p:txBody>
      </p:sp>
      <p:pic>
        <p:nvPicPr>
          <p:cNvPr id="6146" name="Picture 4" descr="图片1"/>
          <p:cNvPicPr>
            <a:picLocks noChangeAspect="1"/>
          </p:cNvPicPr>
          <p:nvPr/>
        </p:nvPicPr>
        <p:blipFill>
          <a:blip r:embed="rId1" cstate="print"/>
          <a:stretch>
            <a:fillRect/>
          </a:stretch>
        </p:blipFill>
        <p:spPr>
          <a:xfrm>
            <a:off x="10795" y="-19050"/>
            <a:ext cx="12207875" cy="6896100"/>
          </a:xfrm>
          <a:prstGeom prst="rect">
            <a:avLst/>
          </a:prstGeom>
          <a:noFill/>
          <a:ln w="9525">
            <a:noFill/>
          </a:ln>
        </p:spPr>
      </p:pic>
      <p:sp>
        <p:nvSpPr>
          <p:cNvPr id="6147" name="Text Box 5"/>
          <p:cNvSpPr txBox="1"/>
          <p:nvPr/>
        </p:nvSpPr>
        <p:spPr>
          <a:xfrm>
            <a:off x="102235" y="4048760"/>
            <a:ext cx="6840855" cy="583565"/>
          </a:xfrm>
          <a:prstGeom prst="rect">
            <a:avLst/>
          </a:prstGeom>
          <a:noFill/>
          <a:ln w="9525">
            <a:noFill/>
          </a:ln>
        </p:spPr>
        <p:txBody>
          <a:bodyPr wrap="square" anchor="t">
            <a:spAutoFit/>
          </a:bodyPr>
          <a:lstStyle/>
          <a:p>
            <a:r>
              <a:rPr lang="zh-CN" altLang="en-US" sz="3200" b="1" dirty="0">
                <a:solidFill>
                  <a:srgbClr val="0000FF"/>
                </a:solidFill>
                <a:latin typeface="黑体" panose="02010609060101010101" pitchFamily="49" charset="-122"/>
                <a:ea typeface="黑体" panose="02010609060101010101" pitchFamily="49" charset="-122"/>
                <a:sym typeface="+mn-ea"/>
              </a:rPr>
              <a:t>以“恶”历史14世纪欧洲黑死病为例</a:t>
            </a:r>
            <a:endParaRPr lang="zh-CN" altLang="en-US" sz="3200" b="1" dirty="0">
              <a:solidFill>
                <a:srgbClr val="006600"/>
              </a:solidFill>
              <a:latin typeface="隶书" panose="02010509060101010101" pitchFamily="49" charset="-122"/>
              <a:ea typeface="隶书" panose="02010509060101010101" pitchFamily="49" charset="-122"/>
            </a:endParaRPr>
          </a:p>
        </p:txBody>
      </p:sp>
      <p:sp>
        <p:nvSpPr>
          <p:cNvPr id="6148" name="Text Box 8"/>
          <p:cNvSpPr txBox="1"/>
          <p:nvPr/>
        </p:nvSpPr>
        <p:spPr>
          <a:xfrm>
            <a:off x="5181600" y="5029200"/>
            <a:ext cx="6109970" cy="1568450"/>
          </a:xfrm>
          <a:prstGeom prst="rect">
            <a:avLst/>
          </a:prstGeom>
          <a:noFill/>
          <a:ln w="9525">
            <a:noFill/>
          </a:ln>
        </p:spPr>
        <p:txBody>
          <a:bodyPr wrap="square" anchor="t">
            <a:spAutoFit/>
          </a:bodyPr>
          <a:lstStyle/>
          <a:p>
            <a:r>
              <a:rPr lang="zh-CN" altLang="en-US" sz="2400" b="1" dirty="0">
                <a:solidFill>
                  <a:srgbClr val="008000"/>
                </a:solidFill>
                <a:latin typeface="微软雅黑" panose="020B0503020204020204" charset="-122"/>
                <a:ea typeface="微软雅黑" panose="020B0503020204020204" charset="-122"/>
              </a:rPr>
              <a:t>广东省特支计划教学名师毛经文工作室作品</a:t>
            </a:r>
            <a:endParaRPr lang="en-US" altLang="zh-CN" sz="2400" b="1" dirty="0">
              <a:solidFill>
                <a:srgbClr val="008000"/>
              </a:solidFill>
              <a:latin typeface="微软雅黑" panose="020B0503020204020204" charset="-122"/>
              <a:ea typeface="微软雅黑" panose="020B0503020204020204" charset="-122"/>
            </a:endParaRPr>
          </a:p>
          <a:p>
            <a:r>
              <a:rPr lang="zh-CN" altLang="en-US" sz="2400" b="1" dirty="0">
                <a:solidFill>
                  <a:srgbClr val="0000FF"/>
                </a:solidFill>
                <a:latin typeface="微软雅黑" panose="020B0503020204020204" charset="-122"/>
                <a:ea typeface="微软雅黑" panose="020B0503020204020204" charset="-122"/>
              </a:rPr>
              <a:t>广东省毛经文名教师工作室作品</a:t>
            </a:r>
            <a:endParaRPr lang="zh-CN" altLang="en-US" sz="2400" b="1" dirty="0">
              <a:solidFill>
                <a:srgbClr val="0000FF"/>
              </a:solidFill>
              <a:latin typeface="微软雅黑" panose="020B0503020204020204" charset="-122"/>
              <a:ea typeface="微软雅黑" panose="020B0503020204020204" charset="-122"/>
            </a:endParaRPr>
          </a:p>
          <a:p>
            <a:r>
              <a:rPr lang="zh-CN" altLang="en-US" sz="2400" b="1" dirty="0">
                <a:solidFill>
                  <a:srgbClr val="008000"/>
                </a:solidFill>
                <a:latin typeface="微软雅黑" panose="020B0503020204020204" charset="-122"/>
                <a:ea typeface="微软雅黑" panose="020B0503020204020204" charset="-122"/>
              </a:rPr>
              <a:t>微信公众号“读史养心”</a:t>
            </a:r>
            <a:endParaRPr lang="en-US" altLang="zh-CN" sz="2400" b="1" dirty="0">
              <a:solidFill>
                <a:srgbClr val="008000"/>
              </a:solidFill>
              <a:latin typeface="微软雅黑" panose="020B0503020204020204" charset="-122"/>
              <a:ea typeface="微软雅黑" panose="020B0503020204020204" charset="-122"/>
            </a:endParaRPr>
          </a:p>
          <a:p>
            <a:r>
              <a:rPr lang="en-US" altLang="zh-CN" sz="2400" b="1" dirty="0">
                <a:solidFill>
                  <a:srgbClr val="C00000"/>
                </a:solidFill>
                <a:latin typeface="华文琥珀" panose="02010800040101010101" pitchFamily="2" charset="-122"/>
                <a:ea typeface="华文琥珀" panose="02010800040101010101" pitchFamily="2" charset="-122"/>
              </a:rPr>
              <a:t>    13712551898</a:t>
            </a:r>
            <a:endParaRPr lang="en-US" altLang="zh-CN" sz="2400" b="1" dirty="0">
              <a:solidFill>
                <a:srgbClr val="C00000"/>
              </a:solidFill>
              <a:latin typeface="华文琥珀" panose="02010800040101010101" pitchFamily="2" charset="-122"/>
              <a:ea typeface="华文琥珀" panose="02010800040101010101" pitchFamily="2" charset="-122"/>
            </a:endParaRPr>
          </a:p>
        </p:txBody>
      </p:sp>
      <p:pic>
        <p:nvPicPr>
          <p:cNvPr id="6149" name="图片 258054" descr="毛经文工作室标志"/>
          <p:cNvPicPr>
            <a:picLocks noGrp="1" noChangeAspect="1"/>
          </p:cNvPicPr>
          <p:nvPr>
            <p:ph idx="4294967295"/>
          </p:nvPr>
        </p:nvPicPr>
        <p:blipFill>
          <a:blip r:embed="rId2" cstate="print"/>
          <a:stretch>
            <a:fillRect/>
          </a:stretch>
        </p:blipFill>
        <p:spPr>
          <a:xfrm>
            <a:off x="10478" y="4965700"/>
            <a:ext cx="1838325" cy="1695450"/>
          </a:xfrm>
        </p:spPr>
      </p:pic>
      <p:sp>
        <p:nvSpPr>
          <p:cNvPr id="6150" name="TextBox 7"/>
          <p:cNvSpPr txBox="1"/>
          <p:nvPr/>
        </p:nvSpPr>
        <p:spPr>
          <a:xfrm>
            <a:off x="102235" y="1214755"/>
            <a:ext cx="5474335" cy="2061210"/>
          </a:xfrm>
          <a:prstGeom prst="rect">
            <a:avLst/>
          </a:prstGeom>
          <a:noFill/>
          <a:ln w="9525">
            <a:noFill/>
          </a:ln>
        </p:spPr>
        <p:txBody>
          <a:bodyPr wrap="square" anchor="t">
            <a:spAutoFit/>
          </a:bodyPr>
          <a:lstStyle/>
          <a:p>
            <a:endParaRPr lang="zh-CN" altLang="en-US" sz="4000" b="1" dirty="0">
              <a:solidFill>
                <a:srgbClr val="0000FF"/>
              </a:solidFill>
              <a:latin typeface="黑体" panose="02010609060101010101" pitchFamily="49" charset="-122"/>
              <a:ea typeface="黑体" panose="02010609060101010101" pitchFamily="49" charset="-122"/>
            </a:endParaRPr>
          </a:p>
          <a:p>
            <a:r>
              <a:rPr lang="zh-CN" altLang="en-US" sz="4800" b="1" dirty="0">
                <a:solidFill>
                  <a:srgbClr val="C00000"/>
                </a:solidFill>
                <a:latin typeface="黑体" panose="02010609060101010101" pitchFamily="49" charset="-122"/>
                <a:ea typeface="黑体" panose="02010609060101010101" pitchFamily="49" charset="-122"/>
              </a:rPr>
              <a:t>主题推送 问题驱动</a:t>
            </a:r>
            <a:endParaRPr lang="zh-CN" altLang="en-US" sz="5400" b="1" dirty="0">
              <a:solidFill>
                <a:srgbClr val="003300"/>
              </a:solidFill>
              <a:latin typeface="黑体" panose="02010609060101010101" pitchFamily="49" charset="-122"/>
              <a:ea typeface="黑体" panose="02010609060101010101" pitchFamily="49" charset="-122"/>
            </a:endParaRPr>
          </a:p>
          <a:p>
            <a:r>
              <a:rPr lang="zh-CN" altLang="en-US" sz="4000" b="1" dirty="0">
                <a:solidFill>
                  <a:srgbClr val="0000FF"/>
                </a:solidFill>
                <a:latin typeface="黑体" panose="02010609060101010101" pitchFamily="49" charset="-122"/>
                <a:ea typeface="黑体" panose="02010609060101010101" pitchFamily="49" charset="-122"/>
              </a:rPr>
              <a:t>　　　　　　　　　　</a:t>
            </a:r>
            <a:endParaRPr lang="zh-CN" altLang="en-US" sz="4000" b="1" dirty="0">
              <a:solidFill>
                <a:srgbClr val="0000FF"/>
              </a:solidFill>
              <a:latin typeface="黑体" panose="02010609060101010101" pitchFamily="49" charset="-122"/>
              <a:ea typeface="黑体" panose="02010609060101010101" pitchFamily="49" charset="-122"/>
            </a:endParaRPr>
          </a:p>
        </p:txBody>
      </p:sp>
      <p:sp>
        <p:nvSpPr>
          <p:cNvPr id="6151" name="TextBox 8"/>
          <p:cNvSpPr txBox="1"/>
          <p:nvPr/>
        </p:nvSpPr>
        <p:spPr>
          <a:xfrm>
            <a:off x="8296275" y="3433445"/>
            <a:ext cx="3921760" cy="1198880"/>
          </a:xfrm>
          <a:prstGeom prst="rect">
            <a:avLst/>
          </a:prstGeom>
          <a:noFill/>
          <a:ln w="9525">
            <a:noFill/>
          </a:ln>
        </p:spPr>
        <p:txBody>
          <a:bodyPr wrap="square" anchor="t">
            <a:spAutoFit/>
          </a:bodyPr>
          <a:lstStyle/>
          <a:p>
            <a:r>
              <a:rPr lang="zh-CN" altLang="en-US" sz="3200" b="1" dirty="0">
                <a:solidFill>
                  <a:srgbClr val="0000FF"/>
                </a:solidFill>
                <a:latin typeface="微软雅黑" panose="020B0503020204020204" charset="-122"/>
                <a:ea typeface="微软雅黑" panose="020B0503020204020204" charset="-122"/>
              </a:rPr>
              <a:t> </a:t>
            </a:r>
            <a:r>
              <a:rPr lang="zh-CN" altLang="en-US" sz="3200" b="1" dirty="0">
                <a:solidFill>
                  <a:srgbClr val="00B050"/>
                </a:solidFill>
                <a:latin typeface="微软雅黑" panose="020B0503020204020204" charset="-122"/>
                <a:ea typeface="微软雅黑" panose="020B0503020204020204" charset="-122"/>
              </a:rPr>
              <a:t> 　毛  经  文</a:t>
            </a:r>
            <a:endParaRPr lang="zh-CN" altLang="en-US" sz="3200" b="1" dirty="0">
              <a:solidFill>
                <a:srgbClr val="00B050"/>
              </a:solidFill>
              <a:latin typeface="微软雅黑" panose="020B0503020204020204" charset="-122"/>
              <a:ea typeface="微软雅黑" panose="020B0503020204020204" charset="-122"/>
            </a:endParaRPr>
          </a:p>
          <a:p>
            <a:r>
              <a:rPr lang="en-US" altLang="zh-CN" sz="2000" b="1" dirty="0">
                <a:solidFill>
                  <a:srgbClr val="00B050"/>
                </a:solidFill>
                <a:latin typeface="微软雅黑" panose="020B0503020204020204" charset="-122"/>
                <a:ea typeface="微软雅黑" panose="020B0503020204020204" charset="-122"/>
              </a:rPr>
              <a:t> </a:t>
            </a:r>
            <a:r>
              <a:rPr lang="zh-CN" altLang="zh-CN" b="1" dirty="0">
                <a:solidFill>
                  <a:srgbClr val="7030A0"/>
                </a:solidFill>
                <a:latin typeface="微软雅黑" panose="020B0503020204020204" charset="-122"/>
                <a:ea typeface="微软雅黑" panose="020B0503020204020204" charset="-122"/>
              </a:rPr>
              <a:t>无锡市高中骨干教师交流讲座课件</a:t>
            </a:r>
            <a:endParaRPr lang="en-US" altLang="zh-CN" b="1" dirty="0">
              <a:solidFill>
                <a:srgbClr val="7030A0"/>
              </a:solidFill>
              <a:latin typeface="微软雅黑" panose="020B0503020204020204" charset="-122"/>
              <a:ea typeface="微软雅黑" panose="020B0503020204020204" charset="-122"/>
            </a:endParaRPr>
          </a:p>
          <a:p>
            <a:r>
              <a:rPr lang="en-US" altLang="zh-CN" sz="2000" b="1" dirty="0">
                <a:solidFill>
                  <a:srgbClr val="00B050"/>
                </a:solidFill>
                <a:latin typeface="微软雅黑" panose="020B0503020204020204" charset="-122"/>
                <a:ea typeface="微软雅黑" panose="020B0503020204020204" charset="-122"/>
              </a:rPr>
              <a:t>      </a:t>
            </a:r>
            <a:r>
              <a:rPr lang="zh-CN" altLang="en-US" sz="2000" b="1" dirty="0">
                <a:solidFill>
                  <a:srgbClr val="00B050"/>
                </a:solidFill>
                <a:latin typeface="微软雅黑" panose="020B0503020204020204" charset="-122"/>
                <a:ea typeface="微软雅黑" panose="020B0503020204020204" charset="-122"/>
              </a:rPr>
              <a:t>　　</a:t>
            </a:r>
            <a:r>
              <a:rPr lang="en-US" sz="2000" b="1" dirty="0">
                <a:solidFill>
                  <a:srgbClr val="C00000"/>
                </a:solidFill>
                <a:latin typeface="微软雅黑" panose="020B0503020204020204" charset="-122"/>
                <a:ea typeface="微软雅黑" panose="020B0503020204020204" charset="-122"/>
              </a:rPr>
              <a:t>2019.12.12</a:t>
            </a:r>
            <a:endParaRPr lang="en-US" sz="2000" b="1" dirty="0">
              <a:solidFill>
                <a:srgbClr val="C00000"/>
              </a:solidFill>
              <a:latin typeface="微软雅黑" panose="020B0503020204020204" charset="-122"/>
              <a:ea typeface="微软雅黑" panose="020B0503020204020204" charset="-122"/>
            </a:endParaRPr>
          </a:p>
        </p:txBody>
      </p:sp>
      <p:pic>
        <p:nvPicPr>
          <p:cNvPr id="6152" name="Picture 8" descr="C:\Users\Administrator\Desktop\图片广东省毛经文名教师工作定室标志.jpg"/>
          <p:cNvPicPr>
            <a:picLocks noChangeAspect="1"/>
          </p:cNvPicPr>
          <p:nvPr/>
        </p:nvPicPr>
        <p:blipFill>
          <a:blip r:embed="rId3" cstate="print"/>
          <a:stretch>
            <a:fillRect/>
          </a:stretch>
        </p:blipFill>
        <p:spPr>
          <a:xfrm>
            <a:off x="1849120" y="4965700"/>
            <a:ext cx="1828800" cy="1676400"/>
          </a:xfrm>
          <a:prstGeom prst="rect">
            <a:avLst/>
          </a:prstGeom>
          <a:noFill/>
          <a:ln w="9525">
            <a:noFill/>
          </a:ln>
        </p:spPr>
      </p:pic>
      <p:sp>
        <p:nvSpPr>
          <p:cNvPr id="2" name="文本框 1"/>
          <p:cNvSpPr txBox="1"/>
          <p:nvPr/>
        </p:nvSpPr>
        <p:spPr>
          <a:xfrm>
            <a:off x="10795" y="-19050"/>
            <a:ext cx="8174355" cy="460375"/>
          </a:xfrm>
          <a:prstGeom prst="rect">
            <a:avLst/>
          </a:prstGeom>
          <a:noFill/>
        </p:spPr>
        <p:txBody>
          <a:bodyPr wrap="square" rtlCol="0">
            <a:spAutoFit/>
          </a:bodyPr>
          <a:p>
            <a:pPr algn="ctr"/>
            <a:r>
              <a:rPr lang="zh-CN" altLang="en-US" sz="2400" b="1" dirty="0">
                <a:solidFill>
                  <a:schemeClr val="accent6">
                    <a:lumMod val="50000"/>
                  </a:schemeClr>
                </a:solidFill>
                <a:latin typeface="微软雅黑" panose="020B0503020204020204" charset="-122"/>
                <a:ea typeface="微软雅黑" panose="020B0503020204020204" charset="-122"/>
                <a:sym typeface="+mn-ea"/>
              </a:rPr>
              <a:t>《基于项目构建</a:t>
            </a:r>
            <a:r>
              <a:rPr lang="en-US" altLang="zh-CN" sz="2400" b="1" dirty="0">
                <a:solidFill>
                  <a:srgbClr val="C00000"/>
                </a:solidFill>
                <a:latin typeface="微软雅黑" panose="020B0503020204020204" charset="-122"/>
                <a:ea typeface="微软雅黑" panose="020B0503020204020204" charset="-122"/>
                <a:sym typeface="+mn-ea"/>
              </a:rPr>
              <a:t>“</a:t>
            </a:r>
            <a:r>
              <a:rPr lang="zh-CN" altLang="en-US" sz="2400" b="1" dirty="0">
                <a:solidFill>
                  <a:srgbClr val="C00000"/>
                </a:solidFill>
                <a:latin typeface="微软雅黑" panose="020B0503020204020204" charset="-122"/>
                <a:ea typeface="微软雅黑" panose="020B0503020204020204" charset="-122"/>
                <a:sym typeface="+mn-ea"/>
              </a:rPr>
              <a:t>双题</a:t>
            </a:r>
            <a:r>
              <a:rPr lang="en-US" altLang="zh-CN" sz="2400" b="1" dirty="0">
                <a:solidFill>
                  <a:srgbClr val="C00000"/>
                </a:solidFill>
                <a:latin typeface="微软雅黑" panose="020B0503020204020204" charset="-122"/>
                <a:ea typeface="微软雅黑" panose="020B0503020204020204" charset="-122"/>
                <a:sym typeface="+mn-ea"/>
              </a:rPr>
              <a:t>”</a:t>
            </a:r>
            <a:r>
              <a:rPr lang="zh-CN" altLang="en-US" sz="2400" b="1" dirty="0">
                <a:solidFill>
                  <a:schemeClr val="accent6">
                    <a:lumMod val="50000"/>
                  </a:schemeClr>
                </a:solidFill>
                <a:latin typeface="微软雅黑" panose="020B0503020204020204" charset="-122"/>
                <a:ea typeface="微软雅黑" panose="020B0503020204020204" charset="-122"/>
                <a:sym typeface="+mn-ea"/>
              </a:rPr>
              <a:t>教学模式的行动研究》课题展播</a:t>
            </a:r>
            <a:endParaRPr lang="zh-CN" altLang="en-US" sz="2400" b="1" dirty="0">
              <a:solidFill>
                <a:schemeClr val="accent6">
                  <a:lumMod val="50000"/>
                </a:schemeClr>
              </a:solidFill>
              <a:latin typeface="微软雅黑" panose="020B0503020204020204" charset="-122"/>
              <a:ea typeface="微软雅黑" panose="020B0503020204020204" charset="-122"/>
              <a:sym typeface="+mn-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lnSpcReduction="10000"/>
          </a:bodyPr>
          <a:lstStyle/>
          <a:p>
            <a:r>
              <a:rPr lang="zh-CN" altLang="en-US" dirty="0"/>
              <a:t>　</a:t>
            </a:r>
            <a:endParaRPr lang="en-US" altLang="zh-CN" dirty="0" smtClean="0"/>
          </a:p>
          <a:p>
            <a:pPr fontAlgn="auto">
              <a:lnSpc>
                <a:spcPct val="150000"/>
              </a:lnSpc>
            </a:pPr>
            <a:r>
              <a:rPr lang="en-US" altLang="zh-CN" dirty="0" smtClean="0"/>
              <a:t>       </a:t>
            </a:r>
            <a:r>
              <a:rPr lang="en-US" altLang="zh-CN" b="1" dirty="0" smtClean="0"/>
              <a:t> </a:t>
            </a:r>
            <a:r>
              <a:rPr lang="zh-CN" altLang="zh-CN" b="1" dirty="0" smtClean="0">
                <a:solidFill>
                  <a:srgbClr val="C00000"/>
                </a:solidFill>
              </a:rPr>
              <a:t> 二</a:t>
            </a:r>
            <a:r>
              <a:rPr lang="zh-CN" altLang="zh-CN" sz="3200" b="1" dirty="0" smtClean="0">
                <a:solidFill>
                  <a:srgbClr val="C00000"/>
                </a:solidFill>
              </a:rPr>
              <a:t>、为什么选择“恶”历史这个项目进行课题实践研究？</a:t>
            </a:r>
            <a:endParaRPr lang="en-US" altLang="zh-CN" sz="3200" b="1" dirty="0" smtClean="0">
              <a:solidFill>
                <a:srgbClr val="C00000"/>
              </a:solidFill>
            </a:endParaRPr>
          </a:p>
          <a:p>
            <a:pPr fontAlgn="auto">
              <a:lnSpc>
                <a:spcPct val="150000"/>
              </a:lnSpc>
            </a:pPr>
            <a:r>
              <a:rPr lang="en-US" altLang="zh-CN" sz="3200" dirty="0" smtClean="0">
                <a:solidFill>
                  <a:schemeClr val="accent6">
                    <a:lumMod val="50000"/>
                  </a:schemeClr>
                </a:solidFill>
              </a:rPr>
              <a:t>         </a:t>
            </a:r>
            <a:endParaRPr lang="en-US" altLang="zh-CN" sz="3200" dirty="0" smtClean="0">
              <a:solidFill>
                <a:schemeClr val="accent6">
                  <a:lumMod val="50000"/>
                </a:schemeClr>
              </a:solidFill>
            </a:endParaRPr>
          </a:p>
          <a:p>
            <a:pPr fontAlgn="auto">
              <a:lnSpc>
                <a:spcPct val="150000"/>
              </a:lnSpc>
            </a:pPr>
            <a:r>
              <a:rPr lang="zh-CN" altLang="en-US" sz="3200" dirty="0" smtClean="0">
                <a:solidFill>
                  <a:schemeClr val="accent6">
                    <a:lumMod val="50000"/>
                  </a:schemeClr>
                </a:solidFill>
              </a:rPr>
              <a:t>　　</a:t>
            </a:r>
            <a:r>
              <a:rPr lang="zh-CN" altLang="en-US" sz="3200"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第</a:t>
            </a:r>
            <a:r>
              <a:rPr lang="en-US" altLang="zh-CN" sz="3200"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1</a:t>
            </a:r>
            <a:r>
              <a:rPr lang="zh-CN" altLang="en-US" sz="3200"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a:t>
            </a:r>
            <a:r>
              <a:rPr lang="zh-CN" altLang="zh-CN" sz="3200" b="1" dirty="0" smtClean="0">
                <a:solidFill>
                  <a:srgbClr val="003300"/>
                </a:solidFill>
                <a:latin typeface="黑体" panose="02010609060101010101" pitchFamily="49" charset="-122"/>
                <a:ea typeface="黑体" panose="02010609060101010101" pitchFamily="49" charset="-122"/>
                <a:cs typeface="黑体" panose="02010609060101010101" pitchFamily="49" charset="-122"/>
              </a:rPr>
              <a:t>中学教材中的历史也有善恶之分，善的历史比比皆是，但也有一少部分恶的历史，在以滋养学生核心素养的今天，我们老师怎么看待和讲授、探究恶历史？如何利用“恶”历史来滋养学生成长成人？如何挖掘恶历史的养育价值和教育意义？是当今历史课不可回避的问题。</a:t>
            </a:r>
            <a:endParaRPr lang="en-US" altLang="zh-CN" sz="3200" b="1" dirty="0" smtClean="0">
              <a:solidFill>
                <a:srgbClr val="003300"/>
              </a:solidFill>
              <a:latin typeface="黑体" panose="02010609060101010101" pitchFamily="49" charset="-122"/>
              <a:ea typeface="黑体" panose="02010609060101010101" pitchFamily="49" charset="-122"/>
              <a:cs typeface="黑体" panose="02010609060101010101" pitchFamily="49" charset="-122"/>
            </a:endParaRPr>
          </a:p>
          <a:p>
            <a:r>
              <a:rPr lang="en-US" altLang="zh-CN" sz="3200" b="1" dirty="0" smtClean="0">
                <a:solidFill>
                  <a:srgbClr val="002060"/>
                </a:solidFill>
                <a:latin typeface="黑体" panose="02010609060101010101" pitchFamily="49" charset="-122"/>
                <a:ea typeface="黑体" panose="02010609060101010101" pitchFamily="49" charset="-122"/>
                <a:cs typeface="黑体" panose="02010609060101010101" pitchFamily="49" charset="-122"/>
              </a:rPr>
              <a:t>   </a:t>
            </a:r>
            <a:endParaRPr lang="zh-CN" altLang="zh-CN" sz="3200" b="1" dirty="0" smtClean="0">
              <a:solidFill>
                <a:srgbClr val="002060"/>
              </a:solidFill>
              <a:latin typeface="黑体" panose="02010609060101010101" pitchFamily="49" charset="-122"/>
              <a:ea typeface="黑体" panose="02010609060101010101" pitchFamily="49" charset="-122"/>
              <a:cs typeface="黑体" panose="02010609060101010101" pitchFamily="49" charset="-122"/>
            </a:endParaRPr>
          </a:p>
          <a:p>
            <a:endParaRPr lang="zh-CN" altLang="en-US" b="1" dirty="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lstStyle/>
          <a:p>
            <a:r>
              <a:rPr lang="zh-CN" altLang="en-US" dirty="0"/>
              <a:t>　</a:t>
            </a:r>
            <a:endParaRPr lang="en-US" altLang="zh-CN" dirty="0" smtClean="0"/>
          </a:p>
          <a:p>
            <a:endParaRPr lang="en-US" altLang="zh-CN" dirty="0" smtClean="0"/>
          </a:p>
          <a:p>
            <a:pPr fontAlgn="auto">
              <a:lnSpc>
                <a:spcPct val="150000"/>
              </a:lnSpc>
            </a:pPr>
            <a:r>
              <a:rPr lang="en-US" altLang="zh-CN" dirty="0" smtClean="0"/>
              <a:t>     </a:t>
            </a:r>
            <a:r>
              <a:rPr lang="en-US" altLang="zh-CN" sz="3200" b="1" dirty="0" smtClean="0">
                <a:solidFill>
                  <a:srgbClr val="002060"/>
                </a:solidFill>
                <a:latin typeface="黑体" panose="02010609060101010101" pitchFamily="49" charset="-122"/>
                <a:ea typeface="黑体" panose="02010609060101010101" pitchFamily="49" charset="-122"/>
                <a:cs typeface="黑体" panose="02010609060101010101" pitchFamily="49" charset="-122"/>
              </a:rPr>
              <a:t> </a:t>
            </a:r>
            <a:r>
              <a:rPr lang="en-US" altLang="zh-CN" sz="3200"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 </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因此，恶历史之于学生的核心素养同样是一个不可缺失的部分，如同吃惯甜的，也要吃吃苦一样，有时候苦的东西可能是剂难得的良药。我们不但要弘扬正向历史中的正能量作用，同样也要挖掘负向历史中的正能量作用。</a:t>
            </a:r>
            <a:endParaRPr lang="zh-CN" altLang="zh-CN" sz="3200"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endParaRPr>
          </a:p>
          <a:p>
            <a:pPr fontAlgn="auto">
              <a:lnSpc>
                <a:spcPct val="150000"/>
              </a:lnSpc>
            </a:pPr>
            <a:r>
              <a:rPr lang="zh-CN" altLang="zh-CN" sz="3200"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　　</a:t>
            </a:r>
            <a:r>
              <a:rPr lang="zh-CN" altLang="zh-CN" sz="3200" b="1" dirty="0" smtClean="0">
                <a:solidFill>
                  <a:srgbClr val="C00000"/>
                </a:solidFill>
                <a:latin typeface="黑体" panose="02010609060101010101" pitchFamily="49" charset="-122"/>
                <a:ea typeface="黑体" panose="02010609060101010101" pitchFamily="49" charset="-122"/>
                <a:cs typeface="黑体" panose="02010609060101010101" pitchFamily="49" charset="-122"/>
              </a:rPr>
              <a:t>历史有好坏，恶史亦养人。</a:t>
            </a:r>
            <a:endParaRPr lang="zh-CN" altLang="zh-CN" sz="3200"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endParaRPr>
          </a:p>
          <a:p>
            <a:pPr fontAlgn="auto">
              <a:lnSpc>
                <a:spcPct val="150000"/>
              </a:lnSpc>
            </a:pPr>
            <a:endParaRPr lang="zh-CN" altLang="zh-CN" sz="3200"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dirty="0" smtClean="0"/>
          </a:p>
          <a:p>
            <a:pPr fontAlgn="auto">
              <a:lnSpc>
                <a:spcPct val="150000"/>
              </a:lnSpc>
            </a:pPr>
            <a:r>
              <a:rPr lang="en-US" altLang="zh-CN" dirty="0" smtClean="0"/>
              <a:t>          </a:t>
            </a:r>
            <a:r>
              <a:rPr lang="zh-CN" altLang="en-US" sz="3200" b="1" dirty="0" smtClean="0">
                <a:latin typeface="黑体" panose="02010609060101010101" pitchFamily="49" charset="-122"/>
                <a:ea typeface="黑体" panose="02010609060101010101" pitchFamily="49" charset="-122"/>
                <a:cs typeface="黑体" panose="02010609060101010101" pitchFamily="49" charset="-122"/>
              </a:rPr>
              <a:t>第</a:t>
            </a:r>
            <a:r>
              <a:rPr lang="en-US" altLang="zh-CN" sz="3200" b="1" dirty="0" smtClean="0">
                <a:latin typeface="黑体" panose="02010609060101010101" pitchFamily="49" charset="-122"/>
                <a:ea typeface="黑体" panose="02010609060101010101" pitchFamily="49" charset="-122"/>
                <a:cs typeface="黑体" panose="02010609060101010101" pitchFamily="49" charset="-122"/>
              </a:rPr>
              <a:t>2</a:t>
            </a:r>
            <a:r>
              <a:rPr lang="zh-CN" altLang="en-US" sz="3200" b="1" dirty="0" smtClean="0">
                <a:latin typeface="黑体" panose="02010609060101010101" pitchFamily="49" charset="-122"/>
                <a:ea typeface="黑体" panose="02010609060101010101" pitchFamily="49" charset="-122"/>
                <a:cs typeface="黑体" panose="02010609060101010101" pitchFamily="49" charset="-122"/>
              </a:rPr>
              <a:t>，</a:t>
            </a:r>
            <a:r>
              <a:rPr altLang="zh-CN" sz="3200" b="1" dirty="0" smtClean="0">
                <a:solidFill>
                  <a:srgbClr val="003300"/>
                </a:solidFill>
                <a:latin typeface="黑体" panose="02010609060101010101" pitchFamily="49" charset="-122"/>
                <a:ea typeface="黑体" panose="02010609060101010101" pitchFamily="49" charset="-122"/>
              </a:rPr>
              <a:t>中学历史对学生进行恶历史的教育，可以避免中学历史中五味失衡的状况，增进学生学习历史的“食欲”，清心健脑，泄热排毒，增强自身的“造血功能”，有效防止精神滋养与成长过程中的“癌细胞”。由于恶历史的养育价值和教育意义这个主题项目尚属空白，需要我们进一步叩问与审思新教材中恶历史的教学法则、滋养价值与教育意义。</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dirty="0" smtClean="0"/>
          </a:p>
          <a:p>
            <a:pPr fontAlgn="auto">
              <a:lnSpc>
                <a:spcPct val="150000"/>
              </a:lnSpc>
            </a:pPr>
            <a:r>
              <a:rPr lang="en-US" altLang="zh-CN" dirty="0" smtClean="0"/>
              <a:t>      </a:t>
            </a:r>
            <a:r>
              <a:rPr lang="zh-CN" altLang="en-US" dirty="0"/>
              <a:t>　</a:t>
            </a:r>
            <a:r>
              <a:rPr lang="zh-CN" altLang="en-US" sz="3200" b="1" dirty="0">
                <a:latin typeface="黑体" panose="02010609060101010101" pitchFamily="49" charset="-122"/>
                <a:ea typeface="黑体" panose="02010609060101010101" pitchFamily="49" charset="-122"/>
                <a:cs typeface="黑体" panose="02010609060101010101" pitchFamily="49" charset="-122"/>
              </a:rPr>
              <a:t>第</a:t>
            </a:r>
            <a:r>
              <a:rPr lang="en-US" altLang="zh-CN" sz="3200" b="1" dirty="0">
                <a:latin typeface="黑体" panose="02010609060101010101" pitchFamily="49" charset="-122"/>
                <a:ea typeface="黑体" panose="02010609060101010101" pitchFamily="49" charset="-122"/>
                <a:cs typeface="黑体" panose="02010609060101010101" pitchFamily="49" charset="-122"/>
              </a:rPr>
              <a:t>3</a:t>
            </a:r>
            <a:r>
              <a:rPr lang="zh-CN" altLang="en-US" sz="3200" b="1" dirty="0">
                <a:latin typeface="黑体" panose="02010609060101010101" pitchFamily="49" charset="-122"/>
                <a:ea typeface="黑体" panose="02010609060101010101" pitchFamily="49" charset="-122"/>
                <a:cs typeface="黑体" panose="02010609060101010101" pitchFamily="49" charset="-122"/>
              </a:rPr>
              <a:t>，</a:t>
            </a:r>
            <a:r>
              <a:rPr lang="zh-CN" altLang="en-US" sz="3200" b="1" dirty="0">
                <a:latin typeface="黑体" panose="02010609060101010101" pitchFamily="49" charset="-122"/>
                <a:ea typeface="黑体" panose="02010609060101010101" pitchFamily="49" charset="-122"/>
              </a:rPr>
              <a:t>本项目</a:t>
            </a:r>
            <a:r>
              <a:rPr altLang="zh-CN" sz="3200" b="1" dirty="0" smtClean="0">
                <a:solidFill>
                  <a:srgbClr val="003300"/>
                </a:solidFill>
                <a:latin typeface="黑体" panose="02010609060101010101" pitchFamily="49" charset="-122"/>
                <a:ea typeface="黑体" panose="02010609060101010101" pitchFamily="49" charset="-122"/>
              </a:rPr>
              <a:t>以</a:t>
            </a:r>
            <a:r>
              <a:rPr altLang="zh-CN" sz="3200" b="1" dirty="0" smtClean="0">
                <a:solidFill>
                  <a:srgbClr val="003300"/>
                </a:solidFill>
                <a:latin typeface="黑体" panose="02010609060101010101" pitchFamily="49" charset="-122"/>
                <a:ea typeface="黑体" panose="02010609060101010101" pitchFamily="49" charset="-122"/>
              </a:rPr>
              <a:t>14世纪欧洲黑死病为例，探讨恶历史的作用与客观影响，不是为历史之恶翻案或树碑立传，动机之恶与手段之恶永远不可能被人类文明共有价值观所接受，或被歌颂。基于为学生的健康成长提供全面而健康的有机营养，从惩恶扬善的视角，进一步挖掘恶历史对中学历史教学落地学科核心素养的滋养价值和教育意义。</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fontScale="90000"/>
          </a:bodyPr>
          <a:lstStyle/>
          <a:p>
            <a:endParaRPr lang="en-US" altLang="zh-CN" sz="3200" b="1" dirty="0" smtClean="0">
              <a:solidFill>
                <a:srgbClr val="003300"/>
              </a:solidFill>
            </a:endParaRPr>
          </a:p>
          <a:p>
            <a:pPr fontAlgn="auto">
              <a:lnSpc>
                <a:spcPct val="150000"/>
              </a:lnSpc>
            </a:pPr>
            <a:r>
              <a:rPr lang="en-US" altLang="zh-CN" sz="3200" b="1" dirty="0" smtClean="0">
                <a:solidFill>
                  <a:srgbClr val="003300"/>
                </a:solidFill>
              </a:rPr>
              <a:t>           </a:t>
            </a:r>
            <a:r>
              <a:rPr lang="zh-CN" altLang="zh-CN" sz="3200" b="1" dirty="0" smtClean="0">
                <a:solidFill>
                  <a:srgbClr val="C00000"/>
                </a:solidFill>
              </a:rPr>
              <a:t>三、主题推送项目，问题驱动教学</a:t>
            </a:r>
            <a:r>
              <a:rPr lang="en-US" altLang="zh-CN" sz="3200" b="1" dirty="0" smtClean="0">
                <a:solidFill>
                  <a:srgbClr val="C00000"/>
                </a:solidFill>
              </a:rPr>
              <a:t>——</a:t>
            </a:r>
            <a:r>
              <a:rPr lang="zh-CN" altLang="en-US" sz="3200" b="1" dirty="0" smtClean="0">
                <a:solidFill>
                  <a:srgbClr val="C00000"/>
                </a:solidFill>
              </a:rPr>
              <a:t>以黑死病为例</a:t>
            </a:r>
            <a:endParaRPr lang="zh-CN" altLang="zh-CN" sz="3200" b="1" dirty="0" smtClean="0">
              <a:solidFill>
                <a:srgbClr val="C00000"/>
              </a:solidFill>
            </a:endParaRPr>
          </a:p>
          <a:p>
            <a:pPr fontAlgn="auto">
              <a:lnSpc>
                <a:spcPct val="150000"/>
              </a:lnSpc>
            </a:pPr>
            <a:r>
              <a:rPr lang="zh-CN" altLang="zh-CN" sz="3200" b="1" dirty="0" smtClean="0">
                <a:solidFill>
                  <a:srgbClr val="003300"/>
                </a:solidFill>
              </a:rPr>
              <a:t>　　（一）老师怎样进行主题立项？</a:t>
            </a:r>
            <a:endParaRPr lang="zh-CN" altLang="zh-CN" sz="3200" b="1" dirty="0" smtClean="0">
              <a:solidFill>
                <a:srgbClr val="003300"/>
              </a:solidFill>
            </a:endParaRPr>
          </a:p>
          <a:p>
            <a:pPr fontAlgn="auto">
              <a:lnSpc>
                <a:spcPct val="150000"/>
              </a:lnSpc>
            </a:pPr>
            <a:r>
              <a:rPr lang="en-US" altLang="zh-CN" sz="3200" b="1" dirty="0" smtClean="0">
                <a:solidFill>
                  <a:srgbClr val="003300"/>
                </a:solidFill>
              </a:rPr>
              <a:t>         </a:t>
            </a:r>
            <a:r>
              <a:rPr lang="zh-CN" altLang="zh-CN" sz="3200" b="1" dirty="0" smtClean="0">
                <a:solidFill>
                  <a:srgbClr val="002060"/>
                </a:solidFill>
              </a:rPr>
              <a:t>发生在十四世纪中期的欧洲黑死病有动机之恶、手段之恶、人性之恶，结果却是善恶纠缠。在给人类带来巨大灾难的同时，却意外生长出了理性主义、享乐主义、世俗主义、个人主义甚至是科学萌芽，</a:t>
            </a:r>
            <a:r>
              <a:rPr lang="zh-CN" altLang="zh-CN" sz="3200" b="1" dirty="0" smtClean="0">
                <a:solidFill>
                  <a:srgbClr val="C00000"/>
                </a:solidFill>
              </a:rPr>
              <a:t>成为近代欧洲实现转型的启幕者。</a:t>
            </a:r>
            <a:r>
              <a:rPr lang="zh-CN" altLang="zh-CN" sz="3200" b="1" dirty="0" smtClean="0">
                <a:solidFill>
                  <a:srgbClr val="002060"/>
                </a:solidFill>
              </a:rPr>
              <a:t>并以此滋养学生认识和理解“恶”历史有时也是历史发展的动力的表现形式。通过主题立项、问题驱动的这种“双题”教学路径，全面认识和分析恶历史在教学中的价值和意义。</a:t>
            </a:r>
            <a:endParaRPr lang="zh-CN" altLang="zh-CN" sz="3200" b="1" dirty="0">
              <a:solidFill>
                <a:srgbClr val="00206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lstStyle/>
          <a:p>
            <a:endParaRPr lang="en-US" altLang="zh-CN" dirty="0" smtClean="0"/>
          </a:p>
          <a:p>
            <a:endParaRPr lang="en-US" altLang="zh-CN" sz="3200" dirty="0" smtClean="0">
              <a:solidFill>
                <a:srgbClr val="002060"/>
              </a:solidFill>
            </a:endParaRPr>
          </a:p>
          <a:p>
            <a:r>
              <a:rPr lang="zh-CN" altLang="zh-CN" sz="3200" b="1" dirty="0" smtClean="0">
                <a:solidFill>
                  <a:srgbClr val="002060"/>
                </a:solidFill>
              </a:rPr>
              <a:t>如何快速组编和选择探究问题呢</a:t>
            </a:r>
            <a:r>
              <a:rPr lang="zh-CN" altLang="zh-CN" sz="3200" b="1" dirty="0" smtClean="0">
                <a:solidFill>
                  <a:srgbClr val="002060"/>
                </a:solidFill>
              </a:rPr>
              <a:t>？</a:t>
            </a:r>
            <a:endParaRPr lang="en-US" altLang="zh-CN" sz="3200" b="1" dirty="0" smtClean="0">
              <a:solidFill>
                <a:srgbClr val="002060"/>
              </a:solidFill>
            </a:endParaRPr>
          </a:p>
          <a:p>
            <a:endParaRPr lang="zh-CN" altLang="zh-CN" sz="3200" b="1" dirty="0" smtClean="0">
              <a:solidFill>
                <a:srgbClr val="002060"/>
              </a:solidFill>
            </a:endParaRPr>
          </a:p>
          <a:p>
            <a:r>
              <a:rPr lang="zh-CN" altLang="zh-CN" sz="3200" b="1" dirty="0" smtClean="0">
                <a:solidFill>
                  <a:srgbClr val="002060"/>
                </a:solidFill>
              </a:rPr>
              <a:t>　　</a:t>
            </a:r>
            <a:r>
              <a:rPr lang="en-US" altLang="zh-CN" sz="3200" b="1" dirty="0" smtClean="0">
                <a:solidFill>
                  <a:srgbClr val="003300"/>
                </a:solidFill>
                <a:latin typeface="黑体" panose="02010609060101010101" pitchFamily="49" charset="-122"/>
                <a:ea typeface="黑体" panose="02010609060101010101" pitchFamily="49" charset="-122"/>
              </a:rPr>
              <a:t>1.</a:t>
            </a:r>
            <a:r>
              <a:rPr lang="zh-CN" altLang="zh-CN" sz="3200" b="1" dirty="0" smtClean="0">
                <a:solidFill>
                  <a:srgbClr val="003300"/>
                </a:solidFill>
                <a:latin typeface="黑体" panose="02010609060101010101" pitchFamily="49" charset="-122"/>
                <a:ea typeface="黑体" panose="02010609060101010101" pitchFamily="49" charset="-122"/>
              </a:rPr>
              <a:t>黑死</a:t>
            </a:r>
            <a:r>
              <a:rPr lang="zh-CN" altLang="zh-CN" sz="3200" b="1" dirty="0" smtClean="0">
                <a:solidFill>
                  <a:srgbClr val="003300"/>
                </a:solidFill>
                <a:latin typeface="黑体" panose="02010609060101010101" pitchFamily="49" charset="-122"/>
                <a:ea typeface="黑体" panose="02010609060101010101" pitchFamily="49" charset="-122"/>
              </a:rPr>
              <a:t>病在</a:t>
            </a:r>
            <a:r>
              <a:rPr lang="zh-CN" altLang="zh-CN" sz="3200" b="1" dirty="0" smtClean="0">
                <a:solidFill>
                  <a:srgbClr val="003300"/>
                </a:solidFill>
                <a:latin typeface="黑体" panose="02010609060101010101" pitchFamily="49" charset="-122"/>
                <a:ea typeface="黑体" panose="02010609060101010101" pitchFamily="49" charset="-122"/>
              </a:rPr>
              <a:t>什</a:t>
            </a:r>
            <a:r>
              <a:rPr lang="zh-CN" altLang="zh-CN" sz="3200" b="1" dirty="0" smtClean="0">
                <a:solidFill>
                  <a:srgbClr val="003300"/>
                </a:solidFill>
                <a:latin typeface="黑体" panose="02010609060101010101" pitchFamily="49" charset="-122"/>
                <a:ea typeface="黑体" panose="02010609060101010101" pitchFamily="49" charset="-122"/>
              </a:rPr>
              <a:t>么历</a:t>
            </a:r>
            <a:r>
              <a:rPr lang="zh-CN" altLang="zh-CN" sz="3200" b="1" dirty="0" smtClean="0">
                <a:solidFill>
                  <a:srgbClr val="003300"/>
                </a:solidFill>
                <a:latin typeface="黑体" panose="02010609060101010101" pitchFamily="49" charset="-122"/>
                <a:ea typeface="黑体" panose="02010609060101010101" pitchFamily="49" charset="-122"/>
              </a:rPr>
              <a:t>史背景下发生的</a:t>
            </a:r>
            <a:r>
              <a:rPr lang="zh-CN" altLang="en-US" sz="3200" b="1" dirty="0" smtClean="0">
                <a:solidFill>
                  <a:srgbClr val="003300"/>
                </a:solidFill>
                <a:latin typeface="黑体" panose="02010609060101010101" pitchFamily="49" charset="-122"/>
                <a:ea typeface="黑体" panose="02010609060101010101" pitchFamily="49" charset="-122"/>
              </a:rPr>
              <a:t>？</a:t>
            </a:r>
            <a:endParaRPr lang="zh-CN" altLang="zh-CN" sz="3200" b="1" dirty="0" smtClean="0">
              <a:solidFill>
                <a:srgbClr val="003300"/>
              </a:solidFill>
              <a:latin typeface="黑体" panose="02010609060101010101" pitchFamily="49" charset="-122"/>
              <a:ea typeface="黑体" panose="02010609060101010101" pitchFamily="49" charset="-122"/>
            </a:endParaRPr>
          </a:p>
          <a:p>
            <a:r>
              <a:rPr lang="zh-CN" altLang="zh-CN" sz="3200" b="1" dirty="0" smtClean="0">
                <a:solidFill>
                  <a:srgbClr val="003300"/>
                </a:solidFill>
                <a:latin typeface="黑体" panose="02010609060101010101" pitchFamily="49" charset="-122"/>
                <a:ea typeface="黑体" panose="02010609060101010101" pitchFamily="49" charset="-122"/>
              </a:rPr>
              <a:t>　　</a:t>
            </a:r>
            <a:r>
              <a:rPr lang="en-US" altLang="zh-CN" sz="3200" b="1" dirty="0" smtClean="0">
                <a:solidFill>
                  <a:srgbClr val="003300"/>
                </a:solidFill>
                <a:latin typeface="黑体" panose="02010609060101010101" pitchFamily="49" charset="-122"/>
                <a:ea typeface="黑体" panose="02010609060101010101" pitchFamily="49" charset="-122"/>
              </a:rPr>
              <a:t>2.</a:t>
            </a:r>
            <a:r>
              <a:rPr lang="zh-CN" altLang="zh-CN" sz="3200" b="1" dirty="0" smtClean="0">
                <a:solidFill>
                  <a:srgbClr val="003300"/>
                </a:solidFill>
                <a:latin typeface="黑体" panose="02010609060101010101" pitchFamily="49" charset="-122"/>
                <a:ea typeface="黑体" panose="02010609060101010101" pitchFamily="49" charset="-122"/>
              </a:rPr>
              <a:t>黑死</a:t>
            </a:r>
            <a:r>
              <a:rPr lang="zh-CN" altLang="zh-CN" sz="3200" b="1" dirty="0" smtClean="0">
                <a:solidFill>
                  <a:srgbClr val="003300"/>
                </a:solidFill>
                <a:latin typeface="黑体" panose="02010609060101010101" pitchFamily="49" charset="-122"/>
                <a:ea typeface="黑体" panose="02010609060101010101" pitchFamily="49" charset="-122"/>
              </a:rPr>
              <a:t>病</a:t>
            </a:r>
            <a:r>
              <a:rPr lang="zh-CN" altLang="en-US" sz="3200" b="1" dirty="0" smtClean="0">
                <a:solidFill>
                  <a:srgbClr val="003300"/>
                </a:solidFill>
                <a:latin typeface="黑体" panose="02010609060101010101" pitchFamily="49" charset="-122"/>
                <a:ea typeface="黑体" panose="02010609060101010101" pitchFamily="49" charset="-122"/>
              </a:rPr>
              <a:t>在</a:t>
            </a:r>
            <a:r>
              <a:rPr lang="zh-CN" altLang="zh-CN" sz="3200" b="1" dirty="0" smtClean="0">
                <a:solidFill>
                  <a:srgbClr val="003300"/>
                </a:solidFill>
                <a:latin typeface="黑体" panose="02010609060101010101" pitchFamily="49" charset="-122"/>
                <a:ea typeface="黑体" panose="02010609060101010101" pitchFamily="49" charset="-122"/>
              </a:rPr>
              <a:t>传</a:t>
            </a:r>
            <a:r>
              <a:rPr lang="zh-CN" altLang="zh-CN" sz="3200" b="1" dirty="0" smtClean="0">
                <a:solidFill>
                  <a:srgbClr val="003300"/>
                </a:solidFill>
                <a:latin typeface="黑体" panose="02010609060101010101" pitchFamily="49" charset="-122"/>
                <a:ea typeface="黑体" panose="02010609060101010101" pitchFamily="49" charset="-122"/>
              </a:rPr>
              <a:t>播过程</a:t>
            </a:r>
            <a:r>
              <a:rPr lang="zh-CN" altLang="zh-CN" sz="3200" b="1" dirty="0" smtClean="0">
                <a:solidFill>
                  <a:srgbClr val="003300"/>
                </a:solidFill>
                <a:latin typeface="黑体" panose="02010609060101010101" pitchFamily="49" charset="-122"/>
                <a:ea typeface="黑体" panose="02010609060101010101" pitchFamily="49" charset="-122"/>
              </a:rPr>
              <a:t>中恶</a:t>
            </a:r>
            <a:r>
              <a:rPr lang="zh-CN" altLang="zh-CN" sz="3200" b="1" dirty="0" smtClean="0">
                <a:solidFill>
                  <a:srgbClr val="003300"/>
                </a:solidFill>
                <a:latin typeface="黑体" panose="02010609060101010101" pitchFamily="49" charset="-122"/>
                <a:ea typeface="黑体" panose="02010609060101010101" pitchFamily="49" charset="-122"/>
              </a:rPr>
              <a:t>的</a:t>
            </a:r>
            <a:r>
              <a:rPr lang="zh-CN" altLang="zh-CN" sz="3200" b="1" dirty="0" smtClean="0">
                <a:solidFill>
                  <a:srgbClr val="003300"/>
                </a:solidFill>
                <a:latin typeface="黑体" panose="02010609060101010101" pitchFamily="49" charset="-122"/>
                <a:ea typeface="黑体" panose="02010609060101010101" pitchFamily="49" charset="-122"/>
              </a:rPr>
              <a:t>表</a:t>
            </a:r>
            <a:r>
              <a:rPr lang="zh-CN" altLang="zh-CN" sz="3200" b="1" dirty="0" smtClean="0">
                <a:solidFill>
                  <a:srgbClr val="003300"/>
                </a:solidFill>
                <a:latin typeface="黑体" panose="02010609060101010101" pitchFamily="49" charset="-122"/>
                <a:ea typeface="黑体" panose="02010609060101010101" pitchFamily="49" charset="-122"/>
              </a:rPr>
              <a:t>现？</a:t>
            </a:r>
            <a:endParaRPr lang="zh-CN" altLang="zh-CN" sz="3200" b="1" dirty="0" smtClean="0">
              <a:solidFill>
                <a:srgbClr val="003300"/>
              </a:solidFill>
              <a:latin typeface="黑体" panose="02010609060101010101" pitchFamily="49" charset="-122"/>
              <a:ea typeface="黑体" panose="02010609060101010101" pitchFamily="49" charset="-122"/>
            </a:endParaRPr>
          </a:p>
          <a:p>
            <a:r>
              <a:rPr lang="zh-CN" altLang="zh-CN" sz="3200" b="1" dirty="0" smtClean="0">
                <a:solidFill>
                  <a:srgbClr val="003300"/>
                </a:solidFill>
                <a:latin typeface="黑体" panose="02010609060101010101" pitchFamily="49" charset="-122"/>
                <a:ea typeface="黑体" panose="02010609060101010101" pitchFamily="49" charset="-122"/>
              </a:rPr>
              <a:t>　　</a:t>
            </a:r>
            <a:r>
              <a:rPr lang="en-US" altLang="zh-CN" sz="3200" b="1" dirty="0" smtClean="0">
                <a:solidFill>
                  <a:srgbClr val="003300"/>
                </a:solidFill>
                <a:latin typeface="黑体" panose="02010609060101010101" pitchFamily="49" charset="-122"/>
                <a:ea typeface="黑体" panose="02010609060101010101" pitchFamily="49" charset="-122"/>
              </a:rPr>
              <a:t>3.</a:t>
            </a:r>
            <a:r>
              <a:rPr lang="zh-CN" altLang="zh-CN" sz="3200" b="1" dirty="0" smtClean="0">
                <a:solidFill>
                  <a:srgbClr val="003300"/>
                </a:solidFill>
                <a:latin typeface="黑体" panose="02010609060101010101" pitchFamily="49" charset="-122"/>
                <a:ea typeface="黑体" panose="02010609060101010101" pitchFamily="49" charset="-122"/>
              </a:rPr>
              <a:t>当时人们对黑死</a:t>
            </a:r>
            <a:r>
              <a:rPr lang="zh-CN" altLang="zh-CN" sz="3200" b="1" dirty="0" smtClean="0">
                <a:solidFill>
                  <a:srgbClr val="003300"/>
                </a:solidFill>
                <a:latin typeface="黑体" panose="02010609060101010101" pitchFamily="49" charset="-122"/>
                <a:ea typeface="黑体" panose="02010609060101010101" pitchFamily="49" charset="-122"/>
              </a:rPr>
              <a:t>病</a:t>
            </a:r>
            <a:r>
              <a:rPr lang="zh-CN" altLang="en-US" sz="3200" b="1" dirty="0" smtClean="0">
                <a:solidFill>
                  <a:srgbClr val="003300"/>
                </a:solidFill>
                <a:latin typeface="黑体" panose="02010609060101010101" pitchFamily="49" charset="-122"/>
                <a:ea typeface="黑体" panose="02010609060101010101" pitchFamily="49" charset="-122"/>
              </a:rPr>
              <a:t>的</a:t>
            </a:r>
            <a:r>
              <a:rPr lang="zh-CN" altLang="zh-CN" sz="3200" b="1" dirty="0" smtClean="0">
                <a:solidFill>
                  <a:srgbClr val="003300"/>
                </a:solidFill>
                <a:latin typeface="黑体" panose="02010609060101010101" pitchFamily="49" charset="-122"/>
                <a:ea typeface="黑体" panose="02010609060101010101" pitchFamily="49" charset="-122"/>
              </a:rPr>
              <a:t>认</a:t>
            </a:r>
            <a:r>
              <a:rPr lang="zh-CN" altLang="zh-CN" sz="3200" b="1" dirty="0" smtClean="0">
                <a:solidFill>
                  <a:srgbClr val="003300"/>
                </a:solidFill>
                <a:latin typeface="黑体" panose="02010609060101010101" pitchFamily="49" charset="-122"/>
                <a:ea typeface="黑体" panose="02010609060101010101" pitchFamily="49" charset="-122"/>
              </a:rPr>
              <a:t>知和应</a:t>
            </a:r>
            <a:r>
              <a:rPr lang="zh-CN" altLang="zh-CN" sz="3200" b="1" dirty="0" smtClean="0">
                <a:solidFill>
                  <a:srgbClr val="003300"/>
                </a:solidFill>
                <a:latin typeface="黑体" panose="02010609060101010101" pitchFamily="49" charset="-122"/>
                <a:ea typeface="黑体" panose="02010609060101010101" pitchFamily="49" charset="-122"/>
              </a:rPr>
              <a:t>对？</a:t>
            </a:r>
            <a:endParaRPr lang="zh-CN" altLang="zh-CN" sz="3200" b="1" dirty="0" smtClean="0">
              <a:solidFill>
                <a:srgbClr val="003300"/>
              </a:solidFill>
              <a:latin typeface="黑体" panose="02010609060101010101" pitchFamily="49" charset="-122"/>
              <a:ea typeface="黑体" panose="02010609060101010101" pitchFamily="49" charset="-122"/>
            </a:endParaRPr>
          </a:p>
          <a:p>
            <a:r>
              <a:rPr lang="zh-CN" altLang="zh-CN" sz="3200" b="1" dirty="0" smtClean="0">
                <a:solidFill>
                  <a:srgbClr val="003300"/>
                </a:solidFill>
                <a:latin typeface="黑体" panose="02010609060101010101" pitchFamily="49" charset="-122"/>
                <a:ea typeface="黑体" panose="02010609060101010101" pitchFamily="49" charset="-122"/>
              </a:rPr>
              <a:t>　　</a:t>
            </a:r>
            <a:r>
              <a:rPr lang="en-US" altLang="zh-CN" sz="3200" b="1" dirty="0" smtClean="0">
                <a:solidFill>
                  <a:srgbClr val="003300"/>
                </a:solidFill>
                <a:latin typeface="黑体" panose="02010609060101010101" pitchFamily="49" charset="-122"/>
                <a:ea typeface="黑体" panose="02010609060101010101" pitchFamily="49" charset="-122"/>
              </a:rPr>
              <a:t>4.</a:t>
            </a:r>
            <a:r>
              <a:rPr lang="zh-CN" altLang="zh-CN" sz="3200" b="1" dirty="0" smtClean="0">
                <a:solidFill>
                  <a:srgbClr val="003300"/>
                </a:solidFill>
                <a:latin typeface="黑体" panose="02010609060101010101" pitchFamily="49" charset="-122"/>
                <a:ea typeface="黑体" panose="02010609060101010101" pitchFamily="49" charset="-122"/>
              </a:rPr>
              <a:t>黑死病与我们今天的生活有关联吗？</a:t>
            </a:r>
            <a:endParaRPr lang="zh-CN" altLang="zh-CN" sz="3200" b="1" dirty="0" smtClean="0">
              <a:solidFill>
                <a:srgbClr val="003300"/>
              </a:solidFill>
              <a:latin typeface="黑体" panose="02010609060101010101" pitchFamily="49" charset="-122"/>
              <a:ea typeface="黑体" panose="02010609060101010101" pitchFamily="49" charset="-122"/>
            </a:endParaRPr>
          </a:p>
          <a:p>
            <a:r>
              <a:rPr lang="zh-CN" altLang="zh-CN" sz="3200" b="1" dirty="0" smtClean="0">
                <a:solidFill>
                  <a:srgbClr val="003300"/>
                </a:solidFill>
                <a:latin typeface="黑体" panose="02010609060101010101" pitchFamily="49" charset="-122"/>
                <a:ea typeface="黑体" panose="02010609060101010101" pitchFamily="49" charset="-122"/>
              </a:rPr>
              <a:t>　　</a:t>
            </a:r>
            <a:r>
              <a:rPr lang="en-US" altLang="zh-CN" sz="3200" b="1" dirty="0" smtClean="0">
                <a:solidFill>
                  <a:srgbClr val="003300"/>
                </a:solidFill>
                <a:latin typeface="黑体" panose="02010609060101010101" pitchFamily="49" charset="-122"/>
                <a:ea typeface="黑体" panose="02010609060101010101" pitchFamily="49" charset="-122"/>
              </a:rPr>
              <a:t>5.</a:t>
            </a:r>
            <a:r>
              <a:rPr lang="zh-CN" altLang="zh-CN" sz="3200" b="1" dirty="0" smtClean="0">
                <a:solidFill>
                  <a:srgbClr val="003300"/>
                </a:solidFill>
                <a:latin typeface="黑体" panose="02010609060101010101" pitchFamily="49" charset="-122"/>
                <a:ea typeface="黑体" panose="02010609060101010101" pitchFamily="49" charset="-122"/>
              </a:rPr>
              <a:t>黑</a:t>
            </a:r>
            <a:r>
              <a:rPr lang="zh-CN" altLang="zh-CN" sz="3200" b="1" dirty="0" smtClean="0">
                <a:solidFill>
                  <a:srgbClr val="003300"/>
                </a:solidFill>
                <a:latin typeface="黑体" panose="02010609060101010101" pitchFamily="49" charset="-122"/>
                <a:ea typeface="黑体" panose="02010609060101010101" pitchFamily="49" charset="-122"/>
              </a:rPr>
              <a:t>死病对欧洲历史发展有</a:t>
            </a:r>
            <a:r>
              <a:rPr lang="zh-CN" altLang="zh-CN" sz="3200" b="1" dirty="0" smtClean="0">
                <a:solidFill>
                  <a:srgbClr val="003300"/>
                </a:solidFill>
                <a:latin typeface="黑体" panose="02010609060101010101" pitchFamily="49" charset="-122"/>
                <a:ea typeface="黑体" panose="02010609060101010101" pitchFamily="49" charset="-122"/>
              </a:rPr>
              <a:t>何善的</a:t>
            </a:r>
            <a:r>
              <a:rPr lang="zh-CN" altLang="zh-CN" sz="3200" b="1" dirty="0" smtClean="0">
                <a:solidFill>
                  <a:srgbClr val="003300"/>
                </a:solidFill>
                <a:latin typeface="黑体" panose="02010609060101010101" pitchFamily="49" charset="-122"/>
                <a:ea typeface="黑体" panose="02010609060101010101" pitchFamily="49" charset="-122"/>
              </a:rPr>
              <a:t>影</a:t>
            </a:r>
            <a:r>
              <a:rPr lang="zh-CN" altLang="zh-CN" sz="3200" b="1" dirty="0" smtClean="0">
                <a:solidFill>
                  <a:srgbClr val="003300"/>
                </a:solidFill>
                <a:latin typeface="黑体" panose="02010609060101010101" pitchFamily="49" charset="-122"/>
                <a:ea typeface="黑体" panose="02010609060101010101" pitchFamily="49" charset="-122"/>
              </a:rPr>
              <a:t>响</a:t>
            </a:r>
            <a:r>
              <a:rPr lang="zh-CN" altLang="en-US" sz="3200" b="1" dirty="0" smtClean="0">
                <a:solidFill>
                  <a:srgbClr val="003300"/>
                </a:solidFill>
                <a:latin typeface="黑体" panose="02010609060101010101" pitchFamily="49" charset="-122"/>
                <a:ea typeface="黑体" panose="02010609060101010101" pitchFamily="49" charset="-122"/>
              </a:rPr>
              <a:t>？</a:t>
            </a:r>
            <a:endParaRPr lang="zh-CN" altLang="zh-CN" sz="3200" b="1" dirty="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lnSpcReduction="10000"/>
          </a:bodyPr>
          <a:lstStyle/>
          <a:p>
            <a:pPr>
              <a:buNone/>
            </a:pPr>
            <a:endParaRPr lang="en-US" altLang="zh-CN" sz="3200" b="1" dirty="0" smtClean="0">
              <a:solidFill>
                <a:schemeClr val="accent6">
                  <a:lumMod val="50000"/>
                </a:schemeClr>
              </a:solidFill>
              <a:latin typeface="黑体" panose="02010609060101010101" pitchFamily="49" charset="-122"/>
              <a:ea typeface="黑体" panose="02010609060101010101" pitchFamily="49" charset="-122"/>
            </a:endParaRPr>
          </a:p>
          <a:p>
            <a:pPr>
              <a:buNone/>
            </a:pPr>
            <a:r>
              <a:rPr lang="zh-CN" altLang="zh-CN" sz="3200" b="1" dirty="0" smtClean="0">
                <a:solidFill>
                  <a:srgbClr val="C00000"/>
                </a:solidFill>
                <a:latin typeface="黑体" panose="02010609060101010101" pitchFamily="49" charset="-122"/>
                <a:ea typeface="黑体" panose="02010609060101010101" pitchFamily="49" charset="-122"/>
              </a:rPr>
              <a:t>（</a:t>
            </a:r>
            <a:r>
              <a:rPr lang="zh-CN" altLang="zh-CN" sz="3200" b="1" dirty="0" smtClean="0">
                <a:solidFill>
                  <a:srgbClr val="C00000"/>
                </a:solidFill>
                <a:latin typeface="黑体" panose="02010609060101010101" pitchFamily="49" charset="-122"/>
                <a:ea typeface="黑体" panose="02010609060101010101" pitchFamily="49" charset="-122"/>
              </a:rPr>
              <a:t>二）老师怎样设计五个驱动问题：</a:t>
            </a:r>
            <a:endParaRPr lang="zh-CN" altLang="zh-CN" sz="3200" b="1" dirty="0" smtClean="0">
              <a:solidFill>
                <a:srgbClr val="C00000"/>
              </a:solidFill>
              <a:latin typeface="黑体" panose="02010609060101010101" pitchFamily="49" charset="-122"/>
              <a:ea typeface="黑体" panose="02010609060101010101" pitchFamily="49" charset="-122"/>
            </a:endParaRPr>
          </a:p>
          <a:p>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　　</a:t>
            </a:r>
            <a:r>
              <a:rPr lang="en-US" altLang="zh-CN" sz="3200" b="1" dirty="0" smtClean="0">
                <a:solidFill>
                  <a:schemeClr val="accent6">
                    <a:lumMod val="50000"/>
                  </a:schemeClr>
                </a:solidFill>
                <a:latin typeface="黑体" panose="02010609060101010101" pitchFamily="49" charset="-122"/>
                <a:ea typeface="黑体" panose="02010609060101010101" pitchFamily="49" charset="-122"/>
              </a:rPr>
              <a:t>1.</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黑死病是在什么样的历史背景下发生的</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a:t>
            </a:r>
            <a:endParaRPr lang="en-US" altLang="zh-CN" sz="3200" b="1" dirty="0" smtClean="0">
              <a:solidFill>
                <a:schemeClr val="accent6">
                  <a:lumMod val="50000"/>
                </a:schemeClr>
              </a:solidFill>
              <a:latin typeface="黑体" panose="02010609060101010101" pitchFamily="49" charset="-122"/>
              <a:ea typeface="黑体" panose="02010609060101010101" pitchFamily="49" charset="-122"/>
            </a:endParaRPr>
          </a:p>
          <a:p>
            <a:r>
              <a:rPr lang="en-US" altLang="zh-CN" sz="3200" b="1" dirty="0" smtClean="0">
                <a:solidFill>
                  <a:schemeClr val="accent6">
                    <a:lumMod val="50000"/>
                  </a:schemeClr>
                </a:solidFill>
                <a:latin typeface="黑体" panose="02010609060101010101" pitchFamily="49" charset="-122"/>
                <a:ea typeface="黑体" panose="02010609060101010101" pitchFamily="49" charset="-122"/>
              </a:rPr>
              <a:t> </a:t>
            </a:r>
            <a:r>
              <a:rPr lang="en-US" altLang="zh-CN" sz="3200" b="1" dirty="0" smtClean="0">
                <a:solidFill>
                  <a:schemeClr val="accent6">
                    <a:lumMod val="50000"/>
                  </a:schemeClr>
                </a:solidFill>
                <a:latin typeface="黑体" panose="02010609060101010101" pitchFamily="49" charset="-122"/>
                <a:ea typeface="黑体" panose="02010609060101010101" pitchFamily="49" charset="-122"/>
              </a:rPr>
              <a:t>       </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a:t>
            </a:r>
            <a:r>
              <a:rPr lang="en-US" altLang="zh-CN" sz="3200" b="1" dirty="0" smtClean="0">
                <a:solidFill>
                  <a:schemeClr val="accent6">
                    <a:lumMod val="50000"/>
                  </a:schemeClr>
                </a:solidFill>
                <a:latin typeface="黑体" panose="02010609060101010101" pitchFamily="49" charset="-122"/>
                <a:ea typeface="黑体" panose="02010609060101010101" pitchFamily="49" charset="-122"/>
              </a:rPr>
              <a:t>8</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人自主选择）（提示：多事之秋）</a:t>
            </a:r>
            <a:endParaRPr lang="zh-CN" altLang="zh-CN" sz="3200" b="1" dirty="0" smtClean="0">
              <a:solidFill>
                <a:schemeClr val="accent6">
                  <a:lumMod val="50000"/>
                </a:schemeClr>
              </a:solidFill>
              <a:latin typeface="黑体" panose="02010609060101010101" pitchFamily="49" charset="-122"/>
              <a:ea typeface="黑体" panose="02010609060101010101" pitchFamily="49" charset="-122"/>
            </a:endParaRPr>
          </a:p>
          <a:p>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　　</a:t>
            </a:r>
            <a:r>
              <a:rPr lang="en-US" altLang="zh-CN" sz="3200" b="1" dirty="0" smtClean="0">
                <a:solidFill>
                  <a:srgbClr val="002060"/>
                </a:solidFill>
                <a:latin typeface="黑体" panose="02010609060101010101" pitchFamily="49" charset="-122"/>
                <a:ea typeface="黑体" panose="02010609060101010101" pitchFamily="49" charset="-122"/>
              </a:rPr>
              <a:t>2.</a:t>
            </a:r>
            <a:r>
              <a:rPr lang="zh-CN" altLang="zh-CN" sz="3200" b="1" dirty="0" smtClean="0">
                <a:solidFill>
                  <a:srgbClr val="002060"/>
                </a:solidFill>
                <a:latin typeface="黑体" panose="02010609060101010101" pitchFamily="49" charset="-122"/>
                <a:ea typeface="黑体" panose="02010609060101010101" pitchFamily="49" charset="-122"/>
              </a:rPr>
              <a:t>黑死病传播过程中的“恶”表现</a:t>
            </a:r>
            <a:r>
              <a:rPr lang="zh-CN" altLang="zh-CN" sz="3200" b="1" dirty="0" smtClean="0">
                <a:solidFill>
                  <a:srgbClr val="002060"/>
                </a:solidFill>
                <a:latin typeface="黑体" panose="02010609060101010101" pitchFamily="49" charset="-122"/>
                <a:ea typeface="黑体" panose="02010609060101010101" pitchFamily="49" charset="-122"/>
              </a:rPr>
              <a:t>？</a:t>
            </a:r>
            <a:endParaRPr lang="en-US" altLang="zh-CN" sz="3200" b="1" dirty="0" smtClean="0">
              <a:solidFill>
                <a:srgbClr val="002060"/>
              </a:solidFill>
              <a:latin typeface="黑体" panose="02010609060101010101" pitchFamily="49" charset="-122"/>
              <a:ea typeface="黑体" panose="02010609060101010101" pitchFamily="49" charset="-122"/>
            </a:endParaRPr>
          </a:p>
          <a:p>
            <a:r>
              <a:rPr lang="en-US" altLang="zh-CN"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002060"/>
                </a:solidFill>
                <a:latin typeface="黑体" panose="02010609060101010101" pitchFamily="49" charset="-122"/>
                <a:ea typeface="黑体" panose="02010609060101010101" pitchFamily="49" charset="-122"/>
              </a:rPr>
              <a:t>（</a:t>
            </a:r>
            <a:r>
              <a:rPr lang="en-US" altLang="zh-CN" sz="3200" b="1" dirty="0" smtClean="0">
                <a:solidFill>
                  <a:srgbClr val="002060"/>
                </a:solidFill>
                <a:latin typeface="黑体" panose="02010609060101010101" pitchFamily="49" charset="-122"/>
                <a:ea typeface="黑体" panose="02010609060101010101" pitchFamily="49" charset="-122"/>
              </a:rPr>
              <a:t>10</a:t>
            </a:r>
            <a:r>
              <a:rPr lang="zh-CN" altLang="zh-CN" sz="3200" b="1" dirty="0" smtClean="0">
                <a:solidFill>
                  <a:srgbClr val="002060"/>
                </a:solidFill>
                <a:latin typeface="黑体" panose="02010609060101010101" pitchFamily="49" charset="-122"/>
                <a:ea typeface="黑体" panose="02010609060101010101" pitchFamily="49" charset="-122"/>
              </a:rPr>
              <a:t>人</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sym typeface="+mn-ea"/>
              </a:rPr>
              <a:t>自主选择</a:t>
            </a:r>
            <a:r>
              <a:rPr lang="zh-CN" altLang="zh-CN" sz="3200" b="1" dirty="0" smtClean="0">
                <a:solidFill>
                  <a:srgbClr val="002060"/>
                </a:solidFill>
                <a:latin typeface="黑体" panose="02010609060101010101" pitchFamily="49" charset="-122"/>
                <a:ea typeface="黑体" panose="02010609060101010101" pitchFamily="49" charset="-122"/>
              </a:rPr>
              <a:t>）（提示：自然之灾、人性之恶）</a:t>
            </a:r>
            <a:endParaRPr lang="zh-CN" altLang="zh-CN" sz="3200" b="1" dirty="0" smtClean="0">
              <a:solidFill>
                <a:srgbClr val="002060"/>
              </a:solidFill>
              <a:latin typeface="黑体" panose="02010609060101010101" pitchFamily="49" charset="-122"/>
              <a:ea typeface="黑体" panose="02010609060101010101" pitchFamily="49" charset="-122"/>
            </a:endParaRPr>
          </a:p>
          <a:p>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　　</a:t>
            </a:r>
            <a:r>
              <a:rPr lang="en-US" altLang="zh-CN" sz="3200" b="1" dirty="0" smtClean="0">
                <a:solidFill>
                  <a:schemeClr val="accent6">
                    <a:lumMod val="50000"/>
                  </a:schemeClr>
                </a:solidFill>
                <a:latin typeface="黑体" panose="02010609060101010101" pitchFamily="49" charset="-122"/>
                <a:ea typeface="黑体" panose="02010609060101010101" pitchFamily="49" charset="-122"/>
              </a:rPr>
              <a:t>3.</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当时人们对黑死病是如何认知和应对的</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a:t>
            </a:r>
            <a:endParaRPr lang="en-US" altLang="zh-CN" sz="3200" b="1" dirty="0" smtClean="0">
              <a:solidFill>
                <a:schemeClr val="accent6">
                  <a:lumMod val="50000"/>
                </a:schemeClr>
              </a:solidFill>
              <a:latin typeface="黑体" panose="02010609060101010101" pitchFamily="49" charset="-122"/>
              <a:ea typeface="黑体" panose="02010609060101010101" pitchFamily="49" charset="-122"/>
            </a:endParaRPr>
          </a:p>
          <a:p>
            <a:r>
              <a:rPr lang="en-US" altLang="zh-CN" sz="3200" b="1" dirty="0" smtClean="0">
                <a:solidFill>
                  <a:schemeClr val="accent6">
                    <a:lumMod val="50000"/>
                  </a:schemeClr>
                </a:solidFill>
                <a:latin typeface="黑体" panose="02010609060101010101" pitchFamily="49" charset="-122"/>
                <a:ea typeface="黑体" panose="02010609060101010101" pitchFamily="49" charset="-122"/>
              </a:rPr>
              <a:t>        </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a:t>
            </a:r>
            <a:r>
              <a:rPr lang="en-US" altLang="zh-CN" sz="3200" b="1" dirty="0" smtClean="0">
                <a:solidFill>
                  <a:schemeClr val="accent6">
                    <a:lumMod val="50000"/>
                  </a:schemeClr>
                </a:solidFill>
                <a:latin typeface="黑体" panose="02010609060101010101" pitchFamily="49" charset="-122"/>
                <a:ea typeface="黑体" panose="02010609060101010101" pitchFamily="49" charset="-122"/>
              </a:rPr>
              <a:t>10</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人</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sym typeface="+mn-ea"/>
              </a:rPr>
              <a:t>自主选择</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）（提示：胡乱之说）</a:t>
            </a:r>
            <a:endParaRPr lang="zh-CN" altLang="zh-CN" sz="3200" b="1" dirty="0" smtClean="0">
              <a:solidFill>
                <a:schemeClr val="accent6">
                  <a:lumMod val="50000"/>
                </a:schemeClr>
              </a:solidFill>
              <a:latin typeface="黑体" panose="02010609060101010101" pitchFamily="49" charset="-122"/>
              <a:ea typeface="黑体" panose="02010609060101010101" pitchFamily="49" charset="-122"/>
            </a:endParaRPr>
          </a:p>
          <a:p>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　　</a:t>
            </a:r>
            <a:r>
              <a:rPr lang="en-US" altLang="zh-CN" sz="3200" b="1" dirty="0" smtClean="0">
                <a:solidFill>
                  <a:srgbClr val="002060"/>
                </a:solidFill>
                <a:latin typeface="黑体" panose="02010609060101010101" pitchFamily="49" charset="-122"/>
                <a:ea typeface="黑体" panose="02010609060101010101" pitchFamily="49" charset="-122"/>
              </a:rPr>
              <a:t>4.</a:t>
            </a:r>
            <a:r>
              <a:rPr lang="zh-CN" altLang="zh-CN" sz="3200" b="1" dirty="0" smtClean="0">
                <a:solidFill>
                  <a:srgbClr val="002060"/>
                </a:solidFill>
                <a:latin typeface="黑体" panose="02010609060101010101" pitchFamily="49" charset="-122"/>
                <a:ea typeface="黑体" panose="02010609060101010101" pitchFamily="49" charset="-122"/>
              </a:rPr>
              <a:t>黑死病与我们今天的生活有关联吗</a:t>
            </a:r>
            <a:r>
              <a:rPr lang="zh-CN" altLang="zh-CN" sz="3200" b="1" dirty="0" smtClean="0">
                <a:solidFill>
                  <a:srgbClr val="002060"/>
                </a:solidFill>
                <a:latin typeface="黑体" panose="02010609060101010101" pitchFamily="49" charset="-122"/>
                <a:ea typeface="黑体" panose="02010609060101010101" pitchFamily="49" charset="-122"/>
              </a:rPr>
              <a:t>？</a:t>
            </a:r>
            <a:endParaRPr lang="en-US" altLang="zh-CN" sz="3200" b="1" dirty="0" smtClean="0">
              <a:solidFill>
                <a:srgbClr val="002060"/>
              </a:solidFill>
              <a:latin typeface="黑体" panose="02010609060101010101" pitchFamily="49" charset="-122"/>
              <a:ea typeface="黑体" panose="02010609060101010101" pitchFamily="49" charset="-122"/>
            </a:endParaRPr>
          </a:p>
          <a:p>
            <a:r>
              <a:rPr lang="en-US" altLang="zh-CN"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002060"/>
                </a:solidFill>
                <a:latin typeface="黑体" panose="02010609060101010101" pitchFamily="49" charset="-122"/>
                <a:ea typeface="黑体" panose="02010609060101010101" pitchFamily="49" charset="-122"/>
              </a:rPr>
              <a:t>（</a:t>
            </a:r>
            <a:r>
              <a:rPr lang="en-US" altLang="zh-CN" sz="3200" b="1" dirty="0" smtClean="0">
                <a:solidFill>
                  <a:srgbClr val="002060"/>
                </a:solidFill>
                <a:latin typeface="黑体" panose="02010609060101010101" pitchFamily="49" charset="-122"/>
                <a:ea typeface="黑体" panose="02010609060101010101" pitchFamily="49" charset="-122"/>
              </a:rPr>
              <a:t>10</a:t>
            </a:r>
            <a:r>
              <a:rPr lang="zh-CN" altLang="zh-CN" sz="3200" b="1" dirty="0" smtClean="0">
                <a:solidFill>
                  <a:srgbClr val="002060"/>
                </a:solidFill>
                <a:latin typeface="黑体" panose="02010609060101010101" pitchFamily="49" charset="-122"/>
                <a:ea typeface="黑体" panose="02010609060101010101" pitchFamily="49" charset="-122"/>
              </a:rPr>
              <a:t>人</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sym typeface="+mn-ea"/>
              </a:rPr>
              <a:t>自主选择</a:t>
            </a:r>
            <a:r>
              <a:rPr lang="zh-CN" altLang="zh-CN" sz="3200" b="1" dirty="0" smtClean="0">
                <a:solidFill>
                  <a:srgbClr val="002060"/>
                </a:solidFill>
                <a:latin typeface="黑体" panose="02010609060101010101" pitchFamily="49" charset="-122"/>
                <a:ea typeface="黑体" panose="02010609060101010101" pitchFamily="49" charset="-122"/>
              </a:rPr>
              <a:t>）（提示：生活之源）</a:t>
            </a:r>
            <a:endParaRPr lang="zh-CN" altLang="zh-CN" sz="3200" b="1" dirty="0" smtClean="0">
              <a:solidFill>
                <a:srgbClr val="002060"/>
              </a:solidFill>
              <a:latin typeface="黑体" panose="02010609060101010101" pitchFamily="49" charset="-122"/>
              <a:ea typeface="黑体" panose="02010609060101010101" pitchFamily="49" charset="-122"/>
            </a:endParaRPr>
          </a:p>
          <a:p>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　　</a:t>
            </a:r>
            <a:r>
              <a:rPr lang="en-US" altLang="zh-CN" sz="3200" b="1" dirty="0" smtClean="0">
                <a:solidFill>
                  <a:schemeClr val="accent6">
                    <a:lumMod val="50000"/>
                  </a:schemeClr>
                </a:solidFill>
                <a:latin typeface="黑体" panose="02010609060101010101" pitchFamily="49" charset="-122"/>
                <a:ea typeface="黑体" panose="02010609060101010101" pitchFamily="49" charset="-122"/>
              </a:rPr>
              <a:t>5</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黑死病对欧洲历史发展有何“善”的影响</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a:t>
            </a:r>
            <a:endParaRPr lang="en-US" altLang="zh-CN" sz="3200" b="1" dirty="0" smtClean="0">
              <a:solidFill>
                <a:schemeClr val="accent6">
                  <a:lumMod val="50000"/>
                </a:schemeClr>
              </a:solidFill>
              <a:latin typeface="黑体" panose="02010609060101010101" pitchFamily="49" charset="-122"/>
              <a:ea typeface="黑体" panose="02010609060101010101" pitchFamily="49" charset="-122"/>
            </a:endParaRPr>
          </a:p>
          <a:p>
            <a:r>
              <a:rPr lang="en-US" altLang="zh-CN" sz="3200" b="1" dirty="0" smtClean="0">
                <a:solidFill>
                  <a:schemeClr val="accent6">
                    <a:lumMod val="50000"/>
                  </a:schemeClr>
                </a:solidFill>
                <a:latin typeface="黑体" panose="02010609060101010101" pitchFamily="49" charset="-122"/>
                <a:ea typeface="黑体" panose="02010609060101010101" pitchFamily="49" charset="-122"/>
              </a:rPr>
              <a:t>        </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a:t>
            </a:r>
            <a:r>
              <a:rPr lang="en-US" altLang="zh-CN" sz="3200" b="1" dirty="0" smtClean="0">
                <a:solidFill>
                  <a:schemeClr val="accent6">
                    <a:lumMod val="50000"/>
                  </a:schemeClr>
                </a:solidFill>
                <a:latin typeface="黑体" panose="02010609060101010101" pitchFamily="49" charset="-122"/>
                <a:ea typeface="黑体" panose="02010609060101010101" pitchFamily="49" charset="-122"/>
              </a:rPr>
              <a:t>8</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人</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sym typeface="+mn-ea"/>
              </a:rPr>
              <a:t>自主选择</a:t>
            </a:r>
            <a:r>
              <a:rPr lang="zh-CN" altLang="zh-CN" sz="3200" b="1" dirty="0" smtClean="0">
                <a:solidFill>
                  <a:schemeClr val="accent6">
                    <a:lumMod val="50000"/>
                  </a:schemeClr>
                </a:solidFill>
                <a:latin typeface="黑体" panose="02010609060101010101" pitchFamily="49" charset="-122"/>
                <a:ea typeface="黑体" panose="02010609060101010101" pitchFamily="49" charset="-122"/>
              </a:rPr>
              <a:t>）（提示：结果之善）</a:t>
            </a:r>
            <a:endParaRPr lang="zh-CN" altLang="zh-CN" sz="3200" b="1" dirty="0">
              <a:solidFill>
                <a:schemeClr val="accent6">
                  <a:lumMod val="50000"/>
                </a:schemeClr>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lnSpcReduction="20000"/>
          </a:bodyPr>
          <a:lstStyle/>
          <a:p>
            <a:endParaRPr lang="en-US" altLang="zh-CN" sz="3200" dirty="0" smtClean="0">
              <a:solidFill>
                <a:srgbClr val="002060"/>
              </a:solidFill>
            </a:endParaRPr>
          </a:p>
          <a:p>
            <a:endParaRPr lang="en-US" altLang="zh-CN" sz="3200" dirty="0" smtClean="0">
              <a:solidFill>
                <a:srgbClr val="002060"/>
              </a:solidFill>
            </a:endParaRPr>
          </a:p>
          <a:p>
            <a:pPr fontAlgn="auto">
              <a:lnSpc>
                <a:spcPct val="150000"/>
              </a:lnSpc>
            </a:pPr>
            <a:r>
              <a:rPr lang="en-US" altLang="zh-CN"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002060"/>
                </a:solidFill>
                <a:latin typeface="黑体" panose="02010609060101010101" pitchFamily="49" charset="-122"/>
                <a:ea typeface="黑体" panose="02010609060101010101" pitchFamily="49" charset="-122"/>
              </a:rPr>
              <a:t>经</a:t>
            </a:r>
            <a:r>
              <a:rPr lang="zh-CN" altLang="zh-CN" sz="3200" b="1" dirty="0" smtClean="0">
                <a:solidFill>
                  <a:srgbClr val="002060"/>
                </a:solidFill>
                <a:latin typeface="黑体" panose="02010609060101010101" pitchFamily="49" charset="-122"/>
                <a:ea typeface="黑体" panose="02010609060101010101" pitchFamily="49" charset="-122"/>
              </a:rPr>
              <a:t>过近一个月的合作探究，有四个小组以合作写成的小论文呈现了成</a:t>
            </a:r>
            <a:r>
              <a:rPr lang="zh-CN" altLang="zh-CN" sz="3200" b="1" dirty="0" smtClean="0">
                <a:solidFill>
                  <a:srgbClr val="002060"/>
                </a:solidFill>
                <a:latin typeface="黑体" panose="02010609060101010101" pitchFamily="49" charset="-122"/>
                <a:ea typeface="黑体" panose="02010609060101010101" pitchFamily="49" charset="-122"/>
              </a:rPr>
              <a:t>果</a:t>
            </a:r>
            <a:r>
              <a:rPr lang="zh-CN" altLang="en-US" sz="3200" b="1" dirty="0" smtClean="0">
                <a:solidFill>
                  <a:srgbClr val="002060"/>
                </a:solidFill>
                <a:latin typeface="黑体" panose="02010609060101010101" pitchFamily="49" charset="-122"/>
                <a:ea typeface="黑体" panose="02010609060101010101" pitchFamily="49" charset="-122"/>
              </a:rPr>
              <a:t>。</a:t>
            </a:r>
            <a:endParaRPr lang="en-US" altLang="zh-CN" sz="3200" b="1" dirty="0" smtClean="0">
              <a:solidFill>
                <a:srgbClr val="002060"/>
              </a:solidFill>
              <a:latin typeface="黑体" panose="02010609060101010101" pitchFamily="49" charset="-122"/>
              <a:ea typeface="黑体" panose="02010609060101010101" pitchFamily="49" charset="-122"/>
            </a:endParaRPr>
          </a:p>
          <a:p>
            <a:pPr fontAlgn="auto">
              <a:lnSpc>
                <a:spcPct val="150000"/>
              </a:lnSpc>
            </a:pPr>
            <a:r>
              <a:rPr lang="en-US" altLang="zh-CN" sz="3200" b="1" dirty="0" smtClean="0">
                <a:solidFill>
                  <a:srgbClr val="002060"/>
                </a:solidFill>
                <a:latin typeface="黑体" panose="02010609060101010101" pitchFamily="49" charset="-122"/>
                <a:ea typeface="黑体" panose="02010609060101010101" pitchFamily="49" charset="-122"/>
              </a:rPr>
              <a:t> </a:t>
            </a:r>
            <a:r>
              <a:rPr lang="en-US" altLang="zh-CN"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003300"/>
                </a:solidFill>
                <a:latin typeface="黑体" panose="02010609060101010101" pitchFamily="49" charset="-122"/>
                <a:ea typeface="黑体" panose="02010609060101010101" pitchFamily="49" charset="-122"/>
              </a:rPr>
              <a:t>需</a:t>
            </a:r>
            <a:r>
              <a:rPr lang="zh-CN" altLang="zh-CN" sz="3200" b="1" dirty="0" smtClean="0">
                <a:solidFill>
                  <a:srgbClr val="003300"/>
                </a:solidFill>
                <a:latin typeface="黑体" panose="02010609060101010101" pitchFamily="49" charset="-122"/>
                <a:ea typeface="黑体" panose="02010609060101010101" pitchFamily="49" charset="-122"/>
              </a:rPr>
              <a:t>要特别说明的是：由于第五组是老师的硬性拉郎配，他们并没有体现出较强的合作性，</a:t>
            </a:r>
            <a:r>
              <a:rPr lang="en-US" altLang="zh-CN" sz="3200" b="1" dirty="0" smtClean="0">
                <a:solidFill>
                  <a:srgbClr val="003300"/>
                </a:solidFill>
                <a:latin typeface="黑体" panose="02010609060101010101" pitchFamily="49" charset="-122"/>
                <a:ea typeface="黑体" panose="02010609060101010101" pitchFamily="49" charset="-122"/>
              </a:rPr>
              <a:t>8</a:t>
            </a:r>
            <a:r>
              <a:rPr lang="zh-CN" altLang="zh-CN" sz="3200" b="1" dirty="0" smtClean="0">
                <a:solidFill>
                  <a:srgbClr val="003300"/>
                </a:solidFill>
                <a:latin typeface="黑体" panose="02010609060101010101" pitchFamily="49" charset="-122"/>
                <a:ea typeface="黑体" panose="02010609060101010101" pitchFamily="49" charset="-122"/>
              </a:rPr>
              <a:t>人提交了</a:t>
            </a:r>
            <a:r>
              <a:rPr lang="en-US" altLang="zh-CN" sz="3200" b="1" dirty="0" smtClean="0">
                <a:solidFill>
                  <a:srgbClr val="003300"/>
                </a:solidFill>
                <a:latin typeface="黑体" panose="02010609060101010101" pitchFamily="49" charset="-122"/>
                <a:ea typeface="黑体" panose="02010609060101010101" pitchFamily="49" charset="-122"/>
              </a:rPr>
              <a:t>5</a:t>
            </a:r>
            <a:r>
              <a:rPr lang="zh-CN" altLang="zh-CN" sz="3200" b="1" dirty="0" smtClean="0">
                <a:solidFill>
                  <a:srgbClr val="003300"/>
                </a:solidFill>
                <a:latin typeface="黑体" panose="02010609060101010101" pitchFamily="49" charset="-122"/>
                <a:ea typeface="黑体" panose="02010609060101010101" pitchFamily="49" charset="-122"/>
              </a:rPr>
              <a:t>份关于第</a:t>
            </a:r>
            <a:r>
              <a:rPr lang="en-US" altLang="zh-CN" sz="3200" b="1" dirty="0" smtClean="0">
                <a:solidFill>
                  <a:srgbClr val="003300"/>
                </a:solidFill>
                <a:latin typeface="黑体" panose="02010609060101010101" pitchFamily="49" charset="-122"/>
                <a:ea typeface="黑体" panose="02010609060101010101" pitchFamily="49" charset="-122"/>
              </a:rPr>
              <a:t>5</a:t>
            </a:r>
            <a:r>
              <a:rPr lang="zh-CN" altLang="zh-CN" sz="3200" b="1" dirty="0" smtClean="0">
                <a:solidFill>
                  <a:srgbClr val="003300"/>
                </a:solidFill>
                <a:latin typeface="黑体" panose="02010609060101010101" pitchFamily="49" charset="-122"/>
                <a:ea typeface="黑体" panose="02010609060101010101" pitchFamily="49" charset="-122"/>
              </a:rPr>
              <a:t>个问题的探究成果，其中一份</a:t>
            </a:r>
            <a:r>
              <a:rPr lang="en-US" altLang="zh-CN" sz="3200" b="1" dirty="0" smtClean="0">
                <a:solidFill>
                  <a:srgbClr val="003300"/>
                </a:solidFill>
                <a:latin typeface="黑体" panose="02010609060101010101" pitchFamily="49" charset="-122"/>
                <a:ea typeface="黑体" panose="02010609060101010101" pitchFamily="49" charset="-122"/>
              </a:rPr>
              <a:t>3 </a:t>
            </a:r>
            <a:r>
              <a:rPr lang="zh-CN" altLang="zh-CN" sz="3200" b="1" dirty="0" smtClean="0">
                <a:solidFill>
                  <a:srgbClr val="003300"/>
                </a:solidFill>
                <a:latin typeface="黑体" panose="02010609060101010101" pitchFamily="49" charset="-122"/>
                <a:ea typeface="黑体" panose="02010609060101010101" pitchFamily="49" charset="-122"/>
              </a:rPr>
              <a:t>人署名合作，一份两人署名合作，另有</a:t>
            </a:r>
            <a:r>
              <a:rPr lang="en-US" altLang="zh-CN" sz="3200" b="1" dirty="0" smtClean="0">
                <a:solidFill>
                  <a:srgbClr val="003300"/>
                </a:solidFill>
                <a:latin typeface="黑体" panose="02010609060101010101" pitchFamily="49" charset="-122"/>
                <a:ea typeface="黑体" panose="02010609060101010101" pitchFamily="49" charset="-122"/>
              </a:rPr>
              <a:t>3</a:t>
            </a:r>
            <a:r>
              <a:rPr lang="zh-CN" altLang="zh-CN" sz="3200" b="1" dirty="0" smtClean="0">
                <a:solidFill>
                  <a:srgbClr val="003300"/>
                </a:solidFill>
                <a:latin typeface="黑体" panose="02010609060101010101" pitchFamily="49" charset="-122"/>
                <a:ea typeface="黑体" panose="02010609060101010101" pitchFamily="49" charset="-122"/>
              </a:rPr>
              <a:t>人是单独完成，恰恰是单独完成的质量比较好一点，最好的一篇是男历史科代表，个中缘由与影响因素很值得我们进一步探究与深思。</a:t>
            </a:r>
            <a:endParaRPr lang="zh-CN" altLang="zh-CN" sz="3200" b="1" dirty="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sz="3200" b="1" dirty="0" smtClean="0">
              <a:latin typeface="黑体" panose="02010609060101010101" pitchFamily="49" charset="-122"/>
              <a:ea typeface="黑体" panose="02010609060101010101" pitchFamily="49" charset="-122"/>
            </a:endParaRPr>
          </a:p>
          <a:p>
            <a:r>
              <a:rPr lang="en-US" altLang="zh-CN" sz="3200" b="1" dirty="0" smtClean="0">
                <a:latin typeface="黑体" panose="02010609060101010101" pitchFamily="49" charset="-122"/>
                <a:ea typeface="黑体" panose="02010609060101010101" pitchFamily="49" charset="-122"/>
              </a:rPr>
              <a:t> </a:t>
            </a:r>
            <a:r>
              <a:rPr lang="en-US" altLang="zh-CN" sz="3200" b="1" dirty="0" smtClean="0">
                <a:latin typeface="黑体" panose="02010609060101010101" pitchFamily="49" charset="-122"/>
                <a:ea typeface="黑体" panose="02010609060101010101" pitchFamily="49" charset="-122"/>
              </a:rPr>
              <a:t>   </a:t>
            </a:r>
            <a:r>
              <a:rPr lang="zh-CN" altLang="zh-CN" sz="3200" b="1" dirty="0" smtClean="0">
                <a:solidFill>
                  <a:srgbClr val="FF0000"/>
                </a:solidFill>
                <a:latin typeface="黑体" panose="02010609060101010101" pitchFamily="49" charset="-122"/>
                <a:ea typeface="黑体" panose="02010609060101010101" pitchFamily="49" charset="-122"/>
              </a:rPr>
              <a:t>以</a:t>
            </a:r>
            <a:r>
              <a:rPr lang="zh-CN" altLang="zh-CN" sz="3200" b="1" dirty="0" smtClean="0">
                <a:solidFill>
                  <a:srgbClr val="FF0000"/>
                </a:solidFill>
                <a:latin typeface="黑体" panose="02010609060101010101" pitchFamily="49" charset="-122"/>
                <a:ea typeface="黑体" panose="02010609060101010101" pitchFamily="49" charset="-122"/>
              </a:rPr>
              <a:t>下学生们探究的成果</a:t>
            </a:r>
            <a:r>
              <a:rPr lang="zh-CN" altLang="zh-CN" sz="3200" b="1" dirty="0" smtClean="0">
                <a:solidFill>
                  <a:srgbClr val="FF0000"/>
                </a:solidFill>
                <a:latin typeface="黑体" panose="02010609060101010101" pitchFamily="49" charset="-122"/>
                <a:ea typeface="黑体" panose="02010609060101010101" pitchFamily="49" charset="-122"/>
              </a:rPr>
              <a:t>，</a:t>
            </a:r>
            <a:r>
              <a:rPr lang="zh-CN" altLang="en-US" sz="3200" b="1" dirty="0" smtClean="0">
                <a:solidFill>
                  <a:srgbClr val="FF0000"/>
                </a:solidFill>
                <a:latin typeface="黑体" panose="02010609060101010101" pitchFamily="49" charset="-122"/>
                <a:ea typeface="黑体" panose="02010609060101010101" pitchFamily="49" charset="-122"/>
              </a:rPr>
              <a:t>本次</a:t>
            </a:r>
            <a:r>
              <a:rPr lang="zh-CN" altLang="en-US" sz="3200" b="1" dirty="0" smtClean="0">
                <a:solidFill>
                  <a:srgbClr val="FF0000"/>
                </a:solidFill>
                <a:latin typeface="黑体" panose="02010609060101010101" pitchFamily="49" charset="-122"/>
                <a:ea typeface="黑体" panose="02010609060101010101" pitchFamily="49" charset="-122"/>
              </a:rPr>
              <a:t>报</a:t>
            </a:r>
            <a:r>
              <a:rPr lang="zh-CN" altLang="en-US" sz="3200" b="1" dirty="0" smtClean="0">
                <a:solidFill>
                  <a:srgbClr val="FF0000"/>
                </a:solidFill>
                <a:latin typeface="黑体" panose="02010609060101010101" pitchFamily="49" charset="-122"/>
                <a:ea typeface="黑体" panose="02010609060101010101" pitchFamily="49" charset="-122"/>
              </a:rPr>
              <a:t>告</a:t>
            </a:r>
            <a:r>
              <a:rPr lang="zh-CN" altLang="en-US" sz="3200" b="1" dirty="0" smtClean="0">
                <a:solidFill>
                  <a:srgbClr val="FF0000"/>
                </a:solidFill>
                <a:latin typeface="黑体" panose="02010609060101010101" pitchFamily="49" charset="-122"/>
                <a:ea typeface="黑体" panose="02010609060101010101" pitchFamily="49" charset="-122"/>
              </a:rPr>
              <a:t>的</a:t>
            </a:r>
            <a:r>
              <a:rPr lang="zh-CN" altLang="zh-CN" sz="3200" b="1" dirty="0" smtClean="0">
                <a:solidFill>
                  <a:srgbClr val="FF0000"/>
                </a:solidFill>
                <a:latin typeface="黑体" panose="02010609060101010101" pitchFamily="49" charset="-122"/>
                <a:ea typeface="黑体" panose="02010609060101010101" pitchFamily="49" charset="-122"/>
              </a:rPr>
              <a:t>是</a:t>
            </a:r>
            <a:r>
              <a:rPr lang="zh-CN" altLang="zh-CN" sz="3200" b="1" dirty="0" smtClean="0">
                <a:solidFill>
                  <a:srgbClr val="FF0000"/>
                </a:solidFill>
                <a:latin typeface="黑体" panose="02010609060101010101" pitchFamily="49" charset="-122"/>
                <a:ea typeface="黑体" panose="02010609060101010101" pitchFamily="49" charset="-122"/>
              </a:rPr>
              <a:t>老师进行了修改、整理与综</a:t>
            </a:r>
            <a:r>
              <a:rPr lang="zh-CN" altLang="zh-CN" sz="3200" b="1" dirty="0" smtClean="0">
                <a:solidFill>
                  <a:srgbClr val="FF0000"/>
                </a:solidFill>
                <a:latin typeface="黑体" panose="02010609060101010101" pitchFamily="49" charset="-122"/>
                <a:ea typeface="黑体" panose="02010609060101010101" pitchFamily="49" charset="-122"/>
              </a:rPr>
              <a:t>合：</a:t>
            </a:r>
            <a:endParaRPr lang="en-US" altLang="zh-CN" sz="3200" b="1" dirty="0" smtClean="0">
              <a:solidFill>
                <a:srgbClr val="FF0000"/>
              </a:solidFill>
              <a:latin typeface="黑体" panose="02010609060101010101" pitchFamily="49" charset="-122"/>
              <a:ea typeface="黑体" panose="02010609060101010101" pitchFamily="49" charset="-122"/>
            </a:endParaRPr>
          </a:p>
          <a:p>
            <a:endParaRPr lang="zh-CN" altLang="zh-CN" sz="3200" b="1" dirty="0" smtClean="0">
              <a:latin typeface="黑体" panose="02010609060101010101" pitchFamily="49" charset="-122"/>
              <a:ea typeface="黑体" panose="02010609060101010101" pitchFamily="49" charset="-122"/>
            </a:endParaRPr>
          </a:p>
          <a:p>
            <a:r>
              <a:rPr lang="en-US" altLang="zh-CN" sz="3200" b="1" dirty="0" smtClean="0">
                <a:solidFill>
                  <a:srgbClr val="002060"/>
                </a:solidFill>
                <a:latin typeface="黑体" panose="02010609060101010101" pitchFamily="49" charset="-122"/>
                <a:ea typeface="黑体" panose="02010609060101010101" pitchFamily="49" charset="-122"/>
              </a:rPr>
              <a:t>1.</a:t>
            </a:r>
            <a:r>
              <a:rPr lang="zh-CN" altLang="zh-CN" sz="3200" b="1" dirty="0" smtClean="0">
                <a:solidFill>
                  <a:srgbClr val="002060"/>
                </a:solidFill>
                <a:latin typeface="黑体" panose="02010609060101010101" pitchFamily="49" charset="-122"/>
                <a:ea typeface="黑体" panose="02010609060101010101" pitchFamily="49" charset="-122"/>
              </a:rPr>
              <a:t>黑死病是在什么样的历史背景下发生的？</a:t>
            </a:r>
            <a:endParaRPr lang="zh-CN" altLang="zh-CN" sz="3200" b="1" dirty="0" smtClean="0">
              <a:solidFill>
                <a:srgbClr val="002060"/>
              </a:solidFill>
              <a:latin typeface="黑体" panose="02010609060101010101" pitchFamily="49" charset="-122"/>
              <a:ea typeface="黑体" panose="02010609060101010101" pitchFamily="49" charset="-122"/>
            </a:endParaRPr>
          </a:p>
          <a:p>
            <a:r>
              <a:rPr lang="zh-CN" altLang="zh-CN" sz="3200" b="1" dirty="0" smtClean="0">
                <a:solidFill>
                  <a:srgbClr val="002060"/>
                </a:solidFill>
                <a:latin typeface="黑体" panose="02010609060101010101" pitchFamily="49" charset="-122"/>
                <a:ea typeface="黑体" panose="02010609060101010101" pitchFamily="49" charset="-122"/>
              </a:rPr>
              <a:t>破船又遇打头风：黑死病发生在欧洲的多事之秋。</a:t>
            </a:r>
            <a:endParaRPr lang="en-US" altLang="zh-CN" sz="3200" b="1" dirty="0" smtClean="0">
              <a:solidFill>
                <a:srgbClr val="002060"/>
              </a:solidFill>
              <a:latin typeface="黑体" panose="02010609060101010101" pitchFamily="49" charset="-122"/>
              <a:ea typeface="黑体" panose="02010609060101010101" pitchFamily="49" charset="-122"/>
            </a:endParaRPr>
          </a:p>
          <a:p>
            <a:endParaRPr lang="en-US" altLang="zh-CN" sz="3200" b="1" dirty="0" smtClean="0">
              <a:latin typeface="黑体" panose="02010609060101010101" pitchFamily="49" charset="-122"/>
              <a:ea typeface="黑体" panose="02010609060101010101" pitchFamily="49" charset="-122"/>
            </a:endParaRPr>
          </a:p>
          <a:p>
            <a:r>
              <a:rPr lang="en-US" altLang="zh-CN" sz="3200" b="1" dirty="0" smtClean="0">
                <a:solidFill>
                  <a:srgbClr val="003300"/>
                </a:solidFill>
                <a:latin typeface="黑体" panose="02010609060101010101" pitchFamily="49" charset="-122"/>
                <a:ea typeface="黑体" panose="02010609060101010101" pitchFamily="49" charset="-122"/>
              </a:rPr>
              <a:t>2</a:t>
            </a:r>
            <a:r>
              <a:rPr lang="en-US" altLang="zh-CN" sz="3200" b="1" dirty="0" smtClean="0">
                <a:solidFill>
                  <a:srgbClr val="003300"/>
                </a:solidFill>
                <a:latin typeface="黑体" panose="02010609060101010101" pitchFamily="49" charset="-122"/>
                <a:ea typeface="黑体" panose="02010609060101010101" pitchFamily="49" charset="-122"/>
              </a:rPr>
              <a:t>.</a:t>
            </a:r>
            <a:r>
              <a:rPr lang="zh-CN" altLang="zh-CN" sz="3200" b="1" dirty="0" smtClean="0">
                <a:solidFill>
                  <a:srgbClr val="003300"/>
                </a:solidFill>
                <a:latin typeface="黑体" panose="02010609060101010101" pitchFamily="49" charset="-122"/>
                <a:ea typeface="黑体" panose="02010609060101010101" pitchFamily="49" charset="-122"/>
              </a:rPr>
              <a:t>黑死病传播过程中的恶历史？</a:t>
            </a:r>
            <a:endParaRPr lang="zh-CN" altLang="zh-CN" sz="3200" b="1" dirty="0" smtClean="0">
              <a:solidFill>
                <a:srgbClr val="003300"/>
              </a:solidFill>
              <a:latin typeface="黑体" panose="02010609060101010101" pitchFamily="49" charset="-122"/>
              <a:ea typeface="黑体" panose="02010609060101010101" pitchFamily="49" charset="-122"/>
            </a:endParaRPr>
          </a:p>
          <a:p>
            <a:r>
              <a:rPr lang="zh-CN" altLang="zh-CN" sz="3200" b="1" dirty="0" smtClean="0">
                <a:solidFill>
                  <a:srgbClr val="003300"/>
                </a:solidFill>
                <a:latin typeface="黑体" panose="02010609060101010101" pitchFamily="49" charset="-122"/>
                <a:ea typeface="黑体" panose="02010609060101010101" pitchFamily="49" charset="-122"/>
              </a:rPr>
              <a:t>（</a:t>
            </a:r>
            <a:r>
              <a:rPr lang="en-US" altLang="zh-CN" sz="3200" b="1" dirty="0" smtClean="0">
                <a:solidFill>
                  <a:srgbClr val="003300"/>
                </a:solidFill>
                <a:latin typeface="黑体" panose="02010609060101010101" pitchFamily="49" charset="-122"/>
                <a:ea typeface="黑体" panose="02010609060101010101" pitchFamily="49" charset="-122"/>
              </a:rPr>
              <a:t>1</a:t>
            </a:r>
            <a:r>
              <a:rPr lang="zh-CN" altLang="zh-CN" sz="3200" b="1" dirty="0" smtClean="0">
                <a:solidFill>
                  <a:srgbClr val="003300"/>
                </a:solidFill>
                <a:latin typeface="黑体" panose="02010609060101010101" pitchFamily="49" charset="-122"/>
                <a:ea typeface="黑体" panose="02010609060101010101" pitchFamily="49" charset="-122"/>
              </a:rPr>
              <a:t>）瘟随人走疫全欧</a:t>
            </a:r>
            <a:endParaRPr lang="en-US" altLang="zh-CN" sz="3200" b="1" dirty="0" smtClean="0">
              <a:solidFill>
                <a:srgbClr val="003300"/>
              </a:solidFill>
              <a:latin typeface="黑体" panose="02010609060101010101" pitchFamily="49" charset="-122"/>
              <a:ea typeface="黑体" panose="02010609060101010101" pitchFamily="49" charset="-122"/>
            </a:endParaRPr>
          </a:p>
          <a:p>
            <a:r>
              <a:rPr lang="zh-CN" altLang="zh-CN" sz="3200" b="1" dirty="0" smtClean="0">
                <a:solidFill>
                  <a:srgbClr val="003300"/>
                </a:solidFill>
                <a:latin typeface="黑体" panose="02010609060101010101" pitchFamily="49" charset="-122"/>
                <a:ea typeface="黑体" panose="02010609060101010101" pitchFamily="49" charset="-122"/>
              </a:rPr>
              <a:t>（</a:t>
            </a:r>
            <a:r>
              <a:rPr lang="en-US" altLang="zh-CN" sz="3200" b="1" dirty="0" smtClean="0">
                <a:solidFill>
                  <a:srgbClr val="003300"/>
                </a:solidFill>
                <a:latin typeface="黑体" panose="02010609060101010101" pitchFamily="49" charset="-122"/>
                <a:ea typeface="黑体" panose="02010609060101010101" pitchFamily="49" charset="-122"/>
              </a:rPr>
              <a:t>2</a:t>
            </a:r>
            <a:r>
              <a:rPr lang="zh-CN" altLang="zh-CN" sz="3200" b="1" dirty="0" smtClean="0">
                <a:solidFill>
                  <a:srgbClr val="003300"/>
                </a:solidFill>
                <a:latin typeface="黑体" panose="02010609060101010101" pitchFamily="49" charset="-122"/>
                <a:ea typeface="黑体" panose="02010609060101010101" pitchFamily="49" charset="-122"/>
              </a:rPr>
              <a:t>）自然灾害人性恶</a:t>
            </a:r>
            <a:endParaRPr lang="zh-CN" altLang="zh-CN" sz="3200" b="1" dirty="0" smtClean="0">
              <a:solidFill>
                <a:srgbClr val="003300"/>
              </a:solidFill>
              <a:latin typeface="黑体" panose="02010609060101010101" pitchFamily="49" charset="-122"/>
              <a:ea typeface="黑体" panose="02010609060101010101" pitchFamily="49" charset="-122"/>
            </a:endParaRPr>
          </a:p>
          <a:p>
            <a:r>
              <a:rPr lang="zh-CN" altLang="zh-CN" sz="3200" b="1" dirty="0" smtClean="0">
                <a:solidFill>
                  <a:srgbClr val="003300"/>
                </a:solidFill>
                <a:latin typeface="黑体" panose="02010609060101010101" pitchFamily="49" charset="-122"/>
                <a:ea typeface="黑体" panose="02010609060101010101" pitchFamily="49" charset="-122"/>
              </a:rPr>
              <a:t>　　　　</a:t>
            </a:r>
            <a:r>
              <a:rPr lang="zh-CN" altLang="zh-CN" sz="3200" b="1" dirty="0" smtClean="0">
                <a:solidFill>
                  <a:srgbClr val="7030A0"/>
                </a:solidFill>
                <a:latin typeface="黑体" panose="02010609060101010101" pitchFamily="49" charset="-122"/>
                <a:ea typeface="黑体" panose="02010609060101010101" pitchFamily="49" charset="-122"/>
              </a:rPr>
              <a:t>　多事之秋、自然之灾、人性之恶。</a:t>
            </a:r>
            <a:endParaRPr lang="zh-CN" altLang="zh-CN" sz="3200" b="1" dirty="0" smtClean="0">
              <a:solidFill>
                <a:srgbClr val="7030A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lstStyle/>
          <a:p>
            <a:endParaRPr lang="en-US" altLang="zh-CN" sz="3200" b="1" dirty="0" smtClean="0">
              <a:solidFill>
                <a:srgbClr val="003300"/>
              </a:solidFill>
              <a:latin typeface="黑体" panose="02010609060101010101" pitchFamily="49" charset="-122"/>
              <a:ea typeface="黑体" panose="02010609060101010101" pitchFamily="49" charset="-122"/>
            </a:endParaRPr>
          </a:p>
          <a:p>
            <a:r>
              <a:rPr lang="en-US" altLang="zh-CN" sz="3200" b="1" dirty="0" smtClean="0">
                <a:solidFill>
                  <a:srgbClr val="003300"/>
                </a:solidFill>
                <a:latin typeface="黑体" panose="02010609060101010101" pitchFamily="49" charset="-122"/>
                <a:ea typeface="黑体" panose="02010609060101010101" pitchFamily="49" charset="-122"/>
              </a:rPr>
              <a:t>3</a:t>
            </a:r>
            <a:r>
              <a:rPr lang="en-US" altLang="zh-CN" sz="3200" b="1" dirty="0" smtClean="0">
                <a:solidFill>
                  <a:srgbClr val="003300"/>
                </a:solidFill>
                <a:latin typeface="黑体" panose="02010609060101010101" pitchFamily="49" charset="-122"/>
                <a:ea typeface="黑体" panose="02010609060101010101" pitchFamily="49" charset="-122"/>
              </a:rPr>
              <a:t>.</a:t>
            </a:r>
            <a:r>
              <a:rPr lang="zh-CN" altLang="zh-CN" sz="3200" b="1" dirty="0" smtClean="0">
                <a:solidFill>
                  <a:srgbClr val="003300"/>
                </a:solidFill>
                <a:latin typeface="黑体" panose="02010609060101010101" pitchFamily="49" charset="-122"/>
                <a:ea typeface="黑体" panose="02010609060101010101" pitchFamily="49" charset="-122"/>
              </a:rPr>
              <a:t>当时人们对黑死病是如何认知和应对的？</a:t>
            </a:r>
            <a:endParaRPr lang="zh-CN" altLang="zh-CN" sz="3200" b="1" dirty="0" smtClean="0">
              <a:solidFill>
                <a:srgbClr val="003300"/>
              </a:solidFill>
              <a:latin typeface="黑体" panose="02010609060101010101" pitchFamily="49" charset="-122"/>
              <a:ea typeface="黑体" panose="02010609060101010101" pitchFamily="49" charset="-122"/>
            </a:endParaRPr>
          </a:p>
          <a:p>
            <a:r>
              <a:rPr lang="zh-CN" altLang="zh-CN" sz="3200" b="1" dirty="0" smtClean="0">
                <a:solidFill>
                  <a:srgbClr val="003300"/>
                </a:solidFill>
                <a:latin typeface="黑体" panose="02010609060101010101" pitchFamily="49" charset="-122"/>
                <a:ea typeface="黑体" panose="02010609060101010101" pitchFamily="49" charset="-122"/>
              </a:rPr>
              <a:t>　　</a:t>
            </a:r>
            <a:r>
              <a:rPr lang="en-US" altLang="zh-CN" sz="3200" b="1" dirty="0" smtClean="0">
                <a:solidFill>
                  <a:srgbClr val="003300"/>
                </a:solidFill>
                <a:latin typeface="黑体" panose="02010609060101010101" pitchFamily="49" charset="-122"/>
                <a:ea typeface="黑体" panose="02010609060101010101" pitchFamily="49" charset="-122"/>
              </a:rPr>
              <a:t>    </a:t>
            </a:r>
            <a:r>
              <a:rPr lang="zh-CN" altLang="zh-CN" sz="3200" b="1" dirty="0" smtClean="0">
                <a:solidFill>
                  <a:srgbClr val="FF0000"/>
                </a:solidFill>
                <a:latin typeface="黑体" panose="02010609060101010101" pitchFamily="49" charset="-122"/>
                <a:ea typeface="黑体" panose="02010609060101010101" pitchFamily="49" charset="-122"/>
              </a:rPr>
              <a:t>恐</a:t>
            </a:r>
            <a:r>
              <a:rPr lang="zh-CN" altLang="zh-CN" sz="3200" b="1" dirty="0" smtClean="0">
                <a:solidFill>
                  <a:srgbClr val="FF0000"/>
                </a:solidFill>
                <a:latin typeface="黑体" panose="02010609060101010101" pitchFamily="49" charset="-122"/>
                <a:ea typeface="黑体" panose="02010609060101010101" pitchFamily="49" charset="-122"/>
              </a:rPr>
              <a:t>惧源于陌生，害怕基于无知。</a:t>
            </a:r>
            <a:endParaRPr lang="zh-CN" altLang="zh-CN" sz="3200" b="1" dirty="0" smtClean="0">
              <a:solidFill>
                <a:srgbClr val="FF0000"/>
              </a:solidFill>
              <a:latin typeface="黑体" panose="02010609060101010101" pitchFamily="49" charset="-122"/>
              <a:ea typeface="黑体" panose="02010609060101010101" pitchFamily="49" charset="-122"/>
            </a:endParaRPr>
          </a:p>
          <a:p>
            <a:endParaRPr lang="en-US" altLang="zh-CN" sz="3200" b="1" dirty="0" smtClean="0">
              <a:solidFill>
                <a:srgbClr val="002060"/>
              </a:solidFill>
              <a:latin typeface="黑体" panose="02010609060101010101" pitchFamily="49" charset="-122"/>
              <a:ea typeface="黑体" panose="02010609060101010101" pitchFamily="49" charset="-122"/>
            </a:endParaRPr>
          </a:p>
          <a:p>
            <a:r>
              <a:rPr lang="zh-CN" altLang="en-US" sz="3200" b="1" dirty="0" smtClean="0">
                <a:solidFill>
                  <a:srgbClr val="002060"/>
                </a:solidFill>
                <a:latin typeface="黑体" panose="02010609060101010101" pitchFamily="49" charset="-122"/>
                <a:ea typeface="黑体" panose="02010609060101010101" pitchFamily="49" charset="-122"/>
              </a:rPr>
              <a:t> </a:t>
            </a:r>
            <a:r>
              <a:rPr lang="zh-CN" altLang="en-US"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002060"/>
                </a:solidFill>
                <a:latin typeface="黑体" panose="02010609060101010101" pitchFamily="49" charset="-122"/>
                <a:ea typeface="黑体" panose="02010609060101010101" pitchFamily="49" charset="-122"/>
              </a:rPr>
              <a:t>（</a:t>
            </a:r>
            <a:r>
              <a:rPr lang="en-US" altLang="zh-CN" sz="3200" b="1" dirty="0" smtClean="0">
                <a:solidFill>
                  <a:srgbClr val="002060"/>
                </a:solidFill>
                <a:latin typeface="黑体" panose="02010609060101010101" pitchFamily="49" charset="-122"/>
                <a:ea typeface="黑体" panose="02010609060101010101" pitchFamily="49" charset="-122"/>
              </a:rPr>
              <a:t>1</a:t>
            </a:r>
            <a:r>
              <a:rPr lang="zh-CN" altLang="zh-CN" sz="3200" b="1" dirty="0" smtClean="0">
                <a:solidFill>
                  <a:srgbClr val="002060"/>
                </a:solidFill>
                <a:latin typeface="黑体" panose="02010609060101010101" pitchFamily="49" charset="-122"/>
                <a:ea typeface="黑体" panose="02010609060101010101" pitchFamily="49" charset="-122"/>
              </a:rPr>
              <a:t>）基督教的天谴说</a:t>
            </a:r>
            <a:endParaRPr lang="en-US" altLang="zh-CN" sz="3200" b="1" dirty="0" smtClean="0">
              <a:solidFill>
                <a:srgbClr val="002060"/>
              </a:solidFill>
              <a:latin typeface="黑体" panose="02010609060101010101" pitchFamily="49" charset="-122"/>
              <a:ea typeface="黑体" panose="02010609060101010101" pitchFamily="49" charset="-122"/>
            </a:endParaRPr>
          </a:p>
          <a:p>
            <a:r>
              <a:rPr lang="en-US" altLang="zh-CN"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002060"/>
                </a:solidFill>
                <a:latin typeface="黑体" panose="02010609060101010101" pitchFamily="49" charset="-122"/>
                <a:ea typeface="黑体" panose="02010609060101010101" pitchFamily="49" charset="-122"/>
              </a:rPr>
              <a:t>（</a:t>
            </a:r>
            <a:r>
              <a:rPr lang="en-US" altLang="zh-CN" sz="3200" b="1" dirty="0" smtClean="0">
                <a:solidFill>
                  <a:srgbClr val="002060"/>
                </a:solidFill>
                <a:latin typeface="黑体" panose="02010609060101010101" pitchFamily="49" charset="-122"/>
                <a:ea typeface="黑体" panose="02010609060101010101" pitchFamily="49" charset="-122"/>
              </a:rPr>
              <a:t>2</a:t>
            </a:r>
            <a:r>
              <a:rPr lang="zh-CN" altLang="zh-CN" sz="3200" b="1" dirty="0" smtClean="0">
                <a:solidFill>
                  <a:srgbClr val="002060"/>
                </a:solidFill>
                <a:latin typeface="黑体" panose="02010609060101010101" pitchFamily="49" charset="-122"/>
                <a:ea typeface="黑体" panose="02010609060101010101" pitchFamily="49" charset="-122"/>
              </a:rPr>
              <a:t>）医学家</a:t>
            </a:r>
            <a:r>
              <a:rPr lang="zh-CN" altLang="en-US" sz="3200" b="1" dirty="0" smtClean="0">
                <a:solidFill>
                  <a:srgbClr val="002060"/>
                </a:solidFill>
                <a:latin typeface="黑体" panose="02010609060101010101" pitchFamily="49" charset="-122"/>
                <a:ea typeface="黑体" panose="02010609060101010101" pitchFamily="49" charset="-122"/>
              </a:rPr>
              <a:t>的</a:t>
            </a:r>
            <a:r>
              <a:rPr lang="zh-CN" altLang="zh-CN" sz="3200" b="1" dirty="0" smtClean="0">
                <a:solidFill>
                  <a:srgbClr val="002060"/>
                </a:solidFill>
                <a:latin typeface="黑体" panose="02010609060101010101" pitchFamily="49" charset="-122"/>
                <a:ea typeface="黑体" panose="02010609060101010101" pitchFamily="49" charset="-122"/>
              </a:rPr>
              <a:t>星象学</a:t>
            </a:r>
            <a:endParaRPr lang="en-US" altLang="zh-CN" sz="3200" b="1" dirty="0" smtClean="0">
              <a:solidFill>
                <a:srgbClr val="002060"/>
              </a:solidFill>
              <a:latin typeface="黑体" panose="02010609060101010101" pitchFamily="49" charset="-122"/>
              <a:ea typeface="黑体" panose="02010609060101010101" pitchFamily="49" charset="-122"/>
            </a:endParaRPr>
          </a:p>
          <a:p>
            <a:r>
              <a:rPr lang="en-US" altLang="zh-CN"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002060"/>
                </a:solidFill>
                <a:latin typeface="黑体" panose="02010609060101010101" pitchFamily="49" charset="-122"/>
                <a:ea typeface="黑体" panose="02010609060101010101" pitchFamily="49" charset="-122"/>
              </a:rPr>
              <a:t>（</a:t>
            </a:r>
            <a:r>
              <a:rPr lang="en-US" altLang="zh-CN" sz="3200" b="1" dirty="0" smtClean="0">
                <a:solidFill>
                  <a:srgbClr val="002060"/>
                </a:solidFill>
                <a:latin typeface="黑体" panose="02010609060101010101" pitchFamily="49" charset="-122"/>
                <a:ea typeface="黑体" panose="02010609060101010101" pitchFamily="49" charset="-122"/>
              </a:rPr>
              <a:t>3</a:t>
            </a:r>
            <a:r>
              <a:rPr lang="zh-CN" altLang="zh-CN" sz="3200" b="1" dirty="0" smtClean="0">
                <a:solidFill>
                  <a:srgbClr val="002060"/>
                </a:solidFill>
                <a:latin typeface="黑体" panose="02010609060101010101" pitchFamily="49" charset="-122"/>
                <a:ea typeface="黑体" panose="02010609060101010101" pitchFamily="49" charset="-122"/>
              </a:rPr>
              <a:t>）德国</a:t>
            </a:r>
            <a:r>
              <a:rPr lang="zh-CN" altLang="en-US" sz="3200" b="1" dirty="0" smtClean="0">
                <a:solidFill>
                  <a:srgbClr val="002060"/>
                </a:solidFill>
                <a:latin typeface="黑体" panose="02010609060101010101" pitchFamily="49" charset="-122"/>
                <a:ea typeface="黑体" panose="02010609060101010101" pitchFamily="49" charset="-122"/>
              </a:rPr>
              <a:t>的</a:t>
            </a:r>
            <a:r>
              <a:rPr lang="zh-CN" altLang="zh-CN" sz="3200" b="1" dirty="0" smtClean="0">
                <a:solidFill>
                  <a:srgbClr val="002060"/>
                </a:solidFill>
                <a:latin typeface="黑体" panose="02010609060101010101" pitchFamily="49" charset="-122"/>
                <a:ea typeface="黑体" panose="02010609060101010101" pitchFamily="49" charset="-122"/>
              </a:rPr>
              <a:t>屠犹运动</a:t>
            </a:r>
            <a:endParaRPr lang="zh-CN" altLang="zh-CN" sz="3200" b="1" dirty="0" smtClean="0">
              <a:solidFill>
                <a:srgbClr val="002060"/>
              </a:solidFill>
              <a:latin typeface="黑体" panose="02010609060101010101" pitchFamily="49" charset="-122"/>
              <a:ea typeface="黑体" panose="02010609060101010101" pitchFamily="49" charset="-122"/>
            </a:endParaRPr>
          </a:p>
          <a:p>
            <a:r>
              <a:rPr lang="en-US" altLang="zh-CN"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002060"/>
                </a:solidFill>
                <a:latin typeface="黑体" panose="02010609060101010101" pitchFamily="49" charset="-122"/>
                <a:ea typeface="黑体" panose="02010609060101010101" pitchFamily="49" charset="-122"/>
              </a:rPr>
              <a:t>（</a:t>
            </a:r>
            <a:r>
              <a:rPr lang="en-US" altLang="zh-CN" sz="3200" b="1" dirty="0" smtClean="0">
                <a:solidFill>
                  <a:srgbClr val="002060"/>
                </a:solidFill>
                <a:latin typeface="黑体" panose="02010609060101010101" pitchFamily="49" charset="-122"/>
                <a:ea typeface="黑体" panose="02010609060101010101" pitchFamily="49" charset="-122"/>
              </a:rPr>
              <a:t>4</a:t>
            </a:r>
            <a:r>
              <a:rPr lang="zh-CN" altLang="zh-CN" sz="3200" b="1" dirty="0" smtClean="0">
                <a:solidFill>
                  <a:srgbClr val="002060"/>
                </a:solidFill>
                <a:latin typeface="黑体" panose="02010609060101010101" pitchFamily="49" charset="-122"/>
                <a:ea typeface="黑体" panose="02010609060101010101" pitchFamily="49" charset="-122"/>
              </a:rPr>
              <a:t>）巫和猫作祟害人</a:t>
            </a:r>
            <a:endParaRPr lang="en-US" altLang="zh-CN" sz="3200" b="1" dirty="0" smtClean="0">
              <a:solidFill>
                <a:srgbClr val="002060"/>
              </a:solidFill>
              <a:latin typeface="黑体" panose="02010609060101010101" pitchFamily="49" charset="-122"/>
              <a:ea typeface="黑体" panose="02010609060101010101" pitchFamily="49" charset="-122"/>
            </a:endParaRPr>
          </a:p>
          <a:p>
            <a:r>
              <a:rPr lang="en-US" altLang="zh-CN"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002060"/>
                </a:solidFill>
                <a:latin typeface="黑体" panose="02010609060101010101" pitchFamily="49" charset="-122"/>
                <a:ea typeface="黑体" panose="02010609060101010101" pitchFamily="49" charset="-122"/>
              </a:rPr>
              <a:t>（</a:t>
            </a:r>
            <a:r>
              <a:rPr lang="en-US" altLang="zh-CN" sz="3200" b="1" dirty="0" smtClean="0">
                <a:solidFill>
                  <a:srgbClr val="002060"/>
                </a:solidFill>
                <a:latin typeface="黑体" panose="02010609060101010101" pitchFamily="49" charset="-122"/>
                <a:ea typeface="黑体" panose="02010609060101010101" pitchFamily="49" charset="-122"/>
              </a:rPr>
              <a:t>5</a:t>
            </a:r>
            <a:r>
              <a:rPr lang="zh-CN" altLang="zh-CN" sz="3200" b="1" dirty="0" smtClean="0">
                <a:solidFill>
                  <a:srgbClr val="002060"/>
                </a:solidFill>
                <a:latin typeface="黑体" panose="02010609060101010101" pitchFamily="49" charset="-122"/>
                <a:ea typeface="黑体" panose="02010609060101010101" pitchFamily="49" charset="-122"/>
              </a:rPr>
              <a:t>）服装违上帝意愿</a:t>
            </a:r>
            <a:endParaRPr lang="en-US" altLang="zh-CN" sz="3200" b="1" dirty="0" smtClean="0">
              <a:solidFill>
                <a:srgbClr val="002060"/>
              </a:solidFill>
              <a:latin typeface="黑体" panose="02010609060101010101" pitchFamily="49" charset="-122"/>
              <a:ea typeface="黑体" panose="02010609060101010101" pitchFamily="49" charset="-122"/>
            </a:endParaRPr>
          </a:p>
          <a:p>
            <a:r>
              <a:rPr lang="en-US" altLang="zh-CN" sz="3200" b="1" dirty="0" smtClean="0">
                <a:solidFill>
                  <a:srgbClr val="FF0000"/>
                </a:solidFill>
                <a:latin typeface="黑体" panose="02010609060101010101" pitchFamily="49" charset="-122"/>
                <a:ea typeface="黑体" panose="02010609060101010101" pitchFamily="49" charset="-122"/>
              </a:rPr>
              <a:t>      </a:t>
            </a:r>
            <a:endParaRPr lang="zh-CN" altLang="zh-CN" sz="3200" b="1" dirty="0" smtClean="0">
              <a:solidFill>
                <a:srgbClr val="FF0000"/>
              </a:solidFill>
              <a:latin typeface="黑体" panose="02010609060101010101" pitchFamily="49" charset="-122"/>
              <a:ea typeface="黑体" panose="02010609060101010101" pitchFamily="49" charset="-122"/>
            </a:endParaRPr>
          </a:p>
          <a:p>
            <a:endParaRPr lang="zh-CN" altLang="zh-CN"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4445" y="102870"/>
            <a:ext cx="12254865" cy="6749415"/>
          </a:xfrm>
        </p:spPr>
        <p:txBody>
          <a:bodyPr>
            <a:normAutofit fontScale="30000"/>
          </a:bodyPr>
          <a:lstStyle/>
          <a:p>
            <a:r>
              <a:rPr lang="zh-CN" altLang="en-US" dirty="0"/>
              <a:t>　</a:t>
            </a:r>
            <a:endParaRPr lang="zh-CN" altLang="en-US" b="1" dirty="0">
              <a:solidFill>
                <a:srgbClr val="C00000"/>
              </a:solidFill>
            </a:endParaRPr>
          </a:p>
          <a:p>
            <a:endParaRPr lang="zh-CN" altLang="en-US" sz="13335" b="1" dirty="0">
              <a:solidFill>
                <a:srgbClr val="C00000"/>
              </a:solidFill>
              <a:latin typeface="黑体" panose="02010609060101010101" pitchFamily="49" charset="-122"/>
              <a:ea typeface="黑体" panose="02010609060101010101" pitchFamily="49" charset="-122"/>
              <a:cs typeface="黑体" panose="02010609060101010101" pitchFamily="49" charset="-122"/>
            </a:endParaRPr>
          </a:p>
          <a:p>
            <a:r>
              <a:rPr lang="zh-CN" altLang="en-US" sz="13335" b="1" dirty="0">
                <a:solidFill>
                  <a:srgbClr val="C00000"/>
                </a:solidFill>
                <a:latin typeface="黑体" panose="02010609060101010101" pitchFamily="49" charset="-122"/>
                <a:ea typeface="黑体" panose="02010609060101010101" pitchFamily="49" charset="-122"/>
                <a:cs typeface="黑体" panose="02010609060101010101" pitchFamily="49" charset="-122"/>
              </a:rPr>
              <a:t>交流的主要内容：</a:t>
            </a:r>
            <a:endParaRPr lang="zh-CN" altLang="en-US" sz="10665" b="1" dirty="0">
              <a:solidFill>
                <a:srgbClr val="C00000"/>
              </a:solidFill>
              <a:latin typeface="黑体" panose="02010609060101010101" pitchFamily="49" charset="-122"/>
              <a:ea typeface="黑体" panose="02010609060101010101" pitchFamily="49" charset="-122"/>
              <a:cs typeface="黑体" panose="02010609060101010101" pitchFamily="49" charset="-122"/>
            </a:endParaRPr>
          </a:p>
          <a:p>
            <a:pPr marL="0" indent="0" fontAlgn="auto">
              <a:lnSpc>
                <a:spcPct val="150000"/>
              </a:lnSpc>
              <a:buNone/>
            </a:pPr>
            <a:r>
              <a:rPr lang="zh-CN" altLang="en-US" sz="10665" b="1" dirty="0">
                <a:gradFill>
                  <a:gsLst>
                    <a:gs pos="0">
                      <a:srgbClr val="7B32B2"/>
                    </a:gs>
                    <a:gs pos="100000">
                      <a:srgbClr val="401A5D"/>
                    </a:gs>
                  </a:gsLst>
                  <a:lin scaled="0"/>
                </a:gradFill>
                <a:latin typeface="黑体" panose="02010609060101010101" pitchFamily="49" charset="-122"/>
                <a:ea typeface="黑体" panose="02010609060101010101" pitchFamily="49" charset="-122"/>
                <a:cs typeface="黑体" panose="02010609060101010101" pitchFamily="49" charset="-122"/>
              </a:rPr>
              <a:t>　　　一、</a:t>
            </a:r>
            <a:r>
              <a:rPr lang="zh-CN" altLang="en-US" sz="10665" b="1" dirty="0" smtClean="0">
                <a:gradFill>
                  <a:gsLst>
                    <a:gs pos="0">
                      <a:srgbClr val="7B32B2"/>
                    </a:gs>
                    <a:gs pos="100000">
                      <a:srgbClr val="401A5D"/>
                    </a:gs>
                  </a:gsLst>
                  <a:lin scaled="0"/>
                </a:gradFill>
                <a:latin typeface="黑体" panose="02010609060101010101" pitchFamily="49" charset="-122"/>
                <a:ea typeface="黑体" panose="02010609060101010101" pitchFamily="49" charset="-122"/>
                <a:cs typeface="黑体" panose="02010609060101010101" pitchFamily="49" charset="-122"/>
                <a:sym typeface="+mn-ea"/>
              </a:rPr>
              <a:t>课题简介：</a:t>
            </a:r>
            <a:r>
              <a:rPr lang="zh-CN" altLang="en-US"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基于项目构建</a:t>
            </a:r>
            <a:r>
              <a:rPr lang="en-US" altLang="zh-CN"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a:t>
            </a:r>
            <a:r>
              <a:rPr lang="zh-CN" altLang="en-US"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双题</a:t>
            </a:r>
            <a:r>
              <a:rPr lang="en-US" altLang="zh-CN"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sym typeface="+mn-ea"/>
              </a:rPr>
              <a:t>”</a:t>
            </a:r>
            <a:r>
              <a:rPr lang="zh-CN" altLang="en-US"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教学模式的行动研究</a:t>
            </a:r>
            <a:r>
              <a:rPr lang="en-US" altLang="zh-CN"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 </a:t>
            </a:r>
            <a:r>
              <a:rPr lang="zh-CN" altLang="en-US"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　　</a:t>
            </a:r>
            <a:endParaRPr lang="zh-CN" altLang="en-US"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endParaRPr>
          </a:p>
          <a:p>
            <a:pPr marL="0" indent="0" fontAlgn="auto">
              <a:lnSpc>
                <a:spcPct val="150000"/>
              </a:lnSpc>
              <a:buNone/>
            </a:pPr>
            <a:r>
              <a:rPr lang="zh-CN" altLang="en-US"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　　　　　　　　　　　</a:t>
            </a:r>
            <a:r>
              <a:rPr lang="zh-CN" altLang="en-US" sz="10665"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a:t>
            </a:r>
            <a:r>
              <a:rPr lang="zh-CN" altLang="zh-CN" sz="10665"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主题推送项目，问题驱动教学</a:t>
            </a:r>
            <a:r>
              <a:rPr lang="zh-CN" altLang="en-US" sz="10665"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a:t>
            </a:r>
            <a:r>
              <a:rPr lang="en-US" altLang="zh-CN" sz="10665" b="1" dirty="0" smtClean="0">
                <a:gradFill>
                  <a:gsLst>
                    <a:gs pos="0">
                      <a:srgbClr val="7B32B2"/>
                    </a:gs>
                    <a:gs pos="100000">
                      <a:srgbClr val="401A5D"/>
                    </a:gs>
                  </a:gsLst>
                  <a:lin scaled="0"/>
                </a:gradFill>
                <a:latin typeface="黑体" panose="02010609060101010101" pitchFamily="49" charset="-122"/>
                <a:ea typeface="黑体" panose="02010609060101010101" pitchFamily="49" charset="-122"/>
                <a:cs typeface="黑体" panose="02010609060101010101" pitchFamily="49" charset="-122"/>
              </a:rPr>
              <a:t>  </a:t>
            </a:r>
            <a:r>
              <a:rPr lang="zh-CN" altLang="en-US" sz="10665" b="1" dirty="0" smtClean="0">
                <a:gradFill>
                  <a:gsLst>
                    <a:gs pos="0">
                      <a:srgbClr val="7B32B2"/>
                    </a:gs>
                    <a:gs pos="100000">
                      <a:srgbClr val="401A5D"/>
                    </a:gs>
                  </a:gsLst>
                  <a:lin scaled="0"/>
                </a:gradFill>
                <a:latin typeface="黑体" panose="02010609060101010101" pitchFamily="49" charset="-122"/>
                <a:ea typeface="黑体" panose="02010609060101010101" pitchFamily="49" charset="-122"/>
                <a:cs typeface="黑体" panose="02010609060101010101" pitchFamily="49" charset="-122"/>
              </a:rPr>
              <a:t>　</a:t>
            </a:r>
            <a:endParaRPr lang="zh-CN" altLang="en-US" sz="10665" b="1" dirty="0" smtClean="0">
              <a:gradFill>
                <a:gsLst>
                  <a:gs pos="0">
                    <a:srgbClr val="7B32B2"/>
                  </a:gs>
                  <a:gs pos="100000">
                    <a:srgbClr val="401A5D"/>
                  </a:gs>
                </a:gsLst>
                <a:lin scaled="0"/>
              </a:gradFill>
              <a:latin typeface="黑体" panose="02010609060101010101" pitchFamily="49" charset="-122"/>
              <a:ea typeface="黑体" panose="02010609060101010101" pitchFamily="49" charset="-122"/>
              <a:cs typeface="黑体" panose="02010609060101010101" pitchFamily="49" charset="-122"/>
            </a:endParaRPr>
          </a:p>
          <a:p>
            <a:pPr marL="0" indent="0" fontAlgn="auto">
              <a:lnSpc>
                <a:spcPct val="150000"/>
              </a:lnSpc>
              <a:buNone/>
            </a:pPr>
            <a:r>
              <a:rPr lang="zh-CN" altLang="zh-CN"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zh-CN" sz="10665" b="1" dirty="0" smtClean="0">
                <a:solidFill>
                  <a:srgbClr val="7030A0"/>
                </a:solidFill>
                <a:latin typeface="黑体" panose="02010609060101010101" pitchFamily="49" charset="-122"/>
                <a:ea typeface="黑体" panose="02010609060101010101" pitchFamily="49" charset="-122"/>
                <a:cs typeface="黑体" panose="02010609060101010101" pitchFamily="49" charset="-122"/>
                <a:sym typeface="+mn-ea"/>
              </a:rPr>
              <a:t>二、恶中有善：</a:t>
            </a:r>
            <a:r>
              <a:rPr lang="zh-CN" altLang="zh-CN"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sym typeface="+mn-ea"/>
              </a:rPr>
              <a:t>选择恶历史这个项目主题进行实践研究原因</a:t>
            </a:r>
            <a:endParaRPr lang="en-US" altLang="zh-CN"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endParaRPr>
          </a:p>
          <a:p>
            <a:pPr marL="0" indent="0" fontAlgn="auto">
              <a:lnSpc>
                <a:spcPct val="150000"/>
              </a:lnSpc>
              <a:buNone/>
            </a:pPr>
            <a:r>
              <a:rPr lang="zh-CN" altLang="zh-CN" sz="10665" b="1" dirty="0" smtClean="0">
                <a:gradFill>
                  <a:gsLst>
                    <a:gs pos="0">
                      <a:srgbClr val="7B32B2"/>
                    </a:gs>
                    <a:gs pos="100000">
                      <a:srgbClr val="401A5D"/>
                    </a:gs>
                  </a:gsLst>
                  <a:lin scaled="0"/>
                </a:gradFill>
                <a:latin typeface="黑体" panose="02010609060101010101" pitchFamily="49" charset="-122"/>
                <a:ea typeface="黑体" panose="02010609060101010101" pitchFamily="49" charset="-122"/>
                <a:cs typeface="黑体" panose="02010609060101010101" pitchFamily="49" charset="-122"/>
                <a:sym typeface="+mn-ea"/>
              </a:rPr>
              <a:t>　　　三、行动研究：</a:t>
            </a:r>
            <a:r>
              <a:rPr lang="zh-CN" altLang="en-US"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sym typeface="+mn-ea"/>
              </a:rPr>
              <a:t>以</a:t>
            </a:r>
            <a:r>
              <a:rPr lang="en-US" altLang="zh-CN"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sym typeface="+mn-ea"/>
              </a:rPr>
              <a:t>14</a:t>
            </a:r>
            <a:r>
              <a:rPr lang="zh-CN" altLang="en-US"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sym typeface="+mn-ea"/>
              </a:rPr>
              <a:t>世纪</a:t>
            </a:r>
            <a:r>
              <a:rPr lang="zh-CN" altLang="en-US"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sym typeface="+mn-ea"/>
              </a:rPr>
              <a:t>欧洲发生的黑死病为主题推送项目</a:t>
            </a:r>
            <a:r>
              <a:rPr lang="zh-CN" altLang="en-US" sz="10665" b="1" dirty="0" smtClean="0">
                <a:gradFill>
                  <a:gsLst>
                    <a:gs pos="0">
                      <a:srgbClr val="7B32B2"/>
                    </a:gs>
                    <a:gs pos="100000">
                      <a:srgbClr val="401A5D"/>
                    </a:gs>
                  </a:gsLst>
                  <a:lin scaled="0"/>
                </a:gradFill>
                <a:latin typeface="黑体" panose="02010609060101010101" pitchFamily="49" charset="-122"/>
                <a:ea typeface="黑体" panose="02010609060101010101" pitchFamily="49" charset="-122"/>
                <a:cs typeface="黑体" panose="02010609060101010101" pitchFamily="49" charset="-122"/>
                <a:sym typeface="+mn-ea"/>
              </a:rPr>
              <a:t>　　　</a:t>
            </a:r>
            <a:endParaRPr lang="zh-CN" altLang="en-US" sz="10665" b="1" dirty="0" smtClean="0">
              <a:gradFill>
                <a:gsLst>
                  <a:gs pos="0">
                    <a:srgbClr val="7B32B2"/>
                  </a:gs>
                  <a:gs pos="100000">
                    <a:srgbClr val="401A5D"/>
                  </a:gs>
                </a:gsLst>
                <a:lin scaled="0"/>
              </a:gradFill>
              <a:latin typeface="黑体" panose="02010609060101010101" pitchFamily="49" charset="-122"/>
              <a:ea typeface="黑体" panose="02010609060101010101" pitchFamily="49" charset="-122"/>
              <a:cs typeface="黑体" panose="02010609060101010101" pitchFamily="49" charset="-122"/>
              <a:sym typeface="+mn-ea"/>
            </a:endParaRPr>
          </a:p>
          <a:p>
            <a:pPr marL="0" indent="0" fontAlgn="auto">
              <a:lnSpc>
                <a:spcPct val="150000"/>
              </a:lnSpc>
              <a:buNone/>
            </a:pPr>
            <a:r>
              <a:rPr lang="zh-CN" altLang="en-US" sz="10665" b="1" dirty="0" smtClean="0">
                <a:gradFill>
                  <a:gsLst>
                    <a:gs pos="0">
                      <a:srgbClr val="7B32B2"/>
                    </a:gs>
                    <a:gs pos="100000">
                      <a:srgbClr val="401A5D"/>
                    </a:gs>
                  </a:gsLst>
                  <a:lin scaled="0"/>
                </a:gra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10665" b="1" dirty="0" smtClean="0">
                <a:solidFill>
                  <a:srgbClr val="7030A0"/>
                </a:solidFill>
                <a:latin typeface="黑体" panose="02010609060101010101" pitchFamily="49" charset="-122"/>
                <a:ea typeface="黑体" panose="02010609060101010101" pitchFamily="49" charset="-122"/>
                <a:cs typeface="黑体" panose="02010609060101010101" pitchFamily="49" charset="-122"/>
                <a:sym typeface="+mn-ea"/>
              </a:rPr>
              <a:t>四</a:t>
            </a:r>
            <a:r>
              <a:rPr lang="zh-CN" altLang="zh-CN" sz="10665" b="1" dirty="0" smtClean="0">
                <a:solidFill>
                  <a:srgbClr val="7030A0"/>
                </a:solidFill>
                <a:latin typeface="黑体" panose="02010609060101010101" pitchFamily="49" charset="-122"/>
                <a:ea typeface="黑体" panose="02010609060101010101" pitchFamily="49" charset="-122"/>
                <a:cs typeface="黑体" panose="02010609060101010101" pitchFamily="49" charset="-122"/>
                <a:sym typeface="+mn-ea"/>
              </a:rPr>
              <a:t>、</a:t>
            </a:r>
            <a:r>
              <a:rPr lang="zh-CN" altLang="zh-CN" sz="10665" b="1" dirty="0" smtClean="0">
                <a:solidFill>
                  <a:srgbClr val="7030A0"/>
                </a:solidFill>
                <a:latin typeface="黑体" panose="02010609060101010101" pitchFamily="49" charset="-122"/>
                <a:ea typeface="黑体" panose="02010609060101010101" pitchFamily="49" charset="-122"/>
                <a:cs typeface="黑体" panose="02010609060101010101" pitchFamily="49" charset="-122"/>
                <a:sym typeface="+mn-ea"/>
              </a:rPr>
              <a:t>研后思考：</a:t>
            </a:r>
            <a:r>
              <a:rPr lang="zh-CN" altLang="zh-CN"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sym typeface="+mn-ea"/>
              </a:rPr>
              <a:t>构建</a:t>
            </a:r>
            <a:r>
              <a:rPr lang="zh-CN" altLang="zh-CN" sz="10665"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sym typeface="+mn-ea"/>
              </a:rPr>
              <a:t>恶历史这个项目的滋养价值和教育意义　</a:t>
            </a:r>
            <a:endParaRPr lang="en-US" altLang="zh-CN" sz="9000"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endParaRPr>
          </a:p>
          <a:p>
            <a:pPr fontAlgn="auto">
              <a:lnSpc>
                <a:spcPts val="3600"/>
              </a:lnSpc>
            </a:pPr>
            <a:endParaRPr lang="en-US" altLang="zh-CN" sz="9000" b="1" dirty="0" smtClean="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lnSpcReduction="10000"/>
          </a:bodyPr>
          <a:lstStyle/>
          <a:p>
            <a:endParaRPr lang="en-US" altLang="zh-CN" sz="3200" b="1" dirty="0" smtClean="0">
              <a:solidFill>
                <a:srgbClr val="003300"/>
              </a:solidFill>
              <a:latin typeface="黑体" panose="02010609060101010101" pitchFamily="49" charset="-122"/>
              <a:ea typeface="黑体" panose="02010609060101010101" pitchFamily="49" charset="-122"/>
            </a:endParaRPr>
          </a:p>
          <a:p>
            <a:pPr fontAlgn="auto">
              <a:lnSpc>
                <a:spcPct val="150000"/>
              </a:lnSpc>
            </a:pPr>
            <a:r>
              <a:rPr lang="zh-CN" sz="3200" b="1" dirty="0" smtClean="0">
                <a:solidFill>
                  <a:srgbClr val="003300"/>
                </a:solidFill>
                <a:latin typeface="黑体" panose="02010609060101010101" pitchFamily="49" charset="-122"/>
                <a:ea typeface="黑体" panose="02010609060101010101" pitchFamily="49" charset="-122"/>
              </a:rPr>
              <a:t>　　</a:t>
            </a:r>
            <a:r>
              <a:rPr altLang="zh-CN" sz="3200" b="1" dirty="0" smtClean="0">
                <a:solidFill>
                  <a:srgbClr val="003300"/>
                </a:solidFill>
                <a:latin typeface="黑体" panose="02010609060101010101" pitchFamily="49" charset="-122"/>
                <a:ea typeface="黑体" panose="02010609060101010101" pitchFamily="49" charset="-122"/>
              </a:rPr>
              <a:t>甚至还有人解释是人们抛弃传统得体的服装，违背上帝意愿，追求紧的、短的、开叉的、镶边的、用皮带或扣子扣住衣服等等，穿起来不像人，像虐待者和魔鬼。</a:t>
            </a:r>
            <a:endParaRPr altLang="zh-CN" sz="3200" b="1" dirty="0" smtClean="0">
              <a:solidFill>
                <a:srgbClr val="003300"/>
              </a:solidFill>
              <a:latin typeface="黑体" panose="02010609060101010101" pitchFamily="49" charset="-122"/>
              <a:ea typeface="黑体" panose="02010609060101010101" pitchFamily="49" charset="-122"/>
            </a:endParaRPr>
          </a:p>
          <a:p>
            <a:pPr fontAlgn="auto">
              <a:lnSpc>
                <a:spcPct val="150000"/>
              </a:lnSpc>
            </a:pPr>
            <a:r>
              <a:rPr lang="zh-CN" sz="3200" b="1" dirty="0" smtClean="0">
                <a:solidFill>
                  <a:srgbClr val="003300"/>
                </a:solidFill>
                <a:latin typeface="黑体" panose="02010609060101010101" pitchFamily="49" charset="-122"/>
                <a:ea typeface="黑体" panose="02010609060101010101" pitchFamily="49" charset="-122"/>
              </a:rPr>
              <a:t>　　</a:t>
            </a:r>
            <a:r>
              <a:rPr altLang="zh-CN" sz="3200" b="1" dirty="0" smtClean="0">
                <a:solidFill>
                  <a:srgbClr val="003300"/>
                </a:solidFill>
                <a:latin typeface="黑体" panose="02010609060101010101" pitchFamily="49" charset="-122"/>
                <a:ea typeface="黑体" panose="02010609060101010101" pitchFamily="49" charset="-122"/>
              </a:rPr>
              <a:t>小孩死的多是因为他们不服从管教，上帝不喜欢不听话的孩子。</a:t>
            </a:r>
            <a:endParaRPr altLang="zh-CN" sz="3200" b="1" dirty="0" smtClean="0">
              <a:solidFill>
                <a:srgbClr val="003300"/>
              </a:solidFill>
              <a:latin typeface="黑体" panose="02010609060101010101" pitchFamily="49" charset="-122"/>
              <a:ea typeface="黑体" panose="02010609060101010101" pitchFamily="49" charset="-122"/>
            </a:endParaRPr>
          </a:p>
          <a:p>
            <a:pPr fontAlgn="auto">
              <a:lnSpc>
                <a:spcPct val="150000"/>
              </a:lnSpc>
            </a:pPr>
            <a:r>
              <a:rPr lang="zh-CN" sz="3200" b="1" dirty="0" smtClean="0">
                <a:solidFill>
                  <a:srgbClr val="003300"/>
                </a:solidFill>
                <a:latin typeface="黑体" panose="02010609060101010101" pitchFamily="49" charset="-122"/>
                <a:ea typeface="黑体" panose="02010609060101010101" pitchFamily="49" charset="-122"/>
              </a:rPr>
              <a:t>　　</a:t>
            </a:r>
            <a:r>
              <a:rPr altLang="zh-CN" sz="3200" b="1" dirty="0" smtClean="0">
                <a:solidFill>
                  <a:srgbClr val="003300"/>
                </a:solidFill>
                <a:latin typeface="黑体" panose="02010609060101010101" pitchFamily="49" charset="-122"/>
                <a:ea typeface="黑体" panose="02010609060101010101" pitchFamily="49" charset="-122"/>
              </a:rPr>
              <a:t>维也纳认为瘟疫挥舞蓝色火焰感染人们</a:t>
            </a:r>
            <a:r>
              <a:rPr lang="zh-CN" sz="3200" b="1" dirty="0" smtClean="0">
                <a:solidFill>
                  <a:srgbClr val="003300"/>
                </a:solidFill>
                <a:latin typeface="黑体" panose="02010609060101010101" pitchFamily="49" charset="-122"/>
                <a:ea typeface="黑体" panose="02010609060101010101" pitchFamily="49" charset="-122"/>
              </a:rPr>
              <a:t>。</a:t>
            </a:r>
            <a:endParaRPr altLang="zh-CN" sz="3200" b="1" dirty="0" smtClean="0">
              <a:solidFill>
                <a:srgbClr val="003300"/>
              </a:solidFill>
              <a:latin typeface="黑体" panose="02010609060101010101" pitchFamily="49" charset="-122"/>
              <a:ea typeface="黑体" panose="02010609060101010101" pitchFamily="49" charset="-122"/>
            </a:endParaRPr>
          </a:p>
          <a:p>
            <a:pPr fontAlgn="auto">
              <a:lnSpc>
                <a:spcPct val="150000"/>
              </a:lnSpc>
            </a:pPr>
            <a:r>
              <a:rPr lang="zh-CN" sz="3200" b="1" dirty="0" smtClean="0">
                <a:solidFill>
                  <a:srgbClr val="003300"/>
                </a:solidFill>
                <a:latin typeface="黑体" panose="02010609060101010101" pitchFamily="49" charset="-122"/>
                <a:ea typeface="黑体" panose="02010609060101010101" pitchFamily="49" charset="-122"/>
              </a:rPr>
              <a:t>　　</a:t>
            </a:r>
            <a:r>
              <a:rPr altLang="zh-CN" sz="3200" b="1" dirty="0" smtClean="0">
                <a:solidFill>
                  <a:srgbClr val="003300"/>
                </a:solidFill>
                <a:latin typeface="黑体" panose="02010609060101010101" pitchFamily="49" charset="-122"/>
                <a:ea typeface="黑体" panose="02010609060101010101" pitchFamily="49" charset="-122"/>
              </a:rPr>
              <a:t>立陶宛相信瘟疫是一位少女，她向门内或窗外挥舞头巾感染居民。</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lnSpcReduction="20000"/>
          </a:bodyPr>
          <a:lstStyle/>
          <a:p>
            <a:pPr fontAlgn="auto">
              <a:lnSpc>
                <a:spcPct val="150000"/>
              </a:lnSpc>
            </a:pPr>
            <a:r>
              <a:rPr lang="en-US" altLang="zh-CN" sz="3200" b="1" dirty="0" smtClean="0">
                <a:solidFill>
                  <a:srgbClr val="003300"/>
                </a:solidFill>
                <a:latin typeface="黑体" panose="02010609060101010101" pitchFamily="49" charset="-122"/>
                <a:ea typeface="黑体" panose="02010609060101010101" pitchFamily="49" charset="-122"/>
              </a:rPr>
              <a:t>    </a:t>
            </a:r>
            <a:r>
              <a:rPr lang="en-US" altLang="zh-CN" sz="3200" b="1" dirty="0" smtClean="0">
                <a:solidFill>
                  <a:srgbClr val="FF0000"/>
                </a:solidFill>
                <a:latin typeface="黑体" panose="02010609060101010101" pitchFamily="49" charset="-122"/>
                <a:ea typeface="黑体" panose="02010609060101010101" pitchFamily="49" charset="-122"/>
                <a:sym typeface="+mn-ea"/>
              </a:rPr>
              <a:t> </a:t>
            </a:r>
            <a:r>
              <a:rPr lang="zh-CN" altLang="zh-CN" sz="3200" b="1" dirty="0" smtClean="0">
                <a:solidFill>
                  <a:srgbClr val="003300"/>
                </a:solidFill>
                <a:latin typeface="黑体" panose="02010609060101010101" pitchFamily="49" charset="-122"/>
                <a:ea typeface="黑体" panose="02010609060101010101" pitchFamily="49" charset="-122"/>
              </a:rPr>
              <a:t>从思想层面上来说，打破了基督教独霸天下的话语权，人们不再完全相信、依赖教会权威或圣经来解释现实生活中的一切问题，开始自发地、自觉地根据自己的观察与思考来诠释现实世界，让个人救赎和理性有了较大的成长空间，通往理性意识与人文主义思潮的大门被徐徐开启。当上帝万能论的信念开始动摇时，思想解放运动与理性意识的觉醒则获得一次难得的契机。严重动摇了绝对权威下的固化思想与僵化思维，让享乐主义、理性主义、现实主义有了存在的空间与合理性，客观上为文艺复兴创造了一个宽松有利的环境。各种各样不靠谱的解释，尽管是胡说八道，却有着别样的价值和意义。</a:t>
            </a:r>
            <a:r>
              <a:rPr lang="en-US" altLang="zh-CN" sz="3200" b="1" dirty="0" smtClean="0">
                <a:solidFill>
                  <a:srgbClr val="003300"/>
                </a:solidFill>
                <a:latin typeface="黑体" panose="02010609060101010101" pitchFamily="49" charset="-122"/>
                <a:ea typeface="黑体" panose="02010609060101010101" pitchFamily="49" charset="-122"/>
              </a:rPr>
              <a:t>   </a:t>
            </a:r>
            <a:endParaRPr lang="zh-CN" altLang="zh-CN" sz="3200" b="1" dirty="0">
              <a:solidFill>
                <a:srgbClr val="00206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r>
              <a:rPr lang="zh-CN" altLang="zh-CN" sz="3200" b="1" dirty="0" smtClean="0">
                <a:solidFill>
                  <a:srgbClr val="FF0000"/>
                </a:solidFill>
                <a:latin typeface="黑体" panose="02010609060101010101" pitchFamily="49" charset="-122"/>
                <a:ea typeface="黑体" panose="02010609060101010101" pitchFamily="49" charset="-122"/>
                <a:sym typeface="+mn-ea"/>
              </a:rPr>
              <a:t>胡说八道，却大有意义。</a:t>
            </a:r>
            <a:endParaRPr lang="zh-CN" altLang="en-US" sz="3200" b="1" dirty="0" smtClean="0">
              <a:solidFill>
                <a:srgbClr val="00330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3300"/>
                </a:solidFill>
                <a:latin typeface="黑体" panose="02010609060101010101" pitchFamily="49" charset="-122"/>
                <a:ea typeface="黑体" panose="02010609060101010101" pitchFamily="49" charset="-122"/>
              </a:rPr>
              <a:t>　　各种各样的解释，有科学的，更多是反科学的；有理性的，更多是非理性的；有迷信，有谣言，有猜测，有胡说八道，更有荒谬可笑。但恰恰就是这些在我们今天看来不正确的解释，在当时基督教话语霸权一统欧洲时，却有着不一样客观价值和社会意义。当教会的解释无法令人们满意时，现实的困境让教会权威和独尊的地位不可避免地动摇了。如此一来，人们在怀疑中展开丰富的想象，对黑死病进行了行行色色的解释，采取了多种多样的应对措施，在危机就是转机的混乱中呈现出思想的活跃与多元。</a:t>
            </a:r>
            <a:endParaRPr lang="zh-CN" altLang="zh-CN" sz="3200" b="1" dirty="0">
              <a:solidFill>
                <a:srgbClr val="00206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fontScale="90000"/>
          </a:bodyPr>
          <a:lstStyle/>
          <a:p>
            <a:endParaRPr lang="en-US" altLang="zh-CN" sz="3200" b="1" dirty="0" smtClean="0">
              <a:solidFill>
                <a:srgbClr val="003300"/>
              </a:solidFill>
            </a:endParaRPr>
          </a:p>
          <a:p>
            <a:r>
              <a:rPr lang="en-US" altLang="zh-CN" sz="3200" b="1" dirty="0" smtClean="0">
                <a:solidFill>
                  <a:srgbClr val="003300"/>
                </a:solidFill>
              </a:rPr>
              <a:t>4.</a:t>
            </a:r>
            <a:r>
              <a:rPr lang="zh-CN" altLang="zh-CN" sz="3200" b="1" dirty="0" smtClean="0">
                <a:solidFill>
                  <a:srgbClr val="003300"/>
                </a:solidFill>
              </a:rPr>
              <a:t>黑死病与我们今天的生活有关联吗？</a:t>
            </a:r>
            <a:endParaRPr lang="zh-CN" altLang="zh-CN" sz="3200" dirty="0" smtClean="0">
              <a:solidFill>
                <a:srgbClr val="003300"/>
              </a:solidFill>
            </a:endParaRPr>
          </a:p>
          <a:p>
            <a:r>
              <a:rPr lang="zh-CN" altLang="zh-CN" sz="3200" dirty="0" smtClean="0"/>
              <a:t>　　　</a:t>
            </a:r>
            <a:r>
              <a:rPr lang="zh-CN" altLang="zh-CN" sz="3200" dirty="0" smtClean="0">
                <a:solidFill>
                  <a:srgbClr val="FF0000"/>
                </a:solidFill>
              </a:rPr>
              <a:t>现代人所能想到的社会生活方式，基本上源于欧洲的黑死病时期</a:t>
            </a:r>
            <a:r>
              <a:rPr lang="zh-CN" altLang="zh-CN" sz="3200" dirty="0" smtClean="0">
                <a:solidFill>
                  <a:srgbClr val="FF0000"/>
                </a:solidFill>
              </a:rPr>
              <a:t>。</a:t>
            </a:r>
            <a:endParaRPr lang="en-US" altLang="zh-CN" sz="3200" dirty="0" smtClean="0">
              <a:solidFill>
                <a:srgbClr val="FF0000"/>
              </a:solidFill>
            </a:endParaRPr>
          </a:p>
          <a:p>
            <a:pPr fontAlgn="auto">
              <a:lnSpc>
                <a:spcPct val="150000"/>
              </a:lnSpc>
            </a:pPr>
            <a:r>
              <a:rPr lang="zh-CN" altLang="en-US" sz="3200" dirty="0" smtClean="0"/>
              <a:t>　　</a:t>
            </a:r>
            <a:r>
              <a:rPr lang="en-US" altLang="zh-CN" sz="3200" b="1" dirty="0" smtClean="0">
                <a:solidFill>
                  <a:schemeClr val="accent6">
                    <a:lumMod val="75000"/>
                  </a:schemeClr>
                </a:solidFill>
              </a:rPr>
              <a:t>人们开始认识到个人卫生与公共卫生的重要性，通过各种方法来改善个人卫生，现代人的健康生活方式基本源自当时人们应对黑死病的措施与做法。如自来水净化、粪便集中处理、公共场合消毒、多通风、垃圾的集中处理等。肥皂的发明与大量使用，对抑制病情也起到了很大作用。鼠疫流行后，欧洲各国积极加强基础卫生设施的建设，城市统一建下水道，杀虫消毒，有效阻断传染源，被后人称之为“第一次卫生革命”。</a:t>
            </a:r>
            <a:endParaRPr lang="en-US" altLang="zh-CN" sz="3200" b="1" dirty="0" smtClean="0">
              <a:solidFill>
                <a:schemeClr val="accent6">
                  <a:lumMod val="75000"/>
                </a:schemeClr>
              </a:solidFill>
            </a:endParaRPr>
          </a:p>
          <a:p>
            <a:r>
              <a:rPr lang="en-US" altLang="zh-CN" sz="3200" b="1" dirty="0" smtClean="0">
                <a:solidFill>
                  <a:srgbClr val="7030A0"/>
                </a:solidFill>
              </a:rPr>
              <a:t> </a:t>
            </a:r>
            <a:endParaRPr lang="en-US" altLang="zh-CN" sz="3200" b="1" dirty="0" smtClean="0">
              <a:solidFill>
                <a:srgbClr val="7030A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lnSpcReduction="10000"/>
          </a:bodyPr>
          <a:lstStyle/>
          <a:p>
            <a:endParaRPr lang="zh-CN" sz="3200" b="1" dirty="0" smtClean="0">
              <a:solidFill>
                <a:srgbClr val="003300"/>
              </a:solidFill>
            </a:endParaRPr>
          </a:p>
          <a:p>
            <a:pPr marL="0" indent="0" fontAlgn="auto">
              <a:lnSpc>
                <a:spcPct val="150000"/>
              </a:lnSpc>
              <a:buNone/>
            </a:pPr>
            <a:r>
              <a:rPr lang="zh-CN" sz="3200" b="1" dirty="0" smtClean="0">
                <a:solidFill>
                  <a:srgbClr val="003300"/>
                </a:solidFill>
              </a:rPr>
              <a:t>　　第</a:t>
            </a:r>
            <a:r>
              <a:rPr lang="en-US" altLang="zh-CN" sz="3200" b="1" dirty="0" smtClean="0">
                <a:solidFill>
                  <a:srgbClr val="003300"/>
                </a:solidFill>
              </a:rPr>
              <a:t>1</a:t>
            </a:r>
            <a:r>
              <a:rPr lang="zh-CN" altLang="en-US" sz="3200" b="1" dirty="0" smtClean="0">
                <a:solidFill>
                  <a:srgbClr val="003300"/>
                </a:solidFill>
              </a:rPr>
              <a:t>，</a:t>
            </a:r>
            <a:r>
              <a:rPr altLang="zh-CN" sz="3200" b="1" dirty="0" smtClean="0">
                <a:solidFill>
                  <a:srgbClr val="003300"/>
                </a:solidFill>
              </a:rPr>
              <a:t>生活方式中的饮食也发生了变化，减少了对肉食和腐化食品的食用，节食，干净、干肉、水果、红酒、多喝水、多吃菜、饮红酒、多吃水果、多喝水等等，这对抑制黑死病都有积极作用。穿的方面，什么样的奇装异服都出现过，男穿紧身衣服，女人戴假发，穿领口开得很低的紧身衣服，把胸挺得老高老高的，可放蜡烛台；裙子短短的、紧紧的，鞋子尖尖的，鞋跟高高的等等。住的方面，把房屋建在高处和通风处，不再建在低洼处，房间铺地砖、洒香水、放置奢侈品、养花或植物、烧芳香木头等。</a:t>
            </a:r>
            <a:r>
              <a:rPr lang="en-US" altLang="zh-CN" sz="3200" b="1" dirty="0" smtClean="0">
                <a:solidFill>
                  <a:srgbClr val="003300"/>
                </a:solidFill>
              </a:rPr>
              <a:t> </a:t>
            </a:r>
            <a:endParaRPr lang="zh-CN" altLang="zh-CN" sz="3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altLang="zh-CN" sz="3200" b="1" dirty="0" smtClean="0">
              <a:solidFill>
                <a:srgbClr val="003300"/>
              </a:solidFill>
            </a:endParaRPr>
          </a:p>
          <a:p>
            <a:r>
              <a:rPr lang="zh-CN" sz="3200" b="1" dirty="0" smtClean="0">
                <a:solidFill>
                  <a:srgbClr val="003300"/>
                </a:solidFill>
              </a:rPr>
              <a:t>　　第</a:t>
            </a:r>
            <a:r>
              <a:rPr lang="en-US" altLang="zh-CN" sz="3200" b="1" dirty="0" smtClean="0">
                <a:solidFill>
                  <a:srgbClr val="003300"/>
                </a:solidFill>
              </a:rPr>
              <a:t>2</a:t>
            </a:r>
            <a:r>
              <a:rPr lang="zh-CN" altLang="en-US" sz="3200" b="1" dirty="0" smtClean="0">
                <a:solidFill>
                  <a:srgbClr val="003300"/>
                </a:solidFill>
              </a:rPr>
              <a:t>，</a:t>
            </a:r>
            <a:r>
              <a:rPr altLang="zh-CN" sz="3200" b="1" dirty="0" smtClean="0">
                <a:solidFill>
                  <a:srgbClr val="003300"/>
                </a:solidFill>
              </a:rPr>
              <a:t>客观上促进了医学的进步。人们开始放弃信仰疗法，试用世俗的方法解决威胁人类生命的问题，研究抵制瘟疫的措施；由于病人的增多，出现了越来越多的医院，一些医生开始寻求治疗患者的方案，也提出了一些防治措施。如在公共场合消毒通风。政府颁布卫生法令和法规，严格规定城市生活的卫生准则，有效遏止疾病的传播。如城市自来水净化与粪便集中处理，教会扩充教区墓地，集中并及时埋葬尸体，在一定程度上减缓了病菌的传播。医生希利亚克在教皇支持下开始解剖死者的尸体（此前教会严禁解剖尸体），并正确判断出鼠疫的两种类型，即肺鼠疫和淋巴腺鼠疫，前者通过空气传播，后者通过血液传播，前者的感染性更强。解剖学由此开始发展。当米兰开始遭遇黑死病时，人类对传染病第一次建立隔离制度，并一直沿用至今。同时还催生出专门治病的医院，让医生成为独立的职业。</a:t>
            </a:r>
            <a:r>
              <a:rPr lang="en-US" altLang="zh-CN" sz="3200" b="1" dirty="0" smtClean="0">
                <a:solidFill>
                  <a:srgbClr val="003300"/>
                </a:solidFill>
              </a:rPr>
              <a:t> </a:t>
            </a:r>
            <a:endParaRPr lang="zh-CN" altLang="zh-CN" sz="3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altLang="zh-CN" sz="3200" b="1" dirty="0" smtClean="0">
              <a:solidFill>
                <a:srgbClr val="003300"/>
              </a:solidFill>
            </a:endParaRPr>
          </a:p>
          <a:p>
            <a:pPr fontAlgn="auto">
              <a:lnSpc>
                <a:spcPct val="150000"/>
              </a:lnSpc>
            </a:pPr>
            <a:r>
              <a:rPr lang="zh-CN" sz="3200" b="1" dirty="0" smtClean="0">
                <a:solidFill>
                  <a:srgbClr val="003300"/>
                </a:solidFill>
              </a:rPr>
              <a:t>　　第３，</a:t>
            </a:r>
            <a:r>
              <a:rPr altLang="zh-CN" sz="3200" b="1" dirty="0" smtClean="0">
                <a:solidFill>
                  <a:srgbClr val="003300"/>
                </a:solidFill>
              </a:rPr>
              <a:t>推动了文化教育事业的发展。黑死病不但壮大了新兴资产阶级力量，而且让知识迅速走向世俗化，科学技术也获得了前所未有的发展，欧洲文化具有了鲜明的世俗化和民族主义特征，不但为文艺复兴带来了机遇，也为文艺复兴提供了人才支持和动力契机。通用语言拉丁语在黑死病后不得不让位于地方语言，特别是英语的广泛使用，以各国本土语言为中心的教育体系逐渐取代以拉丁语为中心的教育体系。 </a:t>
            </a:r>
            <a:endParaRPr altLang="zh-CN" sz="3200" b="1" dirty="0" smtClean="0">
              <a:solidFill>
                <a:srgbClr val="0033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sz="3200" b="1" dirty="0" smtClean="0">
              <a:solidFill>
                <a:srgbClr val="003300"/>
              </a:solidFill>
            </a:endParaRPr>
          </a:p>
          <a:p>
            <a:r>
              <a:rPr lang="en-US" altLang="zh-CN" sz="3200" b="1" dirty="0" smtClean="0">
                <a:solidFill>
                  <a:srgbClr val="003300"/>
                </a:solidFill>
              </a:rPr>
              <a:t> 5.</a:t>
            </a:r>
            <a:r>
              <a:rPr lang="zh-CN" altLang="zh-CN" sz="3200" b="1" dirty="0" smtClean="0">
                <a:solidFill>
                  <a:srgbClr val="003300"/>
                </a:solidFill>
              </a:rPr>
              <a:t>黑死病对欧洲历史发展有</a:t>
            </a:r>
            <a:r>
              <a:rPr lang="zh-CN" altLang="zh-CN" sz="3200" b="1" dirty="0" smtClean="0">
                <a:solidFill>
                  <a:srgbClr val="003300"/>
                </a:solidFill>
              </a:rPr>
              <a:t>何</a:t>
            </a:r>
            <a:r>
              <a:rPr lang="zh-CN" altLang="en-US" sz="3200" b="1" dirty="0" smtClean="0">
                <a:solidFill>
                  <a:srgbClr val="003300"/>
                </a:solidFill>
              </a:rPr>
              <a:t>善的</a:t>
            </a:r>
            <a:r>
              <a:rPr lang="zh-CN" altLang="zh-CN" sz="3200" b="1" dirty="0" smtClean="0">
                <a:solidFill>
                  <a:srgbClr val="003300"/>
                </a:solidFill>
              </a:rPr>
              <a:t>影</a:t>
            </a:r>
            <a:r>
              <a:rPr lang="zh-CN" altLang="zh-CN" sz="3200" b="1" dirty="0" smtClean="0">
                <a:solidFill>
                  <a:srgbClr val="003300"/>
                </a:solidFill>
              </a:rPr>
              <a:t>响？</a:t>
            </a:r>
            <a:endParaRPr lang="zh-CN" altLang="zh-CN" sz="3200" dirty="0" smtClean="0">
              <a:solidFill>
                <a:srgbClr val="003300"/>
              </a:solidFill>
            </a:endParaRPr>
          </a:p>
          <a:p>
            <a:r>
              <a:rPr lang="zh-CN" altLang="zh-CN" sz="3200" b="1" dirty="0" smtClean="0"/>
              <a:t>　　</a:t>
            </a:r>
            <a:r>
              <a:rPr lang="zh-CN" altLang="zh-CN" sz="3200" dirty="0" smtClean="0">
                <a:solidFill>
                  <a:srgbClr val="C00000"/>
                </a:solidFill>
              </a:rPr>
              <a:t>福祸相依有谁知，病树前头尽是春。</a:t>
            </a:r>
            <a:endParaRPr lang="zh-CN" altLang="zh-CN" sz="3200" dirty="0" smtClean="0">
              <a:solidFill>
                <a:srgbClr val="C00000"/>
              </a:solidFill>
            </a:endParaRPr>
          </a:p>
          <a:p>
            <a:endParaRPr lang="zh-CN" altLang="zh-CN" sz="3200" dirty="0" smtClean="0">
              <a:solidFill>
                <a:srgbClr val="002060"/>
              </a:solidFill>
            </a:endParaRPr>
          </a:p>
          <a:p>
            <a:r>
              <a:rPr lang="en-US" altLang="zh-CN" sz="3200" b="1" dirty="0" smtClean="0"/>
              <a:t>         </a:t>
            </a:r>
            <a:r>
              <a:rPr lang="zh-CN" altLang="zh-CN" sz="3200" b="1" dirty="0" smtClean="0">
                <a:solidFill>
                  <a:srgbClr val="003300"/>
                </a:solidFill>
              </a:rPr>
              <a:t>第</a:t>
            </a:r>
            <a:r>
              <a:rPr lang="en-US" altLang="zh-CN" sz="3200" b="1" dirty="0" smtClean="0">
                <a:solidFill>
                  <a:srgbClr val="003300"/>
                </a:solidFill>
              </a:rPr>
              <a:t>1</a:t>
            </a:r>
            <a:r>
              <a:rPr lang="zh-CN" altLang="zh-CN" sz="3200" b="1" dirty="0" smtClean="0">
                <a:solidFill>
                  <a:srgbClr val="003300"/>
                </a:solidFill>
              </a:rPr>
              <a:t>，动摇了至高无上的教会权威。</a:t>
            </a:r>
            <a:endParaRPr lang="zh-CN" altLang="zh-CN" sz="3200" dirty="0" smtClean="0">
              <a:solidFill>
                <a:srgbClr val="003300"/>
              </a:solidFill>
            </a:endParaRPr>
          </a:p>
          <a:p>
            <a:r>
              <a:rPr lang="en-US" altLang="zh-CN" sz="3200" b="1" dirty="0" smtClean="0">
                <a:solidFill>
                  <a:srgbClr val="003300"/>
                </a:solidFill>
              </a:rPr>
              <a:t>         </a:t>
            </a:r>
            <a:r>
              <a:rPr lang="zh-CN" altLang="zh-CN" sz="3200" b="1" dirty="0" smtClean="0">
                <a:solidFill>
                  <a:srgbClr val="003300"/>
                </a:solidFill>
              </a:rPr>
              <a:t>第</a:t>
            </a:r>
            <a:r>
              <a:rPr lang="en-US" altLang="zh-CN" sz="3200" b="1" dirty="0" smtClean="0">
                <a:solidFill>
                  <a:srgbClr val="003300"/>
                </a:solidFill>
              </a:rPr>
              <a:t>2</a:t>
            </a:r>
            <a:r>
              <a:rPr lang="zh-CN" altLang="zh-CN" sz="3200" b="1" dirty="0" smtClean="0">
                <a:solidFill>
                  <a:srgbClr val="003300"/>
                </a:solidFill>
              </a:rPr>
              <a:t>，孕育了及时行乐的现实主义。</a:t>
            </a:r>
            <a:endParaRPr lang="zh-CN" altLang="zh-CN" sz="3200" dirty="0" smtClean="0">
              <a:solidFill>
                <a:srgbClr val="003300"/>
              </a:solidFill>
            </a:endParaRPr>
          </a:p>
          <a:p>
            <a:r>
              <a:rPr lang="en-US" altLang="zh-CN" sz="3200" b="1" dirty="0" smtClean="0">
                <a:solidFill>
                  <a:srgbClr val="003300"/>
                </a:solidFill>
              </a:rPr>
              <a:t>         </a:t>
            </a:r>
            <a:r>
              <a:rPr lang="zh-CN" altLang="zh-CN" sz="3200" b="1" dirty="0" smtClean="0">
                <a:solidFill>
                  <a:srgbClr val="003300"/>
                </a:solidFill>
              </a:rPr>
              <a:t>第</a:t>
            </a:r>
            <a:r>
              <a:rPr lang="en-US" altLang="zh-CN" sz="3200" b="1" dirty="0" smtClean="0">
                <a:solidFill>
                  <a:srgbClr val="003300"/>
                </a:solidFill>
              </a:rPr>
              <a:t>3</a:t>
            </a:r>
            <a:r>
              <a:rPr lang="zh-CN" altLang="zh-CN" sz="3200" b="1" dirty="0" smtClean="0">
                <a:solidFill>
                  <a:srgbClr val="003300"/>
                </a:solidFill>
              </a:rPr>
              <a:t>，造成了劳动人口的极度匮乏。</a:t>
            </a:r>
            <a:endParaRPr lang="zh-CN" altLang="zh-CN" sz="3200" dirty="0" smtClean="0">
              <a:solidFill>
                <a:srgbClr val="003300"/>
              </a:solidFill>
            </a:endParaRPr>
          </a:p>
          <a:p>
            <a:r>
              <a:rPr lang="en-US" altLang="zh-CN" sz="3200" b="1" dirty="0" smtClean="0">
                <a:solidFill>
                  <a:srgbClr val="003300"/>
                </a:solidFill>
              </a:rPr>
              <a:t>         </a:t>
            </a:r>
            <a:r>
              <a:rPr lang="zh-CN" altLang="zh-CN" sz="3200" b="1" dirty="0" smtClean="0">
                <a:solidFill>
                  <a:srgbClr val="003300"/>
                </a:solidFill>
              </a:rPr>
              <a:t>第</a:t>
            </a:r>
            <a:r>
              <a:rPr lang="en-US" altLang="zh-CN" sz="3200" b="1" dirty="0" smtClean="0">
                <a:solidFill>
                  <a:srgbClr val="003300"/>
                </a:solidFill>
              </a:rPr>
              <a:t>4</a:t>
            </a:r>
            <a:r>
              <a:rPr lang="zh-CN" altLang="zh-CN" sz="3200" b="1" dirty="0" smtClean="0">
                <a:solidFill>
                  <a:srgbClr val="003300"/>
                </a:solidFill>
              </a:rPr>
              <a:t>，促进了医学法律的巨大进步。</a:t>
            </a:r>
            <a:endParaRPr lang="zh-CN" altLang="zh-CN" sz="3200" dirty="0" smtClean="0">
              <a:solidFill>
                <a:srgbClr val="003300"/>
              </a:solidFill>
            </a:endParaRPr>
          </a:p>
          <a:p>
            <a:r>
              <a:rPr lang="en-US" altLang="zh-CN" sz="3200" b="1" dirty="0" smtClean="0">
                <a:solidFill>
                  <a:srgbClr val="003300"/>
                </a:solidFill>
              </a:rPr>
              <a:t>         </a:t>
            </a:r>
            <a:r>
              <a:rPr lang="zh-CN" altLang="zh-CN" sz="3200" b="1" dirty="0" smtClean="0">
                <a:solidFill>
                  <a:srgbClr val="003300"/>
                </a:solidFill>
              </a:rPr>
              <a:t>第</a:t>
            </a:r>
            <a:r>
              <a:rPr lang="en-US" altLang="zh-CN" sz="3200" b="1" dirty="0" smtClean="0">
                <a:solidFill>
                  <a:srgbClr val="003300"/>
                </a:solidFill>
              </a:rPr>
              <a:t>5</a:t>
            </a:r>
            <a:r>
              <a:rPr lang="zh-CN" altLang="zh-CN" sz="3200" b="1" dirty="0" smtClean="0">
                <a:solidFill>
                  <a:srgbClr val="003300"/>
                </a:solidFill>
              </a:rPr>
              <a:t>，推动了文化教育事业的发展。</a:t>
            </a:r>
            <a:endParaRPr lang="zh-CN" altLang="zh-CN" sz="3200" dirty="0" smtClean="0">
              <a:solidFill>
                <a:srgbClr val="003300"/>
              </a:solidFill>
            </a:endParaRPr>
          </a:p>
          <a:p>
            <a:r>
              <a:rPr lang="en-US" altLang="zh-CN" sz="3200" b="1" dirty="0" smtClean="0">
                <a:solidFill>
                  <a:srgbClr val="003300"/>
                </a:solidFill>
              </a:rPr>
              <a:t>         </a:t>
            </a:r>
            <a:r>
              <a:rPr lang="zh-CN" altLang="zh-CN" sz="3200" b="1" dirty="0" smtClean="0">
                <a:solidFill>
                  <a:srgbClr val="003300"/>
                </a:solidFill>
              </a:rPr>
              <a:t>第</a:t>
            </a:r>
            <a:r>
              <a:rPr lang="en-US" altLang="zh-CN" sz="3200" b="1" dirty="0" smtClean="0">
                <a:solidFill>
                  <a:srgbClr val="003300"/>
                </a:solidFill>
              </a:rPr>
              <a:t>6</a:t>
            </a:r>
            <a:r>
              <a:rPr lang="zh-CN" altLang="zh-CN" sz="3200" b="1" dirty="0" smtClean="0">
                <a:solidFill>
                  <a:srgbClr val="003300"/>
                </a:solidFill>
              </a:rPr>
              <a:t>，助长了反犹情绪的非法盛行。</a:t>
            </a:r>
            <a:endParaRPr lang="zh-CN" altLang="zh-CN" sz="3200" dirty="0" smtClean="0">
              <a:solidFill>
                <a:srgbClr val="003300"/>
              </a:solidFill>
            </a:endParaRPr>
          </a:p>
          <a:p>
            <a:endParaRPr lang="zh-CN" altLang="zh-CN" sz="32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2705" y="102870"/>
            <a:ext cx="12136755" cy="6749415"/>
          </a:xfrm>
        </p:spPr>
        <p:txBody>
          <a:bodyPr/>
          <a:lstStyle/>
          <a:p>
            <a:endParaRPr lang="en-US" altLang="zh-CN" dirty="0" smtClean="0"/>
          </a:p>
          <a:p>
            <a:r>
              <a:rPr lang="zh-CN" altLang="en-US" dirty="0"/>
              <a:t>　</a:t>
            </a:r>
            <a:r>
              <a:rPr lang="zh-CN" altLang="zh-CN" sz="3200" b="1" dirty="0" smtClean="0"/>
              <a:t>　</a:t>
            </a:r>
            <a:r>
              <a:rPr lang="zh-CN" altLang="en-US" sz="3200" b="1" dirty="0" smtClean="0">
                <a:solidFill>
                  <a:srgbClr val="FF0000"/>
                </a:solidFill>
              </a:rPr>
              <a:t>四</a:t>
            </a:r>
            <a:r>
              <a:rPr lang="zh-CN" altLang="zh-CN" sz="3200" b="1" dirty="0" smtClean="0">
                <a:solidFill>
                  <a:srgbClr val="FF0000"/>
                </a:solidFill>
              </a:rPr>
              <a:t>、基于课题</a:t>
            </a:r>
            <a:r>
              <a:rPr lang="en-US" altLang="zh-CN" sz="3200" b="1" dirty="0" smtClean="0">
                <a:solidFill>
                  <a:srgbClr val="FF0000"/>
                </a:solidFill>
              </a:rPr>
              <a:t>“</a:t>
            </a:r>
            <a:r>
              <a:rPr lang="zh-CN" altLang="en-US" sz="3200" b="1" dirty="0" smtClean="0">
                <a:solidFill>
                  <a:srgbClr val="FF0000"/>
                </a:solidFill>
              </a:rPr>
              <a:t>构建</a:t>
            </a:r>
            <a:r>
              <a:rPr lang="zh-CN" altLang="en-US" sz="3200" b="1" dirty="0" smtClean="0">
                <a:solidFill>
                  <a:srgbClr val="FF0000"/>
                </a:solidFill>
              </a:rPr>
              <a:t>双题教学模式行动研究</a:t>
            </a:r>
            <a:r>
              <a:rPr lang="en-US" altLang="zh-CN" sz="3200" b="1" dirty="0" smtClean="0">
                <a:solidFill>
                  <a:srgbClr val="FF0000"/>
                </a:solidFill>
              </a:rPr>
              <a:t>”</a:t>
            </a:r>
            <a:r>
              <a:rPr lang="zh-CN" altLang="zh-CN" sz="3200" b="1" dirty="0" smtClean="0">
                <a:solidFill>
                  <a:srgbClr val="FF0000"/>
                </a:solidFill>
              </a:rPr>
              <a:t>的研后思考</a:t>
            </a:r>
            <a:r>
              <a:rPr lang="zh-CN" altLang="zh-CN" sz="3200" b="1" dirty="0" smtClean="0">
                <a:solidFill>
                  <a:srgbClr val="FF0000"/>
                </a:solidFill>
              </a:rPr>
              <a:t>：</a:t>
            </a:r>
            <a:endParaRPr lang="en-US" altLang="zh-CN" sz="3200" b="1" dirty="0" smtClean="0">
              <a:solidFill>
                <a:srgbClr val="FF0000"/>
              </a:solidFill>
            </a:endParaRPr>
          </a:p>
          <a:p>
            <a:r>
              <a:rPr lang="zh-CN" altLang="en-US" sz="3200" b="1" dirty="0" smtClean="0">
                <a:solidFill>
                  <a:srgbClr val="FF0000"/>
                </a:solidFill>
              </a:rPr>
              <a:t>                              </a:t>
            </a:r>
            <a:r>
              <a:rPr lang="zh-CN" altLang="zh-CN" sz="3200" b="1" dirty="0" smtClean="0">
                <a:solidFill>
                  <a:srgbClr val="7030A0"/>
                </a:solidFill>
              </a:rPr>
              <a:t>恶历史中的滋养作用和教育意义</a:t>
            </a:r>
            <a:r>
              <a:rPr lang="zh-CN" altLang="zh-CN" sz="3200" dirty="0" smtClean="0">
                <a:solidFill>
                  <a:srgbClr val="7030A0"/>
                </a:solidFill>
              </a:rPr>
              <a:t>　</a:t>
            </a:r>
            <a:endParaRPr lang="en-US" altLang="zh-CN" sz="3200" dirty="0" smtClean="0">
              <a:solidFill>
                <a:srgbClr val="7030A0"/>
              </a:solidFill>
            </a:endParaRPr>
          </a:p>
          <a:p>
            <a:endParaRPr lang="en-US" altLang="zh-CN" sz="3200" b="1" dirty="0" smtClean="0">
              <a:latin typeface="黑体" panose="02010609060101010101" pitchFamily="49" charset="-122"/>
              <a:ea typeface="黑体" panose="02010609060101010101" pitchFamily="49" charset="-122"/>
            </a:endParaRPr>
          </a:p>
          <a:p>
            <a:r>
              <a:rPr lang="en-US" altLang="zh-CN" sz="3200" b="1" dirty="0" smtClean="0">
                <a:latin typeface="黑体" panose="02010609060101010101" pitchFamily="49" charset="-122"/>
                <a:ea typeface="黑体" panose="02010609060101010101" pitchFamily="49" charset="-122"/>
              </a:rPr>
              <a:t> </a:t>
            </a:r>
            <a:r>
              <a:rPr lang="en-US" altLang="zh-CN" sz="3200" b="1" dirty="0" smtClean="0">
                <a:latin typeface="黑体" panose="02010609060101010101" pitchFamily="49" charset="-122"/>
                <a:ea typeface="黑体" panose="02010609060101010101" pitchFamily="49" charset="-122"/>
              </a:rPr>
              <a:t>         </a:t>
            </a:r>
            <a:r>
              <a:rPr lang="zh-CN" altLang="zh-CN" sz="3200" b="1" dirty="0" smtClean="0">
                <a:solidFill>
                  <a:srgbClr val="003300"/>
                </a:solidFill>
                <a:latin typeface="黑体" panose="02010609060101010101" pitchFamily="49" charset="-122"/>
                <a:ea typeface="黑体" panose="02010609060101010101" pitchFamily="49" charset="-122"/>
              </a:rPr>
              <a:t>一</a:t>
            </a:r>
            <a:r>
              <a:rPr lang="zh-CN" altLang="zh-CN" sz="3200" b="1" dirty="0" smtClean="0">
                <a:solidFill>
                  <a:srgbClr val="003300"/>
                </a:solidFill>
                <a:latin typeface="黑体" panose="02010609060101010101" pitchFamily="49" charset="-122"/>
                <a:ea typeface="黑体" panose="02010609060101010101" pitchFamily="49" charset="-122"/>
              </a:rPr>
              <a:t>是理解“恶”历史的全面性。</a:t>
            </a:r>
            <a:endParaRPr lang="zh-CN" altLang="zh-CN" sz="3200" b="1" dirty="0" smtClean="0">
              <a:solidFill>
                <a:srgbClr val="003300"/>
              </a:solidFill>
              <a:latin typeface="黑体" panose="02010609060101010101" pitchFamily="49" charset="-122"/>
              <a:ea typeface="黑体" panose="02010609060101010101" pitchFamily="49" charset="-122"/>
            </a:endParaRPr>
          </a:p>
          <a:p>
            <a:endParaRPr lang="en-US" altLang="zh-CN" sz="3200" b="1" dirty="0" smtClean="0">
              <a:solidFill>
                <a:srgbClr val="003300"/>
              </a:solidFill>
              <a:latin typeface="黑体" panose="02010609060101010101" pitchFamily="49" charset="-122"/>
              <a:ea typeface="黑体" panose="02010609060101010101" pitchFamily="49" charset="-122"/>
            </a:endParaRPr>
          </a:p>
          <a:p>
            <a:r>
              <a:rPr lang="en-US" altLang="zh-CN" sz="3200" b="1" dirty="0" smtClean="0">
                <a:solidFill>
                  <a:srgbClr val="003300"/>
                </a:solidFill>
                <a:latin typeface="黑体" panose="02010609060101010101" pitchFamily="49" charset="-122"/>
                <a:ea typeface="黑体" panose="02010609060101010101" pitchFamily="49" charset="-122"/>
              </a:rPr>
              <a:t> </a:t>
            </a:r>
            <a:r>
              <a:rPr lang="en-US" altLang="zh-CN" sz="3200" b="1" dirty="0" smtClean="0">
                <a:solidFill>
                  <a:srgbClr val="003300"/>
                </a:solidFill>
                <a:latin typeface="黑体" panose="02010609060101010101" pitchFamily="49" charset="-122"/>
                <a:ea typeface="黑体" panose="02010609060101010101" pitchFamily="49" charset="-122"/>
              </a:rPr>
              <a:t>         </a:t>
            </a:r>
            <a:r>
              <a:rPr lang="zh-CN" altLang="zh-CN" sz="3200" b="1" dirty="0" smtClean="0">
                <a:solidFill>
                  <a:srgbClr val="002060"/>
                </a:solidFill>
                <a:latin typeface="黑体" panose="02010609060101010101" pitchFamily="49" charset="-122"/>
                <a:ea typeface="黑体" panose="02010609060101010101" pitchFamily="49" charset="-122"/>
              </a:rPr>
              <a:t>二</a:t>
            </a:r>
            <a:r>
              <a:rPr lang="zh-CN" altLang="zh-CN" sz="3200" b="1" dirty="0" smtClean="0">
                <a:solidFill>
                  <a:srgbClr val="002060"/>
                </a:solidFill>
                <a:latin typeface="黑体" panose="02010609060101010101" pitchFamily="49" charset="-122"/>
                <a:ea typeface="黑体" panose="02010609060101010101" pitchFamily="49" charset="-122"/>
              </a:rPr>
              <a:t>是分析“恶”历史的相对性。</a:t>
            </a:r>
            <a:endParaRPr lang="en-US" altLang="zh-CN" sz="3200" b="1" dirty="0" smtClean="0">
              <a:solidFill>
                <a:srgbClr val="002060"/>
              </a:solidFill>
              <a:latin typeface="黑体" panose="02010609060101010101" pitchFamily="49" charset="-122"/>
              <a:ea typeface="黑体" panose="02010609060101010101" pitchFamily="49" charset="-122"/>
            </a:endParaRPr>
          </a:p>
          <a:p>
            <a:endParaRPr lang="en-US" altLang="zh-CN" sz="3200" b="1" dirty="0" smtClean="0">
              <a:solidFill>
                <a:srgbClr val="003300"/>
              </a:solidFill>
              <a:latin typeface="黑体" panose="02010609060101010101" pitchFamily="49" charset="-122"/>
              <a:ea typeface="黑体" panose="02010609060101010101" pitchFamily="49" charset="-122"/>
            </a:endParaRPr>
          </a:p>
          <a:p>
            <a:r>
              <a:rPr lang="en-US" altLang="zh-CN" sz="3200" b="1" dirty="0" smtClean="0">
                <a:solidFill>
                  <a:srgbClr val="003300"/>
                </a:solidFill>
                <a:latin typeface="黑体" panose="02010609060101010101" pitchFamily="49" charset="-122"/>
                <a:ea typeface="黑体" panose="02010609060101010101" pitchFamily="49" charset="-122"/>
              </a:rPr>
              <a:t> </a:t>
            </a:r>
            <a:r>
              <a:rPr lang="en-US" altLang="zh-CN" sz="3200" b="1" dirty="0" smtClean="0">
                <a:solidFill>
                  <a:srgbClr val="003300"/>
                </a:solidFill>
                <a:latin typeface="黑体" panose="02010609060101010101" pitchFamily="49" charset="-122"/>
                <a:ea typeface="黑体" panose="02010609060101010101" pitchFamily="49" charset="-122"/>
              </a:rPr>
              <a:t>         </a:t>
            </a:r>
            <a:r>
              <a:rPr lang="zh-CN" altLang="zh-CN" sz="3200" b="1" dirty="0" smtClean="0">
                <a:solidFill>
                  <a:srgbClr val="003300"/>
                </a:solidFill>
                <a:latin typeface="黑体" panose="02010609060101010101" pitchFamily="49" charset="-122"/>
                <a:ea typeface="黑体" panose="02010609060101010101" pitchFamily="49" charset="-122"/>
              </a:rPr>
              <a:t>三</a:t>
            </a:r>
            <a:r>
              <a:rPr lang="zh-CN" altLang="zh-CN" sz="3200" b="1" dirty="0" smtClean="0">
                <a:solidFill>
                  <a:srgbClr val="003300"/>
                </a:solidFill>
                <a:latin typeface="黑体" panose="02010609060101010101" pitchFamily="49" charset="-122"/>
                <a:ea typeface="黑体" panose="02010609060101010101" pitchFamily="49" charset="-122"/>
              </a:rPr>
              <a:t>是捕捉“恶”历史的变化性。</a:t>
            </a:r>
            <a:endParaRPr lang="zh-CN" altLang="zh-CN" sz="3200" b="1" dirty="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dirty="0" smtClean="0"/>
          </a:p>
          <a:p>
            <a:pPr fontAlgn="auto">
              <a:lnSpc>
                <a:spcPct val="150000"/>
              </a:lnSpc>
            </a:pPr>
            <a:r>
              <a:rPr lang="en-US" altLang="zh-CN" dirty="0" smtClean="0"/>
              <a:t> </a:t>
            </a:r>
            <a:r>
              <a:rPr lang="en-US" altLang="zh-CN" dirty="0" smtClean="0"/>
              <a:t>     </a:t>
            </a:r>
            <a:r>
              <a:rPr lang="zh-CN" altLang="en-US" dirty="0"/>
              <a:t>　</a:t>
            </a:r>
            <a:r>
              <a:rPr lang="zh-CN" altLang="zh-CN" sz="3200" b="1" dirty="0" smtClean="0">
                <a:solidFill>
                  <a:srgbClr val="002060"/>
                </a:solidFill>
                <a:latin typeface="黑体" panose="02010609060101010101" pitchFamily="49" charset="-122"/>
                <a:ea typeface="黑体" panose="02010609060101010101" pitchFamily="49" charset="-122"/>
              </a:rPr>
              <a:t>黑死病结果、作用、影响的善恶同体与纠缠，给我们今天的历史教学带来了别样的滋养价值和教育意义，值得我们进一步提纯与审思。</a:t>
            </a:r>
            <a:endParaRPr lang="zh-CN" altLang="zh-CN" sz="3200" b="1" dirty="0" smtClean="0">
              <a:solidFill>
                <a:srgbClr val="00206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C00000"/>
                </a:solidFill>
                <a:latin typeface="黑体" panose="02010609060101010101" pitchFamily="49" charset="-122"/>
                <a:ea typeface="黑体" panose="02010609060101010101" pitchFamily="49" charset="-122"/>
              </a:rPr>
              <a:t>1.理解“恶”历史的全面性</a:t>
            </a:r>
            <a:endParaRPr lang="zh-CN" altLang="zh-CN" sz="3200" b="1" dirty="0" smtClean="0">
              <a:solidFill>
                <a:srgbClr val="00206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2060"/>
                </a:solidFill>
                <a:latin typeface="黑体" panose="02010609060101010101" pitchFamily="49" charset="-122"/>
                <a:ea typeface="黑体" panose="02010609060101010101" pitchFamily="49" charset="-122"/>
              </a:rPr>
              <a:t>　　历史也有好坏之分，善恶之别。历史之恶，主要是基于人类道德层面的，历史的进步与发展，往往是以牺牲道德或道德沦丧为代价的。历史中的人也许有动机之恶、手段之恶，但结果很多时候却是善恶同体，相互纠缠，难分彼此。</a:t>
            </a:r>
            <a:r>
              <a:rPr lang="en-US" altLang="zh-CN" sz="3200" b="1" dirty="0" smtClean="0">
                <a:solidFill>
                  <a:srgbClr val="002060"/>
                </a:solidFill>
                <a:latin typeface="黑体" panose="02010609060101010101" pitchFamily="49" charset="-122"/>
                <a:ea typeface="黑体" panose="02010609060101010101" pitchFamily="49" charset="-122"/>
              </a:rPr>
              <a:t> </a:t>
            </a:r>
            <a:r>
              <a:rPr lang="en-US" altLang="zh-CN" sz="3200" b="1" dirty="0" smtClean="0">
                <a:solidFill>
                  <a:srgbClr val="002060"/>
                </a:solidFill>
                <a:latin typeface="黑体" panose="02010609060101010101" pitchFamily="49" charset="-122"/>
                <a:ea typeface="黑体" panose="02010609060101010101" pitchFamily="49" charset="-122"/>
              </a:rPr>
              <a:t>   </a:t>
            </a:r>
            <a:endParaRPr lang="zh-CN" altLang="zh-CN" sz="3200" b="1" dirty="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23495" y="102870"/>
            <a:ext cx="12136755" cy="6749415"/>
          </a:xfrm>
        </p:spPr>
        <p:txBody>
          <a:bodyPr>
            <a:normAutofit lnSpcReduction="10000"/>
          </a:bodyPr>
          <a:lstStyle/>
          <a:p>
            <a:r>
              <a:rPr lang="zh-CN" altLang="en-US" dirty="0"/>
              <a:t>　</a:t>
            </a:r>
            <a:endParaRPr lang="zh-CN" altLang="en-US" dirty="0"/>
          </a:p>
          <a:p>
            <a:r>
              <a:rPr lang="zh-CN" altLang="en-US" dirty="0"/>
              <a:t>　</a:t>
            </a:r>
            <a:r>
              <a:rPr lang="zh-CN" altLang="en-US" b="1" dirty="0">
                <a:solidFill>
                  <a:srgbClr val="C00000"/>
                </a:solidFill>
              </a:rPr>
              <a:t>一、</a:t>
            </a:r>
            <a:r>
              <a:rPr lang="zh-CN" altLang="en-US" sz="3200" b="1" dirty="0" smtClean="0">
                <a:solidFill>
                  <a:srgbClr val="C00000"/>
                </a:solidFill>
              </a:rPr>
              <a:t>《</a:t>
            </a:r>
            <a:r>
              <a:rPr lang="zh-CN" altLang="en-US" sz="3200" b="1" dirty="0" smtClean="0">
                <a:solidFill>
                  <a:srgbClr val="C00000"/>
                </a:solidFill>
              </a:rPr>
              <a:t>基于项目构建</a:t>
            </a:r>
            <a:r>
              <a:rPr lang="en-US" altLang="zh-CN" sz="3200" b="1" dirty="0" smtClean="0">
                <a:solidFill>
                  <a:srgbClr val="C00000"/>
                </a:solidFill>
              </a:rPr>
              <a:t>“</a:t>
            </a:r>
            <a:r>
              <a:rPr lang="zh-CN" altLang="en-US" sz="3200" b="1" dirty="0" smtClean="0">
                <a:solidFill>
                  <a:srgbClr val="C00000"/>
                </a:solidFill>
              </a:rPr>
              <a:t>双题</a:t>
            </a:r>
            <a:r>
              <a:rPr lang="en-US" altLang="zh-CN" sz="3200" b="1" dirty="0" smtClean="0">
                <a:solidFill>
                  <a:srgbClr val="C00000"/>
                </a:solidFill>
              </a:rPr>
              <a:t>”</a:t>
            </a:r>
            <a:r>
              <a:rPr lang="zh-CN" altLang="en-US" sz="3200" b="1" dirty="0" smtClean="0">
                <a:solidFill>
                  <a:srgbClr val="C00000"/>
                </a:solidFill>
              </a:rPr>
              <a:t>教学模式的行动研究</a:t>
            </a:r>
            <a:r>
              <a:rPr lang="zh-CN" altLang="en-US" sz="3200" b="1" dirty="0" smtClean="0">
                <a:solidFill>
                  <a:srgbClr val="C00000"/>
                </a:solidFill>
                <a:sym typeface="+mn-ea"/>
              </a:rPr>
              <a:t>》课题简介</a:t>
            </a:r>
            <a:endParaRPr lang="zh-CN" altLang="en-US" sz="3200" b="1" dirty="0" smtClean="0">
              <a:solidFill>
                <a:srgbClr val="C00000"/>
              </a:solidFill>
              <a:sym typeface="+mn-ea"/>
            </a:endParaRPr>
          </a:p>
          <a:p>
            <a:endParaRPr lang="zh-CN" altLang="zh-CN" sz="3200" b="1" dirty="0" smtClean="0">
              <a:solidFill>
                <a:srgbClr val="C00000"/>
              </a:solidFill>
            </a:endParaRPr>
          </a:p>
          <a:p>
            <a:pPr fontAlgn="auto">
              <a:lnSpc>
                <a:spcPts val="3600"/>
              </a:lnSpc>
            </a:pPr>
            <a:r>
              <a:rPr lang="zh-CN" altLang="zh-CN" sz="3200" b="1" dirty="0" smtClean="0">
                <a:solidFill>
                  <a:schemeClr val="accent6">
                    <a:lumMod val="50000"/>
                  </a:schemeClr>
                </a:solidFill>
              </a:rPr>
              <a:t>两个核心概念</a:t>
            </a:r>
            <a:endParaRPr lang="en-US" altLang="zh-CN" sz="3200" dirty="0" smtClean="0">
              <a:solidFill>
                <a:schemeClr val="accent6">
                  <a:lumMod val="50000"/>
                </a:schemeClr>
              </a:solidFill>
            </a:endParaRPr>
          </a:p>
          <a:p>
            <a:pPr fontAlgn="auto">
              <a:lnSpc>
                <a:spcPts val="3600"/>
              </a:lnSpc>
            </a:pPr>
            <a:r>
              <a:rPr lang="en-US" altLang="zh-CN" sz="3200" dirty="0" smtClean="0"/>
              <a:t>     </a:t>
            </a:r>
            <a:r>
              <a:rPr lang="zh-CN" altLang="zh-CN" sz="3200" dirty="0" smtClean="0">
                <a:solidFill>
                  <a:srgbClr val="C00000"/>
                </a:solidFill>
              </a:rPr>
              <a:t>　</a:t>
            </a:r>
            <a:r>
              <a:rPr lang="en-US" altLang="zh-CN" sz="3200" b="1" dirty="0" smtClean="0">
                <a:solidFill>
                  <a:srgbClr val="C00000"/>
                </a:solidFill>
              </a:rPr>
              <a:t>1.</a:t>
            </a:r>
            <a:r>
              <a:rPr lang="zh-CN" altLang="zh-CN" sz="3200" b="1" dirty="0" smtClean="0">
                <a:solidFill>
                  <a:srgbClr val="C00000"/>
                </a:solidFill>
              </a:rPr>
              <a:t>什么是项目？</a:t>
            </a:r>
            <a:endParaRPr lang="zh-CN" altLang="zh-CN" sz="3200" dirty="0" smtClean="0">
              <a:solidFill>
                <a:srgbClr val="C00000"/>
              </a:solidFill>
            </a:endParaRPr>
          </a:p>
          <a:p>
            <a:pPr fontAlgn="auto">
              <a:lnSpc>
                <a:spcPts val="3600"/>
              </a:lnSpc>
            </a:pPr>
            <a:r>
              <a:rPr lang="en-US" altLang="zh-CN" sz="3200" dirty="0" smtClean="0"/>
              <a:t>      </a:t>
            </a:r>
            <a:r>
              <a:rPr lang="en-US" altLang="zh-CN" sz="3200" b="1" dirty="0" smtClean="0"/>
              <a:t>   </a:t>
            </a:r>
            <a:r>
              <a:rPr lang="zh-CN" altLang="zh-CN" sz="3200" b="1" dirty="0" smtClean="0"/>
              <a:t>项目管理由华罗庚教授</a:t>
            </a:r>
            <a:r>
              <a:rPr lang="en-US" altLang="zh-CN" sz="3200" b="1" dirty="0" smtClean="0"/>
              <a:t>50</a:t>
            </a:r>
            <a:r>
              <a:rPr lang="zh-CN" altLang="zh-CN" sz="3200" b="1" dirty="0" smtClean="0"/>
              <a:t>年代引进中国，由于历史原因叫统筹法和优选法，</a:t>
            </a:r>
            <a:r>
              <a:rPr lang="en-US" altLang="zh-CN" sz="3200" b="1" dirty="0" smtClean="0"/>
              <a:t>2019</a:t>
            </a:r>
            <a:r>
              <a:rPr lang="zh-CN" altLang="zh-CN" sz="3200" b="1" dirty="0" smtClean="0"/>
              <a:t>年高考数学第四题。</a:t>
            </a:r>
            <a:endParaRPr lang="en-US" altLang="zh-CN" sz="3200" dirty="0" smtClean="0"/>
          </a:p>
          <a:p>
            <a:pPr fontAlgn="auto">
              <a:lnSpc>
                <a:spcPts val="3600"/>
              </a:lnSpc>
            </a:pPr>
            <a:r>
              <a:rPr lang="en-US" altLang="zh-CN" sz="3200" b="1" dirty="0" smtClean="0"/>
              <a:t>         </a:t>
            </a:r>
            <a:r>
              <a:rPr lang="zh-CN" altLang="zh-CN" sz="3200" b="1" dirty="0" smtClean="0">
                <a:solidFill>
                  <a:schemeClr val="accent6">
                    <a:lumMod val="75000"/>
                  </a:schemeClr>
                </a:solidFill>
              </a:rPr>
              <a:t>把项目和项目管理运用到中学历史教学中，即依据教育目标和教学内容，通过项目研究、项目实施的基本方法，由教师创设教学情境，以项目问题的生成、探究、解决、运用来培养学生的创新精神和实践能力，以学生的发展为本，注重核心素养全面提升的一种探究式教学模式。这种项目式教学模式，往往容易让学习自然发生。</a:t>
            </a:r>
            <a:endParaRPr lang="zh-CN" altLang="zh-CN" sz="3200" dirty="0" smtClean="0">
              <a:solidFill>
                <a:schemeClr val="accent6">
                  <a:lumMod val="75000"/>
                </a:schemeClr>
              </a:solidFill>
            </a:endParaRPr>
          </a:p>
          <a:p>
            <a:endParaRPr lang="zh-CN" altLang="zh-CN" sz="3200" dirty="0" smtClean="0">
              <a:solidFill>
                <a:schemeClr val="accent6">
                  <a:lumMod val="75000"/>
                </a:schemeClr>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lnSpcReduction="20000"/>
          </a:bodyPr>
          <a:lstStyle/>
          <a:p>
            <a:endParaRPr lang="en-US" altLang="zh-CN" dirty="0" smtClean="0"/>
          </a:p>
          <a:p>
            <a:pPr fontAlgn="auto">
              <a:lnSpc>
                <a:spcPct val="150000"/>
              </a:lnSpc>
            </a:pPr>
            <a:r>
              <a:rPr lang="en-US" altLang="zh-CN" dirty="0" smtClean="0"/>
              <a:t>      </a:t>
            </a:r>
            <a:r>
              <a:rPr lang="zh-CN" altLang="en-US" dirty="0"/>
              <a:t>　</a:t>
            </a:r>
            <a:r>
              <a:rPr altLang="zh-CN" sz="3200" b="1" dirty="0" smtClean="0">
                <a:solidFill>
                  <a:srgbClr val="003300"/>
                </a:solidFill>
                <a:latin typeface="黑体" panose="02010609060101010101" pitchFamily="49" charset="-122"/>
                <a:ea typeface="黑体" panose="02010609060101010101" pitchFamily="49" charset="-122"/>
              </a:rPr>
              <a:t>一是关于“恶”的历史作用，许多大思想家对此有过专门的论述。维柯是第一个系统论述“恶”是历史发展动力的哲学家；卢梭率先用矛盾的观点分析了恶历史的作用；杜尔阁在比较善恶之后认为，恶是推动历史发展的动力；孔多塞认为历史进步的主体是人类的心智，而心智中的恶念却在不知不觉中推动历史的进步；黑格尔论证了恶是推动历史发展的原因。马克思恩格斯全面论述了恶的进步意义，马克斯提出了“价值尺度”、“历史尺度”的标准，恩格斯则进一步提出恶是构成推动历史发展的直接动力，是促进历史进步的重要杠杆。</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dirty="0" smtClean="0"/>
          </a:p>
          <a:p>
            <a:pPr fontAlgn="auto">
              <a:lnSpc>
                <a:spcPct val="150000"/>
              </a:lnSpc>
            </a:pPr>
            <a:r>
              <a:rPr lang="en-US" altLang="zh-CN" dirty="0" smtClean="0"/>
              <a:t>      </a:t>
            </a:r>
            <a:r>
              <a:rPr lang="zh-CN" altLang="en-US" dirty="0"/>
              <a:t>　</a:t>
            </a:r>
            <a:r>
              <a:rPr altLang="zh-CN" sz="3200" b="1" dirty="0" smtClean="0">
                <a:solidFill>
                  <a:srgbClr val="003300"/>
                </a:solidFill>
                <a:latin typeface="黑体" panose="02010609060101010101" pitchFamily="49" charset="-122"/>
                <a:ea typeface="黑体" panose="02010609060101010101" pitchFamily="49" charset="-122"/>
              </a:rPr>
              <a:t>二是历史中的恶与现实中人们通常所理解的恶是有一定区别的，现实中的恶，人们更多的是针对个体而言的，针对群体与社会的并不多，如“十恶不赦”、“罪恶滔天”、“恶贯满盈”、“恶有恶报”等等。而历史中的恶有更大的内涵与外延，他们除了具有个体之恶的全部内涵之外，还有从群体出发的恶。</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lnSpcReduction="20000"/>
          </a:bodyPr>
          <a:lstStyle/>
          <a:p>
            <a:endParaRPr lang="en-US" altLang="zh-CN" dirty="0" smtClean="0"/>
          </a:p>
          <a:p>
            <a:pPr fontAlgn="auto">
              <a:lnSpc>
                <a:spcPct val="150000"/>
              </a:lnSpc>
            </a:pPr>
            <a:r>
              <a:rPr lang="en-US" altLang="zh-CN" dirty="0" smtClean="0"/>
              <a:t>    </a:t>
            </a:r>
            <a:r>
              <a:rPr lang="en-US" altLang="zh-CN" dirty="0" smtClean="0">
                <a:solidFill>
                  <a:schemeClr val="accent6">
                    <a:lumMod val="50000"/>
                  </a:schemeClr>
                </a:solidFill>
              </a:rPr>
              <a:t>  </a:t>
            </a:r>
            <a:r>
              <a:rPr sz="3200" b="1" dirty="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rPr>
              <a:t>三是善恶是历史发展与嬗变过程中的“二律背反”，恶的历史作用主要体现于人的物质生产活动中。历史发展动力主要体现在伦理标准下的善历史，但不排除伦理领域中以恶的形式呈现出来，绝对唯善的历史与绝对唯恶的历史是不存在的，所有的历史均表现为善恶同体，只是善恶的比例不同而已。只要它适应历史发展规律，推动社会历史发展，促进生产力进步，即可以视为恶历史也有其客观性的一面。背景之善、动机之善、手段之善、过程之善，不一定有结果之善；背景之恶、动机之恶、手段之恶、过程之恶，结果不一定只有恶。</a:t>
            </a:r>
            <a:endParaRPr sz="3200" b="1" dirty="0">
              <a:solidFill>
                <a:schemeClr val="accent6">
                  <a:lumMod val="50000"/>
                </a:schemeClr>
              </a:solidFill>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lnSpcReduction="20000"/>
          </a:bodyPr>
          <a:lstStyle/>
          <a:p>
            <a:endParaRPr lang="en-US" altLang="zh-CN" dirty="0" smtClean="0"/>
          </a:p>
          <a:p>
            <a:pPr fontAlgn="auto">
              <a:lnSpc>
                <a:spcPct val="150000"/>
              </a:lnSpc>
            </a:pPr>
            <a:r>
              <a:rPr lang="en-US" altLang="zh-CN" dirty="0" smtClean="0"/>
              <a:t>      </a:t>
            </a:r>
            <a:r>
              <a:rPr lang="zh-CN" altLang="en-US" dirty="0"/>
              <a:t>　</a:t>
            </a:r>
            <a:r>
              <a:rPr altLang="zh-CN" sz="3200" b="1" dirty="0" smtClean="0">
                <a:solidFill>
                  <a:srgbClr val="C00000"/>
                </a:solidFill>
                <a:latin typeface="黑体" panose="02010609060101010101" pitchFamily="49" charset="-122"/>
                <a:ea typeface="黑体" panose="02010609060101010101" pitchFamily="49" charset="-122"/>
              </a:rPr>
              <a:t>2.分析“恶”历史的相对性</a:t>
            </a:r>
            <a:endParaRPr altLang="zh-CN" sz="3200" b="1" dirty="0" smtClean="0">
              <a:solidFill>
                <a:srgbClr val="C00000"/>
              </a:solidFill>
              <a:latin typeface="黑体" panose="02010609060101010101" pitchFamily="49" charset="-122"/>
              <a:ea typeface="黑体" panose="02010609060101010101" pitchFamily="49" charset="-122"/>
            </a:endParaRPr>
          </a:p>
          <a:p>
            <a:pPr fontAlgn="auto">
              <a:lnSpc>
                <a:spcPct val="150000"/>
              </a:lnSpc>
            </a:pPr>
            <a:r>
              <a:rPr lang="zh-CN" sz="3200" b="1" dirty="0" smtClean="0">
                <a:solidFill>
                  <a:srgbClr val="003300"/>
                </a:solidFill>
                <a:latin typeface="黑体" panose="02010609060101010101" pitchFamily="49" charset="-122"/>
                <a:ea typeface="黑体" panose="02010609060101010101" pitchFamily="49" charset="-122"/>
              </a:rPr>
              <a:t>　　</a:t>
            </a:r>
            <a:r>
              <a:rPr altLang="zh-CN" sz="3200" b="1" dirty="0" smtClean="0">
                <a:solidFill>
                  <a:srgbClr val="003300"/>
                </a:solidFill>
                <a:latin typeface="黑体" panose="02010609060101010101" pitchFamily="49" charset="-122"/>
                <a:ea typeface="黑体" panose="02010609060101010101" pitchFamily="49" charset="-122"/>
              </a:rPr>
              <a:t>中学历史新教材中所呈现的历史也有好坏之分与善恶之别，而且总是以对立统一的、复杂多样的矛盾形式出现。有正常的恶，有可以允许的恶，有可以容忍的恶。至善唯恶在历史新教材中难觅其迹。善中有恶、恶中有善、善恶纠缠是历史的常态。如殖民扩张、残暴、暴力、屠城、先进文明对落后地区的侵略、丛林法则、霸权、社会达尔文主义、优胜劣汰、私欲、贪欲、剥削、压迫、奴役、侵略、征服等等。恶在历史发展过程中的杠杆作用主要表现在三个方面：</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dirty="0" smtClean="0"/>
          </a:p>
          <a:p>
            <a:pPr fontAlgn="auto">
              <a:lnSpc>
                <a:spcPct val="150000"/>
              </a:lnSpc>
            </a:pPr>
            <a:r>
              <a:rPr lang="en-US" altLang="zh-CN" dirty="0" smtClean="0"/>
              <a:t>      </a:t>
            </a:r>
            <a:r>
              <a:rPr lang="zh-CN" altLang="en-US" dirty="0"/>
              <a:t>　</a:t>
            </a:r>
            <a:r>
              <a:rPr altLang="zh-CN" sz="3200" b="1" dirty="0" smtClean="0">
                <a:solidFill>
                  <a:srgbClr val="003300"/>
                </a:solidFill>
                <a:latin typeface="黑体" panose="02010609060101010101" pitchFamily="49" charset="-122"/>
                <a:ea typeface="黑体" panose="02010609060101010101" pitchFamily="49" charset="-122"/>
              </a:rPr>
              <a:t>一是“每一种新的进步都必然表现为对某神圣事物的亵渎，表现为对陈旧的、日渐衰亡的，但为习惯所崇奉的秩序的叛逆。”（《马克思恩格斯选集》第4卷[Ｍ]北京：人民出版社，1995，第233页）即新事物对旧事物的否定，新历史对旧历史的反叛，如改革、改良、暴力革命，这种恶是一种相对意义上的恶，是一种新事物否定旧事物并向前发展进步的“恶”。</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dirty="0" smtClean="0"/>
          </a:p>
          <a:p>
            <a:pPr fontAlgn="auto">
              <a:lnSpc>
                <a:spcPct val="150000"/>
              </a:lnSpc>
            </a:pPr>
            <a:r>
              <a:rPr lang="en-US" altLang="zh-CN" dirty="0" smtClean="0"/>
              <a:t>      </a:t>
            </a:r>
            <a:r>
              <a:rPr lang="zh-CN" altLang="en-US" dirty="0"/>
              <a:t>　</a:t>
            </a:r>
            <a:r>
              <a:rPr altLang="zh-CN" sz="3200" b="1" dirty="0" smtClean="0">
                <a:solidFill>
                  <a:srgbClr val="003300"/>
                </a:solidFill>
                <a:latin typeface="黑体" panose="02010609060101010101" pitchFamily="49" charset="-122"/>
                <a:ea typeface="黑体" panose="02010609060101010101" pitchFamily="49" charset="-122"/>
              </a:rPr>
              <a:t>二是人或群体的情欲之恶，即不符合当时道德标准或人类文明共认的价值观，如自私自利、贪权仗势、动机不纯等，这些主观上的恶念，有时也能在历史过程中发展起着一定的善的推动作用。</a:t>
            </a:r>
            <a:endParaRPr altLang="zh-CN" sz="3200" b="1" dirty="0" smtClean="0">
              <a:solidFill>
                <a:srgbClr val="003300"/>
              </a:solidFill>
              <a:latin typeface="黑体" panose="02010609060101010101" pitchFamily="49" charset="-122"/>
              <a:ea typeface="黑体" panose="02010609060101010101" pitchFamily="49" charset="-122"/>
            </a:endParaRPr>
          </a:p>
          <a:p>
            <a:pPr fontAlgn="auto">
              <a:lnSpc>
                <a:spcPct val="150000"/>
              </a:lnSpc>
            </a:pPr>
            <a:r>
              <a:rPr lang="zh-CN" sz="3200" b="1" dirty="0" smtClean="0">
                <a:solidFill>
                  <a:srgbClr val="003300"/>
                </a:solidFill>
                <a:latin typeface="黑体" panose="02010609060101010101" pitchFamily="49" charset="-122"/>
                <a:ea typeface="黑体" panose="02010609060101010101" pitchFamily="49" charset="-122"/>
              </a:rPr>
              <a:t>　　</a:t>
            </a:r>
            <a:r>
              <a:rPr altLang="zh-CN" sz="3200" b="1" dirty="0" smtClean="0">
                <a:solidFill>
                  <a:srgbClr val="003300"/>
                </a:solidFill>
                <a:latin typeface="黑体" panose="02010609060101010101" pitchFamily="49" charset="-122"/>
                <a:ea typeface="黑体" panose="02010609060101010101" pitchFamily="49" charset="-122"/>
              </a:rPr>
              <a:t>三是人类曲折前行的复杂性与不可知性，容易造成探索前行的代价之恶，恶是实现善的手段之一。</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dirty="0" smtClean="0"/>
          </a:p>
          <a:p>
            <a:pPr fontAlgn="auto">
              <a:lnSpc>
                <a:spcPct val="150000"/>
              </a:lnSpc>
            </a:pPr>
            <a:r>
              <a:rPr lang="en-US" altLang="zh-CN" dirty="0" smtClean="0"/>
              <a:t>      </a:t>
            </a:r>
            <a:r>
              <a:rPr lang="zh-CN" altLang="en-US" dirty="0"/>
              <a:t>　</a:t>
            </a:r>
            <a:r>
              <a:rPr altLang="zh-CN" sz="3200" b="1" dirty="0" smtClean="0">
                <a:solidFill>
                  <a:srgbClr val="C00000"/>
                </a:solidFill>
                <a:latin typeface="黑体" panose="02010609060101010101" pitchFamily="49" charset="-122"/>
                <a:ea typeface="黑体" panose="02010609060101010101" pitchFamily="49" charset="-122"/>
              </a:rPr>
              <a:t>3.捕捉“恶”历史的变化性</a:t>
            </a:r>
            <a:endParaRPr altLang="zh-CN" sz="3200" b="1" dirty="0" smtClean="0">
              <a:solidFill>
                <a:srgbClr val="C00000"/>
              </a:solidFill>
              <a:latin typeface="黑体" panose="02010609060101010101" pitchFamily="49" charset="-122"/>
              <a:ea typeface="黑体" panose="02010609060101010101" pitchFamily="49" charset="-122"/>
            </a:endParaRPr>
          </a:p>
          <a:p>
            <a:pPr fontAlgn="auto">
              <a:lnSpc>
                <a:spcPct val="150000"/>
              </a:lnSpc>
            </a:pPr>
            <a:r>
              <a:rPr lang="zh-CN" sz="3200" b="1" dirty="0" smtClean="0">
                <a:solidFill>
                  <a:srgbClr val="003300"/>
                </a:solidFill>
                <a:latin typeface="黑体" panose="02010609060101010101" pitchFamily="49" charset="-122"/>
                <a:ea typeface="黑体" panose="02010609060101010101" pitchFamily="49" charset="-122"/>
              </a:rPr>
              <a:t>　　</a:t>
            </a:r>
            <a:r>
              <a:rPr altLang="zh-CN" sz="3200" b="1" dirty="0" smtClean="0">
                <a:solidFill>
                  <a:srgbClr val="003300"/>
                </a:solidFill>
                <a:latin typeface="黑体" panose="02010609060101010101" pitchFamily="49" charset="-122"/>
                <a:ea typeface="黑体" panose="02010609060101010101" pitchFamily="49" charset="-122"/>
              </a:rPr>
              <a:t>“恶”历史是变化的，动机、手段之恶与结果之善常常相伴随、相亲相爱，相互纠缠在一起。不同时代不同的人的评价标准是不同的，你眼里的恶可能是我眼中的善，此时的恶是彼此时的善，而绝对的恶中的贪欲与权势欲也有推动人们从事各种活动的一面。用善的手段来实现个人贪欲与权势欲，结果可能是善的，而用不道德的手段实现卑鄙的动机，结果即是恶的，这种恶同样也有曾经发挥过积极作用的一面。</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dirty="0" smtClean="0"/>
          </a:p>
          <a:p>
            <a:pPr fontAlgn="auto">
              <a:lnSpc>
                <a:spcPct val="150000"/>
              </a:lnSpc>
            </a:pPr>
            <a:r>
              <a:rPr lang="en-US" altLang="zh-CN" dirty="0" smtClean="0"/>
              <a:t> </a:t>
            </a:r>
            <a:r>
              <a:rPr lang="en-US" altLang="zh-CN" dirty="0" smtClean="0"/>
              <a:t>     </a:t>
            </a:r>
            <a:r>
              <a:rPr lang="zh-CN" altLang="en-US" dirty="0"/>
              <a:t>　</a:t>
            </a:r>
            <a:r>
              <a:rPr altLang="zh-CN" sz="3200" b="1" dirty="0" smtClean="0">
                <a:solidFill>
                  <a:srgbClr val="003300"/>
                </a:solidFill>
                <a:latin typeface="黑体" panose="02010609060101010101" pitchFamily="49" charset="-122"/>
                <a:ea typeface="黑体" panose="02010609060101010101" pitchFamily="49" charset="-122"/>
              </a:rPr>
              <a:t>恶在历史发展过程中是一种杠杆工具的作用，而不是历史发展的动力源。历史的发展并不是至善无恶、至美无丑的进程，它总是伴随着进退循环、流血污秽，甚至是屈辱苦难来实现历史进步的。人类文明发展史，实际上就是一部付出与牺牲、灾难与奴役的不良记录的历史。教学中评价历史，不但基于道德尺度和价值尺度，更重要的是要基于历史尺度；要全面地、辨证地分析和评判恶的历史作用。</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dirty="0" smtClean="0"/>
          </a:p>
          <a:p>
            <a:pPr fontAlgn="auto">
              <a:lnSpc>
                <a:spcPct val="150000"/>
              </a:lnSpc>
            </a:pPr>
            <a:r>
              <a:rPr lang="en-US" altLang="zh-CN" dirty="0" smtClean="0"/>
              <a:t>      </a:t>
            </a:r>
            <a:r>
              <a:rPr lang="zh-CN" altLang="en-US" dirty="0">
                <a:solidFill>
                  <a:srgbClr val="C00000"/>
                </a:solidFill>
              </a:rPr>
              <a:t>　</a:t>
            </a:r>
            <a:r>
              <a:rPr altLang="zh-CN" sz="3200" b="1" dirty="0" smtClean="0">
                <a:solidFill>
                  <a:srgbClr val="C00000"/>
                </a:solidFill>
                <a:latin typeface="黑体" panose="02010609060101010101" pitchFamily="49" charset="-122"/>
                <a:ea typeface="黑体" panose="02010609060101010101" pitchFamily="49" charset="-122"/>
              </a:rPr>
              <a:t>4.运用“恶”历史的滋养性</a:t>
            </a:r>
            <a:endParaRPr altLang="zh-CN" sz="3200" b="1" dirty="0" smtClean="0">
              <a:solidFill>
                <a:srgbClr val="C00000"/>
              </a:solidFill>
              <a:latin typeface="黑体" panose="02010609060101010101" pitchFamily="49" charset="-122"/>
              <a:ea typeface="黑体" panose="02010609060101010101" pitchFamily="49" charset="-122"/>
            </a:endParaRPr>
          </a:p>
          <a:p>
            <a:pPr fontAlgn="auto">
              <a:lnSpc>
                <a:spcPct val="150000"/>
              </a:lnSpc>
            </a:pPr>
            <a:r>
              <a:rPr lang="zh-CN" sz="3200" b="1" dirty="0" smtClean="0">
                <a:solidFill>
                  <a:srgbClr val="003300"/>
                </a:solidFill>
                <a:latin typeface="黑体" panose="02010609060101010101" pitchFamily="49" charset="-122"/>
                <a:ea typeface="黑体" panose="02010609060101010101" pitchFamily="49" charset="-122"/>
              </a:rPr>
              <a:t>　　</a:t>
            </a:r>
            <a:r>
              <a:rPr altLang="zh-CN" sz="3200" b="1" dirty="0" smtClean="0">
                <a:solidFill>
                  <a:srgbClr val="003300"/>
                </a:solidFill>
                <a:latin typeface="黑体" panose="02010609060101010101" pitchFamily="49" charset="-122"/>
                <a:ea typeface="黑体" panose="02010609060101010101" pitchFamily="49" charset="-122"/>
              </a:rPr>
              <a:t>通过对恶历史的关注与挖掘，我们应该充分发挥其滋养作用和教育意义，并用来养育学生的关键能力和必备品格。恶历史有两种恶，一是不可避免之恶，二是可避免之恶。不可避免之恶，往往是历史发展过程中所应付出的代价，不经历风雨，怎能见彩虹。从旧制度走向新制度，就必然会历经无数灾难和苦痛，艰难的历程，化蛹成蝶的蜕变等，都是无法规避的。</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en-US" altLang="zh-CN" dirty="0" smtClean="0"/>
          </a:p>
          <a:p>
            <a:pPr fontAlgn="auto">
              <a:lnSpc>
                <a:spcPct val="150000"/>
              </a:lnSpc>
            </a:pPr>
            <a:r>
              <a:rPr lang="en-US" altLang="zh-CN" dirty="0" smtClean="0"/>
              <a:t> </a:t>
            </a:r>
            <a:r>
              <a:rPr lang="en-US" altLang="zh-CN" dirty="0" smtClean="0"/>
              <a:t>     </a:t>
            </a:r>
            <a:r>
              <a:rPr lang="zh-CN" altLang="en-US" dirty="0"/>
              <a:t>　</a:t>
            </a:r>
            <a:r>
              <a:rPr altLang="zh-CN" sz="3200" b="1" dirty="0" smtClean="0">
                <a:solidFill>
                  <a:srgbClr val="003300"/>
                </a:solidFill>
                <a:latin typeface="黑体" panose="02010609060101010101" pitchFamily="49" charset="-122"/>
                <a:ea typeface="黑体" panose="02010609060101010101" pitchFamily="49" charset="-122"/>
              </a:rPr>
              <a:t>这恰恰是中学历史教学教育学生充分认识历史发展规律、自觉掌握和遵循历史发展规律的最佳时点和内容之一，让学生自觉做历史发展的智慧推动者，有预见性地避免历史之恶的重蹈覆辙。学习可避免之恶的历史，告诉学生，有些历史之恶的代价是可以通过人的主观努力来减少或避免的，加深学生对历史的认识，对可避免之恶历史采取批判态度，特别是历史发展过程中的不道德作为和不合理做法，从而提升学生的道德水准。</a:t>
            </a:r>
            <a:endParaRPr altLang="zh-CN" sz="3200" b="1" dirty="0" smtClean="0">
              <a:solidFill>
                <a:srgbClr val="0033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lnSpcReduction="20000"/>
          </a:bodyPr>
          <a:lstStyle/>
          <a:p>
            <a:endParaRPr lang="en-US" altLang="zh-CN" sz="3200" b="1" dirty="0" smtClean="0">
              <a:solidFill>
                <a:srgbClr val="C00000"/>
              </a:solidFill>
            </a:endParaRPr>
          </a:p>
          <a:p>
            <a:pPr fontAlgn="auto">
              <a:lnSpc>
                <a:spcPct val="150000"/>
              </a:lnSpc>
            </a:pPr>
            <a:r>
              <a:rPr lang="en-US" altLang="zh-CN" sz="3200" b="1" dirty="0" smtClean="0">
                <a:solidFill>
                  <a:srgbClr val="C00000"/>
                </a:solidFill>
              </a:rPr>
              <a:t>2</a:t>
            </a:r>
            <a:r>
              <a:rPr lang="en-US" altLang="zh-CN" sz="3200" b="1" dirty="0" smtClean="0">
                <a:solidFill>
                  <a:srgbClr val="C00000"/>
                </a:solidFill>
              </a:rPr>
              <a:t>.</a:t>
            </a:r>
            <a:r>
              <a:rPr lang="zh-CN" altLang="zh-CN" sz="3200" b="1" dirty="0" smtClean="0">
                <a:solidFill>
                  <a:srgbClr val="C00000"/>
                </a:solidFill>
              </a:rPr>
              <a:t>什么是主题？</a:t>
            </a:r>
            <a:endParaRPr lang="zh-CN" altLang="zh-CN" sz="3200" dirty="0" smtClean="0">
              <a:solidFill>
                <a:srgbClr val="C00000"/>
              </a:solidFill>
            </a:endParaRPr>
          </a:p>
          <a:p>
            <a:pPr fontAlgn="auto">
              <a:lnSpc>
                <a:spcPct val="150000"/>
              </a:lnSpc>
            </a:pPr>
            <a:r>
              <a:rPr lang="en-US" altLang="zh-CN" sz="3200" b="1" dirty="0" smtClean="0">
                <a:solidFill>
                  <a:srgbClr val="002060"/>
                </a:solidFill>
              </a:rPr>
              <a:t>            </a:t>
            </a:r>
            <a:r>
              <a:rPr lang="zh-CN" altLang="zh-CN" sz="3200" b="1" dirty="0" smtClean="0">
                <a:solidFill>
                  <a:srgbClr val="002060"/>
                </a:solidFill>
              </a:rPr>
              <a:t>主</a:t>
            </a:r>
            <a:r>
              <a:rPr lang="zh-CN" altLang="zh-CN" sz="3200" b="1" dirty="0" smtClean="0">
                <a:solidFill>
                  <a:srgbClr val="002060"/>
                </a:solidFill>
              </a:rPr>
              <a:t>题原是指文艺作品中或者社会活动等所要表现的中心思想，泛指主要内容。运用到中学历史教学中，它包含三个方面的内容</a:t>
            </a:r>
            <a:r>
              <a:rPr lang="zh-CN" altLang="zh-CN" sz="3200" b="1" dirty="0" smtClean="0">
                <a:solidFill>
                  <a:srgbClr val="002060"/>
                </a:solidFill>
              </a:rPr>
              <a:t>：</a:t>
            </a:r>
            <a:endParaRPr lang="en-US" altLang="zh-CN" sz="3200" dirty="0" smtClean="0">
              <a:solidFill>
                <a:srgbClr val="003300"/>
              </a:solidFill>
            </a:endParaRPr>
          </a:p>
          <a:p>
            <a:pPr fontAlgn="auto">
              <a:lnSpc>
                <a:spcPct val="150000"/>
              </a:lnSpc>
            </a:pPr>
            <a:r>
              <a:rPr lang="en-US" altLang="zh-CN" sz="3200" b="1" dirty="0" smtClean="0">
                <a:solidFill>
                  <a:srgbClr val="003300"/>
                </a:solidFill>
              </a:rPr>
              <a:t>           </a:t>
            </a:r>
            <a:r>
              <a:rPr lang="en-US" altLang="zh-CN" sz="3200" b="1" dirty="0" smtClean="0">
                <a:solidFill>
                  <a:schemeClr val="accent6">
                    <a:lumMod val="50000"/>
                  </a:schemeClr>
                </a:solidFill>
              </a:rPr>
              <a:t>  </a:t>
            </a:r>
            <a:r>
              <a:rPr lang="zh-CN" altLang="zh-CN" sz="3200" b="1" dirty="0" smtClean="0">
                <a:solidFill>
                  <a:schemeClr val="accent6">
                    <a:lumMod val="50000"/>
                  </a:schemeClr>
                </a:solidFill>
              </a:rPr>
              <a:t>以知识逻辑为驱动点的知识主题</a:t>
            </a:r>
            <a:endParaRPr lang="en-US" altLang="zh-CN" sz="3200" b="1" dirty="0" smtClean="0">
              <a:solidFill>
                <a:schemeClr val="accent6">
                  <a:lumMod val="50000"/>
                </a:schemeClr>
              </a:solidFill>
            </a:endParaRPr>
          </a:p>
          <a:p>
            <a:pPr fontAlgn="auto">
              <a:lnSpc>
                <a:spcPct val="150000"/>
              </a:lnSpc>
            </a:pPr>
            <a:r>
              <a:rPr lang="en-US" altLang="zh-CN" sz="3200" b="1" dirty="0" smtClean="0">
                <a:solidFill>
                  <a:schemeClr val="accent6">
                    <a:lumMod val="50000"/>
                  </a:schemeClr>
                </a:solidFill>
              </a:rPr>
              <a:t>             </a:t>
            </a:r>
            <a:r>
              <a:rPr lang="zh-CN" altLang="zh-CN" sz="3200" b="1" dirty="0" smtClean="0">
                <a:solidFill>
                  <a:schemeClr val="accent6">
                    <a:lumMod val="50000"/>
                  </a:schemeClr>
                </a:solidFill>
              </a:rPr>
              <a:t>以问题驱动为立足点的导学主题</a:t>
            </a:r>
            <a:endParaRPr lang="en-US" altLang="zh-CN" sz="3200" b="1" dirty="0" smtClean="0">
              <a:solidFill>
                <a:schemeClr val="accent6">
                  <a:lumMod val="50000"/>
                </a:schemeClr>
              </a:solidFill>
            </a:endParaRPr>
          </a:p>
          <a:p>
            <a:pPr fontAlgn="auto">
              <a:lnSpc>
                <a:spcPct val="150000"/>
              </a:lnSpc>
            </a:pPr>
            <a:r>
              <a:rPr lang="en-US" altLang="zh-CN" sz="3200" b="1" dirty="0" smtClean="0">
                <a:solidFill>
                  <a:schemeClr val="accent6">
                    <a:lumMod val="50000"/>
                  </a:schemeClr>
                </a:solidFill>
              </a:rPr>
              <a:t>             </a:t>
            </a:r>
            <a:r>
              <a:rPr lang="zh-CN" altLang="zh-CN" sz="3200" b="1" dirty="0" smtClean="0">
                <a:solidFill>
                  <a:schemeClr val="accent6">
                    <a:lumMod val="50000"/>
                  </a:schemeClr>
                </a:solidFill>
              </a:rPr>
              <a:t>以</a:t>
            </a:r>
            <a:r>
              <a:rPr lang="zh-CN" altLang="zh-CN" sz="3200" b="1" dirty="0" smtClean="0">
                <a:solidFill>
                  <a:schemeClr val="accent6">
                    <a:lumMod val="50000"/>
                  </a:schemeClr>
                </a:solidFill>
                <a:sym typeface="+mn-ea"/>
              </a:rPr>
              <a:t>核心素养</a:t>
            </a:r>
            <a:r>
              <a:rPr lang="zh-CN" altLang="zh-CN" sz="3200" b="1" dirty="0" smtClean="0">
                <a:solidFill>
                  <a:schemeClr val="accent6">
                    <a:lumMod val="50000"/>
                  </a:schemeClr>
                </a:solidFill>
              </a:rPr>
              <a:t>为落脚点的滋养主题</a:t>
            </a:r>
            <a:endParaRPr lang="zh-CN" altLang="zh-CN" sz="3200" b="1" dirty="0" smtClean="0">
              <a:solidFill>
                <a:schemeClr val="accent6">
                  <a:lumMod val="50000"/>
                </a:schemeClr>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标题 328705"/>
          <p:cNvSpPr>
            <a:spLocks noGrp="1"/>
          </p:cNvSpPr>
          <p:nvPr>
            <p:ph type="title" idx="4294967295"/>
          </p:nvPr>
        </p:nvSpPr>
        <p:spPr>
          <a:xfrm flipV="1">
            <a:off x="1981200" y="200025"/>
            <a:ext cx="8229600" cy="74613"/>
          </a:xfrm>
        </p:spPr>
        <p:txBody>
          <a:bodyPr vert="horz" wrap="square" lIns="91440" tIns="45720" rIns="91440" bIns="45720" anchor="ctr">
            <a:normAutofit fontScale="90000"/>
          </a:bodyPr>
          <a:lstStyle/>
          <a:p>
            <a:pPr eaLnBrk="1" hangingPunct="1"/>
            <a:endParaRPr lang="zh-CN" altLang="zh-CN" sz="4000" dirty="0"/>
          </a:p>
        </p:txBody>
      </p:sp>
      <p:sp>
        <p:nvSpPr>
          <p:cNvPr id="98306" name="文本框 328706"/>
          <p:cNvSpPr txBox="1"/>
          <p:nvPr/>
        </p:nvSpPr>
        <p:spPr>
          <a:xfrm>
            <a:off x="2791135" y="1815558"/>
            <a:ext cx="5970588" cy="2799715"/>
          </a:xfrm>
          <a:prstGeom prst="rect">
            <a:avLst/>
          </a:prstGeom>
          <a:noFill/>
          <a:ln w="9525">
            <a:noFill/>
          </a:ln>
        </p:spPr>
        <p:txBody>
          <a:bodyPr anchor="t">
            <a:spAutoFit/>
          </a:bodyPr>
          <a:lstStyle/>
          <a:p>
            <a:r>
              <a:rPr lang="en-US" altLang="zh-CN" sz="3200" b="1" dirty="0">
                <a:solidFill>
                  <a:srgbClr val="008000"/>
                </a:solidFill>
                <a:latin typeface="方正姚体" panose="02010601030101010101" pitchFamily="2" charset="-122"/>
                <a:ea typeface="方正姚体" panose="02010601030101010101" pitchFamily="2" charset="-122"/>
              </a:rPr>
              <a:t>    </a:t>
            </a:r>
            <a:r>
              <a:rPr lang="zh-CN" altLang="en-US" sz="3200" b="1" dirty="0">
                <a:solidFill>
                  <a:srgbClr val="008000"/>
                </a:solidFill>
                <a:latin typeface="方正姚体" panose="02010601030101010101" pitchFamily="2" charset="-122"/>
                <a:ea typeface="方正姚体" panose="02010601030101010101" pitchFamily="2" charset="-122"/>
              </a:rPr>
              <a:t>     </a:t>
            </a:r>
            <a:r>
              <a:rPr lang="zh-CN" altLang="en-US" sz="4800" b="1" dirty="0" smtClean="0">
                <a:solidFill>
                  <a:srgbClr val="008000"/>
                </a:solidFill>
                <a:latin typeface="黑体" panose="02010609060101010101" pitchFamily="49" charset="-122"/>
                <a:ea typeface="黑体" panose="02010609060101010101" pitchFamily="49" charset="-122"/>
              </a:rPr>
              <a:t>谢谢聆听</a:t>
            </a:r>
            <a:r>
              <a:rPr lang="zh-CN" altLang="en-US" sz="4800" b="1" dirty="0" smtClean="0">
                <a:solidFill>
                  <a:srgbClr val="008000"/>
                </a:solidFill>
                <a:latin typeface="黑体" panose="02010609060101010101" pitchFamily="49" charset="-122"/>
                <a:ea typeface="黑体" panose="02010609060101010101" pitchFamily="49" charset="-122"/>
              </a:rPr>
              <a:t>！</a:t>
            </a:r>
            <a:endParaRPr lang="en-US" altLang="zh-CN" sz="4800" b="1" dirty="0" smtClean="0">
              <a:solidFill>
                <a:srgbClr val="008000"/>
              </a:solidFill>
              <a:latin typeface="黑体" panose="02010609060101010101" pitchFamily="49" charset="-122"/>
              <a:ea typeface="黑体" panose="02010609060101010101" pitchFamily="49" charset="-122"/>
            </a:endParaRPr>
          </a:p>
          <a:p>
            <a:endParaRPr lang="en-US" altLang="zh-CN" sz="4800" b="1" dirty="0" smtClean="0">
              <a:solidFill>
                <a:srgbClr val="008000"/>
              </a:solidFill>
              <a:latin typeface="黑体" panose="02010609060101010101" pitchFamily="49" charset="-122"/>
              <a:ea typeface="黑体" panose="02010609060101010101" pitchFamily="49" charset="-122"/>
            </a:endParaRPr>
          </a:p>
          <a:p>
            <a:r>
              <a:rPr lang="zh-CN" altLang="en-US" sz="4800" b="1" dirty="0" smtClean="0">
                <a:solidFill>
                  <a:srgbClr val="008000"/>
                </a:solidFill>
                <a:latin typeface="黑体" panose="02010609060101010101" pitchFamily="49" charset="-122"/>
                <a:ea typeface="黑体" panose="02010609060101010101" pitchFamily="49" charset="-122"/>
              </a:rPr>
              <a:t>   欢</a:t>
            </a:r>
            <a:r>
              <a:rPr lang="zh-CN" altLang="en-US" sz="4800" b="1" dirty="0" smtClean="0">
                <a:solidFill>
                  <a:srgbClr val="008000"/>
                </a:solidFill>
                <a:latin typeface="黑体" panose="02010609060101010101" pitchFamily="49" charset="-122"/>
                <a:ea typeface="黑体" panose="02010609060101010101" pitchFamily="49" charset="-122"/>
              </a:rPr>
              <a:t>迎交流！</a:t>
            </a:r>
            <a:endParaRPr lang="zh-CN" altLang="en-US" sz="4800" b="1" dirty="0">
              <a:solidFill>
                <a:srgbClr val="0000FF"/>
              </a:solidFill>
              <a:latin typeface="黑体" panose="02010609060101010101" pitchFamily="49" charset="-122"/>
              <a:ea typeface="黑体" panose="02010609060101010101" pitchFamily="49" charset="-122"/>
            </a:endParaRPr>
          </a:p>
          <a:p>
            <a:r>
              <a:rPr lang="zh-CN" altLang="en-US" sz="3200" dirty="0">
                <a:solidFill>
                  <a:srgbClr val="3333FF"/>
                </a:solidFill>
                <a:latin typeface="隶书" panose="02010509060101010101" pitchFamily="49" charset="-122"/>
                <a:ea typeface="隶书" panose="02010509060101010101" pitchFamily="49" charset="-122"/>
              </a:rPr>
              <a:t> </a:t>
            </a:r>
            <a:endParaRPr lang="zh-CN" altLang="en-US" sz="3200" dirty="0">
              <a:solidFill>
                <a:srgbClr val="3333FF"/>
              </a:solidFill>
              <a:latin typeface="隶书" panose="02010509060101010101" pitchFamily="49" charset="-122"/>
              <a:ea typeface="隶书" panose="02010509060101010101" pitchFamily="49" charset="-122"/>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Autofit/>
          </a:bodyPr>
          <a:lstStyle/>
          <a:p>
            <a:endParaRPr lang="zh-CN" altLang="zh-CN" sz="2200" b="1" dirty="0" smtClean="0">
              <a:solidFill>
                <a:srgbClr val="003300"/>
              </a:solidFill>
            </a:endParaRPr>
          </a:p>
          <a:p>
            <a:pPr fontAlgn="auto">
              <a:lnSpc>
                <a:spcPct val="150000"/>
              </a:lnSpc>
            </a:pPr>
            <a:r>
              <a:rPr lang="zh-CN" altLang="zh-CN" sz="3100" b="1" dirty="0" smtClean="0">
                <a:solidFill>
                  <a:srgbClr val="FF0000"/>
                </a:solidFill>
              </a:rPr>
              <a:t>（</a:t>
            </a:r>
            <a:r>
              <a:rPr lang="en-US" altLang="zh-CN" sz="3100" b="1" dirty="0" smtClean="0">
                <a:solidFill>
                  <a:srgbClr val="FF0000"/>
                </a:solidFill>
              </a:rPr>
              <a:t>1</a:t>
            </a:r>
            <a:r>
              <a:rPr lang="zh-CN" altLang="zh-CN" sz="3100" b="1" dirty="0" smtClean="0">
                <a:solidFill>
                  <a:srgbClr val="FF0000"/>
                </a:solidFill>
              </a:rPr>
              <a:t>）其内涵的主体结构至少有以下几个方面：</a:t>
            </a:r>
            <a:endParaRPr lang="zh-CN" altLang="zh-CN" sz="3100" b="1" dirty="0" smtClean="0">
              <a:solidFill>
                <a:srgbClr val="FF0000"/>
              </a:solidFill>
            </a:endParaRPr>
          </a:p>
          <a:p>
            <a:pPr fontAlgn="auto">
              <a:lnSpc>
                <a:spcPct val="150000"/>
              </a:lnSpc>
            </a:pPr>
            <a:r>
              <a:rPr lang="zh-CN" altLang="zh-CN" sz="3100" b="1" dirty="0" smtClean="0">
                <a:solidFill>
                  <a:srgbClr val="003300"/>
                </a:solidFill>
              </a:rPr>
              <a:t>　　</a:t>
            </a:r>
            <a:r>
              <a:rPr lang="zh-CN" altLang="zh-CN" sz="3100" b="1" dirty="0" smtClean="0">
                <a:solidFill>
                  <a:srgbClr val="7030A0"/>
                </a:solidFill>
              </a:rPr>
              <a:t>一是</a:t>
            </a:r>
            <a:r>
              <a:rPr lang="zh-CN" altLang="zh-CN" sz="3100" b="1" dirty="0" smtClean="0">
                <a:solidFill>
                  <a:srgbClr val="003300"/>
                </a:solidFill>
              </a:rPr>
              <a:t>从一个主题切入教材，把相关的历史知识重新整合，构建一个新的知识专题，达到巩固知识，提高学生核心素养的目标。</a:t>
            </a:r>
            <a:endParaRPr lang="zh-CN" altLang="zh-CN" sz="3100" b="1" dirty="0" smtClean="0">
              <a:solidFill>
                <a:srgbClr val="003300"/>
              </a:solidFill>
            </a:endParaRPr>
          </a:p>
          <a:p>
            <a:pPr fontAlgn="auto">
              <a:lnSpc>
                <a:spcPct val="150000"/>
              </a:lnSpc>
            </a:pPr>
            <a:r>
              <a:rPr lang="zh-CN" altLang="zh-CN" sz="3100" b="1" dirty="0" smtClean="0">
                <a:solidFill>
                  <a:srgbClr val="003300"/>
                </a:solidFill>
              </a:rPr>
              <a:t>　　</a:t>
            </a:r>
            <a:r>
              <a:rPr lang="zh-CN" altLang="zh-CN" sz="3100" b="1" dirty="0" smtClean="0">
                <a:solidFill>
                  <a:srgbClr val="7030A0"/>
                </a:solidFill>
              </a:rPr>
              <a:t>二是</a:t>
            </a:r>
            <a:r>
              <a:rPr lang="zh-CN" altLang="zh-CN" sz="3100" b="1" dirty="0" smtClean="0">
                <a:solidFill>
                  <a:schemeClr val="accent6">
                    <a:lumMod val="50000"/>
                  </a:schemeClr>
                </a:solidFill>
              </a:rPr>
              <a:t>具有双主涵义：</a:t>
            </a:r>
            <a:endParaRPr lang="zh-CN" altLang="zh-CN" sz="3100" b="1" dirty="0" smtClean="0">
              <a:solidFill>
                <a:srgbClr val="002060"/>
              </a:solidFill>
            </a:endParaRPr>
          </a:p>
          <a:p>
            <a:pPr fontAlgn="auto">
              <a:lnSpc>
                <a:spcPct val="150000"/>
              </a:lnSpc>
            </a:pPr>
            <a:r>
              <a:rPr lang="zh-CN" altLang="zh-CN" sz="3100" b="1" dirty="0" smtClean="0">
                <a:solidFill>
                  <a:srgbClr val="002060"/>
                </a:solidFill>
              </a:rPr>
              <a:t>　　</a:t>
            </a:r>
            <a:r>
              <a:rPr lang="zh-CN" altLang="zh-CN" sz="3100" b="1" dirty="0" smtClean="0">
                <a:solidFill>
                  <a:schemeClr val="accent5">
                    <a:lumMod val="50000"/>
                  </a:schemeClr>
                </a:solidFill>
              </a:rPr>
              <a:t>就其特征从知识视角而言，具有知识性、学科性、时代性、学术性等。就其滋养学生的视角而言，具有发展性、生活性、生命性、反思性、主动性、生动性。</a:t>
            </a:r>
            <a:endParaRPr lang="zh-CN" altLang="zh-CN" sz="3100" b="1" dirty="0" smtClean="0">
              <a:solidFill>
                <a:schemeClr val="accent5">
                  <a:lumMod val="50000"/>
                </a:schemeClr>
              </a:solidFill>
            </a:endParaRPr>
          </a:p>
          <a:p>
            <a:pPr fontAlgn="auto">
              <a:lnSpc>
                <a:spcPct val="150000"/>
              </a:lnSpc>
            </a:pPr>
            <a:r>
              <a:rPr lang="zh-CN" altLang="zh-CN" sz="3100" b="1" dirty="0" smtClean="0">
                <a:solidFill>
                  <a:schemeClr val="accent6">
                    <a:lumMod val="50000"/>
                  </a:schemeClr>
                </a:solidFill>
              </a:rPr>
              <a:t>　　</a:t>
            </a:r>
            <a:endParaRPr lang="zh-CN" altLang="zh-CN" sz="2100" b="1" dirty="0" smtClean="0">
              <a:solidFill>
                <a:schemeClr val="accent6">
                  <a:lumMod val="50000"/>
                </a:schemeClr>
              </a:solidFill>
              <a:sym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lnSpcReduction="20000"/>
          </a:bodyPr>
          <a:lstStyle/>
          <a:p>
            <a:pPr fontAlgn="auto">
              <a:lnSpc>
                <a:spcPts val="3840"/>
              </a:lnSpc>
            </a:pPr>
            <a:endParaRPr lang="zh-CN" altLang="zh-CN" sz="3200" b="1" dirty="0" smtClean="0">
              <a:solidFill>
                <a:srgbClr val="003300"/>
              </a:solidFill>
            </a:endParaRPr>
          </a:p>
          <a:p>
            <a:pPr fontAlgn="auto">
              <a:lnSpc>
                <a:spcPts val="3840"/>
              </a:lnSpc>
            </a:pPr>
            <a:r>
              <a:rPr lang="zh-CN" altLang="zh-CN" sz="3200" b="1" dirty="0" smtClean="0">
                <a:solidFill>
                  <a:srgbClr val="003300"/>
                </a:solidFill>
              </a:rPr>
              <a:t>　　教师主导、学生主体（如自主学习、自主探究）。</a:t>
            </a:r>
            <a:endParaRPr lang="zh-CN" altLang="zh-CN" sz="3200" b="1" dirty="0" smtClean="0">
              <a:solidFill>
                <a:srgbClr val="003300"/>
              </a:solidFill>
            </a:endParaRPr>
          </a:p>
          <a:p>
            <a:pPr fontAlgn="auto">
              <a:lnSpc>
                <a:spcPts val="3840"/>
              </a:lnSpc>
            </a:pPr>
            <a:r>
              <a:rPr lang="zh-CN" altLang="zh-CN" sz="3200" b="1" dirty="0" smtClean="0">
                <a:solidFill>
                  <a:srgbClr val="003300"/>
                </a:solidFill>
              </a:rPr>
              <a:t>　　</a:t>
            </a:r>
            <a:r>
              <a:rPr lang="zh-CN" altLang="zh-CN" sz="3200" b="1" dirty="0" smtClean="0">
                <a:solidFill>
                  <a:srgbClr val="7030A0"/>
                </a:solidFill>
              </a:rPr>
              <a:t>教为主导、学为主体。</a:t>
            </a:r>
            <a:endParaRPr lang="zh-CN" altLang="zh-CN" sz="3200" b="1" dirty="0" smtClean="0">
              <a:solidFill>
                <a:srgbClr val="003300"/>
              </a:solidFill>
            </a:endParaRPr>
          </a:p>
          <a:p>
            <a:pPr fontAlgn="auto">
              <a:lnSpc>
                <a:spcPts val="3840"/>
              </a:lnSpc>
            </a:pPr>
            <a:r>
              <a:rPr lang="zh-CN" altLang="zh-CN" sz="3200" b="1" dirty="0" smtClean="0">
                <a:solidFill>
                  <a:srgbClr val="003300"/>
                </a:solidFill>
              </a:rPr>
              <a:t>　　问题疑问为主轴、释疑解惑为主体。</a:t>
            </a:r>
            <a:r>
              <a:rPr lang="zh-CN" altLang="zh-CN" sz="3200" b="1" dirty="0" smtClean="0">
                <a:solidFill>
                  <a:srgbClr val="003300"/>
                </a:solidFill>
                <a:sym typeface="+mn-ea"/>
              </a:rPr>
              <a:t>宜小而美，忌大而全。</a:t>
            </a:r>
            <a:endParaRPr lang="zh-CN" altLang="zh-CN" sz="3200" b="1" dirty="0" smtClean="0">
              <a:solidFill>
                <a:srgbClr val="003300"/>
              </a:solidFill>
            </a:endParaRPr>
          </a:p>
          <a:p>
            <a:pPr fontAlgn="auto">
              <a:lnSpc>
                <a:spcPts val="3840"/>
              </a:lnSpc>
            </a:pPr>
            <a:r>
              <a:rPr lang="zh-CN" altLang="zh-CN" sz="3200" b="1" dirty="0" smtClean="0">
                <a:solidFill>
                  <a:srgbClr val="003300"/>
                </a:solidFill>
              </a:rPr>
              <a:t>　　</a:t>
            </a:r>
            <a:r>
              <a:rPr lang="zh-CN" altLang="zh-CN" sz="3200" b="1" dirty="0" smtClean="0">
                <a:solidFill>
                  <a:srgbClr val="7030A0"/>
                </a:solidFill>
              </a:rPr>
              <a:t>合作主导、自主主体。</a:t>
            </a:r>
            <a:endParaRPr lang="zh-CN" altLang="zh-CN" sz="3200" b="1" dirty="0" smtClean="0">
              <a:solidFill>
                <a:srgbClr val="7030A0"/>
              </a:solidFill>
            </a:endParaRPr>
          </a:p>
          <a:p>
            <a:pPr fontAlgn="auto">
              <a:lnSpc>
                <a:spcPts val="3840"/>
              </a:lnSpc>
            </a:pPr>
            <a:r>
              <a:rPr lang="zh-CN" altLang="zh-CN" sz="3200" b="1" dirty="0" smtClean="0">
                <a:solidFill>
                  <a:srgbClr val="003300"/>
                </a:solidFill>
              </a:rPr>
              <a:t>　　教为主导（教知识、培能力）、育为主体（育素养、助成长）。</a:t>
            </a:r>
            <a:endParaRPr lang="zh-CN" altLang="zh-CN" sz="3200" b="1" dirty="0" smtClean="0">
              <a:solidFill>
                <a:srgbClr val="003300"/>
              </a:solidFill>
            </a:endParaRPr>
          </a:p>
          <a:p>
            <a:pPr fontAlgn="auto">
              <a:lnSpc>
                <a:spcPts val="3840"/>
              </a:lnSpc>
            </a:pPr>
            <a:endParaRPr lang="zh-CN" altLang="zh-CN" sz="3200" b="1" dirty="0" smtClean="0">
              <a:solidFill>
                <a:srgbClr val="003300"/>
              </a:solidFill>
            </a:endParaRPr>
          </a:p>
          <a:p>
            <a:pPr fontAlgn="auto">
              <a:lnSpc>
                <a:spcPts val="3840"/>
              </a:lnSpc>
            </a:pPr>
            <a:r>
              <a:rPr lang="zh-CN" altLang="zh-CN" sz="3200" b="1" dirty="0" smtClean="0">
                <a:solidFill>
                  <a:srgbClr val="003300"/>
                </a:solidFill>
              </a:rPr>
              <a:t>　　</a:t>
            </a:r>
            <a:r>
              <a:rPr lang="zh-CN" altLang="zh-CN" sz="3200" b="1" dirty="0" smtClean="0">
                <a:solidFill>
                  <a:srgbClr val="7030A0"/>
                </a:solidFill>
              </a:rPr>
              <a:t>三是形成三个原则：</a:t>
            </a:r>
            <a:r>
              <a:rPr lang="zh-CN" altLang="zh-CN" sz="3200" b="1" dirty="0" smtClean="0">
                <a:solidFill>
                  <a:srgbClr val="003300"/>
                </a:solidFill>
              </a:rPr>
              <a:t>主体性、主导性、滋养性。　</a:t>
            </a:r>
            <a:endParaRPr lang="zh-CN" altLang="zh-CN" sz="3200" b="1" dirty="0" smtClean="0">
              <a:solidFill>
                <a:srgbClr val="003300"/>
              </a:solidFill>
            </a:endParaRPr>
          </a:p>
          <a:p>
            <a:pPr fontAlgn="auto">
              <a:lnSpc>
                <a:spcPts val="3840"/>
              </a:lnSpc>
            </a:pPr>
            <a:r>
              <a:rPr lang="zh-CN" altLang="zh-CN" sz="3200" b="1" dirty="0" smtClean="0">
                <a:solidFill>
                  <a:srgbClr val="003300"/>
                </a:solidFill>
              </a:rPr>
              <a:t>　　</a:t>
            </a:r>
            <a:r>
              <a:rPr lang="zh-CN" altLang="zh-CN" sz="3200" b="1" dirty="0" smtClean="0">
                <a:solidFill>
                  <a:srgbClr val="7030A0"/>
                </a:solidFill>
              </a:rPr>
              <a:t>四是构建和谐课堂：</a:t>
            </a:r>
            <a:r>
              <a:rPr lang="zh-CN" altLang="zh-CN" sz="3200" b="1" dirty="0" smtClean="0">
                <a:solidFill>
                  <a:schemeClr val="accent6">
                    <a:lumMod val="50000"/>
                  </a:schemeClr>
                </a:solidFill>
              </a:rPr>
              <a:t>共生、共融、共赢、共成长，滋养当下成长、获得持续发展。</a:t>
            </a:r>
            <a:endParaRPr lang="zh-CN" altLang="zh-CN" sz="3200" b="1" dirty="0" smtClean="0">
              <a:solidFill>
                <a:schemeClr val="accent6">
                  <a:lumMod val="5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zh-CN" altLang="zh-CN" sz="3200" b="1" dirty="0" smtClean="0">
              <a:solidFill>
                <a:srgbClr val="C0000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C00000"/>
                </a:solidFill>
                <a:latin typeface="黑体" panose="02010609060101010101" pitchFamily="49" charset="-122"/>
                <a:ea typeface="黑体" panose="02010609060101010101" pitchFamily="49" charset="-122"/>
              </a:rPr>
              <a:t>（</a:t>
            </a:r>
            <a:r>
              <a:rPr lang="en-US" altLang="zh-CN" sz="3200" b="1" dirty="0" smtClean="0">
                <a:solidFill>
                  <a:srgbClr val="C00000"/>
                </a:solidFill>
                <a:latin typeface="黑体" panose="02010609060101010101" pitchFamily="49" charset="-122"/>
                <a:ea typeface="黑体" panose="02010609060101010101" pitchFamily="49" charset="-122"/>
              </a:rPr>
              <a:t>2</a:t>
            </a:r>
            <a:r>
              <a:rPr lang="zh-CN" altLang="zh-CN" sz="3200" b="1" dirty="0" smtClean="0">
                <a:solidFill>
                  <a:srgbClr val="C00000"/>
                </a:solidFill>
                <a:latin typeface="黑体" panose="02010609060101010101" pitchFamily="49" charset="-122"/>
                <a:ea typeface="黑体" panose="02010609060101010101" pitchFamily="49" charset="-122"/>
              </a:rPr>
              <a:t>）主题推送——问题驱动</a:t>
            </a:r>
            <a:endParaRPr lang="zh-CN" altLang="zh-CN" sz="3200" b="1" dirty="0" smtClean="0">
              <a:solidFill>
                <a:srgbClr val="C0000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003300"/>
                </a:solidFill>
                <a:latin typeface="黑体" panose="02010609060101010101" pitchFamily="49" charset="-122"/>
                <a:ea typeface="黑体" panose="02010609060101010101" pitchFamily="49" charset="-122"/>
              </a:rPr>
              <a:t>　构筑三段模式：</a:t>
            </a:r>
            <a:r>
              <a:rPr lang="zh-CN" altLang="zh-CN" sz="3200" b="1" dirty="0" smtClean="0">
                <a:solidFill>
                  <a:schemeClr val="accent2">
                    <a:lumMod val="50000"/>
                  </a:schemeClr>
                </a:solidFill>
                <a:latin typeface="黑体" panose="02010609060101010101" pitchFamily="49" charset="-122"/>
                <a:ea typeface="黑体" panose="02010609060101010101" pitchFamily="49" charset="-122"/>
              </a:rPr>
              <a:t>项目设计、项目实施、项目评价。</a:t>
            </a:r>
            <a:endParaRPr lang="zh-CN" altLang="zh-CN" sz="3200" b="1" dirty="0" smtClean="0">
              <a:solidFill>
                <a:schemeClr val="accent2">
                  <a:lumMod val="50000"/>
                </a:schemeClr>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C00000"/>
                </a:solidFill>
                <a:latin typeface="黑体" panose="02010609060101010101" pitchFamily="49" charset="-122"/>
                <a:ea typeface="黑体" panose="02010609060101010101" pitchFamily="49" charset="-122"/>
              </a:rPr>
              <a:t>内在逻辑：</a:t>
            </a:r>
            <a:endParaRPr lang="zh-CN" altLang="zh-CN" sz="3200" b="1" dirty="0" smtClean="0">
              <a:solidFill>
                <a:srgbClr val="C0000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3300"/>
                </a:solidFill>
                <a:latin typeface="黑体" panose="02010609060101010101" pitchFamily="49" charset="-122"/>
                <a:ea typeface="黑体" panose="02010609060101010101" pitchFamily="49" charset="-122"/>
              </a:rPr>
              <a:t>　　以学习者为项目实施的主体，给予明确的项目任务，自主或合作建构自己的知识体系，展示与评价项目成果，形成高阶能力，养育学科核心素养。</a:t>
            </a:r>
            <a:endParaRPr lang="zh-CN" altLang="zh-CN" sz="3200" b="1" dirty="0" smtClean="0">
              <a:solidFill>
                <a:srgbClr val="003300"/>
              </a:solidFill>
              <a:latin typeface="黑体" panose="02010609060101010101" pitchFamily="49" charset="-122"/>
              <a:ea typeface="黑体" panose="02010609060101010101" pitchFamily="49" charset="-122"/>
            </a:endParaRPr>
          </a:p>
          <a:p>
            <a:pPr fontAlgn="auto">
              <a:lnSpc>
                <a:spcPct val="150000"/>
              </a:lnSpc>
            </a:pPr>
            <a:r>
              <a:rPr lang="en-US" altLang="zh-CN" sz="3200" b="1" dirty="0" smtClean="0">
                <a:solidFill>
                  <a:srgbClr val="002060"/>
                </a:solidFill>
                <a:latin typeface="黑体" panose="02010609060101010101" pitchFamily="49" charset="-122"/>
                <a:ea typeface="黑体" panose="02010609060101010101" pitchFamily="49" charset="-122"/>
              </a:rPr>
              <a:t>    </a:t>
            </a:r>
            <a:endParaRPr lang="zh-CN" altLang="zh-CN" sz="3200" b="1" dirty="0">
              <a:solidFill>
                <a:srgbClr val="00206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zh-CN" altLang="zh-CN" sz="3200" b="1" dirty="0" smtClean="0">
              <a:solidFill>
                <a:srgbClr val="C0000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chemeClr val="accent6">
                    <a:lumMod val="75000"/>
                  </a:schemeClr>
                </a:solidFill>
                <a:latin typeface="黑体" panose="02010609060101010101" pitchFamily="49" charset="-122"/>
                <a:ea typeface="黑体" panose="02010609060101010101" pitchFamily="49" charset="-122"/>
              </a:rPr>
              <a:t>二是形成七大步骤：</a:t>
            </a:r>
            <a:endParaRPr lang="zh-CN" altLang="zh-CN" sz="3200" b="1" dirty="0" smtClean="0">
              <a:solidFill>
                <a:schemeClr val="accent6">
                  <a:lumMod val="75000"/>
                </a:schemeClr>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2060"/>
                </a:solidFill>
                <a:latin typeface="黑体" panose="02010609060101010101" pitchFamily="49" charset="-122"/>
                <a:ea typeface="黑体" panose="02010609060101010101" pitchFamily="49" charset="-122"/>
              </a:rPr>
              <a:t>　　　　规划探究主题　形成项目小组</a:t>
            </a:r>
            <a:endParaRPr lang="zh-CN" altLang="zh-CN" sz="3200" b="1" dirty="0" smtClean="0">
              <a:solidFill>
                <a:srgbClr val="00206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2060"/>
                </a:solidFill>
                <a:latin typeface="黑体" panose="02010609060101010101" pitchFamily="49" charset="-122"/>
                <a:ea typeface="黑体" panose="02010609060101010101" pitchFamily="49" charset="-122"/>
              </a:rPr>
              <a:t>　　　　确定项目任务　制定解决计划</a:t>
            </a:r>
            <a:endParaRPr lang="zh-CN" altLang="zh-CN" sz="3200" b="1" dirty="0" smtClean="0">
              <a:solidFill>
                <a:srgbClr val="00206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2060"/>
                </a:solidFill>
                <a:latin typeface="黑体" panose="02010609060101010101" pitchFamily="49" charset="-122"/>
                <a:ea typeface="黑体" panose="02010609060101010101" pitchFamily="49" charset="-122"/>
              </a:rPr>
              <a:t>　　　　实施计划项目　展示评价项目</a:t>
            </a:r>
            <a:endParaRPr lang="zh-CN" altLang="zh-CN" sz="3200" b="1" dirty="0" smtClean="0">
              <a:solidFill>
                <a:srgbClr val="00206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2060"/>
                </a:solidFill>
                <a:latin typeface="黑体" panose="02010609060101010101" pitchFamily="49" charset="-122"/>
                <a:ea typeface="黑体" panose="02010609060101010101" pitchFamily="49" charset="-122"/>
              </a:rPr>
              <a:t>　　　　归档推广项目</a:t>
            </a:r>
            <a:endParaRPr lang="zh-CN" altLang="zh-CN" sz="3200" b="1" dirty="0" smtClean="0">
              <a:solidFill>
                <a:srgbClr val="002060"/>
              </a:solidFill>
              <a:latin typeface="黑体" panose="02010609060101010101" pitchFamily="49" charset="-122"/>
              <a:ea typeface="黑体" panose="02010609060101010101" pitchFamily="49" charset="-122"/>
            </a:endParaRPr>
          </a:p>
          <a:p>
            <a:r>
              <a:rPr lang="en-US" altLang="zh-CN" sz="3200" b="1" dirty="0" smtClean="0">
                <a:solidFill>
                  <a:srgbClr val="002060"/>
                </a:solidFill>
                <a:latin typeface="黑体" panose="02010609060101010101" pitchFamily="49" charset="-122"/>
                <a:ea typeface="黑体" panose="02010609060101010101" pitchFamily="49" charset="-122"/>
              </a:rPr>
              <a:t>    </a:t>
            </a:r>
            <a:endParaRPr lang="zh-CN" altLang="zh-CN" sz="3200" b="1" dirty="0">
              <a:solidFill>
                <a:srgbClr val="00206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flipV="1">
            <a:off x="838200" y="355600"/>
            <a:ext cx="10515600" cy="76200"/>
          </a:xfrm>
        </p:spPr>
        <p:txBody>
          <a:bodyPr>
            <a:normAutofit fontScale="90000"/>
          </a:bodyPr>
          <a:lstStyle/>
          <a:p>
            <a:endParaRPr lang="zh-CN" altLang="en-US"/>
          </a:p>
        </p:txBody>
      </p:sp>
      <p:sp>
        <p:nvSpPr>
          <p:cNvPr id="3" name="内容占位符 2"/>
          <p:cNvSpPr>
            <a:spLocks noGrp="1"/>
          </p:cNvSpPr>
          <p:nvPr>
            <p:ph idx="1"/>
          </p:nvPr>
        </p:nvSpPr>
        <p:spPr>
          <a:xfrm>
            <a:off x="5715" y="102870"/>
            <a:ext cx="12136755" cy="6749415"/>
          </a:xfrm>
        </p:spPr>
        <p:txBody>
          <a:bodyPr>
            <a:normAutofit/>
          </a:bodyPr>
          <a:lstStyle/>
          <a:p>
            <a:endParaRPr lang="zh-CN" altLang="zh-CN" sz="3200" b="1" dirty="0" smtClean="0">
              <a:solidFill>
                <a:srgbClr val="C00000"/>
              </a:solidFill>
              <a:latin typeface="黑体" panose="02010609060101010101" pitchFamily="49" charset="-122"/>
              <a:ea typeface="黑体" panose="02010609060101010101" pitchFamily="49" charset="-122"/>
            </a:endParaRPr>
          </a:p>
          <a:p>
            <a:endParaRPr lang="zh-CN" altLang="zh-CN" sz="3200" b="1" dirty="0" smtClean="0">
              <a:solidFill>
                <a:srgbClr val="C0000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2060"/>
                </a:solidFill>
                <a:latin typeface="黑体" panose="02010609060101010101" pitchFamily="49" charset="-122"/>
                <a:ea typeface="黑体" panose="02010609060101010101" pitchFamily="49" charset="-122"/>
              </a:rPr>
              <a:t>　</a:t>
            </a:r>
            <a:r>
              <a:rPr lang="zh-CN" altLang="zh-CN" sz="3200" b="1" dirty="0" smtClean="0">
                <a:solidFill>
                  <a:srgbClr val="003300"/>
                </a:solidFill>
                <a:latin typeface="黑体" panose="02010609060101010101" pitchFamily="49" charset="-122"/>
                <a:ea typeface="黑体" panose="02010609060101010101" pitchFamily="49" charset="-122"/>
              </a:rPr>
              <a:t>　</a:t>
            </a:r>
            <a:r>
              <a:rPr lang="zh-CN" altLang="zh-CN" sz="3200" b="1" dirty="0" smtClean="0">
                <a:solidFill>
                  <a:schemeClr val="accent2">
                    <a:lumMod val="75000"/>
                  </a:schemeClr>
                </a:solidFill>
                <a:latin typeface="黑体" panose="02010609060101010101" pitchFamily="49" charset="-122"/>
                <a:ea typeface="黑体" panose="02010609060101010101" pitchFamily="49" charset="-122"/>
              </a:rPr>
              <a:t>三是体现三主三性：教学主导、滋养主体、训练主线。</a:t>
            </a:r>
            <a:endParaRPr lang="zh-CN" altLang="zh-CN" sz="3200" b="1" dirty="0" smtClean="0">
              <a:solidFill>
                <a:schemeClr val="accent2">
                  <a:lumMod val="75000"/>
                </a:schemeClr>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3300"/>
                </a:solidFill>
                <a:latin typeface="黑体" panose="02010609060101010101" pitchFamily="49" charset="-122"/>
                <a:ea typeface="黑体" panose="02010609060101010101" pitchFamily="49" charset="-122"/>
              </a:rPr>
              <a:t>　　就知识层面而言，强调整体性、综合性、探究性。</a:t>
            </a:r>
            <a:endParaRPr lang="zh-CN" altLang="zh-CN" sz="3200" b="1" dirty="0" smtClean="0">
              <a:solidFill>
                <a:srgbClr val="00330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3300"/>
                </a:solidFill>
                <a:latin typeface="黑体" panose="02010609060101010101" pitchFamily="49" charset="-122"/>
                <a:ea typeface="黑体" panose="02010609060101010101" pitchFamily="49" charset="-122"/>
              </a:rPr>
              <a:t>　　</a:t>
            </a:r>
            <a:r>
              <a:rPr lang="zh-CN" altLang="zh-CN" sz="3200" b="1" dirty="0" smtClean="0">
                <a:solidFill>
                  <a:srgbClr val="C00000"/>
                </a:solidFill>
                <a:latin typeface="黑体" panose="02010609060101010101" pitchFamily="49" charset="-122"/>
                <a:ea typeface="黑体" panose="02010609060101010101" pitchFamily="49" charset="-122"/>
              </a:rPr>
              <a:t>就学生认知规律而言，强调自主性、创造性、养育性。</a:t>
            </a:r>
            <a:endParaRPr lang="zh-CN" altLang="zh-CN" sz="3200" b="1" dirty="0" smtClean="0">
              <a:solidFill>
                <a:srgbClr val="C00000"/>
              </a:solidFill>
              <a:latin typeface="黑体" panose="02010609060101010101" pitchFamily="49" charset="-122"/>
              <a:ea typeface="黑体" panose="02010609060101010101" pitchFamily="49" charset="-122"/>
            </a:endParaRPr>
          </a:p>
          <a:p>
            <a:pPr fontAlgn="auto">
              <a:lnSpc>
                <a:spcPct val="150000"/>
              </a:lnSpc>
            </a:pPr>
            <a:r>
              <a:rPr lang="zh-CN" altLang="zh-CN" sz="3200" b="1" dirty="0" smtClean="0">
                <a:solidFill>
                  <a:srgbClr val="003300"/>
                </a:solidFill>
                <a:latin typeface="黑体" panose="02010609060101010101" pitchFamily="49" charset="-122"/>
                <a:ea typeface="黑体" panose="02010609060101010101" pitchFamily="49" charset="-122"/>
              </a:rPr>
              <a:t>　　它是一种知与行互动纠缠的学习方式。主要方式是听看做，核心是做中学。</a:t>
            </a:r>
            <a:endParaRPr lang="zh-CN" altLang="zh-CN" sz="3200" b="1" dirty="0" smtClean="0">
              <a:solidFill>
                <a:srgbClr val="003300"/>
              </a:solidFill>
              <a:latin typeface="黑体" panose="02010609060101010101" pitchFamily="49" charset="-122"/>
              <a:ea typeface="黑体" panose="02010609060101010101" pitchFamily="49" charset="-122"/>
            </a:endParaRPr>
          </a:p>
          <a:p>
            <a:r>
              <a:rPr lang="en-US" altLang="zh-CN" sz="3200" b="1" dirty="0" smtClean="0">
                <a:solidFill>
                  <a:srgbClr val="002060"/>
                </a:solidFill>
                <a:latin typeface="黑体" panose="02010609060101010101" pitchFamily="49" charset="-122"/>
                <a:ea typeface="黑体" panose="02010609060101010101" pitchFamily="49" charset="-122"/>
              </a:rPr>
              <a:t> </a:t>
            </a:r>
            <a:endParaRPr lang="zh-CN" altLang="zh-CN" sz="3200" b="1" dirty="0">
              <a:solidFill>
                <a:srgbClr val="00206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Bmq2o0RdwHGh4IRRWZcR6hMC49w1OLgeTeSUWjzS24slSNbMk49eHzfxGPg+F/WFUOix+58MrPZ0xooQKbGGbR5F6LvlY0tmmUDYlEghjK+PNIHoj2SrLSO+ejfW8E6c"/>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7189</Words>
  <Application>WPS 演示</Application>
  <PresentationFormat>自定义</PresentationFormat>
  <Paragraphs>217</Paragraphs>
  <Slides>40</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40</vt:i4>
      </vt:variant>
    </vt:vector>
  </HeadingPairs>
  <TitlesOfParts>
    <vt:vector size="51" baseType="lpstr">
      <vt:lpstr>Arial</vt:lpstr>
      <vt:lpstr>宋体</vt:lpstr>
      <vt:lpstr>Wingdings</vt:lpstr>
      <vt:lpstr>黑体</vt:lpstr>
      <vt:lpstr>隶书</vt:lpstr>
      <vt:lpstr>微软雅黑</vt:lpstr>
      <vt:lpstr>华文琥珀</vt:lpstr>
      <vt:lpstr>Calibri</vt:lpstr>
      <vt:lpstr>Arial Unicode MS</vt:lpstr>
      <vt:lpstr>方正姚体</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历史即是曾经的江湖毛经文</cp:lastModifiedBy>
  <cp:revision>34</cp:revision>
  <dcterms:created xsi:type="dcterms:W3CDTF">2019-10-11T03:01:00Z</dcterms:created>
  <dcterms:modified xsi:type="dcterms:W3CDTF">2019-12-14T10:11:27Z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2052-11.1.0.9208</vt:lpwstr>
  </property>
</Properties>
</file>