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sldIdLst>
    <p:sldId id="256" r:id="rId2"/>
    <p:sldId id="257" r:id="rId3"/>
    <p:sldId id="284" r:id="rId4"/>
    <p:sldId id="258" r:id="rId5"/>
    <p:sldId id="261" r:id="rId6"/>
    <p:sldId id="260" r:id="rId7"/>
    <p:sldId id="262" r:id="rId8"/>
    <p:sldId id="266" r:id="rId9"/>
    <p:sldId id="275" r:id="rId10"/>
    <p:sldId id="263" r:id="rId11"/>
    <p:sldId id="269" r:id="rId12"/>
    <p:sldId id="272" r:id="rId13"/>
    <p:sldId id="270" r:id="rId14"/>
    <p:sldId id="274" r:id="rId15"/>
    <p:sldId id="268" r:id="rId16"/>
    <p:sldId id="276" r:id="rId17"/>
    <p:sldId id="285" r:id="rId18"/>
    <p:sldId id="300" r:id="rId19"/>
    <p:sldId id="301" r:id="rId20"/>
    <p:sldId id="302" r:id="rId21"/>
    <p:sldId id="303" r:id="rId22"/>
    <p:sldId id="304" r:id="rId23"/>
    <p:sldId id="305" r:id="rId24"/>
    <p:sldId id="306" r:id="rId25"/>
    <p:sldId id="307" r:id="rId26"/>
    <p:sldId id="309" r:id="rId27"/>
    <p:sldId id="310" r:id="rId28"/>
    <p:sldId id="311" r:id="rId29"/>
    <p:sldId id="312" r:id="rId30"/>
    <p:sldId id="313" r:id="rId31"/>
    <p:sldId id="314" r:id="rId32"/>
    <p:sldId id="315" r:id="rId33"/>
    <p:sldId id="316" r:id="rId34"/>
    <p:sldId id="317" r:id="rId35"/>
    <p:sldId id="318" r:id="rId36"/>
    <p:sldId id="319" r:id="rId37"/>
    <p:sldId id="265"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EB48D7DB-CE4E-430B-9EBE-F94757A81929}">
          <p14:sldIdLst>
            <p14:sldId id="256"/>
            <p14:sldId id="257"/>
            <p14:sldId id="284"/>
            <p14:sldId id="258"/>
            <p14:sldId id="261"/>
            <p14:sldId id="260"/>
            <p14:sldId id="262"/>
            <p14:sldId id="266"/>
            <p14:sldId id="275"/>
            <p14:sldId id="263"/>
            <p14:sldId id="269"/>
            <p14:sldId id="272"/>
            <p14:sldId id="270"/>
            <p14:sldId id="274"/>
            <p14:sldId id="268"/>
            <p14:sldId id="276"/>
            <p14:sldId id="285"/>
            <p14:sldId id="300"/>
            <p14:sldId id="301"/>
            <p14:sldId id="302"/>
            <p14:sldId id="303"/>
            <p14:sldId id="304"/>
            <p14:sldId id="305"/>
            <p14:sldId id="306"/>
            <p14:sldId id="307"/>
            <p14:sldId id="309"/>
            <p14:sldId id="310"/>
            <p14:sldId id="311"/>
            <p14:sldId id="312"/>
            <p14:sldId id="313"/>
            <p14:sldId id="314"/>
            <p14:sldId id="315"/>
            <p14:sldId id="316"/>
            <p14:sldId id="317"/>
            <p14:sldId id="318"/>
            <p14:sldId id="319"/>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0EBF5"/>
    <a:srgbClr val="D4D396"/>
    <a:srgbClr val="19334C"/>
    <a:srgbClr val="EFECE9"/>
    <a:srgbClr val="CEB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6"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2020/7/28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CE9"/>
        </a:solidFill>
        <a:effectLst/>
      </p:bgPr>
    </p:bg>
    <p:spTree>
      <p:nvGrpSpPr>
        <p:cNvPr id="1" name=""/>
        <p:cNvGrpSpPr/>
        <p:nvPr/>
      </p:nvGrpSpPr>
      <p:grpSpPr>
        <a:xfrm>
          <a:off x="0" y="0"/>
          <a:ext cx="0" cy="0"/>
          <a:chOff x="0" y="0"/>
          <a:chExt cx="0" cy="0"/>
        </a:xfrm>
      </p:grpSpPr>
      <p:sp>
        <p:nvSpPr>
          <p:cNvPr id="4" name="矩形 3"/>
          <p:cNvSpPr/>
          <p:nvPr/>
        </p:nvSpPr>
        <p:spPr>
          <a:xfrm>
            <a:off x="0" y="0"/>
            <a:ext cx="6184900" cy="6858000"/>
          </a:xfrm>
          <a:prstGeom prst="rect">
            <a:avLst/>
          </a:prstGeom>
          <a:solidFill>
            <a:srgbClr val="1A3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grpSp>
        <p:nvGrpSpPr>
          <p:cNvPr id="11" name="组合 10"/>
          <p:cNvGrpSpPr/>
          <p:nvPr/>
        </p:nvGrpSpPr>
        <p:grpSpPr>
          <a:xfrm>
            <a:off x="2613025" y="588645"/>
            <a:ext cx="7178040" cy="6268720"/>
            <a:chOff x="4115" y="927"/>
            <a:chExt cx="11304" cy="9872"/>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gr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35560"/>
            <a:ext cx="4241800" cy="2811780"/>
          </a:xfrm>
          <a:prstGeom prst="rect">
            <a:avLst/>
          </a:prstGeom>
        </p:spPr>
      </p:pic>
      <p:grpSp>
        <p:nvGrpSpPr>
          <p:cNvPr id="18" name="组合 17"/>
          <p:cNvGrpSpPr/>
          <p:nvPr/>
        </p:nvGrpSpPr>
        <p:grpSpPr>
          <a:xfrm>
            <a:off x="1388745" y="4309745"/>
            <a:ext cx="3175000" cy="1439545"/>
            <a:chOff x="2250" y="6756"/>
            <a:chExt cx="4270" cy="1936"/>
          </a:xfrm>
        </p:grpSpPr>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grpSp>
      <p:grpSp>
        <p:nvGrpSpPr>
          <p:cNvPr id="20" name="组合 19"/>
          <p:cNvGrpSpPr/>
          <p:nvPr/>
        </p:nvGrpSpPr>
        <p:grpSpPr>
          <a:xfrm>
            <a:off x="8017510" y="1626235"/>
            <a:ext cx="2897505" cy="1313815"/>
            <a:chOff x="12937" y="2813"/>
            <a:chExt cx="3714" cy="1684"/>
          </a:xfrm>
        </p:grpSpPr>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37" y="2813"/>
              <a:ext cx="3715" cy="1685"/>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37" y="2813"/>
              <a:ext cx="3715" cy="1685"/>
            </a:xfrm>
            <a:prstGeom prst="rect">
              <a:avLst/>
            </a:prstGeom>
          </p:spPr>
        </p:pic>
      </p:grpSp>
      <p:sp>
        <p:nvSpPr>
          <p:cNvPr id="24" name="文本框 23"/>
          <p:cNvSpPr txBox="1"/>
          <p:nvPr/>
        </p:nvSpPr>
        <p:spPr>
          <a:xfrm>
            <a:off x="5631012" y="2468341"/>
            <a:ext cx="553998" cy="2509520"/>
          </a:xfrm>
          <a:prstGeom prst="rect">
            <a:avLst/>
          </a:prstGeom>
          <a:noFill/>
        </p:spPr>
        <p:txBody>
          <a:bodyPr vert="eaVert" wrap="square" rtlCol="0">
            <a:spAutoFit/>
          </a:bodyPr>
          <a:lstStyle/>
          <a:p>
            <a:pPr algn="ctr"/>
            <a:r>
              <a:rPr lang="zh-CN" altLang="en-US" sz="2400" spc="1500" dirty="0">
                <a:solidFill>
                  <a:schemeClr val="bg1"/>
                </a:solidFill>
                <a:latin typeface="义启粗楷体" panose="02010601030101010101" charset="-128"/>
                <a:ea typeface="义启粗楷体" panose="02010601030101010101" charset="-128"/>
                <a:sym typeface="字魂36号-孙新恒宋楷体" panose="02000000000000000000" pitchFamily="2" charset="-122"/>
              </a:rPr>
              <a:t>历史</a:t>
            </a:r>
            <a:r>
              <a:rPr lang="zh-CN" altLang="en-US" sz="2400" spc="1500" dirty="0" smtClean="0">
                <a:solidFill>
                  <a:schemeClr val="bg1"/>
                </a:solidFill>
                <a:latin typeface="义启粗楷体" panose="02010601030101010101" charset="-128"/>
                <a:ea typeface="义启粗楷体" panose="02010601030101010101" charset="-128"/>
                <a:sym typeface="字魂36号-孙新恒宋楷体" panose="02000000000000000000" pitchFamily="2" charset="-122"/>
              </a:rPr>
              <a:t>探究</a:t>
            </a:r>
            <a:endParaRPr lang="zh-CN" altLang="en-US" sz="2400" spc="1500" dirty="0">
              <a:solidFill>
                <a:schemeClr val="bg1"/>
              </a:solidFill>
              <a:latin typeface="义启粗楷体" panose="02010601030101010101" charset="-128"/>
              <a:ea typeface="义启粗楷体" panose="02010601030101010101" charset="-128"/>
              <a:sym typeface="字魂36号-孙新恒宋楷体" panose="02000000000000000000" pitchFamily="2" charset="-122"/>
            </a:endParaRPr>
          </a:p>
        </p:txBody>
      </p:sp>
      <p:pic>
        <p:nvPicPr>
          <p:cNvPr id="25" name="图片 24"/>
          <p:cNvPicPr>
            <a:picLocks noChangeAspect="1"/>
          </p:cNvPicPr>
          <p:nvPr/>
        </p:nvPicPr>
        <p:blipFill rotWithShape="1">
          <a:blip r:embed="rId7">
            <a:extLst>
              <a:ext uri="{28A0092B-C50C-407E-A947-70E740481C1C}">
                <a14:useLocalDpi xmlns:a14="http://schemas.microsoft.com/office/drawing/2010/main" val="0"/>
              </a:ext>
            </a:extLst>
          </a:blip>
          <a:srcRect t="82870" r="24064"/>
          <a:stretch>
            <a:fillRect/>
          </a:stretch>
        </p:blipFill>
        <p:spPr>
          <a:xfrm>
            <a:off x="0" y="5943600"/>
            <a:ext cx="12241161" cy="2153879"/>
          </a:xfrm>
          <a:prstGeom prst="rect">
            <a:avLst/>
          </a:prstGeom>
        </p:spPr>
      </p:pic>
      <p:sp>
        <p:nvSpPr>
          <p:cNvPr id="27" name="文本框 26"/>
          <p:cNvSpPr txBox="1"/>
          <p:nvPr/>
        </p:nvSpPr>
        <p:spPr>
          <a:xfrm>
            <a:off x="6184900" y="1557020"/>
            <a:ext cx="490220" cy="4104005"/>
          </a:xfrm>
          <a:prstGeom prst="rect">
            <a:avLst/>
          </a:prstGeom>
          <a:noFill/>
        </p:spPr>
        <p:txBody>
          <a:bodyPr vert="eaVert" wrap="square" rtlCol="0">
            <a:spAutoFit/>
          </a:bodyPr>
          <a:lstStyle/>
          <a:p>
            <a:pPr algn="r"/>
            <a:r>
              <a:rPr lang="zh-CN" altLang="en-US" sz="2000" spc="600" dirty="0">
                <a:latin typeface="义启粗楷体" panose="02010601030101010101" charset="-128"/>
                <a:ea typeface="义启粗楷体" panose="02010601030101010101" charset="-128"/>
                <a:sym typeface="字魂36号-孙新恒宋楷体" panose="02000000000000000000" pitchFamily="2" charset="-122"/>
              </a:rPr>
              <a:t>中国古代的丝织业发展</a:t>
            </a:r>
          </a:p>
        </p:txBody>
      </p:sp>
      <p:cxnSp>
        <p:nvCxnSpPr>
          <p:cNvPr id="29" name="直接连接符 28"/>
          <p:cNvCxnSpPr/>
          <p:nvPr/>
        </p:nvCxnSpPr>
        <p:spPr>
          <a:xfrm>
            <a:off x="6184900" y="4445"/>
            <a:ext cx="0" cy="6527800"/>
          </a:xfrm>
          <a:prstGeom prst="line">
            <a:avLst/>
          </a:prstGeom>
          <a:ln w="44450" cmpd="sng">
            <a:solidFill>
              <a:schemeClr val="accent4">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rotWithShape="1">
          <a:blip r:embed="rId8" cstate="print">
            <a:extLst>
              <a:ext uri="{28A0092B-C50C-407E-A947-70E740481C1C}">
                <a14:useLocalDpi xmlns:a14="http://schemas.microsoft.com/office/drawing/2010/main" val="0"/>
              </a:ext>
            </a:extLst>
          </a:blip>
          <a:srcRect t="25287" b="26690"/>
          <a:stretch>
            <a:fillRect/>
          </a:stretch>
        </p:blipFill>
        <p:spPr>
          <a:xfrm>
            <a:off x="8564880" y="4977765"/>
            <a:ext cx="2760980" cy="1326515"/>
          </a:xfrm>
          <a:prstGeom prst="rect">
            <a:avLst/>
          </a:prstGeom>
        </p:spPr>
      </p:pic>
      <p:sp>
        <p:nvSpPr>
          <p:cNvPr id="31" name="矩形 30"/>
          <p:cNvSpPr/>
          <p:nvPr/>
        </p:nvSpPr>
        <p:spPr>
          <a:xfrm>
            <a:off x="7319025" y="4578975"/>
            <a:ext cx="3425938" cy="707886"/>
          </a:xfrm>
          <a:prstGeom prst="rect">
            <a:avLst/>
          </a:prstGeom>
        </p:spPr>
        <p:txBody>
          <a:bodyPr vert="horz" wrap="none">
            <a:spAutoFit/>
          </a:bodyPr>
          <a:lstStyle/>
          <a:p>
            <a:r>
              <a:rPr lang="zh-CN" altLang="en-US" sz="2000" spc="600" dirty="0" smtClean="0">
                <a:solidFill>
                  <a:srgbClr val="C00000"/>
                </a:solidFill>
                <a:latin typeface="义启粗楷体" panose="02010601030101010101" charset="-128"/>
                <a:ea typeface="义启粗楷体" panose="02010601030101010101" charset="-128"/>
                <a:cs typeface="义启粗楷体" panose="02010601030101010101" charset="-128"/>
              </a:rPr>
              <a:t>华德福学校</a:t>
            </a:r>
            <a:r>
              <a:rPr lang="en-US" altLang="zh-CN" sz="2000" spc="600" dirty="0" smtClean="0">
                <a:solidFill>
                  <a:srgbClr val="C00000"/>
                </a:solidFill>
                <a:latin typeface="义启粗楷体" panose="02010601030101010101" charset="-128"/>
                <a:ea typeface="义启粗楷体" panose="02010601030101010101" charset="-128"/>
                <a:cs typeface="义启粗楷体" panose="02010601030101010101" charset="-128"/>
              </a:rPr>
              <a:t>1</a:t>
            </a:r>
            <a:r>
              <a:rPr lang="zh-CN" altLang="en-US" sz="2000" spc="600" dirty="0" smtClean="0">
                <a:solidFill>
                  <a:srgbClr val="C00000"/>
                </a:solidFill>
                <a:latin typeface="义启粗楷体" panose="02010601030101010101" charset="-128"/>
                <a:ea typeface="义启粗楷体" panose="02010601030101010101" charset="-128"/>
                <a:cs typeface="义启粗楷体" panose="02010601030101010101" charset="-128"/>
              </a:rPr>
              <a:t>班第一组</a:t>
            </a:r>
            <a:endParaRPr lang="en-US" altLang="zh-CN" sz="2000" spc="600" dirty="0" smtClean="0">
              <a:solidFill>
                <a:srgbClr val="C00000"/>
              </a:solidFill>
              <a:latin typeface="义启粗楷体" panose="02010601030101010101" charset="-128"/>
              <a:ea typeface="义启粗楷体" panose="02010601030101010101" charset="-128"/>
              <a:cs typeface="义启粗楷体" panose="02010601030101010101" charset="-128"/>
            </a:endParaRPr>
          </a:p>
          <a:p>
            <a:r>
              <a:rPr lang="zh-CN" altLang="en-US" sz="2000" spc="600" dirty="0">
                <a:solidFill>
                  <a:srgbClr val="C00000"/>
                </a:solidFill>
                <a:latin typeface="义启粗楷体" panose="02010601030101010101" charset="-128"/>
                <a:ea typeface="义启粗楷体" panose="02010601030101010101" charset="-128"/>
                <a:cs typeface="义启粗楷体" panose="02010601030101010101" charset="-128"/>
              </a:rPr>
              <a:t>指导</a:t>
            </a:r>
            <a:r>
              <a:rPr lang="zh-CN" altLang="en-US" sz="2000" spc="600" dirty="0" smtClean="0">
                <a:solidFill>
                  <a:srgbClr val="C00000"/>
                </a:solidFill>
                <a:latin typeface="义启粗楷体" panose="02010601030101010101" charset="-128"/>
                <a:ea typeface="义启粗楷体" panose="02010601030101010101" charset="-128"/>
                <a:cs typeface="义启粗楷体" panose="02010601030101010101" charset="-128"/>
              </a:rPr>
              <a:t>老师：周晓容</a:t>
            </a:r>
            <a:endParaRPr lang="zh-CN" altLang="en-US" sz="2000" spc="600" dirty="0">
              <a:solidFill>
                <a:srgbClr val="C00000"/>
              </a:solidFill>
              <a:latin typeface="义启粗楷体" panose="02010601030101010101" charset="-128"/>
              <a:ea typeface="义启粗楷体" panose="02010601030101010101" charset="-128"/>
              <a:cs typeface="义启粗楷体" panose="02010601030101010101" charset="-128"/>
            </a:endParaRPr>
          </a:p>
        </p:txBody>
      </p:sp>
      <p:pic>
        <p:nvPicPr>
          <p:cNvPr id="32" name="Escape·凡 - Luv Letter（翻自 Dj Okawari）">
            <a:hlinkClick r:id="" action="ppaction://media"/>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0574020" y="7949565"/>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32"/>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000"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000"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000"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par>
                          <p:cTn id="19" fill="hold">
                            <p:stCondLst>
                              <p:cond delay="3000"/>
                            </p:stCondLst>
                            <p:childTnLst>
                              <p:par>
                                <p:cTn id="20" presetID="22" presetClass="entr" presetSubtype="4" fill="hold" nodeType="afterEffect">
                                  <p:stCondLst>
                                    <p:cond delay="0"/>
                                  </p:stCondLst>
                                  <p:childTnLst>
                                    <p:set>
                                      <p:cBhvr>
                                        <p:cTn id="21" dur="1000" fill="hold">
                                          <p:stCondLst>
                                            <p:cond delay="0"/>
                                          </p:stCondLst>
                                        </p:cTn>
                                        <p:tgtEl>
                                          <p:spTgt spid="30"/>
                                        </p:tgtEl>
                                        <p:attrNameLst>
                                          <p:attrName>style.visibility</p:attrName>
                                        </p:attrNameLst>
                                      </p:cBhvr>
                                      <p:to>
                                        <p:strVal val="visible"/>
                                      </p:to>
                                    </p:set>
                                    <p:animEffect transition="in" filter="wipe(down)">
                                      <p:cBhvr>
                                        <p:cTn id="22" dur="1000"/>
                                        <p:tgtEl>
                                          <p:spTgt spid="30"/>
                                        </p:tgtEl>
                                      </p:cBhvr>
                                    </p:animEffect>
                                  </p:childTnLst>
                                </p:cTn>
                              </p:par>
                            </p:childTnLst>
                          </p:cTn>
                        </p:par>
                        <p:par>
                          <p:cTn id="23" fill="hold">
                            <p:stCondLst>
                              <p:cond delay="4000"/>
                            </p:stCondLst>
                            <p:childTnLst>
                              <p:par>
                                <p:cTn id="24" presetID="22" presetClass="entr" presetSubtype="4" fill="hold" nodeType="afterEffect">
                                  <p:stCondLst>
                                    <p:cond delay="0"/>
                                  </p:stCondLst>
                                  <p:childTnLst>
                                    <p:set>
                                      <p:cBhvr>
                                        <p:cTn id="25" dur="1000" fill="hold">
                                          <p:stCondLst>
                                            <p:cond delay="0"/>
                                          </p:stCondLst>
                                        </p:cTn>
                                        <p:tgtEl>
                                          <p:spTgt spid="18"/>
                                        </p:tgtEl>
                                        <p:attrNameLst>
                                          <p:attrName>style.visibility</p:attrName>
                                        </p:attrNameLst>
                                      </p:cBhvr>
                                      <p:to>
                                        <p:strVal val="visible"/>
                                      </p:to>
                                    </p:set>
                                    <p:animEffect transition="in" filter="wipe(down)">
                                      <p:cBhvr>
                                        <p:cTn id="26" dur="1000"/>
                                        <p:tgtEl>
                                          <p:spTgt spid="18"/>
                                        </p:tgtEl>
                                      </p:cBhvr>
                                    </p:animEffect>
                                  </p:childTnLst>
                                </p:cTn>
                              </p:par>
                            </p:childTnLst>
                          </p:cTn>
                        </p:par>
                        <p:par>
                          <p:cTn id="27" fill="hold">
                            <p:stCondLst>
                              <p:cond delay="5000"/>
                            </p:stCondLst>
                            <p:childTnLst>
                              <p:par>
                                <p:cTn id="28" presetID="22" presetClass="entr" presetSubtype="4" fill="hold" nodeType="afterEffect">
                                  <p:stCondLst>
                                    <p:cond delay="0"/>
                                  </p:stCondLst>
                                  <p:childTnLst>
                                    <p:set>
                                      <p:cBhvr>
                                        <p:cTn id="29" dur="1000" fill="hold">
                                          <p:stCondLst>
                                            <p:cond delay="0"/>
                                          </p:stCondLst>
                                        </p:cTn>
                                        <p:tgtEl>
                                          <p:spTgt spid="20"/>
                                        </p:tgtEl>
                                        <p:attrNameLst>
                                          <p:attrName>style.visibility</p:attrName>
                                        </p:attrNameLst>
                                      </p:cBhvr>
                                      <p:to>
                                        <p:strVal val="visible"/>
                                      </p:to>
                                    </p:set>
                                    <p:animEffect transition="in" filter="wipe(down)">
                                      <p:cBhvr>
                                        <p:cTn id="30" dur="1000"/>
                                        <p:tgtEl>
                                          <p:spTgt spid="20"/>
                                        </p:tgtEl>
                                      </p:cBhvr>
                                    </p:animEffect>
                                  </p:childTnLst>
                                </p:cTn>
                              </p:par>
                            </p:childTnLst>
                          </p:cTn>
                        </p:par>
                        <p:par>
                          <p:cTn id="31" fill="hold">
                            <p:stCondLst>
                              <p:cond delay="6000"/>
                            </p:stCondLst>
                            <p:childTnLst>
                              <p:par>
                                <p:cTn id="32" presetID="47"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7000"/>
                            </p:stCondLst>
                            <p:childTnLst>
                              <p:par>
                                <p:cTn id="38" presetID="22" presetClass="entr" presetSubtype="4" fill="hold" nodeType="afterEffect">
                                  <p:stCondLst>
                                    <p:cond delay="0"/>
                                  </p:stCondLst>
                                  <p:childTnLst>
                                    <p:set>
                                      <p:cBhvr>
                                        <p:cTn id="39" dur="1000" fill="hold">
                                          <p:stCondLst>
                                            <p:cond delay="0"/>
                                          </p:stCondLst>
                                        </p:cTn>
                                        <p:tgtEl>
                                          <p:spTgt spid="29"/>
                                        </p:tgtEl>
                                        <p:attrNameLst>
                                          <p:attrName>style.visibility</p:attrName>
                                        </p:attrNameLst>
                                      </p:cBhvr>
                                      <p:to>
                                        <p:strVal val="visible"/>
                                      </p:to>
                                    </p:set>
                                    <p:animEffect transition="in" filter="wipe(down)">
                                      <p:cBhvr>
                                        <p:cTn id="40" dur="1000"/>
                                        <p:tgtEl>
                                          <p:spTgt spid="29"/>
                                        </p:tgtEl>
                                      </p:cBhvr>
                                    </p:animEffect>
                                  </p:childTnLst>
                                </p:cTn>
                              </p:par>
                            </p:childTnLst>
                          </p:cTn>
                        </p:par>
                        <p:par>
                          <p:cTn id="41" fill="hold">
                            <p:stCondLst>
                              <p:cond delay="8000"/>
                            </p:stCondLst>
                            <p:childTnLst>
                              <p:par>
                                <p:cTn id="42" presetID="47" presetClass="entr" presetSubtype="0" fill="hold" grpId="0" nodeType="afterEffect">
                                  <p:stCondLst>
                                    <p:cond delay="0"/>
                                  </p:stCondLst>
                                  <p:childTnLst>
                                    <p:set>
                                      <p:cBhvr>
                                        <p:cTn id="43" dur="2000" fill="hold">
                                          <p:stCondLst>
                                            <p:cond delay="0"/>
                                          </p:stCondLst>
                                        </p:cTn>
                                        <p:tgtEl>
                                          <p:spTgt spid="24"/>
                                        </p:tgtEl>
                                        <p:attrNameLst>
                                          <p:attrName>style.visibility</p:attrName>
                                        </p:attrNameLst>
                                      </p:cBhvr>
                                      <p:to>
                                        <p:strVal val="visible"/>
                                      </p:to>
                                    </p:set>
                                    <p:animEffect transition="in" filter="fade">
                                      <p:cBhvr>
                                        <p:cTn id="44" dur="2000"/>
                                        <p:tgtEl>
                                          <p:spTgt spid="24"/>
                                        </p:tgtEl>
                                      </p:cBhvr>
                                    </p:animEffect>
                                    <p:anim calcmode="lin" valueType="num">
                                      <p:cBhvr>
                                        <p:cTn id="45" dur="2000" fill="hold"/>
                                        <p:tgtEl>
                                          <p:spTgt spid="24"/>
                                        </p:tgtEl>
                                        <p:attrNameLst>
                                          <p:attrName>ppt_x</p:attrName>
                                        </p:attrNameLst>
                                      </p:cBhvr>
                                      <p:tavLst>
                                        <p:tav tm="0">
                                          <p:val>
                                            <p:strVal val="#ppt_x"/>
                                          </p:val>
                                        </p:tav>
                                        <p:tav tm="100000">
                                          <p:val>
                                            <p:strVal val="#ppt_x"/>
                                          </p:val>
                                        </p:tav>
                                      </p:tavLst>
                                    </p:anim>
                                    <p:anim calcmode="lin" valueType="num">
                                      <p:cBhvr>
                                        <p:cTn id="46" dur="2000" fill="hold"/>
                                        <p:tgtEl>
                                          <p:spTgt spid="2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2000" fill="hold">
                                          <p:stCondLst>
                                            <p:cond delay="0"/>
                                          </p:stCondLst>
                                        </p:cTn>
                                        <p:tgtEl>
                                          <p:spTgt spid="27"/>
                                        </p:tgtEl>
                                        <p:attrNameLst>
                                          <p:attrName>style.visibility</p:attrName>
                                        </p:attrNameLst>
                                      </p:cBhvr>
                                      <p:to>
                                        <p:strVal val="visible"/>
                                      </p:to>
                                    </p:set>
                                    <p:animEffect transition="in" filter="fade">
                                      <p:cBhvr>
                                        <p:cTn id="49" dur="2000"/>
                                        <p:tgtEl>
                                          <p:spTgt spid="27"/>
                                        </p:tgtEl>
                                      </p:cBhvr>
                                    </p:animEffect>
                                    <p:anim calcmode="lin" valueType="num">
                                      <p:cBhvr>
                                        <p:cTn id="50" dur="2000" fill="hold"/>
                                        <p:tgtEl>
                                          <p:spTgt spid="27"/>
                                        </p:tgtEl>
                                        <p:attrNameLst>
                                          <p:attrName>ppt_x</p:attrName>
                                        </p:attrNameLst>
                                      </p:cBhvr>
                                      <p:tavLst>
                                        <p:tav tm="0">
                                          <p:val>
                                            <p:strVal val="#ppt_x"/>
                                          </p:val>
                                        </p:tav>
                                        <p:tav tm="100000">
                                          <p:val>
                                            <p:strVal val="#ppt_x"/>
                                          </p:val>
                                        </p:tav>
                                      </p:tavLst>
                                    </p:anim>
                                    <p:anim calcmode="lin" valueType="num">
                                      <p:cBhvr>
                                        <p:cTn id="51" dur="2000" fill="hold"/>
                                        <p:tgtEl>
                                          <p:spTgt spid="27"/>
                                        </p:tgtEl>
                                        <p:attrNameLst>
                                          <p:attrName>ppt_y</p:attrName>
                                        </p:attrNameLst>
                                      </p:cBhvr>
                                      <p:tavLst>
                                        <p:tav tm="0">
                                          <p:val>
                                            <p:strVal val="#ppt_y+.1"/>
                                          </p:val>
                                        </p:tav>
                                        <p:tav tm="100000">
                                          <p:val>
                                            <p:strVal val="#ppt_y"/>
                                          </p:val>
                                        </p:tav>
                                      </p:tavLst>
                                    </p:anim>
                                  </p:childTnLst>
                                </p:cTn>
                              </p:par>
                            </p:childTnLst>
                          </p:cTn>
                        </p:par>
                        <p:par>
                          <p:cTn id="52" fill="hold">
                            <p:stCondLst>
                              <p:cond delay="10000"/>
                            </p:stCondLst>
                            <p:childTnLst>
                              <p:par>
                                <p:cTn id="53" presetID="40" presetClass="entr" presetSubtype="0" fill="hold" grpId="0" nodeType="afterEffect">
                                  <p:stCondLst>
                                    <p:cond delay="0"/>
                                  </p:stCondLst>
                                  <p:iterate type="lt">
                                    <p:tmPct val="10000"/>
                                  </p:iterate>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1"/>
                                          </p:val>
                                        </p:tav>
                                        <p:tav tm="100000">
                                          <p:val>
                                            <p:strVal val="#ppt_x"/>
                                          </p:val>
                                        </p:tav>
                                      </p:tavLst>
                                    </p:anim>
                                    <p:anim calcmode="lin" valueType="num">
                                      <p:cBhvr>
                                        <p:cTn id="57"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8"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32"/>
                </p:tgtEl>
              </p:cMediaNode>
            </p:audio>
          </p:childTnLst>
        </p:cTn>
      </p:par>
    </p:tnLst>
    <p:bldLst>
      <p:bldP spid="4" grpId="0" animBg="1"/>
      <p:bldP spid="24" grpId="0"/>
      <p:bldP spid="27"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6" name="矩形 5"/>
          <p:cNvSpPr/>
          <p:nvPr/>
        </p:nvSpPr>
        <p:spPr>
          <a:xfrm>
            <a:off x="635" y="1929055"/>
            <a:ext cx="12192000" cy="30003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cxnSp>
        <p:nvCxnSpPr>
          <p:cNvPr id="17" name="直接连接符 16"/>
          <p:cNvCxnSpPr/>
          <p:nvPr/>
        </p:nvCxnSpPr>
        <p:spPr>
          <a:xfrm>
            <a:off x="4607560" y="1432560"/>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 name="图片 12" descr="图片1"/>
          <p:cNvPicPr>
            <a:picLocks noChangeAspect="1"/>
          </p:cNvPicPr>
          <p:nvPr/>
        </p:nvPicPr>
        <p:blipFill>
          <a:blip r:embed="rId2"/>
          <a:stretch>
            <a:fillRect/>
          </a:stretch>
        </p:blipFill>
        <p:spPr>
          <a:xfrm>
            <a:off x="4607560" y="569595"/>
            <a:ext cx="2977515" cy="862965"/>
          </a:xfrm>
          <a:prstGeom prst="rect">
            <a:avLst/>
          </a:prstGeom>
        </p:spPr>
      </p:pic>
      <p:sp>
        <p:nvSpPr>
          <p:cNvPr id="21" name="矩形 20"/>
          <p:cNvSpPr/>
          <p:nvPr/>
        </p:nvSpPr>
        <p:spPr>
          <a:xfrm>
            <a:off x="5825490" y="2267585"/>
            <a:ext cx="6322695" cy="2322830"/>
          </a:xfrm>
          <a:prstGeom prst="rect">
            <a:avLst/>
          </a:prstGeom>
        </p:spPr>
        <p:txBody>
          <a:bodyPr vert="eaVert" wrap="square">
            <a:spAutoFit/>
          </a:bodyPr>
          <a:lstStyle/>
          <a:p>
            <a:pPr>
              <a:lnSpc>
                <a:spcPct val="150000"/>
              </a:lnSpc>
            </a:pPr>
            <a:r>
              <a:rPr lang="zh-CN" altLang="en-US" sz="14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随着农业的发展，秦汉时期的手工业也很快地发展。纺织技术较前代更为先进，各种纺织品的质量和数量都有很大提高。纺织品不仅数量大，而且花色品种也已十分丰富。</a:t>
            </a:r>
            <a:endParaRPr lang="en-US" altLang="zh-CN" sz="14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a:p>
            <a:pPr>
              <a:lnSpc>
                <a:spcPct val="150000"/>
              </a:lnSpc>
            </a:pPr>
            <a:r>
              <a:rPr lang="en-US" altLang="zh-CN" sz="14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a:t>
            </a:r>
            <a:r>
              <a:rPr lang="zh-CN" altLang="en-US" sz="14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秦汉时期的丝织工艺由于专业织工们在实践中不断地积累经验，改进技术，所以丝织物从纺、染、绣工艺至花纹设计，都有了空前的提高和发展。</a:t>
            </a:r>
          </a:p>
          <a:p>
            <a:pPr>
              <a:lnSpc>
                <a:spcPct val="150000"/>
              </a:lnSpc>
            </a:pPr>
            <a:endParaRPr lang="zh-CN" altLang="en-US" sz="14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p:txBody>
      </p:sp>
      <p:sp>
        <p:nvSpPr>
          <p:cNvPr id="19" name="矩形 18"/>
          <p:cNvSpPr/>
          <p:nvPr/>
        </p:nvSpPr>
        <p:spPr>
          <a:xfrm>
            <a:off x="1556385" y="2654300"/>
            <a:ext cx="3093085" cy="645160"/>
          </a:xfrm>
          <a:prstGeom prst="rect">
            <a:avLst/>
          </a:prstGeom>
        </p:spPr>
        <p:txBody>
          <a:bodyPr vert="horz" wrap="square">
            <a:spAutoFit/>
          </a:bodyPr>
          <a:lstStyle/>
          <a:p>
            <a:pPr algn="ctr"/>
            <a:r>
              <a:rPr lang="zh-CN" altLang="en-US" sz="3600" dirty="0">
                <a:solidFill>
                  <a:schemeClr val="bg1"/>
                </a:solidFill>
                <a:latin typeface="华文行楷" panose="02010800040101010101" charset="-122"/>
                <a:ea typeface="华文行楷" panose="02010800040101010101" charset="-122"/>
              </a:rPr>
              <a:t>秦汉时期</a:t>
            </a:r>
          </a:p>
        </p:txBody>
      </p:sp>
      <p:sp>
        <p:nvSpPr>
          <p:cNvPr id="20" name="矩形 19"/>
          <p:cNvSpPr/>
          <p:nvPr/>
        </p:nvSpPr>
        <p:spPr>
          <a:xfrm>
            <a:off x="380365" y="3569656"/>
            <a:ext cx="5445125" cy="645160"/>
          </a:xfrm>
          <a:prstGeom prst="rect">
            <a:avLst/>
          </a:prstGeom>
        </p:spPr>
        <p:txBody>
          <a:bodyPr wrap="none">
            <a:spAutoFit/>
          </a:bodyPr>
          <a:lstStyle/>
          <a:p>
            <a:pPr algn="ctr"/>
            <a:r>
              <a:rPr lang="zh-CN" altLang="en-US" sz="3600" b="0" i="0" dirty="0">
                <a:solidFill>
                  <a:schemeClr val="bg1"/>
                </a:solidFill>
                <a:effectLst/>
                <a:latin typeface="华文行楷" panose="02010800040101010101" charset="-122"/>
                <a:ea typeface="华文行楷" panose="02010800040101010101" charset="-122"/>
                <a:cs typeface="华文行楷" panose="02010800040101010101" charset="-122"/>
              </a:rPr>
              <a:t>丝织品</a:t>
            </a:r>
            <a:r>
              <a:rPr lang="en-US" altLang="zh-CN" sz="3600" b="0" i="0" dirty="0">
                <a:solidFill>
                  <a:schemeClr val="bg1"/>
                </a:solidFill>
                <a:effectLst/>
                <a:latin typeface="华文行楷" panose="02010800040101010101" charset="-122"/>
                <a:ea typeface="华文行楷" panose="02010800040101010101" charset="-122"/>
                <a:cs typeface="华文行楷" panose="02010800040101010101" charset="-122"/>
              </a:rPr>
              <a:t>-</a:t>
            </a:r>
            <a:r>
              <a:rPr lang="zh-CN" altLang="en-US" sz="3600" b="0" i="0" dirty="0">
                <a:solidFill>
                  <a:schemeClr val="bg1"/>
                </a:solidFill>
                <a:effectLst/>
                <a:latin typeface="华文行楷" panose="02010800040101010101" charset="-122"/>
                <a:ea typeface="华文行楷" panose="02010800040101010101" charset="-122"/>
                <a:cs typeface="华文行楷" panose="02010800040101010101" charset="-122"/>
              </a:rPr>
              <a:t>丝绸之路的代言人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29"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ppt_x</p:attrName>
                                        </p:attrNameLst>
                                      </p:cBhvr>
                                      <p:tavLst>
                                        <p:tav tm="0">
                                          <p:val>
                                            <p:strVal val="#ppt_x-.2"/>
                                          </p:val>
                                        </p:tav>
                                        <p:tav tm="100000">
                                          <p:val>
                                            <p:strVal val="#ppt_x"/>
                                          </p:val>
                                        </p:tav>
                                      </p:tavLst>
                                    </p:anim>
                                    <p:anim calcmode="lin" valueType="num">
                                      <p:cBhvr>
                                        <p:cTn id="17"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7"/>
                                        </p:tgtEl>
                                      </p:cBhvr>
                                    </p:animEffect>
                                  </p:childTnLst>
                                </p:cTn>
                              </p:par>
                            </p:childTnLst>
                          </p:cTn>
                        </p:par>
                        <p:par>
                          <p:cTn id="19" fill="hold">
                            <p:stCondLst>
                              <p:cond delay="25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1"/>
                                          </p:val>
                                        </p:tav>
                                        <p:tav tm="100000">
                                          <p:val>
                                            <p:strVal val="#ppt_x"/>
                                          </p:val>
                                        </p:tav>
                                      </p:tavLst>
                                    </p:anim>
                                    <p:anim calcmode="lin" valueType="num">
                                      <p:cBhvr>
                                        <p:cTn id="24" dur="10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3799"/>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1"/>
                                          </p:val>
                                        </p:tav>
                                        <p:tav tm="100000">
                                          <p:val>
                                            <p:strVal val="#ppt_x"/>
                                          </p:val>
                                        </p:tav>
                                      </p:tavLst>
                                    </p:anim>
                                    <p:anim calcmode="lin" valueType="num">
                                      <p:cBhvr>
                                        <p:cTn id="30" dur="10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5899"/>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1"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矩形 12"/>
          <p:cNvSpPr/>
          <p:nvPr/>
        </p:nvSpPr>
        <p:spPr>
          <a:xfrm>
            <a:off x="42" y="4163749"/>
            <a:ext cx="12192000" cy="269425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206129" y="3197725"/>
            <a:ext cx="2031325" cy="46166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花本式提花机</a:t>
            </a:r>
          </a:p>
        </p:txBody>
      </p:sp>
      <p:sp>
        <p:nvSpPr>
          <p:cNvPr id="4" name="矩形 3"/>
          <p:cNvSpPr/>
          <p:nvPr/>
        </p:nvSpPr>
        <p:spPr>
          <a:xfrm>
            <a:off x="314325" y="0"/>
            <a:ext cx="904875" cy="368413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6712" y="210820"/>
            <a:ext cx="1046440" cy="4075430"/>
          </a:xfrm>
          <a:prstGeom prst="rect">
            <a:avLst/>
          </a:prstGeom>
        </p:spPr>
        <p:txBody>
          <a:bodyPr vert="eaVert" wrap="square">
            <a:spAutoFit/>
          </a:bodyPr>
          <a:lstStyle/>
          <a:p>
            <a:r>
              <a:rPr lang="zh-CN" altLang="en-US" sz="2800" spc="600" dirty="0">
                <a:solidFill>
                  <a:schemeClr val="bg1"/>
                </a:solidFill>
                <a:latin typeface="方正清刻本悦宋简体" panose="02000000000000000000" pitchFamily="2" charset="-122"/>
                <a:ea typeface="方正清刻本悦宋简体" panose="02000000000000000000" pitchFamily="2" charset="-122"/>
              </a:rPr>
              <a:t>丝织品种类及技术</a:t>
            </a:r>
          </a:p>
          <a:p>
            <a:endParaRPr lang="zh-CN" altLang="en-US" sz="2800" spc="6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10" name="矩形 9"/>
          <p:cNvSpPr/>
          <p:nvPr/>
        </p:nvSpPr>
        <p:spPr>
          <a:xfrm>
            <a:off x="4895215" y="4378325"/>
            <a:ext cx="3421380" cy="2264851"/>
          </a:xfrm>
          <a:prstGeom prst="rect">
            <a:avLst/>
          </a:prstGeom>
        </p:spPr>
        <p:txBody>
          <a:bodyPr wrap="square">
            <a:spAutoFit/>
          </a:bodyPr>
          <a:lstStyle/>
          <a:p>
            <a:pPr>
              <a:lnSpc>
                <a:spcPct val="150000"/>
              </a:lnSpc>
            </a:pP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绨：粗厚光滑的丝织品，多为黑色。丝线做</a:t>
            </a:r>
            <a:r>
              <a:rPr lang="en-US" altLang="zh-CN" sz="1600" spc="600" dirty="0">
                <a:solidFill>
                  <a:schemeClr val="bg1"/>
                </a:solidFill>
                <a:latin typeface="方正清刻本悦宋简体" panose="02000000000000000000" pitchFamily="2" charset="-122"/>
                <a:ea typeface="方正清刻本悦宋简体" panose="02000000000000000000" pitchFamily="2" charset="-122"/>
                <a:sym typeface="+mn-ea"/>
              </a:rPr>
              <a:t>"</a:t>
            </a: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经</a:t>
            </a:r>
            <a:r>
              <a:rPr lang="en-US" altLang="zh-CN" sz="1600" spc="600" dirty="0">
                <a:solidFill>
                  <a:schemeClr val="bg1"/>
                </a:solidFill>
                <a:latin typeface="方正清刻本悦宋简体" panose="02000000000000000000" pitchFamily="2" charset="-122"/>
                <a:ea typeface="方正清刻本悦宋简体" panose="02000000000000000000" pitchFamily="2" charset="-122"/>
                <a:sym typeface="+mn-ea"/>
              </a:rPr>
              <a:t>"</a:t>
            </a: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，棉线做</a:t>
            </a:r>
            <a:r>
              <a:rPr lang="en-US" altLang="zh-CN" sz="1600" spc="600" dirty="0">
                <a:solidFill>
                  <a:schemeClr val="bg1"/>
                </a:solidFill>
                <a:latin typeface="方正清刻本悦宋简体" panose="02000000000000000000" pitchFamily="2" charset="-122"/>
                <a:ea typeface="方正清刻本悦宋简体" panose="02000000000000000000" pitchFamily="2" charset="-122"/>
                <a:sym typeface="+mn-ea"/>
              </a:rPr>
              <a:t>"</a:t>
            </a: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纬</a:t>
            </a:r>
            <a:r>
              <a:rPr lang="en-US" altLang="zh-CN" sz="1600" spc="600" dirty="0">
                <a:solidFill>
                  <a:schemeClr val="bg1"/>
                </a:solidFill>
                <a:latin typeface="方正清刻本悦宋简体" panose="02000000000000000000" pitchFamily="2" charset="-122"/>
                <a:ea typeface="方正清刻本悦宋简体" panose="02000000000000000000" pitchFamily="2" charset="-122"/>
                <a:sym typeface="+mn-ea"/>
              </a:rPr>
              <a:t>“</a:t>
            </a:r>
          </a:p>
          <a:p>
            <a:pPr>
              <a:lnSpc>
                <a:spcPct val="150000"/>
              </a:lnSpc>
            </a:pP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绢：未经漂染的帛，其色泛黄，经纬较疏。</a:t>
            </a:r>
            <a:endParaRPr lang="en-US" altLang="zh-CN" sz="1600" spc="600" dirty="0">
              <a:solidFill>
                <a:schemeClr val="bg1"/>
              </a:solidFill>
              <a:latin typeface="方正清刻本悦宋简体" panose="02000000000000000000" pitchFamily="2" charset="-122"/>
              <a:ea typeface="方正清刻本悦宋简体" panose="02000000000000000000" pitchFamily="2" charset="-122"/>
              <a:sym typeface="+mn-ea"/>
            </a:endParaRPr>
          </a:p>
          <a:p>
            <a:pPr>
              <a:lnSpc>
                <a:spcPct val="150000"/>
              </a:lnSpc>
            </a:pP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素：白色平纹丝织物。</a:t>
            </a:r>
          </a:p>
        </p:txBody>
      </p:sp>
      <p:sp>
        <p:nvSpPr>
          <p:cNvPr id="14" name="矩形 13"/>
          <p:cNvSpPr/>
          <p:nvPr/>
        </p:nvSpPr>
        <p:spPr>
          <a:xfrm>
            <a:off x="1569085" y="4911090"/>
            <a:ext cx="2873375" cy="1198880"/>
          </a:xfrm>
          <a:prstGeom prst="rect">
            <a:avLst/>
          </a:prstGeom>
        </p:spPr>
        <p:txBody>
          <a:bodyPr wrap="square">
            <a:spAutoFit/>
          </a:bodyPr>
          <a:lstStyle/>
          <a:p>
            <a:pPr>
              <a:lnSpc>
                <a:spcPct val="150000"/>
              </a:lnSpc>
            </a:pP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秦汉时期的纺织机械，在当时世界上处于遥遥领先的地位。</a:t>
            </a:r>
          </a:p>
        </p:txBody>
      </p:sp>
      <p:sp>
        <p:nvSpPr>
          <p:cNvPr id="15" name="矩形 14"/>
          <p:cNvSpPr/>
          <p:nvPr/>
        </p:nvSpPr>
        <p:spPr>
          <a:xfrm>
            <a:off x="8367840" y="4197605"/>
            <a:ext cx="3575875" cy="2634183"/>
          </a:xfrm>
          <a:prstGeom prst="rect">
            <a:avLst/>
          </a:prstGeom>
        </p:spPr>
        <p:txBody>
          <a:bodyPr wrap="square">
            <a:spAutoFit/>
          </a:bodyPr>
          <a:lstStyle/>
          <a:p>
            <a:pPr>
              <a:lnSpc>
                <a:spcPct val="150000"/>
              </a:lnSpc>
            </a:pP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纨：经丝较密的高档素称作纨。</a:t>
            </a:r>
            <a:endParaRPr lang="en-US" altLang="zh-CN" sz="1600" spc="600" dirty="0">
              <a:solidFill>
                <a:schemeClr val="bg1"/>
              </a:solidFill>
              <a:latin typeface="方正清刻本悦宋简体" panose="02000000000000000000" pitchFamily="2" charset="-122"/>
              <a:ea typeface="方正清刻本悦宋简体" panose="02000000000000000000" pitchFamily="2" charset="-122"/>
              <a:sym typeface="+mn-ea"/>
            </a:endParaRPr>
          </a:p>
          <a:p>
            <a:pPr>
              <a:lnSpc>
                <a:spcPct val="150000"/>
              </a:lnSpc>
            </a:pP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缣：经丝很细密，虽不及纵精致，但却十分结实。</a:t>
            </a:r>
            <a:endParaRPr lang="en-US" altLang="zh-CN" sz="1600" spc="600" dirty="0">
              <a:solidFill>
                <a:schemeClr val="bg1"/>
              </a:solidFill>
              <a:latin typeface="方正清刻本悦宋简体" panose="02000000000000000000" pitchFamily="2" charset="-122"/>
              <a:ea typeface="方正清刻本悦宋简体" panose="02000000000000000000" pitchFamily="2" charset="-122"/>
              <a:sym typeface="+mn-ea"/>
            </a:endParaRPr>
          </a:p>
          <a:p>
            <a:pPr>
              <a:lnSpc>
                <a:spcPct val="150000"/>
              </a:lnSpc>
            </a:pPr>
            <a:r>
              <a:rPr lang="zh-CN" altLang="zh-CN" sz="1600" spc="600" dirty="0">
                <a:solidFill>
                  <a:schemeClr val="bg1"/>
                </a:solidFill>
                <a:latin typeface="方正清刻本悦宋简体" panose="02000000000000000000" pitchFamily="2" charset="-122"/>
                <a:ea typeface="方正清刻本悦宋简体" panose="02000000000000000000" pitchFamily="2" charset="-122"/>
              </a:rPr>
              <a:t>纱</a:t>
            </a:r>
            <a:r>
              <a:rPr lang="zh-CN" altLang="en-US" sz="1600" spc="600" dirty="0">
                <a:solidFill>
                  <a:schemeClr val="bg1"/>
                </a:solidFill>
                <a:latin typeface="方正清刻本悦宋简体" panose="02000000000000000000" pitchFamily="2" charset="-122"/>
                <a:ea typeface="方正清刻本悦宋简体" panose="02000000000000000000" pitchFamily="2" charset="-122"/>
              </a:rPr>
              <a:t>：</a:t>
            </a:r>
            <a:r>
              <a:rPr lang="zh-CN" altLang="zh-CN" sz="1600" spc="600" dirty="0">
                <a:solidFill>
                  <a:schemeClr val="bg1"/>
                </a:solidFill>
                <a:latin typeface="方正清刻本悦宋简体" panose="02000000000000000000" pitchFamily="2" charset="-122"/>
                <a:ea typeface="方正清刻本悦宋简体" panose="02000000000000000000" pitchFamily="2" charset="-122"/>
              </a:rPr>
              <a:t>经纬稀疏，帛面上带有细小的孔眼，分量较轻</a:t>
            </a:r>
            <a:r>
              <a:rPr lang="zh-CN" altLang="en-US" sz="1600" spc="600" dirty="0">
                <a:solidFill>
                  <a:schemeClr val="bg1"/>
                </a:solidFill>
                <a:latin typeface="方正清刻本悦宋简体" panose="02000000000000000000" pitchFamily="2" charset="-122"/>
                <a:ea typeface="方正清刻本悦宋简体" panose="02000000000000000000" pitchFamily="2" charset="-122"/>
              </a:rPr>
              <a:t>。</a:t>
            </a:r>
            <a:endParaRPr lang="en-US" altLang="zh-CN" sz="1600" spc="600" dirty="0">
              <a:solidFill>
                <a:schemeClr val="bg1"/>
              </a:solidFill>
              <a:latin typeface="方正清刻本悦宋简体" panose="02000000000000000000" pitchFamily="2" charset="-122"/>
              <a:ea typeface="方正清刻本悦宋简体" panose="02000000000000000000" pitchFamily="2" charset="-122"/>
            </a:endParaRPr>
          </a:p>
          <a:p>
            <a:pPr>
              <a:lnSpc>
                <a:spcPct val="150000"/>
              </a:lnSpc>
            </a:pPr>
            <a:r>
              <a:rPr lang="zh-CN" altLang="zh-CN" sz="1600" spc="600" dirty="0">
                <a:solidFill>
                  <a:schemeClr val="bg1"/>
                </a:solidFill>
                <a:latin typeface="方正清刻本悦宋简体" panose="02000000000000000000" pitchFamily="2" charset="-122"/>
                <a:ea typeface="方正清刻本悦宋简体" panose="02000000000000000000" pitchFamily="2" charset="-122"/>
              </a:rPr>
              <a:t>毂</a:t>
            </a:r>
            <a:r>
              <a:rPr lang="zh-CN" altLang="en-US" sz="1600" spc="600" dirty="0">
                <a:solidFill>
                  <a:schemeClr val="bg1"/>
                </a:solidFill>
                <a:latin typeface="方正清刻本悦宋简体" panose="02000000000000000000" pitchFamily="2" charset="-122"/>
                <a:ea typeface="方正清刻本悦宋简体" panose="02000000000000000000" pitchFamily="2" charset="-122"/>
              </a:rPr>
              <a:t>：</a:t>
            </a:r>
            <a:r>
              <a:rPr lang="zh-CN" altLang="zh-CN" sz="1600" spc="600" dirty="0">
                <a:solidFill>
                  <a:schemeClr val="bg1"/>
                </a:solidFill>
                <a:latin typeface="方正清刻本悦宋简体" panose="02000000000000000000" pitchFamily="2" charset="-122"/>
                <a:ea typeface="方正清刻本悦宋简体" panose="02000000000000000000" pitchFamily="2" charset="-122"/>
              </a:rPr>
              <a:t>的特点是表面上起皱粒</a:t>
            </a:r>
            <a:r>
              <a:rPr lang="zh-CN" altLang="en-US" sz="1600" spc="600" dirty="0">
                <a:solidFill>
                  <a:schemeClr val="bg1"/>
                </a:solidFill>
                <a:latin typeface="方正清刻本悦宋简体" panose="02000000000000000000" pitchFamily="2" charset="-122"/>
                <a:ea typeface="方正清刻本悦宋简体" panose="02000000000000000000" pitchFamily="2" charset="-122"/>
              </a:rPr>
              <a:t>。</a:t>
            </a:r>
            <a:endPar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endParaRPr>
          </a:p>
        </p:txBody>
      </p:sp>
      <p:sp>
        <p:nvSpPr>
          <p:cNvPr id="2" name="矩形 1"/>
          <p:cNvSpPr/>
          <p:nvPr/>
        </p:nvSpPr>
        <p:spPr>
          <a:xfrm>
            <a:off x="1569085" y="724535"/>
            <a:ext cx="3305175" cy="22339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pc="600" dirty="0">
                <a:solidFill>
                  <a:schemeClr val="bg1"/>
                </a:solidFill>
                <a:latin typeface="方正清刻本悦宋简体" panose="02000000000000000000" pitchFamily="2" charset="-122"/>
                <a:ea typeface="方正清刻本悦宋简体" panose="02000000000000000000" pitchFamily="2" charset="-122"/>
                <a:sym typeface="+mn-ea"/>
              </a:rPr>
              <a:t>花本式提花机</a:t>
            </a: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234" y="634733"/>
            <a:ext cx="2763431" cy="2413397"/>
          </a:xfrm>
          <a:prstGeom prst="rect">
            <a:avLst/>
          </a:prstGeom>
        </p:spPr>
      </p:pic>
      <p:sp>
        <p:nvSpPr>
          <p:cNvPr id="8" name="文本框 7"/>
          <p:cNvSpPr txBox="1"/>
          <p:nvPr/>
        </p:nvSpPr>
        <p:spPr>
          <a:xfrm>
            <a:off x="5729686" y="3222765"/>
            <a:ext cx="1752403" cy="461665"/>
          </a:xfrm>
          <a:prstGeom prst="rect">
            <a:avLst/>
          </a:prstGeom>
          <a:noFill/>
        </p:spPr>
        <p:txBody>
          <a:bodyPr wrap="none" rtlCol="0">
            <a:spAutoFit/>
          </a:bodyPr>
          <a:lstStyle/>
          <a:p>
            <a:pPr lvl="0"/>
            <a:r>
              <a:rPr lang="zh-CN" altLang="en-US" sz="2400" dirty="0">
                <a:solidFill>
                  <a:srgbClr val="C00000"/>
                </a:solidFill>
                <a:latin typeface="华文楷体" panose="02010600040101010101" pitchFamily="2" charset="-122"/>
                <a:ea typeface="华文楷体" panose="02010600040101010101" pitchFamily="2" charset="-122"/>
              </a:rPr>
              <a:t>汉代绢衣裤</a:t>
            </a:r>
          </a:p>
        </p:txBody>
      </p:sp>
      <p:pic>
        <p:nvPicPr>
          <p:cNvPr id="9" name="图片 8"/>
          <p:cNvPicPr>
            <a:picLocks noChangeAspect="1"/>
          </p:cNvPicPr>
          <p:nvPr/>
        </p:nvPicPr>
        <p:blipFill>
          <a:blip r:embed="rId3"/>
          <a:stretch>
            <a:fillRect/>
          </a:stretch>
        </p:blipFill>
        <p:spPr>
          <a:xfrm>
            <a:off x="8444490" y="634940"/>
            <a:ext cx="3280025" cy="2413397"/>
          </a:xfrm>
          <a:prstGeom prst="rect">
            <a:avLst/>
          </a:prstGeom>
        </p:spPr>
      </p:pic>
      <p:sp>
        <p:nvSpPr>
          <p:cNvPr id="11" name="文本框 10"/>
          <p:cNvSpPr txBox="1"/>
          <p:nvPr/>
        </p:nvSpPr>
        <p:spPr>
          <a:xfrm>
            <a:off x="9068204" y="3222765"/>
            <a:ext cx="2031325" cy="461665"/>
          </a:xfrm>
          <a:prstGeom prst="rect">
            <a:avLst/>
          </a:prstGeom>
          <a:noFill/>
        </p:spPr>
        <p:txBody>
          <a:bodyPr wrap="none" rtlCol="0">
            <a:spAutoFit/>
          </a:bodyPr>
          <a:lstStyle/>
          <a:p>
            <a:r>
              <a:rPr lang="zh-CN" altLang="en-US" sz="2400" dirty="0">
                <a:solidFill>
                  <a:srgbClr val="C00000"/>
                </a:solidFill>
                <a:latin typeface="华文楷体" panose="02010600040101010101" pitchFamily="2" charset="-122"/>
                <a:ea typeface="华文楷体" panose="02010600040101010101" pitchFamily="2" charset="-122"/>
              </a:rPr>
              <a:t>汉代素纱襌衣</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1"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000"/>
                            </p:stCondLst>
                            <p:childTnLst>
                              <p:par>
                                <p:cTn id="26" presetID="55" presetClass="entr" presetSubtype="0" fill="hold" grpId="1"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par>
                          <p:cTn id="31" fill="hold">
                            <p:stCondLst>
                              <p:cond delay="3000"/>
                            </p:stCondLst>
                            <p:childTnLst>
                              <p:par>
                                <p:cTn id="32" presetID="55"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par>
                          <p:cTn id="37" fill="hold">
                            <p:stCondLst>
                              <p:cond delay="4000"/>
                            </p:stCondLst>
                            <p:childTnLst>
                              <p:par>
                                <p:cTn id="38" presetID="55"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strVal val="#ppt_w*0.70"/>
                                          </p:val>
                                        </p:tav>
                                        <p:tav tm="100000">
                                          <p:val>
                                            <p:strVal val="#ppt_w"/>
                                          </p:val>
                                        </p:tav>
                                      </p:tavLst>
                                    </p:anim>
                                    <p:anim calcmode="lin" valueType="num">
                                      <p:cBhvr>
                                        <p:cTn id="41" dur="1000" fill="hold"/>
                                        <p:tgtEl>
                                          <p:spTgt spid="11"/>
                                        </p:tgtEl>
                                        <p:attrNameLst>
                                          <p:attrName>ppt_h</p:attrName>
                                        </p:attrNameLst>
                                      </p:cBhvr>
                                      <p:tavLst>
                                        <p:tav tm="0">
                                          <p:val>
                                            <p:strVal val="#ppt_h"/>
                                          </p:val>
                                        </p:tav>
                                        <p:tav tm="100000">
                                          <p:val>
                                            <p:strVal val="#ppt_h"/>
                                          </p:val>
                                        </p:tav>
                                      </p:tavLst>
                                    </p:anim>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bldLvl="0" animBg="1"/>
      <p:bldP spid="18" grpId="1"/>
      <p:bldP spid="4" grpId="0" animBg="1"/>
      <p:bldP spid="2" grpId="0" animBg="1"/>
      <p:bldP spid="2" grpId="1" animBg="1"/>
      <p:bldP spid="8" grpId="0"/>
      <p:bldP spid="8"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矩形 5"/>
          <p:cNvSpPr/>
          <p:nvPr/>
        </p:nvSpPr>
        <p:spPr>
          <a:xfrm>
            <a:off x="635" y="2070025"/>
            <a:ext cx="12192000" cy="30003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19" name="矩形 18"/>
          <p:cNvSpPr/>
          <p:nvPr/>
        </p:nvSpPr>
        <p:spPr>
          <a:xfrm>
            <a:off x="1295242" y="2506734"/>
            <a:ext cx="4942130" cy="768350"/>
          </a:xfrm>
          <a:prstGeom prst="rect">
            <a:avLst/>
          </a:prstGeom>
        </p:spPr>
        <p:txBody>
          <a:bodyPr vert="horz" wrap="square">
            <a:spAutoFit/>
          </a:bodyPr>
          <a:lstStyle/>
          <a:p>
            <a:pPr algn="ctr"/>
            <a:r>
              <a:rPr lang="zh-CN" altLang="en-US" sz="4400" dirty="0">
                <a:solidFill>
                  <a:schemeClr val="bg1"/>
                </a:solidFill>
                <a:latin typeface="华文行楷" panose="02010800040101010101" charset="-122"/>
                <a:ea typeface="华文行楷" panose="02010800040101010101" charset="-122"/>
              </a:rPr>
              <a:t>三国魏晋南北朝</a:t>
            </a:r>
          </a:p>
        </p:txBody>
      </p:sp>
      <p:sp>
        <p:nvSpPr>
          <p:cNvPr id="20" name="矩形 19"/>
          <p:cNvSpPr/>
          <p:nvPr/>
        </p:nvSpPr>
        <p:spPr>
          <a:xfrm>
            <a:off x="2074536" y="3506680"/>
            <a:ext cx="3383280" cy="645160"/>
          </a:xfrm>
          <a:prstGeom prst="rect">
            <a:avLst/>
          </a:prstGeom>
        </p:spPr>
        <p:txBody>
          <a:bodyPr wrap="none">
            <a:spAutoFit/>
          </a:bodyPr>
          <a:lstStyle/>
          <a:p>
            <a:r>
              <a:rPr lang="zh-CN" altLang="en-US" sz="3600" dirty="0">
                <a:solidFill>
                  <a:schemeClr val="bg1"/>
                </a:solidFill>
                <a:latin typeface="华文行楷" panose="02010800040101010101" charset="-122"/>
                <a:ea typeface="华文行楷" panose="02010800040101010101" charset="-122"/>
              </a:rPr>
              <a:t>乱世中艰难发展</a:t>
            </a:r>
            <a:endParaRPr lang="zh-CN" altLang="en-US" sz="3600" b="0" i="0" dirty="0">
              <a:solidFill>
                <a:schemeClr val="bg1"/>
              </a:solidFill>
              <a:effectLst/>
              <a:latin typeface="华文行楷" panose="02010800040101010101" charset="-122"/>
              <a:ea typeface="华文行楷" panose="02010800040101010101" charset="-122"/>
            </a:endParaRPr>
          </a:p>
        </p:txBody>
      </p:sp>
      <p:sp>
        <p:nvSpPr>
          <p:cNvPr id="21" name="矩形 20"/>
          <p:cNvSpPr/>
          <p:nvPr/>
        </p:nvSpPr>
        <p:spPr>
          <a:xfrm>
            <a:off x="6162675" y="2506980"/>
            <a:ext cx="5722620" cy="2308860"/>
          </a:xfrm>
          <a:prstGeom prst="rect">
            <a:avLst/>
          </a:prstGeom>
        </p:spPr>
        <p:txBody>
          <a:bodyPr vert="eaVert" wrap="square">
            <a:spAutoFit/>
          </a:bodyPr>
          <a:lstStyle/>
          <a:p>
            <a:pPr>
              <a:lnSpc>
                <a:spcPct val="150000"/>
              </a:lnSpc>
            </a:pPr>
            <a:r>
              <a:rPr lang="zh-CN" altLang="en-US"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三国时期著名的丝绸品是蜀锦。成都是蜀锦的故乡，公元前</a:t>
            </a:r>
            <a:r>
              <a:rPr lang="en-US" altLang="zh-CN"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316</a:t>
            </a:r>
            <a:r>
              <a:rPr lang="zh-CN" altLang="en-US"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年秦灭蜀后，便在成都夷里桥南岸设</a:t>
            </a:r>
            <a:r>
              <a:rPr lang="en-US" altLang="zh-CN"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a:t>
            </a:r>
            <a:r>
              <a:rPr lang="zh-CN" altLang="en-US"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锦官城</a:t>
            </a:r>
            <a:r>
              <a:rPr lang="en-US" altLang="zh-CN"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a:t>
            </a:r>
          </a:p>
          <a:p>
            <a:pPr>
              <a:lnSpc>
                <a:spcPct val="150000"/>
              </a:lnSpc>
            </a:pPr>
            <a:r>
              <a:rPr lang="en-US" altLang="zh-CN"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a:t>
            </a:r>
            <a:r>
              <a:rPr lang="zh-CN" altLang="zh-CN"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魏晋南北朝</a:t>
            </a:r>
            <a:r>
              <a:rPr lang="zh-CN" altLang="en-US"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a:t>
            </a:r>
            <a:r>
              <a:rPr lang="zh-CN" altLang="zh-CN"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多民族融合与多元文化的激荡却使这一时期的丝绸有着绝然不同于秦汉的奇异风采。</a:t>
            </a:r>
          </a:p>
          <a:p>
            <a:pPr>
              <a:lnSpc>
                <a:spcPct val="150000"/>
              </a:lnSpc>
            </a:pPr>
            <a:endParaRPr lang="zh-CN" altLang="zh-CN" sz="16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p:txBody>
      </p:sp>
      <p:cxnSp>
        <p:nvCxnSpPr>
          <p:cNvPr id="17" name="直接连接符 16"/>
          <p:cNvCxnSpPr/>
          <p:nvPr/>
        </p:nvCxnSpPr>
        <p:spPr>
          <a:xfrm>
            <a:off x="4607560" y="1432560"/>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 name="图片 12" descr="图片1"/>
          <p:cNvPicPr>
            <a:picLocks noChangeAspect="1"/>
          </p:cNvPicPr>
          <p:nvPr/>
        </p:nvPicPr>
        <p:blipFill>
          <a:blip r:embed="rId2"/>
          <a:stretch>
            <a:fillRect/>
          </a:stretch>
        </p:blipFill>
        <p:spPr>
          <a:xfrm>
            <a:off x="4607560" y="569595"/>
            <a:ext cx="2977515" cy="86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29"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ppt_x</p:attrName>
                                        </p:attrNameLst>
                                      </p:cBhvr>
                                      <p:tavLst>
                                        <p:tav tm="0">
                                          <p:val>
                                            <p:strVal val="#ppt_x-.2"/>
                                          </p:val>
                                        </p:tav>
                                        <p:tav tm="100000">
                                          <p:val>
                                            <p:strVal val="#ppt_x"/>
                                          </p:val>
                                        </p:tav>
                                      </p:tavLst>
                                    </p:anim>
                                    <p:anim calcmode="lin" valueType="num">
                                      <p:cBhvr>
                                        <p:cTn id="17"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7"/>
                                        </p:tgtEl>
                                      </p:cBhvr>
                                    </p:animEffect>
                                  </p:childTnLst>
                                </p:cTn>
                              </p:par>
                            </p:childTnLst>
                          </p:cTn>
                        </p:par>
                        <p:par>
                          <p:cTn id="19" fill="hold">
                            <p:stCondLst>
                              <p:cond delay="25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1"/>
                                          </p:val>
                                        </p:tav>
                                        <p:tav tm="100000">
                                          <p:val>
                                            <p:strVal val="#ppt_x"/>
                                          </p:val>
                                        </p:tav>
                                      </p:tavLst>
                                    </p:anim>
                                    <p:anim calcmode="lin" valueType="num">
                                      <p:cBhvr>
                                        <p:cTn id="24" dur="10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4099"/>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1"/>
                                          </p:val>
                                        </p:tav>
                                        <p:tav tm="100000">
                                          <p:val>
                                            <p:strVal val="#ppt_x"/>
                                          </p:val>
                                        </p:tav>
                                      </p:tavLst>
                                    </p:anim>
                                    <p:anim calcmode="lin" valueType="num">
                                      <p:cBhvr>
                                        <p:cTn id="30" dur="10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5699"/>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矩形 12"/>
          <p:cNvSpPr/>
          <p:nvPr/>
        </p:nvSpPr>
        <p:spPr>
          <a:xfrm>
            <a:off x="0" y="4286250"/>
            <a:ext cx="12192000" cy="257238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795585" y="3490699"/>
            <a:ext cx="986110" cy="461665"/>
          </a:xfrm>
          <a:prstGeom prst="rect">
            <a:avLst/>
          </a:prstGeom>
        </p:spPr>
        <p:txBody>
          <a:bodyPr wrap="square">
            <a:spAutoFit/>
          </a:bodyPr>
          <a:lstStyle/>
          <a:p>
            <a:pPr algn="ctr"/>
            <a:r>
              <a:rPr lang="zh-CN" altLang="en-US" sz="2400" dirty="0">
                <a:solidFill>
                  <a:srgbClr val="C00000"/>
                </a:solidFill>
                <a:latin typeface="义启粗楷体" panose="02010601030101010101" charset="-128"/>
                <a:ea typeface="义启粗楷体" panose="02010601030101010101" charset="-128"/>
              </a:rPr>
              <a:t>蜀锦</a:t>
            </a:r>
          </a:p>
        </p:txBody>
      </p:sp>
      <p:sp>
        <p:nvSpPr>
          <p:cNvPr id="4" name="矩形 3"/>
          <p:cNvSpPr/>
          <p:nvPr/>
        </p:nvSpPr>
        <p:spPr>
          <a:xfrm>
            <a:off x="314325" y="1"/>
            <a:ext cx="904875" cy="3764131"/>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9740" y="0"/>
            <a:ext cx="613410" cy="3764280"/>
          </a:xfrm>
          <a:prstGeom prst="rect">
            <a:avLst/>
          </a:prstGeom>
        </p:spPr>
        <p:txBody>
          <a:bodyPr vert="eaVert" wrap="square">
            <a:spAutoFit/>
          </a:bodyPr>
          <a:lstStyle/>
          <a:p>
            <a:pPr algn="ctr"/>
            <a:r>
              <a:rPr lang="zh-CN" altLang="en-US" sz="2800" spc="600" dirty="0">
                <a:solidFill>
                  <a:schemeClr val="bg1"/>
                </a:solidFill>
                <a:latin typeface="华文行楷" panose="02010800040101010101" charset="-122"/>
                <a:ea typeface="华文行楷" panose="02010800040101010101" charset="-122"/>
              </a:rPr>
              <a:t>丝织品种类及技术</a:t>
            </a:r>
          </a:p>
        </p:txBody>
      </p:sp>
      <p:sp>
        <p:nvSpPr>
          <p:cNvPr id="14" name="矩形 13"/>
          <p:cNvSpPr/>
          <p:nvPr/>
        </p:nvSpPr>
        <p:spPr>
          <a:xfrm>
            <a:off x="248284" y="4418965"/>
            <a:ext cx="11726545" cy="1753235"/>
          </a:xfrm>
          <a:prstGeom prst="rect">
            <a:avLst/>
          </a:prstGeom>
        </p:spPr>
        <p:txBody>
          <a:bodyPr wrap="square">
            <a:spAutoFit/>
          </a:bodyPr>
          <a:lstStyle/>
          <a:p>
            <a:pPr>
              <a:lnSpc>
                <a:spcPct val="150000"/>
              </a:lnSpc>
            </a:pPr>
            <a:r>
              <a:rPr lang="zh-CN" altLang="en-US"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“蜀”是四川的古称，因蜀地盛产桑而多有桑虫，桑蚕吐丝作茧而盛产丝，故 蜀地自古便有“蚕丛古国”之誉，盛产丝织物，并通过丝绸之路将丝绸和锦缎传到了世界各地。蜀锦原材料为蚕丝，异常珍贵，其生产工艺繁琐，生产效率低，因此 在古代有“寸锦寸金”的说法，而在当时，蜀锦是皇室与达官贵人才能享有的奢侈品。</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325" y="692371"/>
            <a:ext cx="3661320" cy="2798461"/>
          </a:xfrm>
          <a:prstGeom prst="rect">
            <a:avLst/>
          </a:prstGeom>
        </p:spPr>
      </p:pic>
      <p:pic>
        <p:nvPicPr>
          <p:cNvPr id="7" name="图片 6"/>
          <p:cNvPicPr>
            <a:picLocks noChangeAspect="1"/>
          </p:cNvPicPr>
          <p:nvPr/>
        </p:nvPicPr>
        <p:blipFill>
          <a:blip r:embed="rId3"/>
          <a:stretch>
            <a:fillRect/>
          </a:stretch>
        </p:blipFill>
        <p:spPr>
          <a:xfrm>
            <a:off x="6714743" y="764918"/>
            <a:ext cx="4541945" cy="272516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1"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55" presetClass="entr" presetSubtype="0" fill="hold" grpId="1"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strVal val="#ppt_w*0.70"/>
                                          </p:val>
                                        </p:tav>
                                        <p:tav tm="100000">
                                          <p:val>
                                            <p:strVal val="#ppt_w"/>
                                          </p:val>
                                        </p:tav>
                                      </p:tavLst>
                                    </p:anim>
                                    <p:anim calcmode="lin" valueType="num">
                                      <p:cBhvr>
                                        <p:cTn id="26" dur="1000" fill="hold"/>
                                        <p:tgtEl>
                                          <p:spTgt spid="18"/>
                                        </p:tgtEl>
                                        <p:attrNameLst>
                                          <p:attrName>ppt_h</p:attrName>
                                        </p:attrNameLst>
                                      </p:cBhvr>
                                      <p:tavLst>
                                        <p:tav tm="0">
                                          <p:val>
                                            <p:strVal val="#ppt_h"/>
                                          </p:val>
                                        </p:tav>
                                        <p:tav tm="100000">
                                          <p:val>
                                            <p:strVal val="#ppt_h"/>
                                          </p:val>
                                        </p:tav>
                                      </p:tavLst>
                                    </p:anim>
                                    <p:animEffect transition="in" filter="fade">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8" grpId="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矩形 5"/>
          <p:cNvSpPr/>
          <p:nvPr/>
        </p:nvSpPr>
        <p:spPr>
          <a:xfrm>
            <a:off x="635" y="2056690"/>
            <a:ext cx="12192000" cy="30003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19" name="矩形 18"/>
          <p:cNvSpPr/>
          <p:nvPr/>
        </p:nvSpPr>
        <p:spPr>
          <a:xfrm>
            <a:off x="1144905" y="2639695"/>
            <a:ext cx="3093085" cy="645160"/>
          </a:xfrm>
          <a:prstGeom prst="rect">
            <a:avLst/>
          </a:prstGeom>
        </p:spPr>
        <p:txBody>
          <a:bodyPr vert="horz" wrap="square">
            <a:spAutoFit/>
          </a:bodyPr>
          <a:lstStyle/>
          <a:p>
            <a:pPr algn="ctr"/>
            <a:r>
              <a:rPr lang="zh-CN" altLang="en-US" sz="3600" dirty="0">
                <a:solidFill>
                  <a:schemeClr val="bg1"/>
                </a:solidFill>
                <a:latin typeface="华文行楷" panose="02010800040101010101" charset="-122"/>
                <a:ea typeface="华文行楷" panose="02010800040101010101" charset="-122"/>
              </a:rPr>
              <a:t>隋唐时期</a:t>
            </a:r>
          </a:p>
        </p:txBody>
      </p:sp>
      <p:sp>
        <p:nvSpPr>
          <p:cNvPr id="20" name="矩形 19"/>
          <p:cNvSpPr/>
          <p:nvPr/>
        </p:nvSpPr>
        <p:spPr>
          <a:xfrm>
            <a:off x="763634" y="3628390"/>
            <a:ext cx="3855085" cy="645160"/>
          </a:xfrm>
          <a:prstGeom prst="rect">
            <a:avLst/>
          </a:prstGeom>
        </p:spPr>
        <p:txBody>
          <a:bodyPr wrap="none">
            <a:spAutoFit/>
          </a:bodyPr>
          <a:lstStyle/>
          <a:p>
            <a:r>
              <a:rPr lang="zh-CN" altLang="en-US" sz="3600" dirty="0">
                <a:solidFill>
                  <a:schemeClr val="bg1"/>
                </a:solidFill>
                <a:latin typeface="华文行楷" panose="02010800040101010101" charset="-122"/>
                <a:ea typeface="华文行楷" panose="02010800040101010101" charset="-122"/>
                <a:cs typeface="华文行楷" panose="02010800040101010101" charset="-122"/>
              </a:rPr>
              <a:t>缂</a:t>
            </a:r>
            <a:r>
              <a:rPr lang="en-US" altLang="zh-CN" sz="3600" dirty="0">
                <a:solidFill>
                  <a:schemeClr val="bg1"/>
                </a:solidFill>
                <a:latin typeface="华文行楷" panose="02010800040101010101" charset="-122"/>
                <a:ea typeface="华文行楷" panose="02010800040101010101" charset="-122"/>
                <a:cs typeface="华文行楷" panose="02010800040101010101" charset="-122"/>
              </a:rPr>
              <a:t>(kè)</a:t>
            </a:r>
            <a:r>
              <a:rPr lang="zh-CN" altLang="en-US" sz="3600" dirty="0">
                <a:solidFill>
                  <a:schemeClr val="bg1"/>
                </a:solidFill>
                <a:latin typeface="华文行楷" panose="02010800040101010101" charset="-122"/>
                <a:ea typeface="华文行楷" panose="02010800040101010101" charset="-122"/>
                <a:cs typeface="华文行楷" panose="02010800040101010101" charset="-122"/>
              </a:rPr>
              <a:t>丝技术出现</a:t>
            </a:r>
            <a:endParaRPr lang="zh-CN" altLang="en-US" sz="3600" b="0" i="0" dirty="0">
              <a:solidFill>
                <a:schemeClr val="bg1"/>
              </a:solidFill>
              <a:effectLst/>
              <a:latin typeface="华文行楷" panose="02010800040101010101" charset="-122"/>
              <a:ea typeface="华文行楷" panose="02010800040101010101" charset="-122"/>
              <a:cs typeface="华文行楷" panose="02010800040101010101" charset="-122"/>
            </a:endParaRPr>
          </a:p>
        </p:txBody>
      </p:sp>
      <p:sp>
        <p:nvSpPr>
          <p:cNvPr id="21" name="矩形 20"/>
          <p:cNvSpPr/>
          <p:nvPr/>
        </p:nvSpPr>
        <p:spPr>
          <a:xfrm>
            <a:off x="5278755" y="2555240"/>
            <a:ext cx="6645910" cy="2002790"/>
          </a:xfrm>
          <a:prstGeom prst="rect">
            <a:avLst/>
          </a:prstGeom>
        </p:spPr>
        <p:txBody>
          <a:bodyPr vert="eaVert" wrap="square">
            <a:spAutoFit/>
          </a:bodyPr>
          <a:lstStyle/>
          <a:p>
            <a:pPr>
              <a:lnSpc>
                <a:spcPct val="150000"/>
              </a:lnSpc>
            </a:pPr>
            <a:r>
              <a:rPr lang="zh-CN" altLang="en-US" sz="20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sym typeface="+mn-ea"/>
              </a:rPr>
              <a:t>  隋唐时期的丝绸业出现了自秦汉以来的又一次高潮。丝绸工艺技术达到前所未有的水平，各种产品丰富多彩，特别是纬锦的出现，标志着提花技术的重要变革。</a:t>
            </a:r>
          </a:p>
        </p:txBody>
      </p:sp>
      <p:cxnSp>
        <p:nvCxnSpPr>
          <p:cNvPr id="17" name="直接连接符 16"/>
          <p:cNvCxnSpPr/>
          <p:nvPr/>
        </p:nvCxnSpPr>
        <p:spPr>
          <a:xfrm>
            <a:off x="4607560" y="1432560"/>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 name="图片 12" descr="图片1"/>
          <p:cNvPicPr>
            <a:picLocks noChangeAspect="1"/>
          </p:cNvPicPr>
          <p:nvPr/>
        </p:nvPicPr>
        <p:blipFill>
          <a:blip r:embed="rId2"/>
          <a:stretch>
            <a:fillRect/>
          </a:stretch>
        </p:blipFill>
        <p:spPr>
          <a:xfrm>
            <a:off x="4607560" y="569595"/>
            <a:ext cx="2977515" cy="86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29"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ppt_x</p:attrName>
                                        </p:attrNameLst>
                                      </p:cBhvr>
                                      <p:tavLst>
                                        <p:tav tm="0">
                                          <p:val>
                                            <p:strVal val="#ppt_x-.2"/>
                                          </p:val>
                                        </p:tav>
                                        <p:tav tm="100000">
                                          <p:val>
                                            <p:strVal val="#ppt_x"/>
                                          </p:val>
                                        </p:tav>
                                      </p:tavLst>
                                    </p:anim>
                                    <p:anim calcmode="lin" valueType="num">
                                      <p:cBhvr>
                                        <p:cTn id="17"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7"/>
                                        </p:tgtEl>
                                      </p:cBhvr>
                                    </p:animEffect>
                                  </p:childTnLst>
                                </p:cTn>
                              </p:par>
                            </p:childTnLst>
                          </p:cTn>
                        </p:par>
                        <p:par>
                          <p:cTn id="19" fill="hold">
                            <p:stCondLst>
                              <p:cond delay="25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1"/>
                                          </p:val>
                                        </p:tav>
                                        <p:tav tm="100000">
                                          <p:val>
                                            <p:strVal val="#ppt_x"/>
                                          </p:val>
                                        </p:tav>
                                      </p:tavLst>
                                    </p:anim>
                                    <p:anim calcmode="lin" valueType="num">
                                      <p:cBhvr>
                                        <p:cTn id="24" dur="10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3799"/>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1"/>
                                          </p:val>
                                        </p:tav>
                                        <p:tav tm="100000">
                                          <p:val>
                                            <p:strVal val="#ppt_x"/>
                                          </p:val>
                                        </p:tav>
                                      </p:tavLst>
                                    </p:anim>
                                    <p:anim calcmode="lin" valueType="num">
                                      <p:cBhvr>
                                        <p:cTn id="30" dur="10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5699"/>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矩形 12"/>
          <p:cNvSpPr/>
          <p:nvPr/>
        </p:nvSpPr>
        <p:spPr>
          <a:xfrm>
            <a:off x="0" y="4312884"/>
            <a:ext cx="12192000" cy="257238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p:cNvSpPr/>
          <p:nvPr/>
        </p:nvSpPr>
        <p:spPr>
          <a:xfrm>
            <a:off x="3016189" y="3604049"/>
            <a:ext cx="800219" cy="46166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彩锦</a:t>
            </a:r>
          </a:p>
        </p:txBody>
      </p:sp>
      <p:sp>
        <p:nvSpPr>
          <p:cNvPr id="4" name="矩形 3"/>
          <p:cNvSpPr/>
          <p:nvPr/>
        </p:nvSpPr>
        <p:spPr>
          <a:xfrm>
            <a:off x="314325" y="0"/>
            <a:ext cx="904875" cy="3605530"/>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9740" y="0"/>
            <a:ext cx="613410" cy="3604895"/>
          </a:xfrm>
          <a:prstGeom prst="rect">
            <a:avLst/>
          </a:prstGeom>
        </p:spPr>
        <p:txBody>
          <a:bodyPr vert="eaVert" wrap="square">
            <a:spAutoFit/>
          </a:bodyPr>
          <a:lstStyle/>
          <a:p>
            <a:pPr algn="ctr"/>
            <a:r>
              <a:rPr lang="zh-CN" altLang="en-US" sz="2800" spc="600" dirty="0">
                <a:solidFill>
                  <a:schemeClr val="bg1"/>
                </a:solidFill>
                <a:latin typeface="华文行楷" panose="02010800040101010101" charset="-122"/>
                <a:ea typeface="华文行楷" panose="02010800040101010101" charset="-122"/>
              </a:rPr>
              <a:t>丝织品种类及技术</a:t>
            </a:r>
          </a:p>
        </p:txBody>
      </p:sp>
      <p:sp>
        <p:nvSpPr>
          <p:cNvPr id="10" name="矩形 9"/>
          <p:cNvSpPr/>
          <p:nvPr/>
        </p:nvSpPr>
        <p:spPr>
          <a:xfrm>
            <a:off x="4385309" y="4418965"/>
            <a:ext cx="7954651" cy="1895519"/>
          </a:xfrm>
          <a:prstGeom prst="rect">
            <a:avLst/>
          </a:prstGeom>
        </p:spPr>
        <p:txBody>
          <a:bodyPr wrap="square">
            <a:spAutoFit/>
          </a:bodyPr>
          <a:lstStyle/>
          <a:p>
            <a:pPr>
              <a:lnSpc>
                <a:spcPct val="150000"/>
              </a:lnSpc>
            </a:pP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    织与缂毛技法相结合，出现了只有彩纬往复而省去通纬，使花纹象刻出来一般的缂丝，以用于复制书画。唐中期以后，用通幅彩纬显出花纹的织法逐渐推广。此后还发展出显示无级层次彩色条纹的“晕”织法。回纬织法的织成后来又发展成为妆花缎，以缎纹起花织入回纬，夹入金银线，使织品富丽堂皇。</a:t>
            </a:r>
          </a:p>
        </p:txBody>
      </p:sp>
      <p:sp>
        <p:nvSpPr>
          <p:cNvPr id="14" name="矩形 13"/>
          <p:cNvSpPr/>
          <p:nvPr/>
        </p:nvSpPr>
        <p:spPr>
          <a:xfrm>
            <a:off x="248285" y="4418965"/>
            <a:ext cx="3421380" cy="2264851"/>
          </a:xfrm>
          <a:prstGeom prst="rect">
            <a:avLst/>
          </a:prstGeom>
        </p:spPr>
        <p:txBody>
          <a:bodyPr wrap="square">
            <a:spAutoFit/>
          </a:bodyPr>
          <a:lstStyle/>
          <a:p>
            <a:pPr>
              <a:lnSpc>
                <a:spcPct val="150000"/>
              </a:lnSpc>
            </a:pP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彩锦，是五色俱备织成种种花纹的丝绸，特种宫锦，花纹有对雉、斗羊、翔凤、游鳞之状，章彩华丽。</a:t>
            </a:r>
            <a:endParaRPr lang="en-US" altLang="zh-CN" sz="1600" spc="600" dirty="0">
              <a:solidFill>
                <a:schemeClr val="bg1"/>
              </a:solidFill>
              <a:latin typeface="方正清刻本悦宋简体" panose="02000000000000000000" pitchFamily="2" charset="-122"/>
              <a:ea typeface="方正清刻本悦宋简体" panose="02000000000000000000" pitchFamily="2" charset="-122"/>
              <a:sym typeface="+mn-ea"/>
            </a:endParaRPr>
          </a:p>
          <a:p>
            <a:pPr>
              <a:lnSpc>
                <a:spcPct val="150000"/>
              </a:lnSpc>
            </a:pPr>
            <a:r>
              <a:rPr lang="zh-CN" altLang="en-US" sz="1600" spc="600" dirty="0">
                <a:solidFill>
                  <a:schemeClr val="bg1"/>
                </a:solidFill>
                <a:latin typeface="方正清刻本悦宋简体" panose="02000000000000000000" pitchFamily="2" charset="-122"/>
                <a:ea typeface="方正清刻本悦宋简体" panose="02000000000000000000" pitchFamily="2" charset="-122"/>
                <a:sym typeface="+mn-ea"/>
              </a:rPr>
              <a:t>刺绣，五色彩绣和金银线绣等。</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507" y="355245"/>
            <a:ext cx="2536855" cy="3249129"/>
          </a:xfrm>
          <a:prstGeom prst="rect">
            <a:avLst/>
          </a:prstGeom>
        </p:spPr>
      </p:pic>
      <p:pic>
        <p:nvPicPr>
          <p:cNvPr id="9" name="图片 8"/>
          <p:cNvPicPr>
            <a:picLocks noChangeAspect="1"/>
          </p:cNvPicPr>
          <p:nvPr/>
        </p:nvPicPr>
        <p:blipFill>
          <a:blip r:embed="rId3"/>
          <a:stretch>
            <a:fillRect/>
          </a:stretch>
        </p:blipFill>
        <p:spPr>
          <a:xfrm>
            <a:off x="6279791" y="778584"/>
            <a:ext cx="4347415" cy="2825820"/>
          </a:xfrm>
          <a:prstGeom prst="rect">
            <a:avLst/>
          </a:prstGeom>
        </p:spPr>
      </p:pic>
      <p:sp>
        <p:nvSpPr>
          <p:cNvPr id="12" name="矩形 11"/>
          <p:cNvSpPr/>
          <p:nvPr/>
        </p:nvSpPr>
        <p:spPr>
          <a:xfrm>
            <a:off x="7989570" y="3605530"/>
            <a:ext cx="927735" cy="460375"/>
          </a:xfrm>
          <a:prstGeom prst="rect">
            <a:avLst/>
          </a:prstGeom>
        </p:spPr>
        <p:txBody>
          <a:bodyPr wrap="square">
            <a:spAutoFit/>
          </a:bodyPr>
          <a:lstStyle/>
          <a:p>
            <a:pPr lvl="0"/>
            <a:r>
              <a:rPr lang="zh-CN" altLang="en-US" sz="2400" dirty="0">
                <a:solidFill>
                  <a:srgbClr val="C00000"/>
                </a:solidFill>
                <a:latin typeface="义启粗楷体" panose="02010601030101010101" charset="-128"/>
                <a:ea typeface="义启粗楷体" panose="02010601030101010101" charset="-128"/>
              </a:rPr>
              <a:t>缂丝</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1"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55" presetClass="entr" presetSubtype="0" fill="hold" grpId="1"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strVal val="#ppt_w*0.70"/>
                                          </p:val>
                                        </p:tav>
                                        <p:tav tm="100000">
                                          <p:val>
                                            <p:strVal val="#ppt_w"/>
                                          </p:val>
                                        </p:tav>
                                      </p:tavLst>
                                    </p:anim>
                                    <p:anim calcmode="lin" valueType="num">
                                      <p:cBhvr>
                                        <p:cTn id="26" dur="1000" fill="hold"/>
                                        <p:tgtEl>
                                          <p:spTgt spid="18"/>
                                        </p:tgtEl>
                                        <p:attrNameLst>
                                          <p:attrName>ppt_h</p:attrName>
                                        </p:attrNameLst>
                                      </p:cBhvr>
                                      <p:tavLst>
                                        <p:tav tm="0">
                                          <p:val>
                                            <p:strVal val="#ppt_h"/>
                                          </p:val>
                                        </p:tav>
                                        <p:tav tm="100000">
                                          <p:val>
                                            <p:strVal val="#ppt_h"/>
                                          </p:val>
                                        </p:tav>
                                      </p:tavLst>
                                    </p:anim>
                                    <p:animEffect transition="in" filter="fade">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8" grpId="1"/>
      <p:bldP spid="4" grpId="0" bldLvl="0" animBg="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 name="矩形 10"/>
          <p:cNvSpPr/>
          <p:nvPr/>
        </p:nvSpPr>
        <p:spPr>
          <a:xfrm>
            <a:off x="11162030" y="0"/>
            <a:ext cx="798195" cy="6858000"/>
          </a:xfrm>
          <a:prstGeom prst="rect">
            <a:avLst/>
          </a:prstGeom>
          <a:solidFill>
            <a:schemeClr val="bg1">
              <a:lumMod val="85000"/>
              <a:alpha val="40000"/>
            </a:schemeClr>
          </a:solidFill>
        </p:spPr>
        <p:txBody>
          <a:bodyPr vert="eaVert" wrap="square">
            <a:spAutoFit/>
          </a:bodyPr>
          <a:lstStyle/>
          <a:p>
            <a:pPr algn="ctr"/>
            <a:r>
              <a:rPr lang="zh-CN" altLang="en-US" sz="4000" b="0" i="0" dirty="0">
                <a:solidFill>
                  <a:srgbClr val="C00000"/>
                </a:solidFill>
                <a:effectLst/>
                <a:latin typeface="义启粗楷体" panose="02010601030101010101" charset="-128"/>
                <a:ea typeface="义启粗楷体" panose="02010601030101010101" charset="-128"/>
              </a:rPr>
              <a:t>缂丝</a:t>
            </a:r>
          </a:p>
        </p:txBody>
      </p:sp>
      <p:sp>
        <p:nvSpPr>
          <p:cNvPr id="4" name="矩形 3"/>
          <p:cNvSpPr/>
          <p:nvPr/>
        </p:nvSpPr>
        <p:spPr>
          <a:xfrm>
            <a:off x="314325" y="1"/>
            <a:ext cx="904875" cy="2700128"/>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9740" y="0"/>
            <a:ext cx="613410" cy="2700020"/>
          </a:xfrm>
          <a:prstGeom prst="rect">
            <a:avLst/>
          </a:prstGeom>
        </p:spPr>
        <p:txBody>
          <a:bodyPr vert="eaVert" wrap="square">
            <a:spAutoFit/>
          </a:bodyPr>
          <a:lstStyle/>
          <a:p>
            <a:pPr algn="ctr"/>
            <a:r>
              <a:rPr lang="zh-CN" altLang="en-US" sz="2800" spc="600" dirty="0">
                <a:solidFill>
                  <a:schemeClr val="bg1"/>
                </a:solidFill>
                <a:latin typeface="华文行楷" panose="02010800040101010101" charset="-122"/>
                <a:ea typeface="华文行楷" panose="02010800040101010101" charset="-122"/>
              </a:rPr>
              <a:t>代表文物</a:t>
            </a:r>
          </a:p>
        </p:txBody>
      </p:sp>
      <p:sp>
        <p:nvSpPr>
          <p:cNvPr id="6" name="矩形 5"/>
          <p:cNvSpPr/>
          <p:nvPr/>
        </p:nvSpPr>
        <p:spPr>
          <a:xfrm>
            <a:off x="1216423" y="1166841"/>
            <a:ext cx="5077846" cy="4707890"/>
          </a:xfrm>
          <a:prstGeom prst="rect">
            <a:avLst/>
          </a:prstGeom>
        </p:spPr>
        <p:txBody>
          <a:bodyPr wrap="square">
            <a:spAutoFit/>
          </a:bodyPr>
          <a:lstStyle/>
          <a:p>
            <a:r>
              <a:rPr lang="zh-CN" altLang="en-US" sz="2000" dirty="0">
                <a:solidFill>
                  <a:srgbClr val="FF0000"/>
                </a:solidFill>
                <a:latin typeface="义启粗楷体" panose="02010601030101010101" charset="-128"/>
                <a:ea typeface="义启粗楷体" panose="02010601030101010101" charset="-128"/>
                <a:cs typeface="义启粗楷体" panose="02010601030101010101" charset="-128"/>
              </a:rPr>
              <a:t>        缂丝</a:t>
            </a:r>
            <a:r>
              <a:rPr lang="zh-CN" altLang="en-US" sz="2000" dirty="0">
                <a:latin typeface="义启粗楷体" panose="02010601030101010101" charset="-128"/>
                <a:ea typeface="义启粗楷体" panose="02010601030101010101" charset="-128"/>
                <a:cs typeface="义启粗楷体" panose="02010601030101010101" charset="-128"/>
              </a:rPr>
              <a:t>，采用</a:t>
            </a:r>
            <a:r>
              <a:rPr lang="en-US" altLang="zh-CN" sz="2000" dirty="0">
                <a:latin typeface="义启粗楷体" panose="02010601030101010101" charset="-128"/>
                <a:ea typeface="义启粗楷体" panose="02010601030101010101" charset="-128"/>
                <a:cs typeface="义启粗楷体" panose="02010601030101010101" charset="-128"/>
              </a:rPr>
              <a:t>“</a:t>
            </a:r>
            <a:r>
              <a:rPr lang="zh-CN" altLang="en-US" sz="2000" dirty="0">
                <a:latin typeface="义启粗楷体" panose="02010601030101010101" charset="-128"/>
                <a:ea typeface="义启粗楷体" panose="02010601030101010101" charset="-128"/>
                <a:cs typeface="义启粗楷体" panose="02010601030101010101" charset="-128"/>
              </a:rPr>
              <a:t>通经断纬</a:t>
            </a:r>
            <a:r>
              <a:rPr lang="en-US" altLang="zh-CN" sz="2000" dirty="0">
                <a:latin typeface="义启粗楷体" panose="02010601030101010101" charset="-128"/>
                <a:ea typeface="义启粗楷体" panose="02010601030101010101" charset="-128"/>
                <a:cs typeface="义启粗楷体" panose="02010601030101010101" charset="-128"/>
              </a:rPr>
              <a:t>”</a:t>
            </a:r>
            <a:r>
              <a:rPr lang="zh-CN" altLang="en-US" sz="2000" dirty="0">
                <a:latin typeface="义启粗楷体" panose="02010601030101010101" charset="-128"/>
                <a:ea typeface="义启粗楷体" panose="02010601030101010101" charset="-128"/>
                <a:cs typeface="义启粗楷体" panose="02010601030101010101" charset="-128"/>
              </a:rPr>
              <a:t>的织法，而一般锦的织法皆为“通经通纬”法，即纬线穿通织物的整个幅面。 </a:t>
            </a:r>
            <a:endParaRPr lang="en-US" altLang="zh-CN" sz="2000" dirty="0">
              <a:latin typeface="义启粗楷体" panose="02010601030101010101" charset="-128"/>
              <a:ea typeface="义启粗楷体" panose="02010601030101010101" charset="-128"/>
              <a:cs typeface="义启粗楷体" panose="02010601030101010101" charset="-128"/>
            </a:endParaRPr>
          </a:p>
          <a:p>
            <a:r>
              <a:rPr lang="zh-CN" altLang="en-US" sz="2000" dirty="0">
                <a:latin typeface="义启粗楷体" panose="02010601030101010101" charset="-128"/>
                <a:ea typeface="义启粗楷体" panose="02010601030101010101" charset="-128"/>
                <a:cs typeface="义启粗楷体" panose="02010601030101010101" charset="-128"/>
              </a:rPr>
              <a:t>缂丝有其专用的织机缂丝机，这是一种简便的平纹木机。缂织时，先在织机上安装好经线，经线下衬画稿或书稿，织工透过经丝，用毛笔将画样的彩色图案描绘在经丝面上，然后再分别用长约十厘米、装有各种丝线的舟形小梭依花纹图案分块缂织。</a:t>
            </a:r>
          </a:p>
          <a:p>
            <a:r>
              <a:rPr lang="zh-CN" altLang="en-US" sz="2000" dirty="0">
                <a:latin typeface="义启粗楷体" panose="02010601030101010101" charset="-128"/>
                <a:ea typeface="义启粗楷体" panose="02010601030101010101" charset="-128"/>
                <a:cs typeface="义启粗楷体" panose="02010601030101010101" charset="-128"/>
              </a:rPr>
              <a:t>        缂丝能自由变换色彩，因而特别适宜制作书画作品。缂织彩纬的织工须有一定的艺术造诣。缂丝织物的结构则遵循本色经细，彩色纬粗，以纬缂经，只显彩纬而不露经线等原则。由于彩纬充分覆盖于织物上部，织后不会因纬线收缩而影响画面花纹的效果。</a:t>
            </a:r>
          </a:p>
        </p:txBody>
      </p:sp>
      <p:pic>
        <p:nvPicPr>
          <p:cNvPr id="8" name="图片 7"/>
          <p:cNvPicPr>
            <a:picLocks noChangeAspect="1"/>
          </p:cNvPicPr>
          <p:nvPr/>
        </p:nvPicPr>
        <p:blipFill>
          <a:blip r:embed="rId2"/>
          <a:stretch>
            <a:fillRect/>
          </a:stretch>
        </p:blipFill>
        <p:spPr>
          <a:xfrm>
            <a:off x="6857362" y="1"/>
            <a:ext cx="381220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000"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2500"/>
                            </p:stCondLst>
                            <p:childTnLst>
                              <p:par>
                                <p:cTn id="20" presetID="47"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 grpId="0" animBg="1"/>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矩形 3"/>
          <p:cNvSpPr/>
          <p:nvPr/>
        </p:nvSpPr>
        <p:spPr>
          <a:xfrm>
            <a:off x="7538720" y="0"/>
            <a:ext cx="4653280" cy="6858000"/>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9" name="文本框 8"/>
          <p:cNvSpPr txBox="1"/>
          <p:nvPr/>
        </p:nvSpPr>
        <p:spPr>
          <a:xfrm>
            <a:off x="8769985" y="1014095"/>
            <a:ext cx="1167765" cy="2509520"/>
          </a:xfrm>
          <a:prstGeom prst="rect">
            <a:avLst/>
          </a:prstGeom>
          <a:noFill/>
        </p:spPr>
        <p:txBody>
          <a:bodyPr vert="eaVert" wrap="square" rtlCol="0">
            <a:spAutoFit/>
          </a:bodyPr>
          <a:lstStyle/>
          <a:p>
            <a:pPr algn="ctr"/>
            <a:r>
              <a:rPr lang="zh-CN" altLang="en-US" sz="3200" spc="6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出土文物</a:t>
            </a:r>
          </a:p>
          <a:p>
            <a:pPr algn="ctr"/>
            <a:endParaRPr lang="zh-CN" altLang="en-US" sz="3200" b="1" spc="15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25287" b="26690"/>
          <a:stretch>
            <a:fillRect/>
          </a:stretch>
        </p:blipFill>
        <p:spPr>
          <a:xfrm>
            <a:off x="8517255" y="3125470"/>
            <a:ext cx="3119755" cy="1497965"/>
          </a:xfrm>
          <a:prstGeom prst="rect">
            <a:avLst/>
          </a:prstGeom>
        </p:spPr>
      </p:pic>
      <p:cxnSp>
        <p:nvCxnSpPr>
          <p:cNvPr id="11" name="直接连接符 10"/>
          <p:cNvCxnSpPr/>
          <p:nvPr/>
        </p:nvCxnSpPr>
        <p:spPr>
          <a:xfrm>
            <a:off x="9262745" y="435610"/>
            <a:ext cx="0" cy="343408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10241280" y="4623435"/>
            <a:ext cx="1023620" cy="10236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贰</a:t>
            </a:r>
          </a:p>
        </p:txBody>
      </p:sp>
      <p:sp>
        <p:nvSpPr>
          <p:cNvPr id="16" name="文本框 15"/>
          <p:cNvSpPr txBox="1"/>
          <p:nvPr/>
        </p:nvSpPr>
        <p:spPr>
          <a:xfrm>
            <a:off x="9937750" y="5647055"/>
            <a:ext cx="1767205" cy="368300"/>
          </a:xfrm>
          <a:prstGeom prst="rect">
            <a:avLst/>
          </a:prstGeom>
          <a:noFill/>
        </p:spPr>
        <p:txBody>
          <a:bodyPr wrap="square" rtlCol="0">
            <a:spAutoFit/>
          </a:bodyPr>
          <a:lstStyle/>
          <a:p>
            <a:r>
              <a:rPr lang="en-US" altLang="zh-CN" b="1" spc="3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CHAPTER 02</a:t>
            </a:r>
          </a:p>
        </p:txBody>
      </p:sp>
      <p:sp>
        <p:nvSpPr>
          <p:cNvPr id="8" name="矩形 7"/>
          <p:cNvSpPr/>
          <p:nvPr/>
        </p:nvSpPr>
        <p:spPr>
          <a:xfrm>
            <a:off x="1840230" y="1645232"/>
            <a:ext cx="3620770" cy="1014730"/>
          </a:xfrm>
          <a:prstGeom prst="rect">
            <a:avLst/>
          </a:prstGeom>
        </p:spPr>
        <p:txBody>
          <a:bodyPr vert="horz" wrap="square">
            <a:spAutoFit/>
          </a:bodyPr>
          <a:lstStyle/>
          <a:p>
            <a:r>
              <a:rPr lang="zh-CN" altLang="en-US" sz="6000" dirty="0">
                <a:solidFill>
                  <a:srgbClr val="000000"/>
                </a:solidFill>
                <a:latin typeface="华文行楷" panose="02010800040101010101" charset="-122"/>
                <a:ea typeface="华文行楷" panose="02010800040101010101" charset="-122"/>
              </a:rPr>
              <a:t>五代十国</a:t>
            </a:r>
          </a:p>
        </p:txBody>
      </p:sp>
      <p:sp>
        <p:nvSpPr>
          <p:cNvPr id="12" name="矩形 11"/>
          <p:cNvSpPr/>
          <p:nvPr/>
        </p:nvSpPr>
        <p:spPr>
          <a:xfrm>
            <a:off x="2726040" y="2755085"/>
            <a:ext cx="3535680" cy="768350"/>
          </a:xfrm>
          <a:prstGeom prst="rect">
            <a:avLst/>
          </a:prstGeom>
        </p:spPr>
        <p:txBody>
          <a:bodyPr wrap="none">
            <a:spAutoFit/>
          </a:bodyPr>
          <a:lstStyle/>
          <a:p>
            <a:r>
              <a:rPr lang="zh-CN" altLang="en-US" sz="4400" b="0" i="0" dirty="0">
                <a:solidFill>
                  <a:srgbClr val="C00000"/>
                </a:solidFill>
                <a:effectLst/>
                <a:latin typeface="华文行楷" panose="02010800040101010101" charset="-122"/>
                <a:ea typeface="华文行楷" panose="02010800040101010101" charset="-122"/>
              </a:rPr>
              <a:t>规模日益扩大</a:t>
            </a:r>
          </a:p>
        </p:txBody>
      </p:sp>
      <p:sp>
        <p:nvSpPr>
          <p:cNvPr id="13" name="矩形 12"/>
          <p:cNvSpPr/>
          <p:nvPr/>
        </p:nvSpPr>
        <p:spPr>
          <a:xfrm>
            <a:off x="1840375" y="3784922"/>
            <a:ext cx="5307588" cy="3014980"/>
          </a:xfrm>
          <a:prstGeom prst="rect">
            <a:avLst/>
          </a:prstGeom>
        </p:spPr>
        <p:txBody>
          <a:bodyPr vert="horz" wrap="square">
            <a:spAutoFit/>
          </a:bodyPr>
          <a:lstStyle/>
          <a:p>
            <a:r>
              <a:rPr lang="zh-CN" altLang="zh-CN" sz="2000" dirty="0">
                <a:latin typeface="义启粗楷体" panose="02010601030101010101" charset="-128"/>
                <a:ea typeface="义启粗楷体" panose="02010601030101010101" charset="-128"/>
                <a:cs typeface="义启粗楷体" panose="02010601030101010101" charset="-128"/>
              </a:rPr>
              <a:t>织染业有新的发展，</a:t>
            </a:r>
            <a:endParaRPr lang="en-US" altLang="zh-CN" sz="2000" dirty="0">
              <a:latin typeface="义启粗楷体" panose="02010601030101010101" charset="-128"/>
              <a:ea typeface="义启粗楷体" panose="02010601030101010101" charset="-128"/>
              <a:cs typeface="义启粗楷体" panose="02010601030101010101" charset="-128"/>
            </a:endParaRPr>
          </a:p>
          <a:p>
            <a:r>
              <a:rPr lang="zh-CN" altLang="zh-CN" sz="2000" dirty="0">
                <a:latin typeface="义启粗楷体" panose="02010601030101010101" charset="-128"/>
                <a:ea typeface="义启粗楷体" panose="02010601030101010101" charset="-128"/>
                <a:cs typeface="义启粗楷体" panose="02010601030101010101" charset="-128"/>
              </a:rPr>
              <a:t>丝织方面规模日益扩大。</a:t>
            </a:r>
            <a:endParaRPr lang="en-US" altLang="zh-CN" sz="2000" dirty="0">
              <a:latin typeface="义启粗楷体" panose="02010601030101010101" charset="-128"/>
              <a:ea typeface="义启粗楷体" panose="02010601030101010101" charset="-128"/>
              <a:cs typeface="义启粗楷体" panose="02010601030101010101" charset="-128"/>
            </a:endParaRPr>
          </a:p>
          <a:p>
            <a:endParaRPr lang="en-US" altLang="zh-CN" sz="2000" dirty="0">
              <a:latin typeface="义启粗楷体" panose="02010601030101010101" charset="-128"/>
              <a:ea typeface="义启粗楷体" panose="02010601030101010101" charset="-128"/>
              <a:cs typeface="义启粗楷体" panose="02010601030101010101" charset="-128"/>
            </a:endParaRPr>
          </a:p>
          <a:p>
            <a:r>
              <a:rPr lang="zh-CN" altLang="zh-CN" sz="2000" dirty="0">
                <a:latin typeface="义启粗楷体" panose="02010601030101010101" charset="-128"/>
                <a:ea typeface="义启粗楷体" panose="02010601030101010101" charset="-128"/>
                <a:cs typeface="义启粗楷体" panose="02010601030101010101" charset="-128"/>
              </a:rPr>
              <a:t>在染色方面，南唐时发明了一种“</a:t>
            </a:r>
            <a:r>
              <a:rPr lang="zh-CN" altLang="zh-CN" sz="2000" dirty="0">
                <a:solidFill>
                  <a:srgbClr val="C00000"/>
                </a:solidFill>
                <a:latin typeface="义启粗楷体" panose="02010601030101010101" charset="-128"/>
                <a:ea typeface="义启粗楷体" panose="02010601030101010101" charset="-128"/>
                <a:cs typeface="义启粗楷体" panose="02010601030101010101" charset="-128"/>
              </a:rPr>
              <a:t>天水碧</a:t>
            </a:r>
            <a:r>
              <a:rPr lang="zh-CN" altLang="zh-CN" sz="2000" dirty="0">
                <a:latin typeface="义启粗楷体" panose="02010601030101010101" charset="-128"/>
                <a:ea typeface="义启粗楷体" panose="02010601030101010101" charset="-128"/>
                <a:cs typeface="义启粗楷体" panose="02010601030101010101" charset="-128"/>
              </a:rPr>
              <a:t>”的颜色，</a:t>
            </a:r>
            <a:endParaRPr lang="en-US" altLang="zh-CN" sz="2000" dirty="0">
              <a:latin typeface="义启粗楷体" panose="02010601030101010101" charset="-128"/>
              <a:ea typeface="义启粗楷体" panose="02010601030101010101" charset="-128"/>
              <a:cs typeface="义启粗楷体" panose="02010601030101010101" charset="-128"/>
            </a:endParaRPr>
          </a:p>
          <a:p>
            <a:r>
              <a:rPr lang="zh-CN" altLang="zh-CN" sz="2000" dirty="0">
                <a:latin typeface="义启粗楷体" panose="02010601030101010101" charset="-128"/>
                <a:ea typeface="义启粗楷体" panose="02010601030101010101" charset="-128"/>
                <a:cs typeface="义启粗楷体" panose="02010601030101010101" charset="-128"/>
              </a:rPr>
              <a:t>由宫女“染碧（青绿色），</a:t>
            </a:r>
            <a:endParaRPr lang="en-US" altLang="zh-CN" sz="2000" dirty="0">
              <a:latin typeface="义启粗楷体" panose="02010601030101010101" charset="-128"/>
              <a:ea typeface="义启粗楷体" panose="02010601030101010101" charset="-128"/>
              <a:cs typeface="义启粗楷体" panose="02010601030101010101" charset="-128"/>
            </a:endParaRPr>
          </a:p>
          <a:p>
            <a:r>
              <a:rPr lang="zh-CN" altLang="zh-CN" sz="2000" dirty="0">
                <a:latin typeface="义启粗楷体" panose="02010601030101010101" charset="-128"/>
                <a:ea typeface="义启粗楷体" panose="02010601030101010101" charset="-128"/>
                <a:cs typeface="义启粗楷体" panose="02010601030101010101" charset="-128"/>
              </a:rPr>
              <a:t>夕露于中庭，为露所染，其色特好”。</a:t>
            </a:r>
            <a:endParaRPr lang="en-US" altLang="zh-CN" sz="2000" dirty="0">
              <a:latin typeface="义启粗楷体" panose="02010601030101010101" charset="-128"/>
              <a:ea typeface="义启粗楷体" panose="02010601030101010101" charset="-128"/>
              <a:cs typeface="义启粗楷体" panose="02010601030101010101" charset="-128"/>
            </a:endParaRPr>
          </a:p>
          <a:p>
            <a:r>
              <a:rPr lang="zh-CN" altLang="zh-CN" sz="2000" dirty="0">
                <a:latin typeface="义启粗楷体" panose="02010601030101010101" charset="-128"/>
                <a:ea typeface="义启粗楷体" panose="02010601030101010101" charset="-128"/>
                <a:cs typeface="义启粗楷体" panose="02010601030101010101" charset="-128"/>
              </a:rPr>
              <a:t>故名“天水碧”。</a:t>
            </a:r>
          </a:p>
          <a:p>
            <a:pPr>
              <a:lnSpc>
                <a:spcPct val="150000"/>
              </a:lnSpc>
            </a:pPr>
            <a:endParaRPr lang="zh-CN" altLang="en-US" sz="2000" spc="600" dirty="0">
              <a:latin typeface="义启粗楷体" panose="02010601030101010101" charset="-128"/>
              <a:ea typeface="义启粗楷体" panose="02010601030101010101" charset="-128"/>
              <a:cs typeface="义启粗楷体" panose="02010601030101010101" charset="-128"/>
            </a:endParaRPr>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17906" r="67669" b="66451"/>
          <a:stretch>
            <a:fillRect/>
          </a:stretch>
        </p:blipFill>
        <p:spPr>
          <a:xfrm>
            <a:off x="174625" y="346075"/>
            <a:ext cx="1665605" cy="3021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0"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1"/>
                                          </p:val>
                                        </p:tav>
                                        <p:tav tm="100000">
                                          <p:val>
                                            <p:strVal val="#ppt_x"/>
                                          </p:val>
                                        </p:tav>
                                      </p:tavLst>
                                    </p:anim>
                                    <p:anim calcmode="lin" valueType="num">
                                      <p:cBhvr>
                                        <p:cTn id="43" dur="1000" fill="hold"/>
                                        <p:tgtEl>
                                          <p:spTgt spid="8"/>
                                        </p:tgtEl>
                                        <p:attrNameLst>
                                          <p:attrName>ppt_y</p:attrName>
                                        </p:attrNameLst>
                                      </p:cBhvr>
                                      <p:tavLst>
                                        <p:tav tm="0">
                                          <p:val>
                                            <p:strVal val="#ppt_y"/>
                                          </p:val>
                                        </p:tav>
                                        <p:tav tm="100000">
                                          <p:val>
                                            <p:strVal val="#ppt_y"/>
                                          </p:val>
                                        </p:tav>
                                      </p:tavLst>
                                    </p:anim>
                                  </p:childTnLst>
                                </p:cTn>
                              </p:par>
                            </p:childTnLst>
                          </p:cTn>
                        </p:par>
                        <p:par>
                          <p:cTn id="44" fill="hold">
                            <p:stCondLst>
                              <p:cond delay="6300"/>
                            </p:stCondLst>
                            <p:childTnLst>
                              <p:par>
                                <p:cTn id="45" presetID="40" presetClass="entr" presetSubtype="0" fill="hold" grpId="0" nodeType="afterEffect">
                                  <p:stCondLst>
                                    <p:cond delay="0"/>
                                  </p:stCondLst>
                                  <p:iterate type="lt">
                                    <p:tmPct val="10000"/>
                                  </p:iterate>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1"/>
                                          </p:val>
                                        </p:tav>
                                        <p:tav tm="100000">
                                          <p:val>
                                            <p:strVal val="#ppt_x"/>
                                          </p:val>
                                        </p:tav>
                                      </p:tavLst>
                                    </p:anim>
                                    <p:anim calcmode="lin" valueType="num">
                                      <p:cBhvr>
                                        <p:cTn id="49" dur="1000" fill="hold"/>
                                        <p:tgtEl>
                                          <p:spTgt spid="12"/>
                                        </p:tgtEl>
                                        <p:attrNameLst>
                                          <p:attrName>ppt_y</p:attrName>
                                        </p:attrNameLst>
                                      </p:cBhvr>
                                      <p:tavLst>
                                        <p:tav tm="0">
                                          <p:val>
                                            <p:strVal val="#ppt_y"/>
                                          </p:val>
                                        </p:tav>
                                        <p:tav tm="100000">
                                          <p:val>
                                            <p:strVal val="#ppt_y"/>
                                          </p:val>
                                        </p:tav>
                                      </p:tavLst>
                                    </p:anim>
                                  </p:childTnLst>
                                </p:cTn>
                              </p:par>
                            </p:childTnLst>
                          </p:cTn>
                        </p:par>
                        <p:par>
                          <p:cTn id="50" fill="hold">
                            <p:stCondLst>
                              <p:cond delay="78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p:bldP spid="22" grpId="0" bldLvl="0" animBg="1"/>
      <p:bldP spid="16" grpId="0"/>
      <p:bldP spid="8"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t="25287" b="26690"/>
          <a:stretch>
            <a:fillRect/>
          </a:stretch>
        </p:blipFill>
        <p:spPr>
          <a:xfrm>
            <a:off x="8585200" y="3299648"/>
            <a:ext cx="3119755" cy="1497965"/>
          </a:xfrm>
          <a:prstGeom prst="rect">
            <a:avLst/>
          </a:prstGeom>
        </p:spPr>
      </p:pic>
      <p:sp>
        <p:nvSpPr>
          <p:cNvPr id="26" name="矩形 25"/>
          <p:cNvSpPr/>
          <p:nvPr/>
        </p:nvSpPr>
        <p:spPr>
          <a:xfrm>
            <a:off x="635" y="2030655"/>
            <a:ext cx="12192000" cy="30003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cxnSp>
        <p:nvCxnSpPr>
          <p:cNvPr id="27" name="直接连接符 26"/>
          <p:cNvCxnSpPr/>
          <p:nvPr/>
        </p:nvCxnSpPr>
        <p:spPr>
          <a:xfrm>
            <a:off x="4607560" y="1432560"/>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8" name="图片 27" descr="图片1"/>
          <p:cNvPicPr>
            <a:picLocks noChangeAspect="1"/>
          </p:cNvPicPr>
          <p:nvPr/>
        </p:nvPicPr>
        <p:blipFill>
          <a:blip r:embed="rId3"/>
          <a:stretch>
            <a:fillRect/>
          </a:stretch>
        </p:blipFill>
        <p:spPr>
          <a:xfrm>
            <a:off x="4607560" y="569595"/>
            <a:ext cx="2977515" cy="862965"/>
          </a:xfrm>
          <a:prstGeom prst="rect">
            <a:avLst/>
          </a:prstGeom>
        </p:spPr>
      </p:pic>
      <p:sp>
        <p:nvSpPr>
          <p:cNvPr id="19" name="矩形 18"/>
          <p:cNvSpPr/>
          <p:nvPr/>
        </p:nvSpPr>
        <p:spPr>
          <a:xfrm>
            <a:off x="1716405" y="2654280"/>
            <a:ext cx="3093085" cy="645160"/>
          </a:xfrm>
          <a:prstGeom prst="rect">
            <a:avLst/>
          </a:prstGeom>
        </p:spPr>
        <p:txBody>
          <a:bodyPr vert="horz" wrap="square">
            <a:spAutoFit/>
          </a:bodyPr>
          <a:lstStyle/>
          <a:p>
            <a:pPr algn="ctr"/>
            <a:r>
              <a:rPr lang="zh-CN" altLang="en-US" sz="3600" dirty="0">
                <a:solidFill>
                  <a:schemeClr val="bg1"/>
                </a:solidFill>
                <a:latin typeface="华文行楷" panose="02010800040101010101" charset="-122"/>
                <a:ea typeface="华文行楷" panose="02010800040101010101" charset="-122"/>
              </a:rPr>
              <a:t>宋代</a:t>
            </a:r>
          </a:p>
        </p:txBody>
      </p:sp>
      <p:sp>
        <p:nvSpPr>
          <p:cNvPr id="20" name="矩形 19"/>
          <p:cNvSpPr/>
          <p:nvPr/>
        </p:nvSpPr>
        <p:spPr>
          <a:xfrm>
            <a:off x="1343210" y="3593485"/>
            <a:ext cx="3840480" cy="829945"/>
          </a:xfrm>
          <a:prstGeom prst="rect">
            <a:avLst/>
          </a:prstGeom>
        </p:spPr>
        <p:txBody>
          <a:bodyPr wrap="none">
            <a:spAutoFit/>
          </a:bodyPr>
          <a:lstStyle/>
          <a:p>
            <a:pPr algn="ctr"/>
            <a:r>
              <a:rPr lang="zh-CN" altLang="zh-CN" sz="2400" dirty="0">
                <a:solidFill>
                  <a:schemeClr val="bg1"/>
                </a:solidFill>
                <a:latin typeface="华文行楷" panose="02010800040101010101" charset="-122"/>
                <a:ea typeface="华文行楷" panose="02010800040101010101" charset="-122"/>
                <a:cs typeface="华文行楷" panose="02010800040101010101" charset="-122"/>
              </a:rPr>
              <a:t>丝绸的产量和花色品种</a:t>
            </a:r>
            <a:r>
              <a:rPr lang="zh-CN" altLang="en-US" sz="2400" dirty="0">
                <a:solidFill>
                  <a:schemeClr val="bg1"/>
                </a:solidFill>
                <a:latin typeface="华文行楷" panose="02010800040101010101" charset="-122"/>
                <a:ea typeface="华文行楷" panose="02010800040101010101" charset="-122"/>
                <a:cs typeface="华文行楷" panose="02010800040101010101" charset="-122"/>
              </a:rPr>
              <a:t>增多</a:t>
            </a:r>
          </a:p>
          <a:p>
            <a:pPr algn="ctr"/>
            <a:r>
              <a:rPr lang="zh-CN" altLang="en-US" sz="2400" b="1" dirty="0">
                <a:solidFill>
                  <a:schemeClr val="bg1"/>
                </a:solidFill>
                <a:latin typeface="华文行楷" panose="02010800040101010101" charset="-122"/>
                <a:ea typeface="华文行楷" panose="02010800040101010101" charset="-122"/>
                <a:cs typeface="华文行楷" panose="02010800040101010101" charset="-122"/>
              </a:rPr>
              <a:t>丝织发展第二高潮</a:t>
            </a:r>
          </a:p>
        </p:txBody>
      </p:sp>
      <p:sp>
        <p:nvSpPr>
          <p:cNvPr id="32" name="文本框 31"/>
          <p:cNvSpPr txBox="1"/>
          <p:nvPr/>
        </p:nvSpPr>
        <p:spPr>
          <a:xfrm>
            <a:off x="5451475" y="2449195"/>
            <a:ext cx="6645910" cy="2163445"/>
          </a:xfrm>
          <a:prstGeom prst="rect">
            <a:avLst/>
          </a:prstGeom>
          <a:noFill/>
        </p:spPr>
        <p:txBody>
          <a:bodyPr vert="eaVert" wrap="square" rtlCol="0">
            <a:spAutoFit/>
          </a:bodyPr>
          <a:lstStyle/>
          <a:p>
            <a:pPr fontAlgn="auto">
              <a:lnSpc>
                <a:spcPct val="150000"/>
              </a:lnSpc>
            </a:pPr>
            <a:r>
              <a:rPr lang="zh-CN" altLang="zh-CN" sz="2000" dirty="0">
                <a:solidFill>
                  <a:schemeClr val="bg1">
                    <a:lumMod val="50000"/>
                  </a:schemeClr>
                </a:solidFill>
                <a:latin typeface="义启粗楷体" panose="02010601030101010101" charset="-128"/>
                <a:ea typeface="义启粗楷体" panose="02010601030101010101" charset="-128"/>
                <a:sym typeface="+mn-ea"/>
              </a:rPr>
              <a:t>由于</a:t>
            </a:r>
            <a:r>
              <a:rPr lang="zh-CN" altLang="zh-CN" sz="2000" b="1" dirty="0">
                <a:solidFill>
                  <a:schemeClr val="bg1">
                    <a:lumMod val="50000"/>
                  </a:schemeClr>
                </a:solidFill>
                <a:latin typeface="义启粗楷体" panose="02010601030101010101" charset="-128"/>
                <a:ea typeface="义启粗楷体" panose="02010601030101010101" charset="-128"/>
                <a:sym typeface="+mn-ea"/>
              </a:rPr>
              <a:t>南北技术</a:t>
            </a:r>
            <a:r>
              <a:rPr lang="zh-CN" altLang="zh-CN" sz="2000" dirty="0">
                <a:solidFill>
                  <a:schemeClr val="bg1">
                    <a:lumMod val="50000"/>
                  </a:schemeClr>
                </a:solidFill>
                <a:latin typeface="义启粗楷体" panose="02010601030101010101" charset="-128"/>
                <a:ea typeface="义启粗楷体" panose="02010601030101010101" charset="-128"/>
                <a:sym typeface="+mn-ea"/>
              </a:rPr>
              <a:t>的交流，</a:t>
            </a:r>
            <a:endParaRPr lang="en-US" altLang="zh-CN" sz="2000" dirty="0">
              <a:solidFill>
                <a:schemeClr val="bg1">
                  <a:lumMod val="50000"/>
                </a:schemeClr>
              </a:solidFill>
              <a:latin typeface="义启粗楷体" panose="02010601030101010101" charset="-128"/>
              <a:ea typeface="义启粗楷体" panose="02010601030101010101" charset="-128"/>
            </a:endParaRPr>
          </a:p>
          <a:p>
            <a:pPr fontAlgn="auto">
              <a:lnSpc>
                <a:spcPct val="150000"/>
              </a:lnSpc>
            </a:pPr>
            <a:r>
              <a:rPr lang="zh-CN" altLang="zh-CN" sz="2000" dirty="0">
                <a:solidFill>
                  <a:schemeClr val="bg1">
                    <a:lumMod val="50000"/>
                  </a:schemeClr>
                </a:solidFill>
                <a:latin typeface="义启粗楷体" panose="02010601030101010101" charset="-128"/>
                <a:ea typeface="义启粗楷体" panose="02010601030101010101" charset="-128"/>
                <a:sym typeface="+mn-ea"/>
              </a:rPr>
              <a:t>宋代丝绸的产量和花色品种，较前代都有明显的增加</a:t>
            </a:r>
            <a:r>
              <a:rPr lang="zh-CN" altLang="en-US" sz="2000" dirty="0">
                <a:solidFill>
                  <a:schemeClr val="bg1">
                    <a:lumMod val="50000"/>
                  </a:schemeClr>
                </a:solidFill>
                <a:latin typeface="义启粗楷体" panose="02010601030101010101" charset="-128"/>
                <a:ea typeface="义启粗楷体" panose="02010601030101010101" charset="-128"/>
                <a:sym typeface="+mn-ea"/>
              </a:rPr>
              <a:t>。</a:t>
            </a:r>
            <a:endParaRPr lang="en-US" altLang="zh-CN" sz="2000" dirty="0">
              <a:solidFill>
                <a:schemeClr val="bg1">
                  <a:lumMod val="50000"/>
                </a:schemeClr>
              </a:solidFill>
              <a:latin typeface="义启粗楷体" panose="02010601030101010101" charset="-128"/>
              <a:ea typeface="义启粗楷体" panose="02010601030101010101" charset="-128"/>
            </a:endParaRPr>
          </a:p>
          <a:p>
            <a:pPr fontAlgn="auto">
              <a:lnSpc>
                <a:spcPct val="150000"/>
              </a:lnSpc>
            </a:pPr>
            <a:endParaRPr lang="en-US" altLang="zh-CN" sz="2000" dirty="0">
              <a:solidFill>
                <a:schemeClr val="bg1">
                  <a:lumMod val="50000"/>
                </a:schemeClr>
              </a:solidFill>
              <a:latin typeface="义启粗楷体" panose="02010601030101010101" charset="-128"/>
              <a:ea typeface="义启粗楷体" panose="02010601030101010101" charset="-128"/>
            </a:endParaRPr>
          </a:p>
          <a:p>
            <a:pPr fontAlgn="auto">
              <a:lnSpc>
                <a:spcPct val="150000"/>
              </a:lnSpc>
            </a:pPr>
            <a:r>
              <a:rPr lang="zh-CN" altLang="zh-CN" sz="2000" dirty="0">
                <a:solidFill>
                  <a:schemeClr val="bg1">
                    <a:lumMod val="50000"/>
                  </a:schemeClr>
                </a:solidFill>
                <a:latin typeface="义启粗楷体" panose="02010601030101010101" charset="-128"/>
                <a:ea typeface="义启粗楷体" panose="02010601030101010101" charset="-128"/>
                <a:sym typeface="+mn-ea"/>
              </a:rPr>
              <a:t>并且丝织品的花形、图案、质量及风格都有很大的创新。</a:t>
            </a:r>
            <a:endParaRPr lang="zh-CN" altLang="zh-CN" sz="2000" dirty="0">
              <a:solidFill>
                <a:schemeClr val="bg1">
                  <a:lumMod val="50000"/>
                </a:schemeClr>
              </a:solidFill>
              <a:latin typeface="义启粗楷体" panose="02010601030101010101" charset="-128"/>
              <a:ea typeface="义启粗楷体" panose="02010601030101010101" charset="-128"/>
            </a:endParaRPr>
          </a:p>
          <a:p>
            <a:pPr fontAlgn="auto">
              <a:lnSpc>
                <a:spcPct val="150000"/>
              </a:lnSpc>
            </a:pPr>
            <a:r>
              <a:rPr lang="zh-CN" altLang="en-US" sz="2000" dirty="0">
                <a:solidFill>
                  <a:schemeClr val="bg1">
                    <a:lumMod val="50000"/>
                  </a:schemeClr>
                </a:solidFill>
                <a:latin typeface="义启粗楷体" panose="02010601030101010101" charset="-128"/>
                <a:ea typeface="义启粗楷体" panose="02010601030101010101" charset="-128"/>
                <a:sym typeface="+mn-ea"/>
              </a:rPr>
              <a:t>其中，</a:t>
            </a:r>
            <a:r>
              <a:rPr lang="zh-CN" altLang="zh-CN" sz="2000" dirty="0">
                <a:solidFill>
                  <a:schemeClr val="bg1">
                    <a:lumMod val="50000"/>
                  </a:schemeClr>
                </a:solidFill>
                <a:latin typeface="义启粗楷体" panose="02010601030101010101" charset="-128"/>
                <a:ea typeface="义启粗楷体" panose="02010601030101010101" charset="-128"/>
                <a:sym typeface="+mn-ea"/>
              </a:rPr>
              <a:t>　织罗技术</a:t>
            </a:r>
            <a:r>
              <a:rPr lang="zh-CN" altLang="en-US" sz="2000" dirty="0">
                <a:solidFill>
                  <a:schemeClr val="bg1">
                    <a:lumMod val="50000"/>
                  </a:schemeClr>
                </a:solidFill>
                <a:latin typeface="义启粗楷体" panose="02010601030101010101" charset="-128"/>
                <a:ea typeface="义启粗楷体" panose="02010601030101010101" charset="-128"/>
                <a:sym typeface="+mn-ea"/>
              </a:rPr>
              <a:t>和</a:t>
            </a:r>
            <a:r>
              <a:rPr lang="zh-CN" altLang="zh-CN" sz="2000" dirty="0">
                <a:solidFill>
                  <a:schemeClr val="bg1">
                    <a:lumMod val="50000"/>
                  </a:schemeClr>
                </a:solidFill>
                <a:latin typeface="义启粗楷体" panose="02010601030101010101" charset="-128"/>
                <a:ea typeface="义启粗楷体" panose="02010601030101010101" charset="-128"/>
                <a:sym typeface="+mn-ea"/>
              </a:rPr>
              <a:t>缎织物在宋代可以说达到了巅峰状态</a:t>
            </a:r>
            <a:r>
              <a:rPr lang="zh-CN" altLang="en-US" sz="2000" dirty="0">
                <a:solidFill>
                  <a:schemeClr val="bg1">
                    <a:lumMod val="50000"/>
                  </a:schemeClr>
                </a:solidFill>
                <a:latin typeface="义启粗楷体" panose="02010601030101010101" charset="-128"/>
                <a:ea typeface="义启粗楷体" panose="02010601030101010101" charset="-128"/>
                <a:sym typeface="+mn-ea"/>
              </a:rPr>
              <a:t>。</a:t>
            </a:r>
            <a:endParaRPr lang="en-US" altLang="zh-CN" sz="2000" dirty="0">
              <a:solidFill>
                <a:schemeClr val="bg1">
                  <a:lumMod val="50000"/>
                </a:schemeClr>
              </a:solidFill>
              <a:latin typeface="义启粗楷体" panose="02010601030101010101" charset="-128"/>
              <a:ea typeface="义启粗楷体" panose="02010601030101010101" charset="-128"/>
            </a:endParaRPr>
          </a:p>
          <a:p>
            <a:pPr fontAlgn="auto">
              <a:lnSpc>
                <a:spcPct val="150000"/>
              </a:lnSpc>
            </a:pPr>
            <a:endParaRPr lang="zh-CN" altLang="en-US" sz="2000">
              <a:latin typeface="义启粗楷体" panose="02010601030101010101" charset="-128"/>
              <a:ea typeface="义启粗楷体" panose="02010601030101010101" charset="-128"/>
            </a:endParaRPr>
          </a:p>
        </p:txBody>
      </p:sp>
      <p:sp>
        <p:nvSpPr>
          <p:cNvPr id="33" name="文本框 32"/>
          <p:cNvSpPr txBox="1"/>
          <p:nvPr/>
        </p:nvSpPr>
        <p:spPr>
          <a:xfrm>
            <a:off x="2573020" y="5527040"/>
            <a:ext cx="1380490" cy="583565"/>
          </a:xfrm>
          <a:prstGeom prst="rect">
            <a:avLst/>
          </a:prstGeom>
          <a:noFill/>
        </p:spPr>
        <p:txBody>
          <a:bodyPr wrap="none" rtlCol="0" anchor="t">
            <a:spAutoFit/>
          </a:bodyPr>
          <a:lstStyle/>
          <a:p>
            <a:pPr algn="ctr"/>
            <a:r>
              <a:rPr lang="zh-CN" altLang="en-US" sz="3200" b="1" spc="1500" dirty="0">
                <a:solidFill>
                  <a:schemeClr val="tx1"/>
                </a:solidFill>
                <a:latin typeface="义启粗楷体" panose="02010601030101010101" charset="-128"/>
                <a:ea typeface="义启粗楷体" panose="02010601030101010101" charset="-128"/>
                <a:sym typeface="字魂36号-孙新恒宋楷体" panose="02000000000000000000" pitchFamily="2" charset="-122"/>
              </a:rPr>
              <a:t>缂丝</a:t>
            </a:r>
          </a:p>
        </p:txBody>
      </p:sp>
      <p:sp>
        <p:nvSpPr>
          <p:cNvPr id="35" name="文本框 34"/>
          <p:cNvSpPr txBox="1"/>
          <p:nvPr/>
        </p:nvSpPr>
        <p:spPr>
          <a:xfrm>
            <a:off x="8084185" y="5527040"/>
            <a:ext cx="1380490" cy="583565"/>
          </a:xfrm>
          <a:prstGeom prst="rect">
            <a:avLst/>
          </a:prstGeom>
          <a:noFill/>
        </p:spPr>
        <p:txBody>
          <a:bodyPr wrap="none" rtlCol="0" anchor="t">
            <a:spAutoFit/>
          </a:bodyPr>
          <a:lstStyle/>
          <a:p>
            <a:pPr algn="ctr"/>
            <a:r>
              <a:rPr lang="zh-CN" altLang="en-US" sz="3200" b="1" spc="1500" dirty="0">
                <a:solidFill>
                  <a:schemeClr val="tx1"/>
                </a:solidFill>
                <a:latin typeface="义启粗楷体" panose="02010601030101010101" charset="-128"/>
                <a:ea typeface="义启粗楷体" panose="02010601030101010101" charset="-128"/>
                <a:sym typeface="字魂36号-孙新恒宋楷体" panose="02000000000000000000" pitchFamily="2" charset="-122"/>
              </a:rPr>
              <a:t>锦缎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000"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500"/>
                            </p:stCondLst>
                            <p:childTnLst>
                              <p:par>
                                <p:cTn id="14" presetID="29"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ppt_x</p:attrName>
                                        </p:attrNameLst>
                                      </p:cBhvr>
                                      <p:tavLst>
                                        <p:tav tm="0">
                                          <p:val>
                                            <p:strVal val="#ppt_x-.2"/>
                                          </p:val>
                                        </p:tav>
                                        <p:tav tm="100000">
                                          <p:val>
                                            <p:strVal val="#ppt_x"/>
                                          </p:val>
                                        </p:tav>
                                      </p:tavLst>
                                    </p:anim>
                                    <p:anim calcmode="lin" valueType="num">
                                      <p:cBhvr>
                                        <p:cTn id="17"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7"/>
                                        </p:tgtEl>
                                      </p:cBhvr>
                                    </p:animEffect>
                                  </p:childTnLst>
                                </p:cTn>
                              </p:par>
                            </p:childTnLst>
                          </p:cTn>
                        </p:par>
                        <p:par>
                          <p:cTn id="19" fill="hold">
                            <p:stCondLst>
                              <p:cond delay="25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1"/>
                                          </p:val>
                                        </p:tav>
                                        <p:tav tm="100000">
                                          <p:val>
                                            <p:strVal val="#ppt_x"/>
                                          </p:val>
                                        </p:tav>
                                      </p:tavLst>
                                    </p:anim>
                                    <p:anim calcmode="lin" valueType="num">
                                      <p:cBhvr>
                                        <p:cTn id="24" dur="10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3599"/>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1"/>
                                          </p:val>
                                        </p:tav>
                                        <p:tav tm="100000">
                                          <p:val>
                                            <p:strVal val="#ppt_x"/>
                                          </p:val>
                                        </p:tav>
                                      </p:tavLst>
                                    </p:anim>
                                    <p:anim calcmode="lin" valueType="num">
                                      <p:cBhvr>
                                        <p:cTn id="30" dur="10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6500"/>
                            </p:stCondLst>
                            <p:childTnLst>
                              <p:par>
                                <p:cTn id="32" presetID="29"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ppt_x</p:attrName>
                                        </p:attrNameLst>
                                      </p:cBhvr>
                                      <p:tavLst>
                                        <p:tav tm="0">
                                          <p:val>
                                            <p:strVal val="#ppt_x-.2"/>
                                          </p:val>
                                        </p:tav>
                                        <p:tav tm="100000">
                                          <p:val>
                                            <p:strVal val="#ppt_x"/>
                                          </p:val>
                                        </p:tav>
                                      </p:tavLst>
                                    </p:anim>
                                    <p:anim calcmode="lin" valueType="num">
                                      <p:cBhvr>
                                        <p:cTn id="35"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2"/>
                                        </p:tgtEl>
                                      </p:cBhvr>
                                    </p:animEffect>
                                  </p:childTnLst>
                                </p:cTn>
                              </p:par>
                            </p:childTnLst>
                          </p:cTn>
                        </p:par>
                        <p:par>
                          <p:cTn id="37" fill="hold">
                            <p:stCondLst>
                              <p:cond delay="7500"/>
                            </p:stCondLst>
                            <p:childTnLst>
                              <p:par>
                                <p:cTn id="38" presetID="22" presetClass="entr" presetSubtype="4"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par>
                          <p:cTn id="41" fill="hold">
                            <p:stCondLst>
                              <p:cond delay="8000"/>
                            </p:stCondLst>
                            <p:childTnLst>
                              <p:par>
                                <p:cTn id="42" presetID="10"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9" grpId="0"/>
      <p:bldP spid="20" grpId="0"/>
      <p:bldP spid="32" grpId="0"/>
      <p:bldP spid="32" grpId="1"/>
      <p:bldP spid="33" grpId="0"/>
      <p:bldP spid="33" grpId="1"/>
      <p:bldP spid="35" grpId="0"/>
      <p:bldP spid="3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内容占位符 3"/>
          <p:cNvSpPr>
            <a:spLocks noGrp="1"/>
          </p:cNvSpPr>
          <p:nvPr>
            <p:ph idx="1"/>
          </p:nvPr>
        </p:nvSpPr>
        <p:spPr>
          <a:xfrm>
            <a:off x="0" y="2991485"/>
            <a:ext cx="9664065" cy="875665"/>
          </a:xfrm>
        </p:spPr>
        <p:txBody>
          <a:bodyPr lIns="144000" rIns="72000">
            <a:noAutofit/>
          </a:bodyPr>
          <a:lstStyle/>
          <a:p>
            <a:pPr marL="0" indent="0" algn="ctr">
              <a:buNone/>
            </a:pPr>
            <a:r>
              <a:rPr lang="zh-CN" altLang="en-US" sz="5400" dirty="0">
                <a:latin typeface="华文行楷" panose="02010800040101010101" charset="-122"/>
                <a:ea typeface="华文行楷" panose="02010800040101010101" charset="-122"/>
              </a:rPr>
              <a:t>“清水出芙蓉，天然去雕饰”</a:t>
            </a:r>
          </a:p>
        </p:txBody>
      </p:sp>
      <p:sp>
        <p:nvSpPr>
          <p:cNvPr id="20" name="文本框 19"/>
          <p:cNvSpPr txBox="1"/>
          <p:nvPr/>
        </p:nvSpPr>
        <p:spPr>
          <a:xfrm>
            <a:off x="0" y="3934460"/>
            <a:ext cx="9087485" cy="460375"/>
          </a:xfrm>
          <a:prstGeom prst="rect">
            <a:avLst/>
          </a:prstGeom>
          <a:noFill/>
        </p:spPr>
        <p:txBody>
          <a:bodyPr wrap="square" rtlCol="0">
            <a:spAutoFit/>
          </a:bodyPr>
          <a:lstStyle/>
          <a:p>
            <a:pPr algn="ctr"/>
            <a:r>
              <a:rPr lang="zh-CN" altLang="en-US" sz="2400" dirty="0">
                <a:latin typeface="华文行楷" panose="02010800040101010101" charset="-122"/>
                <a:ea typeface="华文行楷" panose="02010800040101010101" charset="-122"/>
              </a:rPr>
              <a:t>体现宋代至高至纯的审美</a:t>
            </a:r>
          </a:p>
        </p:txBody>
      </p:sp>
      <p:sp>
        <p:nvSpPr>
          <p:cNvPr id="12" name="任意多边形 3"/>
          <p:cNvSpPr/>
          <p:nvPr/>
        </p:nvSpPr>
        <p:spPr>
          <a:xfrm>
            <a:off x="101848" y="2035744"/>
            <a:ext cx="2563586" cy="1340167"/>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chemeClr val="accent3"/>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5" name="任意多边形 4"/>
          <p:cNvSpPr/>
          <p:nvPr/>
        </p:nvSpPr>
        <p:spPr>
          <a:xfrm flipH="1">
            <a:off x="8149248" y="3557177"/>
            <a:ext cx="1657348" cy="949943"/>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chemeClr val="accent3"/>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6" name="任意多边形 4"/>
          <p:cNvSpPr/>
          <p:nvPr/>
        </p:nvSpPr>
        <p:spPr>
          <a:xfrm flipH="1">
            <a:off x="1881163" y="4298857"/>
            <a:ext cx="1657348" cy="949943"/>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chemeClr val="accent3"/>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pic>
        <p:nvPicPr>
          <p:cNvPr id="7" name="图片 6"/>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943753" y="314587"/>
            <a:ext cx="3248247" cy="65434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p:cTn id="10"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1"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2" dur="1000"/>
                                        <p:tgtEl>
                                          <p:spTgt spid="4">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20" grpId="0"/>
      <p:bldP spid="20" grpId="1"/>
      <p:bldP spid="12" grpId="0" bldLvl="0" animBg="1"/>
      <p:bldP spid="5" grpId="0" bldLvl="0" animBg="1"/>
      <p:bldP spid="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11000" t="-1000" r="-11000" b="-1000"/>
          </a:stretch>
        </a:blipFill>
        <a:effectLst/>
      </p:bgPr>
    </p:bg>
    <p:spTree>
      <p:nvGrpSpPr>
        <p:cNvPr id="1" name=""/>
        <p:cNvGrpSpPr/>
        <p:nvPr/>
      </p:nvGrpSpPr>
      <p:grpSpPr>
        <a:xfrm>
          <a:off x="0" y="0"/>
          <a:ext cx="0" cy="0"/>
          <a:chOff x="0" y="0"/>
          <a:chExt cx="0" cy="0"/>
        </a:xfrm>
      </p:grpSpPr>
      <p:sp>
        <p:nvSpPr>
          <p:cNvPr id="5" name="矩形 4"/>
          <p:cNvSpPr/>
          <p:nvPr/>
        </p:nvSpPr>
        <p:spPr>
          <a:xfrm>
            <a:off x="0" y="635"/>
            <a:ext cx="12192000" cy="6858000"/>
          </a:xfrm>
          <a:prstGeom prst="rect">
            <a:avLst/>
          </a:prstGeom>
          <a:solidFill>
            <a:srgbClr val="19334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19" name="矩形 18"/>
          <p:cNvSpPr/>
          <p:nvPr/>
        </p:nvSpPr>
        <p:spPr>
          <a:xfrm>
            <a:off x="10762615" y="1306195"/>
            <a:ext cx="530860" cy="4531360"/>
          </a:xfrm>
          <a:prstGeom prst="rect">
            <a:avLst/>
          </a:prstGeom>
          <a:solidFill>
            <a:srgbClr val="CEB79D"/>
          </a:solidFill>
          <a:ln>
            <a:noFill/>
          </a:ln>
          <a:effectLst>
            <a:outerShdw blurRad="50800" dist="381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20" name="文本框 19"/>
          <p:cNvSpPr txBox="1"/>
          <p:nvPr/>
        </p:nvSpPr>
        <p:spPr>
          <a:xfrm>
            <a:off x="10762615" y="1306195"/>
            <a:ext cx="459740" cy="4629785"/>
          </a:xfrm>
          <a:prstGeom prst="rect">
            <a:avLst/>
          </a:prstGeom>
          <a:noFill/>
        </p:spPr>
        <p:txBody>
          <a:bodyPr vert="eaVert" wrap="square" rtlCol="0">
            <a:spAutoFit/>
          </a:bodyPr>
          <a:lstStyle/>
          <a:p>
            <a:pPr algn="ctr"/>
            <a:r>
              <a:rPr lang="en-US" altLang="zh-CN" spc="1200" dirty="0">
                <a:solidFill>
                  <a:schemeClr val="tx2">
                    <a:lumMod val="50000"/>
                  </a:schemeClr>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a:t>
            </a:r>
            <a:r>
              <a:rPr lang="zh-CN" altLang="en-US" spc="1200" dirty="0">
                <a:solidFill>
                  <a:schemeClr val="tx2">
                    <a:lumMod val="50000"/>
                  </a:schemeClr>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历史丝织组</a:t>
            </a:r>
            <a:r>
              <a:rPr lang="en-US" altLang="zh-CN" spc="1200" dirty="0">
                <a:solidFill>
                  <a:schemeClr val="tx2">
                    <a:lumMod val="50000"/>
                  </a:schemeClr>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a:t>
            </a:r>
            <a:endParaRPr lang="zh-CN" altLang="en-US" spc="1200" dirty="0">
              <a:solidFill>
                <a:schemeClr val="tx2">
                  <a:lumMod val="50000"/>
                </a:schemeClr>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8" name="文本框 7"/>
          <p:cNvSpPr txBox="1"/>
          <p:nvPr/>
        </p:nvSpPr>
        <p:spPr>
          <a:xfrm>
            <a:off x="7662545" y="923290"/>
            <a:ext cx="1952625" cy="5012690"/>
          </a:xfrm>
          <a:prstGeom prst="rect">
            <a:avLst/>
          </a:prstGeom>
          <a:noFill/>
        </p:spPr>
        <p:txBody>
          <a:bodyPr vert="eaVert" wrap="square" rtlCol="0">
            <a:spAutoFit/>
          </a:bodyPr>
          <a:lstStyle/>
          <a:p>
            <a:pPr algn="ctr"/>
            <a:r>
              <a:rPr lang="zh-CN" altLang="en-US" sz="115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目  录</a:t>
            </a:r>
          </a:p>
        </p:txBody>
      </p:sp>
      <p:sp>
        <p:nvSpPr>
          <p:cNvPr id="24" name="矩形 23"/>
          <p:cNvSpPr/>
          <p:nvPr/>
        </p:nvSpPr>
        <p:spPr>
          <a:xfrm>
            <a:off x="10604500" y="1073150"/>
            <a:ext cx="530860" cy="4531360"/>
          </a:xfrm>
          <a:prstGeom prst="rect">
            <a:avLst/>
          </a:prstGeom>
          <a:noFill/>
          <a:ln w="38100" cmpd="sng">
            <a:solidFill>
              <a:srgbClr val="CEB79D">
                <a:alpha val="54000"/>
              </a:srgbClr>
            </a:solidFill>
            <a:prstDash val="solid"/>
          </a:ln>
          <a:effectLst>
            <a:outerShdw blurRad="50800" dist="381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grpSp>
        <p:nvGrpSpPr>
          <p:cNvPr id="11" name="组合 10"/>
          <p:cNvGrpSpPr/>
          <p:nvPr/>
        </p:nvGrpSpPr>
        <p:grpSpPr>
          <a:xfrm>
            <a:off x="3673475" y="661035"/>
            <a:ext cx="1023620" cy="5618480"/>
            <a:chOff x="2854885" y="1809421"/>
            <a:chExt cx="927996" cy="5093867"/>
          </a:xfrm>
        </p:grpSpPr>
        <p:sp>
          <p:nvSpPr>
            <p:cNvPr id="15" name="椭圆 14"/>
            <p:cNvSpPr/>
            <p:nvPr/>
          </p:nvSpPr>
          <p:spPr>
            <a:xfrm>
              <a:off x="2854885" y="1809421"/>
              <a:ext cx="927996" cy="9279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贰</a:t>
              </a:r>
            </a:p>
          </p:txBody>
        </p:sp>
        <p:sp>
          <p:nvSpPr>
            <p:cNvPr id="16" name="文本框 15"/>
            <p:cNvSpPr txBox="1"/>
            <p:nvPr/>
          </p:nvSpPr>
          <p:spPr>
            <a:xfrm>
              <a:off x="3075163" y="3019707"/>
              <a:ext cx="542374" cy="3883581"/>
            </a:xfrm>
            <a:prstGeom prst="rect">
              <a:avLst/>
            </a:prstGeom>
            <a:noFill/>
          </p:spPr>
          <p:txBody>
            <a:bodyPr vert="eaVert" wrap="square" rtlCol="0">
              <a:spAutoFit/>
            </a:bodyPr>
            <a:lstStyle/>
            <a:p>
              <a:pPr>
                <a:lnSpc>
                  <a:spcPct val="150000"/>
                </a:lnSpc>
              </a:pPr>
              <a:r>
                <a:rPr lang="zh-CN" altLang="en-US" spc="6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古代丝织业技术的出土文物</a:t>
              </a:r>
            </a:p>
          </p:txBody>
        </p:sp>
      </p:grpSp>
      <p:grpSp>
        <p:nvGrpSpPr>
          <p:cNvPr id="12" name="组合 11"/>
          <p:cNvGrpSpPr/>
          <p:nvPr/>
        </p:nvGrpSpPr>
        <p:grpSpPr>
          <a:xfrm>
            <a:off x="1645920" y="661035"/>
            <a:ext cx="1023620" cy="5821045"/>
            <a:chOff x="2854885" y="1809421"/>
            <a:chExt cx="927996" cy="5277518"/>
          </a:xfrm>
        </p:grpSpPr>
        <p:sp>
          <p:nvSpPr>
            <p:cNvPr id="13" name="椭圆 12"/>
            <p:cNvSpPr/>
            <p:nvPr/>
          </p:nvSpPr>
          <p:spPr>
            <a:xfrm>
              <a:off x="2854885" y="1809421"/>
              <a:ext cx="927996" cy="9279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叁</a:t>
              </a:r>
            </a:p>
          </p:txBody>
        </p:sp>
        <p:sp>
          <p:nvSpPr>
            <p:cNvPr id="14" name="文本框 13"/>
            <p:cNvSpPr txBox="1"/>
            <p:nvPr/>
          </p:nvSpPr>
          <p:spPr>
            <a:xfrm>
              <a:off x="2859491" y="3054678"/>
              <a:ext cx="918926" cy="4032261"/>
            </a:xfrm>
            <a:prstGeom prst="rect">
              <a:avLst/>
            </a:prstGeom>
            <a:noFill/>
          </p:spPr>
          <p:txBody>
            <a:bodyPr vert="eaVert" wrap="square" rtlCol="0">
              <a:spAutoFit/>
            </a:bodyPr>
            <a:lstStyle/>
            <a:p>
              <a:pPr>
                <a:lnSpc>
                  <a:spcPct val="150000"/>
                </a:lnSpc>
              </a:pPr>
              <a:r>
                <a:rPr lang="zh-CN" altLang="en-US" spc="6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古丝绸之路中丝绸的传播、作用及价值</a:t>
              </a:r>
            </a:p>
          </p:txBody>
        </p:sp>
      </p:grpSp>
      <p:grpSp>
        <p:nvGrpSpPr>
          <p:cNvPr id="21" name="组合 20"/>
          <p:cNvGrpSpPr/>
          <p:nvPr/>
        </p:nvGrpSpPr>
        <p:grpSpPr>
          <a:xfrm>
            <a:off x="5701030" y="661035"/>
            <a:ext cx="1023620" cy="4959350"/>
            <a:chOff x="2854885" y="1809421"/>
            <a:chExt cx="927996" cy="4496344"/>
          </a:xfrm>
        </p:grpSpPr>
        <p:sp>
          <p:nvSpPr>
            <p:cNvPr id="22" name="椭圆 21"/>
            <p:cNvSpPr/>
            <p:nvPr/>
          </p:nvSpPr>
          <p:spPr>
            <a:xfrm>
              <a:off x="2854885" y="1809421"/>
              <a:ext cx="927996" cy="9279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壹</a:t>
              </a:r>
            </a:p>
          </p:txBody>
        </p:sp>
        <p:sp>
          <p:nvSpPr>
            <p:cNvPr id="23" name="文本框 22"/>
            <p:cNvSpPr txBox="1"/>
            <p:nvPr/>
          </p:nvSpPr>
          <p:spPr>
            <a:xfrm>
              <a:off x="3075989" y="3019549"/>
              <a:ext cx="542374" cy="3286216"/>
            </a:xfrm>
            <a:prstGeom prst="rect">
              <a:avLst/>
            </a:prstGeom>
            <a:noFill/>
          </p:spPr>
          <p:txBody>
            <a:bodyPr vert="eaVert" wrap="square" rtlCol="0">
              <a:spAutoFit/>
            </a:bodyPr>
            <a:lstStyle/>
            <a:p>
              <a:pPr>
                <a:lnSpc>
                  <a:spcPct val="150000"/>
                </a:lnSpc>
              </a:pPr>
              <a:r>
                <a:rPr lang="zh-CN" altLang="en-US" spc="6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古代丝织业发展历程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47"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7"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7"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8"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6" name="矩形 25"/>
          <p:cNvSpPr/>
          <p:nvPr/>
        </p:nvSpPr>
        <p:spPr>
          <a:xfrm>
            <a:off x="11215370" y="635"/>
            <a:ext cx="798195" cy="6856730"/>
          </a:xfrm>
          <a:prstGeom prst="rect">
            <a:avLst/>
          </a:prstGeom>
          <a:solidFill>
            <a:schemeClr val="bg1">
              <a:lumMod val="85000"/>
              <a:alpha val="40000"/>
            </a:schemeClr>
          </a:solidFill>
        </p:spPr>
        <p:txBody>
          <a:bodyPr vert="eaVert" wrap="square">
            <a:spAutoFit/>
          </a:bodyPr>
          <a:lstStyle/>
          <a:p>
            <a:pPr algn="ctr"/>
            <a:r>
              <a:rPr lang="zh-CN" altLang="en-US" sz="4000" b="0" i="0" dirty="0">
                <a:solidFill>
                  <a:srgbClr val="C00000"/>
                </a:solidFill>
                <a:effectLst/>
                <a:latin typeface="义启粗楷体" panose="02010601030101010101" charset="-128"/>
                <a:ea typeface="义启粗楷体" panose="02010601030101010101" charset="-128"/>
              </a:rPr>
              <a:t>锦缎</a:t>
            </a:r>
          </a:p>
        </p:txBody>
      </p:sp>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8590" y="1361440"/>
            <a:ext cx="4436745" cy="4436745"/>
          </a:xfrm>
          <a:prstGeom prst="rect">
            <a:avLst/>
          </a:prstGeom>
        </p:spPr>
      </p:pic>
      <p:sp>
        <p:nvSpPr>
          <p:cNvPr id="34" name="文本框 33"/>
          <p:cNvSpPr txBox="1"/>
          <p:nvPr/>
        </p:nvSpPr>
        <p:spPr>
          <a:xfrm>
            <a:off x="923925" y="3040380"/>
            <a:ext cx="5603875" cy="2030095"/>
          </a:xfrm>
          <a:prstGeom prst="rect">
            <a:avLst/>
          </a:prstGeom>
          <a:noFill/>
        </p:spPr>
        <p:txBody>
          <a:bodyPr wrap="square" rtlCol="0">
            <a:spAutoFit/>
          </a:bodyPr>
          <a:lstStyle/>
          <a:p>
            <a:r>
              <a:rPr lang="en-US"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a:t>
            </a:r>
            <a:r>
              <a:rPr lang="zh-CN"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缂丝的魅力在于能够逼真地织出绘画作品。</a:t>
            </a:r>
            <a:endParaRPr lang="en-US"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a:p>
            <a:endParaRPr lang="en-US"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a:p>
            <a:r>
              <a:rPr lang="zh-CN"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在花纹部采用通经回纬的方法织制，织法和“织成”相似，所不同的是“织成”的花纹部有通纬，缂丝没有通纬，因而在花纹和地纹的连接处出现明显的断痕，像刀刻一般，“缂丝”因此得名。</a:t>
            </a:r>
            <a:endParaRPr lang="en-US"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a:p>
            <a:r>
              <a:rPr lang="zh-CN" altLang="zh-CN" dirty="0">
                <a:solidFill>
                  <a:schemeClr val="bg1"/>
                </a:solidFill>
                <a:latin typeface="义启粗楷体" panose="02010601030101010101" charset="-128"/>
                <a:ea typeface="义启粗楷体" panose="02010601030101010101" charset="-128"/>
                <a:cs typeface="义启粗楷体" panose="02010601030101010101" charset="-128"/>
              </a:rPr>
              <a:t>。</a:t>
            </a:r>
          </a:p>
        </p:txBody>
      </p:sp>
      <p:sp>
        <p:nvSpPr>
          <p:cNvPr id="37" name="矩形 36"/>
          <p:cNvSpPr/>
          <p:nvPr/>
        </p:nvSpPr>
        <p:spPr>
          <a:xfrm>
            <a:off x="314325" y="0"/>
            <a:ext cx="904875" cy="31362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60375" y="0"/>
            <a:ext cx="613410" cy="3135630"/>
          </a:xfrm>
          <a:prstGeom prst="rect">
            <a:avLst/>
          </a:prstGeom>
        </p:spPr>
        <p:txBody>
          <a:bodyPr vert="eaVert" wrap="square">
            <a:spAutoFit/>
          </a:bodyPr>
          <a:lstStyle/>
          <a:p>
            <a:pPr algn="ctr"/>
            <a:r>
              <a:rPr lang="zh-CN" altLang="en-US" sz="2800" spc="600" dirty="0">
                <a:solidFill>
                  <a:schemeClr val="bg1"/>
                </a:solidFill>
                <a:latin typeface="华文行楷" panose="02010800040101010101" charset="-122"/>
                <a:ea typeface="华文行楷" panose="02010800040101010101" charset="-122"/>
              </a:rPr>
              <a:t>织罗技术</a:t>
            </a:r>
            <a:r>
              <a:rPr lang="en-US" altLang="zh-CN" sz="2800" spc="600" dirty="0">
                <a:solidFill>
                  <a:schemeClr val="bg1"/>
                </a:solidFill>
                <a:latin typeface="华文行楷" panose="02010800040101010101" charset="-122"/>
                <a:ea typeface="华文行楷" panose="02010800040101010101" charset="-122"/>
              </a:rPr>
              <a:t>·</a:t>
            </a:r>
            <a:r>
              <a:rPr lang="zh-CN" altLang="en-US" sz="2800" spc="600" dirty="0">
                <a:solidFill>
                  <a:schemeClr val="bg1"/>
                </a:solidFill>
                <a:latin typeface="华文行楷" panose="02010800040101010101" charset="-122"/>
                <a:ea typeface="华文行楷" panose="02010800040101010101" charset="-122"/>
              </a:rPr>
              <a:t>细数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par>
                          <p:cTn id="14" fill="hold">
                            <p:stCondLst>
                              <p:cond delay="1500"/>
                            </p:stCondLst>
                            <p:childTnLst>
                              <p:par>
                                <p:cTn id="15" presetID="29"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ppt_x</p:attrName>
                                        </p:attrNameLst>
                                      </p:cBhvr>
                                      <p:tavLst>
                                        <p:tav tm="0">
                                          <p:val>
                                            <p:strVal val="#ppt_x-.2"/>
                                          </p:val>
                                        </p:tav>
                                        <p:tav tm="100000">
                                          <p:val>
                                            <p:strVal val="#ppt_x"/>
                                          </p:val>
                                        </p:tav>
                                      </p:tavLst>
                                    </p:anim>
                                    <p:anim calcmode="lin" valueType="num">
                                      <p:cBhvr>
                                        <p:cTn id="18"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4"/>
                                        </p:tgtEl>
                                      </p:cBhvr>
                                    </p:animEffect>
                                  </p:childTnLst>
                                </p:cTn>
                              </p:par>
                            </p:childTnLst>
                          </p:cTn>
                        </p:par>
                        <p:par>
                          <p:cTn id="20" fill="hold">
                            <p:stCondLst>
                              <p:cond delay="2500"/>
                            </p:stCondLst>
                            <p:childTnLst>
                              <p:par>
                                <p:cTn id="21" presetID="47"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34" grpId="0"/>
      <p:bldP spid="34" grpId="1"/>
      <p:bldP spid="3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矩形 4"/>
          <p:cNvSpPr/>
          <p:nvPr/>
        </p:nvSpPr>
        <p:spPr>
          <a:xfrm>
            <a:off x="0" y="635"/>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pic>
        <p:nvPicPr>
          <p:cNvPr id="32" name="图片 31"/>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278657" y="1191293"/>
            <a:ext cx="3361636" cy="4477352"/>
          </a:xfrm>
          <a:prstGeom prst="rect">
            <a:avLst/>
          </a:prstGeom>
        </p:spPr>
      </p:pic>
      <p:sp>
        <p:nvSpPr>
          <p:cNvPr id="30" name="矩形 29"/>
          <p:cNvSpPr/>
          <p:nvPr/>
        </p:nvSpPr>
        <p:spPr>
          <a:xfrm>
            <a:off x="11158855" y="0"/>
            <a:ext cx="798195" cy="6858000"/>
          </a:xfrm>
          <a:prstGeom prst="rect">
            <a:avLst/>
          </a:prstGeom>
          <a:solidFill>
            <a:schemeClr val="bg1">
              <a:lumMod val="85000"/>
              <a:alpha val="40000"/>
            </a:schemeClr>
          </a:solidFill>
        </p:spPr>
        <p:txBody>
          <a:bodyPr vert="eaVert" wrap="square">
            <a:spAutoFit/>
          </a:bodyPr>
          <a:lstStyle/>
          <a:p>
            <a:pPr algn="ctr"/>
            <a:r>
              <a:rPr lang="zh-CN" altLang="en-US" sz="4000" b="0" i="0" dirty="0">
                <a:solidFill>
                  <a:srgbClr val="C00000"/>
                </a:solidFill>
                <a:effectLst/>
                <a:latin typeface="义启粗楷体" panose="02010601030101010101" charset="-128"/>
                <a:ea typeface="义启粗楷体" panose="02010601030101010101" charset="-128"/>
              </a:rPr>
              <a:t>缂丝</a:t>
            </a:r>
          </a:p>
        </p:txBody>
      </p:sp>
      <p:sp>
        <p:nvSpPr>
          <p:cNvPr id="33" name="文本框 32"/>
          <p:cNvSpPr txBox="1"/>
          <p:nvPr/>
        </p:nvSpPr>
        <p:spPr>
          <a:xfrm>
            <a:off x="1073150" y="2675255"/>
            <a:ext cx="6111240" cy="2306955"/>
          </a:xfrm>
          <a:prstGeom prst="rect">
            <a:avLst/>
          </a:prstGeom>
          <a:noFill/>
        </p:spPr>
        <p:txBody>
          <a:bodyPr wrap="square" rtlCol="0">
            <a:spAutoFit/>
          </a:bodyPr>
          <a:lstStyle/>
          <a:p>
            <a:r>
              <a:rPr lang="en-US"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a:t>
            </a:r>
            <a:r>
              <a:rPr lang="zh-CN"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缎，是指缎地丝织品，在宋代达到了鼎盛时期。</a:t>
            </a:r>
            <a:endParaRPr lang="en-US"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a:p>
            <a:r>
              <a:rPr lang="zh-CN"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宋代的缎织品非常华丽，柔软而有光泽，如果再同多彩的织锦技术相结合，就是丝织品中最华丽的</a:t>
            </a:r>
            <a:r>
              <a:rPr lang="zh-CN" altLang="zh-CN" b="1"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“锦缎”</a:t>
            </a:r>
            <a:r>
              <a:rPr lang="zh-CN"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a:t>
            </a:r>
            <a:endParaRPr lang="en-US"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a:p>
            <a:endParaRPr lang="zh-CN"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a:p>
            <a:r>
              <a:rPr lang="zh-CN" altLang="zh-CN"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宋代织锦以成都蜀锦最有名，蜀锦的著名品种有几十种。蜀锦在色谱方面也有自己的特点，常用色有青绿、鹅黄、金周鸟、紫皂、绯红、翠池、雪花、玛瑙、真红色等，其中真红是蜀锦独具的特色。</a:t>
            </a:r>
          </a:p>
        </p:txBody>
      </p:sp>
      <p:sp>
        <p:nvSpPr>
          <p:cNvPr id="37" name="矩形 36"/>
          <p:cNvSpPr/>
          <p:nvPr/>
        </p:nvSpPr>
        <p:spPr>
          <a:xfrm>
            <a:off x="314325" y="0"/>
            <a:ext cx="904875" cy="31362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60375" y="0"/>
            <a:ext cx="613410" cy="3135630"/>
          </a:xfrm>
          <a:prstGeom prst="rect">
            <a:avLst/>
          </a:prstGeom>
        </p:spPr>
        <p:txBody>
          <a:bodyPr vert="eaVert" wrap="square">
            <a:spAutoFit/>
          </a:bodyPr>
          <a:lstStyle/>
          <a:p>
            <a:pPr algn="ctr"/>
            <a:r>
              <a:rPr lang="zh-CN" altLang="en-US" sz="2800" spc="600" dirty="0">
                <a:solidFill>
                  <a:schemeClr val="bg1"/>
                </a:solidFill>
                <a:latin typeface="华文行楷" panose="02010800040101010101" charset="-122"/>
                <a:ea typeface="华文行楷" panose="02010800040101010101" charset="-122"/>
              </a:rPr>
              <a:t>织罗技术</a:t>
            </a:r>
            <a:r>
              <a:rPr lang="en-US" altLang="zh-CN" sz="2800" spc="600" dirty="0">
                <a:solidFill>
                  <a:schemeClr val="bg1"/>
                </a:solidFill>
                <a:latin typeface="华文行楷" panose="02010800040101010101" charset="-122"/>
                <a:ea typeface="华文行楷" panose="02010800040101010101" charset="-122"/>
              </a:rPr>
              <a:t>·</a:t>
            </a:r>
            <a:r>
              <a:rPr lang="zh-CN" altLang="en-US" sz="2800" spc="600" dirty="0">
                <a:solidFill>
                  <a:schemeClr val="bg1"/>
                </a:solidFill>
                <a:latin typeface="华文行楷" panose="02010800040101010101" charset="-122"/>
                <a:ea typeface="华文行楷" panose="02010800040101010101" charset="-122"/>
              </a:rPr>
              <a:t>细数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1500"/>
                            </p:stCondLst>
                            <p:childTnLst>
                              <p:par>
                                <p:cTn id="15" presetID="29"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ppt_x</p:attrName>
                                        </p:attrNameLst>
                                      </p:cBhvr>
                                      <p:tavLst>
                                        <p:tav tm="0">
                                          <p:val>
                                            <p:strVal val="#ppt_x-.2"/>
                                          </p:val>
                                        </p:tav>
                                        <p:tav tm="100000">
                                          <p:val>
                                            <p:strVal val="#ppt_x"/>
                                          </p:val>
                                        </p:tav>
                                      </p:tavLst>
                                    </p:anim>
                                    <p:anim calcmode="lin" valueType="num">
                                      <p:cBhvr>
                                        <p:cTn id="18"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3"/>
                                        </p:tgtEl>
                                      </p:cBhvr>
                                    </p:animEffect>
                                  </p:childTnLst>
                                </p:cTn>
                              </p:par>
                            </p:childTnLst>
                          </p:cTn>
                        </p:par>
                        <p:par>
                          <p:cTn id="20" fill="hold">
                            <p:stCondLst>
                              <p:cond delay="2500"/>
                            </p:stCondLst>
                            <p:childTnLst>
                              <p:par>
                                <p:cTn id="21" presetID="47"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3" grpId="0"/>
      <p:bldP spid="33" grpId="1"/>
      <p:bldP spid="3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6" name="矩形 25"/>
          <p:cNvSpPr/>
          <p:nvPr/>
        </p:nvSpPr>
        <p:spPr>
          <a:xfrm>
            <a:off x="635" y="2091615"/>
            <a:ext cx="12192000" cy="30003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19" name="矩形 18"/>
          <p:cNvSpPr/>
          <p:nvPr/>
        </p:nvSpPr>
        <p:spPr>
          <a:xfrm>
            <a:off x="2017395" y="2587625"/>
            <a:ext cx="2494280" cy="645160"/>
          </a:xfrm>
          <a:prstGeom prst="rect">
            <a:avLst/>
          </a:prstGeom>
        </p:spPr>
        <p:txBody>
          <a:bodyPr vert="horz" wrap="square">
            <a:spAutoFit/>
          </a:bodyPr>
          <a:lstStyle/>
          <a:p>
            <a:pPr algn="ctr"/>
            <a:r>
              <a:rPr lang="zh-CN" altLang="en-US" sz="3600" dirty="0">
                <a:solidFill>
                  <a:schemeClr val="bg1"/>
                </a:solidFill>
                <a:latin typeface="华文行楷" panose="02010800040101010101" charset="-122"/>
                <a:ea typeface="华文行楷" panose="02010800040101010101" charset="-122"/>
              </a:rPr>
              <a:t>元代</a:t>
            </a:r>
          </a:p>
        </p:txBody>
      </p:sp>
      <p:sp>
        <p:nvSpPr>
          <p:cNvPr id="20" name="矩形 19"/>
          <p:cNvSpPr/>
          <p:nvPr/>
        </p:nvSpPr>
        <p:spPr>
          <a:xfrm>
            <a:off x="1344457" y="3607217"/>
            <a:ext cx="3840480" cy="645160"/>
          </a:xfrm>
          <a:prstGeom prst="rect">
            <a:avLst/>
          </a:prstGeom>
        </p:spPr>
        <p:txBody>
          <a:bodyPr wrap="none">
            <a:spAutoFit/>
          </a:bodyPr>
          <a:lstStyle/>
          <a:p>
            <a:r>
              <a:rPr lang="zh-CN" altLang="en-US" sz="3600" b="0" i="0" dirty="0">
                <a:solidFill>
                  <a:schemeClr val="bg1"/>
                </a:solidFill>
                <a:effectLst/>
                <a:latin typeface="华文行楷" panose="02010800040101010101" charset="-122"/>
                <a:ea typeface="华文行楷" panose="02010800040101010101" charset="-122"/>
              </a:rPr>
              <a:t>对金线的研究颇深</a:t>
            </a:r>
          </a:p>
        </p:txBody>
      </p:sp>
      <p:cxnSp>
        <p:nvCxnSpPr>
          <p:cNvPr id="27" name="直接连接符 26"/>
          <p:cNvCxnSpPr/>
          <p:nvPr/>
        </p:nvCxnSpPr>
        <p:spPr>
          <a:xfrm>
            <a:off x="4607560" y="1432560"/>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8" name="图片 27" descr="图片1"/>
          <p:cNvPicPr>
            <a:picLocks noChangeAspect="1"/>
          </p:cNvPicPr>
          <p:nvPr/>
        </p:nvPicPr>
        <p:blipFill>
          <a:blip r:embed="rId2"/>
          <a:stretch>
            <a:fillRect/>
          </a:stretch>
        </p:blipFill>
        <p:spPr>
          <a:xfrm>
            <a:off x="4607560" y="569595"/>
            <a:ext cx="2977515" cy="862965"/>
          </a:xfrm>
          <a:prstGeom prst="rect">
            <a:avLst/>
          </a:prstGeom>
        </p:spPr>
      </p:pic>
      <p:sp>
        <p:nvSpPr>
          <p:cNvPr id="7" name="文本框 6"/>
          <p:cNvSpPr txBox="1"/>
          <p:nvPr/>
        </p:nvSpPr>
        <p:spPr>
          <a:xfrm>
            <a:off x="2732405" y="5565775"/>
            <a:ext cx="1380490" cy="583565"/>
          </a:xfrm>
          <a:prstGeom prst="rect">
            <a:avLst/>
          </a:prstGeom>
          <a:noFill/>
        </p:spPr>
        <p:txBody>
          <a:bodyPr wrap="none" rtlCol="0" anchor="t">
            <a:spAutoFit/>
          </a:bodyPr>
          <a:lstStyle/>
          <a:p>
            <a:r>
              <a:rPr lang="zh-CN" altLang="en-US" sz="3200" b="1" spc="1500" dirty="0">
                <a:solidFill>
                  <a:schemeClr val="tx1"/>
                </a:solidFill>
                <a:latin typeface="义启粗楷体" panose="02010601030101010101" charset="-128"/>
                <a:ea typeface="义启粗楷体" panose="02010601030101010101" charset="-128"/>
                <a:sym typeface="字魂36号-孙新恒宋楷体" panose="02000000000000000000" pitchFamily="2" charset="-122"/>
              </a:rPr>
              <a:t>织金</a:t>
            </a:r>
          </a:p>
        </p:txBody>
      </p:sp>
      <p:sp>
        <p:nvSpPr>
          <p:cNvPr id="12" name="文本框 11"/>
          <p:cNvSpPr txBox="1"/>
          <p:nvPr/>
        </p:nvSpPr>
        <p:spPr>
          <a:xfrm>
            <a:off x="8387715" y="5647055"/>
            <a:ext cx="1380490" cy="583565"/>
          </a:xfrm>
          <a:prstGeom prst="rect">
            <a:avLst/>
          </a:prstGeom>
          <a:noFill/>
        </p:spPr>
        <p:txBody>
          <a:bodyPr wrap="none" rtlCol="0" anchor="t">
            <a:spAutoFit/>
          </a:bodyPr>
          <a:lstStyle/>
          <a:p>
            <a:r>
              <a:rPr lang="zh-CN" altLang="en-US" sz="3200" b="1" spc="1500" dirty="0">
                <a:solidFill>
                  <a:schemeClr val="tx1"/>
                </a:solidFill>
                <a:latin typeface="义启粗楷体" panose="02010601030101010101" charset="-128"/>
                <a:ea typeface="义启粗楷体" panose="02010601030101010101" charset="-128"/>
                <a:sym typeface="字魂36号-孙新恒宋楷体" panose="02000000000000000000" pitchFamily="2" charset="-122"/>
              </a:rPr>
              <a:t>印金</a:t>
            </a:r>
          </a:p>
        </p:txBody>
      </p:sp>
      <p:sp>
        <p:nvSpPr>
          <p:cNvPr id="17" name="文本框 16"/>
          <p:cNvSpPr txBox="1"/>
          <p:nvPr/>
        </p:nvSpPr>
        <p:spPr>
          <a:xfrm>
            <a:off x="5856605" y="2587625"/>
            <a:ext cx="5568950" cy="1937385"/>
          </a:xfrm>
          <a:prstGeom prst="rect">
            <a:avLst/>
          </a:prstGeom>
          <a:noFill/>
        </p:spPr>
        <p:txBody>
          <a:bodyPr vert="eaVert" wrap="square" rtlCol="0">
            <a:spAutoFit/>
          </a:bodyPr>
          <a:lstStyle/>
          <a:p>
            <a:pPr>
              <a:lnSpc>
                <a:spcPct val="150000"/>
              </a:lnSpc>
            </a:pPr>
            <a:r>
              <a:rPr lang="zh-CN" altLang="en-US" sz="2000" dirty="0">
                <a:solidFill>
                  <a:schemeClr val="bg1">
                    <a:lumMod val="50000"/>
                  </a:schemeClr>
                </a:solidFill>
                <a:latin typeface="义启粗楷体" panose="02010601030101010101" charset="-128"/>
                <a:ea typeface="义启粗楷体" panose="02010601030101010101" charset="-128"/>
                <a:sym typeface="+mn-ea"/>
              </a:rPr>
              <a:t>元代丝绸纹样保持了传统的中原风格，</a:t>
            </a:r>
            <a:endParaRPr lang="en-US" altLang="zh-CN" sz="2000" dirty="0">
              <a:solidFill>
                <a:schemeClr val="bg1">
                  <a:lumMod val="50000"/>
                </a:schemeClr>
              </a:solidFill>
              <a:latin typeface="义启粗楷体" panose="02010601030101010101" charset="-128"/>
              <a:ea typeface="义启粗楷体" panose="02010601030101010101" charset="-128"/>
            </a:endParaRPr>
          </a:p>
          <a:p>
            <a:pPr>
              <a:lnSpc>
                <a:spcPct val="150000"/>
              </a:lnSpc>
            </a:pPr>
            <a:r>
              <a:rPr lang="zh-CN" altLang="en-US" sz="2000" dirty="0">
                <a:solidFill>
                  <a:schemeClr val="bg1">
                    <a:lumMod val="50000"/>
                  </a:schemeClr>
                </a:solidFill>
                <a:latin typeface="义启粗楷体" panose="02010601030101010101" charset="-128"/>
                <a:ea typeface="义启粗楷体" panose="02010601030101010101" charset="-128"/>
                <a:sym typeface="+mn-ea"/>
              </a:rPr>
              <a:t>同时，蒙古游牧风格对丝织的渗透也大量并存，</a:t>
            </a:r>
            <a:endParaRPr lang="en-US" altLang="zh-CN" sz="2000" dirty="0">
              <a:solidFill>
                <a:schemeClr val="bg1">
                  <a:lumMod val="50000"/>
                </a:schemeClr>
              </a:solidFill>
              <a:latin typeface="义启粗楷体" panose="02010601030101010101" charset="-128"/>
              <a:ea typeface="义启粗楷体" panose="02010601030101010101" charset="-128"/>
            </a:endParaRPr>
          </a:p>
          <a:p>
            <a:pPr>
              <a:lnSpc>
                <a:spcPct val="150000"/>
              </a:lnSpc>
            </a:pPr>
            <a:r>
              <a:rPr lang="zh-CN" altLang="en-US" sz="2000" dirty="0">
                <a:solidFill>
                  <a:schemeClr val="bg1">
                    <a:lumMod val="50000"/>
                  </a:schemeClr>
                </a:solidFill>
                <a:latin typeface="义启粗楷体" panose="02010601030101010101" charset="-128"/>
                <a:ea typeface="义启粗楷体" panose="02010601030101010101" charset="-128"/>
                <a:sym typeface="+mn-ea"/>
              </a:rPr>
              <a:t>形成华夏一统、中西合璧的境况；</a:t>
            </a:r>
            <a:endParaRPr lang="en-US" altLang="zh-CN" sz="2000" dirty="0">
              <a:solidFill>
                <a:schemeClr val="bg1">
                  <a:lumMod val="50000"/>
                </a:schemeClr>
              </a:solidFill>
              <a:latin typeface="义启粗楷体" panose="02010601030101010101" charset="-128"/>
              <a:ea typeface="义启粗楷体" panose="02010601030101010101" charset="-128"/>
            </a:endParaRPr>
          </a:p>
          <a:p>
            <a:pPr>
              <a:lnSpc>
                <a:spcPct val="150000"/>
              </a:lnSpc>
            </a:pPr>
            <a:r>
              <a:rPr lang="zh-CN" altLang="en-US" sz="2000" dirty="0">
                <a:solidFill>
                  <a:schemeClr val="bg1">
                    <a:lumMod val="50000"/>
                  </a:schemeClr>
                </a:solidFill>
                <a:latin typeface="义启粗楷体" panose="02010601030101010101" charset="-128"/>
                <a:ea typeface="义启粗楷体" panose="02010601030101010101" charset="-128"/>
                <a:sym typeface="+mn-ea"/>
              </a:rPr>
              <a:t>显示了元代富有九州、辐辏四海的皇朝大气</a:t>
            </a:r>
            <a:endParaRPr lang="zh-CN" altLang="en-US" sz="2000" dirty="0">
              <a:solidFill>
                <a:schemeClr val="bg1">
                  <a:lumMod val="50000"/>
                </a:schemeClr>
              </a:solidFill>
              <a:latin typeface="义启粗楷体" panose="02010601030101010101" charset="-128"/>
              <a:ea typeface="义启粗楷体" panose="02010601030101010101" charset="-128"/>
            </a:endParaRPr>
          </a:p>
          <a:p>
            <a:endParaRPr lang="zh-CN" altLang="en-US" sz="2000" dirty="0">
              <a:solidFill>
                <a:schemeClr val="bg1">
                  <a:lumMod val="50000"/>
                </a:schemeClr>
              </a:solidFill>
              <a:latin typeface="义启粗楷体" panose="02010601030101010101" charset="-128"/>
              <a:ea typeface="义启粗楷体" panose="0201060103010101010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000"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500"/>
                            </p:stCondLst>
                            <p:childTnLst>
                              <p:par>
                                <p:cTn id="14" presetID="29"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ppt_x</p:attrName>
                                        </p:attrNameLst>
                                      </p:cBhvr>
                                      <p:tavLst>
                                        <p:tav tm="0">
                                          <p:val>
                                            <p:strVal val="#ppt_x-.2"/>
                                          </p:val>
                                        </p:tav>
                                        <p:tav tm="100000">
                                          <p:val>
                                            <p:strVal val="#ppt_x"/>
                                          </p:val>
                                        </p:tav>
                                      </p:tavLst>
                                    </p:anim>
                                    <p:anim calcmode="lin" valueType="num">
                                      <p:cBhvr>
                                        <p:cTn id="17"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7"/>
                                        </p:tgtEl>
                                      </p:cBhvr>
                                    </p:animEffect>
                                  </p:childTnLst>
                                </p:cTn>
                              </p:par>
                            </p:childTnLst>
                          </p:cTn>
                        </p:par>
                        <p:par>
                          <p:cTn id="19" fill="hold">
                            <p:stCondLst>
                              <p:cond delay="25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1"/>
                                          </p:val>
                                        </p:tav>
                                        <p:tav tm="100000">
                                          <p:val>
                                            <p:strVal val="#ppt_x"/>
                                          </p:val>
                                        </p:tav>
                                      </p:tavLst>
                                    </p:anim>
                                    <p:anim calcmode="lin" valueType="num">
                                      <p:cBhvr>
                                        <p:cTn id="24" dur="10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3599"/>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1"/>
                                          </p:val>
                                        </p:tav>
                                        <p:tav tm="100000">
                                          <p:val>
                                            <p:strVal val="#ppt_x"/>
                                          </p:val>
                                        </p:tav>
                                      </p:tavLst>
                                    </p:anim>
                                    <p:anim calcmode="lin" valueType="num">
                                      <p:cBhvr>
                                        <p:cTn id="3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ppt_x</p:attrName>
                                        </p:attrNameLst>
                                      </p:cBhvr>
                                      <p:tavLst>
                                        <p:tav tm="0">
                                          <p:val>
                                            <p:strVal val="#ppt_x-.2"/>
                                          </p:val>
                                        </p:tav>
                                        <p:tav tm="100000">
                                          <p:val>
                                            <p:strVal val="#ppt_x"/>
                                          </p:val>
                                        </p:tav>
                                      </p:tavLst>
                                    </p:anim>
                                    <p:anim calcmode="lin" valueType="num">
                                      <p:cBhvr>
                                        <p:cTn id="3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7"/>
                                        </p:tgtEl>
                                      </p:cBhvr>
                                    </p:animEffect>
                                  </p:childTnLst>
                                </p:cTn>
                              </p:par>
                            </p:childTnLst>
                          </p:cTn>
                        </p:par>
                        <p:par>
                          <p:cTn id="38" fill="hold">
                            <p:stCondLst>
                              <p:cond delay="1000"/>
                            </p:stCondLst>
                            <p:childTnLst>
                              <p:par>
                                <p:cTn id="39" presetID="29"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ppt_x</p:attrName>
                                        </p:attrNameLst>
                                      </p:cBhvr>
                                      <p:tavLst>
                                        <p:tav tm="0">
                                          <p:val>
                                            <p:strVal val="#ppt_x-.2"/>
                                          </p:val>
                                        </p:tav>
                                        <p:tav tm="100000">
                                          <p:val>
                                            <p:strVal val="#ppt_x"/>
                                          </p:val>
                                        </p:tav>
                                      </p:tavLst>
                                    </p:anim>
                                    <p:anim calcmode="lin" valueType="num">
                                      <p:cBhvr>
                                        <p:cTn id="4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3" dur="1000"/>
                                        <p:tgtEl>
                                          <p:spTgt spid="7"/>
                                        </p:tgtEl>
                                      </p:cBhvr>
                                    </p:animEffect>
                                  </p:childTnLst>
                                </p:cTn>
                              </p:par>
                              <p:par>
                                <p:cTn id="44" presetID="29"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ppt_x</p:attrName>
                                        </p:attrNameLst>
                                      </p:cBhvr>
                                      <p:tavLst>
                                        <p:tav tm="0">
                                          <p:val>
                                            <p:strVal val="#ppt_x-.2"/>
                                          </p:val>
                                        </p:tav>
                                        <p:tav tm="100000">
                                          <p:val>
                                            <p:strVal val="#ppt_x"/>
                                          </p:val>
                                        </p:tav>
                                      </p:tavLst>
                                    </p:anim>
                                    <p:anim calcmode="lin" valueType="num">
                                      <p:cBhvr>
                                        <p:cTn id="4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9" grpId="0"/>
      <p:bldP spid="20" grpId="0"/>
      <p:bldP spid="7" grpId="0"/>
      <p:bldP spid="7" grpId="1"/>
      <p:bldP spid="12" grpId="0"/>
      <p:bldP spid="12" grpId="1"/>
      <p:bldP spid="17" grpId="0"/>
      <p:bldP spid="1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33415" cy="6858000"/>
          </a:xfrm>
          <a:prstGeom prst="rect">
            <a:avLst/>
          </a:prstGeom>
          <a:solidFill>
            <a:schemeClr val="bg1">
              <a:lumMod val="95000"/>
            </a:schemeClr>
          </a:solid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矩形 12"/>
          <p:cNvSpPr/>
          <p:nvPr/>
        </p:nvSpPr>
        <p:spPr>
          <a:xfrm>
            <a:off x="0" y="4298812"/>
            <a:ext cx="12192000" cy="257238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rcRect l="19495" t="11414" r="15775" b="13521"/>
          <a:stretch>
            <a:fillRect/>
          </a:stretch>
        </p:blipFill>
        <p:spPr>
          <a:xfrm>
            <a:off x="8274328" y="0"/>
            <a:ext cx="2266950" cy="1752600"/>
          </a:xfrm>
          <a:custGeom>
            <a:avLst/>
            <a:gdLst>
              <a:gd name="connsiteX0" fmla="*/ 0 w 2266950"/>
              <a:gd name="connsiteY0" fmla="*/ 0 h 1752600"/>
              <a:gd name="connsiteX1" fmla="*/ 2266950 w 2266950"/>
              <a:gd name="connsiteY1" fmla="*/ 0 h 1752600"/>
              <a:gd name="connsiteX2" fmla="*/ 2266950 w 2266950"/>
              <a:gd name="connsiteY2" fmla="*/ 1752600 h 1752600"/>
              <a:gd name="connsiteX3" fmla="*/ 0 w 2266950"/>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2266950" h="1752600">
                <a:moveTo>
                  <a:pt x="0" y="0"/>
                </a:moveTo>
                <a:lnTo>
                  <a:pt x="2266950" y="0"/>
                </a:lnTo>
                <a:lnTo>
                  <a:pt x="2266950" y="1752600"/>
                </a:lnTo>
                <a:lnTo>
                  <a:pt x="0" y="1752600"/>
                </a:lnTo>
                <a:close/>
              </a:path>
            </a:pathLst>
          </a:custGeom>
        </p:spPr>
      </p:pic>
      <p:sp>
        <p:nvSpPr>
          <p:cNvPr id="18" name="矩形 17"/>
          <p:cNvSpPr/>
          <p:nvPr/>
        </p:nvSpPr>
        <p:spPr>
          <a:xfrm>
            <a:off x="2486999" y="1894205"/>
            <a:ext cx="1097280" cy="46037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第一次</a:t>
            </a:r>
          </a:p>
        </p:txBody>
      </p:sp>
      <p:sp>
        <p:nvSpPr>
          <p:cNvPr id="19" name="矩形 18"/>
          <p:cNvSpPr/>
          <p:nvPr/>
        </p:nvSpPr>
        <p:spPr>
          <a:xfrm>
            <a:off x="5547465" y="1894205"/>
            <a:ext cx="1097280" cy="46037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第二次</a:t>
            </a:r>
          </a:p>
        </p:txBody>
      </p:sp>
      <p:sp>
        <p:nvSpPr>
          <p:cNvPr id="20" name="矩形 19"/>
          <p:cNvSpPr/>
          <p:nvPr/>
        </p:nvSpPr>
        <p:spPr>
          <a:xfrm>
            <a:off x="8858723" y="1894205"/>
            <a:ext cx="1097280" cy="46037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第三次</a:t>
            </a:r>
          </a:p>
        </p:txBody>
      </p:sp>
      <p:sp>
        <p:nvSpPr>
          <p:cNvPr id="4" name="矩形 3"/>
          <p:cNvSpPr/>
          <p:nvPr/>
        </p:nvSpPr>
        <p:spPr>
          <a:xfrm>
            <a:off x="314325" y="-635"/>
            <a:ext cx="915035" cy="2716530"/>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9740" y="-69850"/>
            <a:ext cx="613410" cy="2785745"/>
          </a:xfrm>
          <a:prstGeom prst="rect">
            <a:avLst/>
          </a:prstGeom>
        </p:spPr>
        <p:txBody>
          <a:bodyPr vert="eaVert" wrap="square">
            <a:spAutoFit/>
          </a:bodyPr>
          <a:lstStyle/>
          <a:p>
            <a:pPr algn="ctr"/>
            <a:r>
              <a:rPr lang="zh-CN" altLang="en-US" sz="2800" spc="600" dirty="0">
                <a:solidFill>
                  <a:schemeClr val="bg1"/>
                </a:solidFill>
                <a:latin typeface="华文行楷" panose="02010800040101010101" charset="-122"/>
                <a:ea typeface="华文行楷" panose="02010800040101010101" charset="-122"/>
              </a:rPr>
              <a:t>手工业规模</a:t>
            </a:r>
          </a:p>
        </p:txBody>
      </p:sp>
      <p:sp>
        <p:nvSpPr>
          <p:cNvPr id="6" name="文本框 5"/>
          <p:cNvSpPr txBox="1"/>
          <p:nvPr/>
        </p:nvSpPr>
        <p:spPr>
          <a:xfrm>
            <a:off x="635" y="3100070"/>
            <a:ext cx="12192000" cy="1198880"/>
          </a:xfrm>
          <a:prstGeom prst="rect">
            <a:avLst/>
          </a:prstGeom>
          <a:noFill/>
        </p:spPr>
        <p:txBody>
          <a:bodyPr wrap="square" rtlCol="0">
            <a:spAutoFit/>
          </a:bodyPr>
          <a:lstStyle/>
          <a:p>
            <a:r>
              <a:rPr lang="zh-CN" altLang="zh-CN" sz="2400" b="1" dirty="0">
                <a:latin typeface="义启粗楷体" panose="02010601030101010101" charset="-128"/>
                <a:ea typeface="义启粗楷体" panose="02010601030101010101" charset="-128"/>
                <a:cs typeface="义启粗楷体" panose="02010601030101010101" charset="-128"/>
              </a:rPr>
              <a:t>官办丝织局</a:t>
            </a:r>
            <a:r>
              <a:rPr lang="zh-CN" altLang="en-US" sz="2400" b="1" dirty="0">
                <a:latin typeface="义启粗楷体" panose="02010601030101010101" charset="-128"/>
                <a:ea typeface="义启粗楷体" panose="02010601030101010101" charset="-128"/>
                <a:cs typeface="义启粗楷体" panose="02010601030101010101" charset="-128"/>
              </a:rPr>
              <a:t>：</a:t>
            </a:r>
            <a:r>
              <a:rPr lang="zh-CN" altLang="zh-CN" sz="2000" dirty="0">
                <a:latin typeface="义启粗楷体" panose="02010601030101010101" charset="-128"/>
                <a:ea typeface="义启粗楷体" panose="02010601030101010101" charset="-128"/>
                <a:cs typeface="义启粗楷体" panose="02010601030101010101" charset="-128"/>
              </a:rPr>
              <a:t>分工明细，规模大</a:t>
            </a:r>
            <a:r>
              <a:rPr lang="en-US" altLang="zh-CN" sz="2000" dirty="0">
                <a:latin typeface="义启粗楷体" panose="02010601030101010101" charset="-128"/>
                <a:ea typeface="义启粗楷体" panose="02010601030101010101" charset="-128"/>
                <a:cs typeface="义启粗楷体" panose="02010601030101010101" charset="-128"/>
              </a:rPr>
              <a:t>——</a:t>
            </a:r>
            <a:r>
              <a:rPr lang="zh-CN" altLang="zh-CN" sz="2000" dirty="0">
                <a:latin typeface="义启粗楷体" panose="02010601030101010101" charset="-128"/>
                <a:ea typeface="义启粗楷体" panose="02010601030101010101" charset="-128"/>
                <a:cs typeface="义启粗楷体" panose="02010601030101010101" charset="-128"/>
              </a:rPr>
              <a:t>管理混乱；</a:t>
            </a:r>
            <a:endParaRPr lang="en-US" altLang="zh-CN" sz="2000" dirty="0">
              <a:latin typeface="义启粗楷体" panose="02010601030101010101" charset="-128"/>
              <a:ea typeface="义启粗楷体" panose="02010601030101010101" charset="-128"/>
              <a:cs typeface="义启粗楷体" panose="02010601030101010101" charset="-128"/>
            </a:endParaRPr>
          </a:p>
          <a:p>
            <a:r>
              <a:rPr lang="en-US" altLang="zh-CN" sz="2000" dirty="0">
                <a:latin typeface="义启粗楷体" panose="02010601030101010101" charset="-128"/>
                <a:ea typeface="义启粗楷体" panose="02010601030101010101" charset="-128"/>
                <a:cs typeface="义启粗楷体" panose="02010601030101010101" charset="-128"/>
              </a:rPr>
              <a:t>                         </a:t>
            </a:r>
            <a:r>
              <a:rPr lang="zh-CN" altLang="zh-CN" sz="2000" dirty="0">
                <a:latin typeface="义启粗楷体" panose="02010601030101010101" charset="-128"/>
                <a:ea typeface="义启粗楷体" panose="02010601030101010101" charset="-128"/>
                <a:cs typeface="义启粗楷体" panose="02010601030101010101" charset="-128"/>
              </a:rPr>
              <a:t>工匠实行匠户管理制度，匠户</a:t>
            </a:r>
            <a:r>
              <a:rPr lang="zh-CN" altLang="zh-CN" sz="2400" dirty="0">
                <a:latin typeface="义启粗楷体" panose="02010601030101010101" charset="-128"/>
                <a:ea typeface="义启粗楷体" panose="02010601030101010101" charset="-128"/>
                <a:cs typeface="义启粗楷体" panose="02010601030101010101" charset="-128"/>
              </a:rPr>
              <a:t>数量庞大，专业化程度高，但仍遭受官府剥削。</a:t>
            </a:r>
            <a:endParaRPr lang="en-US" altLang="zh-CN" sz="2400" dirty="0">
              <a:latin typeface="义启粗楷体" panose="02010601030101010101" charset="-128"/>
              <a:ea typeface="义启粗楷体" panose="02010601030101010101" charset="-128"/>
              <a:cs typeface="义启粗楷体" panose="02010601030101010101" charset="-128"/>
            </a:endParaRPr>
          </a:p>
          <a:p>
            <a:r>
              <a:rPr lang="zh-CN" altLang="zh-CN" sz="2400" b="1" dirty="0">
                <a:latin typeface="义启粗楷体" panose="02010601030101010101" charset="-128"/>
                <a:ea typeface="义启粗楷体" panose="02010601030101010101" charset="-128"/>
                <a:cs typeface="义启粗楷体" panose="02010601030101010101" charset="-128"/>
              </a:rPr>
              <a:t>民间手工业</a:t>
            </a:r>
            <a:r>
              <a:rPr lang="zh-CN" altLang="en-US" sz="2400" b="1" dirty="0">
                <a:latin typeface="义启粗楷体" panose="02010601030101010101" charset="-128"/>
                <a:ea typeface="义启粗楷体" panose="02010601030101010101" charset="-128"/>
                <a:cs typeface="义启粗楷体" panose="02010601030101010101" charset="-128"/>
              </a:rPr>
              <a:t>：</a:t>
            </a:r>
            <a:r>
              <a:rPr lang="zh-CN" altLang="zh-CN" sz="2000" dirty="0">
                <a:latin typeface="义启粗楷体" panose="02010601030101010101" charset="-128"/>
                <a:ea typeface="义启粗楷体" panose="02010601030101010101" charset="-128"/>
                <a:cs typeface="义启粗楷体" panose="02010601030101010101" charset="-128"/>
              </a:rPr>
              <a:t>始终未能充分发展。民营丝织业工匠，也有一定程度的增长。</a:t>
            </a: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l="11780" t="55139" r="38323" b="5877"/>
          <a:stretch>
            <a:fillRect/>
          </a:stretch>
        </p:blipFill>
        <p:spPr>
          <a:xfrm>
            <a:off x="5122913" y="15875"/>
            <a:ext cx="2195830" cy="1720850"/>
          </a:xfrm>
          <a:custGeom>
            <a:avLst/>
            <a:gdLst>
              <a:gd name="connsiteX0" fmla="*/ 0 w 4552950"/>
              <a:gd name="connsiteY0" fmla="*/ 0 h 2421404"/>
              <a:gd name="connsiteX1" fmla="*/ 4552950 w 4552950"/>
              <a:gd name="connsiteY1" fmla="*/ 0 h 2421404"/>
              <a:gd name="connsiteX2" fmla="*/ 4552950 w 4552950"/>
              <a:gd name="connsiteY2" fmla="*/ 2421404 h 2421404"/>
              <a:gd name="connsiteX3" fmla="*/ 0 w 4552950"/>
              <a:gd name="connsiteY3" fmla="*/ 2421404 h 2421404"/>
            </a:gdLst>
            <a:ahLst/>
            <a:cxnLst>
              <a:cxn ang="0">
                <a:pos x="connsiteX0" y="connsiteY0"/>
              </a:cxn>
              <a:cxn ang="0">
                <a:pos x="connsiteX1" y="connsiteY1"/>
              </a:cxn>
              <a:cxn ang="0">
                <a:pos x="connsiteX2" y="connsiteY2"/>
              </a:cxn>
              <a:cxn ang="0">
                <a:pos x="connsiteX3" y="connsiteY3"/>
              </a:cxn>
            </a:cxnLst>
            <a:rect l="l" t="t" r="r" b="b"/>
            <a:pathLst>
              <a:path w="4552950" h="2421404">
                <a:moveTo>
                  <a:pt x="0" y="0"/>
                </a:moveTo>
                <a:lnTo>
                  <a:pt x="4552950" y="0"/>
                </a:lnTo>
                <a:lnTo>
                  <a:pt x="4552950" y="2421404"/>
                </a:lnTo>
                <a:lnTo>
                  <a:pt x="0" y="2421404"/>
                </a:lnTo>
                <a:close/>
              </a:path>
            </a:pathLst>
          </a:cu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rcRect l="26402" t="46047" r="18215" b="14226"/>
          <a:stretch>
            <a:fillRect/>
          </a:stretch>
        </p:blipFill>
        <p:spPr>
          <a:xfrm>
            <a:off x="1902599" y="0"/>
            <a:ext cx="2266950" cy="1751965"/>
          </a:xfrm>
          <a:custGeom>
            <a:avLst/>
            <a:gdLst>
              <a:gd name="connsiteX0" fmla="*/ 0 w 4552950"/>
              <a:gd name="connsiteY0" fmla="*/ 0 h 2421404"/>
              <a:gd name="connsiteX1" fmla="*/ 4552950 w 4552950"/>
              <a:gd name="connsiteY1" fmla="*/ 0 h 2421404"/>
              <a:gd name="connsiteX2" fmla="*/ 4552950 w 4552950"/>
              <a:gd name="connsiteY2" fmla="*/ 2421404 h 2421404"/>
              <a:gd name="connsiteX3" fmla="*/ 0 w 4552950"/>
              <a:gd name="connsiteY3" fmla="*/ 2421404 h 2421404"/>
            </a:gdLst>
            <a:ahLst/>
            <a:cxnLst>
              <a:cxn ang="0">
                <a:pos x="connsiteX0" y="connsiteY0"/>
              </a:cxn>
              <a:cxn ang="0">
                <a:pos x="connsiteX1" y="connsiteY1"/>
              </a:cxn>
              <a:cxn ang="0">
                <a:pos x="connsiteX2" y="connsiteY2"/>
              </a:cxn>
              <a:cxn ang="0">
                <a:pos x="connsiteX3" y="connsiteY3"/>
              </a:cxn>
            </a:cxnLst>
            <a:rect l="l" t="t" r="r" b="b"/>
            <a:pathLst>
              <a:path w="4552950" h="2421404">
                <a:moveTo>
                  <a:pt x="0" y="0"/>
                </a:moveTo>
                <a:lnTo>
                  <a:pt x="4552950" y="0"/>
                </a:lnTo>
                <a:lnTo>
                  <a:pt x="4552950" y="2421404"/>
                </a:lnTo>
                <a:lnTo>
                  <a:pt x="0" y="2421404"/>
                </a:lnTo>
                <a:close/>
              </a:path>
            </a:pathLst>
          </a:custGeom>
        </p:spPr>
      </p:pic>
      <p:sp>
        <p:nvSpPr>
          <p:cNvPr id="7" name="文本框 6"/>
          <p:cNvSpPr txBox="1"/>
          <p:nvPr/>
        </p:nvSpPr>
        <p:spPr>
          <a:xfrm>
            <a:off x="563245" y="4770120"/>
            <a:ext cx="11315700" cy="1630045"/>
          </a:xfrm>
          <a:prstGeom prst="rect">
            <a:avLst/>
          </a:prstGeom>
          <a:noFill/>
        </p:spPr>
        <p:txBody>
          <a:bodyPr wrap="square" rtlCol="0">
            <a:spAutoFit/>
          </a:bodyPr>
          <a:lstStyle/>
          <a:p>
            <a:r>
              <a:rPr lang="zh-CN" altLang="zh-CN" sz="2400" dirty="0">
                <a:solidFill>
                  <a:schemeClr val="bg1">
                    <a:lumMod val="85000"/>
                  </a:schemeClr>
                </a:solidFill>
                <a:latin typeface="义启粗楷体" panose="02010601030101010101" charset="-128"/>
                <a:ea typeface="义启粗楷体" panose="02010601030101010101" charset="-128"/>
              </a:rPr>
              <a:t>总的来讲，元朝</a:t>
            </a:r>
            <a:r>
              <a:rPr lang="zh-CN" altLang="en-US" sz="2400" dirty="0">
                <a:solidFill>
                  <a:schemeClr val="bg1">
                    <a:lumMod val="85000"/>
                  </a:schemeClr>
                </a:solidFill>
                <a:latin typeface="义启粗楷体" panose="02010601030101010101" charset="-128"/>
                <a:ea typeface="义启粗楷体" panose="02010601030101010101" charset="-128"/>
              </a:rPr>
              <a:t>大多数工匠</a:t>
            </a:r>
            <a:r>
              <a:rPr lang="zh-CN" altLang="zh-CN" sz="2400" dirty="0">
                <a:solidFill>
                  <a:schemeClr val="bg1">
                    <a:lumMod val="85000"/>
                  </a:schemeClr>
                </a:solidFill>
                <a:latin typeface="义启粗楷体" panose="02010601030101010101" charset="-128"/>
                <a:ea typeface="义启粗楷体" panose="02010601030101010101" charset="-128"/>
              </a:rPr>
              <a:t>成为奴隶或工奴，民间丝织不甚发达，</a:t>
            </a:r>
            <a:endParaRPr lang="en-US" altLang="zh-CN" sz="2400" dirty="0">
              <a:solidFill>
                <a:schemeClr val="bg1">
                  <a:lumMod val="85000"/>
                </a:schemeClr>
              </a:solidFill>
              <a:latin typeface="义启粗楷体" panose="02010601030101010101" charset="-128"/>
              <a:ea typeface="义启粗楷体" panose="02010601030101010101" charset="-128"/>
            </a:endParaRPr>
          </a:p>
          <a:p>
            <a:r>
              <a:rPr lang="zh-CN" altLang="zh-CN" sz="2400" dirty="0">
                <a:solidFill>
                  <a:schemeClr val="bg1">
                    <a:lumMod val="85000"/>
                  </a:schemeClr>
                </a:solidFill>
                <a:latin typeface="义启粗楷体" panose="02010601030101010101" charset="-128"/>
                <a:ea typeface="义启粗楷体" panose="02010601030101010101" charset="-128"/>
              </a:rPr>
              <a:t>丝绸生产和贸易都相对较受限制。</a:t>
            </a:r>
            <a:endParaRPr lang="en-US" altLang="zh-CN" sz="2400" dirty="0">
              <a:solidFill>
                <a:schemeClr val="bg1">
                  <a:lumMod val="85000"/>
                </a:schemeClr>
              </a:solidFill>
              <a:latin typeface="义启粗楷体" panose="02010601030101010101" charset="-128"/>
              <a:ea typeface="义启粗楷体" panose="02010601030101010101" charset="-128"/>
            </a:endParaRPr>
          </a:p>
          <a:p>
            <a:endParaRPr lang="en-US" altLang="zh-CN" sz="2400" dirty="0">
              <a:solidFill>
                <a:schemeClr val="bg1">
                  <a:lumMod val="85000"/>
                </a:schemeClr>
              </a:solidFill>
              <a:latin typeface="义启粗楷体" panose="02010601030101010101" charset="-128"/>
              <a:ea typeface="义启粗楷体" panose="02010601030101010101" charset="-128"/>
            </a:endParaRPr>
          </a:p>
          <a:p>
            <a:r>
              <a:rPr lang="zh-CN" altLang="zh-CN" sz="2400" dirty="0">
                <a:solidFill>
                  <a:schemeClr val="bg1">
                    <a:lumMod val="85000"/>
                  </a:schemeClr>
                </a:solidFill>
                <a:latin typeface="义启粗楷体" panose="02010601030101010101" charset="-128"/>
                <a:ea typeface="义启粗楷体" panose="02010601030101010101" charset="-128"/>
              </a:rPr>
              <a:t>但是元代后期，官营手工业逐渐衰落，民营丝织业大大发展，</a:t>
            </a:r>
            <a:r>
              <a:rPr lang="zh-CN" altLang="zh-CN" sz="2800" b="1" dirty="0">
                <a:solidFill>
                  <a:schemeClr val="bg1"/>
                </a:solidFill>
                <a:latin typeface="义启粗楷体" panose="02010601030101010101" charset="-128"/>
                <a:ea typeface="义启粗楷体" panose="02010601030101010101" charset="-128"/>
              </a:rPr>
              <a:t>出现了雇佣劳动力</a:t>
            </a:r>
            <a:r>
              <a:rPr lang="zh-CN" altLang="zh-CN" sz="2400" dirty="0">
                <a:solidFill>
                  <a:schemeClr val="bg1"/>
                </a:solidFill>
                <a:latin typeface="义启粗楷体" panose="02010601030101010101" charset="-128"/>
                <a:ea typeface="义启粗楷体" panose="02010601030101010101"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1"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ppt_x</p:attrName>
                                        </p:attrNameLst>
                                      </p:cBhvr>
                                      <p:tavLst>
                                        <p:tav tm="0">
                                          <p:val>
                                            <p:strVal val="#ppt_x-.2"/>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ppt_x</p:attrName>
                                        </p:attrNameLst>
                                      </p:cBhvr>
                                      <p:tavLst>
                                        <p:tav tm="0">
                                          <p:val>
                                            <p:strVal val="#ppt_x-.2"/>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
                                        </p:tgtEl>
                                      </p:cBhvr>
                                    </p:animEffect>
                                  </p:childTnLst>
                                </p:cTn>
                              </p:par>
                            </p:childTnLst>
                          </p:cTn>
                        </p:par>
                        <p:par>
                          <p:cTn id="29" fill="hold">
                            <p:stCondLst>
                              <p:cond delay="1000"/>
                            </p:stCondLst>
                            <p:childTnLst>
                              <p:par>
                                <p:cTn id="30" presetID="47"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55" presetClass="entr" presetSubtype="0" fill="hold" grpId="2"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strVal val="#ppt_w*0.70"/>
                                          </p:val>
                                        </p:tav>
                                        <p:tav tm="100000">
                                          <p:val>
                                            <p:strVal val="#ppt_w"/>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animEffect transition="in" filter="fade">
                                      <p:cBhvr>
                                        <p:cTn id="50" dur="1000"/>
                                        <p:tgtEl>
                                          <p:spTgt spid="18"/>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1000" fill="hold"/>
                                        <p:tgtEl>
                                          <p:spTgt spid="19"/>
                                        </p:tgtEl>
                                        <p:attrNameLst>
                                          <p:attrName>ppt_w</p:attrName>
                                        </p:attrNameLst>
                                      </p:cBhvr>
                                      <p:tavLst>
                                        <p:tav tm="0">
                                          <p:val>
                                            <p:strVal val="#ppt_w*0.70"/>
                                          </p:val>
                                        </p:tav>
                                        <p:tav tm="100000">
                                          <p:val>
                                            <p:strVal val="#ppt_w"/>
                                          </p:val>
                                        </p:tav>
                                      </p:tavLst>
                                    </p:anim>
                                    <p:anim calcmode="lin" valueType="num">
                                      <p:cBhvr>
                                        <p:cTn id="54" dur="1000" fill="hold"/>
                                        <p:tgtEl>
                                          <p:spTgt spid="19"/>
                                        </p:tgtEl>
                                        <p:attrNameLst>
                                          <p:attrName>ppt_h</p:attrName>
                                        </p:attrNameLst>
                                      </p:cBhvr>
                                      <p:tavLst>
                                        <p:tav tm="0">
                                          <p:val>
                                            <p:strVal val="#ppt_h"/>
                                          </p:val>
                                        </p:tav>
                                        <p:tav tm="100000">
                                          <p:val>
                                            <p:strVal val="#ppt_h"/>
                                          </p:val>
                                        </p:tav>
                                      </p:tavLst>
                                    </p:anim>
                                    <p:animEffect transition="in" filter="fade">
                                      <p:cBhvr>
                                        <p:cTn id="55" dur="1000"/>
                                        <p:tgtEl>
                                          <p:spTgt spid="19"/>
                                        </p:tgtEl>
                                      </p:cBhvr>
                                    </p:animEffect>
                                  </p:childTnLst>
                                </p:cTn>
                              </p:par>
                              <p:par>
                                <p:cTn id="56" presetID="10" presetClass="entr" presetSubtype="0" fill="hold" grpId="3"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bldLvl="0" animBg="1"/>
      <p:bldP spid="18" grpId="2"/>
      <p:bldP spid="19" grpId="0"/>
      <p:bldP spid="20" grpId="3"/>
      <p:bldP spid="4" grpId="0" bldLvl="0" animBg="1"/>
      <p:bldP spid="6" grpId="0"/>
      <p:bldP spid="6"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6" name="矩形 25"/>
          <p:cNvSpPr/>
          <p:nvPr/>
        </p:nvSpPr>
        <p:spPr>
          <a:xfrm>
            <a:off x="635" y="2091615"/>
            <a:ext cx="12192000" cy="30003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19" name="矩形 18"/>
          <p:cNvSpPr/>
          <p:nvPr/>
        </p:nvSpPr>
        <p:spPr>
          <a:xfrm>
            <a:off x="1089660" y="2943860"/>
            <a:ext cx="3093085" cy="645160"/>
          </a:xfrm>
          <a:prstGeom prst="rect">
            <a:avLst/>
          </a:prstGeom>
        </p:spPr>
        <p:txBody>
          <a:bodyPr vert="horz" wrap="square">
            <a:spAutoFit/>
          </a:bodyPr>
          <a:lstStyle/>
          <a:p>
            <a:pPr algn="ctr"/>
            <a:r>
              <a:rPr lang="zh-CN" altLang="en-US" sz="3600" dirty="0">
                <a:solidFill>
                  <a:schemeClr val="bg1"/>
                </a:solidFill>
                <a:latin typeface="华文行楷" panose="02010800040101010101" charset="-122"/>
                <a:ea typeface="华文行楷" panose="02010800040101010101" charset="-122"/>
              </a:rPr>
              <a:t>明代</a:t>
            </a:r>
          </a:p>
        </p:txBody>
      </p:sp>
      <p:sp>
        <p:nvSpPr>
          <p:cNvPr id="20" name="矩形 19"/>
          <p:cNvSpPr/>
          <p:nvPr/>
        </p:nvSpPr>
        <p:spPr>
          <a:xfrm>
            <a:off x="259210" y="3589020"/>
            <a:ext cx="4754880" cy="645160"/>
          </a:xfrm>
          <a:prstGeom prst="rect">
            <a:avLst/>
          </a:prstGeom>
        </p:spPr>
        <p:txBody>
          <a:bodyPr wrap="none">
            <a:spAutoFit/>
          </a:bodyPr>
          <a:lstStyle/>
          <a:p>
            <a:r>
              <a:rPr lang="zh-CN" altLang="en-US" sz="3600" dirty="0">
                <a:solidFill>
                  <a:schemeClr val="bg1"/>
                </a:solidFill>
                <a:latin typeface="华文行楷" panose="02010800040101010101" charset="-122"/>
                <a:ea typeface="华文行楷" panose="02010800040101010101" charset="-122"/>
                <a:cs typeface="华文行楷" panose="02010800040101010101" charset="-122"/>
              </a:rPr>
              <a:t>官营与私营的“博弈”</a:t>
            </a:r>
          </a:p>
        </p:txBody>
      </p:sp>
      <p:sp>
        <p:nvSpPr>
          <p:cNvPr id="7" name="文本框 6"/>
          <p:cNvSpPr txBox="1"/>
          <p:nvPr/>
        </p:nvSpPr>
        <p:spPr>
          <a:xfrm>
            <a:off x="4182745" y="2542540"/>
            <a:ext cx="7877175" cy="2098675"/>
          </a:xfrm>
          <a:prstGeom prst="rect">
            <a:avLst/>
          </a:prstGeom>
          <a:noFill/>
        </p:spPr>
        <p:txBody>
          <a:bodyPr vert="eaVert" wrap="square" rtlCol="0">
            <a:spAutoFit/>
          </a:bodyPr>
          <a:lstStyle/>
          <a:p>
            <a:pPr>
              <a:lnSpc>
                <a:spcPct val="150000"/>
              </a:lnSpc>
            </a:pPr>
            <a:r>
              <a:rPr lang="zh-CN" altLang="zh-CN" sz="2000" dirty="0">
                <a:solidFill>
                  <a:schemeClr val="bg1">
                    <a:lumMod val="50000"/>
                  </a:schemeClr>
                </a:solidFill>
                <a:latin typeface="义启粗楷体" panose="02010601030101010101" charset="-128"/>
                <a:ea typeface="义启粗楷体" panose="02010601030101010101" charset="-128"/>
                <a:sym typeface="+mn-ea"/>
              </a:rPr>
              <a:t>明代的</a:t>
            </a:r>
            <a:r>
              <a:rPr lang="zh-CN" altLang="zh-CN" sz="2000" b="1" dirty="0">
                <a:solidFill>
                  <a:schemeClr val="bg1">
                    <a:lumMod val="50000"/>
                  </a:schemeClr>
                </a:solidFill>
                <a:latin typeface="义启粗楷体" panose="02010601030101010101" charset="-128"/>
                <a:ea typeface="义启粗楷体" panose="02010601030101010101" charset="-128"/>
                <a:sym typeface="+mn-ea"/>
              </a:rPr>
              <a:t>官营丝织业</a:t>
            </a:r>
            <a:r>
              <a:rPr lang="zh-CN" altLang="zh-CN" sz="2000" dirty="0">
                <a:solidFill>
                  <a:schemeClr val="bg1">
                    <a:lumMod val="50000"/>
                  </a:schemeClr>
                </a:solidFill>
                <a:latin typeface="义启粗楷体" panose="02010601030101010101" charset="-128"/>
                <a:ea typeface="义启粗楷体" panose="02010601030101010101" charset="-128"/>
                <a:sym typeface="+mn-ea"/>
              </a:rPr>
              <a:t>更加庞大，内部分工也更为细致。</a:t>
            </a:r>
            <a:endParaRPr lang="en-US" altLang="zh-CN" sz="2000" dirty="0">
              <a:solidFill>
                <a:schemeClr val="bg1">
                  <a:lumMod val="50000"/>
                </a:schemeClr>
              </a:solidFill>
              <a:latin typeface="义启粗楷体" panose="02010601030101010101" charset="-128"/>
              <a:ea typeface="义启粗楷体" panose="02010601030101010101" charset="-128"/>
            </a:endParaRPr>
          </a:p>
          <a:p>
            <a:pPr>
              <a:lnSpc>
                <a:spcPct val="150000"/>
              </a:lnSpc>
            </a:pPr>
            <a:r>
              <a:rPr lang="zh-CN" altLang="zh-CN" sz="2000" dirty="0">
                <a:solidFill>
                  <a:schemeClr val="bg1">
                    <a:lumMod val="50000"/>
                  </a:schemeClr>
                </a:solidFill>
                <a:latin typeface="义启粗楷体" panose="02010601030101010101" charset="-128"/>
                <a:ea typeface="义启粗楷体" panose="02010601030101010101" charset="-128"/>
                <a:sym typeface="+mn-ea"/>
              </a:rPr>
              <a:t>拥有规模庞大的工场。同时加强对这些织染局的管理与控制</a:t>
            </a:r>
            <a:r>
              <a:rPr lang="zh-CN" altLang="en-US" sz="2000" dirty="0">
                <a:solidFill>
                  <a:schemeClr val="bg1">
                    <a:lumMod val="50000"/>
                  </a:schemeClr>
                </a:solidFill>
                <a:latin typeface="义启粗楷体" panose="02010601030101010101" charset="-128"/>
                <a:ea typeface="义启粗楷体" panose="02010601030101010101" charset="-128"/>
                <a:sym typeface="+mn-ea"/>
              </a:rPr>
              <a:t>。</a:t>
            </a:r>
            <a:endParaRPr lang="en-US" altLang="zh-CN" sz="2000" dirty="0">
              <a:solidFill>
                <a:schemeClr val="bg1">
                  <a:lumMod val="50000"/>
                </a:schemeClr>
              </a:solidFill>
              <a:latin typeface="义启粗楷体" panose="02010601030101010101" charset="-128"/>
              <a:ea typeface="义启粗楷体" panose="02010601030101010101" charset="-128"/>
            </a:endParaRPr>
          </a:p>
          <a:p>
            <a:pPr>
              <a:lnSpc>
                <a:spcPct val="150000"/>
              </a:lnSpc>
            </a:pPr>
            <a:r>
              <a:rPr lang="zh-CN" altLang="zh-CN" sz="2000" b="1" dirty="0">
                <a:solidFill>
                  <a:schemeClr val="bg1">
                    <a:lumMod val="50000"/>
                  </a:schemeClr>
                </a:solidFill>
                <a:latin typeface="义启粗楷体" panose="02010601030101010101" charset="-128"/>
                <a:ea typeface="义启粗楷体" panose="02010601030101010101" charset="-128"/>
                <a:sym typeface="+mn-ea"/>
              </a:rPr>
              <a:t>民间丝织业</a:t>
            </a:r>
            <a:r>
              <a:rPr lang="zh-CN" altLang="zh-CN" sz="2000" dirty="0">
                <a:solidFill>
                  <a:schemeClr val="bg1">
                    <a:lumMod val="50000"/>
                  </a:schemeClr>
                </a:solidFill>
                <a:latin typeface="义启粗楷体" panose="02010601030101010101" charset="-128"/>
                <a:ea typeface="义启粗楷体" panose="02010601030101010101" charset="-128"/>
                <a:sym typeface="+mn-ea"/>
              </a:rPr>
              <a:t>在明代有极大的发展，江南地区的民间丝织业发展尤为迅速，以至出现了一批以丝织业为基础的新兴市镇。</a:t>
            </a:r>
            <a:endParaRPr lang="zh-CN" altLang="en-US" sz="2000" dirty="0">
              <a:solidFill>
                <a:schemeClr val="bg1">
                  <a:lumMod val="50000"/>
                </a:schemeClr>
              </a:solidFill>
              <a:latin typeface="义启粗楷体" panose="02010601030101010101" charset="-128"/>
              <a:ea typeface="义启粗楷体" panose="02010601030101010101" charset="-128"/>
            </a:endParaRPr>
          </a:p>
          <a:p>
            <a:endParaRPr lang="zh-CN" altLang="en-US" sz="2000" dirty="0">
              <a:solidFill>
                <a:schemeClr val="bg1">
                  <a:lumMod val="50000"/>
                </a:schemeClr>
              </a:solidFill>
              <a:latin typeface="义启粗楷体" panose="02010601030101010101" charset="-128"/>
              <a:ea typeface="义启粗楷体" panose="02010601030101010101" charset="-128"/>
            </a:endParaRPr>
          </a:p>
        </p:txBody>
      </p:sp>
      <p:sp>
        <p:nvSpPr>
          <p:cNvPr id="12" name="文本框 11"/>
          <p:cNvSpPr txBox="1"/>
          <p:nvPr/>
        </p:nvSpPr>
        <p:spPr>
          <a:xfrm>
            <a:off x="5457825" y="5690235"/>
            <a:ext cx="1278255" cy="583565"/>
          </a:xfrm>
          <a:prstGeom prst="rect">
            <a:avLst/>
          </a:prstGeom>
          <a:noFill/>
        </p:spPr>
        <p:txBody>
          <a:bodyPr wrap="square" rtlCol="0">
            <a:spAutoFit/>
          </a:bodyPr>
          <a:lstStyle/>
          <a:p>
            <a:r>
              <a:rPr lang="zh-CN" altLang="en-US" sz="3200" b="1">
                <a:latin typeface="义启粗楷体" panose="02010601030101010101" charset="-128"/>
                <a:ea typeface="义启粗楷体" panose="02010601030101010101" charset="-128"/>
              </a:rPr>
              <a:t>妆花</a:t>
            </a:r>
          </a:p>
        </p:txBody>
      </p:sp>
      <p:cxnSp>
        <p:nvCxnSpPr>
          <p:cNvPr id="27" name="直接连接符 26"/>
          <p:cNvCxnSpPr/>
          <p:nvPr/>
        </p:nvCxnSpPr>
        <p:spPr>
          <a:xfrm>
            <a:off x="4607560" y="1432560"/>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8" name="图片 27" descr="图片1"/>
          <p:cNvPicPr>
            <a:picLocks noChangeAspect="1"/>
          </p:cNvPicPr>
          <p:nvPr/>
        </p:nvPicPr>
        <p:blipFill>
          <a:blip r:embed="rId2"/>
          <a:stretch>
            <a:fillRect/>
          </a:stretch>
        </p:blipFill>
        <p:spPr>
          <a:xfrm>
            <a:off x="4607560" y="569595"/>
            <a:ext cx="2977515" cy="86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000"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500"/>
                            </p:stCondLst>
                            <p:childTnLst>
                              <p:par>
                                <p:cTn id="14" presetID="29"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ppt_x</p:attrName>
                                        </p:attrNameLst>
                                      </p:cBhvr>
                                      <p:tavLst>
                                        <p:tav tm="0">
                                          <p:val>
                                            <p:strVal val="#ppt_x-.2"/>
                                          </p:val>
                                        </p:tav>
                                        <p:tav tm="100000">
                                          <p:val>
                                            <p:strVal val="#ppt_x"/>
                                          </p:val>
                                        </p:tav>
                                      </p:tavLst>
                                    </p:anim>
                                    <p:anim calcmode="lin" valueType="num">
                                      <p:cBhvr>
                                        <p:cTn id="17"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7"/>
                                        </p:tgtEl>
                                      </p:cBhvr>
                                    </p:animEffect>
                                  </p:childTnLst>
                                </p:cTn>
                              </p:par>
                            </p:childTnLst>
                          </p:cTn>
                        </p:par>
                        <p:par>
                          <p:cTn id="19" fill="hold">
                            <p:stCondLst>
                              <p:cond delay="25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1"/>
                                          </p:val>
                                        </p:tav>
                                        <p:tav tm="100000">
                                          <p:val>
                                            <p:strVal val="#ppt_x"/>
                                          </p:val>
                                        </p:tav>
                                      </p:tavLst>
                                    </p:anim>
                                    <p:anim calcmode="lin" valueType="num">
                                      <p:cBhvr>
                                        <p:cTn id="24" dur="10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3599"/>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1"/>
                                          </p:val>
                                        </p:tav>
                                        <p:tav tm="100000">
                                          <p:val>
                                            <p:strVal val="#ppt_x"/>
                                          </p:val>
                                        </p:tav>
                                      </p:tavLst>
                                    </p:anim>
                                    <p:anim calcmode="lin" valueType="num">
                                      <p:cBhvr>
                                        <p:cTn id="30" dur="10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5500"/>
                            </p:stCondLst>
                            <p:childTnLst>
                              <p:par>
                                <p:cTn id="32" presetID="29"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ppt_x</p:attrName>
                                        </p:attrNameLst>
                                      </p:cBhvr>
                                      <p:tavLst>
                                        <p:tav tm="0">
                                          <p:val>
                                            <p:strVal val="#ppt_x-.2"/>
                                          </p:val>
                                        </p:tav>
                                        <p:tav tm="100000">
                                          <p:val>
                                            <p:strVal val="#ppt_x"/>
                                          </p:val>
                                        </p:tav>
                                      </p:tavLst>
                                    </p:anim>
                                    <p:anim calcmode="lin" valueType="num">
                                      <p:cBhvr>
                                        <p:cTn id="3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6" dur="1000"/>
                                        <p:tgtEl>
                                          <p:spTgt spid="7"/>
                                        </p:tgtEl>
                                      </p:cBhvr>
                                    </p:animEffect>
                                  </p:childTnLst>
                                </p:cTn>
                              </p:par>
                            </p:childTnLst>
                          </p:cTn>
                        </p:par>
                        <p:par>
                          <p:cTn id="37" fill="hold">
                            <p:stCondLst>
                              <p:cond delay="6500"/>
                            </p:stCondLst>
                            <p:childTnLst>
                              <p:par>
                                <p:cTn id="38" presetID="29"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ppt_x</p:attrName>
                                        </p:attrNameLst>
                                      </p:cBhvr>
                                      <p:tavLst>
                                        <p:tav tm="0">
                                          <p:val>
                                            <p:strVal val="#ppt_x-.2"/>
                                          </p:val>
                                        </p:tav>
                                        <p:tav tm="100000">
                                          <p:val>
                                            <p:strVal val="#ppt_x"/>
                                          </p:val>
                                        </p:tav>
                                      </p:tavLst>
                                    </p:anim>
                                    <p:anim calcmode="lin" valueType="num">
                                      <p:cBhvr>
                                        <p:cTn id="4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9" grpId="0"/>
      <p:bldP spid="20" grpId="0"/>
      <p:bldP spid="7" grpId="0"/>
      <p:bldP spid="7" grpId="1"/>
      <p:bldP spid="12" grpId="0"/>
      <p:bldP spid="12"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矩形 12"/>
          <p:cNvSpPr/>
          <p:nvPr/>
        </p:nvSpPr>
        <p:spPr>
          <a:xfrm>
            <a:off x="0" y="4267062"/>
            <a:ext cx="12192000" cy="257238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片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386211" y="10332"/>
            <a:ext cx="2951156" cy="1804559"/>
          </a:xfrm>
          <a:custGeom>
            <a:avLst/>
            <a:gdLst>
              <a:gd name="connsiteX0" fmla="*/ 0 w 2266950"/>
              <a:gd name="connsiteY0" fmla="*/ 0 h 1752600"/>
              <a:gd name="connsiteX1" fmla="*/ 2266950 w 2266950"/>
              <a:gd name="connsiteY1" fmla="*/ 0 h 1752600"/>
              <a:gd name="connsiteX2" fmla="*/ 2266950 w 2266950"/>
              <a:gd name="connsiteY2" fmla="*/ 1752600 h 1752600"/>
              <a:gd name="connsiteX3" fmla="*/ 0 w 2266950"/>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2266950" h="1752600">
                <a:moveTo>
                  <a:pt x="0" y="0"/>
                </a:moveTo>
                <a:lnTo>
                  <a:pt x="2266950" y="0"/>
                </a:lnTo>
                <a:lnTo>
                  <a:pt x="2266950" y="1752600"/>
                </a:lnTo>
                <a:lnTo>
                  <a:pt x="0" y="1752600"/>
                </a:lnTo>
                <a:close/>
              </a:path>
            </a:pathLst>
          </a:custGeom>
        </p:spPr>
      </p:pic>
      <p:sp>
        <p:nvSpPr>
          <p:cNvPr id="18" name="矩形 17"/>
          <p:cNvSpPr/>
          <p:nvPr/>
        </p:nvSpPr>
        <p:spPr>
          <a:xfrm>
            <a:off x="2208532" y="1926426"/>
            <a:ext cx="1306323" cy="474360"/>
          </a:xfrm>
          <a:prstGeom prst="rect">
            <a:avLst/>
          </a:prstGeom>
        </p:spPr>
        <p:txBody>
          <a:bodyPr wrap="square">
            <a:spAutoFit/>
          </a:bodyPr>
          <a:lstStyle/>
          <a:p>
            <a:pPr algn="ctr"/>
            <a:r>
              <a:rPr lang="zh-CN" altLang="en-US" sz="2400" dirty="0">
                <a:solidFill>
                  <a:srgbClr val="C00000"/>
                </a:solidFill>
                <a:latin typeface="方正粗黑宋简体" panose="02000000000000000000" pitchFamily="2" charset="-122"/>
                <a:ea typeface="方正粗黑宋简体" panose="02000000000000000000" pitchFamily="2" charset="-122"/>
              </a:rPr>
              <a:t>妆花</a:t>
            </a:r>
          </a:p>
        </p:txBody>
      </p:sp>
      <p:sp>
        <p:nvSpPr>
          <p:cNvPr id="19" name="矩形 18"/>
          <p:cNvSpPr/>
          <p:nvPr/>
        </p:nvSpPr>
        <p:spPr>
          <a:xfrm>
            <a:off x="5495204" y="1939121"/>
            <a:ext cx="1306322" cy="461665"/>
          </a:xfrm>
          <a:prstGeom prst="rect">
            <a:avLst/>
          </a:prstGeom>
        </p:spPr>
        <p:txBody>
          <a:bodyPr wrap="square">
            <a:spAutoFit/>
          </a:bodyPr>
          <a:lstStyle/>
          <a:p>
            <a:pPr algn="ctr"/>
            <a:r>
              <a:rPr lang="zh-CN" altLang="en-US" sz="2400" dirty="0">
                <a:solidFill>
                  <a:srgbClr val="C00000"/>
                </a:solidFill>
                <a:latin typeface="方正粗黑宋简体" panose="02000000000000000000" pitchFamily="2" charset="-122"/>
                <a:ea typeface="方正粗黑宋简体" panose="02000000000000000000" pitchFamily="2" charset="-122"/>
              </a:rPr>
              <a:t>本色花</a:t>
            </a:r>
          </a:p>
        </p:txBody>
      </p:sp>
      <p:sp>
        <p:nvSpPr>
          <p:cNvPr id="20" name="矩形 19"/>
          <p:cNvSpPr/>
          <p:nvPr/>
        </p:nvSpPr>
        <p:spPr>
          <a:xfrm>
            <a:off x="9462315" y="1939012"/>
            <a:ext cx="800219" cy="461665"/>
          </a:xfrm>
          <a:prstGeom prst="rect">
            <a:avLst/>
          </a:prstGeom>
        </p:spPr>
        <p:txBody>
          <a:bodyPr wrap="none">
            <a:spAutoFit/>
          </a:bodyPr>
          <a:lstStyle/>
          <a:p>
            <a:r>
              <a:rPr lang="zh-CN" altLang="en-US" sz="2400" dirty="0">
                <a:solidFill>
                  <a:srgbClr val="C00000"/>
                </a:solidFill>
                <a:latin typeface="方正粗黑宋简体" panose="02000000000000000000" pitchFamily="2" charset="-122"/>
                <a:ea typeface="方正粗黑宋简体" panose="02000000000000000000" pitchFamily="2" charset="-122"/>
              </a:rPr>
              <a:t>改机</a:t>
            </a:r>
          </a:p>
        </p:txBody>
      </p:sp>
      <p:sp>
        <p:nvSpPr>
          <p:cNvPr id="4" name="矩形 3"/>
          <p:cNvSpPr/>
          <p:nvPr/>
        </p:nvSpPr>
        <p:spPr>
          <a:xfrm>
            <a:off x="212090" y="10795"/>
            <a:ext cx="955675" cy="362394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83540" y="0"/>
            <a:ext cx="613410" cy="3634740"/>
          </a:xfrm>
          <a:prstGeom prst="rect">
            <a:avLst/>
          </a:prstGeom>
        </p:spPr>
        <p:txBody>
          <a:bodyPr vert="eaVert" wrap="square">
            <a:spAutoFit/>
          </a:bodyPr>
          <a:lstStyle/>
          <a:p>
            <a:r>
              <a:rPr lang="zh-CN" altLang="en-US" sz="2800" spc="600" dirty="0">
                <a:solidFill>
                  <a:schemeClr val="bg1"/>
                </a:solidFill>
                <a:latin typeface="义启粗楷体" panose="02010601030101010101" charset="-128"/>
                <a:ea typeface="义启粗楷体" panose="02010601030101010101" charset="-128"/>
              </a:rPr>
              <a:t>丝织品种类的丰富</a:t>
            </a:r>
          </a:p>
        </p:txBody>
      </p:sp>
      <p:sp>
        <p:nvSpPr>
          <p:cNvPr id="6" name="文本框 5"/>
          <p:cNvSpPr txBox="1"/>
          <p:nvPr/>
        </p:nvSpPr>
        <p:spPr>
          <a:xfrm>
            <a:off x="1181735" y="2675890"/>
            <a:ext cx="11010265" cy="1506855"/>
          </a:xfrm>
          <a:prstGeom prst="rect">
            <a:avLst/>
          </a:prstGeom>
          <a:noFill/>
        </p:spPr>
        <p:txBody>
          <a:bodyPr wrap="square" rtlCol="0">
            <a:spAutoFit/>
          </a:bodyPr>
          <a:lstStyle/>
          <a:p>
            <a:r>
              <a:rPr lang="zh-CN" altLang="en-US" sz="2400" b="1" dirty="0">
                <a:latin typeface="义启粗楷体" panose="02010601030101010101" charset="-128"/>
                <a:ea typeface="义启粗楷体" panose="02010601030101010101" charset="-128"/>
                <a:cs typeface="义启粗楷体" panose="02010601030101010101" charset="-128"/>
              </a:rPr>
              <a:t>妆花：</a:t>
            </a:r>
            <a:r>
              <a:rPr lang="zh-CN" altLang="zh-CN" sz="2000" dirty="0">
                <a:latin typeface="义启粗楷体" panose="02010601030101010101" charset="-128"/>
                <a:ea typeface="义启粗楷体" panose="02010601030101010101" charset="-128"/>
                <a:cs typeface="义启粗楷体" panose="02010601030101010101" charset="-128"/>
              </a:rPr>
              <a:t>织法比较复杂费时，可谓是明代丝织工艺高度发展的杰作。</a:t>
            </a:r>
            <a:endParaRPr lang="en-US" altLang="zh-CN" sz="2000" dirty="0">
              <a:latin typeface="义启粗楷体" panose="02010601030101010101" charset="-128"/>
              <a:ea typeface="义启粗楷体" panose="02010601030101010101" charset="-128"/>
              <a:cs typeface="义启粗楷体" panose="02010601030101010101" charset="-128"/>
            </a:endParaRPr>
          </a:p>
          <a:p>
            <a:r>
              <a:rPr lang="zh-CN" altLang="en-US" sz="2400" b="1" dirty="0">
                <a:latin typeface="义启粗楷体" panose="02010601030101010101" charset="-128"/>
                <a:ea typeface="义启粗楷体" panose="02010601030101010101" charset="-128"/>
                <a:cs typeface="义启粗楷体" panose="02010601030101010101" charset="-128"/>
              </a:rPr>
              <a:t>本色花：</a:t>
            </a:r>
            <a:r>
              <a:rPr lang="zh-CN" altLang="en-US" sz="2000" dirty="0">
                <a:latin typeface="义启粗楷体" panose="02010601030101010101" charset="-128"/>
                <a:ea typeface="义启粗楷体" panose="02010601030101010101" charset="-128"/>
                <a:cs typeface="义启粗楷体" panose="02010601030101010101" charset="-128"/>
              </a:rPr>
              <a:t>体现出明代的富丽。</a:t>
            </a:r>
            <a:endParaRPr lang="en-US" altLang="zh-CN" sz="2000" dirty="0">
              <a:latin typeface="义启粗楷体" panose="02010601030101010101" charset="-128"/>
              <a:ea typeface="义启粗楷体" panose="02010601030101010101" charset="-128"/>
              <a:cs typeface="义启粗楷体" panose="02010601030101010101" charset="-128"/>
            </a:endParaRPr>
          </a:p>
          <a:p>
            <a:r>
              <a:rPr lang="zh-CN" altLang="en-US" sz="2400" b="1" dirty="0">
                <a:latin typeface="义启粗楷体" panose="02010601030101010101" charset="-128"/>
                <a:ea typeface="义启粗楷体" panose="02010601030101010101" charset="-128"/>
                <a:cs typeface="义启粗楷体" panose="02010601030101010101" charset="-128"/>
              </a:rPr>
              <a:t>改机：</a:t>
            </a:r>
            <a:r>
              <a:rPr lang="zh-CN" altLang="zh-CN" sz="2000" dirty="0">
                <a:latin typeface="义启粗楷体" panose="02010601030101010101" charset="-128"/>
                <a:ea typeface="义启粗楷体" panose="02010601030101010101" charset="-128"/>
                <a:cs typeface="义启粗楷体" panose="02010601030101010101" charset="-128"/>
              </a:rPr>
              <a:t>质地柔软</a:t>
            </a:r>
            <a:r>
              <a:rPr lang="zh-CN" altLang="en-US" sz="2000" dirty="0">
                <a:latin typeface="义启粗楷体" panose="02010601030101010101" charset="-128"/>
                <a:ea typeface="义启粗楷体" panose="02010601030101010101" charset="-128"/>
                <a:cs typeface="义启粗楷体" panose="02010601030101010101" charset="-128"/>
              </a:rPr>
              <a:t>，</a:t>
            </a:r>
            <a:r>
              <a:rPr lang="zh-CN" altLang="zh-CN" sz="2000" dirty="0">
                <a:latin typeface="义启粗楷体" panose="02010601030101010101" charset="-128"/>
                <a:ea typeface="义启粗楷体" panose="02010601030101010101" charset="-128"/>
                <a:cs typeface="义启粗楷体" panose="02010601030101010101" charset="-128"/>
              </a:rPr>
              <a:t>图纹布局严谨，花纹粗犷壮实，设色一般较雅致，注重色彩的调和对比</a:t>
            </a:r>
            <a:r>
              <a:rPr lang="en-US" altLang="zh-CN" sz="2000" dirty="0">
                <a:latin typeface="义启粗楷体" panose="02010601030101010101" charset="-128"/>
                <a:ea typeface="义启粗楷体" panose="02010601030101010101" charset="-128"/>
                <a:cs typeface="义启粗楷体" panose="02010601030101010101" charset="-128"/>
              </a:rPr>
              <a:t>……</a:t>
            </a:r>
          </a:p>
          <a:p>
            <a:r>
              <a:rPr lang="zh-CN" altLang="zh-CN" sz="2000" i="1" dirty="0">
                <a:latin typeface="义启粗楷体" panose="02010601030101010101" charset="-128"/>
                <a:ea typeface="义启粗楷体" panose="02010601030101010101" charset="-128"/>
                <a:cs typeface="义启粗楷体" panose="02010601030101010101" charset="-128"/>
              </a:rPr>
              <a:t>是一种高级精美的提花织物</a:t>
            </a:r>
            <a:r>
              <a:rPr lang="zh-CN" altLang="zh-CN" sz="2000" dirty="0">
                <a:latin typeface="义启粗楷体" panose="02010601030101010101" charset="-128"/>
                <a:ea typeface="义启粗楷体" panose="02010601030101010101" charset="-128"/>
                <a:cs typeface="义启粗楷体" panose="02010601030101010101" charset="-128"/>
              </a:rPr>
              <a:t>。</a:t>
            </a:r>
            <a:endParaRPr lang="zh-CN" altLang="zh-CN" sz="2400" b="1" dirty="0">
              <a:latin typeface="义启粗楷体" panose="02010601030101010101" charset="-128"/>
              <a:ea typeface="义启粗楷体" panose="02010601030101010101" charset="-128"/>
              <a:cs typeface="义启粗楷体" panose="02010601030101010101" charset="-128"/>
            </a:endParaRPr>
          </a:p>
        </p:txBody>
      </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b="36376"/>
          <a:stretch>
            <a:fillRect/>
          </a:stretch>
        </p:blipFill>
        <p:spPr>
          <a:xfrm>
            <a:off x="1813282" y="-31750"/>
            <a:ext cx="2096981" cy="1896944"/>
          </a:xfrm>
          <a:custGeom>
            <a:avLst/>
            <a:gdLst>
              <a:gd name="connsiteX0" fmla="*/ 0 w 4552950"/>
              <a:gd name="connsiteY0" fmla="*/ 0 h 2421404"/>
              <a:gd name="connsiteX1" fmla="*/ 4552950 w 4552950"/>
              <a:gd name="connsiteY1" fmla="*/ 0 h 2421404"/>
              <a:gd name="connsiteX2" fmla="*/ 4552950 w 4552950"/>
              <a:gd name="connsiteY2" fmla="*/ 2421404 h 2421404"/>
              <a:gd name="connsiteX3" fmla="*/ 0 w 4552950"/>
              <a:gd name="connsiteY3" fmla="*/ 2421404 h 2421404"/>
            </a:gdLst>
            <a:ahLst/>
            <a:cxnLst>
              <a:cxn ang="0">
                <a:pos x="connsiteX0" y="connsiteY0"/>
              </a:cxn>
              <a:cxn ang="0">
                <a:pos x="connsiteX1" y="connsiteY1"/>
              </a:cxn>
              <a:cxn ang="0">
                <a:pos x="connsiteX2" y="connsiteY2"/>
              </a:cxn>
              <a:cxn ang="0">
                <a:pos x="connsiteX3" y="connsiteY3"/>
              </a:cxn>
            </a:cxnLst>
            <a:rect l="l" t="t" r="r" b="b"/>
            <a:pathLst>
              <a:path w="4552950" h="2421404">
                <a:moveTo>
                  <a:pt x="0" y="0"/>
                </a:moveTo>
                <a:lnTo>
                  <a:pt x="4552950" y="0"/>
                </a:lnTo>
                <a:lnTo>
                  <a:pt x="4552950" y="2421404"/>
                </a:lnTo>
                <a:lnTo>
                  <a:pt x="0" y="2421404"/>
                </a:lnTo>
                <a:close/>
              </a:path>
            </a:pathLst>
          </a:cu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73546" y="-10795"/>
            <a:ext cx="2750317" cy="1846641"/>
          </a:xfrm>
          <a:custGeom>
            <a:avLst/>
            <a:gdLst>
              <a:gd name="connsiteX0" fmla="*/ 0 w 4552950"/>
              <a:gd name="connsiteY0" fmla="*/ 0 h 2421404"/>
              <a:gd name="connsiteX1" fmla="*/ 4552950 w 4552950"/>
              <a:gd name="connsiteY1" fmla="*/ 0 h 2421404"/>
              <a:gd name="connsiteX2" fmla="*/ 4552950 w 4552950"/>
              <a:gd name="connsiteY2" fmla="*/ 2421404 h 2421404"/>
              <a:gd name="connsiteX3" fmla="*/ 0 w 4552950"/>
              <a:gd name="connsiteY3" fmla="*/ 2421404 h 2421404"/>
            </a:gdLst>
            <a:ahLst/>
            <a:cxnLst>
              <a:cxn ang="0">
                <a:pos x="connsiteX0" y="connsiteY0"/>
              </a:cxn>
              <a:cxn ang="0">
                <a:pos x="connsiteX1" y="connsiteY1"/>
              </a:cxn>
              <a:cxn ang="0">
                <a:pos x="connsiteX2" y="connsiteY2"/>
              </a:cxn>
              <a:cxn ang="0">
                <a:pos x="connsiteX3" y="connsiteY3"/>
              </a:cxn>
            </a:cxnLst>
            <a:rect l="l" t="t" r="r" b="b"/>
            <a:pathLst>
              <a:path w="4552950" h="2421404">
                <a:moveTo>
                  <a:pt x="0" y="0"/>
                </a:moveTo>
                <a:lnTo>
                  <a:pt x="4552950" y="0"/>
                </a:lnTo>
                <a:lnTo>
                  <a:pt x="4552950" y="2421404"/>
                </a:lnTo>
                <a:lnTo>
                  <a:pt x="0" y="2421404"/>
                </a:lnTo>
                <a:close/>
              </a:path>
            </a:pathLst>
          </a:custGeom>
        </p:spPr>
      </p:pic>
      <p:sp>
        <p:nvSpPr>
          <p:cNvPr id="7" name="文本框 6"/>
          <p:cNvSpPr txBox="1"/>
          <p:nvPr/>
        </p:nvSpPr>
        <p:spPr>
          <a:xfrm>
            <a:off x="0" y="4584065"/>
            <a:ext cx="12192000" cy="1938020"/>
          </a:xfrm>
          <a:prstGeom prst="rect">
            <a:avLst/>
          </a:prstGeom>
          <a:noFill/>
        </p:spPr>
        <p:txBody>
          <a:bodyPr wrap="square" rtlCol="0">
            <a:spAutoFit/>
          </a:bodyPr>
          <a:lstStyle/>
          <a:p>
            <a:r>
              <a:rPr lang="zh-CN" altLang="zh-CN" sz="2000" b="1" dirty="0">
                <a:solidFill>
                  <a:schemeClr val="bg1"/>
                </a:solidFill>
                <a:latin typeface="义启粗楷体" panose="02010601030101010101" charset="-128"/>
                <a:ea typeface="义启粗楷体" panose="02010601030101010101" charset="-128"/>
              </a:rPr>
              <a:t>罗，</a:t>
            </a:r>
            <a:r>
              <a:rPr lang="zh-CN" altLang="zh-CN" sz="2000" dirty="0">
                <a:solidFill>
                  <a:schemeClr val="bg1"/>
                </a:solidFill>
                <a:latin typeface="义启粗楷体" panose="02010601030101010101" charset="-128"/>
                <a:ea typeface="义启粗楷体" panose="02010601030101010101" charset="-128"/>
              </a:rPr>
              <a:t>苏州的花罗、素罗、刀罗、河西罗、秋罗，泉州产的硬罗、软罗等；</a:t>
            </a:r>
            <a:endParaRPr lang="en-US" altLang="zh-CN" sz="2000" dirty="0">
              <a:solidFill>
                <a:schemeClr val="bg1"/>
              </a:solidFill>
              <a:latin typeface="义启粗楷体" panose="02010601030101010101" charset="-128"/>
              <a:ea typeface="义启粗楷体" panose="02010601030101010101" charset="-128"/>
            </a:endParaRPr>
          </a:p>
          <a:p>
            <a:endParaRPr lang="en-US" altLang="zh-CN" sz="2000" dirty="0">
              <a:solidFill>
                <a:schemeClr val="bg1"/>
              </a:solidFill>
              <a:latin typeface="义启粗楷体" panose="02010601030101010101" charset="-128"/>
              <a:ea typeface="义启粗楷体" panose="02010601030101010101" charset="-128"/>
            </a:endParaRPr>
          </a:p>
          <a:p>
            <a:r>
              <a:rPr lang="zh-CN" altLang="zh-CN" sz="2000" b="1" dirty="0">
                <a:solidFill>
                  <a:schemeClr val="bg1"/>
                </a:solidFill>
                <a:latin typeface="义启粗楷体" panose="02010601030101010101" charset="-128"/>
                <a:ea typeface="义启粗楷体" panose="02010601030101010101" charset="-128"/>
              </a:rPr>
              <a:t>绸，</a:t>
            </a:r>
            <a:r>
              <a:rPr lang="zh-CN" altLang="zh-CN" sz="2000" dirty="0">
                <a:solidFill>
                  <a:schemeClr val="bg1"/>
                </a:solidFill>
                <a:latin typeface="义启粗楷体" panose="02010601030101010101" charset="-128"/>
                <a:ea typeface="义启粗楷体" panose="02010601030101010101" charset="-128"/>
              </a:rPr>
              <a:t>有苏州产的锦绸、线绸、爱丝绸、杜织绸、绫机绸、绉绸、纹绸、春绸、捺绸，嘉兴产的素绸、花绸、绫地花绸、轻光王店濮绸，建昌产的笼绸、假绸，湖州产的水绸、纺丝绸等；</a:t>
            </a:r>
            <a:endParaRPr lang="en-US" altLang="zh-CN" sz="2000" dirty="0">
              <a:solidFill>
                <a:schemeClr val="bg1"/>
              </a:solidFill>
              <a:latin typeface="义启粗楷体" panose="02010601030101010101" charset="-128"/>
              <a:ea typeface="义启粗楷体" panose="02010601030101010101" charset="-128"/>
            </a:endParaRPr>
          </a:p>
          <a:p>
            <a:endParaRPr lang="en-US" altLang="zh-CN" sz="2000" dirty="0">
              <a:solidFill>
                <a:schemeClr val="bg1"/>
              </a:solidFill>
              <a:latin typeface="义启粗楷体" panose="02010601030101010101" charset="-128"/>
              <a:ea typeface="义启粗楷体" panose="02010601030101010101" charset="-128"/>
            </a:endParaRPr>
          </a:p>
          <a:p>
            <a:r>
              <a:rPr lang="zh-CN" altLang="zh-CN" sz="2000" b="1" dirty="0">
                <a:solidFill>
                  <a:schemeClr val="bg1"/>
                </a:solidFill>
                <a:latin typeface="义启粗楷体" panose="02010601030101010101" charset="-128"/>
                <a:ea typeface="义启粗楷体" panose="02010601030101010101" charset="-128"/>
              </a:rPr>
              <a:t>纱</a:t>
            </a:r>
            <a:r>
              <a:rPr lang="zh-CN" altLang="en-US" sz="2000" b="1" dirty="0">
                <a:solidFill>
                  <a:schemeClr val="bg1"/>
                </a:solidFill>
                <a:latin typeface="义启粗楷体" panose="02010601030101010101" charset="-128"/>
                <a:ea typeface="义启粗楷体" panose="02010601030101010101" charset="-128"/>
              </a:rPr>
              <a:t>，</a:t>
            </a:r>
            <a:r>
              <a:rPr lang="zh-CN" altLang="zh-CN" sz="2000" dirty="0">
                <a:solidFill>
                  <a:schemeClr val="bg1"/>
                </a:solidFill>
                <a:latin typeface="义启粗楷体" panose="02010601030101010101" charset="-128"/>
                <a:ea typeface="义启粗楷体" panose="02010601030101010101" charset="-128"/>
              </a:rPr>
              <a:t>有湖州产的直纱、花纱、夹织纱、包头纱以及前面我们已经提到过的泉州产的素纱、金线纱</a:t>
            </a:r>
            <a:endParaRPr lang="en-US" altLang="zh-CN" sz="2000" dirty="0">
              <a:solidFill>
                <a:schemeClr val="bg1"/>
              </a:solidFill>
              <a:latin typeface="义启粗楷体" panose="02010601030101010101" charset="-128"/>
              <a:ea typeface="义启粗楷体" panose="0201060103010101010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1"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9"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ppt_x</p:attrName>
                                        </p:attrNameLst>
                                      </p:cBhvr>
                                      <p:tavLst>
                                        <p:tav tm="0">
                                          <p:val>
                                            <p:strVal val="#ppt_x-.2"/>
                                          </p:val>
                                        </p:tav>
                                        <p:tav tm="100000">
                                          <p:val>
                                            <p:strVal val="#ppt_x"/>
                                          </p:val>
                                        </p:tav>
                                      </p:tavLst>
                                    </p:anim>
                                    <p:anim calcmode="lin" valueType="num">
                                      <p:cBhvr>
                                        <p:cTn id="1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0" dur="1000"/>
                                        <p:tgtEl>
                                          <p:spTgt spid="6"/>
                                        </p:tgtEl>
                                      </p:cBhvr>
                                    </p:animEffect>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55" presetClass="entr" presetSubtype="0" fill="hold" grpId="1"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strVal val="#ppt_w*0.70"/>
                                          </p:val>
                                        </p:tav>
                                        <p:tav tm="100000">
                                          <p:val>
                                            <p:strVal val="#ppt_w"/>
                                          </p:val>
                                        </p:tav>
                                      </p:tavLst>
                                    </p:anim>
                                    <p:anim calcmode="lin" valueType="num">
                                      <p:cBhvr>
                                        <p:cTn id="46" dur="1000" fill="hold"/>
                                        <p:tgtEl>
                                          <p:spTgt spid="19"/>
                                        </p:tgtEl>
                                        <p:attrNameLst>
                                          <p:attrName>ppt_h</p:attrName>
                                        </p:attrNameLst>
                                      </p:cBhvr>
                                      <p:tavLst>
                                        <p:tav tm="0">
                                          <p:val>
                                            <p:strVal val="#ppt_h"/>
                                          </p:val>
                                        </p:tav>
                                        <p:tav tm="100000">
                                          <p:val>
                                            <p:strVal val="#ppt_h"/>
                                          </p:val>
                                        </p:tav>
                                      </p:tavLst>
                                    </p:anim>
                                    <p:animEffect transition="in" filter="fade">
                                      <p:cBhvr>
                                        <p:cTn id="47" dur="1000"/>
                                        <p:tgtEl>
                                          <p:spTgt spid="19"/>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bldLvl="0" animBg="1"/>
      <p:bldP spid="18" grpId="1"/>
      <p:bldP spid="19" grpId="0"/>
      <p:bldP spid="20" grpId="2"/>
      <p:bldP spid="4" grpId="0" bldLvl="0" animBg="1"/>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6" name="矩形 25"/>
          <p:cNvSpPr/>
          <p:nvPr/>
        </p:nvSpPr>
        <p:spPr>
          <a:xfrm>
            <a:off x="635" y="2091615"/>
            <a:ext cx="12192000" cy="30003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cxnSp>
        <p:nvCxnSpPr>
          <p:cNvPr id="27" name="直接连接符 26"/>
          <p:cNvCxnSpPr/>
          <p:nvPr/>
        </p:nvCxnSpPr>
        <p:spPr>
          <a:xfrm>
            <a:off x="4607560" y="1432560"/>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8" name="图片 27" descr="图片1"/>
          <p:cNvPicPr>
            <a:picLocks noChangeAspect="1"/>
          </p:cNvPicPr>
          <p:nvPr/>
        </p:nvPicPr>
        <p:blipFill>
          <a:blip r:embed="rId2"/>
          <a:stretch>
            <a:fillRect/>
          </a:stretch>
        </p:blipFill>
        <p:spPr>
          <a:xfrm>
            <a:off x="4607560" y="569595"/>
            <a:ext cx="2977515" cy="862965"/>
          </a:xfrm>
          <a:prstGeom prst="rect">
            <a:avLst/>
          </a:prstGeom>
        </p:spPr>
      </p:pic>
      <p:sp>
        <p:nvSpPr>
          <p:cNvPr id="8" name="矩形 7"/>
          <p:cNvSpPr/>
          <p:nvPr/>
        </p:nvSpPr>
        <p:spPr>
          <a:xfrm>
            <a:off x="1617980" y="2967990"/>
            <a:ext cx="3093085" cy="645160"/>
          </a:xfrm>
          <a:prstGeom prst="rect">
            <a:avLst/>
          </a:prstGeom>
        </p:spPr>
        <p:txBody>
          <a:bodyPr vert="horz" wrap="square">
            <a:spAutoFit/>
          </a:bodyPr>
          <a:lstStyle/>
          <a:p>
            <a:pPr algn="ctr"/>
            <a:r>
              <a:rPr lang="zh-CN" altLang="en-US" sz="3600" dirty="0">
                <a:solidFill>
                  <a:schemeClr val="bg1"/>
                </a:solidFill>
                <a:latin typeface="华文行楷" panose="02010800040101010101" charset="-122"/>
                <a:ea typeface="华文行楷" panose="02010800040101010101" charset="-122"/>
              </a:rPr>
              <a:t>清代</a:t>
            </a:r>
          </a:p>
        </p:txBody>
      </p:sp>
      <p:sp>
        <p:nvSpPr>
          <p:cNvPr id="9" name="矩形 8"/>
          <p:cNvSpPr/>
          <p:nvPr/>
        </p:nvSpPr>
        <p:spPr>
          <a:xfrm>
            <a:off x="786961" y="3613023"/>
            <a:ext cx="4754880" cy="645160"/>
          </a:xfrm>
          <a:prstGeom prst="rect">
            <a:avLst/>
          </a:prstGeom>
        </p:spPr>
        <p:txBody>
          <a:bodyPr wrap="none">
            <a:spAutoFit/>
          </a:bodyPr>
          <a:lstStyle/>
          <a:p>
            <a:r>
              <a:rPr lang="zh-CN" altLang="en-US" sz="3600" dirty="0">
                <a:solidFill>
                  <a:schemeClr val="bg1"/>
                </a:solidFill>
                <a:latin typeface="华文行楷" panose="02010800040101010101" charset="-122"/>
                <a:ea typeface="华文行楷" panose="02010800040101010101" charset="-122"/>
                <a:cs typeface="华文行楷" panose="02010800040101010101" charset="-122"/>
              </a:rPr>
              <a:t>以地段为分类的品种群</a:t>
            </a:r>
          </a:p>
        </p:txBody>
      </p:sp>
      <p:sp>
        <p:nvSpPr>
          <p:cNvPr id="10" name="文本框 9"/>
          <p:cNvSpPr txBox="1"/>
          <p:nvPr/>
        </p:nvSpPr>
        <p:spPr>
          <a:xfrm>
            <a:off x="5481320" y="2430780"/>
            <a:ext cx="6030595" cy="2200910"/>
          </a:xfrm>
          <a:prstGeom prst="rect">
            <a:avLst/>
          </a:prstGeom>
          <a:noFill/>
        </p:spPr>
        <p:txBody>
          <a:bodyPr vert="eaVert" wrap="square" rtlCol="0">
            <a:spAutoFit/>
          </a:bodyPr>
          <a:lstStyle/>
          <a:p>
            <a:pPr>
              <a:lnSpc>
                <a:spcPct val="150000"/>
              </a:lnSpc>
            </a:pPr>
            <a:r>
              <a:rPr lang="zh-CN" altLang="en-US" sz="2000" dirty="0">
                <a:solidFill>
                  <a:schemeClr val="bg1">
                    <a:lumMod val="50000"/>
                  </a:schemeClr>
                </a:solidFill>
                <a:latin typeface="义启粗楷体" panose="02010601030101010101" charset="-128"/>
                <a:ea typeface="义启粗楷体" panose="02010601030101010101" charset="-128"/>
                <a:sym typeface="+mn-ea"/>
              </a:rPr>
              <a:t>早期：继承明代丝织的传统特色，多用几何形骨架，饰以小花朵，规矩严谨；</a:t>
            </a:r>
            <a:endParaRPr lang="en-US" altLang="zh-CN" sz="2000" dirty="0">
              <a:solidFill>
                <a:schemeClr val="bg1">
                  <a:lumMod val="50000"/>
                </a:schemeClr>
              </a:solidFill>
              <a:latin typeface="义启粗楷体" panose="02010601030101010101" charset="-128"/>
              <a:ea typeface="义启粗楷体" panose="02010601030101010101" charset="-128"/>
            </a:endParaRPr>
          </a:p>
          <a:p>
            <a:pPr>
              <a:lnSpc>
                <a:spcPct val="150000"/>
              </a:lnSpc>
            </a:pPr>
            <a:r>
              <a:rPr lang="zh-CN" altLang="en-US" sz="2000" dirty="0">
                <a:solidFill>
                  <a:schemeClr val="bg1">
                    <a:lumMod val="50000"/>
                  </a:schemeClr>
                </a:solidFill>
                <a:latin typeface="义启粗楷体" panose="02010601030101010101" charset="-128"/>
                <a:ea typeface="义启粗楷体" panose="02010601030101010101" charset="-128"/>
                <a:sym typeface="+mn-ea"/>
              </a:rPr>
              <a:t>中期：受到欧洲巴洛克和洛可可艺术影响，纹样繁缛，色彩华丽；</a:t>
            </a:r>
            <a:endParaRPr lang="en-US" altLang="zh-CN" sz="2000" dirty="0">
              <a:solidFill>
                <a:schemeClr val="bg1">
                  <a:lumMod val="50000"/>
                </a:schemeClr>
              </a:solidFill>
              <a:latin typeface="义启粗楷体" panose="02010601030101010101" charset="-128"/>
              <a:ea typeface="义启粗楷体" panose="02010601030101010101" charset="-128"/>
            </a:endParaRPr>
          </a:p>
          <a:p>
            <a:pPr>
              <a:lnSpc>
                <a:spcPct val="150000"/>
              </a:lnSpc>
            </a:pPr>
            <a:r>
              <a:rPr lang="zh-CN" altLang="en-US" sz="2000" dirty="0">
                <a:solidFill>
                  <a:schemeClr val="bg1">
                    <a:lumMod val="50000"/>
                  </a:schemeClr>
                </a:solidFill>
                <a:latin typeface="义启粗楷体" panose="02010601030101010101" charset="-128"/>
                <a:ea typeface="义启粗楷体" panose="02010601030101010101" charset="-128"/>
                <a:sym typeface="+mn-ea"/>
              </a:rPr>
              <a:t>晚期：则流行折纸花、大朵花，趋于淳朴粗放。</a:t>
            </a:r>
            <a:endParaRPr lang="zh-CN" altLang="en-US" sz="2000" dirty="0">
              <a:solidFill>
                <a:schemeClr val="bg1">
                  <a:lumMod val="50000"/>
                </a:schemeClr>
              </a:solidFill>
              <a:latin typeface="义启粗楷体" panose="02010601030101010101" charset="-128"/>
              <a:ea typeface="义启粗楷体" panose="02010601030101010101" charset="-128"/>
            </a:endParaRPr>
          </a:p>
          <a:p>
            <a:endParaRPr lang="zh-CN" altLang="en-US" sz="2000" dirty="0">
              <a:solidFill>
                <a:schemeClr val="bg1">
                  <a:lumMod val="50000"/>
                </a:schemeClr>
              </a:solidFill>
              <a:latin typeface="义启粗楷体" panose="02010601030101010101" charset="-128"/>
              <a:ea typeface="义启粗楷体" panose="0201060103010101010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000"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500"/>
                            </p:stCondLst>
                            <p:childTnLst>
                              <p:par>
                                <p:cTn id="14" presetID="29"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ppt_x</p:attrName>
                                        </p:attrNameLst>
                                      </p:cBhvr>
                                      <p:tavLst>
                                        <p:tav tm="0">
                                          <p:val>
                                            <p:strVal val="#ppt_x-.2"/>
                                          </p:val>
                                        </p:tav>
                                        <p:tav tm="100000">
                                          <p:val>
                                            <p:strVal val="#ppt_x"/>
                                          </p:val>
                                        </p:tav>
                                      </p:tavLst>
                                    </p:anim>
                                    <p:anim calcmode="lin" valueType="num">
                                      <p:cBhvr>
                                        <p:cTn id="17"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7"/>
                                        </p:tgtEl>
                                      </p:cBhvr>
                                    </p:animEffect>
                                  </p:childTnLst>
                                </p:cTn>
                              </p:par>
                            </p:childTnLst>
                          </p:cTn>
                        </p:par>
                        <p:par>
                          <p:cTn id="19" fill="hold">
                            <p:stCondLst>
                              <p:cond delay="25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1"/>
                                          </p:val>
                                        </p:tav>
                                        <p:tav tm="100000">
                                          <p:val>
                                            <p:strVal val="#ppt_x"/>
                                          </p:val>
                                        </p:tav>
                                      </p:tavLst>
                                    </p:anim>
                                    <p:anim calcmode="lin" valueType="num">
                                      <p:cBhvr>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3599"/>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1"/>
                                          </p:val>
                                        </p:tav>
                                        <p:tav tm="100000">
                                          <p:val>
                                            <p:strVal val="#ppt_x"/>
                                          </p:val>
                                        </p:tav>
                                      </p:tavLst>
                                    </p:anim>
                                    <p:anim calcmode="lin" valueType="num">
                                      <p:cBhvr>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ppt_x</p:attrName>
                                        </p:attrNameLst>
                                      </p:cBhvr>
                                      <p:tavLst>
                                        <p:tav tm="0">
                                          <p:val>
                                            <p:strVal val="#ppt_x-.2"/>
                                          </p:val>
                                        </p:tav>
                                        <p:tav tm="100000">
                                          <p:val>
                                            <p:strVal val="#ppt_x"/>
                                          </p:val>
                                        </p:tav>
                                      </p:tavLst>
                                    </p:anim>
                                    <p:anim calcmode="lin" valueType="num">
                                      <p:cBhvr>
                                        <p:cTn id="36"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8" grpId="0"/>
      <p:bldP spid="9" grpId="0"/>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3" name="矩形 22"/>
          <p:cNvSpPr/>
          <p:nvPr/>
        </p:nvSpPr>
        <p:spPr>
          <a:xfrm>
            <a:off x="409330" y="408492"/>
            <a:ext cx="613410" cy="2927539"/>
          </a:xfrm>
          <a:prstGeom prst="rect">
            <a:avLst/>
          </a:prstGeom>
        </p:spPr>
        <p:txBody>
          <a:bodyPr vert="eaVert" wrap="square">
            <a:spAutoFit/>
          </a:bodyPr>
          <a:lstStyle/>
          <a:p>
            <a:endParaRPr lang="zh-CN" altLang="en-US" sz="2800" spc="6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28" name="文本框 27"/>
          <p:cNvSpPr txBox="1"/>
          <p:nvPr/>
        </p:nvSpPr>
        <p:spPr>
          <a:xfrm>
            <a:off x="1956164" y="3335398"/>
            <a:ext cx="5442178" cy="369332"/>
          </a:xfrm>
          <a:prstGeom prst="rect">
            <a:avLst/>
          </a:prstGeom>
          <a:noFill/>
        </p:spPr>
        <p:txBody>
          <a:bodyPr wrap="square" rtlCol="0">
            <a:spAutoFit/>
          </a:bodyPr>
          <a:lstStyle/>
          <a:p>
            <a:endParaRPr lang="zh-CN" altLang="zh-CN" dirty="0">
              <a:latin typeface="华文中宋" panose="02010600040101010101" pitchFamily="2" charset="-122"/>
              <a:ea typeface="华文中宋" panose="02010600040101010101" pitchFamily="2" charset="-122"/>
            </a:endParaRPr>
          </a:p>
        </p:txBody>
      </p:sp>
      <p:sp>
        <p:nvSpPr>
          <p:cNvPr id="29" name="文本框 28"/>
          <p:cNvSpPr txBox="1"/>
          <p:nvPr/>
        </p:nvSpPr>
        <p:spPr>
          <a:xfrm>
            <a:off x="7523135" y="461149"/>
            <a:ext cx="4937760" cy="369332"/>
          </a:xfrm>
          <a:prstGeom prst="rect">
            <a:avLst/>
          </a:prstGeom>
          <a:noFill/>
        </p:spPr>
        <p:txBody>
          <a:bodyPr wrap="square" rtlCol="0">
            <a:spAutoFit/>
          </a:bodyPr>
          <a:lstStyle/>
          <a:p>
            <a:r>
              <a:rPr lang="zh-CN" altLang="zh-CN" dirty="0">
                <a:latin typeface="华文中宋" panose="02010600040101010101" pitchFamily="2" charset="-122"/>
                <a:ea typeface="华文中宋" panose="02010600040101010101" pitchFamily="2" charset="-122"/>
              </a:rPr>
              <a:t>。</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889" y="94"/>
            <a:ext cx="8517537" cy="6763926"/>
          </a:xfrm>
          <a:prstGeom prst="rect">
            <a:avLst/>
          </a:prstGeom>
        </p:spPr>
      </p:pic>
      <p:sp>
        <p:nvSpPr>
          <p:cNvPr id="5" name="椭圆 4"/>
          <p:cNvSpPr/>
          <p:nvPr/>
        </p:nvSpPr>
        <p:spPr>
          <a:xfrm>
            <a:off x="7398342" y="4338283"/>
            <a:ext cx="1268563" cy="418191"/>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椭圆 17"/>
          <p:cNvSpPr/>
          <p:nvPr/>
        </p:nvSpPr>
        <p:spPr>
          <a:xfrm>
            <a:off x="5369357" y="4547378"/>
            <a:ext cx="726643" cy="418191"/>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椭圆 18"/>
          <p:cNvSpPr/>
          <p:nvPr/>
        </p:nvSpPr>
        <p:spPr>
          <a:xfrm>
            <a:off x="7035020" y="5753167"/>
            <a:ext cx="726643" cy="418191"/>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文本框 5"/>
          <p:cNvSpPr txBox="1"/>
          <p:nvPr/>
        </p:nvSpPr>
        <p:spPr>
          <a:xfrm>
            <a:off x="11033125" y="-635"/>
            <a:ext cx="798195" cy="6858635"/>
          </a:xfrm>
          <a:prstGeom prst="rect">
            <a:avLst/>
          </a:prstGeom>
          <a:solidFill>
            <a:schemeClr val="bg1">
              <a:lumMod val="85000"/>
              <a:alpha val="40000"/>
            </a:schemeClr>
          </a:solidFill>
        </p:spPr>
        <p:txBody>
          <a:bodyPr vert="eaVert" wrap="square" rtlCol="0">
            <a:spAutoFit/>
          </a:bodyPr>
          <a:lstStyle/>
          <a:p>
            <a:pPr algn="ctr"/>
            <a:r>
              <a:rPr lang="zh-CN" altLang="en-US" sz="2000" dirty="0">
                <a:solidFill>
                  <a:srgbClr val="C00000"/>
                </a:solidFill>
                <a:latin typeface="义启粗楷体" panose="02010601030101010101" charset="-128"/>
                <a:ea typeface="义启粗楷体" panose="02010601030101010101" charset="-128"/>
              </a:rPr>
              <a:t>民营手工业进一步发展扩大</a:t>
            </a:r>
            <a:endParaRPr lang="en-US" altLang="zh-CN" sz="2000" dirty="0">
              <a:solidFill>
                <a:srgbClr val="C00000"/>
              </a:solidFill>
              <a:latin typeface="义启粗楷体" panose="02010601030101010101" charset="-128"/>
              <a:ea typeface="义启粗楷体" panose="02010601030101010101" charset="-128"/>
            </a:endParaRPr>
          </a:p>
          <a:p>
            <a:pPr algn="ctr"/>
            <a:r>
              <a:rPr lang="zh-CN" altLang="en-US" sz="2000" dirty="0">
                <a:solidFill>
                  <a:srgbClr val="C00000"/>
                </a:solidFill>
                <a:latin typeface="义启粗楷体" panose="02010601030101010101" charset="-128"/>
                <a:ea typeface="义启粗楷体" panose="02010601030101010101" charset="-128"/>
              </a:rPr>
              <a:t>苏绣、蜀锦、广东蚕桑丝织</a:t>
            </a:r>
          </a:p>
        </p:txBody>
      </p:sp>
      <p:sp>
        <p:nvSpPr>
          <p:cNvPr id="7" name="矩形 6"/>
          <p:cNvSpPr/>
          <p:nvPr/>
        </p:nvSpPr>
        <p:spPr>
          <a:xfrm>
            <a:off x="314325" y="-635"/>
            <a:ext cx="915035" cy="263461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65455" y="-35560"/>
            <a:ext cx="613410" cy="2704465"/>
          </a:xfrm>
          <a:prstGeom prst="rect">
            <a:avLst/>
          </a:prstGeom>
        </p:spPr>
        <p:txBody>
          <a:bodyPr vert="eaVert" wrap="square">
            <a:spAutoFit/>
          </a:bodyPr>
          <a:lstStyle/>
          <a:p>
            <a:pPr algn="ctr"/>
            <a:r>
              <a:rPr lang="zh-CN" altLang="en-US" sz="2800" spc="600" dirty="0">
                <a:solidFill>
                  <a:schemeClr val="bg1"/>
                </a:solidFill>
                <a:latin typeface="义启粗楷体" panose="02010601030101010101" charset="-128"/>
                <a:ea typeface="义启粗楷体" panose="02010601030101010101" charset="-128"/>
                <a:sym typeface="+mn-ea"/>
              </a:rPr>
              <a:t>地域划分品种</a:t>
            </a:r>
            <a:endParaRPr lang="zh-CN" altLang="en-US" sz="2800" spc="600" dirty="0">
              <a:solidFill>
                <a:schemeClr val="bg1"/>
              </a:solidFill>
              <a:latin typeface="义启粗楷体" panose="02010601030101010101" charset="-128"/>
              <a:ea typeface="义启粗楷体" panose="0201060103010101010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426" y="329815"/>
            <a:ext cx="3966007" cy="2736543"/>
          </a:xfrm>
          <a:custGeom>
            <a:avLst/>
            <a:gdLst>
              <a:gd name="connsiteX0" fmla="*/ 0 w 4552950"/>
              <a:gd name="connsiteY0" fmla="*/ 0 h 2421404"/>
              <a:gd name="connsiteX1" fmla="*/ 4552950 w 4552950"/>
              <a:gd name="connsiteY1" fmla="*/ 0 h 2421404"/>
              <a:gd name="connsiteX2" fmla="*/ 4552950 w 4552950"/>
              <a:gd name="connsiteY2" fmla="*/ 2421404 h 2421404"/>
              <a:gd name="connsiteX3" fmla="*/ 0 w 4552950"/>
              <a:gd name="connsiteY3" fmla="*/ 2421404 h 2421404"/>
            </a:gdLst>
            <a:ahLst/>
            <a:cxnLst>
              <a:cxn ang="0">
                <a:pos x="connsiteX0" y="connsiteY0"/>
              </a:cxn>
              <a:cxn ang="0">
                <a:pos x="connsiteX1" y="connsiteY1"/>
              </a:cxn>
              <a:cxn ang="0">
                <a:pos x="connsiteX2" y="connsiteY2"/>
              </a:cxn>
              <a:cxn ang="0">
                <a:pos x="connsiteX3" y="connsiteY3"/>
              </a:cxn>
            </a:cxnLst>
            <a:rect l="l" t="t" r="r" b="b"/>
            <a:pathLst>
              <a:path w="4552950" h="2421404">
                <a:moveTo>
                  <a:pt x="0" y="0"/>
                </a:moveTo>
                <a:lnTo>
                  <a:pt x="4552950" y="0"/>
                </a:lnTo>
                <a:lnTo>
                  <a:pt x="4552950" y="2421404"/>
                </a:lnTo>
                <a:lnTo>
                  <a:pt x="0" y="2421404"/>
                </a:lnTo>
                <a:close/>
              </a:path>
            </a:pathLst>
          </a:cu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20" y="3675073"/>
            <a:ext cx="3966007" cy="2653619"/>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8159" y="914650"/>
            <a:ext cx="3295650" cy="5029200"/>
          </a:xfrm>
          <a:prstGeom prst="rect">
            <a:avLst/>
          </a:prstGeom>
        </p:spPr>
      </p:pic>
      <p:sp>
        <p:nvSpPr>
          <p:cNvPr id="26" name="文本框 25"/>
          <p:cNvSpPr txBox="1"/>
          <p:nvPr/>
        </p:nvSpPr>
        <p:spPr>
          <a:xfrm>
            <a:off x="7358046" y="2679065"/>
            <a:ext cx="613410" cy="1499770"/>
          </a:xfrm>
          <a:prstGeom prst="rect">
            <a:avLst/>
          </a:prstGeom>
          <a:noFill/>
        </p:spPr>
        <p:txBody>
          <a:bodyPr vert="eaVert" wrap="square" rtlCol="0">
            <a:spAutoFit/>
          </a:bodyPr>
          <a:lstStyle/>
          <a:p>
            <a:pPr algn="ctr"/>
            <a:r>
              <a:rPr lang="zh-CN" altLang="en-US" sz="2800" dirty="0">
                <a:latin typeface="义启粗楷体" panose="02010601030101010101" charset="-128"/>
                <a:ea typeface="义启粗楷体" panose="02010601030101010101" charset="-128"/>
              </a:rPr>
              <a:t>后期</a:t>
            </a:r>
          </a:p>
        </p:txBody>
      </p:sp>
      <p:sp>
        <p:nvSpPr>
          <p:cNvPr id="29" name="文本框 28"/>
          <p:cNvSpPr txBox="1"/>
          <p:nvPr/>
        </p:nvSpPr>
        <p:spPr>
          <a:xfrm>
            <a:off x="3726180" y="6329045"/>
            <a:ext cx="1764665" cy="521970"/>
          </a:xfrm>
          <a:prstGeom prst="rect">
            <a:avLst/>
          </a:prstGeom>
          <a:noFill/>
        </p:spPr>
        <p:txBody>
          <a:bodyPr wrap="square" rtlCol="0">
            <a:spAutoFit/>
          </a:bodyPr>
          <a:lstStyle/>
          <a:p>
            <a:pPr algn="ctr"/>
            <a:r>
              <a:rPr lang="zh-CN" altLang="en-US" sz="2800">
                <a:latin typeface="义启粗楷体" panose="02010601030101010101" charset="-128"/>
                <a:ea typeface="义启粗楷体" panose="02010601030101010101" charset="-128"/>
              </a:rPr>
              <a:t>中期</a:t>
            </a:r>
          </a:p>
        </p:txBody>
      </p:sp>
      <p:sp>
        <p:nvSpPr>
          <p:cNvPr id="31" name="文本框 30"/>
          <p:cNvSpPr txBox="1"/>
          <p:nvPr/>
        </p:nvSpPr>
        <p:spPr>
          <a:xfrm>
            <a:off x="3761740" y="3066415"/>
            <a:ext cx="2109470" cy="521970"/>
          </a:xfrm>
          <a:prstGeom prst="rect">
            <a:avLst/>
          </a:prstGeom>
          <a:noFill/>
        </p:spPr>
        <p:txBody>
          <a:bodyPr wrap="square" rtlCol="0">
            <a:spAutoFit/>
          </a:bodyPr>
          <a:lstStyle/>
          <a:p>
            <a:pPr algn="ctr"/>
            <a:r>
              <a:rPr lang="zh-CN" altLang="en-US" sz="2800">
                <a:latin typeface="义启粗楷体" panose="02010601030101010101" charset="-128"/>
                <a:ea typeface="义启粗楷体" panose="02010601030101010101" charset="-128"/>
              </a:rPr>
              <a:t>前期</a:t>
            </a:r>
          </a:p>
        </p:txBody>
      </p:sp>
      <p:sp>
        <p:nvSpPr>
          <p:cNvPr id="32" name="矩形 31"/>
          <p:cNvSpPr/>
          <p:nvPr/>
        </p:nvSpPr>
        <p:spPr>
          <a:xfrm>
            <a:off x="324485" y="635"/>
            <a:ext cx="904875" cy="26790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70535" y="53975"/>
            <a:ext cx="613410" cy="2625090"/>
          </a:xfrm>
          <a:prstGeom prst="rect">
            <a:avLst/>
          </a:prstGeom>
        </p:spPr>
        <p:txBody>
          <a:bodyPr vert="eaVert" wrap="square">
            <a:spAutoFit/>
          </a:bodyPr>
          <a:lstStyle/>
          <a:p>
            <a:pPr algn="ctr"/>
            <a:r>
              <a:rPr lang="zh-CN" altLang="en-US" sz="2800" spc="600" dirty="0">
                <a:solidFill>
                  <a:schemeClr val="bg1"/>
                </a:solidFill>
                <a:latin typeface="方正清刻本悦宋简体" panose="02000000000000000000" pitchFamily="2" charset="-122"/>
                <a:ea typeface="方正清刻本悦宋简体" panose="02000000000000000000" pitchFamily="2" charset="-122"/>
              </a:rPr>
              <a:t>前中后期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nodeType="clickEffect">
                                  <p:stCondLst>
                                    <p:cond delay="0"/>
                                  </p:stCondLst>
                                  <p:childTnLst>
                                    <p:set>
                                      <p:cBhvr>
                                        <p:cTn id="13" dur="1000" fill="hold">
                                          <p:stCondLst>
                                            <p:cond delay="0"/>
                                          </p:stCondLst>
                                        </p:cTn>
                                        <p:tgtEl>
                                          <p:spTgt spid="14"/>
                                        </p:tgtEl>
                                        <p:attrNameLst>
                                          <p:attrName>style.visibility</p:attrName>
                                        </p:attrNameLst>
                                      </p:cBhvr>
                                      <p:to>
                                        <p:strVal val="visible"/>
                                      </p:to>
                                    </p:set>
                                    <p:anim calcmode="lin" valueType="num">
                                      <p:cBhvr additive="base">
                                        <p:cTn id="14" dur="1000"/>
                                        <p:tgtEl>
                                          <p:spTgt spid="14"/>
                                        </p:tgtEl>
                                        <p:attrNameLst>
                                          <p:attrName>ppt_y</p:attrName>
                                        </p:attrNameLst>
                                      </p:cBhvr>
                                      <p:tavLst>
                                        <p:tav tm="0">
                                          <p:val>
                                            <p:strVal val="#ppt_y-#ppt_h*1.125000"/>
                                          </p:val>
                                        </p:tav>
                                        <p:tav tm="100000">
                                          <p:val>
                                            <p:strVal val="#ppt_y"/>
                                          </p:val>
                                        </p:tav>
                                      </p:tavLst>
                                    </p:anim>
                                    <p:animEffect transition="in" filter="wipe(down)">
                                      <p:cBhvr>
                                        <p:cTn id="15" dur="1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000" fill="hold">
                                          <p:stCondLst>
                                            <p:cond delay="0"/>
                                          </p:stCondLst>
                                        </p:cTn>
                                        <p:tgtEl>
                                          <p:spTgt spid="22"/>
                                        </p:tgtEl>
                                        <p:attrNameLst>
                                          <p:attrName>style.visibility</p:attrName>
                                        </p:attrNameLst>
                                      </p:cBhvr>
                                      <p:to>
                                        <p:strVal val="visible"/>
                                      </p:to>
                                    </p:set>
                                    <p:anim calcmode="lin" valueType="num">
                                      <p:cBhvr additive="base">
                                        <p:cTn id="23" dur="1000"/>
                                        <p:tgtEl>
                                          <p:spTgt spid="22"/>
                                        </p:tgtEl>
                                        <p:attrNameLst>
                                          <p:attrName>ppt_x</p:attrName>
                                        </p:attrNameLst>
                                      </p:cBhvr>
                                      <p:tavLst>
                                        <p:tav tm="0">
                                          <p:val>
                                            <p:strVal val="#ppt_x-#ppt_w*1.125000"/>
                                          </p:val>
                                        </p:tav>
                                        <p:tav tm="100000">
                                          <p:val>
                                            <p:strVal val="#ppt_x"/>
                                          </p:val>
                                        </p:tav>
                                      </p:tavLst>
                                    </p:anim>
                                    <p:animEffect transition="in" filter="wipe(right)">
                                      <p:cBhvr>
                                        <p:cTn id="24" dur="1000"/>
                                        <p:tgtEl>
                                          <p:spTgt spid="22"/>
                                        </p:tgtEl>
                                      </p:cBhvr>
                                    </p:animEffect>
                                  </p:childTnLst>
                                </p:cTn>
                              </p:par>
                              <p:par>
                                <p:cTn id="25" presetID="10" presetClass="entr" presetSubtype="0" fill="hold" grpId="0" nodeType="withEffect">
                                  <p:stCondLst>
                                    <p:cond delay="0"/>
                                  </p:stCondLst>
                                  <p:childTnLst>
                                    <p:set>
                                      <p:cBhvr>
                                        <p:cTn id="26" dur="1000"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000" fill="hold">
                                          <p:stCondLst>
                                            <p:cond delay="0"/>
                                          </p:stCondLst>
                                        </p:cTn>
                                        <p:tgtEl>
                                          <p:spTgt spid="23"/>
                                        </p:tgtEl>
                                        <p:attrNameLst>
                                          <p:attrName>style.visibility</p:attrName>
                                        </p:attrNameLst>
                                      </p:cBhvr>
                                      <p:to>
                                        <p:strVal val="visible"/>
                                      </p:to>
                                    </p:set>
                                    <p:anim calcmode="lin" valueType="num">
                                      <p:cBhvr additive="base">
                                        <p:cTn id="32" dur="1000"/>
                                        <p:tgtEl>
                                          <p:spTgt spid="23"/>
                                        </p:tgtEl>
                                        <p:attrNameLst>
                                          <p:attrName>ppt_x</p:attrName>
                                        </p:attrNameLst>
                                      </p:cBhvr>
                                      <p:tavLst>
                                        <p:tav tm="0">
                                          <p:val>
                                            <p:strVal val="#ppt_x+#ppt_w*1.125000"/>
                                          </p:val>
                                        </p:tav>
                                        <p:tav tm="100000">
                                          <p:val>
                                            <p:strVal val="#ppt_x"/>
                                          </p:val>
                                        </p:tav>
                                      </p:tavLst>
                                    </p:anim>
                                    <p:animEffect transition="in" filter="wipe(left)">
                                      <p:cBhvr>
                                        <p:cTn id="33" dur="10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9" grpId="0"/>
      <p:bldP spid="29" grpId="1"/>
      <p:bldP spid="31" grpId="0"/>
      <p:bldP spid="31" grpId="1"/>
      <p:bldP spid="3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矩形 3"/>
          <p:cNvSpPr/>
          <p:nvPr/>
        </p:nvSpPr>
        <p:spPr>
          <a:xfrm>
            <a:off x="7538720" y="0"/>
            <a:ext cx="4653280" cy="6858000"/>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9" name="文本框 8"/>
          <p:cNvSpPr txBox="1"/>
          <p:nvPr/>
        </p:nvSpPr>
        <p:spPr>
          <a:xfrm>
            <a:off x="9262745" y="1014095"/>
            <a:ext cx="675005" cy="2509520"/>
          </a:xfrm>
          <a:prstGeom prst="rect">
            <a:avLst/>
          </a:prstGeom>
          <a:noFill/>
        </p:spPr>
        <p:txBody>
          <a:bodyPr vert="eaVert" wrap="square" rtlCol="0">
            <a:spAutoFit/>
          </a:bodyPr>
          <a:lstStyle/>
          <a:p>
            <a:pPr algn="ctr"/>
            <a:r>
              <a:rPr lang="zh-CN" altLang="en-US" sz="3200" spc="15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纺专</a:t>
            </a: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25287" b="26690"/>
          <a:stretch>
            <a:fillRect/>
          </a:stretch>
        </p:blipFill>
        <p:spPr>
          <a:xfrm>
            <a:off x="8585200" y="3125470"/>
            <a:ext cx="3119755" cy="1497965"/>
          </a:xfrm>
          <a:prstGeom prst="rect">
            <a:avLst/>
          </a:prstGeom>
        </p:spPr>
      </p:pic>
      <p:cxnSp>
        <p:nvCxnSpPr>
          <p:cNvPr id="11" name="直接连接符 10"/>
          <p:cNvCxnSpPr/>
          <p:nvPr/>
        </p:nvCxnSpPr>
        <p:spPr>
          <a:xfrm>
            <a:off x="9262745" y="435610"/>
            <a:ext cx="0" cy="343408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10241280" y="4623435"/>
            <a:ext cx="1023620" cy="10236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壹</a:t>
            </a:r>
          </a:p>
        </p:txBody>
      </p:sp>
      <p:sp>
        <p:nvSpPr>
          <p:cNvPr id="16" name="文本框 15"/>
          <p:cNvSpPr txBox="1"/>
          <p:nvPr/>
        </p:nvSpPr>
        <p:spPr>
          <a:xfrm>
            <a:off x="9937750" y="5647055"/>
            <a:ext cx="1767205" cy="368300"/>
          </a:xfrm>
          <a:prstGeom prst="rect">
            <a:avLst/>
          </a:prstGeom>
          <a:noFill/>
        </p:spPr>
        <p:txBody>
          <a:bodyPr wrap="square" rtlCol="0">
            <a:spAutoFit/>
          </a:bodyPr>
          <a:lstStyle/>
          <a:p>
            <a:r>
              <a:rPr lang="en-US" altLang="zh-CN" spc="3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CHAPTER 01</a:t>
            </a:r>
            <a:endParaRPr lang="zh-CN" altLang="en-US"/>
          </a:p>
        </p:txBody>
      </p:sp>
      <p:sp>
        <p:nvSpPr>
          <p:cNvPr id="19" name="矩形 18"/>
          <p:cNvSpPr/>
          <p:nvPr/>
        </p:nvSpPr>
        <p:spPr>
          <a:xfrm>
            <a:off x="586740" y="1761490"/>
            <a:ext cx="6795135" cy="1014730"/>
          </a:xfrm>
          <a:prstGeom prst="rect">
            <a:avLst/>
          </a:prstGeom>
        </p:spPr>
        <p:txBody>
          <a:bodyPr vert="horz" wrap="square">
            <a:spAutoFit/>
          </a:bodyPr>
          <a:lstStyle/>
          <a:p>
            <a:pPr algn="ctr">
              <a:lnSpc>
                <a:spcPct val="150000"/>
              </a:lnSpc>
            </a:pPr>
            <a:r>
              <a:rPr lang="zh-CN" altLang="en-US" sz="4000" spc="600" dirty="0">
                <a:solidFill>
                  <a:schemeClr val="tx1"/>
                </a:solidFill>
                <a:latin typeface="华文行楷" panose="02010800040101010101" charset="-122"/>
                <a:ea typeface="华文行楷" panose="02010800040101010101" charset="-122"/>
                <a:sym typeface="字魂36号-孙新恒宋楷体" panose="02000000000000000000" pitchFamily="2" charset="-122"/>
              </a:rPr>
              <a:t>古代丝织业发展历程</a:t>
            </a:r>
          </a:p>
        </p:txBody>
      </p:sp>
      <p:sp>
        <p:nvSpPr>
          <p:cNvPr id="21" name="矩形 20"/>
          <p:cNvSpPr/>
          <p:nvPr/>
        </p:nvSpPr>
        <p:spPr>
          <a:xfrm>
            <a:off x="260117" y="3939378"/>
            <a:ext cx="6969125" cy="1707677"/>
          </a:xfrm>
          <a:prstGeom prst="rect">
            <a:avLst/>
          </a:prstGeom>
        </p:spPr>
        <p:txBody>
          <a:bodyPr vert="eaVert" wrap="square">
            <a:spAutoFit/>
          </a:bodyPr>
          <a:lstStyle/>
          <a:p>
            <a:pPr>
              <a:lnSpc>
                <a:spcPct val="150000"/>
              </a:lnSpc>
            </a:pPr>
            <a:r>
              <a:rPr lang="zh-CN" altLang="en-US" sz="1400" spc="600" dirty="0">
                <a:latin typeface="义启粗楷体" panose="02010601030101010101" charset="-128"/>
                <a:ea typeface="义启粗楷体" panose="02010601030101010101" charset="-128"/>
                <a:cs typeface="义启粗楷体" panose="02010601030101010101" charset="-128"/>
                <a:sym typeface="+mn-ea"/>
              </a:rPr>
              <a:t> </a:t>
            </a:r>
            <a:r>
              <a:rPr lang="zh-CN" altLang="en-US" sz="1400" spc="600" dirty="0">
                <a:solidFill>
                  <a:schemeClr val="tx1"/>
                </a:solidFill>
                <a:latin typeface="义启粗楷体" panose="02010601030101010101" charset="-128"/>
                <a:ea typeface="义启粗楷体" panose="02010601030101010101" charset="-128"/>
                <a:cs typeface="义启粗楷体" panose="02010601030101010101" charset="-128"/>
                <a:sym typeface="+mn-ea"/>
              </a:rPr>
              <a:t> 新石器时代，纺织工具开始出现。织造技术是从制做渔猎用编结品网罟和装垫用编制品筐席演变而来。</a:t>
            </a:r>
          </a:p>
          <a:p>
            <a:pPr>
              <a:lnSpc>
                <a:spcPct val="150000"/>
              </a:lnSpc>
            </a:pPr>
            <a:r>
              <a:rPr lang="zh-CN" altLang="en-US" sz="1400" spc="600" dirty="0">
                <a:solidFill>
                  <a:schemeClr val="tx1"/>
                </a:solidFill>
                <a:latin typeface="义启粗楷体" panose="02010601030101010101" charset="-128"/>
                <a:ea typeface="义启粗楷体" panose="02010601030101010101" charset="-128"/>
                <a:cs typeface="义启粗楷体" panose="02010601030101010101" charset="-128"/>
                <a:sym typeface="+mn-ea"/>
              </a:rPr>
              <a:t>  中国古代的纺织技术具有非常悠久的历史，早在原始社会时期，古人为了适应气候的变化，已懂得就地取材，利用自然资源作为纺织的原料，以及制造简单的纺织工具</a:t>
            </a:r>
            <a:r>
              <a:rPr lang="zh-CN" altLang="en-US" sz="1400" spc="600" dirty="0">
                <a:solidFill>
                  <a:srgbClr val="C00000"/>
                </a:solidFill>
                <a:latin typeface="义启粗楷体" panose="02010601030101010101" charset="-128"/>
                <a:ea typeface="义启粗楷体" panose="02010601030101010101" charset="-128"/>
                <a:cs typeface="义启粗楷体" panose="02010601030101010101" charset="-128"/>
                <a:sym typeface="+mn-ea"/>
              </a:rPr>
              <a:t>。</a:t>
            </a:r>
          </a:p>
        </p:txBody>
      </p:sp>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17906" r="67669" b="66451"/>
          <a:stretch>
            <a:fillRect/>
          </a:stretch>
        </p:blipFill>
        <p:spPr>
          <a:xfrm>
            <a:off x="260372" y="435520"/>
            <a:ext cx="1665605" cy="3021330"/>
          </a:xfrm>
          <a:prstGeom prst="rect">
            <a:avLst/>
          </a:prstGeom>
        </p:spPr>
      </p:pic>
      <p:sp>
        <p:nvSpPr>
          <p:cNvPr id="2" name="文本框 1"/>
          <p:cNvSpPr txBox="1"/>
          <p:nvPr/>
        </p:nvSpPr>
        <p:spPr>
          <a:xfrm>
            <a:off x="1512570" y="2776220"/>
            <a:ext cx="5388610" cy="706755"/>
          </a:xfrm>
          <a:prstGeom prst="rect">
            <a:avLst/>
          </a:prstGeom>
          <a:noFill/>
        </p:spPr>
        <p:txBody>
          <a:bodyPr wrap="square" rtlCol="0">
            <a:spAutoFit/>
          </a:bodyPr>
          <a:lstStyle/>
          <a:p>
            <a:r>
              <a:rPr lang="zh-CN" altLang="en-US" sz="4000" dirty="0">
                <a:solidFill>
                  <a:srgbClr val="C00000"/>
                </a:solidFill>
                <a:latin typeface="华文行楷" panose="02010800040101010101" charset="-122"/>
                <a:ea typeface="华文行楷" panose="02010800040101010101" charset="-122"/>
                <a:sym typeface="+mn-ea"/>
              </a:rPr>
              <a:t>五千年前就出现丝织品</a:t>
            </a:r>
            <a:endParaRPr lang="zh-CN" altLang="en-US" sz="4000">
              <a:latin typeface="华文行楷" panose="02010800040101010101" charset="-122"/>
              <a:ea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p:stCondLst>
                              <p:cond delay="4000"/>
                            </p:stCondLst>
                            <p:childTnLst>
                              <p:par>
                                <p:cTn id="33" presetID="40" presetClass="entr" presetSubtype="0" fill="hold" grpId="0" nodeType="afterEffect">
                                  <p:stCondLst>
                                    <p:cond delay="0"/>
                                  </p:stCondLst>
                                  <p:iterate type="lt">
                                    <p:tmPct val="10000"/>
                                  </p:iterate>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1"/>
                                          </p:val>
                                        </p:tav>
                                        <p:tav tm="100000">
                                          <p:val>
                                            <p:strVal val="#ppt_x"/>
                                          </p:val>
                                        </p:tav>
                                      </p:tavLst>
                                    </p:anim>
                                    <p:anim calcmode="lin" valueType="num">
                                      <p:cBhvr>
                                        <p:cTn id="37" dur="10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5800"/>
                            </p:stCondLst>
                            <p:childTnLst>
                              <p:par>
                                <p:cTn id="39" presetID="29" presetClass="entr" presetSubtype="0" fill="hold" grpId="0" nodeType="afterEffect">
                                  <p:stCondLst>
                                    <p:cond delay="0"/>
                                  </p:stCondLst>
                                  <p:childTnLst>
                                    <p:set>
                                      <p:cBhvr>
                                        <p:cTn id="40" dur="2000" fill="hold">
                                          <p:stCondLst>
                                            <p:cond delay="0"/>
                                          </p:stCondLst>
                                        </p:cTn>
                                        <p:tgtEl>
                                          <p:spTgt spid="2"/>
                                        </p:tgtEl>
                                        <p:attrNameLst>
                                          <p:attrName>style.visibility</p:attrName>
                                        </p:attrNameLst>
                                      </p:cBhvr>
                                      <p:to>
                                        <p:strVal val="visible"/>
                                      </p:to>
                                    </p:set>
                                    <p:anim calcmode="lin" valueType="num">
                                      <p:cBhvr>
                                        <p:cTn id="41" dur="2000" fill="hold"/>
                                        <p:tgtEl>
                                          <p:spTgt spid="2"/>
                                        </p:tgtEl>
                                        <p:attrNameLst>
                                          <p:attrName>ppt_x</p:attrName>
                                        </p:attrNameLst>
                                      </p:cBhvr>
                                      <p:tavLst>
                                        <p:tav tm="0">
                                          <p:val>
                                            <p:strVal val="#ppt_x-.2"/>
                                          </p:val>
                                        </p:tav>
                                        <p:tav tm="100000">
                                          <p:val>
                                            <p:strVal val="#ppt_x"/>
                                          </p:val>
                                        </p:tav>
                                      </p:tavLst>
                                    </p:anim>
                                    <p:anim calcmode="lin" valueType="num">
                                      <p:cBhvr>
                                        <p:cTn id="42"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43" dur="2000"/>
                                        <p:tgtEl>
                                          <p:spTgt spid="2"/>
                                        </p:tgtEl>
                                      </p:cBhvr>
                                    </p:animEffect>
                                  </p:childTnLst>
                                </p:cTn>
                              </p:par>
                            </p:childTnLst>
                          </p:cTn>
                        </p:par>
                        <p:par>
                          <p:cTn id="44" fill="hold">
                            <p:stCondLst>
                              <p:cond delay="7800"/>
                            </p:stCondLst>
                            <p:childTnLst>
                              <p:par>
                                <p:cTn id="45" presetID="10"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8300"/>
                            </p:stCondLst>
                            <p:childTnLst>
                              <p:par>
                                <p:cTn id="49" presetID="47"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p:bldP spid="22" grpId="0" bldLvl="0" animBg="1"/>
      <p:bldP spid="16" grpId="0"/>
      <p:bldP spid="19" grpId="0"/>
      <p:bldP spid="21" grpId="0"/>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38720" y="0"/>
            <a:ext cx="4653280" cy="6858000"/>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8" name="文本框 7"/>
          <p:cNvSpPr txBox="1"/>
          <p:nvPr/>
        </p:nvSpPr>
        <p:spPr>
          <a:xfrm>
            <a:off x="8488045" y="810895"/>
            <a:ext cx="828675" cy="2915920"/>
          </a:xfrm>
          <a:prstGeom prst="rect">
            <a:avLst/>
          </a:prstGeom>
          <a:noFill/>
        </p:spPr>
        <p:txBody>
          <a:bodyPr vert="eaVert" wrap="square" rtlCol="0">
            <a:spAutoFit/>
          </a:bodyPr>
          <a:lstStyle/>
          <a:p>
            <a:pPr>
              <a:lnSpc>
                <a:spcPct val="150000"/>
              </a:lnSpc>
            </a:pPr>
            <a:r>
              <a:rPr lang="zh-CN" altLang="en-US" sz="1400" spc="6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古丝绸之路中丝绸的传播、作用及价值</a:t>
            </a:r>
            <a:endParaRPr lang="zh-CN" sz="1400" spc="6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9" name="文本框 8"/>
          <p:cNvSpPr txBox="1"/>
          <p:nvPr/>
        </p:nvSpPr>
        <p:spPr>
          <a:xfrm>
            <a:off x="9147810" y="810895"/>
            <a:ext cx="921385" cy="2509520"/>
          </a:xfrm>
          <a:prstGeom prst="rect">
            <a:avLst/>
          </a:prstGeom>
          <a:noFill/>
        </p:spPr>
        <p:txBody>
          <a:bodyPr vert="eaVert" wrap="square" rtlCol="0">
            <a:spAutoFit/>
          </a:bodyPr>
          <a:lstStyle/>
          <a:p>
            <a:pPr>
              <a:lnSpc>
                <a:spcPct val="150000"/>
              </a:lnSpc>
            </a:pPr>
            <a:r>
              <a:rPr lang="zh-CN" altLang="en-US" sz="3200" spc="6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古丝绸之路</a:t>
            </a:r>
            <a:endParaRPr lang="zh-CN" altLang="en-US" sz="3200" spc="15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25287" b="26690"/>
          <a:stretch>
            <a:fillRect/>
          </a:stretch>
        </p:blipFill>
        <p:spPr>
          <a:xfrm>
            <a:off x="8517255" y="3125470"/>
            <a:ext cx="3119755" cy="1497965"/>
          </a:xfrm>
          <a:prstGeom prst="rect">
            <a:avLst/>
          </a:prstGeom>
        </p:spPr>
      </p:pic>
      <p:cxnSp>
        <p:nvCxnSpPr>
          <p:cNvPr id="11" name="直接连接符 10"/>
          <p:cNvCxnSpPr/>
          <p:nvPr/>
        </p:nvCxnSpPr>
        <p:spPr>
          <a:xfrm>
            <a:off x="9262745" y="435610"/>
            <a:ext cx="0" cy="343408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10241280" y="4623435"/>
            <a:ext cx="1023620" cy="10236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叁</a:t>
            </a:r>
          </a:p>
        </p:txBody>
      </p:sp>
      <p:sp>
        <p:nvSpPr>
          <p:cNvPr id="16" name="文本框 15"/>
          <p:cNvSpPr txBox="1"/>
          <p:nvPr/>
        </p:nvSpPr>
        <p:spPr>
          <a:xfrm>
            <a:off x="9937750" y="5647055"/>
            <a:ext cx="1767205" cy="368300"/>
          </a:xfrm>
          <a:prstGeom prst="rect">
            <a:avLst/>
          </a:prstGeom>
          <a:noFill/>
        </p:spPr>
        <p:txBody>
          <a:bodyPr wrap="square" rtlCol="0">
            <a:spAutoFit/>
          </a:bodyPr>
          <a:lstStyle/>
          <a:p>
            <a:r>
              <a:rPr lang="en-US" altLang="zh-CN" spc="300" dirty="0">
                <a:solidFill>
                  <a:schemeClr val="bg1"/>
                </a:solidFill>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CHAPTER 03</a:t>
            </a:r>
            <a:endParaRPr lang="zh-CN" altLang="en-US"/>
          </a:p>
        </p:txBody>
      </p:sp>
      <p:cxnSp>
        <p:nvCxnSpPr>
          <p:cNvPr id="27" name="直接连接符 26"/>
          <p:cNvCxnSpPr/>
          <p:nvPr/>
        </p:nvCxnSpPr>
        <p:spPr>
          <a:xfrm>
            <a:off x="7538720" y="0"/>
            <a:ext cx="0" cy="6858000"/>
          </a:xfrm>
          <a:prstGeom prst="line">
            <a:avLst/>
          </a:prstGeom>
          <a:ln w="44450" cmpd="sng">
            <a:solidFill>
              <a:schemeClr val="accent4">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7413728" y="0"/>
            <a:ext cx="0" cy="6858000"/>
          </a:xfrm>
          <a:prstGeom prst="line">
            <a:avLst/>
          </a:prstGeom>
          <a:ln w="44450" cmpd="sng">
            <a:solidFill>
              <a:schemeClr val="accent4">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586740" y="1761490"/>
            <a:ext cx="6795135" cy="1014730"/>
          </a:xfrm>
          <a:prstGeom prst="rect">
            <a:avLst/>
          </a:prstGeom>
        </p:spPr>
        <p:txBody>
          <a:bodyPr vert="horz" wrap="square">
            <a:spAutoFit/>
          </a:bodyPr>
          <a:lstStyle/>
          <a:p>
            <a:pPr algn="ctr">
              <a:lnSpc>
                <a:spcPct val="150000"/>
              </a:lnSpc>
            </a:pPr>
            <a:r>
              <a:rPr lang="zh-CN" altLang="en-US" sz="4000" spc="600" dirty="0">
                <a:solidFill>
                  <a:schemeClr val="tx1"/>
                </a:solidFill>
                <a:latin typeface="华文行楷" panose="02010800040101010101" charset="-122"/>
                <a:ea typeface="华文行楷" panose="02010800040101010101" charset="-122"/>
                <a:sym typeface="字魂36号-孙新恒宋楷体" panose="02000000000000000000" pitchFamily="2" charset="-122"/>
              </a:rPr>
              <a:t>丝绸之路</a:t>
            </a:r>
          </a:p>
        </p:txBody>
      </p:sp>
      <p:sp>
        <p:nvSpPr>
          <p:cNvPr id="6" name="矩形 5"/>
          <p:cNvSpPr/>
          <p:nvPr/>
        </p:nvSpPr>
        <p:spPr>
          <a:xfrm>
            <a:off x="1492250" y="3869690"/>
            <a:ext cx="5353685" cy="1464310"/>
          </a:xfrm>
          <a:prstGeom prst="rect">
            <a:avLst/>
          </a:prstGeom>
        </p:spPr>
        <p:txBody>
          <a:bodyPr vert="eaVert" wrap="square">
            <a:spAutoFit/>
          </a:bodyPr>
          <a:lstStyle/>
          <a:p>
            <a:pPr>
              <a:lnSpc>
                <a:spcPct val="150000"/>
              </a:lnSpc>
            </a:pPr>
            <a:r>
              <a:rPr lang="zh-CN" altLang="en-US" sz="1600" spc="600" dirty="0">
                <a:latin typeface="义启粗楷体" panose="02010601030101010101" charset="-128"/>
                <a:ea typeface="义启粗楷体" panose="02010601030101010101" charset="-128"/>
                <a:cs typeface="义启粗楷体" panose="02010601030101010101" charset="-128"/>
                <a:sym typeface="+mn-ea"/>
              </a:rPr>
              <a:t> </a:t>
            </a:r>
            <a:r>
              <a:rPr lang="zh-CN" altLang="en-US" sz="1600" spc="600" dirty="0">
                <a:solidFill>
                  <a:schemeClr val="tx1"/>
                </a:solidFill>
                <a:latin typeface="义启粗楷体" panose="02010601030101010101" charset="-128"/>
                <a:ea typeface="义启粗楷体" panose="02010601030101010101" charset="-128"/>
                <a:cs typeface="义启粗楷体" panose="02010601030101010101" charset="-128"/>
                <a:sym typeface="+mn-ea"/>
              </a:rPr>
              <a:t> </a:t>
            </a:r>
            <a:r>
              <a:rPr lang="zh-CN" altLang="en-US" sz="1600" spc="600" dirty="0">
                <a:latin typeface="义启粗楷体" panose="02010601030101010101" charset="-128"/>
                <a:ea typeface="义启粗楷体" panose="02010601030101010101" charset="-128"/>
                <a:cs typeface="义启粗楷体" panose="02010601030101010101" charset="-128"/>
                <a:sym typeface="+mn-ea"/>
              </a:rPr>
              <a:t>远古的丝绸之路上掀起清脆的驼铃，漠北的雪带来朔方的问候，江南的风吹来春水的祝福。“无数铃声遥过渍，应驮白练到安西。”</a:t>
            </a:r>
            <a:endParaRPr lang="zh-CN" altLang="en-US" sz="1600" spc="600" dirty="0">
              <a:solidFill>
                <a:srgbClr val="C00000"/>
              </a:solidFill>
              <a:latin typeface="义启粗楷体" panose="02010601030101010101" charset="-128"/>
              <a:ea typeface="义启粗楷体" panose="02010601030101010101" charset="-128"/>
              <a:cs typeface="义启粗楷体" panose="02010601030101010101" charset="-128"/>
              <a:sym typeface="+mn-ea"/>
            </a:endParaRPr>
          </a:p>
        </p:txBody>
      </p:sp>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17906" r="67669" b="66451"/>
          <a:stretch>
            <a:fillRect/>
          </a:stretch>
        </p:blipFill>
        <p:spPr>
          <a:xfrm>
            <a:off x="250212" y="435520"/>
            <a:ext cx="1665605" cy="3021330"/>
          </a:xfrm>
          <a:prstGeom prst="rect">
            <a:avLst/>
          </a:prstGeom>
        </p:spPr>
      </p:pic>
      <p:sp>
        <p:nvSpPr>
          <p:cNvPr id="7" name="文本框 6"/>
          <p:cNvSpPr txBox="1"/>
          <p:nvPr/>
        </p:nvSpPr>
        <p:spPr>
          <a:xfrm>
            <a:off x="1233805" y="2857500"/>
            <a:ext cx="5869940" cy="706755"/>
          </a:xfrm>
          <a:prstGeom prst="rect">
            <a:avLst/>
          </a:prstGeom>
          <a:noFill/>
        </p:spPr>
        <p:txBody>
          <a:bodyPr wrap="square" rtlCol="0">
            <a:spAutoFit/>
          </a:bodyPr>
          <a:lstStyle/>
          <a:p>
            <a:r>
              <a:rPr lang="zh-CN" altLang="en-US" sz="4000" dirty="0">
                <a:solidFill>
                  <a:srgbClr val="C00000"/>
                </a:solidFill>
                <a:latin typeface="华文行楷" panose="02010800040101010101" charset="-122"/>
                <a:ea typeface="华文行楷" panose="02010800040101010101" charset="-122"/>
                <a:sym typeface="+mn-ea"/>
              </a:rPr>
              <a:t>丝绸的传播、作用及价值</a:t>
            </a:r>
            <a:endParaRPr lang="zh-CN" altLang="en-US" sz="4000">
              <a:latin typeface="华文行楷" panose="02010800040101010101" charset="-122"/>
              <a:ea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3500"/>
                            </p:stCondLst>
                            <p:childTnLst>
                              <p:par>
                                <p:cTn id="34" presetID="22" presetClass="entr" presetSubtype="4"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par>
                          <p:cTn id="37" fill="hold">
                            <p:stCondLst>
                              <p:cond delay="4000"/>
                            </p:stCondLst>
                            <p:childTnLst>
                              <p:par>
                                <p:cTn id="38" presetID="22" presetClass="entr" presetSubtype="4" fill="hold" nodeType="afterEffect">
                                  <p:stCondLst>
                                    <p:cond delay="0"/>
                                  </p:stCondLst>
                                  <p:childTnLst>
                                    <p:set>
                                      <p:cBhvr>
                                        <p:cTn id="39" dur="1000" fill="hold">
                                          <p:stCondLst>
                                            <p:cond delay="0"/>
                                          </p:stCondLst>
                                        </p:cTn>
                                        <p:tgtEl>
                                          <p:spTgt spid="27"/>
                                        </p:tgtEl>
                                        <p:attrNameLst>
                                          <p:attrName>style.visibility</p:attrName>
                                        </p:attrNameLst>
                                      </p:cBhvr>
                                      <p:to>
                                        <p:strVal val="visible"/>
                                      </p:to>
                                    </p:set>
                                    <p:animEffect transition="in" filter="wipe(down)">
                                      <p:cBhvr>
                                        <p:cTn id="40" dur="1000"/>
                                        <p:tgtEl>
                                          <p:spTgt spid="27"/>
                                        </p:tgtEl>
                                      </p:cBhvr>
                                    </p:animEffect>
                                  </p:childTnLst>
                                </p:cTn>
                              </p:par>
                              <p:par>
                                <p:cTn id="41" presetID="22" presetClass="entr" presetSubtype="1" fill="hold" nodeType="withEffect">
                                  <p:stCondLst>
                                    <p:cond delay="0"/>
                                  </p:stCondLst>
                                  <p:childTnLst>
                                    <p:set>
                                      <p:cBhvr>
                                        <p:cTn id="42" dur="1000" fill="hold">
                                          <p:stCondLst>
                                            <p:cond delay="0"/>
                                          </p:stCondLst>
                                        </p:cTn>
                                        <p:tgtEl>
                                          <p:spTgt spid="28"/>
                                        </p:tgtEl>
                                        <p:attrNameLst>
                                          <p:attrName>style.visibility</p:attrName>
                                        </p:attrNameLst>
                                      </p:cBhvr>
                                      <p:to>
                                        <p:strVal val="visible"/>
                                      </p:to>
                                    </p:set>
                                    <p:animEffect transition="in" filter="wipe(up)">
                                      <p:cBhvr>
                                        <p:cTn id="43" dur="1000"/>
                                        <p:tgtEl>
                                          <p:spTgt spid="28"/>
                                        </p:tgtEl>
                                      </p:cBhvr>
                                    </p:animEffect>
                                  </p:childTnLst>
                                </p:cTn>
                              </p:par>
                            </p:childTnLst>
                          </p:cTn>
                        </p:par>
                        <p:par>
                          <p:cTn id="44" fill="hold">
                            <p:stCondLst>
                              <p:cond delay="5000"/>
                            </p:stCondLst>
                            <p:childTnLst>
                              <p:par>
                                <p:cTn id="45" presetID="40" presetClass="entr" presetSubtype="0" fill="hold" grpId="0" nodeType="afterEffect">
                                  <p:stCondLst>
                                    <p:cond delay="0"/>
                                  </p:stCondLst>
                                  <p:iterate type="lt">
                                    <p:tmPct val="10000"/>
                                  </p:iterate>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1"/>
                                          </p:val>
                                        </p:tav>
                                        <p:tav tm="100000">
                                          <p:val>
                                            <p:strVal val="#ppt_x"/>
                                          </p:val>
                                        </p:tav>
                                      </p:tavLst>
                                    </p:anim>
                                    <p:anim calcmode="lin" valueType="num">
                                      <p:cBhvr>
                                        <p:cTn id="49" dur="1000" fill="hold"/>
                                        <p:tgtEl>
                                          <p:spTgt spid="5"/>
                                        </p:tgtEl>
                                        <p:attrNameLst>
                                          <p:attrName>ppt_y</p:attrName>
                                        </p:attrNameLst>
                                      </p:cBhvr>
                                      <p:tavLst>
                                        <p:tav tm="0">
                                          <p:val>
                                            <p:strVal val="#ppt_y"/>
                                          </p:val>
                                        </p:tav>
                                        <p:tav tm="100000">
                                          <p:val>
                                            <p:strVal val="#ppt_y"/>
                                          </p:val>
                                        </p:tav>
                                      </p:tavLst>
                                    </p:anim>
                                  </p:childTnLst>
                                </p:cTn>
                              </p:par>
                            </p:childTnLst>
                          </p:cTn>
                        </p:par>
                        <p:par>
                          <p:cTn id="50" fill="hold">
                            <p:stCondLst>
                              <p:cond delay="6300"/>
                            </p:stCondLst>
                            <p:childTnLst>
                              <p:par>
                                <p:cTn id="51" presetID="29"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ppt_x</p:attrName>
                                        </p:attrNameLst>
                                      </p:cBhvr>
                                      <p:tavLst>
                                        <p:tav tm="0">
                                          <p:val>
                                            <p:strVal val="#ppt_x-.2"/>
                                          </p:val>
                                        </p:tav>
                                        <p:tav tm="100000">
                                          <p:val>
                                            <p:strVal val="#ppt_x"/>
                                          </p:val>
                                        </p:tav>
                                      </p:tavLst>
                                    </p:anim>
                                    <p:anim calcmode="lin" valueType="num">
                                      <p:cBhvr>
                                        <p:cTn id="54"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55" dur="1000"/>
                                        <p:tgtEl>
                                          <p:spTgt spid="7"/>
                                        </p:tgtEl>
                                      </p:cBhvr>
                                    </p:animEffect>
                                  </p:childTnLst>
                                </p:cTn>
                              </p:par>
                            </p:childTnLst>
                          </p:cTn>
                        </p:par>
                        <p:par>
                          <p:cTn id="56" fill="hold">
                            <p:stCondLst>
                              <p:cond delay="7300"/>
                            </p:stCondLst>
                            <p:childTnLst>
                              <p:par>
                                <p:cTn id="57" presetID="10" presetClass="entr" presetSubtype="0"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p:bldP spid="9" grpId="0"/>
      <p:bldP spid="22" grpId="0" bldLvl="0" animBg="1"/>
      <p:bldP spid="16" grpId="0"/>
      <p:bldP spid="5" grpId="0"/>
      <p:bldP spid="6" grpId="0"/>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矩形 5"/>
          <p:cNvSpPr/>
          <p:nvPr/>
        </p:nvSpPr>
        <p:spPr>
          <a:xfrm>
            <a:off x="0" y="1367074"/>
            <a:ext cx="12110484" cy="314542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5224" y="1786851"/>
            <a:ext cx="3676776" cy="2435529"/>
          </a:xfrm>
          <a:prstGeom prst="rect">
            <a:avLst/>
          </a:prstGeom>
        </p:spPr>
      </p:pic>
      <p:grpSp>
        <p:nvGrpSpPr>
          <p:cNvPr id="9" name="组合 8"/>
          <p:cNvGrpSpPr/>
          <p:nvPr/>
        </p:nvGrpSpPr>
        <p:grpSpPr>
          <a:xfrm>
            <a:off x="1165961" y="4736200"/>
            <a:ext cx="9070605" cy="1785105"/>
            <a:chOff x="814800" y="2934729"/>
            <a:chExt cx="9070605" cy="1785105"/>
          </a:xfrm>
        </p:grpSpPr>
        <p:sp>
          <p:nvSpPr>
            <p:cNvPr id="10" name="文本框 26"/>
            <p:cNvSpPr txBox="1">
              <a:spLocks noChangeArrowheads="1"/>
            </p:cNvSpPr>
            <p:nvPr/>
          </p:nvSpPr>
          <p:spPr bwMode="auto">
            <a:xfrm>
              <a:off x="814800" y="3334839"/>
              <a:ext cx="9070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zh-CN" altLang="en-US" sz="1200" kern="0" dirty="0">
                  <a:ea typeface="字魂36号-孙新恒宋楷体" panose="02000000000000000000" pitchFamily="2" charset="-122"/>
                </a:rPr>
                <a:t>简称丝路，一般指陆上丝绸之路，广义上讲又分为陆上丝绸之路和海上丝绸之路。 陆上丝绸之路起源于西汉（前</a:t>
              </a:r>
              <a:r>
                <a:rPr lang="en-US" altLang="zh-CN" sz="1200" kern="0" dirty="0">
                  <a:ea typeface="字魂36号-孙新恒宋楷体" panose="02000000000000000000" pitchFamily="2" charset="-122"/>
                </a:rPr>
                <a:t>202</a:t>
              </a:r>
              <a:r>
                <a:rPr lang="zh-CN" altLang="en-US" sz="1200" kern="0" dirty="0">
                  <a:ea typeface="字魂36号-孙新恒宋楷体" panose="02000000000000000000" pitchFamily="2" charset="-122"/>
                </a:rPr>
                <a:t>年</a:t>
              </a:r>
              <a:r>
                <a:rPr lang="en-US" altLang="zh-CN" sz="1200" kern="0" dirty="0">
                  <a:ea typeface="字魂36号-孙新恒宋楷体" panose="02000000000000000000" pitchFamily="2" charset="-122"/>
                </a:rPr>
                <a:t>—8</a:t>
              </a:r>
              <a:r>
                <a:rPr lang="zh-CN" altLang="en-US" sz="1200" kern="0" dirty="0">
                  <a:ea typeface="字魂36号-孙新恒宋楷体" panose="02000000000000000000" pitchFamily="2" charset="-122"/>
                </a:rPr>
                <a:t>年）汉武帝派张骞出使西域开辟的以首都长安（今西安）为起点，经甘肃、新疆，到中亚、西亚，并连接地中海各国的陆上通道。它的最初作用是运输中国古代出产的丝绸。海上丝绸之路是古代中国与外国交通贸易和文化交往的海上通道，该路主要以南海为中心，所以又称南海丝绸之路。</a:t>
              </a:r>
              <a:endParaRPr lang="en-US" altLang="zh-CN" sz="1200" kern="0" dirty="0">
                <a:ea typeface="字魂36号-孙新恒宋楷体" panose="02000000000000000000" pitchFamily="2" charset="-122"/>
              </a:endParaRPr>
            </a:p>
            <a:p>
              <a:endParaRPr lang="zh-CN" altLang="en-US" sz="1200" kern="0" dirty="0">
                <a:ea typeface="字魂36号-孙新恒宋楷体" panose="02000000000000000000" pitchFamily="2" charset="-122"/>
              </a:endParaRPr>
            </a:p>
            <a:p>
              <a:r>
                <a:rPr lang="zh-CN" altLang="en-US" sz="1200" kern="0" dirty="0">
                  <a:ea typeface="字魂36号-孙新恒宋楷体" panose="02000000000000000000" pitchFamily="2" charset="-122"/>
                  <a:sym typeface="字魂36号-孙新恒宋楷体" panose="02000000000000000000" pitchFamily="2" charset="-122"/>
                </a:rPr>
                <a:t>中国的古代丝绸之路不仅是连接欧洲，亚洲和非洲的商贸之路，也是连接彼此文化的枢纽之路，更是推动两千年人类文明历程和世界史的伟大道路。    </a:t>
              </a:r>
              <a:endParaRPr lang="en-US" altLang="zh-CN" sz="1200" kern="0" dirty="0">
                <a:ea typeface="字魂36号-孙新恒宋楷体" panose="02000000000000000000" pitchFamily="2" charset="-122"/>
                <a:sym typeface="字魂36号-孙新恒宋楷体" panose="02000000000000000000" pitchFamily="2" charset="-122"/>
              </a:endParaRPr>
            </a:p>
          </p:txBody>
        </p:sp>
        <p:sp>
          <p:nvSpPr>
            <p:cNvPr id="11" name="文本框 10"/>
            <p:cNvSpPr txBox="1"/>
            <p:nvPr/>
          </p:nvSpPr>
          <p:spPr>
            <a:xfrm>
              <a:off x="814801" y="2934729"/>
              <a:ext cx="2311459" cy="400110"/>
            </a:xfrm>
            <a:prstGeom prst="rect">
              <a:avLst/>
            </a:prstGeom>
            <a:noFill/>
          </p:spPr>
          <p:txBody>
            <a:bodyPr wrap="square" rtlCol="0">
              <a:spAutoFit/>
            </a:bodyPr>
            <a:lstStyle/>
            <a:p>
              <a:pPr algn="dist"/>
              <a:r>
                <a:rPr lang="zh-CN" altLang="en-US" sz="2000" b="1"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rPr>
                <a:t>什么是丝绸之路？</a:t>
              </a:r>
            </a:p>
          </p:txBody>
        </p:sp>
      </p:grpSp>
      <p:sp>
        <p:nvSpPr>
          <p:cNvPr id="16" name="文本框 15"/>
          <p:cNvSpPr txBox="1"/>
          <p:nvPr/>
        </p:nvSpPr>
        <p:spPr>
          <a:xfrm>
            <a:off x="4345940" y="1333500"/>
            <a:ext cx="3537585" cy="398780"/>
          </a:xfrm>
          <a:prstGeom prst="rect">
            <a:avLst/>
          </a:prstGeom>
          <a:noFill/>
        </p:spPr>
        <p:txBody>
          <a:bodyPr wrap="square" rtlCol="0" anchor="ctr">
            <a:spAutoFit/>
          </a:bodyPr>
          <a:lstStyle/>
          <a:p>
            <a:r>
              <a:rPr lang="en-US" altLang="zh-CN" sz="2000" spc="600" dirty="0">
                <a:solidFill>
                  <a:schemeClr val="tx1"/>
                </a:solidFill>
                <a:latin typeface="华文行楷" panose="02010800040101010101" charset="-122"/>
                <a:ea typeface="华文行楷" panose="02010800040101010101" charset="-122"/>
                <a:sym typeface="字魂36号-孙新恒宋楷体" panose="02000000000000000000" pitchFamily="2" charset="-122"/>
              </a:rPr>
              <a:t>     </a:t>
            </a:r>
            <a:endParaRPr lang="zh-CN" altLang="en-US" sz="2000" spc="600" dirty="0">
              <a:solidFill>
                <a:schemeClr val="tx1"/>
              </a:solidFill>
              <a:latin typeface="华文行楷" panose="02010800040101010101" charset="-122"/>
              <a:ea typeface="华文行楷" panose="02010800040101010101" charset="-122"/>
              <a:sym typeface="字魂36号-孙新恒宋楷体" panose="02000000000000000000" pitchFamily="2" charset="-122"/>
            </a:endParaRPr>
          </a:p>
        </p:txBody>
      </p:sp>
      <p:cxnSp>
        <p:nvCxnSpPr>
          <p:cNvPr id="17" name="直接连接符 16"/>
          <p:cNvCxnSpPr/>
          <p:nvPr/>
        </p:nvCxnSpPr>
        <p:spPr>
          <a:xfrm>
            <a:off x="4625975" y="1209675"/>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9" name="图片 18" descr="图片1"/>
          <p:cNvPicPr>
            <a:picLocks noChangeAspect="1"/>
          </p:cNvPicPr>
          <p:nvPr/>
        </p:nvPicPr>
        <p:blipFill>
          <a:blip r:embed="rId3"/>
          <a:stretch>
            <a:fillRect/>
          </a:stretch>
        </p:blipFill>
        <p:spPr>
          <a:xfrm>
            <a:off x="4625975" y="346710"/>
            <a:ext cx="2977515" cy="86296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75" y="1367074"/>
            <a:ext cx="8356600" cy="3136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ppt_x</p:attrName>
                                        </p:attrNameLst>
                                      </p:cBhvr>
                                      <p:tavLst>
                                        <p:tav tm="0">
                                          <p:val>
                                            <p:strVal val="#ppt_x-.2"/>
                                          </p:val>
                                        </p:tav>
                                        <p:tav tm="100000">
                                          <p:val>
                                            <p:strVal val="#ppt_x"/>
                                          </p:val>
                                        </p:tav>
                                      </p:tavLst>
                                    </p:anim>
                                    <p:anim calcmode="lin" valueType="num">
                                      <p:cBhvr>
                                        <p:cTn id="1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7"/>
                                        </p:tgtEl>
                                      </p:cBhvr>
                                    </p:animEffect>
                                  </p:childTnLst>
                                </p:cTn>
                              </p:par>
                            </p:childTnLst>
                          </p:cTn>
                        </p:par>
                        <p:par>
                          <p:cTn id="14" fill="hold">
                            <p:stCondLst>
                              <p:cond delay="1500"/>
                            </p:stCondLst>
                            <p:childTnLst>
                              <p:par>
                                <p:cTn id="15" presetID="29"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childTnLst>
                          </p:cTn>
                        </p:par>
                        <p:par>
                          <p:cTn id="20" fill="hold">
                            <p:stCondLst>
                              <p:cond delay="2500"/>
                            </p:stCondLst>
                            <p:childTnLst>
                              <p:par>
                                <p:cTn id="21" presetID="2" presetClass="entr" presetSubtype="2" fill="hold" grpId="0" nodeType="afterEffect">
                                  <p:stCondLst>
                                    <p:cond delay="0"/>
                                  </p:stCondLst>
                                  <p:childTnLst>
                                    <p:set>
                                      <p:cBhvr>
                                        <p:cTn id="22" dur="1000"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4500"/>
                            </p:stCondLst>
                            <p:childTnLst>
                              <p:par>
                                <p:cTn id="34" presetID="29"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ppt_x</p:attrName>
                                        </p:attrNameLst>
                                      </p:cBhvr>
                                      <p:tavLst>
                                        <p:tav tm="0">
                                          <p:val>
                                            <p:strVal val="#ppt_x-.2"/>
                                          </p:val>
                                        </p:tav>
                                        <p:tav tm="100000">
                                          <p:val>
                                            <p:strVal val="#ppt_x"/>
                                          </p:val>
                                        </p:tav>
                                      </p:tavLst>
                                    </p:anim>
                                    <p:anim calcmode="lin" valueType="num">
                                      <p:cBhvr>
                                        <p:cTn id="3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p:nvSpPr>
        <p:spPr>
          <a:xfrm>
            <a:off x="1983400" y="742666"/>
            <a:ext cx="3308169" cy="4154170"/>
          </a:xfrm>
          <a:prstGeom prst="rect">
            <a:avLst/>
          </a:prstGeom>
        </p:spPr>
        <p:txBody>
          <a:bodyPr vert="horz" wrap="square">
            <a:spAutoFit/>
          </a:bodyPr>
          <a:lstStyle/>
          <a:p>
            <a:pPr>
              <a:lnSpc>
                <a:spcPct val="150000"/>
              </a:lnSpc>
            </a:pPr>
            <a:r>
              <a:rPr lang="zh-CN" altLang="en-US" sz="1600" spc="600" dirty="0">
                <a:solidFill>
                  <a:schemeClr val="tx1"/>
                </a:solidFill>
                <a:latin typeface="义启粗楷体" panose="02010601030101010101" charset="-128"/>
                <a:ea typeface="义启粗楷体" panose="02010601030101010101" charset="-128"/>
                <a:cs typeface="义启粗楷体" panose="02010601030101010101" charset="-128"/>
              </a:rPr>
              <a:t>张骞，字子文，中国汉代外交家、旅行家，丝绸之路的开拓者。</a:t>
            </a:r>
            <a:endParaRPr lang="en-US" altLang="zh-CN" sz="1600" spc="600" dirty="0">
              <a:solidFill>
                <a:schemeClr val="tx1"/>
              </a:solidFill>
              <a:latin typeface="义启粗楷体" panose="02010601030101010101" charset="-128"/>
              <a:ea typeface="义启粗楷体" panose="02010601030101010101" charset="-128"/>
              <a:cs typeface="义启粗楷体" panose="02010601030101010101" charset="-128"/>
            </a:endParaRPr>
          </a:p>
          <a:p>
            <a:pPr>
              <a:lnSpc>
                <a:spcPct val="150000"/>
              </a:lnSpc>
            </a:pPr>
            <a:endParaRPr lang="zh-CN" altLang="en-US" sz="1600" spc="600" dirty="0">
              <a:solidFill>
                <a:schemeClr val="tx1"/>
              </a:solidFill>
              <a:latin typeface="义启粗楷体" panose="02010601030101010101" charset="-128"/>
              <a:ea typeface="义启粗楷体" panose="02010601030101010101" charset="-128"/>
              <a:cs typeface="义启粗楷体" panose="02010601030101010101" charset="-128"/>
            </a:endParaRPr>
          </a:p>
          <a:p>
            <a:pPr>
              <a:lnSpc>
                <a:spcPct val="150000"/>
              </a:lnSpc>
            </a:pPr>
            <a:r>
              <a:rPr lang="zh-CN" altLang="en-US" sz="1600" spc="600" dirty="0">
                <a:solidFill>
                  <a:schemeClr val="tx1"/>
                </a:solidFill>
                <a:latin typeface="义启粗楷体" panose="02010601030101010101" charset="-128"/>
                <a:ea typeface="义启粗楷体" panose="02010601030101010101" charset="-128"/>
                <a:cs typeface="义启粗楷体" panose="02010601030101010101" charset="-128"/>
              </a:rPr>
              <a:t>西汉建元二年（前</a:t>
            </a:r>
            <a:r>
              <a:rPr lang="en-US" altLang="zh-CN" sz="1600" spc="600" dirty="0">
                <a:solidFill>
                  <a:schemeClr val="tx1"/>
                </a:solidFill>
                <a:latin typeface="义启粗楷体" panose="02010601030101010101" charset="-128"/>
                <a:ea typeface="义启粗楷体" panose="02010601030101010101" charset="-128"/>
                <a:cs typeface="义启粗楷体" panose="02010601030101010101" charset="-128"/>
              </a:rPr>
              <a:t>139</a:t>
            </a:r>
            <a:r>
              <a:rPr lang="zh-CN" altLang="en-US" sz="1600" spc="600" dirty="0">
                <a:solidFill>
                  <a:schemeClr val="tx1"/>
                </a:solidFill>
                <a:latin typeface="义启粗楷体" panose="02010601030101010101" charset="-128"/>
                <a:ea typeface="义启粗楷体" panose="02010601030101010101" charset="-128"/>
                <a:cs typeface="义启粗楷体" panose="02010601030101010101" charset="-128"/>
              </a:rPr>
              <a:t>年），奉汉武帝之命，由大汉帝都长安出发，出使西域，打通了汉朝通往西域的南北道路，即赫赫有名的“丝绸之路” 。</a:t>
            </a:r>
          </a:p>
          <a:p>
            <a:pPr>
              <a:lnSpc>
                <a:spcPct val="150000"/>
              </a:lnSpc>
            </a:pPr>
            <a:endParaRPr lang="zh-CN" altLang="en-US" sz="1600" spc="600" dirty="0">
              <a:solidFill>
                <a:schemeClr val="tx1"/>
              </a:solidFill>
              <a:latin typeface="义启粗楷体" panose="02010601030101010101" charset="-128"/>
              <a:ea typeface="义启粗楷体" panose="02010601030101010101" charset="-128"/>
              <a:cs typeface="义启粗楷体" panose="02010601030101010101" charset="-128"/>
            </a:endParaRPr>
          </a:p>
        </p:txBody>
      </p:sp>
      <p:sp>
        <p:nvSpPr>
          <p:cNvPr id="10" name="矩形 9"/>
          <p:cNvSpPr/>
          <p:nvPr/>
        </p:nvSpPr>
        <p:spPr>
          <a:xfrm>
            <a:off x="1072898" y="4572000"/>
            <a:ext cx="7921256" cy="1076325"/>
          </a:xfrm>
          <a:prstGeom prst="rect">
            <a:avLst/>
          </a:prstGeom>
        </p:spPr>
        <p:txBody>
          <a:bodyPr vert="horz" wrap="square">
            <a:spAutoFit/>
          </a:bodyPr>
          <a:lstStyle/>
          <a:p>
            <a:r>
              <a:rPr lang="zh-CN" altLang="en-US" sz="1600" spc="600" dirty="0">
                <a:solidFill>
                  <a:schemeClr val="tx1"/>
                </a:solidFill>
                <a:latin typeface="义启粗楷体" panose="02010601030101010101" charset="-128"/>
                <a:ea typeface="义启粗楷体" panose="02010601030101010101" charset="-128"/>
                <a:cs typeface="义启粗楷体" panose="02010601030101010101" charset="-128"/>
              </a:rPr>
              <a:t>司马迁称张骞出使西域为“凿空”，意思是“开通大道”。</a:t>
            </a:r>
            <a:endParaRPr lang="en-US" altLang="zh-CN" sz="1600" spc="600" dirty="0">
              <a:solidFill>
                <a:schemeClr val="tx1"/>
              </a:solidFill>
              <a:latin typeface="义启粗楷体" panose="02010601030101010101" charset="-128"/>
              <a:ea typeface="义启粗楷体" panose="02010601030101010101" charset="-128"/>
              <a:cs typeface="义启粗楷体" panose="02010601030101010101" charset="-128"/>
            </a:endParaRPr>
          </a:p>
          <a:p>
            <a:endParaRPr lang="en-US" altLang="zh-CN" sz="1600" spc="600" dirty="0">
              <a:solidFill>
                <a:schemeClr val="tx1"/>
              </a:solidFill>
              <a:latin typeface="义启粗楷体" panose="02010601030101010101" charset="-128"/>
              <a:ea typeface="义启粗楷体" panose="02010601030101010101" charset="-128"/>
              <a:cs typeface="义启粗楷体" panose="02010601030101010101" charset="-128"/>
            </a:endParaRPr>
          </a:p>
          <a:p>
            <a:r>
              <a:rPr lang="zh-CN" altLang="en-US" sz="1600" spc="600" dirty="0">
                <a:solidFill>
                  <a:schemeClr val="tx1"/>
                </a:solidFill>
                <a:latin typeface="义启粗楷体" panose="02010601030101010101" charset="-128"/>
                <a:ea typeface="义启粗楷体" panose="02010601030101010101" charset="-128"/>
                <a:cs typeface="义启粗楷体" panose="02010601030101010101" charset="-128"/>
              </a:rPr>
              <a:t>张骞被誉为“丝绸之路的开拓者”、“第一个睁开眼睛看世界的中国人”</a:t>
            </a:r>
            <a:r>
              <a:rPr lang="zh-CN" altLang="en-US" sz="1600" dirty="0">
                <a:solidFill>
                  <a:schemeClr val="tx1"/>
                </a:solidFill>
                <a:latin typeface="义启粗楷体" panose="02010601030101010101" charset="-128"/>
                <a:ea typeface="义启粗楷体" panose="02010601030101010101" charset="-128"/>
                <a:cs typeface="义启粗楷体" panose="02010601030101010101" charset="-128"/>
              </a:rPr>
              <a:t>。</a:t>
            </a:r>
          </a:p>
        </p:txBody>
      </p:sp>
      <p:sp>
        <p:nvSpPr>
          <p:cNvPr id="11" name="矩形 10"/>
          <p:cNvSpPr/>
          <p:nvPr/>
        </p:nvSpPr>
        <p:spPr>
          <a:xfrm>
            <a:off x="11167745" y="0"/>
            <a:ext cx="551815" cy="6858000"/>
          </a:xfrm>
          <a:prstGeom prst="rect">
            <a:avLst/>
          </a:prstGeom>
          <a:solidFill>
            <a:schemeClr val="bg1">
              <a:lumMod val="85000"/>
              <a:alpha val="40000"/>
            </a:schemeClr>
          </a:solidFill>
        </p:spPr>
        <p:txBody>
          <a:bodyPr vert="eaVert" wrap="square">
            <a:spAutoFit/>
          </a:bodyPr>
          <a:lstStyle/>
          <a:p>
            <a:pPr algn="ctr"/>
            <a:r>
              <a:rPr lang="zh-CN" altLang="en-US" sz="2400" dirty="0">
                <a:solidFill>
                  <a:srgbClr val="C00000"/>
                </a:solidFill>
                <a:latin typeface="义启粗楷体" panose="02010601030101010101" charset="-128"/>
                <a:ea typeface="义启粗楷体" panose="02010601030101010101" charset="-128"/>
                <a:cs typeface="义启粗楷体" panose="02010601030101010101" charset="-128"/>
              </a:rPr>
              <a:t>清平乐</a:t>
            </a:r>
            <a:r>
              <a:rPr lang="en-US" altLang="zh-CN" sz="2400" dirty="0">
                <a:solidFill>
                  <a:srgbClr val="C00000"/>
                </a:solidFill>
                <a:latin typeface="义启粗楷体" panose="02010601030101010101" charset="-128"/>
                <a:ea typeface="义启粗楷体" panose="02010601030101010101" charset="-128"/>
                <a:cs typeface="义启粗楷体" panose="02010601030101010101" charset="-128"/>
              </a:rPr>
              <a:t>·</a:t>
            </a:r>
            <a:r>
              <a:rPr lang="zh-CN" altLang="en-US" sz="2400" dirty="0">
                <a:solidFill>
                  <a:srgbClr val="C00000"/>
                </a:solidFill>
                <a:latin typeface="义启粗楷体" panose="02010601030101010101" charset="-128"/>
                <a:ea typeface="义启粗楷体" panose="02010601030101010101" charset="-128"/>
                <a:cs typeface="义启粗楷体" panose="02010601030101010101" charset="-128"/>
              </a:rPr>
              <a:t>天孙自织</a:t>
            </a:r>
            <a:endParaRPr lang="zh-CN" altLang="en-US" sz="2400" i="0" dirty="0">
              <a:solidFill>
                <a:srgbClr val="C00000"/>
              </a:solidFill>
              <a:effectLst/>
              <a:latin typeface="义启粗楷体" panose="02010601030101010101" charset="-128"/>
              <a:ea typeface="义启粗楷体" panose="02010601030101010101" charset="-128"/>
              <a:cs typeface="义启粗楷体" panose="02010601030101010101" charset="-128"/>
            </a:endParaRPr>
          </a:p>
        </p:txBody>
      </p:sp>
      <p:sp>
        <p:nvSpPr>
          <p:cNvPr id="12" name="矩形 11"/>
          <p:cNvSpPr/>
          <p:nvPr/>
        </p:nvSpPr>
        <p:spPr>
          <a:xfrm>
            <a:off x="9744710" y="1537335"/>
            <a:ext cx="1290320" cy="3783330"/>
          </a:xfrm>
          <a:prstGeom prst="rect">
            <a:avLst/>
          </a:prstGeom>
        </p:spPr>
        <p:txBody>
          <a:bodyPr vert="eaVert" wrap="square">
            <a:spAutoFit/>
          </a:bodyPr>
          <a:lstStyle/>
          <a:p>
            <a:pPr>
              <a:lnSpc>
                <a:spcPct val="150000"/>
              </a:lnSpc>
            </a:pPr>
            <a:r>
              <a:rPr lang="zh-CN" altLang="en-US" sz="1600" dirty="0">
                <a:solidFill>
                  <a:schemeClr val="tx1"/>
                </a:solidFill>
                <a:latin typeface="义启粗楷体" panose="02010601030101010101" charset="-128"/>
                <a:ea typeface="义启粗楷体" panose="02010601030101010101" charset="-128"/>
              </a:rPr>
              <a:t>天孙自织。经纬天南北。明月楼台高百尺。玉手昔曾亲摘。种榆人去何年。乘槎偶认张骞。报道秋期近也，好将巧思相传。</a:t>
            </a:r>
          </a:p>
        </p:txBody>
      </p:sp>
      <p:sp>
        <p:nvSpPr>
          <p:cNvPr id="4" name="矩形 3"/>
          <p:cNvSpPr/>
          <p:nvPr/>
        </p:nvSpPr>
        <p:spPr>
          <a:xfrm>
            <a:off x="457835" y="0"/>
            <a:ext cx="615315" cy="2840990"/>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27990" y="635"/>
            <a:ext cx="613410" cy="2840355"/>
          </a:xfrm>
          <a:prstGeom prst="rect">
            <a:avLst/>
          </a:prstGeom>
        </p:spPr>
        <p:txBody>
          <a:bodyPr vert="eaVert" wrap="square">
            <a:spAutoFit/>
          </a:bodyPr>
          <a:lstStyle/>
          <a:p>
            <a:r>
              <a:rPr lang="zh-CN" altLang="en-US" sz="2800" spc="600" dirty="0">
                <a:solidFill>
                  <a:schemeClr val="bg1"/>
                </a:solidFill>
                <a:latin typeface="华文行楷" panose="02010800040101010101" charset="-122"/>
                <a:ea typeface="华文行楷" panose="02010800040101010101" charset="-122"/>
              </a:rPr>
              <a:t>张骞出使西域</a:t>
            </a:r>
          </a:p>
        </p:txBody>
      </p:sp>
      <p:pic>
        <p:nvPicPr>
          <p:cNvPr id="6" name="图片 5"/>
          <p:cNvPicPr>
            <a:picLocks noChangeAspect="1"/>
          </p:cNvPicPr>
          <p:nvPr/>
        </p:nvPicPr>
        <p:blipFill>
          <a:blip r:embed="rId2"/>
          <a:stretch>
            <a:fillRect/>
          </a:stretch>
        </p:blipFill>
        <p:spPr>
          <a:xfrm>
            <a:off x="6201820" y="572938"/>
            <a:ext cx="3174271" cy="3463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ldLvl="0" animBg="1"/>
      <p:bldP spid="4"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endParaRPr lang="zh-CN" altLang="en-US"/>
          </a:p>
        </p:txBody>
      </p:sp>
      <p:pic>
        <p:nvPicPr>
          <p:cNvPr id="5" name="图片 4"/>
          <p:cNvPicPr>
            <a:picLocks noChangeAspect="1"/>
          </p:cNvPicPr>
          <p:nvPr/>
        </p:nvPicPr>
        <p:blipFill>
          <a:blip r:embed="rId2"/>
          <a:stretch>
            <a:fillRect/>
          </a:stretch>
        </p:blipFill>
        <p:spPr>
          <a:xfrm>
            <a:off x="0" y="1229924"/>
            <a:ext cx="12192000" cy="5337347"/>
          </a:xfrm>
          <a:prstGeom prst="rect">
            <a:avLst/>
          </a:prstGeom>
        </p:spPr>
      </p:pic>
      <p:pic>
        <p:nvPicPr>
          <p:cNvPr id="6" name="图片 5" descr="图片1"/>
          <p:cNvPicPr>
            <a:picLocks noChangeAspect="1"/>
          </p:cNvPicPr>
          <p:nvPr/>
        </p:nvPicPr>
        <p:blipFill>
          <a:blip r:embed="rId3"/>
          <a:stretch>
            <a:fillRect/>
          </a:stretch>
        </p:blipFill>
        <p:spPr>
          <a:xfrm>
            <a:off x="4607242" y="164941"/>
            <a:ext cx="2977515" cy="862965"/>
          </a:xfrm>
          <a:prstGeom prst="rect">
            <a:avLst/>
          </a:prstGeom>
        </p:spPr>
      </p:pic>
      <p:cxnSp>
        <p:nvCxnSpPr>
          <p:cNvPr id="7" name="直接连接符 6"/>
          <p:cNvCxnSpPr/>
          <p:nvPr/>
        </p:nvCxnSpPr>
        <p:spPr>
          <a:xfrm>
            <a:off x="4607242" y="1027906"/>
            <a:ext cx="297751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endParaRPr lang="zh-CN" altLang="en-US" dirty="0"/>
          </a:p>
        </p:txBody>
      </p:sp>
      <p:pic>
        <p:nvPicPr>
          <p:cNvPr id="5" name="图片 4"/>
          <p:cNvPicPr>
            <a:picLocks noChangeAspect="1"/>
          </p:cNvPicPr>
          <p:nvPr/>
        </p:nvPicPr>
        <p:blipFill>
          <a:blip r:embed="rId2"/>
          <a:stretch>
            <a:fillRect/>
          </a:stretch>
        </p:blipFill>
        <p:spPr>
          <a:xfrm>
            <a:off x="0" y="1240557"/>
            <a:ext cx="12192000" cy="5337347"/>
          </a:xfrm>
          <a:prstGeom prst="rect">
            <a:avLst/>
          </a:prstGeom>
        </p:spPr>
      </p:pic>
      <p:pic>
        <p:nvPicPr>
          <p:cNvPr id="6" name="图片 5" descr="图片1"/>
          <p:cNvPicPr>
            <a:picLocks noChangeAspect="1"/>
          </p:cNvPicPr>
          <p:nvPr/>
        </p:nvPicPr>
        <p:blipFill>
          <a:blip r:embed="rId3"/>
          <a:stretch>
            <a:fillRect/>
          </a:stretch>
        </p:blipFill>
        <p:spPr>
          <a:xfrm>
            <a:off x="4607242" y="164941"/>
            <a:ext cx="2977515" cy="862965"/>
          </a:xfrm>
          <a:prstGeom prst="rect">
            <a:avLst/>
          </a:prstGeom>
        </p:spPr>
      </p:pic>
      <p:cxnSp>
        <p:nvCxnSpPr>
          <p:cNvPr id="7" name="直接连接符 6"/>
          <p:cNvCxnSpPr/>
          <p:nvPr/>
        </p:nvCxnSpPr>
        <p:spPr>
          <a:xfrm>
            <a:off x="4607242" y="1027906"/>
            <a:ext cx="297751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p:cNvPicPr>
            <a:picLocks noGrp="1" noChangeAspect="1"/>
          </p:cNvPicPr>
          <p:nvPr>
            <p:ph idx="1"/>
          </p:nvPr>
        </p:nvPicPr>
        <p:blipFill>
          <a:blip r:embed="rId2"/>
          <a:stretch>
            <a:fillRect/>
          </a:stretch>
        </p:blipFill>
        <p:spPr>
          <a:xfrm>
            <a:off x="0" y="1084520"/>
            <a:ext cx="12264030" cy="5316279"/>
          </a:xfrm>
          <a:prstGeom prst="rect">
            <a:avLst/>
          </a:prstGeom>
        </p:spPr>
      </p:pic>
      <p:pic>
        <p:nvPicPr>
          <p:cNvPr id="9" name="图片 8" descr="图片1"/>
          <p:cNvPicPr>
            <a:picLocks noChangeAspect="1"/>
          </p:cNvPicPr>
          <p:nvPr/>
        </p:nvPicPr>
        <p:blipFill>
          <a:blip r:embed="rId3"/>
          <a:stretch>
            <a:fillRect/>
          </a:stretch>
        </p:blipFill>
        <p:spPr>
          <a:xfrm>
            <a:off x="4607242" y="0"/>
            <a:ext cx="2977515" cy="862965"/>
          </a:xfrm>
          <a:prstGeom prst="rect">
            <a:avLst/>
          </a:prstGeom>
        </p:spPr>
      </p:pic>
      <p:cxnSp>
        <p:nvCxnSpPr>
          <p:cNvPr id="10" name="直接连接符 9"/>
          <p:cNvCxnSpPr/>
          <p:nvPr/>
        </p:nvCxnSpPr>
        <p:spPr>
          <a:xfrm>
            <a:off x="4607242" y="862965"/>
            <a:ext cx="297751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endParaRPr lang="zh-CN"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 y="1173587"/>
            <a:ext cx="12184743" cy="533082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descr="图片1"/>
          <p:cNvPicPr>
            <a:picLocks noChangeAspect="1"/>
          </p:cNvPicPr>
          <p:nvPr/>
        </p:nvPicPr>
        <p:blipFill>
          <a:blip r:embed="rId3"/>
          <a:stretch>
            <a:fillRect/>
          </a:stretch>
        </p:blipFill>
        <p:spPr>
          <a:xfrm>
            <a:off x="4607242" y="60328"/>
            <a:ext cx="2977515" cy="862965"/>
          </a:xfrm>
          <a:prstGeom prst="rect">
            <a:avLst/>
          </a:prstGeom>
        </p:spPr>
      </p:pic>
      <p:cxnSp>
        <p:nvCxnSpPr>
          <p:cNvPr id="10" name="直接连接符 9"/>
          <p:cNvCxnSpPr/>
          <p:nvPr/>
        </p:nvCxnSpPr>
        <p:spPr>
          <a:xfrm>
            <a:off x="4607242" y="923293"/>
            <a:ext cx="297751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矩形 3"/>
          <p:cNvSpPr/>
          <p:nvPr/>
        </p:nvSpPr>
        <p:spPr>
          <a:xfrm>
            <a:off x="0" y="0"/>
            <a:ext cx="6184900" cy="6858000"/>
          </a:xfrm>
          <a:prstGeom prst="rect">
            <a:avLst/>
          </a:prstGeom>
          <a:solidFill>
            <a:srgbClr val="1A3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grpSp>
        <p:nvGrpSpPr>
          <p:cNvPr id="11" name="组合 10"/>
          <p:cNvGrpSpPr/>
          <p:nvPr/>
        </p:nvGrpSpPr>
        <p:grpSpPr>
          <a:xfrm>
            <a:off x="2613025" y="588645"/>
            <a:ext cx="7178040" cy="6268720"/>
            <a:chOff x="4115" y="927"/>
            <a:chExt cx="11304" cy="9872"/>
          </a:xfrm>
        </p:grpSpPr>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 y="927"/>
              <a:ext cx="11305" cy="9873"/>
            </a:xfrm>
            <a:prstGeom prst="rect">
              <a:avLst/>
            </a:prstGeom>
          </p:spPr>
        </p:pic>
      </p:gr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35560"/>
            <a:ext cx="4241800" cy="2811780"/>
          </a:xfrm>
          <a:prstGeom prst="rect">
            <a:avLst/>
          </a:prstGeom>
        </p:spPr>
      </p:pic>
      <p:grpSp>
        <p:nvGrpSpPr>
          <p:cNvPr id="18" name="组合 17"/>
          <p:cNvGrpSpPr/>
          <p:nvPr/>
        </p:nvGrpSpPr>
        <p:grpSpPr>
          <a:xfrm>
            <a:off x="1388745" y="4309745"/>
            <a:ext cx="3175000" cy="1439545"/>
            <a:chOff x="2250" y="6756"/>
            <a:chExt cx="4270" cy="1936"/>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 y="6756"/>
              <a:ext cx="4270" cy="1937"/>
            </a:xfrm>
            <a:prstGeom prst="rect">
              <a:avLst/>
            </a:prstGeom>
          </p:spPr>
        </p:pic>
      </p:grpSp>
      <p:grpSp>
        <p:nvGrpSpPr>
          <p:cNvPr id="20" name="组合 19"/>
          <p:cNvGrpSpPr/>
          <p:nvPr/>
        </p:nvGrpSpPr>
        <p:grpSpPr>
          <a:xfrm>
            <a:off x="8017510" y="1626235"/>
            <a:ext cx="2897505" cy="1313815"/>
            <a:chOff x="12937" y="2813"/>
            <a:chExt cx="3714" cy="1684"/>
          </a:xfrm>
        </p:grpSpPr>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7" y="2813"/>
              <a:ext cx="3715" cy="1685"/>
            </a:xfrm>
            <a:prstGeom prst="rect">
              <a:avLst/>
            </a:pr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7" y="2813"/>
              <a:ext cx="3715" cy="1685"/>
            </a:xfrm>
            <a:prstGeom prst="rect">
              <a:avLst/>
            </a:prstGeom>
          </p:spPr>
        </p:pic>
      </p:grpSp>
      <p:sp>
        <p:nvSpPr>
          <p:cNvPr id="24" name="文本框 23"/>
          <p:cNvSpPr txBox="1"/>
          <p:nvPr/>
        </p:nvSpPr>
        <p:spPr>
          <a:xfrm>
            <a:off x="5633195" y="2468341"/>
            <a:ext cx="551815" cy="2509520"/>
          </a:xfrm>
          <a:prstGeom prst="rect">
            <a:avLst/>
          </a:prstGeom>
          <a:noFill/>
        </p:spPr>
        <p:txBody>
          <a:bodyPr vert="eaVert" wrap="square" rtlCol="0">
            <a:spAutoFit/>
          </a:bodyPr>
          <a:lstStyle/>
          <a:p>
            <a:pPr algn="ctr"/>
            <a:r>
              <a:rPr lang="zh-CN" altLang="en-US" sz="2400" spc="1500" dirty="0">
                <a:solidFill>
                  <a:schemeClr val="bg1"/>
                </a:solidFill>
                <a:latin typeface="义启粗楷体" panose="02010601030101010101" charset="-128"/>
                <a:ea typeface="义启粗楷体" panose="02010601030101010101" charset="-128"/>
                <a:sym typeface="字魂36号-孙新恒宋楷体" panose="02000000000000000000" pitchFamily="2" charset="-122"/>
              </a:rPr>
              <a:t>探究一组</a:t>
            </a:r>
          </a:p>
        </p:txBody>
      </p:sp>
      <p:sp>
        <p:nvSpPr>
          <p:cNvPr id="27" name="文本框 26"/>
          <p:cNvSpPr txBox="1"/>
          <p:nvPr/>
        </p:nvSpPr>
        <p:spPr>
          <a:xfrm>
            <a:off x="6184900" y="1557020"/>
            <a:ext cx="490220" cy="4104005"/>
          </a:xfrm>
          <a:prstGeom prst="rect">
            <a:avLst/>
          </a:prstGeom>
          <a:noFill/>
        </p:spPr>
        <p:txBody>
          <a:bodyPr vert="eaVert" wrap="square" rtlCol="0">
            <a:spAutoFit/>
          </a:bodyPr>
          <a:lstStyle/>
          <a:p>
            <a:pPr algn="r"/>
            <a:r>
              <a:rPr lang="zh-CN" altLang="en-US" sz="2000" spc="600" dirty="0">
                <a:latin typeface="义启粗楷体" panose="02010601030101010101" charset="-128"/>
                <a:ea typeface="义启粗楷体" panose="02010601030101010101" charset="-128"/>
                <a:sym typeface="字魂36号-孙新恒宋楷体" panose="02000000000000000000" pitchFamily="2" charset="-122"/>
              </a:rPr>
              <a:t>中国古代的丝织业发展</a:t>
            </a:r>
          </a:p>
        </p:txBody>
      </p:sp>
      <p:cxnSp>
        <p:nvCxnSpPr>
          <p:cNvPr id="29" name="直接连接符 28"/>
          <p:cNvCxnSpPr/>
          <p:nvPr/>
        </p:nvCxnSpPr>
        <p:spPr>
          <a:xfrm>
            <a:off x="6184900" y="4445"/>
            <a:ext cx="0" cy="6527800"/>
          </a:xfrm>
          <a:prstGeom prst="line">
            <a:avLst/>
          </a:prstGeom>
          <a:ln w="44450" cmpd="sng">
            <a:solidFill>
              <a:schemeClr val="accent4">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25287" b="26690"/>
          <a:stretch>
            <a:fillRect/>
          </a:stretch>
        </p:blipFill>
        <p:spPr>
          <a:xfrm>
            <a:off x="8564880" y="4977765"/>
            <a:ext cx="2760980" cy="1326515"/>
          </a:xfrm>
          <a:prstGeom prst="rect">
            <a:avLst/>
          </a:prstGeom>
        </p:spPr>
      </p:pic>
      <p:sp>
        <p:nvSpPr>
          <p:cNvPr id="31" name="矩形 30"/>
          <p:cNvSpPr/>
          <p:nvPr/>
        </p:nvSpPr>
        <p:spPr>
          <a:xfrm>
            <a:off x="7319025" y="4578975"/>
            <a:ext cx="2573140" cy="400110"/>
          </a:xfrm>
          <a:prstGeom prst="rect">
            <a:avLst/>
          </a:prstGeom>
        </p:spPr>
        <p:txBody>
          <a:bodyPr vert="horz" wrap="none">
            <a:spAutoFit/>
          </a:bodyPr>
          <a:lstStyle/>
          <a:p>
            <a:r>
              <a:rPr lang="en-US" altLang="zh-CN" sz="2000" spc="600" dirty="0">
                <a:solidFill>
                  <a:srgbClr val="C00000"/>
                </a:solidFill>
                <a:latin typeface="义启粗楷体" panose="02010601030101010101" charset="-128"/>
                <a:ea typeface="义启粗楷体" panose="02010601030101010101" charset="-128"/>
                <a:cs typeface="义启粗楷体" panose="02010601030101010101" charset="-128"/>
              </a:rPr>
              <a:t>[</a:t>
            </a:r>
            <a:r>
              <a:rPr lang="zh-CN" altLang="en-US" sz="2000" spc="600" dirty="0">
                <a:solidFill>
                  <a:srgbClr val="C00000"/>
                </a:solidFill>
                <a:latin typeface="义启粗楷体" panose="02010601030101010101" charset="-128"/>
                <a:ea typeface="义启粗楷体" panose="02010601030101010101" charset="-128"/>
                <a:cs typeface="义启粗楷体" panose="02010601030101010101" charset="-128"/>
              </a:rPr>
              <a:t>小组</a:t>
            </a:r>
            <a:r>
              <a:rPr lang="zh-CN" altLang="en-US" sz="2000" spc="600" dirty="0" smtClean="0">
                <a:solidFill>
                  <a:srgbClr val="C00000"/>
                </a:solidFill>
                <a:latin typeface="义启粗楷体" panose="02010601030101010101" charset="-128"/>
                <a:ea typeface="义启粗楷体" panose="02010601030101010101" charset="-128"/>
                <a:cs typeface="义启粗楷体" panose="02010601030101010101" charset="-128"/>
              </a:rPr>
              <a:t>成员录像</a:t>
            </a:r>
            <a:r>
              <a:rPr lang="en-US" altLang="zh-CN" sz="2000" spc="600" dirty="0" smtClean="0">
                <a:solidFill>
                  <a:srgbClr val="C00000"/>
                </a:solidFill>
                <a:latin typeface="义启粗楷体" panose="02010601030101010101" charset="-128"/>
                <a:ea typeface="义启粗楷体" panose="02010601030101010101" charset="-128"/>
                <a:cs typeface="义启粗楷体" panose="02010601030101010101" charset="-128"/>
              </a:rPr>
              <a:t>]</a:t>
            </a:r>
            <a:endParaRPr lang="zh-CN" altLang="en-US" sz="2000" spc="600" dirty="0">
              <a:solidFill>
                <a:srgbClr val="C00000"/>
              </a:solidFill>
              <a:latin typeface="义启粗楷体" panose="02010601030101010101" charset="-128"/>
              <a:ea typeface="义启粗楷体" panose="02010601030101010101" charset="-128"/>
              <a:cs typeface="义启粗楷体" panose="02010601030101010101" charset="-128"/>
            </a:endParaRPr>
          </a:p>
        </p:txBody>
      </p:sp>
      <p:pic>
        <p:nvPicPr>
          <p:cNvPr id="25" name="图片 24"/>
          <p:cNvPicPr>
            <a:picLocks noChangeAspect="1"/>
          </p:cNvPicPr>
          <p:nvPr/>
        </p:nvPicPr>
        <p:blipFill rotWithShape="1">
          <a:blip r:embed="rId6">
            <a:extLst>
              <a:ext uri="{28A0092B-C50C-407E-A947-70E740481C1C}">
                <a14:useLocalDpi xmlns:a14="http://schemas.microsoft.com/office/drawing/2010/main" val="0"/>
              </a:ext>
            </a:extLst>
          </a:blip>
          <a:srcRect t="82870" r="24064"/>
          <a:stretch>
            <a:fillRect/>
          </a:stretch>
        </p:blipFill>
        <p:spPr>
          <a:xfrm>
            <a:off x="0" y="5943600"/>
            <a:ext cx="12241161" cy="2153879"/>
          </a:xfrm>
          <a:prstGeom prst="rect">
            <a:avLst/>
          </a:prstGeom>
        </p:spPr>
      </p:pic>
      <p:sp>
        <p:nvSpPr>
          <p:cNvPr id="26" name="文本框 25"/>
          <p:cNvSpPr txBox="1"/>
          <p:nvPr/>
        </p:nvSpPr>
        <p:spPr>
          <a:xfrm>
            <a:off x="5220970" y="5575300"/>
            <a:ext cx="963930" cy="521970"/>
          </a:xfrm>
          <a:prstGeom prst="rect">
            <a:avLst/>
          </a:prstGeom>
          <a:noFill/>
        </p:spPr>
        <p:txBody>
          <a:bodyPr wrap="square" rtlCol="0">
            <a:spAutoFit/>
          </a:bodyPr>
          <a:lstStyle/>
          <a:p>
            <a:r>
              <a:rPr lang="zh-CN" altLang="en-US" sz="2800">
                <a:solidFill>
                  <a:schemeClr val="bg1"/>
                </a:solidFill>
                <a:latin typeface="义启粗楷体" panose="02010601030101010101" charset="-128"/>
                <a:ea typeface="义启粗楷体" panose="02010601030101010101" charset="-128"/>
              </a:rPr>
              <a:t>谢谢</a:t>
            </a:r>
          </a:p>
        </p:txBody>
      </p:sp>
      <p:sp>
        <p:nvSpPr>
          <p:cNvPr id="28" name="文本框 27"/>
          <p:cNvSpPr txBox="1"/>
          <p:nvPr/>
        </p:nvSpPr>
        <p:spPr>
          <a:xfrm>
            <a:off x="6184900" y="5575300"/>
            <a:ext cx="1005205" cy="521970"/>
          </a:xfrm>
          <a:prstGeom prst="rect">
            <a:avLst/>
          </a:prstGeom>
          <a:noFill/>
        </p:spPr>
        <p:txBody>
          <a:bodyPr wrap="square" rtlCol="0">
            <a:spAutoFit/>
          </a:bodyPr>
          <a:lstStyle/>
          <a:p>
            <a:r>
              <a:rPr lang="zh-CN" altLang="en-US" sz="2800">
                <a:latin typeface="义启粗楷体" panose="02010601030101010101" charset="-128"/>
                <a:ea typeface="义启粗楷体" panose="02010601030101010101" charset="-128"/>
              </a:rPr>
              <a:t>观赏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000"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000"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000" fill="hold">
                                          <p:stCondLst>
                                            <p:cond delay="0"/>
                                          </p:stCondLst>
                                        </p:cTn>
                                        <p:tgtEl>
                                          <p:spTgt spid="30"/>
                                        </p:tgtEl>
                                        <p:attrNameLst>
                                          <p:attrName>style.visibility</p:attrName>
                                        </p:attrNameLst>
                                      </p:cBhvr>
                                      <p:to>
                                        <p:strVal val="visible"/>
                                      </p:to>
                                    </p:set>
                                    <p:animEffect transition="in" filter="wipe(down)">
                                      <p:cBhvr>
                                        <p:cTn id="19" dur="1000"/>
                                        <p:tgtEl>
                                          <p:spTgt spid="30"/>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000"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5000"/>
                            </p:stCondLst>
                            <p:childTnLst>
                              <p:par>
                                <p:cTn id="25" presetID="22" presetClass="entr" presetSubtype="4" fill="hold" nodeType="afterEffect">
                                  <p:stCondLst>
                                    <p:cond delay="0"/>
                                  </p:stCondLst>
                                  <p:childTnLst>
                                    <p:set>
                                      <p:cBhvr>
                                        <p:cTn id="26" dur="1000" fill="hold">
                                          <p:stCondLst>
                                            <p:cond delay="0"/>
                                          </p:stCondLst>
                                        </p:cTn>
                                        <p:tgtEl>
                                          <p:spTgt spid="20"/>
                                        </p:tgtEl>
                                        <p:attrNameLst>
                                          <p:attrName>style.visibility</p:attrName>
                                        </p:attrNameLst>
                                      </p:cBhvr>
                                      <p:to>
                                        <p:strVal val="visible"/>
                                      </p:to>
                                    </p:set>
                                    <p:animEffect transition="in" filter="wipe(down)">
                                      <p:cBhvr>
                                        <p:cTn id="27" dur="1000"/>
                                        <p:tgtEl>
                                          <p:spTgt spid="20"/>
                                        </p:tgtEl>
                                      </p:cBhvr>
                                    </p:animEffect>
                                  </p:childTnLst>
                                </p:cTn>
                              </p:par>
                            </p:childTnLst>
                          </p:cTn>
                        </p:par>
                        <p:par>
                          <p:cTn id="28" fill="hold">
                            <p:stCondLst>
                              <p:cond delay="6000"/>
                            </p:stCondLst>
                            <p:childTnLst>
                              <p:par>
                                <p:cTn id="29" presetID="47"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7000"/>
                            </p:stCondLst>
                            <p:childTnLst>
                              <p:par>
                                <p:cTn id="35" presetID="22" presetClass="entr" presetSubtype="4" fill="hold" nodeType="afterEffect">
                                  <p:stCondLst>
                                    <p:cond delay="0"/>
                                  </p:stCondLst>
                                  <p:childTnLst>
                                    <p:set>
                                      <p:cBhvr>
                                        <p:cTn id="36" dur="1000" fill="hold">
                                          <p:stCondLst>
                                            <p:cond delay="0"/>
                                          </p:stCondLst>
                                        </p:cTn>
                                        <p:tgtEl>
                                          <p:spTgt spid="29"/>
                                        </p:tgtEl>
                                        <p:attrNameLst>
                                          <p:attrName>style.visibility</p:attrName>
                                        </p:attrNameLst>
                                      </p:cBhvr>
                                      <p:to>
                                        <p:strVal val="visible"/>
                                      </p:to>
                                    </p:set>
                                    <p:animEffect transition="in" filter="wipe(down)">
                                      <p:cBhvr>
                                        <p:cTn id="37" dur="1000"/>
                                        <p:tgtEl>
                                          <p:spTgt spid="29"/>
                                        </p:tgtEl>
                                      </p:cBhvr>
                                    </p:animEffect>
                                  </p:childTnLst>
                                </p:cTn>
                              </p:par>
                            </p:childTnLst>
                          </p:cTn>
                        </p:par>
                        <p:par>
                          <p:cTn id="38" fill="hold">
                            <p:stCondLst>
                              <p:cond delay="8000"/>
                            </p:stCondLst>
                            <p:childTnLst>
                              <p:par>
                                <p:cTn id="39" presetID="47" presetClass="entr" presetSubtype="0" fill="hold" grpId="0" nodeType="afterEffect">
                                  <p:stCondLst>
                                    <p:cond delay="0"/>
                                  </p:stCondLst>
                                  <p:childTnLst>
                                    <p:set>
                                      <p:cBhvr>
                                        <p:cTn id="40" dur="2000" fill="hold">
                                          <p:stCondLst>
                                            <p:cond delay="0"/>
                                          </p:stCondLst>
                                        </p:cTn>
                                        <p:tgtEl>
                                          <p:spTgt spid="24"/>
                                        </p:tgtEl>
                                        <p:attrNameLst>
                                          <p:attrName>style.visibility</p:attrName>
                                        </p:attrNameLst>
                                      </p:cBhvr>
                                      <p:to>
                                        <p:strVal val="visible"/>
                                      </p:to>
                                    </p:set>
                                    <p:animEffect transition="in" filter="fade">
                                      <p:cBhvr>
                                        <p:cTn id="41" dur="2000"/>
                                        <p:tgtEl>
                                          <p:spTgt spid="24"/>
                                        </p:tgtEl>
                                      </p:cBhvr>
                                    </p:animEffect>
                                    <p:anim calcmode="lin" valueType="num">
                                      <p:cBhvr>
                                        <p:cTn id="42" dur="2000" fill="hold"/>
                                        <p:tgtEl>
                                          <p:spTgt spid="24"/>
                                        </p:tgtEl>
                                        <p:attrNameLst>
                                          <p:attrName>ppt_x</p:attrName>
                                        </p:attrNameLst>
                                      </p:cBhvr>
                                      <p:tavLst>
                                        <p:tav tm="0">
                                          <p:val>
                                            <p:strVal val="#ppt_x"/>
                                          </p:val>
                                        </p:tav>
                                        <p:tav tm="100000">
                                          <p:val>
                                            <p:strVal val="#ppt_x"/>
                                          </p:val>
                                        </p:tav>
                                      </p:tavLst>
                                    </p:anim>
                                    <p:anim calcmode="lin" valueType="num">
                                      <p:cBhvr>
                                        <p:cTn id="43" dur="2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2000" fill="hold">
                                          <p:stCondLst>
                                            <p:cond delay="0"/>
                                          </p:stCondLst>
                                        </p:cTn>
                                        <p:tgtEl>
                                          <p:spTgt spid="27"/>
                                        </p:tgtEl>
                                        <p:attrNameLst>
                                          <p:attrName>style.visibility</p:attrName>
                                        </p:attrNameLst>
                                      </p:cBhvr>
                                      <p:to>
                                        <p:strVal val="visible"/>
                                      </p:to>
                                    </p:set>
                                    <p:animEffect transition="in" filter="fade">
                                      <p:cBhvr>
                                        <p:cTn id="46" dur="2000"/>
                                        <p:tgtEl>
                                          <p:spTgt spid="27"/>
                                        </p:tgtEl>
                                      </p:cBhvr>
                                    </p:animEffect>
                                    <p:anim calcmode="lin" valueType="num">
                                      <p:cBhvr>
                                        <p:cTn id="47" dur="2000" fill="hold"/>
                                        <p:tgtEl>
                                          <p:spTgt spid="27"/>
                                        </p:tgtEl>
                                        <p:attrNameLst>
                                          <p:attrName>ppt_x</p:attrName>
                                        </p:attrNameLst>
                                      </p:cBhvr>
                                      <p:tavLst>
                                        <p:tav tm="0">
                                          <p:val>
                                            <p:strVal val="#ppt_x"/>
                                          </p:val>
                                        </p:tav>
                                        <p:tav tm="100000">
                                          <p:val>
                                            <p:strVal val="#ppt_x"/>
                                          </p:val>
                                        </p:tav>
                                      </p:tavLst>
                                    </p:anim>
                                    <p:anim calcmode="lin" valueType="num">
                                      <p:cBhvr>
                                        <p:cTn id="48" dur="2000" fill="hold"/>
                                        <p:tgtEl>
                                          <p:spTgt spid="27"/>
                                        </p:tgtEl>
                                        <p:attrNameLst>
                                          <p:attrName>ppt_y</p:attrName>
                                        </p:attrNameLst>
                                      </p:cBhvr>
                                      <p:tavLst>
                                        <p:tav tm="0">
                                          <p:val>
                                            <p:strVal val="#ppt_y+.1"/>
                                          </p:val>
                                        </p:tav>
                                        <p:tav tm="100000">
                                          <p:val>
                                            <p:strVal val="#ppt_y"/>
                                          </p:val>
                                        </p:tav>
                                      </p:tavLst>
                                    </p:anim>
                                  </p:childTnLst>
                                </p:cTn>
                              </p:par>
                            </p:childTnLst>
                          </p:cTn>
                        </p:par>
                        <p:par>
                          <p:cTn id="49" fill="hold">
                            <p:stCondLst>
                              <p:cond delay="10000"/>
                            </p:stCondLst>
                            <p:childTnLst>
                              <p:par>
                                <p:cTn id="50" presetID="40" presetClass="entr" presetSubtype="0" fill="hold" grpId="0" nodeType="afterEffect">
                                  <p:stCondLst>
                                    <p:cond delay="0"/>
                                  </p:stCondLst>
                                  <p:iterate type="lt">
                                    <p:tmPct val="10000"/>
                                  </p:iterate>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1"/>
                                          </p:val>
                                        </p:tav>
                                        <p:tav tm="100000">
                                          <p:val>
                                            <p:strVal val="#ppt_x"/>
                                          </p:val>
                                        </p:tav>
                                      </p:tavLst>
                                    </p:anim>
                                    <p:anim calcmode="lin" valueType="num">
                                      <p:cBhvr>
                                        <p:cTn id="54" dur="1000" fill="hold"/>
                                        <p:tgtEl>
                                          <p:spTgt spid="31"/>
                                        </p:tgtEl>
                                        <p:attrNameLst>
                                          <p:attrName>ppt_y</p:attrName>
                                        </p:attrNameLst>
                                      </p:cBhvr>
                                      <p:tavLst>
                                        <p:tav tm="0">
                                          <p:val>
                                            <p:strVal val="#ppt_y"/>
                                          </p:val>
                                        </p:tav>
                                        <p:tav tm="100000">
                                          <p:val>
                                            <p:strVal val="#ppt_y"/>
                                          </p:val>
                                        </p:tav>
                                      </p:tavLst>
                                    </p:anim>
                                  </p:childTnLst>
                                </p:cTn>
                              </p:par>
                            </p:childTnLst>
                          </p:cTn>
                        </p:par>
                        <p:par>
                          <p:cTn id="55" fill="hold">
                            <p:stCondLst>
                              <p:cond delay="11700"/>
                            </p:stCondLst>
                            <p:childTnLst>
                              <p:par>
                                <p:cTn id="56" presetID="10" presetClass="entr" presetSubtype="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par>
                          <p:cTn id="59" fill="hold">
                            <p:stCondLst>
                              <p:cond delay="12200"/>
                            </p:stCondLst>
                            <p:childTnLst>
                              <p:par>
                                <p:cTn id="60" presetID="10" presetClass="entr" presetSubtype="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4" grpId="0"/>
      <p:bldP spid="27" grpId="0"/>
      <p:bldP spid="31"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6" name="矩形 5"/>
          <p:cNvSpPr/>
          <p:nvPr/>
        </p:nvSpPr>
        <p:spPr>
          <a:xfrm>
            <a:off x="0" y="2062405"/>
            <a:ext cx="12192000" cy="30003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sp>
        <p:nvSpPr>
          <p:cNvPr id="19" name="矩形 18"/>
          <p:cNvSpPr/>
          <p:nvPr/>
        </p:nvSpPr>
        <p:spPr>
          <a:xfrm>
            <a:off x="1035685" y="2824480"/>
            <a:ext cx="3093085" cy="645160"/>
          </a:xfrm>
          <a:prstGeom prst="rect">
            <a:avLst/>
          </a:prstGeom>
        </p:spPr>
        <p:txBody>
          <a:bodyPr vert="horz" wrap="square">
            <a:spAutoFit/>
          </a:bodyPr>
          <a:lstStyle/>
          <a:p>
            <a:pPr algn="ctr"/>
            <a:r>
              <a:rPr lang="zh-CN" altLang="en-US" sz="3600" dirty="0">
                <a:solidFill>
                  <a:schemeClr val="bg1"/>
                </a:solidFill>
                <a:latin typeface="华文行楷" panose="02010800040101010101" charset="-122"/>
                <a:ea typeface="华文行楷" panose="02010800040101010101" charset="-122"/>
              </a:rPr>
              <a:t>上古时期</a:t>
            </a:r>
          </a:p>
        </p:txBody>
      </p:sp>
      <p:sp>
        <p:nvSpPr>
          <p:cNvPr id="20" name="矩形 19"/>
          <p:cNvSpPr/>
          <p:nvPr/>
        </p:nvSpPr>
        <p:spPr>
          <a:xfrm>
            <a:off x="204491" y="3737877"/>
            <a:ext cx="4754880" cy="645160"/>
          </a:xfrm>
          <a:prstGeom prst="rect">
            <a:avLst/>
          </a:prstGeom>
        </p:spPr>
        <p:txBody>
          <a:bodyPr wrap="none">
            <a:spAutoFit/>
          </a:bodyPr>
          <a:lstStyle/>
          <a:p>
            <a:pPr algn="ctr"/>
            <a:r>
              <a:rPr lang="zh-CN" altLang="en-US" sz="3600" dirty="0">
                <a:solidFill>
                  <a:schemeClr val="bg1"/>
                </a:solidFill>
                <a:latin typeface="华文行楷" panose="02010800040101010101" charset="-122"/>
                <a:ea typeface="华文行楷" panose="02010800040101010101" charset="-122"/>
              </a:rPr>
              <a:t>五千年前就出现丝织品</a:t>
            </a:r>
            <a:endParaRPr lang="zh-CN" altLang="en-US" sz="3600" i="0" dirty="0">
              <a:solidFill>
                <a:schemeClr val="bg1"/>
              </a:solidFill>
              <a:effectLst/>
              <a:latin typeface="华文行楷" panose="02010800040101010101" charset="-122"/>
              <a:ea typeface="华文行楷" panose="02010800040101010101" charset="-122"/>
            </a:endParaRPr>
          </a:p>
        </p:txBody>
      </p:sp>
      <p:sp>
        <p:nvSpPr>
          <p:cNvPr id="21" name="矩形 20"/>
          <p:cNvSpPr/>
          <p:nvPr/>
        </p:nvSpPr>
        <p:spPr>
          <a:xfrm>
            <a:off x="4406265" y="2327910"/>
            <a:ext cx="7661910" cy="2470150"/>
          </a:xfrm>
          <a:prstGeom prst="rect">
            <a:avLst/>
          </a:prstGeom>
        </p:spPr>
        <p:txBody>
          <a:bodyPr vert="eaVert" wrap="square">
            <a:spAutoFit/>
          </a:bodyPr>
          <a:lstStyle/>
          <a:p>
            <a:pPr>
              <a:lnSpc>
                <a:spcPct val="150000"/>
              </a:lnSpc>
            </a:pPr>
            <a:r>
              <a:rPr lang="zh-CN" altLang="en-US"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sym typeface="+mn-ea"/>
              </a:rPr>
              <a:t>  新石器时代，纺织工具开始出现。织造技术是从制做渔猎用编结品网罟和装垫用编制品筐席演变而来。</a:t>
            </a:r>
          </a:p>
          <a:p>
            <a:pPr>
              <a:lnSpc>
                <a:spcPct val="150000"/>
              </a:lnSpc>
            </a:pPr>
            <a:r>
              <a:rPr lang="zh-CN" altLang="en-US"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sym typeface="+mn-ea"/>
              </a:rPr>
              <a:t>  中国古代的纺织技术具有非常悠久的历史，早在原始社会时期，古人为了适应气候的变化，已懂得就地取材，利用自然资源作为纺织的原料，以及制造简单的纺织工具。</a:t>
            </a:r>
          </a:p>
        </p:txBody>
      </p:sp>
      <p:cxnSp>
        <p:nvCxnSpPr>
          <p:cNvPr id="17" name="直接连接符 16"/>
          <p:cNvCxnSpPr/>
          <p:nvPr/>
        </p:nvCxnSpPr>
        <p:spPr>
          <a:xfrm>
            <a:off x="4607560" y="1432560"/>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 name="图片 12" descr="图片1"/>
          <p:cNvPicPr>
            <a:picLocks noChangeAspect="1"/>
          </p:cNvPicPr>
          <p:nvPr/>
        </p:nvPicPr>
        <p:blipFill>
          <a:blip r:embed="rId2"/>
          <a:stretch>
            <a:fillRect/>
          </a:stretch>
        </p:blipFill>
        <p:spPr>
          <a:xfrm>
            <a:off x="4607560" y="569595"/>
            <a:ext cx="2977515" cy="86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29"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ppt_x</p:attrName>
                                        </p:attrNameLst>
                                      </p:cBhvr>
                                      <p:tavLst>
                                        <p:tav tm="0">
                                          <p:val>
                                            <p:strVal val="#ppt_x-.2"/>
                                          </p:val>
                                        </p:tav>
                                        <p:tav tm="100000">
                                          <p:val>
                                            <p:strVal val="#ppt_x"/>
                                          </p:val>
                                        </p:tav>
                                      </p:tavLst>
                                    </p:anim>
                                    <p:anim calcmode="lin" valueType="num">
                                      <p:cBhvr>
                                        <p:cTn id="17"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7"/>
                                        </p:tgtEl>
                                      </p:cBhvr>
                                    </p:animEffect>
                                  </p:childTnLst>
                                </p:cTn>
                              </p:par>
                            </p:childTnLst>
                          </p:cTn>
                        </p:par>
                        <p:par>
                          <p:cTn id="19" fill="hold">
                            <p:stCondLst>
                              <p:cond delay="25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1"/>
                                          </p:val>
                                        </p:tav>
                                        <p:tav tm="100000">
                                          <p:val>
                                            <p:strVal val="#ppt_x"/>
                                          </p:val>
                                        </p:tav>
                                      </p:tavLst>
                                    </p:anim>
                                    <p:anim calcmode="lin" valueType="num">
                                      <p:cBhvr>
                                        <p:cTn id="24" dur="10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3799"/>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1"/>
                                          </p:val>
                                        </p:tav>
                                        <p:tav tm="100000">
                                          <p:val>
                                            <p:strVal val="#ppt_x"/>
                                          </p:val>
                                        </p:tav>
                                      </p:tavLst>
                                    </p:anim>
                                    <p:anim calcmode="lin" valueType="num">
                                      <p:cBhvr>
                                        <p:cTn id="30" dur="10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5699"/>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3" name="矩形 12"/>
          <p:cNvSpPr/>
          <p:nvPr/>
        </p:nvSpPr>
        <p:spPr>
          <a:xfrm>
            <a:off x="0" y="4281913"/>
            <a:ext cx="12192000" cy="257238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义启粗楷体" panose="02010601030101010101" charset="-128"/>
              <a:ea typeface="义启粗楷体" panose="02010601030101010101" charset="-128"/>
            </a:endParaRPr>
          </a:p>
        </p:txBody>
      </p:sp>
      <p:sp>
        <p:nvSpPr>
          <p:cNvPr id="18" name="矩形 17"/>
          <p:cNvSpPr/>
          <p:nvPr/>
        </p:nvSpPr>
        <p:spPr>
          <a:xfrm>
            <a:off x="2886214" y="3222490"/>
            <a:ext cx="487680" cy="46037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麻</a:t>
            </a:r>
          </a:p>
        </p:txBody>
      </p:sp>
      <p:sp>
        <p:nvSpPr>
          <p:cNvPr id="19" name="矩形 18"/>
          <p:cNvSpPr/>
          <p:nvPr/>
        </p:nvSpPr>
        <p:spPr>
          <a:xfrm>
            <a:off x="6078359" y="3223760"/>
            <a:ext cx="800219" cy="46166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蚕丝</a:t>
            </a:r>
          </a:p>
        </p:txBody>
      </p:sp>
      <p:sp>
        <p:nvSpPr>
          <p:cNvPr id="20" name="矩形 19"/>
          <p:cNvSpPr/>
          <p:nvPr/>
        </p:nvSpPr>
        <p:spPr>
          <a:xfrm>
            <a:off x="8751074" y="3222490"/>
            <a:ext cx="2339102" cy="46166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植物和羽毛纤维</a:t>
            </a:r>
          </a:p>
        </p:txBody>
      </p:sp>
      <p:sp>
        <p:nvSpPr>
          <p:cNvPr id="4" name="矩形 3"/>
          <p:cNvSpPr/>
          <p:nvPr/>
        </p:nvSpPr>
        <p:spPr>
          <a:xfrm>
            <a:off x="102483" y="1"/>
            <a:ext cx="904875" cy="3515556"/>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义启粗楷体" panose="02010601030101010101" charset="-128"/>
              <a:ea typeface="义启粗楷体" panose="02010601030101010101" charset="-128"/>
            </a:endParaRPr>
          </a:p>
        </p:txBody>
      </p:sp>
      <p:sp>
        <p:nvSpPr>
          <p:cNvPr id="5" name="矩形 4"/>
          <p:cNvSpPr/>
          <p:nvPr/>
        </p:nvSpPr>
        <p:spPr>
          <a:xfrm>
            <a:off x="248027" y="-108"/>
            <a:ext cx="613410" cy="4154170"/>
          </a:xfrm>
          <a:prstGeom prst="rect">
            <a:avLst/>
          </a:prstGeom>
        </p:spPr>
        <p:txBody>
          <a:bodyPr vert="eaVert" wrap="square">
            <a:spAutoFit/>
          </a:bodyPr>
          <a:lstStyle/>
          <a:p>
            <a:r>
              <a:rPr lang="zh-CN" altLang="en-US" sz="2800" spc="600" dirty="0">
                <a:solidFill>
                  <a:schemeClr val="bg1"/>
                </a:solidFill>
                <a:latin typeface="华文行楷" panose="02010800040101010101" charset="-122"/>
                <a:ea typeface="华文行楷" panose="02010800040101010101" charset="-122"/>
              </a:rPr>
              <a:t>丝织品种类及技术</a:t>
            </a:r>
          </a:p>
        </p:txBody>
      </p:sp>
      <p:sp>
        <p:nvSpPr>
          <p:cNvPr id="10" name="矩形 9"/>
          <p:cNvSpPr/>
          <p:nvPr/>
        </p:nvSpPr>
        <p:spPr>
          <a:xfrm>
            <a:off x="4370069" y="4620260"/>
            <a:ext cx="3657859" cy="1895519"/>
          </a:xfrm>
          <a:prstGeom prst="rect">
            <a:avLst/>
          </a:prstGeom>
        </p:spPr>
        <p:txBody>
          <a:bodyPr wrap="square">
            <a:spAutoFit/>
          </a:bodyPr>
          <a:lstStyle/>
          <a:p>
            <a:pPr>
              <a:lnSpc>
                <a:spcPct val="150000"/>
              </a:lnSpc>
            </a:pP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古代中国大量利用长纤维</a:t>
            </a:r>
            <a:r>
              <a:rPr lang="en-US" altLang="zh-CN"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a:t>
            </a: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蚕丝。蚕丝在所有天然纤维中是最优良、最长、最纤细的纺织纤维，可以织制各种复杂的花纹提花织物。</a:t>
            </a:r>
          </a:p>
        </p:txBody>
      </p:sp>
      <p:sp>
        <p:nvSpPr>
          <p:cNvPr id="14" name="矩形 13"/>
          <p:cNvSpPr/>
          <p:nvPr/>
        </p:nvSpPr>
        <p:spPr>
          <a:xfrm>
            <a:off x="450850" y="4414520"/>
            <a:ext cx="3602355" cy="2306955"/>
          </a:xfrm>
          <a:prstGeom prst="rect">
            <a:avLst/>
          </a:prstGeom>
        </p:spPr>
        <p:txBody>
          <a:bodyPr wrap="square">
            <a:spAutoFit/>
          </a:bodyPr>
          <a:lstStyle/>
          <a:p>
            <a:pPr>
              <a:lnSpc>
                <a:spcPct val="150000"/>
              </a:lnSpc>
            </a:pP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工具：</a:t>
            </a:r>
            <a:endParaRPr lang="en-US" altLang="zh-CN"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endParaRPr>
          </a:p>
          <a:p>
            <a:pPr>
              <a:lnSpc>
                <a:spcPct val="150000"/>
              </a:lnSpc>
            </a:pP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由石片或陶片做成扁圆形</a:t>
            </a:r>
            <a:r>
              <a:rPr lang="en-US" altLang="zh-CN"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a:t>
            </a: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称为纺轮，中间插一短杆，称为锭杆或专杆，用以卷绕拈制纱线。纺轮和专杆合起来称为纺专。</a:t>
            </a:r>
          </a:p>
        </p:txBody>
      </p:sp>
      <p:sp>
        <p:nvSpPr>
          <p:cNvPr id="15" name="矩形 14"/>
          <p:cNvSpPr/>
          <p:nvPr/>
        </p:nvSpPr>
        <p:spPr>
          <a:xfrm>
            <a:off x="8533130" y="4620260"/>
            <a:ext cx="3421380" cy="2306955"/>
          </a:xfrm>
          <a:prstGeom prst="rect">
            <a:avLst/>
          </a:prstGeom>
        </p:spPr>
        <p:txBody>
          <a:bodyPr wrap="square">
            <a:spAutoFit/>
          </a:bodyPr>
          <a:lstStyle/>
          <a:p>
            <a:pPr>
              <a:lnSpc>
                <a:spcPct val="150000"/>
              </a:lnSpc>
            </a:pP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“绩”，将植物茎皮劈成极细长缕，然后逐根拈接。这是高度技巧的手艺</a:t>
            </a:r>
            <a:endParaRPr lang="en-US" altLang="zh-CN"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endParaRPr>
          </a:p>
          <a:p>
            <a:pPr>
              <a:lnSpc>
                <a:spcPct val="150000"/>
              </a:lnSpc>
            </a:pP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先把纤维松解，再把多根拈合成纱，称为纺。</a:t>
            </a:r>
          </a:p>
          <a:p>
            <a:pPr>
              <a:lnSpc>
                <a:spcPct val="150000"/>
              </a:lnSpc>
            </a:pPr>
            <a:endPar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endParaRPr>
          </a:p>
        </p:txBody>
      </p:sp>
      <p:pic>
        <p:nvPicPr>
          <p:cNvPr id="2" name="图片 1"/>
          <p:cNvPicPr>
            <a:picLocks noChangeAspect="1"/>
          </p:cNvPicPr>
          <p:nvPr/>
        </p:nvPicPr>
        <p:blipFill>
          <a:blip r:embed="rId2"/>
          <a:stretch>
            <a:fillRect/>
          </a:stretch>
        </p:blipFill>
        <p:spPr>
          <a:xfrm>
            <a:off x="1650364" y="843441"/>
            <a:ext cx="2959147" cy="2043083"/>
          </a:xfrm>
          <a:prstGeom prst="rect">
            <a:avLst/>
          </a:prstGeom>
        </p:spPr>
      </p:pic>
      <p:sp>
        <p:nvSpPr>
          <p:cNvPr id="3" name="文本框 2"/>
          <p:cNvSpPr txBox="1"/>
          <p:nvPr/>
        </p:nvSpPr>
        <p:spPr>
          <a:xfrm>
            <a:off x="4720783" y="3821351"/>
            <a:ext cx="3514725" cy="460375"/>
          </a:xfrm>
          <a:prstGeom prst="rect">
            <a:avLst/>
          </a:prstGeom>
          <a:noFill/>
        </p:spPr>
        <p:txBody>
          <a:bodyPr wrap="none" rtlCol="0">
            <a:spAutoFit/>
          </a:bodyPr>
          <a:lstStyle/>
          <a:p>
            <a:r>
              <a:rPr lang="zh-CN" altLang="en-US" sz="2400" dirty="0">
                <a:latin typeface="义启粗楷体" panose="02010601030101010101" charset="-128"/>
                <a:ea typeface="义启粗楷体" panose="02010601030101010101" charset="-128"/>
              </a:rPr>
              <a:t>特点：自然，原始，手工</a:t>
            </a:r>
          </a:p>
        </p:txBody>
      </p:sp>
      <p:pic>
        <p:nvPicPr>
          <p:cNvPr id="6" name="图片 5"/>
          <p:cNvPicPr>
            <a:picLocks noChangeAspect="1"/>
          </p:cNvPicPr>
          <p:nvPr/>
        </p:nvPicPr>
        <p:blipFill>
          <a:blip r:embed="rId3"/>
          <a:stretch>
            <a:fillRect/>
          </a:stretch>
        </p:blipFill>
        <p:spPr>
          <a:xfrm>
            <a:off x="5023463" y="842806"/>
            <a:ext cx="2908796" cy="2043083"/>
          </a:xfrm>
          <a:prstGeom prst="rect">
            <a:avLst/>
          </a:prstGeom>
        </p:spPr>
      </p:pic>
      <p:pic>
        <p:nvPicPr>
          <p:cNvPr id="7" name="图片 6"/>
          <p:cNvPicPr>
            <a:picLocks noChangeAspect="1"/>
          </p:cNvPicPr>
          <p:nvPr/>
        </p:nvPicPr>
        <p:blipFill>
          <a:blip r:embed="rId4"/>
          <a:stretch>
            <a:fillRect/>
          </a:stretch>
        </p:blipFill>
        <p:spPr>
          <a:xfrm>
            <a:off x="8465591" y="808826"/>
            <a:ext cx="2908797" cy="20770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1"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3000"/>
                            </p:stCondLst>
                            <p:childTnLst>
                              <p:par>
                                <p:cTn id="28" presetID="55" presetClass="entr" presetSubtype="0" fill="hold" grpId="2"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strVal val="#ppt_w*0.70"/>
                                          </p:val>
                                        </p:tav>
                                        <p:tav tm="100000">
                                          <p:val>
                                            <p:strVal val="#ppt_w"/>
                                          </p:val>
                                        </p:tav>
                                      </p:tavLst>
                                    </p:anim>
                                    <p:anim calcmode="lin" valueType="num">
                                      <p:cBhvr>
                                        <p:cTn id="31" dur="1000" fill="hold"/>
                                        <p:tgtEl>
                                          <p:spTgt spid="18"/>
                                        </p:tgtEl>
                                        <p:attrNameLst>
                                          <p:attrName>ppt_h</p:attrName>
                                        </p:attrNameLst>
                                      </p:cBhvr>
                                      <p:tavLst>
                                        <p:tav tm="0">
                                          <p:val>
                                            <p:strVal val="#ppt_h"/>
                                          </p:val>
                                        </p:tav>
                                        <p:tav tm="100000">
                                          <p:val>
                                            <p:strVal val="#ppt_h"/>
                                          </p:val>
                                        </p:tav>
                                      </p:tavLst>
                                    </p:anim>
                                    <p:animEffect transition="in" filter="fade">
                                      <p:cBhvr>
                                        <p:cTn id="32" dur="1000"/>
                                        <p:tgtEl>
                                          <p:spTgt spid="18"/>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par>
                                <p:cTn id="38" presetID="10" presetClass="entr" presetSubtype="0" fill="hold" grpId="3" nodeType="withEffect">
                                  <p:stCondLst>
                                    <p:cond delay="0"/>
                                  </p:stCondLst>
                                  <p:childTnLst>
                                    <p:set>
                                      <p:cBhvr>
                                        <p:cTn id="39" dur="2000" fill="hold">
                                          <p:stCondLst>
                                            <p:cond delay="0"/>
                                          </p:stCondLst>
                                        </p:cTn>
                                        <p:tgtEl>
                                          <p:spTgt spid="20"/>
                                        </p:tgtEl>
                                        <p:attrNameLst>
                                          <p:attrName>style.visibility</p:attrName>
                                        </p:attrNameLst>
                                      </p:cBhvr>
                                      <p:to>
                                        <p:strVal val="visible"/>
                                      </p:to>
                                    </p:set>
                                    <p:animEffect transition="in" filter="fade">
                                      <p:cBhvr>
                                        <p:cTn id="40" dur="2000"/>
                                        <p:tgtEl>
                                          <p:spTgt spid="20"/>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8" grpId="2"/>
      <p:bldP spid="19" grpId="0"/>
      <p:bldP spid="20" grpId="3"/>
      <p:bldP spid="4" grpId="0" bldLvl="0" animBg="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570164" y="2972828"/>
            <a:ext cx="4444841" cy="2399665"/>
          </a:xfrm>
          <a:prstGeom prst="rect">
            <a:avLst/>
          </a:prstGeom>
        </p:spPr>
        <p:txBody>
          <a:bodyPr vert="horz" wrap="square">
            <a:spAutoFit/>
          </a:bodyPr>
          <a:lstStyle/>
          <a:p>
            <a:pPr>
              <a:lnSpc>
                <a:spcPct val="150000"/>
              </a:lnSpc>
            </a:pPr>
            <a:r>
              <a:rPr lang="en-US" altLang="zh-CN" sz="20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       </a:t>
            </a:r>
            <a:r>
              <a:rPr lang="zh-CN" altLang="zh-CN" sz="20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旧石器时代晚期出土文物中已出现纺轮</a:t>
            </a:r>
            <a:r>
              <a:rPr lang="zh-CN" altLang="en-US" sz="20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其中最早的是河北磁山，公元前</a:t>
            </a:r>
            <a:r>
              <a:rPr lang="en-US" altLang="zh-CN" sz="20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5300</a:t>
            </a:r>
            <a:r>
              <a:rPr lang="zh-CN" altLang="en-US" sz="20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余年，稍后为河姆渡，公元前</a:t>
            </a:r>
            <a:r>
              <a:rPr lang="en-US" altLang="zh-CN" sz="20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4900</a:t>
            </a:r>
            <a:r>
              <a:rPr lang="zh-CN" altLang="en-US" sz="20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rPr>
              <a:t>余年。证明那时用纺专纺纱已经很普及了。</a:t>
            </a:r>
            <a:endParaRPr lang="zh-CN" altLang="en-US" sz="20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p:txBody>
      </p:sp>
      <p:sp>
        <p:nvSpPr>
          <p:cNvPr id="11" name="矩形 10"/>
          <p:cNvSpPr/>
          <p:nvPr/>
        </p:nvSpPr>
        <p:spPr>
          <a:xfrm>
            <a:off x="10979785" y="0"/>
            <a:ext cx="798195" cy="6858000"/>
          </a:xfrm>
          <a:prstGeom prst="rect">
            <a:avLst/>
          </a:prstGeom>
          <a:solidFill>
            <a:schemeClr val="bg1">
              <a:lumMod val="85000"/>
            </a:schemeClr>
          </a:solidFill>
        </p:spPr>
        <p:txBody>
          <a:bodyPr vert="eaVert" wrap="square">
            <a:spAutoFit/>
          </a:bodyPr>
          <a:lstStyle/>
          <a:p>
            <a:pPr algn="ctr" fontAlgn="auto"/>
            <a:r>
              <a:rPr lang="zh-CN" altLang="en-US" sz="4000" dirty="0">
                <a:solidFill>
                  <a:srgbClr val="C00000"/>
                </a:solidFill>
                <a:latin typeface="义启粗楷体" panose="02010601030101010101" charset="-128"/>
                <a:ea typeface="义启粗楷体" panose="02010601030101010101" charset="-128"/>
              </a:rPr>
              <a:t>纺轮</a:t>
            </a:r>
            <a:endParaRPr lang="zh-CN" altLang="en-US" sz="4000" b="0" i="0" dirty="0">
              <a:solidFill>
                <a:srgbClr val="C00000"/>
              </a:solidFill>
              <a:effectLst/>
              <a:latin typeface="义启粗楷体" panose="02010601030101010101" charset="-128"/>
              <a:ea typeface="义启粗楷体" panose="02010601030101010101" charset="-128"/>
            </a:endParaRPr>
          </a:p>
        </p:txBody>
      </p:sp>
      <p:sp>
        <p:nvSpPr>
          <p:cNvPr id="4" name="矩形 3"/>
          <p:cNvSpPr/>
          <p:nvPr/>
        </p:nvSpPr>
        <p:spPr>
          <a:xfrm>
            <a:off x="168275" y="1"/>
            <a:ext cx="904875" cy="2700128"/>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14960" y="0"/>
            <a:ext cx="613410" cy="2700020"/>
          </a:xfrm>
          <a:prstGeom prst="rect">
            <a:avLst/>
          </a:prstGeom>
        </p:spPr>
        <p:txBody>
          <a:bodyPr vert="eaVert" wrap="square">
            <a:spAutoFit/>
          </a:bodyPr>
          <a:lstStyle/>
          <a:p>
            <a:pPr algn="ctr"/>
            <a:r>
              <a:rPr lang="zh-CN" altLang="en-US" sz="2800" spc="600" dirty="0">
                <a:solidFill>
                  <a:schemeClr val="bg1"/>
                </a:solidFill>
                <a:latin typeface="华文行楷" panose="02010800040101010101" charset="-122"/>
                <a:ea typeface="华文行楷" panose="02010800040101010101" charset="-122"/>
              </a:rPr>
              <a:t>代表文物</a:t>
            </a:r>
          </a:p>
        </p:txBody>
      </p:sp>
      <p:pic>
        <p:nvPicPr>
          <p:cNvPr id="2" name="图片 1"/>
          <p:cNvPicPr>
            <a:picLocks noChangeAspect="1"/>
          </p:cNvPicPr>
          <p:nvPr/>
        </p:nvPicPr>
        <p:blipFill>
          <a:blip r:embed="rId2"/>
          <a:stretch>
            <a:fillRect/>
          </a:stretch>
        </p:blipFill>
        <p:spPr>
          <a:xfrm>
            <a:off x="5282565" y="848360"/>
            <a:ext cx="5316220" cy="5161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000"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2000"/>
                            </p:stCondLst>
                            <p:childTnLst>
                              <p:par>
                                <p:cTn id="15" presetID="47"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6" name="矩形 5"/>
          <p:cNvSpPr/>
          <p:nvPr/>
        </p:nvSpPr>
        <p:spPr>
          <a:xfrm>
            <a:off x="635" y="2032560"/>
            <a:ext cx="12192000" cy="300036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孙新恒宋楷体" panose="02000000000000000000" pitchFamily="2" charset="-122"/>
              <a:ea typeface="字魂36号-孙新恒宋楷体" panose="02000000000000000000" pitchFamily="2" charset="-122"/>
              <a:sym typeface="字魂36号-孙新恒宋楷体" panose="02000000000000000000" pitchFamily="2" charset="-122"/>
            </a:endParaRPr>
          </a:p>
        </p:txBody>
      </p:sp>
      <p:cxnSp>
        <p:nvCxnSpPr>
          <p:cNvPr id="17" name="直接连接符 16"/>
          <p:cNvCxnSpPr/>
          <p:nvPr/>
        </p:nvCxnSpPr>
        <p:spPr>
          <a:xfrm>
            <a:off x="4607560" y="1432560"/>
            <a:ext cx="286385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 name="图片 12" descr="图片1"/>
          <p:cNvPicPr>
            <a:picLocks noChangeAspect="1"/>
          </p:cNvPicPr>
          <p:nvPr/>
        </p:nvPicPr>
        <p:blipFill>
          <a:blip r:embed="rId2"/>
          <a:stretch>
            <a:fillRect/>
          </a:stretch>
        </p:blipFill>
        <p:spPr>
          <a:xfrm>
            <a:off x="4607560" y="569595"/>
            <a:ext cx="2977515" cy="862965"/>
          </a:xfrm>
          <a:prstGeom prst="rect">
            <a:avLst/>
          </a:prstGeom>
        </p:spPr>
      </p:pic>
      <p:sp>
        <p:nvSpPr>
          <p:cNvPr id="21" name="矩形 20"/>
          <p:cNvSpPr/>
          <p:nvPr/>
        </p:nvSpPr>
        <p:spPr>
          <a:xfrm>
            <a:off x="4235253" y="2306793"/>
            <a:ext cx="7615555" cy="2452544"/>
          </a:xfrm>
          <a:prstGeom prst="rect">
            <a:avLst/>
          </a:prstGeom>
        </p:spPr>
        <p:txBody>
          <a:bodyPr vert="eaVert" wrap="square">
            <a:spAutoFit/>
          </a:bodyPr>
          <a:lstStyle/>
          <a:p>
            <a:pPr>
              <a:lnSpc>
                <a:spcPct val="150000"/>
              </a:lnSpc>
            </a:pPr>
            <a:r>
              <a:rPr lang="zh-CN" altLang="en-US" sz="1400" spc="600" dirty="0">
                <a:solidFill>
                  <a:schemeClr val="bg1">
                    <a:lumMod val="65000"/>
                  </a:schemeClr>
                </a:solidFill>
                <a:latin typeface="义启粗楷体" panose="02010601030101010101" charset="-128"/>
                <a:ea typeface="义启粗楷体" panose="02010601030101010101" charset="-128"/>
                <a:cs typeface="义启粗楷体" panose="02010601030101010101" charset="-128"/>
              </a:rPr>
              <a:t>商朝时期，我国的蚕桑生产和丝织手工业有了进一步发展，并受到统治者的重视。考古工作者在商朝贵族的墓葬中，常常发现玉蚕和金蚕。商朝铜器的装饰花纹中，也有蚕的形象。商朝的甲骨文中还有蚕、桑、丝、帛等字。</a:t>
            </a:r>
            <a:endParaRPr lang="en-US" altLang="zh-CN" sz="1400" spc="600" dirty="0">
              <a:solidFill>
                <a:schemeClr val="bg1">
                  <a:lumMod val="65000"/>
                </a:schemeClr>
              </a:solidFill>
              <a:latin typeface="义启粗楷体" panose="02010601030101010101" charset="-128"/>
              <a:ea typeface="义启粗楷体" panose="02010601030101010101" charset="-128"/>
              <a:cs typeface="义启粗楷体" panose="02010601030101010101" charset="-128"/>
            </a:endParaRPr>
          </a:p>
          <a:p>
            <a:pPr>
              <a:lnSpc>
                <a:spcPct val="150000"/>
              </a:lnSpc>
            </a:pPr>
            <a:r>
              <a:rPr lang="zh-CN" altLang="en-US" sz="1400" spc="600" dirty="0">
                <a:solidFill>
                  <a:schemeClr val="bg1">
                    <a:lumMod val="65000"/>
                  </a:schemeClr>
                </a:solidFill>
                <a:latin typeface="义启粗楷体" panose="02010601030101010101" charset="-128"/>
                <a:ea typeface="义启粗楷体" panose="02010601030101010101" charset="-128"/>
                <a:cs typeface="义启粗楷体" panose="02010601030101010101" charset="-128"/>
              </a:rPr>
              <a:t>  周朝的时候，中国已经设立了专门的蚕桑管理机构。  </a:t>
            </a:r>
            <a:endParaRPr lang="en-US" altLang="zh-CN" sz="1400" spc="600" dirty="0">
              <a:solidFill>
                <a:schemeClr val="bg1">
                  <a:lumMod val="65000"/>
                </a:schemeClr>
              </a:solidFill>
              <a:latin typeface="义启粗楷体" panose="02010601030101010101" charset="-128"/>
              <a:ea typeface="义启粗楷体" panose="02010601030101010101" charset="-128"/>
              <a:cs typeface="义启粗楷体" panose="02010601030101010101" charset="-128"/>
            </a:endParaRPr>
          </a:p>
          <a:p>
            <a:pPr>
              <a:lnSpc>
                <a:spcPct val="150000"/>
              </a:lnSpc>
            </a:pPr>
            <a:r>
              <a:rPr lang="zh-CN" altLang="en-US" sz="1400" spc="600" dirty="0">
                <a:solidFill>
                  <a:schemeClr val="bg1">
                    <a:lumMod val="65000"/>
                  </a:schemeClr>
                </a:solidFill>
                <a:latin typeface="义启粗楷体" panose="02010601030101010101" charset="-128"/>
                <a:ea typeface="义启粗楷体" panose="02010601030101010101" charset="-128"/>
                <a:cs typeface="义启粗楷体" panose="02010601030101010101" charset="-128"/>
              </a:rPr>
              <a:t>  春秋战国时，丝绸产品已不再是上层社会的奢侈品，逐渐普及到了民间。因此，织、绣、染技术有了空前的发展，为汉代大规模开通丝绸之路奠定了坚实的技术基础。</a:t>
            </a:r>
          </a:p>
        </p:txBody>
      </p:sp>
      <p:sp>
        <p:nvSpPr>
          <p:cNvPr id="19" name="矩形 18"/>
          <p:cNvSpPr/>
          <p:nvPr/>
        </p:nvSpPr>
        <p:spPr>
          <a:xfrm>
            <a:off x="818515" y="2656205"/>
            <a:ext cx="3093085" cy="645160"/>
          </a:xfrm>
          <a:prstGeom prst="rect">
            <a:avLst/>
          </a:prstGeom>
        </p:spPr>
        <p:txBody>
          <a:bodyPr vert="horz" wrap="square">
            <a:spAutoFit/>
          </a:bodyPr>
          <a:lstStyle/>
          <a:p>
            <a:pPr algn="ctr"/>
            <a:r>
              <a:rPr lang="zh-CN" altLang="en-US" sz="3600" dirty="0">
                <a:solidFill>
                  <a:schemeClr val="bg1"/>
                </a:solidFill>
                <a:latin typeface="华文行楷" panose="02010800040101010101" charset="-122"/>
                <a:ea typeface="华文行楷" panose="02010800040101010101" charset="-122"/>
              </a:rPr>
              <a:t>先秦时期</a:t>
            </a:r>
          </a:p>
        </p:txBody>
      </p:sp>
      <p:sp>
        <p:nvSpPr>
          <p:cNvPr id="20" name="矩形 19"/>
          <p:cNvSpPr/>
          <p:nvPr/>
        </p:nvSpPr>
        <p:spPr>
          <a:xfrm>
            <a:off x="216505" y="3585070"/>
            <a:ext cx="4297680" cy="645160"/>
          </a:xfrm>
          <a:prstGeom prst="rect">
            <a:avLst/>
          </a:prstGeom>
        </p:spPr>
        <p:txBody>
          <a:bodyPr wrap="none">
            <a:spAutoFit/>
          </a:bodyPr>
          <a:lstStyle/>
          <a:p>
            <a:r>
              <a:rPr lang="zh-CN" altLang="en-US" sz="3600" dirty="0">
                <a:solidFill>
                  <a:schemeClr val="bg1"/>
                </a:solidFill>
                <a:latin typeface="华文行楷" panose="02010800040101010101" charset="-122"/>
                <a:ea typeface="华文行楷" panose="02010800040101010101" charset="-122"/>
              </a:rPr>
              <a:t>丝织业成为重要行业</a:t>
            </a:r>
            <a:endParaRPr lang="zh-CN" altLang="en-US" sz="3600" b="0" i="0" dirty="0">
              <a:solidFill>
                <a:schemeClr val="bg1"/>
              </a:solidFill>
              <a:effectLst/>
              <a:latin typeface="华文行楷" panose="02010800040101010101" charset="-122"/>
              <a:ea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29"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ppt_x</p:attrName>
                                        </p:attrNameLst>
                                      </p:cBhvr>
                                      <p:tavLst>
                                        <p:tav tm="0">
                                          <p:val>
                                            <p:strVal val="#ppt_x-.2"/>
                                          </p:val>
                                        </p:tav>
                                        <p:tav tm="100000">
                                          <p:val>
                                            <p:strVal val="#ppt_x"/>
                                          </p:val>
                                        </p:tav>
                                      </p:tavLst>
                                    </p:anim>
                                    <p:anim calcmode="lin" valueType="num">
                                      <p:cBhvr>
                                        <p:cTn id="17"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7"/>
                                        </p:tgtEl>
                                      </p:cBhvr>
                                    </p:animEffect>
                                  </p:childTnLst>
                                </p:cTn>
                              </p:par>
                            </p:childTnLst>
                          </p:cTn>
                        </p:par>
                        <p:par>
                          <p:cTn id="19" fill="hold">
                            <p:stCondLst>
                              <p:cond delay="25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1"/>
                                          </p:val>
                                        </p:tav>
                                        <p:tav tm="100000">
                                          <p:val>
                                            <p:strVal val="#ppt_x"/>
                                          </p:val>
                                        </p:tav>
                                      </p:tavLst>
                                    </p:anim>
                                    <p:anim calcmode="lin" valueType="num">
                                      <p:cBhvr>
                                        <p:cTn id="24" dur="10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3799"/>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1"/>
                                          </p:val>
                                        </p:tav>
                                        <p:tav tm="100000">
                                          <p:val>
                                            <p:strVal val="#ppt_x"/>
                                          </p:val>
                                        </p:tav>
                                      </p:tavLst>
                                    </p:anim>
                                    <p:anim calcmode="lin" valueType="num">
                                      <p:cBhvr>
                                        <p:cTn id="30" dur="10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5599"/>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1"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矩形 12"/>
          <p:cNvSpPr/>
          <p:nvPr/>
        </p:nvSpPr>
        <p:spPr>
          <a:xfrm>
            <a:off x="0" y="4286250"/>
            <a:ext cx="12192000" cy="257238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p:cNvSpPr/>
          <p:nvPr/>
        </p:nvSpPr>
        <p:spPr>
          <a:xfrm>
            <a:off x="2634754" y="3197725"/>
            <a:ext cx="1107996" cy="46166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斜织机</a:t>
            </a:r>
          </a:p>
        </p:txBody>
      </p:sp>
      <p:sp>
        <p:nvSpPr>
          <p:cNvPr id="19" name="矩形 18"/>
          <p:cNvSpPr/>
          <p:nvPr/>
        </p:nvSpPr>
        <p:spPr>
          <a:xfrm>
            <a:off x="6098044" y="3222490"/>
            <a:ext cx="492443" cy="46166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锦</a:t>
            </a:r>
          </a:p>
        </p:txBody>
      </p:sp>
      <p:sp>
        <p:nvSpPr>
          <p:cNvPr id="20" name="矩形 19"/>
          <p:cNvSpPr/>
          <p:nvPr/>
        </p:nvSpPr>
        <p:spPr>
          <a:xfrm>
            <a:off x="9628354" y="3223760"/>
            <a:ext cx="492443" cy="461665"/>
          </a:xfrm>
          <a:prstGeom prst="rect">
            <a:avLst/>
          </a:prstGeom>
        </p:spPr>
        <p:txBody>
          <a:bodyPr wrap="none">
            <a:spAutoFit/>
          </a:bodyPr>
          <a:lstStyle/>
          <a:p>
            <a:r>
              <a:rPr lang="zh-CN" altLang="en-US" sz="2400" dirty="0">
                <a:solidFill>
                  <a:srgbClr val="C00000"/>
                </a:solidFill>
                <a:latin typeface="义启粗楷体" panose="02010601030101010101" charset="-128"/>
                <a:ea typeface="义启粗楷体" panose="02010601030101010101" charset="-128"/>
              </a:rPr>
              <a:t>绣</a:t>
            </a:r>
          </a:p>
        </p:txBody>
      </p:sp>
      <p:sp>
        <p:nvSpPr>
          <p:cNvPr id="4" name="矩形 3"/>
          <p:cNvSpPr/>
          <p:nvPr/>
        </p:nvSpPr>
        <p:spPr>
          <a:xfrm>
            <a:off x="168910" y="1270"/>
            <a:ext cx="904875" cy="3684135"/>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14325" y="61072"/>
            <a:ext cx="613410" cy="3624333"/>
          </a:xfrm>
          <a:prstGeom prst="rect">
            <a:avLst/>
          </a:prstGeom>
        </p:spPr>
        <p:txBody>
          <a:bodyPr vert="eaVert" wrap="square">
            <a:spAutoFit/>
          </a:bodyPr>
          <a:lstStyle/>
          <a:p>
            <a:r>
              <a:rPr lang="zh-CN" altLang="en-US" sz="2800" spc="600" dirty="0">
                <a:solidFill>
                  <a:schemeClr val="bg1"/>
                </a:solidFill>
                <a:latin typeface="华文行楷" panose="02010800040101010101" charset="-122"/>
                <a:ea typeface="华文行楷" panose="02010800040101010101" charset="-122"/>
              </a:rPr>
              <a:t>丝织品种类及技术</a:t>
            </a:r>
          </a:p>
        </p:txBody>
      </p:sp>
      <p:sp>
        <p:nvSpPr>
          <p:cNvPr id="10" name="矩形 9"/>
          <p:cNvSpPr/>
          <p:nvPr/>
        </p:nvSpPr>
        <p:spPr>
          <a:xfrm>
            <a:off x="4633595" y="4718050"/>
            <a:ext cx="3421380" cy="1568450"/>
          </a:xfrm>
          <a:prstGeom prst="rect">
            <a:avLst/>
          </a:prstGeom>
        </p:spPr>
        <p:txBody>
          <a:bodyPr wrap="square">
            <a:spAutoFit/>
          </a:bodyPr>
          <a:lstStyle/>
          <a:p>
            <a:pPr>
              <a:lnSpc>
                <a:spcPct val="150000"/>
              </a:lnSpc>
            </a:pP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春秋战国时期</a:t>
            </a:r>
            <a:r>
              <a:rPr lang="en-US" altLang="zh-CN"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a:t>
            </a: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在原始腰机的基础上</a:t>
            </a:r>
            <a:r>
              <a:rPr lang="en-US" altLang="zh-CN"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a:t>
            </a: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使用了机架、综框、辘轳和踏板</a:t>
            </a:r>
            <a:r>
              <a:rPr lang="en-US" altLang="zh-CN"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a:t>
            </a: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形成了脚踏提综的斜织机。</a:t>
            </a:r>
          </a:p>
        </p:txBody>
      </p:sp>
      <p:sp>
        <p:nvSpPr>
          <p:cNvPr id="14" name="矩形 13"/>
          <p:cNvSpPr/>
          <p:nvPr/>
        </p:nvSpPr>
        <p:spPr>
          <a:xfrm>
            <a:off x="963930" y="4718050"/>
            <a:ext cx="3421380" cy="1526187"/>
          </a:xfrm>
          <a:prstGeom prst="rect">
            <a:avLst/>
          </a:prstGeom>
        </p:spPr>
        <p:txBody>
          <a:bodyPr wrap="square">
            <a:spAutoFit/>
          </a:bodyPr>
          <a:lstStyle/>
          <a:p>
            <a:pPr>
              <a:lnSpc>
                <a:spcPct val="150000"/>
              </a:lnSpc>
            </a:pP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到春秋战国之前</a:t>
            </a:r>
            <a:r>
              <a:rPr lang="en-US" altLang="zh-CN"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a:t>
            </a:r>
            <a:r>
              <a:rPr lang="zh-CN" altLang="en-US" sz="1600" spc="600" dirty="0">
                <a:solidFill>
                  <a:schemeClr val="bg1"/>
                </a:solidFill>
                <a:latin typeface="义启粗楷体" panose="02010601030101010101" charset="-128"/>
                <a:ea typeface="义启粗楷体" panose="02010601030101010101" charset="-128"/>
                <a:cs typeface="义启粗楷体" panose="02010601030101010101" charset="-128"/>
                <a:sym typeface="+mn-ea"/>
              </a:rPr>
              <a:t>缫车、纺车、脚踏斜织机等手工机器和腰机挑花以及多综提花等织花方法均已出现。</a:t>
            </a:r>
          </a:p>
        </p:txBody>
      </p:sp>
      <p:sp>
        <p:nvSpPr>
          <p:cNvPr id="15" name="矩形 14"/>
          <p:cNvSpPr/>
          <p:nvPr/>
        </p:nvSpPr>
        <p:spPr>
          <a:xfrm>
            <a:off x="8164195" y="4418965"/>
            <a:ext cx="3421380" cy="2264851"/>
          </a:xfrm>
          <a:prstGeom prst="rect">
            <a:avLst/>
          </a:prstGeom>
        </p:spPr>
        <p:txBody>
          <a:bodyPr wrap="square">
            <a:spAutoFit/>
          </a:bodyPr>
          <a:lstStyle/>
          <a:p>
            <a:pPr>
              <a:lnSpc>
                <a:spcPct val="150000"/>
              </a:lnSpc>
            </a:pPr>
            <a:r>
              <a:rPr lang="zh-CN" altLang="en-US" sz="1600" spc="600" dirty="0">
                <a:solidFill>
                  <a:schemeClr val="bg1"/>
                </a:solidFill>
                <a:latin typeface="义启粗楷体" panose="02010601030101010101" charset="-128"/>
                <a:ea typeface="义启粗楷体" panose="02010601030101010101" charset="-128"/>
                <a:sym typeface="+mn-ea"/>
              </a:rPr>
              <a:t>春秋战国丝织物品种已发现有绡、纱、纺、縠、缟、纨、罗、绮、锦等，有的还加上刺绣。在这些纺织产品中，锦和绣已非常精美。</a:t>
            </a:r>
          </a:p>
        </p:txBody>
      </p:sp>
      <p:pic>
        <p:nvPicPr>
          <p:cNvPr id="2" name="图片 1"/>
          <p:cNvPicPr>
            <a:picLocks noChangeAspect="1"/>
          </p:cNvPicPr>
          <p:nvPr/>
        </p:nvPicPr>
        <p:blipFill>
          <a:blip r:embed="rId2"/>
          <a:stretch>
            <a:fillRect/>
          </a:stretch>
        </p:blipFill>
        <p:spPr>
          <a:xfrm>
            <a:off x="1495457" y="436785"/>
            <a:ext cx="2890020" cy="2761069"/>
          </a:xfrm>
          <a:prstGeom prst="rect">
            <a:avLst/>
          </a:prstGeom>
        </p:spPr>
      </p:pic>
      <p:pic>
        <p:nvPicPr>
          <p:cNvPr id="3" name="图片 2"/>
          <p:cNvPicPr>
            <a:picLocks noChangeAspect="1"/>
          </p:cNvPicPr>
          <p:nvPr/>
        </p:nvPicPr>
        <p:blipFill>
          <a:blip r:embed="rId3"/>
          <a:stretch>
            <a:fillRect/>
          </a:stretch>
        </p:blipFill>
        <p:spPr>
          <a:xfrm>
            <a:off x="4658448" y="761361"/>
            <a:ext cx="3371797" cy="2220812"/>
          </a:xfrm>
          <a:prstGeom prst="rect">
            <a:avLst/>
          </a:prstGeom>
        </p:spPr>
      </p:pic>
      <p:pic>
        <p:nvPicPr>
          <p:cNvPr id="9" name="图片 8"/>
          <p:cNvPicPr>
            <a:picLocks noChangeAspect="1"/>
          </p:cNvPicPr>
          <p:nvPr/>
        </p:nvPicPr>
        <p:blipFill>
          <a:blip r:embed="rId4"/>
          <a:stretch>
            <a:fillRect/>
          </a:stretch>
        </p:blipFill>
        <p:spPr>
          <a:xfrm>
            <a:off x="8521700" y="638115"/>
            <a:ext cx="2706129" cy="24680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1"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000"/>
                            </p:stCondLst>
                            <p:childTnLst>
                              <p:par>
                                <p:cTn id="26" presetID="55" presetClass="entr" presetSubtype="0" fill="hold" grpId="1"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par>
                          <p:cTn id="31" fill="hold">
                            <p:stCondLst>
                              <p:cond delay="3000"/>
                            </p:stCondLst>
                            <p:childTnLst>
                              <p:par>
                                <p:cTn id="32" presetID="55"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strVal val="#ppt_w*0.70"/>
                                          </p:val>
                                        </p:tav>
                                        <p:tav tm="100000">
                                          <p:val>
                                            <p:strVal val="#ppt_w"/>
                                          </p:val>
                                        </p:tav>
                                      </p:tavLst>
                                    </p:anim>
                                    <p:anim calcmode="lin" valueType="num">
                                      <p:cBhvr>
                                        <p:cTn id="35" dur="1000" fill="hold"/>
                                        <p:tgtEl>
                                          <p:spTgt spid="19"/>
                                        </p:tgtEl>
                                        <p:attrNameLst>
                                          <p:attrName>ppt_h</p:attrName>
                                        </p:attrNameLst>
                                      </p:cBhvr>
                                      <p:tavLst>
                                        <p:tav tm="0">
                                          <p:val>
                                            <p:strVal val="#ppt_h"/>
                                          </p:val>
                                        </p:tav>
                                        <p:tav tm="100000">
                                          <p:val>
                                            <p:strVal val="#ppt_h"/>
                                          </p:val>
                                        </p:tav>
                                      </p:tavLst>
                                    </p:anim>
                                    <p:animEffect transition="in" filter="fade">
                                      <p:cBhvr>
                                        <p:cTn id="36" dur="1000"/>
                                        <p:tgtEl>
                                          <p:spTgt spid="19"/>
                                        </p:tgtEl>
                                      </p:cBhvr>
                                    </p:animEffect>
                                  </p:childTnLst>
                                </p:cTn>
                              </p:par>
                            </p:childTnLst>
                          </p:cTn>
                        </p:par>
                        <p:par>
                          <p:cTn id="37" fill="hold">
                            <p:stCondLst>
                              <p:cond delay="4000"/>
                            </p:stCondLst>
                            <p:childTnLst>
                              <p:par>
                                <p:cTn id="38" presetID="10" presetClass="entr" presetSubtype="0" fill="hold" grpId="2"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8" grpId="1"/>
      <p:bldP spid="19" grpId="0"/>
      <p:bldP spid="20" grpId="2"/>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1320800" y="3228975"/>
            <a:ext cx="3166745" cy="1476375"/>
          </a:xfrm>
          <a:prstGeom prst="rect">
            <a:avLst/>
          </a:prstGeom>
        </p:spPr>
        <p:txBody>
          <a:bodyPr vert="horz" wrap="square">
            <a:spAutoFit/>
          </a:bodyPr>
          <a:lstStyle/>
          <a:p>
            <a:pPr>
              <a:lnSpc>
                <a:spcPct val="150000"/>
              </a:lnSpc>
            </a:pPr>
            <a:r>
              <a:rPr lang="zh-CN" altLang="en-US" sz="2000" dirty="0"/>
              <a:t>       </a:t>
            </a:r>
            <a:r>
              <a:rPr lang="zh-CN" altLang="en-US" sz="2000" dirty="0">
                <a:solidFill>
                  <a:schemeClr val="bg1">
                    <a:lumMod val="50000"/>
                  </a:schemeClr>
                </a:solidFill>
              </a:rPr>
              <a:t> 考古工作者在商朝贵族的墓葬中，常常发现玉蚕和金蚕。</a:t>
            </a:r>
            <a:endParaRPr lang="zh-CN" altLang="en-US" sz="2000" spc="600" dirty="0">
              <a:solidFill>
                <a:schemeClr val="bg1">
                  <a:lumMod val="50000"/>
                </a:schemeClr>
              </a:solidFill>
              <a:latin typeface="义启粗楷体" panose="02010601030101010101" charset="-128"/>
              <a:ea typeface="义启粗楷体" panose="02010601030101010101" charset="-128"/>
              <a:cs typeface="义启粗楷体" panose="02010601030101010101" charset="-128"/>
            </a:endParaRPr>
          </a:p>
        </p:txBody>
      </p:sp>
      <p:sp>
        <p:nvSpPr>
          <p:cNvPr id="11" name="矩形 10"/>
          <p:cNvSpPr/>
          <p:nvPr/>
        </p:nvSpPr>
        <p:spPr>
          <a:xfrm>
            <a:off x="11019790" y="0"/>
            <a:ext cx="798195" cy="6858635"/>
          </a:xfrm>
          <a:prstGeom prst="rect">
            <a:avLst/>
          </a:prstGeom>
          <a:solidFill>
            <a:schemeClr val="bg1">
              <a:lumMod val="85000"/>
            </a:schemeClr>
          </a:solidFill>
        </p:spPr>
        <p:txBody>
          <a:bodyPr vert="eaVert" wrap="square">
            <a:spAutoFit/>
          </a:bodyPr>
          <a:lstStyle/>
          <a:p>
            <a:pPr algn="ctr"/>
            <a:r>
              <a:rPr lang="zh-CN" altLang="en-US" sz="4000" b="0" i="0" dirty="0">
                <a:solidFill>
                  <a:srgbClr val="C00000"/>
                </a:solidFill>
                <a:effectLst/>
                <a:latin typeface="义启粗楷体" panose="02010601030101010101" charset="-128"/>
                <a:ea typeface="义启粗楷体" panose="02010601030101010101" charset="-128"/>
              </a:rPr>
              <a:t>西周玉蚕</a:t>
            </a:r>
          </a:p>
        </p:txBody>
      </p:sp>
      <p:sp>
        <p:nvSpPr>
          <p:cNvPr id="4" name="矩形 3"/>
          <p:cNvSpPr/>
          <p:nvPr/>
        </p:nvSpPr>
        <p:spPr>
          <a:xfrm>
            <a:off x="168275" y="1"/>
            <a:ext cx="904875" cy="2700128"/>
          </a:xfrm>
          <a:prstGeom prst="rect">
            <a:avLst/>
          </a:prstGeom>
          <a:solidFill>
            <a:srgbClr val="19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13690" y="0"/>
            <a:ext cx="613410" cy="2700020"/>
          </a:xfrm>
          <a:prstGeom prst="rect">
            <a:avLst/>
          </a:prstGeom>
        </p:spPr>
        <p:txBody>
          <a:bodyPr vert="eaVert" wrap="square">
            <a:spAutoFit/>
          </a:bodyPr>
          <a:lstStyle/>
          <a:p>
            <a:pPr algn="ctr"/>
            <a:r>
              <a:rPr lang="zh-CN" altLang="en-US" sz="2800" spc="600" dirty="0">
                <a:solidFill>
                  <a:schemeClr val="bg1"/>
                </a:solidFill>
                <a:latin typeface="华文行楷" panose="02010800040101010101" charset="-122"/>
                <a:ea typeface="华文行楷" panose="02010800040101010101" charset="-122"/>
              </a:rPr>
              <a:t>代表文物</a:t>
            </a:r>
          </a:p>
        </p:txBody>
      </p:sp>
      <p:pic>
        <p:nvPicPr>
          <p:cNvPr id="3" name="图片 2"/>
          <p:cNvPicPr>
            <a:picLocks noChangeAspect="1"/>
          </p:cNvPicPr>
          <p:nvPr/>
        </p:nvPicPr>
        <p:blipFill>
          <a:blip r:embed="rId2"/>
          <a:stretch>
            <a:fillRect/>
          </a:stretch>
        </p:blipFill>
        <p:spPr>
          <a:xfrm>
            <a:off x="4669155" y="937260"/>
            <a:ext cx="6047740" cy="4530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ldLvl="0" animBg="1"/>
      <p:bldP spid="4"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304.587401574803,&quot;width&quot;:5115.349606299212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050.9480314960629,&quot;width&quot;:5293.91496062992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2678</Words>
  <Application>Microsoft Office PowerPoint</Application>
  <PresentationFormat>宽屏</PresentationFormat>
  <Paragraphs>202</Paragraphs>
  <Slides>37</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37</vt:i4>
      </vt:variant>
    </vt:vector>
  </HeadingPairs>
  <TitlesOfParts>
    <vt:vector size="48" baseType="lpstr">
      <vt:lpstr>方正粗黑宋简体</vt:lpstr>
      <vt:lpstr>方正清刻本悦宋简体</vt:lpstr>
      <vt:lpstr>华文行楷</vt:lpstr>
      <vt:lpstr>华文楷体</vt:lpstr>
      <vt:lpstr>华文中宋</vt:lpstr>
      <vt:lpstr>微软雅黑</vt:lpstr>
      <vt:lpstr>义启粗楷体</vt:lpstr>
      <vt:lpstr>字魂36号-孙新恒宋楷体</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Mac</cp:lastModifiedBy>
  <cp:revision>50</cp:revision>
  <dcterms:created xsi:type="dcterms:W3CDTF">2020-05-09T01:06:00Z</dcterms:created>
  <dcterms:modified xsi:type="dcterms:W3CDTF">2020-07-28T01:22:09Z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