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3"/>
    <p:sldId id="292" r:id="rId4"/>
    <p:sldId id="260" r:id="rId5"/>
    <p:sldId id="324" r:id="rId6"/>
    <p:sldId id="396" r:id="rId7"/>
    <p:sldId id="399" r:id="rId8"/>
    <p:sldId id="401" r:id="rId9"/>
    <p:sldId id="434" r:id="rId10"/>
    <p:sldId id="402" r:id="rId11"/>
    <p:sldId id="403" r:id="rId12"/>
    <p:sldId id="404" r:id="rId13"/>
    <p:sldId id="435" r:id="rId14"/>
    <p:sldId id="412" r:id="rId15"/>
    <p:sldId id="414" r:id="rId16"/>
    <p:sldId id="419" r:id="rId17"/>
    <p:sldId id="420" r:id="rId18"/>
    <p:sldId id="421" r:id="rId19"/>
    <p:sldId id="436" r:id="rId20"/>
    <p:sldId id="423" r:id="rId21"/>
    <p:sldId id="431" r:id="rId22"/>
    <p:sldId id="426" r:id="rId23"/>
    <p:sldId id="386" r:id="rId24"/>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xiaojun" initials="l" lastIdx="0" clrIdx="0"/>
  <p:cmAuthor id="2" name="FtpDown" initials="F" lastIdx="0" clrIdx="0"/>
  <p:cmAuthor id="3" name="新课标第一网" initials="新" lastIdx="0" clrIdx="0"/>
  <p:cmAuthor id="4" name="作者" initials="作" lastIdx="0" clrIdx="1"/>
  <p:cmAuthor id="0" name="iwenping" initials="" lastIdx="0" clrIdx="0"/>
  <p:cmAuthor id="7" name="1206988966@qq.com" initials="1" lastIdx="0" clrIdx="2"/>
  <p:cmAuthor id="8" name="姜伟光" initials="姜" lastIdx="0" clrIdx="0"/>
  <p:cmAuthor id="5" name="宋洁然" initials="宋" lastIdx="0" clrIdx="1"/>
  <p:cmAuthor id="6" name="ming qiu" initials="m" lastIdx="0" clrIdx="1"/>
  <p:cmAuthor id="9" name="PPTer_Tang" initials="P" lastIdx="0" clrIdx="0"/>
  <p:cmAuthor id="10" name="86136" initials="8" lastIdx="0" clrIdx="9"/>
  <p:cmAuthor id="12" name="ycadmin" initials="y" lastIdx="0" clrIdx="11"/>
  <p:cmAuthor id="11" name="xiaoxuan Zeng" initials="x" lastIdx="0" clrIdx="0"/>
  <p:cmAuthor id="13" name="xtzj" initials="x" lastIdx="0" clrIdx="0"/>
  <p:cmAuthor id="14" name="HUAWEI" initials="H"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6"/>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230.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3.xml"/><Relationship Id="rId1" Type="http://schemas.openxmlformats.org/officeDocument/2006/relationships/tags" Target="../tags/tag142.xml"/></Relationships>
</file>

<file path=ppt/slides/_rels/slide13.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9" Type="http://schemas.openxmlformats.org/officeDocument/2006/relationships/slideLayout" Target="../slideLayouts/slideLayout7.xml"/><Relationship Id="rId68" Type="http://schemas.openxmlformats.org/officeDocument/2006/relationships/tags" Target="../tags/tag211.xml"/><Relationship Id="rId67" Type="http://schemas.openxmlformats.org/officeDocument/2006/relationships/tags" Target="../tags/tag210.xml"/><Relationship Id="rId66" Type="http://schemas.openxmlformats.org/officeDocument/2006/relationships/tags" Target="../tags/tag209.xml"/><Relationship Id="rId65" Type="http://schemas.openxmlformats.org/officeDocument/2006/relationships/tags" Target="../tags/tag208.xml"/><Relationship Id="rId64" Type="http://schemas.openxmlformats.org/officeDocument/2006/relationships/tags" Target="../tags/tag207.xml"/><Relationship Id="rId63" Type="http://schemas.openxmlformats.org/officeDocument/2006/relationships/tags" Target="../tags/tag206.xml"/><Relationship Id="rId62" Type="http://schemas.openxmlformats.org/officeDocument/2006/relationships/tags" Target="../tags/tag205.xml"/><Relationship Id="rId61" Type="http://schemas.openxmlformats.org/officeDocument/2006/relationships/tags" Target="../tags/tag204.xml"/><Relationship Id="rId60" Type="http://schemas.openxmlformats.org/officeDocument/2006/relationships/tags" Target="../tags/tag203.xml"/><Relationship Id="rId6" Type="http://schemas.openxmlformats.org/officeDocument/2006/relationships/tags" Target="../tags/tag149.xml"/><Relationship Id="rId59" Type="http://schemas.openxmlformats.org/officeDocument/2006/relationships/tags" Target="../tags/tag202.xml"/><Relationship Id="rId58" Type="http://schemas.openxmlformats.org/officeDocument/2006/relationships/tags" Target="../tags/tag201.xml"/><Relationship Id="rId57" Type="http://schemas.openxmlformats.org/officeDocument/2006/relationships/tags" Target="../tags/tag200.xml"/><Relationship Id="rId56" Type="http://schemas.openxmlformats.org/officeDocument/2006/relationships/tags" Target="../tags/tag199.xml"/><Relationship Id="rId55" Type="http://schemas.openxmlformats.org/officeDocument/2006/relationships/tags" Target="../tags/tag198.xml"/><Relationship Id="rId54" Type="http://schemas.openxmlformats.org/officeDocument/2006/relationships/tags" Target="../tags/tag197.xml"/><Relationship Id="rId53" Type="http://schemas.openxmlformats.org/officeDocument/2006/relationships/tags" Target="../tags/tag196.xml"/><Relationship Id="rId52" Type="http://schemas.openxmlformats.org/officeDocument/2006/relationships/tags" Target="../tags/tag195.xml"/><Relationship Id="rId51" Type="http://schemas.openxmlformats.org/officeDocument/2006/relationships/tags" Target="../tags/tag194.xml"/><Relationship Id="rId50" Type="http://schemas.openxmlformats.org/officeDocument/2006/relationships/tags" Target="../tags/tag193.xml"/><Relationship Id="rId5" Type="http://schemas.openxmlformats.org/officeDocument/2006/relationships/tags" Target="../tags/tag148.xml"/><Relationship Id="rId49" Type="http://schemas.openxmlformats.org/officeDocument/2006/relationships/tags" Target="../tags/tag192.xml"/><Relationship Id="rId48" Type="http://schemas.openxmlformats.org/officeDocument/2006/relationships/tags" Target="../tags/tag191.xml"/><Relationship Id="rId47" Type="http://schemas.openxmlformats.org/officeDocument/2006/relationships/tags" Target="../tags/tag190.xml"/><Relationship Id="rId46" Type="http://schemas.openxmlformats.org/officeDocument/2006/relationships/tags" Target="../tags/tag189.xml"/><Relationship Id="rId45" Type="http://schemas.openxmlformats.org/officeDocument/2006/relationships/tags" Target="../tags/tag188.xml"/><Relationship Id="rId44" Type="http://schemas.openxmlformats.org/officeDocument/2006/relationships/tags" Target="../tags/tag187.xml"/><Relationship Id="rId43" Type="http://schemas.openxmlformats.org/officeDocument/2006/relationships/tags" Target="../tags/tag186.xml"/><Relationship Id="rId42" Type="http://schemas.openxmlformats.org/officeDocument/2006/relationships/tags" Target="../tags/tag185.xml"/><Relationship Id="rId41" Type="http://schemas.openxmlformats.org/officeDocument/2006/relationships/tags" Target="../tags/tag184.xml"/><Relationship Id="rId40" Type="http://schemas.openxmlformats.org/officeDocument/2006/relationships/tags" Target="../tags/tag183.xml"/><Relationship Id="rId4" Type="http://schemas.openxmlformats.org/officeDocument/2006/relationships/tags" Target="../tags/tag147.xml"/><Relationship Id="rId39" Type="http://schemas.openxmlformats.org/officeDocument/2006/relationships/tags" Target="../tags/tag182.xml"/><Relationship Id="rId38" Type="http://schemas.openxmlformats.org/officeDocument/2006/relationships/tags" Target="../tags/tag181.xml"/><Relationship Id="rId37" Type="http://schemas.openxmlformats.org/officeDocument/2006/relationships/tags" Target="../tags/tag180.xml"/><Relationship Id="rId36" Type="http://schemas.openxmlformats.org/officeDocument/2006/relationships/tags" Target="../tags/tag179.xml"/><Relationship Id="rId35" Type="http://schemas.openxmlformats.org/officeDocument/2006/relationships/tags" Target="../tags/tag178.xml"/><Relationship Id="rId34" Type="http://schemas.openxmlformats.org/officeDocument/2006/relationships/tags" Target="../tags/tag177.xml"/><Relationship Id="rId33" Type="http://schemas.openxmlformats.org/officeDocument/2006/relationships/tags" Target="../tags/tag176.xml"/><Relationship Id="rId32" Type="http://schemas.openxmlformats.org/officeDocument/2006/relationships/tags" Target="../tags/tag175.xml"/><Relationship Id="rId31" Type="http://schemas.openxmlformats.org/officeDocument/2006/relationships/tags" Target="../tags/tag174.xml"/><Relationship Id="rId30" Type="http://schemas.openxmlformats.org/officeDocument/2006/relationships/tags" Target="../tags/tag173.xml"/><Relationship Id="rId3" Type="http://schemas.openxmlformats.org/officeDocument/2006/relationships/tags" Target="../tags/tag146.xml"/><Relationship Id="rId29" Type="http://schemas.openxmlformats.org/officeDocument/2006/relationships/tags" Target="../tags/tag172.xml"/><Relationship Id="rId28" Type="http://schemas.openxmlformats.org/officeDocument/2006/relationships/tags" Target="../tags/tag171.xml"/><Relationship Id="rId27" Type="http://schemas.openxmlformats.org/officeDocument/2006/relationships/tags" Target="../tags/tag170.xml"/><Relationship Id="rId26" Type="http://schemas.openxmlformats.org/officeDocument/2006/relationships/tags" Target="../tags/tag169.xml"/><Relationship Id="rId25" Type="http://schemas.openxmlformats.org/officeDocument/2006/relationships/tags" Target="../tags/tag168.xml"/><Relationship Id="rId24" Type="http://schemas.openxmlformats.org/officeDocument/2006/relationships/tags" Target="../tags/tag167.xml"/><Relationship Id="rId23" Type="http://schemas.openxmlformats.org/officeDocument/2006/relationships/tags" Target="../tags/tag166.xml"/><Relationship Id="rId22" Type="http://schemas.openxmlformats.org/officeDocument/2006/relationships/tags" Target="../tags/tag165.xml"/><Relationship Id="rId21" Type="http://schemas.openxmlformats.org/officeDocument/2006/relationships/tags" Target="../tags/tag164.xml"/><Relationship Id="rId20" Type="http://schemas.openxmlformats.org/officeDocument/2006/relationships/tags" Target="../tags/tag163.xml"/><Relationship Id="rId2" Type="http://schemas.openxmlformats.org/officeDocument/2006/relationships/tags" Target="../tags/tag145.xml"/><Relationship Id="rId19" Type="http://schemas.openxmlformats.org/officeDocument/2006/relationships/tags" Target="../tags/tag162.xml"/><Relationship Id="rId18" Type="http://schemas.openxmlformats.org/officeDocument/2006/relationships/tags" Target="../tags/tag161.xml"/><Relationship Id="rId17" Type="http://schemas.openxmlformats.org/officeDocument/2006/relationships/tags" Target="../tags/tag160.xml"/><Relationship Id="rId16" Type="http://schemas.openxmlformats.org/officeDocument/2006/relationships/tags" Target="../tags/tag159.xml"/><Relationship Id="rId15" Type="http://schemas.openxmlformats.org/officeDocument/2006/relationships/tags" Target="../tags/tag158.xml"/><Relationship Id="rId14" Type="http://schemas.openxmlformats.org/officeDocument/2006/relationships/tags" Target="../tags/tag157.xml"/><Relationship Id="rId13" Type="http://schemas.openxmlformats.org/officeDocument/2006/relationships/tags" Target="../tags/tag156.xml"/><Relationship Id="rId12" Type="http://schemas.openxmlformats.org/officeDocument/2006/relationships/tags" Target="../tags/tag155.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tags" Target="../tags/tag14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3.xml"/><Relationship Id="rId1" Type="http://schemas.openxmlformats.org/officeDocument/2006/relationships/tags" Target="../tags/tag21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9.xml"/><Relationship Id="rId1" Type="http://schemas.openxmlformats.org/officeDocument/2006/relationships/tags" Target="../tags/tag2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2.xml"/><Relationship Id="rId1" Type="http://schemas.openxmlformats.org/officeDocument/2006/relationships/tags" Target="../tags/tag22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4.xml"/><Relationship Id="rId1" Type="http://schemas.openxmlformats.org/officeDocument/2006/relationships/tags" Target="../tags/tag223.xml"/></Relationships>
</file>

<file path=ppt/slides/_rels/slide2.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image" Target="../media/image1.png"/><Relationship Id="rId22" Type="http://schemas.openxmlformats.org/officeDocument/2006/relationships/slideLayout" Target="../slideLayouts/slideLayout7.xml"/><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8.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6.xml"/><Relationship Id="rId1" Type="http://schemas.openxmlformats.org/officeDocument/2006/relationships/tags" Target="../tags/tag225.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5" Type="http://schemas.openxmlformats.org/officeDocument/2006/relationships/slideLayout" Target="../slideLayouts/slideLayout7.xml"/><Relationship Id="rId34" Type="http://schemas.openxmlformats.org/officeDocument/2006/relationships/tags" Target="../tags/tag120.xml"/><Relationship Id="rId33" Type="http://schemas.openxmlformats.org/officeDocument/2006/relationships/tags" Target="../tags/tag119.xml"/><Relationship Id="rId32" Type="http://schemas.openxmlformats.org/officeDocument/2006/relationships/tags" Target="../tags/tag118.xml"/><Relationship Id="rId31" Type="http://schemas.openxmlformats.org/officeDocument/2006/relationships/tags" Target="../tags/tag117.xml"/><Relationship Id="rId30" Type="http://schemas.openxmlformats.org/officeDocument/2006/relationships/tags" Target="../tags/tag116.xml"/><Relationship Id="rId3" Type="http://schemas.openxmlformats.org/officeDocument/2006/relationships/tags" Target="../tags/tag89.xml"/><Relationship Id="rId29" Type="http://schemas.openxmlformats.org/officeDocument/2006/relationships/tags" Target="../tags/tag115.xml"/><Relationship Id="rId28" Type="http://schemas.openxmlformats.org/officeDocument/2006/relationships/tags" Target="../tags/tag114.xml"/><Relationship Id="rId27" Type="http://schemas.openxmlformats.org/officeDocument/2006/relationships/tags" Target="../tags/tag113.xml"/><Relationship Id="rId26" Type="http://schemas.openxmlformats.org/officeDocument/2006/relationships/tags" Target="../tags/tag112.xml"/><Relationship Id="rId25" Type="http://schemas.openxmlformats.org/officeDocument/2006/relationships/tags" Target="../tags/tag111.xml"/><Relationship Id="rId24" Type="http://schemas.openxmlformats.org/officeDocument/2006/relationships/tags" Target="../tags/tag110.xml"/><Relationship Id="rId23" Type="http://schemas.openxmlformats.org/officeDocument/2006/relationships/tags" Target="../tags/tag109.xml"/><Relationship Id="rId22" Type="http://schemas.openxmlformats.org/officeDocument/2006/relationships/tags" Target="../tags/tag108.xml"/><Relationship Id="rId21" Type="http://schemas.openxmlformats.org/officeDocument/2006/relationships/tags" Target="../tags/tag107.xml"/><Relationship Id="rId20" Type="http://schemas.openxmlformats.org/officeDocument/2006/relationships/tags" Target="../tags/tag106.xml"/><Relationship Id="rId2" Type="http://schemas.openxmlformats.org/officeDocument/2006/relationships/tags" Target="../tags/tag88.xml"/><Relationship Id="rId19" Type="http://schemas.openxmlformats.org/officeDocument/2006/relationships/tags" Target="../tags/tag105.xml"/><Relationship Id="rId18" Type="http://schemas.openxmlformats.org/officeDocument/2006/relationships/tags" Target="../tags/tag104.xml"/><Relationship Id="rId17" Type="http://schemas.openxmlformats.org/officeDocument/2006/relationships/tags" Target="../tags/tag103.xml"/><Relationship Id="rId16" Type="http://schemas.openxmlformats.org/officeDocument/2006/relationships/tags" Target="../tags/tag10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ags" Target="../tags/tag124.xml"/><Relationship Id="rId4" Type="http://schemas.openxmlformats.org/officeDocument/2006/relationships/hyperlink" Target="http://www.zxls.com/" TargetMode="Externa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image" Target="../media/image3.png"/><Relationship Id="rId1" Type="http://schemas.openxmlformats.org/officeDocument/2006/relationships/tags" Target="../tags/tag12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tags" Target="../tags/tag12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ChangeArrowheads="1"/>
          </p:cNvSpPr>
          <p:nvPr>
            <p:custDataLst>
              <p:tags r:id="rId1"/>
            </p:custDataLst>
          </p:nvPr>
        </p:nvSpPr>
        <p:spPr>
          <a:xfrm flipH="1">
            <a:off x="198755" y="260350"/>
            <a:ext cx="6027420" cy="133223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101600" tIns="0" rIns="76200" bIns="0" rtlCol="0" anchor="ctr" anchorCtr="0">
            <a:noAutofit/>
          </a:bodyPr>
          <a:lstStyle>
            <a:lvl1pPr marL="0" marR="0" algn="r" defTabSz="914400" rtl="0" eaLnBrk="1" fontAlgn="auto" latinLnBrk="0" hangingPunct="1">
              <a:lnSpc>
                <a:spcPct val="100000"/>
              </a:lnSpc>
              <a:spcBef>
                <a:spcPct val="0"/>
              </a:spcBef>
              <a:buClrTx/>
              <a:buSzTx/>
              <a:buFontTx/>
              <a:buNone/>
              <a:defRPr kumimoji="0" lang="zh-CN" altLang="en-US" sz="3490" b="1" i="0" u="none" strike="noStrike" kern="1200" cap="none" spc="0" normalizeH="0" baseline="0" noProof="1" dirty="0">
                <a:solidFill>
                  <a:schemeClr val="dk1">
                    <a:lumMod val="85000"/>
                    <a:lumOff val="15000"/>
                  </a:schemeClr>
                </a:solidFill>
                <a:uFillTx/>
                <a:latin typeface="Arial" panose="020B0604020202020204" pitchFamily="34" charset="0"/>
                <a:ea typeface="汉仪尚巍手书W" panose="00020600040101010101" pitchFamily="18" charset="-122"/>
                <a:cs typeface="+mn-cs"/>
              </a:defRPr>
            </a:lvl1pPr>
            <a:lvl2pPr marL="418465" indent="-160655">
              <a:defRPr>
                <a:solidFill>
                  <a:schemeClr val="tx1"/>
                </a:solidFill>
                <a:latin typeface="Calibri" panose="020F0502020204030204" charset="0"/>
              </a:defRPr>
            </a:lvl2pPr>
            <a:lvl3pPr marL="643255" indent="-128270">
              <a:defRPr>
                <a:solidFill>
                  <a:schemeClr val="tx1"/>
                </a:solidFill>
                <a:latin typeface="Calibri" panose="020F0502020204030204" charset="0"/>
              </a:defRPr>
            </a:lvl3pPr>
            <a:lvl4pPr marL="900430" indent="-128270">
              <a:defRPr>
                <a:solidFill>
                  <a:schemeClr val="tx1"/>
                </a:solidFill>
                <a:latin typeface="Calibri" panose="020F0502020204030204" charset="0"/>
              </a:defRPr>
            </a:lvl4pPr>
            <a:lvl5pPr marL="1157605" indent="-128270">
              <a:defRPr>
                <a:solidFill>
                  <a:schemeClr val="tx1"/>
                </a:solidFill>
                <a:latin typeface="Calibri" panose="020F0502020204030204" charset="0"/>
              </a:defRPr>
            </a:lvl5pPr>
            <a:lvl6pPr marL="1414780" indent="-128270" defTabSz="457200" fontAlgn="base">
              <a:spcBef>
                <a:spcPct val="0"/>
              </a:spcBef>
              <a:spcAft>
                <a:spcPct val="0"/>
              </a:spcAft>
              <a:defRPr>
                <a:solidFill>
                  <a:schemeClr val="tx1"/>
                </a:solidFill>
                <a:latin typeface="Calibri" panose="020F0502020204030204" charset="0"/>
              </a:defRPr>
            </a:lvl6pPr>
            <a:lvl7pPr marL="1671955" indent="-128270" defTabSz="457200" fontAlgn="base">
              <a:spcBef>
                <a:spcPct val="0"/>
              </a:spcBef>
              <a:spcAft>
                <a:spcPct val="0"/>
              </a:spcAft>
              <a:defRPr>
                <a:solidFill>
                  <a:schemeClr val="tx1"/>
                </a:solidFill>
                <a:latin typeface="Calibri" panose="020F0502020204030204" charset="0"/>
              </a:defRPr>
            </a:lvl7pPr>
            <a:lvl8pPr marL="1929130" indent="-128270" defTabSz="457200" fontAlgn="base">
              <a:spcBef>
                <a:spcPct val="0"/>
              </a:spcBef>
              <a:spcAft>
                <a:spcPct val="0"/>
              </a:spcAft>
              <a:defRPr>
                <a:solidFill>
                  <a:schemeClr val="tx1"/>
                </a:solidFill>
                <a:latin typeface="Calibri" panose="020F0502020204030204" charset="0"/>
              </a:defRPr>
            </a:lvl8pPr>
            <a:lvl9pPr marL="2186305" indent="-128270" defTabSz="457200" fontAlgn="base">
              <a:spcBef>
                <a:spcPct val="0"/>
              </a:spcBef>
              <a:spcAft>
                <a:spcPct val="0"/>
              </a:spcAft>
              <a:defRPr>
                <a:solidFill>
                  <a:schemeClr val="tx1"/>
                </a:solidFill>
                <a:latin typeface="Calibri" panose="020F0502020204030204" charset="0"/>
              </a:defRPr>
            </a:lvl9pPr>
          </a:lstStyle>
          <a:p>
            <a:pPr marL="0" indent="0" algn="l" fontAlgn="auto">
              <a:lnSpc>
                <a:spcPct val="100000"/>
              </a:lnSpc>
              <a:spcBef>
                <a:spcPts val="0"/>
              </a:spcBef>
              <a:spcAft>
                <a:spcPts val="0"/>
              </a:spcAft>
              <a:buSzPct val="100000"/>
              <a:buNone/>
            </a:pPr>
            <a:r>
              <a:rPr lang="en-US" altLang="zh-CN" sz="3600" strike="noStrike" noProof="1">
                <a:solidFill>
                  <a:schemeClr val="dk1">
                    <a:lumMod val="85000"/>
                    <a:lumOff val="15000"/>
                  </a:schemeClr>
                </a:solidFill>
                <a:latin typeface="黑体" panose="02010609060101010101" charset="-122"/>
                <a:ea typeface="黑体" panose="02010609060101010101" charset="-122"/>
                <a:cs typeface="黑体" panose="02010609060101010101" charset="-122"/>
              </a:rPr>
              <a:t>2024</a:t>
            </a:r>
            <a:r>
              <a:rPr sz="3600" strike="noStrike" noProof="1">
                <a:solidFill>
                  <a:schemeClr val="dk1">
                    <a:lumMod val="85000"/>
                    <a:lumOff val="15000"/>
                  </a:schemeClr>
                </a:solidFill>
                <a:latin typeface="黑体" panose="02010609060101010101" charset="-122"/>
                <a:ea typeface="黑体" panose="02010609060101010101" charset="-122"/>
                <a:cs typeface="黑体" panose="02010609060101010101" charset="-122"/>
              </a:rPr>
              <a:t>届高考一轮复习选择性必修三《文化交流与传播》</a:t>
            </a:r>
            <a:endParaRPr sz="3600" strike="noStrike" noProof="1">
              <a:solidFill>
                <a:schemeClr val="dk1">
                  <a:lumMod val="85000"/>
                  <a:lumOff val="15000"/>
                </a:schemeClr>
              </a:solidFill>
              <a:latin typeface="黑体" panose="02010609060101010101" charset="-122"/>
              <a:ea typeface="黑体" panose="02010609060101010101" charset="-122"/>
              <a:cs typeface="黑体" panose="02010609060101010101" charset="-122"/>
            </a:endParaRPr>
          </a:p>
        </p:txBody>
      </p:sp>
      <p:sp>
        <p:nvSpPr>
          <p:cNvPr id="99330" name="副标题 7"/>
          <p:cNvSpPr/>
          <p:nvPr>
            <p:custDataLst>
              <p:tags r:id="rId2"/>
            </p:custDataLst>
          </p:nvPr>
        </p:nvSpPr>
        <p:spPr>
          <a:xfrm>
            <a:off x="605790" y="2186940"/>
            <a:ext cx="11109325" cy="1715135"/>
          </a:xfrm>
          <a:prstGeom prst="rect">
            <a:avLst/>
          </a:prstGeom>
          <a:solidFill>
            <a:srgbClr val="4EA588"/>
          </a:solidFill>
          <a:ln w="9525">
            <a:noFill/>
          </a:ln>
        </p:spPr>
        <p:txBody>
          <a:bodyPr wrap="square" lIns="101600" tIns="0" rIns="82550" bIns="0" anchor="b" anchorCtr="0"/>
          <a:p>
            <a:pPr indent="-128905" algn="ctr">
              <a:spcAft>
                <a:spcPts val="1000"/>
              </a:spcAft>
              <a:buClrTx/>
              <a:buFontTx/>
            </a:pPr>
            <a:r>
              <a:rPr lang="zh-CN" altLang="en-US" sz="4800" dirty="0">
                <a:solidFill>
                  <a:schemeClr val="bg1"/>
                </a:solidFill>
                <a:latin typeface="Arial" panose="020B0604020202020204" pitchFamily="34" charset="0"/>
                <a:ea typeface="隶书" panose="02010509060101010101" charset="-122"/>
                <a:sym typeface="微软雅黑" panose="020B0503020204020204" charset="-122"/>
              </a:rPr>
              <a:t>第五</a:t>
            </a:r>
            <a:r>
              <a:rPr lang="zh-CN" altLang="en-US" sz="4800" dirty="0">
                <a:solidFill>
                  <a:schemeClr val="bg1"/>
                </a:solidFill>
                <a:latin typeface="Arial" panose="020B0604020202020204" pitchFamily="34" charset="0"/>
                <a:ea typeface="隶书" panose="02010509060101010101" charset="-122"/>
                <a:sym typeface="微软雅黑" panose="020B0503020204020204" charset="-122"/>
              </a:rPr>
              <a:t>单元</a:t>
            </a:r>
            <a:endParaRPr lang="zh-CN" altLang="en-US" sz="4800" dirty="0">
              <a:solidFill>
                <a:schemeClr val="bg1"/>
              </a:solidFill>
              <a:latin typeface="Arial" panose="020B0604020202020204" pitchFamily="34" charset="0"/>
              <a:ea typeface="隶书" panose="02010509060101010101" charset="-122"/>
              <a:sym typeface="微软雅黑" panose="020B0503020204020204" charset="-122"/>
            </a:endParaRPr>
          </a:p>
          <a:p>
            <a:pPr indent="-128905" algn="ctr">
              <a:spcAft>
                <a:spcPts val="1000"/>
              </a:spcAft>
              <a:buClrTx/>
              <a:buFontTx/>
            </a:pPr>
            <a:r>
              <a:rPr lang="zh-CN" altLang="en-US" sz="4800" dirty="0">
                <a:solidFill>
                  <a:schemeClr val="bg1"/>
                </a:solidFill>
                <a:latin typeface="Arial" panose="020B0604020202020204" pitchFamily="34" charset="0"/>
                <a:ea typeface="隶书" panose="02010509060101010101" charset="-122"/>
                <a:sym typeface="微软雅黑" panose="020B0503020204020204" charset="-122"/>
              </a:rPr>
              <a:t>战争与文化交锋</a:t>
            </a:r>
            <a:endParaRPr lang="zh-CN" altLang="en-US" sz="4800" dirty="0">
              <a:solidFill>
                <a:schemeClr val="bg1"/>
              </a:solidFill>
              <a:latin typeface="Arial" panose="020B0604020202020204" pitchFamily="34" charset="0"/>
              <a:ea typeface="隶书" panose="02010509060101010101" charset="-122"/>
              <a:sym typeface="微软雅黑" panose="020B0503020204020204" charset="-122"/>
            </a:endParaRPr>
          </a:p>
        </p:txBody>
      </p:sp>
      <p:sp>
        <p:nvSpPr>
          <p:cNvPr id="2" name="文本框 1"/>
          <p:cNvSpPr txBox="1"/>
          <p:nvPr>
            <p:custDataLst>
              <p:tags r:id="rId3"/>
            </p:custDataLst>
          </p:nvPr>
        </p:nvSpPr>
        <p:spPr>
          <a:xfrm>
            <a:off x="605790" y="4727575"/>
            <a:ext cx="11034395" cy="1420495"/>
          </a:xfrm>
          <a:prstGeom prst="rect">
            <a:avLst/>
          </a:prstGeom>
          <a:noFill/>
        </p:spPr>
        <p:txBody>
          <a:bodyPr wrap="square" rtlCol="0" anchor="t">
            <a:spAutoFit/>
          </a:bodyPr>
          <a:p>
            <a:pPr indent="0" algn="l" fontAlgn="auto">
              <a:lnSpc>
                <a:spcPct val="120000"/>
              </a:lnSpc>
              <a:spcBef>
                <a:spcPts val="0"/>
              </a:spcBef>
              <a:spcAft>
                <a:spcPts val="0"/>
              </a:spcAft>
              <a:buNone/>
            </a:pPr>
            <a:r>
              <a:rPr lang="zh-CN" altLang="en-US" sz="2400" b="1" spc="130">
                <a:latin typeface="楷体" panose="02010609060101010101" pitchFamily="49" charset="-122"/>
                <a:ea typeface="楷体" panose="02010609060101010101" pitchFamily="49" charset="-122"/>
                <a:cs typeface="楷体" panose="02010609060101010101" pitchFamily="49" charset="-122"/>
                <a:sym typeface="+mn-ea"/>
              </a:rPr>
              <a:t>课标要求：</a:t>
            </a:r>
            <a:endParaRPr lang="en-US" altLang="zh-CN" sz="2400" b="1" spc="130">
              <a:latin typeface="楷体" panose="02010609060101010101" pitchFamily="49" charset="-122"/>
              <a:ea typeface="楷体" panose="02010609060101010101" pitchFamily="49" charset="-122"/>
              <a:cs typeface="楷体" panose="02010609060101010101" pitchFamily="49" charset="-122"/>
              <a:sym typeface="+mn-ea"/>
            </a:endParaRPr>
          </a:p>
          <a:p>
            <a:pPr indent="0" algn="l" fontAlgn="auto">
              <a:lnSpc>
                <a:spcPct val="120000"/>
              </a:lnSpc>
              <a:spcBef>
                <a:spcPts val="0"/>
              </a:spcBef>
              <a:spcAft>
                <a:spcPts val="0"/>
              </a:spcAft>
              <a:buNone/>
            </a:pPr>
            <a:r>
              <a:rPr lang="en-US" altLang="zh-CN" sz="2400" b="1" spc="13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400" b="1" spc="130">
                <a:latin typeface="楷体" panose="02010609060101010101" pitchFamily="49" charset="-122"/>
                <a:ea typeface="楷体" panose="02010609060101010101" pitchFamily="49" charset="-122"/>
                <a:cs typeface="楷体" panose="02010609060101010101" pitchFamily="49" charset="-122"/>
                <a:sym typeface="+mn-ea"/>
              </a:rPr>
              <a:t>了解历史上的著名战争，理解战争对人类文化的破坏和造成的文化断裂。</a:t>
            </a:r>
            <a:endParaRPr lang="zh-CN" altLang="en-US" sz="2400" b="1" spc="13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algn="l" fontAlgn="auto">
              <a:lnSpc>
                <a:spcPct val="120000"/>
              </a:lnSpc>
              <a:spcBef>
                <a:spcPts val="0"/>
              </a:spcBef>
              <a:spcAft>
                <a:spcPts val="0"/>
              </a:spcAft>
              <a:buNone/>
            </a:pPr>
            <a:r>
              <a:rPr lang="en-US" altLang="zh-CN" sz="2400" b="1" spc="13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400" b="1" spc="130">
                <a:latin typeface="楷体" panose="02010609060101010101" pitchFamily="49" charset="-122"/>
                <a:ea typeface="楷体" panose="02010609060101010101" pitchFamily="49" charset="-122"/>
                <a:cs typeface="楷体" panose="02010609060101010101" pitchFamily="49" charset="-122"/>
                <a:sym typeface="+mn-ea"/>
              </a:rPr>
              <a:t> 认识战争在客观上又为不同文化的碰撞提供契机。</a:t>
            </a:r>
            <a:endParaRPr lang="zh-CN" altLang="en-US" sz="2400" b="1" spc="130">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71450" y="935990"/>
            <a:ext cx="11848465" cy="1988185"/>
          </a:xfrm>
          <a:prstGeom prst="rect">
            <a:avLst/>
          </a:prstGeom>
          <a:noFill/>
          <a:ln w="28575" cmpd="sng">
            <a:solidFill>
              <a:srgbClr val="002060"/>
            </a:solidFill>
            <a:prstDash val="solid"/>
          </a:ln>
        </p:spPr>
        <p:txBody>
          <a:bodyPr wrap="square" rtlCol="0" anchor="t">
            <a:noAutofit/>
          </a:bodyPr>
          <a:p>
            <a:pPr indent="0" fontAlgn="auto">
              <a:lnSpc>
                <a:spcPct val="120000"/>
              </a:lnSpc>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材料：天主教和新教都属于基督教的范畴，但却具有不同的伦理观，</a:t>
            </a:r>
            <a:r>
              <a:rPr lang="zh-CN" altLang="en-US" sz="2400" b="1">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这一根本区别成为南北美洲以后的经济发展出现巨大差异的主要原因之一</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。新教伦理占主导地位的美国发展迅速，与天主教伦理占据优势的拉美的落后状况形成鲜明对比。</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a:p>
            <a:pPr indent="0" algn="r" fontAlgn="auto">
              <a:lnSpc>
                <a:spcPct val="120000"/>
              </a:lnSpc>
            </a:pPr>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王晓德《天主教伦理与拉丁美洲不发达的文化根源》</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 name="文本框 1"/>
          <p:cNvSpPr txBox="1"/>
          <p:nvPr/>
        </p:nvSpPr>
        <p:spPr>
          <a:xfrm>
            <a:off x="171450" y="3181350"/>
            <a:ext cx="11736705" cy="974725"/>
          </a:xfrm>
          <a:prstGeom prst="rect">
            <a:avLst/>
          </a:prstGeom>
          <a:noFill/>
        </p:spPr>
        <p:txBody>
          <a:bodyPr wrap="square" rtlCol="0" anchor="t">
            <a:noAutofit/>
          </a:bodyPr>
          <a:p>
            <a:r>
              <a:rPr lang="zh-CN" altLang="en-US" sz="2800" b="1">
                <a:solidFill>
                  <a:srgbClr val="FF0000"/>
                </a:solidFill>
                <a:latin typeface="黑体" panose="02010609060101010101" charset="-122"/>
                <a:ea typeface="黑体" panose="02010609060101010101" charset="-122"/>
                <a:cs typeface="黑体" panose="02010609060101010101" charset="-122"/>
                <a:sym typeface="+mn-ea"/>
              </a:rPr>
              <a:t>延伸探究：有研究者将南北美洲社会发展出现巨大差异的文化根源归于宗主国移植的宗教伦理不同，对此，你有何启示？</a:t>
            </a:r>
            <a:endParaRPr lang="zh-CN" altLang="en-US" sz="2800" b="1">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281305" y="4298950"/>
            <a:ext cx="11398250" cy="1099820"/>
          </a:xfrm>
          <a:prstGeom prst="rect">
            <a:avLst/>
          </a:prstGeom>
          <a:noFill/>
        </p:spPr>
        <p:txBody>
          <a:bodyPr wrap="square" rtlCol="0">
            <a:noAutofit/>
          </a:bodyPr>
          <a:p>
            <a:r>
              <a:rPr lang="zh-CN" altLang="en-US" sz="2800" b="1">
                <a:solidFill>
                  <a:schemeClr val="tx1"/>
                </a:solidFill>
                <a:latin typeface="黑体" panose="02010609060101010101" charset="-122"/>
                <a:ea typeface="黑体" panose="02010609060101010101" charset="-122"/>
                <a:cs typeface="黑体" panose="02010609060101010101" charset="-122"/>
              </a:rPr>
              <a:t>南北美洲不同文化发展路径的历史启示：</a:t>
            </a:r>
            <a:r>
              <a:rPr lang="zh-CN" altLang="en-US" sz="2800" b="1">
                <a:solidFill>
                  <a:srgbClr val="FF0000"/>
                </a:solidFill>
                <a:latin typeface="黑体" panose="02010609060101010101" charset="-122"/>
                <a:ea typeface="黑体" panose="02010609060101010101" charset="-122"/>
                <a:cs typeface="黑体" panose="02010609060101010101" charset="-122"/>
              </a:rPr>
              <a:t>结合国情、与时俱进的自我革新；文化不应是简单的移植和复制。</a:t>
            </a:r>
            <a:endParaRPr lang="zh-CN" altLang="en-US" sz="2800" b="1">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71450" y="140335"/>
            <a:ext cx="11848465" cy="2304415"/>
          </a:xfrm>
          <a:prstGeom prst="rect">
            <a:avLst/>
          </a:prstGeom>
          <a:noFill/>
          <a:ln w="28575" cmpd="sng">
            <a:solidFill>
              <a:srgbClr val="002060"/>
            </a:solidFill>
            <a:prstDash val="solid"/>
          </a:ln>
        </p:spPr>
        <p:txBody>
          <a:bodyPr wrap="square" rtlCol="0" anchor="t">
            <a:noAutofit/>
          </a:bodyPr>
          <a:p>
            <a:pPr indent="0" fontAlgn="auto">
              <a:lnSpc>
                <a:spcPct val="120000"/>
              </a:lnSpc>
            </a:pPr>
            <a:r>
              <a:rPr lang="en-US" sz="2400" b="1">
                <a:solidFill>
                  <a:schemeClr val="tx1"/>
                </a:solidFill>
                <a:latin typeface="黑体" panose="02010609060101010101" charset="-122"/>
                <a:ea typeface="黑体" panose="02010609060101010101" charset="-122"/>
                <a:cs typeface="黑体" panose="02010609060101010101" charset="-122"/>
                <a:sym typeface="+mn-ea"/>
              </a:rPr>
              <a:t>4.</a:t>
            </a:r>
            <a:r>
              <a:rPr sz="2400" b="1">
                <a:solidFill>
                  <a:schemeClr val="tx1"/>
                </a:solidFill>
                <a:latin typeface="黑体" panose="02010609060101010101" charset="-122"/>
                <a:ea typeface="黑体" panose="02010609060101010101" charset="-122"/>
                <a:cs typeface="黑体" panose="02010609060101010101" charset="-122"/>
                <a:sym typeface="+mn-ea"/>
              </a:rPr>
              <a:t>（202</a:t>
            </a:r>
            <a:r>
              <a:rPr lang="en-US" sz="2400" b="1">
                <a:solidFill>
                  <a:schemeClr val="tx1"/>
                </a:solidFill>
                <a:latin typeface="黑体" panose="02010609060101010101" charset="-122"/>
                <a:ea typeface="黑体" panose="02010609060101010101" charset="-122"/>
                <a:cs typeface="黑体" panose="02010609060101010101" charset="-122"/>
                <a:sym typeface="+mn-ea"/>
              </a:rPr>
              <a:t>3</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zh-CN" sz="2400" b="1">
                <a:solidFill>
                  <a:schemeClr val="tx1"/>
                </a:solidFill>
                <a:latin typeface="黑体" panose="02010609060101010101" charset="-122"/>
                <a:ea typeface="黑体" panose="02010609060101010101" charset="-122"/>
                <a:cs typeface="黑体" panose="02010609060101010101" charset="-122"/>
                <a:sym typeface="+mn-ea"/>
              </a:rPr>
              <a:t>山东济南三模</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en-US" sz="2400" b="1">
                <a:solidFill>
                  <a:schemeClr val="tx1"/>
                </a:solidFill>
                <a:latin typeface="黑体" panose="02010609060101010101" charset="-122"/>
                <a:ea typeface="黑体" panose="02010609060101010101" charset="-122"/>
                <a:cs typeface="黑体" panose="02010609060101010101" charset="-122"/>
                <a:sym typeface="+mn-ea"/>
              </a:rPr>
              <a:t>6</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zh-CN" sz="2400" b="1">
                <a:solidFill>
                  <a:schemeClr val="tx1"/>
                </a:solidFill>
                <a:latin typeface="黑体" panose="02010609060101010101" charset="-122"/>
                <a:ea typeface="黑体" panose="02010609060101010101" charset="-122"/>
                <a:cs typeface="黑体" panose="02010609060101010101" charset="-122"/>
                <a:sym typeface="+mn-ea"/>
              </a:rPr>
              <a:t>近代以来，魏源讲</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师夷长技</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，洋务派讲</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中体西用</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，严复则在《论世变之亟》中写道：</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我四千年文物声明（名），已涣然有不终日之虑。</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据此可知，当时</a:t>
            </a:r>
            <a:r>
              <a:rPr sz="2400" b="1">
                <a:solidFill>
                  <a:schemeClr val="tx1"/>
                </a:solidFill>
                <a:latin typeface="黑体" panose="02010609060101010101" charset="-122"/>
                <a:ea typeface="黑体" panose="02010609060101010101" charset="-122"/>
                <a:cs typeface="黑体" panose="02010609060101010101" charset="-122"/>
                <a:sym typeface="+mn-ea"/>
              </a:rPr>
              <a:t>（　　）</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A．</a:t>
            </a:r>
            <a:r>
              <a:rPr lang="zh-CN" sz="2400" b="1">
                <a:solidFill>
                  <a:schemeClr val="tx1"/>
                </a:solidFill>
                <a:latin typeface="黑体" panose="02010609060101010101" charset="-122"/>
                <a:ea typeface="黑体" panose="02010609060101010101" charset="-122"/>
                <a:cs typeface="黑体" panose="02010609060101010101" charset="-122"/>
                <a:sym typeface="+mn-ea"/>
              </a:rPr>
              <a:t>文化忧患意识增强</a:t>
            </a:r>
            <a:r>
              <a:rPr sz="2400" b="1">
                <a:solidFill>
                  <a:schemeClr val="tx1"/>
                </a:solidFill>
                <a:latin typeface="黑体" panose="02010609060101010101" charset="-122"/>
                <a:ea typeface="黑体" panose="02010609060101010101" charset="-122"/>
                <a:cs typeface="黑体" panose="02010609060101010101" charset="-122"/>
                <a:sym typeface="+mn-ea"/>
              </a:rPr>
              <a:t>       </a:t>
            </a:r>
            <a:r>
              <a:rPr lang="en-US" sz="2400" b="1">
                <a:solidFill>
                  <a:schemeClr val="tx1"/>
                </a:solidFill>
                <a:latin typeface="黑体" panose="02010609060101010101" charset="-122"/>
                <a:ea typeface="黑体" panose="02010609060101010101" charset="-122"/>
                <a:cs typeface="黑体" panose="02010609060101010101" charset="-122"/>
                <a:sym typeface="+mn-ea"/>
              </a:rPr>
              <a:t>         </a:t>
            </a:r>
            <a:r>
              <a:rPr sz="2400" b="1">
                <a:solidFill>
                  <a:schemeClr val="tx1"/>
                </a:solidFill>
                <a:latin typeface="黑体" panose="02010609060101010101" charset="-122"/>
                <a:ea typeface="黑体" panose="02010609060101010101" charset="-122"/>
                <a:cs typeface="黑体" panose="02010609060101010101" charset="-122"/>
                <a:sym typeface="+mn-ea"/>
              </a:rPr>
              <a:t>B．</a:t>
            </a:r>
            <a:r>
              <a:rPr lang="zh-CN" sz="2400" b="1">
                <a:solidFill>
                  <a:schemeClr val="tx1"/>
                </a:solidFill>
                <a:latin typeface="黑体" panose="02010609060101010101" charset="-122"/>
                <a:ea typeface="黑体" panose="02010609060101010101" charset="-122"/>
                <a:cs typeface="黑体" panose="02010609060101010101" charset="-122"/>
                <a:sym typeface="+mn-ea"/>
              </a:rPr>
              <a:t>发展洋务成时代之需</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C．</a:t>
            </a:r>
            <a:r>
              <a:rPr lang="zh-CN" sz="2400" b="1">
                <a:solidFill>
                  <a:schemeClr val="tx1"/>
                </a:solidFill>
                <a:latin typeface="黑体" panose="02010609060101010101" charset="-122"/>
                <a:ea typeface="黑体" panose="02010609060101010101" charset="-122"/>
                <a:cs typeface="黑体" panose="02010609060101010101" charset="-122"/>
                <a:sym typeface="+mn-ea"/>
              </a:rPr>
              <a:t>传统观念根深蒂固</a:t>
            </a:r>
            <a:r>
              <a:rPr sz="2400" b="1">
                <a:solidFill>
                  <a:schemeClr val="tx1"/>
                </a:solidFill>
                <a:latin typeface="黑体" panose="02010609060101010101" charset="-122"/>
                <a:ea typeface="黑体" panose="02010609060101010101" charset="-122"/>
                <a:cs typeface="黑体" panose="02010609060101010101" charset="-122"/>
                <a:sym typeface="+mn-ea"/>
              </a:rPr>
              <a:t>      </a:t>
            </a:r>
            <a:r>
              <a:rPr lang="en-US" sz="2400" b="1">
                <a:solidFill>
                  <a:schemeClr val="tx1"/>
                </a:solidFill>
                <a:latin typeface="黑体" panose="02010609060101010101" charset="-122"/>
                <a:ea typeface="黑体" panose="02010609060101010101" charset="-122"/>
                <a:cs typeface="黑体" panose="02010609060101010101" charset="-122"/>
                <a:sym typeface="+mn-ea"/>
              </a:rPr>
              <a:t>          </a:t>
            </a:r>
            <a:r>
              <a:rPr sz="2400" b="1">
                <a:solidFill>
                  <a:schemeClr val="tx1"/>
                </a:solidFill>
                <a:latin typeface="黑体" panose="02010609060101010101" charset="-122"/>
                <a:ea typeface="黑体" panose="02010609060101010101" charset="-122"/>
                <a:cs typeface="黑体" panose="02010609060101010101" charset="-122"/>
                <a:sym typeface="+mn-ea"/>
              </a:rPr>
              <a:t>D．</a:t>
            </a:r>
            <a:r>
              <a:rPr lang="zh-CN" sz="2400" b="1">
                <a:solidFill>
                  <a:schemeClr val="tx1"/>
                </a:solidFill>
                <a:latin typeface="黑体" panose="02010609060101010101" charset="-122"/>
                <a:ea typeface="黑体" panose="02010609060101010101" charset="-122"/>
                <a:cs typeface="黑体" panose="02010609060101010101" charset="-122"/>
                <a:sym typeface="+mn-ea"/>
              </a:rPr>
              <a:t>政治改良被提上日程</a:t>
            </a:r>
            <a:endParaRPr lang="zh-CN" sz="2400" b="1">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172720" y="1645920"/>
            <a:ext cx="11847195" cy="5169535"/>
          </a:xfrm>
          <a:prstGeom prst="rect">
            <a:avLst/>
          </a:prstGeom>
          <a:solidFill>
            <a:schemeClr val="accent3">
              <a:lumMod val="20000"/>
              <a:lumOff val="80000"/>
            </a:schemeClr>
          </a:solidFill>
        </p:spPr>
        <p:txBody>
          <a:bodyPr wrap="square" rtlCol="0">
            <a:spAutoFit/>
          </a:bodyPr>
          <a:p>
            <a:pPr>
              <a:lnSpc>
                <a:spcPct val="150000"/>
              </a:lnSpc>
            </a:pPr>
            <a:r>
              <a:rPr lang="zh-CN" altLang="en-US" sz="28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【解题思路】</a:t>
            </a:r>
            <a:endParaRPr lang="zh-CN" altLang="en-US" sz="28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a:lnSpc>
                <a:spcPct val="150000"/>
              </a:lnSpc>
            </a:pP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【时空视角】近代以来（</a:t>
            </a:r>
            <a:r>
              <a:rPr lang="en-US" altLang="zh-CN"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1840</a:t>
            </a: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年以来）</a:t>
            </a:r>
            <a:endPar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【核心考向】本国文化发展面临西方文化冲击的危机</a:t>
            </a:r>
            <a:endPar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【关键信息】师夷长技、中体西用、涣然有不终日之虑</a:t>
            </a:r>
            <a:endPar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【考察视角】难点在于对材料的准确解读，</a:t>
            </a:r>
            <a:r>
              <a:rPr lang="zh-CN" altLang="en-US"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lang="zh-CN"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魏源</a:t>
            </a:r>
            <a:r>
              <a:rPr lang="en-US" altLang="zh-CN"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师夷长技</a:t>
            </a:r>
            <a:r>
              <a:rPr lang="en-US" altLang="zh-CN"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的意思是通过学习西方先进技术，来制服侵略者，还没有强调文化的危机；</a:t>
            </a:r>
            <a:r>
              <a:rPr lang="en-US" altLang="zh-CN"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中体西用</a:t>
            </a:r>
            <a:r>
              <a:rPr lang="en-US" altLang="zh-CN"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的意思是，以中国伦常经史之学为原本，以西方科技之术为应用，可见已经有了对文化的强调；</a:t>
            </a:r>
            <a:r>
              <a:rPr lang="en-US" altLang="zh-CN"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我四千年文物声明（名），已涣然有不终日之虑</a:t>
            </a:r>
            <a:r>
              <a:rPr lang="en-US" altLang="zh-CN"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意思是中国四千年文明，已经有了极大的危险，更加强调文化的危机</a:t>
            </a:r>
            <a:r>
              <a:rPr lang="zh-CN" altLang="en-US"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a:t>
            </a:r>
            <a:r>
              <a:rPr lang="en-US" altLang="zh-CN"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A</a:t>
            </a:r>
            <a:r>
              <a:rPr lang="zh-CN" altLang="en-US"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项正确</a:t>
            </a:r>
            <a:endParaRPr lang="zh-CN" altLang="en-US"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71450" y="140335"/>
            <a:ext cx="11848465" cy="2304415"/>
          </a:xfrm>
          <a:prstGeom prst="rect">
            <a:avLst/>
          </a:prstGeom>
          <a:noFill/>
          <a:ln w="28575" cmpd="sng">
            <a:solidFill>
              <a:srgbClr val="002060"/>
            </a:solidFill>
            <a:prstDash val="solid"/>
          </a:ln>
        </p:spPr>
        <p:txBody>
          <a:bodyPr wrap="square" rtlCol="0" anchor="t">
            <a:noAutofit/>
          </a:bodyPr>
          <a:p>
            <a:pPr indent="0" fontAlgn="auto">
              <a:lnSpc>
                <a:spcPct val="120000"/>
              </a:lnSpc>
            </a:pPr>
            <a:r>
              <a:rPr lang="en-US" sz="2400" b="1">
                <a:solidFill>
                  <a:schemeClr val="tx1"/>
                </a:solidFill>
                <a:latin typeface="黑体" panose="02010609060101010101" charset="-122"/>
                <a:ea typeface="黑体" panose="02010609060101010101" charset="-122"/>
                <a:cs typeface="黑体" panose="02010609060101010101" charset="-122"/>
                <a:sym typeface="+mn-ea"/>
              </a:rPr>
              <a:t>4.</a:t>
            </a:r>
            <a:r>
              <a:rPr sz="2400" b="1">
                <a:solidFill>
                  <a:schemeClr val="tx1"/>
                </a:solidFill>
                <a:latin typeface="黑体" panose="02010609060101010101" charset="-122"/>
                <a:ea typeface="黑体" panose="02010609060101010101" charset="-122"/>
                <a:cs typeface="黑体" panose="02010609060101010101" charset="-122"/>
                <a:sym typeface="+mn-ea"/>
              </a:rPr>
              <a:t>（202</a:t>
            </a:r>
            <a:r>
              <a:rPr lang="en-US" sz="2400" b="1">
                <a:solidFill>
                  <a:schemeClr val="tx1"/>
                </a:solidFill>
                <a:latin typeface="黑体" panose="02010609060101010101" charset="-122"/>
                <a:ea typeface="黑体" panose="02010609060101010101" charset="-122"/>
                <a:cs typeface="黑体" panose="02010609060101010101" charset="-122"/>
                <a:sym typeface="+mn-ea"/>
              </a:rPr>
              <a:t>3</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zh-CN" sz="2400" b="1">
                <a:solidFill>
                  <a:schemeClr val="tx1"/>
                </a:solidFill>
                <a:latin typeface="黑体" panose="02010609060101010101" charset="-122"/>
                <a:ea typeface="黑体" panose="02010609060101010101" charset="-122"/>
                <a:cs typeface="黑体" panose="02010609060101010101" charset="-122"/>
                <a:sym typeface="+mn-ea"/>
              </a:rPr>
              <a:t>山东济南三模</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en-US" sz="2400" b="1">
                <a:solidFill>
                  <a:schemeClr val="tx1"/>
                </a:solidFill>
                <a:latin typeface="黑体" panose="02010609060101010101" charset="-122"/>
                <a:ea typeface="黑体" panose="02010609060101010101" charset="-122"/>
                <a:cs typeface="黑体" panose="02010609060101010101" charset="-122"/>
                <a:sym typeface="+mn-ea"/>
              </a:rPr>
              <a:t>6</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zh-CN" sz="2400" b="1">
                <a:solidFill>
                  <a:schemeClr val="tx1"/>
                </a:solidFill>
                <a:latin typeface="黑体" panose="02010609060101010101" charset="-122"/>
                <a:ea typeface="黑体" panose="02010609060101010101" charset="-122"/>
                <a:cs typeface="黑体" panose="02010609060101010101" charset="-122"/>
                <a:sym typeface="+mn-ea"/>
              </a:rPr>
              <a:t>近代以来，魏源讲</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师夷长技</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，洋务派讲</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中体西用</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，严复则在《论世变之亟》中写道：</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我四千年文物声明（名），已涣然有不终日之虑。</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据此可知，当时</a:t>
            </a:r>
            <a:r>
              <a:rPr sz="2400" b="1">
                <a:solidFill>
                  <a:schemeClr val="tx1"/>
                </a:solidFill>
                <a:latin typeface="黑体" panose="02010609060101010101" charset="-122"/>
                <a:ea typeface="黑体" panose="02010609060101010101" charset="-122"/>
                <a:cs typeface="黑体" panose="02010609060101010101" charset="-122"/>
                <a:sym typeface="+mn-ea"/>
              </a:rPr>
              <a:t>（　　）</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A．</a:t>
            </a:r>
            <a:r>
              <a:rPr lang="zh-CN" sz="2400" b="1">
                <a:solidFill>
                  <a:schemeClr val="tx1"/>
                </a:solidFill>
                <a:latin typeface="黑体" panose="02010609060101010101" charset="-122"/>
                <a:ea typeface="黑体" panose="02010609060101010101" charset="-122"/>
                <a:cs typeface="黑体" panose="02010609060101010101" charset="-122"/>
                <a:sym typeface="+mn-ea"/>
              </a:rPr>
              <a:t>文化忧患意识增强</a:t>
            </a:r>
            <a:r>
              <a:rPr sz="2400" b="1">
                <a:solidFill>
                  <a:schemeClr val="tx1"/>
                </a:solidFill>
                <a:latin typeface="黑体" panose="02010609060101010101" charset="-122"/>
                <a:ea typeface="黑体" panose="02010609060101010101" charset="-122"/>
                <a:cs typeface="黑体" panose="02010609060101010101" charset="-122"/>
                <a:sym typeface="+mn-ea"/>
              </a:rPr>
              <a:t>       </a:t>
            </a:r>
            <a:r>
              <a:rPr lang="en-US" sz="2400" b="1">
                <a:solidFill>
                  <a:schemeClr val="tx1"/>
                </a:solidFill>
                <a:latin typeface="黑体" panose="02010609060101010101" charset="-122"/>
                <a:ea typeface="黑体" panose="02010609060101010101" charset="-122"/>
                <a:cs typeface="黑体" panose="02010609060101010101" charset="-122"/>
                <a:sym typeface="+mn-ea"/>
              </a:rPr>
              <a:t>         </a:t>
            </a:r>
            <a:r>
              <a:rPr sz="2400" b="1">
                <a:solidFill>
                  <a:schemeClr val="tx1"/>
                </a:solidFill>
                <a:latin typeface="黑体" panose="02010609060101010101" charset="-122"/>
                <a:ea typeface="黑体" panose="02010609060101010101" charset="-122"/>
                <a:cs typeface="黑体" panose="02010609060101010101" charset="-122"/>
                <a:sym typeface="+mn-ea"/>
              </a:rPr>
              <a:t>B．</a:t>
            </a:r>
            <a:r>
              <a:rPr lang="zh-CN" sz="2400" b="1">
                <a:solidFill>
                  <a:schemeClr val="tx1"/>
                </a:solidFill>
                <a:latin typeface="黑体" panose="02010609060101010101" charset="-122"/>
                <a:ea typeface="黑体" panose="02010609060101010101" charset="-122"/>
                <a:cs typeface="黑体" panose="02010609060101010101" charset="-122"/>
                <a:sym typeface="+mn-ea"/>
              </a:rPr>
              <a:t>发展洋务成时代之需</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C．</a:t>
            </a:r>
            <a:r>
              <a:rPr lang="zh-CN" sz="2400" b="1">
                <a:solidFill>
                  <a:schemeClr val="tx1"/>
                </a:solidFill>
                <a:latin typeface="黑体" panose="02010609060101010101" charset="-122"/>
                <a:ea typeface="黑体" panose="02010609060101010101" charset="-122"/>
                <a:cs typeface="黑体" panose="02010609060101010101" charset="-122"/>
                <a:sym typeface="+mn-ea"/>
              </a:rPr>
              <a:t>传统观念根深蒂固</a:t>
            </a:r>
            <a:r>
              <a:rPr sz="2400" b="1">
                <a:solidFill>
                  <a:schemeClr val="tx1"/>
                </a:solidFill>
                <a:latin typeface="黑体" panose="02010609060101010101" charset="-122"/>
                <a:ea typeface="黑体" panose="02010609060101010101" charset="-122"/>
                <a:cs typeface="黑体" panose="02010609060101010101" charset="-122"/>
                <a:sym typeface="+mn-ea"/>
              </a:rPr>
              <a:t>      </a:t>
            </a:r>
            <a:r>
              <a:rPr lang="en-US" sz="2400" b="1">
                <a:solidFill>
                  <a:schemeClr val="tx1"/>
                </a:solidFill>
                <a:latin typeface="黑体" panose="02010609060101010101" charset="-122"/>
                <a:ea typeface="黑体" panose="02010609060101010101" charset="-122"/>
                <a:cs typeface="黑体" panose="02010609060101010101" charset="-122"/>
                <a:sym typeface="+mn-ea"/>
              </a:rPr>
              <a:t>          </a:t>
            </a:r>
            <a:r>
              <a:rPr sz="2400" b="1">
                <a:solidFill>
                  <a:schemeClr val="tx1"/>
                </a:solidFill>
                <a:latin typeface="黑体" panose="02010609060101010101" charset="-122"/>
                <a:ea typeface="黑体" panose="02010609060101010101" charset="-122"/>
                <a:cs typeface="黑体" panose="02010609060101010101" charset="-122"/>
                <a:sym typeface="+mn-ea"/>
              </a:rPr>
              <a:t>D．</a:t>
            </a:r>
            <a:r>
              <a:rPr lang="zh-CN" sz="2400" b="1">
                <a:solidFill>
                  <a:schemeClr val="tx1"/>
                </a:solidFill>
                <a:latin typeface="黑体" panose="02010609060101010101" charset="-122"/>
                <a:ea typeface="黑体" panose="02010609060101010101" charset="-122"/>
                <a:cs typeface="黑体" panose="02010609060101010101" charset="-122"/>
                <a:sym typeface="+mn-ea"/>
              </a:rPr>
              <a:t>政治改良被提上日程</a:t>
            </a:r>
            <a:endParaRPr lang="zh-CN" sz="2400" b="1">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custDataLst>
              <p:tags r:id="rId2"/>
            </p:custDataLst>
          </p:nvPr>
        </p:nvSpPr>
        <p:spPr>
          <a:xfrm>
            <a:off x="3980815" y="939165"/>
            <a:ext cx="777240" cy="706755"/>
          </a:xfrm>
          <a:prstGeom prst="rect">
            <a:avLst/>
          </a:prstGeom>
          <a:noFill/>
        </p:spPr>
        <p:txBody>
          <a:bodyPr wrap="square" rtlCol="0">
            <a:spAutoFit/>
          </a:bodyPr>
          <a:p>
            <a:r>
              <a:rPr lang="en-US" altLang="zh-CN" sz="4000" b="1">
                <a:solidFill>
                  <a:srgbClr val="FF0000"/>
                </a:solidFill>
              </a:rPr>
              <a:t>A</a:t>
            </a:r>
            <a:endParaRPr lang="en-US" altLang="zh-CN" sz="4000" b="1">
              <a:solidFill>
                <a:srgbClr val="FF0000"/>
              </a:solidFill>
            </a:endParaRPr>
          </a:p>
        </p:txBody>
      </p:sp>
    </p:spTree>
  </p:cSld>
  <p:clrMapOvr>
    <a:masterClrMapping/>
  </p:clrMapOvr>
  <p:timing>
    <p:tnLst>
      <p:par>
        <p:cTn id="1" dur="indefinite" restart="never" nodeType="tmRoot"/>
      </p:par>
    </p:tnLst>
    <p:bldLst>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289560" y="412750"/>
            <a:ext cx="9625965" cy="521970"/>
          </a:xfrm>
          <a:prstGeom prst="rect">
            <a:avLst/>
          </a:prstGeom>
          <a:noFill/>
        </p:spPr>
        <p:txBody>
          <a:bodyPr wrap="square" rtlCol="0">
            <a:spAutoFit/>
          </a:bodyPr>
          <a:p>
            <a:r>
              <a:rPr lang="zh-CN" altLang="en-US" sz="2800" b="1">
                <a:solidFill>
                  <a:srgbClr val="FF0000"/>
                </a:solidFill>
                <a:latin typeface="黑体" panose="02010609060101010101" charset="-122"/>
                <a:ea typeface="黑体" panose="02010609060101010101" charset="-122"/>
              </a:rPr>
              <a:t>延伸：近代先进的中国人向西方学习的历程</a:t>
            </a:r>
            <a:endParaRPr lang="zh-CN" altLang="en-US" sz="2800" b="1">
              <a:solidFill>
                <a:srgbClr val="FF0000"/>
              </a:solidFill>
              <a:latin typeface="黑体" panose="02010609060101010101" charset="-122"/>
              <a:ea typeface="黑体" panose="02010609060101010101" charset="-122"/>
            </a:endParaRPr>
          </a:p>
        </p:txBody>
      </p:sp>
      <p:cxnSp>
        <p:nvCxnSpPr>
          <p:cNvPr id="2" name="直接箭头连接符 1"/>
          <p:cNvCxnSpPr/>
          <p:nvPr>
            <p:custDataLst>
              <p:tags r:id="rId2"/>
            </p:custDataLst>
          </p:nvPr>
        </p:nvCxnSpPr>
        <p:spPr>
          <a:xfrm flipH="1" flipV="1">
            <a:off x="1194435" y="1485900"/>
            <a:ext cx="15240" cy="425450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custDataLst>
              <p:tags r:id="rId3"/>
            </p:custDataLst>
          </p:nvPr>
        </p:nvCxnSpPr>
        <p:spPr>
          <a:xfrm flipV="1">
            <a:off x="360680" y="5764530"/>
            <a:ext cx="11830685" cy="41275"/>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4"/>
            </p:custDataLst>
          </p:nvPr>
        </p:nvSpPr>
        <p:spPr>
          <a:xfrm>
            <a:off x="1584325" y="2504440"/>
            <a:ext cx="1774825" cy="706755"/>
          </a:xfrm>
          <a:prstGeom prst="rect">
            <a:avLst/>
          </a:prstGeom>
          <a:solidFill>
            <a:schemeClr val="accent5">
              <a:lumMod val="20000"/>
              <a:lumOff val="80000"/>
            </a:schemeClr>
          </a:solidFill>
          <a:ln>
            <a:solidFill>
              <a:srgbClr val="FF0000"/>
            </a:solidFill>
          </a:ln>
        </p:spPr>
        <p:txBody>
          <a:bodyPr wrap="square" rtlCol="0" anchor="t">
            <a:spAutoFit/>
          </a:bodyPr>
          <a:p>
            <a:pPr algn="just"/>
            <a:r>
              <a:rPr lang="zh-CN" altLang="en-US" sz="2000" b="1" kern="0" spc="-100" dirty="0">
                <a:solidFill>
                  <a:srgbClr val="002060"/>
                </a:solidFill>
                <a:effectLst/>
                <a:uFillTx/>
                <a:latin typeface="宋体" panose="02010600030101010101" pitchFamily="2" charset="-122"/>
                <a:ea typeface="宋体" panose="02010600030101010101" pitchFamily="2" charset="-122"/>
                <a:sym typeface="+mn-ea"/>
              </a:rPr>
              <a:t>开眼看世界</a:t>
            </a:r>
            <a:endParaRPr lang="zh-CN" altLang="en-US" sz="2000" b="1" kern="0" spc="-100" dirty="0">
              <a:solidFill>
                <a:srgbClr val="002060"/>
              </a:solidFill>
              <a:effectLst/>
              <a:uFillTx/>
              <a:latin typeface="宋体" panose="02010600030101010101" pitchFamily="2" charset="-122"/>
              <a:ea typeface="宋体" panose="02010600030101010101" pitchFamily="2" charset="-122"/>
              <a:sym typeface="+mn-ea"/>
            </a:endParaRPr>
          </a:p>
          <a:p>
            <a:pPr algn="just"/>
            <a:r>
              <a:rPr lang="zh-CN" altLang="en-US" sz="2000" b="1" kern="0" spc="-100" dirty="0">
                <a:solidFill>
                  <a:srgbClr val="002060"/>
                </a:solidFill>
                <a:effectLst/>
                <a:uFillTx/>
                <a:latin typeface="宋体" panose="02010600030101010101" pitchFamily="2" charset="-122"/>
                <a:ea typeface="宋体" panose="02010600030101010101" pitchFamily="2" charset="-122"/>
                <a:sym typeface="+mn-ea"/>
              </a:rPr>
              <a:t>（军事技术）</a:t>
            </a:r>
            <a:endParaRPr lang="zh-CN" altLang="en-US" sz="2000" b="1" kern="0" spc="-100" dirty="0">
              <a:solidFill>
                <a:srgbClr val="002060"/>
              </a:solidFill>
              <a:effectLst/>
              <a:uFillTx/>
              <a:latin typeface="宋体" panose="02010600030101010101" pitchFamily="2" charset="-122"/>
              <a:ea typeface="宋体" panose="02010600030101010101" pitchFamily="2" charset="-122"/>
              <a:sym typeface="+mn-ea"/>
            </a:endParaRPr>
          </a:p>
        </p:txBody>
      </p:sp>
      <p:sp>
        <p:nvSpPr>
          <p:cNvPr id="36" name="上箭头 35"/>
          <p:cNvSpPr/>
          <p:nvPr>
            <p:custDataLst>
              <p:tags r:id="rId5"/>
            </p:custDataLst>
          </p:nvPr>
        </p:nvSpPr>
        <p:spPr>
          <a:xfrm>
            <a:off x="2261235" y="3211195"/>
            <a:ext cx="188595" cy="30416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custDataLst>
              <p:tags r:id="rId6"/>
            </p:custDataLst>
          </p:nvPr>
        </p:nvSpPr>
        <p:spPr>
          <a:xfrm>
            <a:off x="1727835" y="3515360"/>
            <a:ext cx="1254125" cy="706755"/>
          </a:xfrm>
          <a:prstGeom prst="rect">
            <a:avLst/>
          </a:prstGeom>
          <a:solidFill>
            <a:schemeClr val="accent5">
              <a:lumMod val="20000"/>
              <a:lumOff val="80000"/>
            </a:schemeClr>
          </a:solidFill>
          <a:ln>
            <a:solidFill>
              <a:srgbClr val="FF0000"/>
            </a:solidFill>
          </a:ln>
        </p:spPr>
        <p:txBody>
          <a:bodyPr wrap="square" rtlCol="0" anchor="t">
            <a:spAutoFit/>
          </a:bodyPr>
          <a:p>
            <a:pPr algn="just"/>
            <a:r>
              <a:rPr lang="zh-CN" sz="2000" b="1" kern="0" spc="-100" dirty="0">
                <a:solidFill>
                  <a:srgbClr val="002060"/>
                </a:solidFill>
                <a:effectLst/>
                <a:uFillTx/>
                <a:latin typeface="宋体" panose="02010600030101010101" pitchFamily="2" charset="-122"/>
                <a:ea typeface="宋体" panose="02010600030101010101" pitchFamily="2" charset="-122"/>
                <a:sym typeface="+mn-ea"/>
              </a:rPr>
              <a:t>师夷长技以制夷</a:t>
            </a:r>
            <a:endParaRPr lang="zh-CN" altLang="en-US" sz="2000" b="1" kern="0" spc="-100" dirty="0">
              <a:solidFill>
                <a:srgbClr val="002060"/>
              </a:solidFill>
              <a:effectLst/>
              <a:uFillTx/>
              <a:latin typeface="宋体" panose="02010600030101010101" pitchFamily="2" charset="-122"/>
              <a:ea typeface="宋体" panose="02010600030101010101" pitchFamily="2" charset="-122"/>
              <a:sym typeface="+mn-ea"/>
            </a:endParaRPr>
          </a:p>
        </p:txBody>
      </p:sp>
      <p:sp>
        <p:nvSpPr>
          <p:cNvPr id="27" name="上箭头 26"/>
          <p:cNvSpPr/>
          <p:nvPr>
            <p:custDataLst>
              <p:tags r:id="rId7"/>
            </p:custDataLst>
          </p:nvPr>
        </p:nvSpPr>
        <p:spPr>
          <a:xfrm>
            <a:off x="2167255" y="4221480"/>
            <a:ext cx="282575" cy="59626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custDataLst>
              <p:tags r:id="rId8"/>
            </p:custDataLst>
          </p:nvPr>
        </p:nvSpPr>
        <p:spPr>
          <a:xfrm>
            <a:off x="1749425" y="4801870"/>
            <a:ext cx="1301750" cy="706755"/>
          </a:xfrm>
          <a:prstGeom prst="rect">
            <a:avLst/>
          </a:prstGeom>
          <a:solidFill>
            <a:schemeClr val="accent5">
              <a:lumMod val="20000"/>
              <a:lumOff val="80000"/>
            </a:schemeClr>
          </a:solidFill>
          <a:ln>
            <a:solidFill>
              <a:srgbClr val="FF0000"/>
            </a:solidFill>
          </a:ln>
        </p:spPr>
        <p:txBody>
          <a:bodyPr wrap="square" rtlCol="0" anchor="t">
            <a:spAutoFit/>
          </a:bodyPr>
          <a:p>
            <a:pPr algn="just"/>
            <a:r>
              <a:rPr lang="zh-CN" altLang="en-US" sz="2000" b="1" kern="0" dirty="0">
                <a:solidFill>
                  <a:srgbClr val="002060"/>
                </a:solidFill>
                <a:effectLst/>
                <a:uFillTx/>
                <a:latin typeface="宋体" panose="02010600030101010101" pitchFamily="2" charset="-122"/>
                <a:ea typeface="宋体" panose="02010600030101010101" pitchFamily="2" charset="-122"/>
                <a:sym typeface="+mn-ea"/>
              </a:rPr>
              <a:t>地主阶级</a:t>
            </a:r>
            <a:endParaRPr lang="zh-CN" altLang="en-US" sz="2000" b="1" kern="0" dirty="0">
              <a:solidFill>
                <a:srgbClr val="002060"/>
              </a:solidFill>
              <a:effectLst/>
              <a:uFillTx/>
              <a:latin typeface="宋体" panose="02010600030101010101" pitchFamily="2" charset="-122"/>
              <a:ea typeface="宋体" panose="02010600030101010101" pitchFamily="2" charset="-122"/>
              <a:sym typeface="+mn-ea"/>
            </a:endParaRPr>
          </a:p>
          <a:p>
            <a:pPr algn="just"/>
            <a:r>
              <a:rPr lang="zh-CN" altLang="en-US" sz="2000" b="1" kern="0" dirty="0">
                <a:solidFill>
                  <a:srgbClr val="002060"/>
                </a:solidFill>
                <a:effectLst/>
                <a:uFillTx/>
                <a:latin typeface="宋体" panose="02010600030101010101" pitchFamily="2" charset="-122"/>
                <a:ea typeface="宋体" panose="02010600030101010101" pitchFamily="2" charset="-122"/>
                <a:sym typeface="+mn-ea"/>
              </a:rPr>
              <a:t>抵抗派</a:t>
            </a:r>
            <a:endParaRPr lang="zh-CN" altLang="en-US" sz="2000" b="1" kern="0" dirty="0">
              <a:solidFill>
                <a:srgbClr val="002060"/>
              </a:solidFill>
              <a:effectLst/>
              <a:uFillTx/>
              <a:latin typeface="宋体" panose="02010600030101010101" pitchFamily="2" charset="-122"/>
              <a:ea typeface="宋体" panose="02010600030101010101" pitchFamily="2" charset="-122"/>
              <a:sym typeface="+mn-ea"/>
            </a:endParaRPr>
          </a:p>
        </p:txBody>
      </p:sp>
      <p:sp>
        <p:nvSpPr>
          <p:cNvPr id="7" name="十字星 6"/>
          <p:cNvSpPr/>
          <p:nvPr>
            <p:custDataLst>
              <p:tags r:id="rId9"/>
            </p:custDataLst>
          </p:nvPr>
        </p:nvSpPr>
        <p:spPr>
          <a:xfrm>
            <a:off x="2162175" y="5532755"/>
            <a:ext cx="287867" cy="432435"/>
          </a:xfrm>
          <a:prstGeom prst="star4">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293" name="Text Box 18"/>
          <p:cNvSpPr txBox="1">
            <a:spLocks noChangeArrowheads="1"/>
          </p:cNvSpPr>
          <p:nvPr>
            <p:custDataLst>
              <p:tags r:id="rId10"/>
            </p:custDataLst>
          </p:nvPr>
        </p:nvSpPr>
        <p:spPr bwMode="auto">
          <a:xfrm>
            <a:off x="1540933" y="5942330"/>
            <a:ext cx="1441027" cy="70675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defRPr/>
            </a:pPr>
            <a:r>
              <a:rPr lang="en-US" altLang="zh-CN" sz="2000" b="1">
                <a:solidFill>
                  <a:srgbClr val="002060"/>
                </a:solidFill>
                <a:latin typeface="宋体" panose="02010600030101010101" pitchFamily="2" charset="-122"/>
              </a:rPr>
              <a:t>19</a:t>
            </a:r>
            <a:r>
              <a:rPr lang="zh-CN" altLang="en-US" sz="2000" b="1">
                <a:solidFill>
                  <a:srgbClr val="002060"/>
                </a:solidFill>
                <a:latin typeface="宋体" panose="02010600030101010101" pitchFamily="2" charset="-122"/>
              </a:rPr>
              <a:t>世纪</a:t>
            </a:r>
            <a:r>
              <a:rPr lang="en-US" altLang="zh-CN" sz="2000" b="1">
                <a:solidFill>
                  <a:srgbClr val="002060"/>
                </a:solidFill>
                <a:latin typeface="宋体" panose="02010600030101010101" pitchFamily="2" charset="-122"/>
              </a:rPr>
              <a:t>40</a:t>
            </a:r>
            <a:r>
              <a:rPr lang="zh-CN" altLang="en-US" sz="2000" b="1">
                <a:solidFill>
                  <a:srgbClr val="002060"/>
                </a:solidFill>
                <a:latin typeface="宋体" panose="02010600030101010101" pitchFamily="2" charset="-122"/>
              </a:rPr>
              <a:t>年代</a:t>
            </a:r>
            <a:endParaRPr lang="zh-CN" altLang="en-US" sz="2000" b="1">
              <a:solidFill>
                <a:srgbClr val="002060"/>
              </a:solidFill>
              <a:latin typeface="宋体" panose="02010600030101010101" pitchFamily="2" charset="-122"/>
            </a:endParaRPr>
          </a:p>
        </p:txBody>
      </p:sp>
      <p:sp>
        <p:nvSpPr>
          <p:cNvPr id="61" name="左大括号 60"/>
          <p:cNvSpPr/>
          <p:nvPr>
            <p:custDataLst>
              <p:tags r:id="rId11"/>
            </p:custDataLst>
          </p:nvPr>
        </p:nvSpPr>
        <p:spPr>
          <a:xfrm rot="16200000" flipH="1">
            <a:off x="3456305" y="1122045"/>
            <a:ext cx="419735" cy="2257425"/>
          </a:xfrm>
          <a:prstGeom prst="leftBrace">
            <a:avLst>
              <a:gd name="adj1" fmla="val 8333"/>
              <a:gd name="adj2" fmla="val 50717"/>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Tx/>
              <a:buNone/>
            </a:pP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47134" name="Rectangle 21"/>
          <p:cNvSpPr>
            <a:spLocks noChangeArrowheads="1"/>
          </p:cNvSpPr>
          <p:nvPr>
            <p:custDataLst>
              <p:tags r:id="rId12"/>
            </p:custDataLst>
          </p:nvPr>
        </p:nvSpPr>
        <p:spPr bwMode="auto">
          <a:xfrm>
            <a:off x="2801727" y="1641403"/>
            <a:ext cx="1728787" cy="398780"/>
          </a:xfrm>
          <a:prstGeom prst="rect">
            <a:avLst/>
          </a:prstGeom>
          <a:solidFill>
            <a:schemeClr val="accent3">
              <a:lumMod val="20000"/>
              <a:lumOff val="80000"/>
            </a:schemeClr>
          </a:solidFill>
          <a:ln w="28575">
            <a:solidFill>
              <a:srgbClr val="002060"/>
            </a:solidFill>
            <a:miter lim="800000"/>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0" fontAlgn="base" hangingPunct="0">
              <a:spcBef>
                <a:spcPct val="0"/>
              </a:spcBef>
              <a:spcAft>
                <a:spcPct val="0"/>
              </a:spcAft>
              <a:buFontTx/>
              <a:buNone/>
            </a:pPr>
            <a:r>
              <a:rPr kumimoji="1" lang="zh-CN" altLang="en-US" sz="2000" b="1" dirty="0">
                <a:solidFill>
                  <a:srgbClr val="002060"/>
                </a:solidFill>
                <a:latin typeface="宋体" panose="02010600030101010101" pitchFamily="2" charset="-122"/>
              </a:rPr>
              <a:t>器物层次</a:t>
            </a:r>
            <a:endParaRPr kumimoji="1" lang="zh-CN" altLang="en-US" sz="2000" b="1" dirty="0">
              <a:solidFill>
                <a:srgbClr val="002060"/>
              </a:solidFill>
              <a:latin typeface="宋体" panose="02010600030101010101" pitchFamily="2" charset="-122"/>
            </a:endParaRPr>
          </a:p>
        </p:txBody>
      </p:sp>
      <p:cxnSp>
        <p:nvCxnSpPr>
          <p:cNvPr id="59" name="直接连接符 58"/>
          <p:cNvCxnSpPr/>
          <p:nvPr>
            <p:custDataLst>
              <p:tags r:id="rId13"/>
            </p:custDataLst>
          </p:nvPr>
        </p:nvCxnSpPr>
        <p:spPr>
          <a:xfrm flipH="1">
            <a:off x="3468370" y="2734945"/>
            <a:ext cx="22860" cy="335153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十字星 5"/>
          <p:cNvSpPr/>
          <p:nvPr>
            <p:custDataLst>
              <p:tags r:id="rId14"/>
            </p:custDataLst>
          </p:nvPr>
        </p:nvSpPr>
        <p:spPr>
          <a:xfrm>
            <a:off x="3359150" y="5532755"/>
            <a:ext cx="287867" cy="432435"/>
          </a:xfrm>
          <a:prstGeom prst="star4">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 Box 18"/>
          <p:cNvSpPr txBox="1">
            <a:spLocks noChangeArrowheads="1"/>
          </p:cNvSpPr>
          <p:nvPr>
            <p:custDataLst>
              <p:tags r:id="rId15"/>
            </p:custDataLst>
          </p:nvPr>
        </p:nvSpPr>
        <p:spPr bwMode="auto">
          <a:xfrm>
            <a:off x="2801408" y="5965190"/>
            <a:ext cx="1441027" cy="70675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defRPr/>
            </a:pPr>
            <a:r>
              <a:rPr lang="en-US" altLang="zh-CN" sz="2000" b="1">
                <a:solidFill>
                  <a:srgbClr val="002060"/>
                </a:solidFill>
                <a:latin typeface="宋体" panose="02010600030101010101" pitchFamily="2" charset="-122"/>
              </a:rPr>
              <a:t>19</a:t>
            </a:r>
            <a:r>
              <a:rPr lang="zh-CN" altLang="en-US" sz="2000" b="1">
                <a:solidFill>
                  <a:srgbClr val="002060"/>
                </a:solidFill>
                <a:latin typeface="宋体" panose="02010600030101010101" pitchFamily="2" charset="-122"/>
              </a:rPr>
              <a:t>世纪</a:t>
            </a:r>
            <a:r>
              <a:rPr lang="en-US" altLang="zh-CN" sz="2000" b="1">
                <a:solidFill>
                  <a:srgbClr val="002060"/>
                </a:solidFill>
                <a:latin typeface="宋体" panose="02010600030101010101" pitchFamily="2" charset="-122"/>
              </a:rPr>
              <a:t>60</a:t>
            </a:r>
            <a:r>
              <a:rPr lang="zh-CN" altLang="en-US" sz="2000" b="1">
                <a:solidFill>
                  <a:srgbClr val="002060"/>
                </a:solidFill>
                <a:latin typeface="宋体" panose="02010600030101010101" pitchFamily="2" charset="-122"/>
              </a:rPr>
              <a:t>年代</a:t>
            </a:r>
            <a:endParaRPr lang="zh-CN" altLang="en-US" sz="2000" b="1">
              <a:solidFill>
                <a:srgbClr val="002060"/>
              </a:solidFill>
              <a:latin typeface="宋体" panose="02010600030101010101" pitchFamily="2" charset="-122"/>
            </a:endParaRPr>
          </a:p>
        </p:txBody>
      </p:sp>
      <p:sp>
        <p:nvSpPr>
          <p:cNvPr id="35" name="文本框 34"/>
          <p:cNvSpPr txBox="1"/>
          <p:nvPr>
            <p:custDataLst>
              <p:tags r:id="rId16"/>
            </p:custDataLst>
          </p:nvPr>
        </p:nvSpPr>
        <p:spPr>
          <a:xfrm>
            <a:off x="3752850" y="2504440"/>
            <a:ext cx="2233930" cy="706755"/>
          </a:xfrm>
          <a:prstGeom prst="rect">
            <a:avLst/>
          </a:prstGeom>
          <a:solidFill>
            <a:schemeClr val="accent5">
              <a:lumMod val="20000"/>
              <a:lumOff val="80000"/>
            </a:schemeClr>
          </a:solidFill>
          <a:ln>
            <a:solidFill>
              <a:srgbClr val="FF0000"/>
            </a:solidFill>
          </a:ln>
        </p:spPr>
        <p:txBody>
          <a:bodyPr wrap="square" rtlCol="0" anchor="t">
            <a:spAutoFit/>
          </a:bodyPr>
          <a:p>
            <a:pPr algn="ctr"/>
            <a:r>
              <a:rPr lang="zh-CN" altLang="en-US" sz="2000" b="1" kern="0" dirty="0">
                <a:solidFill>
                  <a:srgbClr val="002060"/>
                </a:solidFill>
                <a:effectLst/>
                <a:uFillTx/>
                <a:latin typeface="宋体" panose="02010600030101010101" pitchFamily="2" charset="-122"/>
                <a:ea typeface="宋体" panose="02010600030101010101" pitchFamily="2" charset="-122"/>
                <a:sym typeface="+mn-ea"/>
              </a:rPr>
              <a:t>洋务运动</a:t>
            </a:r>
            <a:endParaRPr lang="zh-CN" altLang="en-US" sz="2000" b="1" kern="0" dirty="0">
              <a:solidFill>
                <a:srgbClr val="002060"/>
              </a:solidFill>
              <a:effectLst/>
              <a:uFillTx/>
              <a:latin typeface="宋体" panose="02010600030101010101" pitchFamily="2" charset="-122"/>
              <a:ea typeface="宋体" panose="02010600030101010101" pitchFamily="2" charset="-122"/>
              <a:sym typeface="+mn-ea"/>
            </a:endParaRPr>
          </a:p>
          <a:p>
            <a:pPr algn="ctr"/>
            <a:r>
              <a:rPr lang="zh-CN" altLang="en-US" sz="2000" b="1" kern="0" dirty="0">
                <a:solidFill>
                  <a:srgbClr val="002060"/>
                </a:solidFill>
                <a:effectLst/>
                <a:uFillTx/>
                <a:latin typeface="宋体" panose="02010600030101010101" pitchFamily="2" charset="-122"/>
                <a:ea typeface="宋体" panose="02010600030101010101" pitchFamily="2" charset="-122"/>
                <a:sym typeface="+mn-ea"/>
              </a:rPr>
              <a:t>（科学技术）</a:t>
            </a:r>
            <a:endParaRPr lang="zh-CN" altLang="en-US" sz="2000" b="1" kern="0" dirty="0">
              <a:solidFill>
                <a:srgbClr val="002060"/>
              </a:solidFill>
              <a:effectLst/>
              <a:uFillTx/>
              <a:latin typeface="宋体" panose="02010600030101010101" pitchFamily="2" charset="-122"/>
              <a:ea typeface="宋体" panose="02010600030101010101" pitchFamily="2" charset="-122"/>
              <a:sym typeface="+mn-ea"/>
            </a:endParaRPr>
          </a:p>
        </p:txBody>
      </p:sp>
      <p:sp>
        <p:nvSpPr>
          <p:cNvPr id="37" name="上箭头 36"/>
          <p:cNvSpPr/>
          <p:nvPr>
            <p:custDataLst>
              <p:tags r:id="rId17"/>
            </p:custDataLst>
          </p:nvPr>
        </p:nvSpPr>
        <p:spPr>
          <a:xfrm>
            <a:off x="4775835" y="3210560"/>
            <a:ext cx="188595" cy="41783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custDataLst>
              <p:tags r:id="rId18"/>
            </p:custDataLst>
          </p:nvPr>
        </p:nvSpPr>
        <p:spPr>
          <a:xfrm>
            <a:off x="3720465" y="3629660"/>
            <a:ext cx="2233930" cy="398780"/>
          </a:xfrm>
          <a:prstGeom prst="rect">
            <a:avLst/>
          </a:prstGeom>
          <a:solidFill>
            <a:schemeClr val="accent5">
              <a:lumMod val="20000"/>
              <a:lumOff val="80000"/>
            </a:schemeClr>
          </a:solidFill>
          <a:ln>
            <a:solidFill>
              <a:srgbClr val="FF0000"/>
            </a:solidFill>
          </a:ln>
        </p:spPr>
        <p:txBody>
          <a:bodyPr wrap="square" rtlCol="0" anchor="t">
            <a:spAutoFit/>
          </a:bodyPr>
          <a:p>
            <a:pPr algn="ctr"/>
            <a:r>
              <a:rPr lang="zh-CN" altLang="en-US" sz="2000" b="1" kern="0" dirty="0">
                <a:solidFill>
                  <a:srgbClr val="002060"/>
                </a:solidFill>
                <a:effectLst/>
                <a:uFillTx/>
                <a:latin typeface="宋体" panose="02010600030101010101" pitchFamily="2" charset="-122"/>
                <a:ea typeface="宋体" panose="02010600030101010101" pitchFamily="2" charset="-122"/>
                <a:sym typeface="+mn-ea"/>
              </a:rPr>
              <a:t>中体西用</a:t>
            </a:r>
            <a:endParaRPr lang="zh-CN" altLang="en-US" sz="2000" b="1" kern="0" dirty="0">
              <a:solidFill>
                <a:srgbClr val="002060"/>
              </a:solidFill>
              <a:effectLst/>
              <a:uFillTx/>
              <a:latin typeface="宋体" panose="02010600030101010101" pitchFamily="2" charset="-122"/>
              <a:ea typeface="宋体" panose="02010600030101010101" pitchFamily="2" charset="-122"/>
              <a:sym typeface="+mn-ea"/>
            </a:endParaRPr>
          </a:p>
        </p:txBody>
      </p:sp>
      <p:sp>
        <p:nvSpPr>
          <p:cNvPr id="33" name="上箭头 32"/>
          <p:cNvSpPr/>
          <p:nvPr>
            <p:custDataLst>
              <p:tags r:id="rId19"/>
            </p:custDataLst>
          </p:nvPr>
        </p:nvSpPr>
        <p:spPr>
          <a:xfrm>
            <a:off x="4743450" y="4222115"/>
            <a:ext cx="220345" cy="83439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custDataLst>
              <p:tags r:id="rId20"/>
            </p:custDataLst>
          </p:nvPr>
        </p:nvSpPr>
        <p:spPr>
          <a:xfrm>
            <a:off x="3566160" y="5085080"/>
            <a:ext cx="2543175" cy="398780"/>
          </a:xfrm>
          <a:prstGeom prst="rect">
            <a:avLst/>
          </a:prstGeom>
          <a:solidFill>
            <a:schemeClr val="accent5">
              <a:lumMod val="20000"/>
              <a:lumOff val="80000"/>
            </a:schemeClr>
          </a:solidFill>
          <a:ln>
            <a:solidFill>
              <a:srgbClr val="FF0000"/>
            </a:solidFill>
          </a:ln>
        </p:spPr>
        <p:txBody>
          <a:bodyPr wrap="square" rtlCol="0" anchor="t">
            <a:spAutoFit/>
          </a:bodyPr>
          <a:p>
            <a:pPr algn="ctr"/>
            <a:r>
              <a:rPr lang="zh-CN" altLang="en-US" sz="2000" b="1" kern="0" dirty="0">
                <a:solidFill>
                  <a:srgbClr val="002060"/>
                </a:solidFill>
                <a:effectLst/>
                <a:uFillTx/>
                <a:latin typeface="宋体" panose="02010600030101010101" pitchFamily="2" charset="-122"/>
                <a:ea typeface="宋体" panose="02010600030101010101" pitchFamily="2" charset="-122"/>
                <a:sym typeface="+mn-ea"/>
              </a:rPr>
              <a:t>地主阶级洋务派</a:t>
            </a:r>
            <a:endParaRPr lang="zh-CN" altLang="en-US" sz="2000" b="1" kern="0" dirty="0">
              <a:solidFill>
                <a:srgbClr val="002060"/>
              </a:solidFill>
              <a:effectLst/>
              <a:uFillTx/>
              <a:latin typeface="宋体" panose="02010600030101010101" pitchFamily="2" charset="-122"/>
              <a:ea typeface="宋体" panose="02010600030101010101" pitchFamily="2" charset="-122"/>
              <a:sym typeface="+mn-ea"/>
            </a:endParaRPr>
          </a:p>
        </p:txBody>
      </p:sp>
      <p:sp>
        <p:nvSpPr>
          <p:cNvPr id="63" name="右箭头 62"/>
          <p:cNvSpPr/>
          <p:nvPr>
            <p:custDataLst>
              <p:tags r:id="rId21"/>
            </p:custDataLst>
          </p:nvPr>
        </p:nvSpPr>
        <p:spPr>
          <a:xfrm>
            <a:off x="4860290" y="1831975"/>
            <a:ext cx="1683385" cy="14160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135" name="Rectangle 22"/>
          <p:cNvSpPr>
            <a:spLocks noChangeArrowheads="1"/>
          </p:cNvSpPr>
          <p:nvPr>
            <p:custDataLst>
              <p:tags r:id="rId22"/>
            </p:custDataLst>
          </p:nvPr>
        </p:nvSpPr>
        <p:spPr bwMode="auto">
          <a:xfrm>
            <a:off x="6746136" y="1641958"/>
            <a:ext cx="2376487" cy="398780"/>
          </a:xfrm>
          <a:prstGeom prst="rect">
            <a:avLst/>
          </a:prstGeom>
          <a:solidFill>
            <a:schemeClr val="accent3">
              <a:lumMod val="20000"/>
              <a:lumOff val="80000"/>
            </a:schemeClr>
          </a:solidFill>
          <a:ln w="28575">
            <a:solidFill>
              <a:srgbClr val="002060"/>
            </a:solidFill>
            <a:miter lim="800000"/>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0" fontAlgn="base" hangingPunct="0">
              <a:spcBef>
                <a:spcPct val="0"/>
              </a:spcBef>
              <a:spcAft>
                <a:spcPct val="0"/>
              </a:spcAft>
              <a:buFontTx/>
              <a:buNone/>
            </a:pPr>
            <a:r>
              <a:rPr kumimoji="1" lang="zh-CN" altLang="en-US" sz="2000" b="1" dirty="0">
                <a:solidFill>
                  <a:srgbClr val="002060"/>
                </a:solidFill>
                <a:latin typeface="宋体" panose="02010600030101010101" pitchFamily="2" charset="-122"/>
                <a:cs typeface="宋体" panose="02010600030101010101" pitchFamily="2" charset="-122"/>
              </a:rPr>
              <a:t>制度层次</a:t>
            </a:r>
            <a:endParaRPr kumimoji="1" lang="zh-CN" altLang="en-US" sz="2000" b="1" dirty="0">
              <a:solidFill>
                <a:srgbClr val="002060"/>
              </a:solidFill>
              <a:latin typeface="宋体" panose="02010600030101010101" pitchFamily="2" charset="-122"/>
              <a:cs typeface="宋体" panose="02010600030101010101" pitchFamily="2" charset="-122"/>
            </a:endParaRPr>
          </a:p>
        </p:txBody>
      </p:sp>
      <p:sp>
        <p:nvSpPr>
          <p:cNvPr id="64" name="右箭头 63"/>
          <p:cNvSpPr/>
          <p:nvPr>
            <p:custDataLst>
              <p:tags r:id="rId23"/>
            </p:custDataLst>
          </p:nvPr>
        </p:nvSpPr>
        <p:spPr>
          <a:xfrm>
            <a:off x="9251315" y="1800860"/>
            <a:ext cx="944880" cy="14160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136" name="Rectangle 23"/>
          <p:cNvSpPr>
            <a:spLocks noChangeArrowheads="1"/>
          </p:cNvSpPr>
          <p:nvPr>
            <p:custDataLst>
              <p:tags r:id="rId24"/>
            </p:custDataLst>
          </p:nvPr>
        </p:nvSpPr>
        <p:spPr bwMode="auto">
          <a:xfrm>
            <a:off x="10230168" y="1641563"/>
            <a:ext cx="1203960" cy="398780"/>
          </a:xfrm>
          <a:prstGeom prst="rect">
            <a:avLst/>
          </a:prstGeom>
          <a:solidFill>
            <a:schemeClr val="accent3">
              <a:lumMod val="20000"/>
              <a:lumOff val="80000"/>
            </a:schemeClr>
          </a:solidFill>
          <a:ln w="28575">
            <a:solidFill>
              <a:srgbClr val="002060"/>
            </a:solidFill>
            <a:miter lim="800000"/>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0" fontAlgn="base" hangingPunct="0">
              <a:spcBef>
                <a:spcPct val="0"/>
              </a:spcBef>
              <a:spcAft>
                <a:spcPct val="0"/>
              </a:spcAft>
              <a:buFontTx/>
              <a:buNone/>
            </a:pPr>
            <a:r>
              <a:rPr kumimoji="1" lang="zh-CN" altLang="en-US" sz="2000" b="1" dirty="0">
                <a:solidFill>
                  <a:srgbClr val="002060"/>
                </a:solidFill>
                <a:latin typeface="宋体" panose="02010600030101010101" pitchFamily="2" charset="-122"/>
                <a:cs typeface="宋体" panose="02010600030101010101" pitchFamily="2" charset="-122"/>
              </a:rPr>
              <a:t>思想层次</a:t>
            </a:r>
            <a:endParaRPr kumimoji="1" lang="zh-CN" altLang="en-US" sz="2000" b="1" dirty="0">
              <a:solidFill>
                <a:srgbClr val="002060"/>
              </a:solidFill>
              <a:latin typeface="宋体" panose="02010600030101010101" pitchFamily="2" charset="-122"/>
              <a:cs typeface="宋体" panose="02010600030101010101" pitchFamily="2" charset="-122"/>
            </a:endParaRPr>
          </a:p>
        </p:txBody>
      </p:sp>
      <p:sp>
        <p:nvSpPr>
          <p:cNvPr id="60" name="左大括号 59"/>
          <p:cNvSpPr/>
          <p:nvPr>
            <p:custDataLst>
              <p:tags r:id="rId25"/>
            </p:custDataLst>
          </p:nvPr>
        </p:nvSpPr>
        <p:spPr>
          <a:xfrm rot="16200000" flipH="1">
            <a:off x="7695565" y="1152525"/>
            <a:ext cx="358775" cy="2257425"/>
          </a:xfrm>
          <a:prstGeom prst="leftBrace">
            <a:avLst>
              <a:gd name="adj1" fmla="val 8333"/>
              <a:gd name="adj2" fmla="val 50014"/>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Tx/>
              <a:buNone/>
            </a:pP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cxnSp>
        <p:nvCxnSpPr>
          <p:cNvPr id="18" name="直接连接符 17"/>
          <p:cNvCxnSpPr/>
          <p:nvPr>
            <p:custDataLst>
              <p:tags r:id="rId26"/>
            </p:custDataLst>
          </p:nvPr>
        </p:nvCxnSpPr>
        <p:spPr>
          <a:xfrm>
            <a:off x="6134100" y="2719070"/>
            <a:ext cx="45085" cy="336740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十字星 7"/>
          <p:cNvSpPr/>
          <p:nvPr>
            <p:custDataLst>
              <p:tags r:id="rId27"/>
            </p:custDataLst>
          </p:nvPr>
        </p:nvSpPr>
        <p:spPr>
          <a:xfrm>
            <a:off x="6021705" y="5532755"/>
            <a:ext cx="287867" cy="432435"/>
          </a:xfrm>
          <a:prstGeom prst="star4">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Text Box 18"/>
          <p:cNvSpPr txBox="1">
            <a:spLocks noChangeArrowheads="1"/>
          </p:cNvSpPr>
          <p:nvPr>
            <p:custDataLst>
              <p:tags r:id="rId28"/>
            </p:custDataLst>
          </p:nvPr>
        </p:nvSpPr>
        <p:spPr bwMode="auto">
          <a:xfrm>
            <a:off x="5394113" y="5916295"/>
            <a:ext cx="1441027" cy="70675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defRPr/>
            </a:pPr>
            <a:r>
              <a:rPr lang="en-US" altLang="zh-CN" sz="2000" b="1">
                <a:solidFill>
                  <a:srgbClr val="002060"/>
                </a:solidFill>
                <a:latin typeface="宋体" panose="02010600030101010101" pitchFamily="2" charset="-122"/>
              </a:rPr>
              <a:t>19</a:t>
            </a:r>
            <a:r>
              <a:rPr lang="zh-CN" altLang="en-US" sz="2000" b="1">
                <a:solidFill>
                  <a:srgbClr val="002060"/>
                </a:solidFill>
                <a:latin typeface="宋体" panose="02010600030101010101" pitchFamily="2" charset="-122"/>
              </a:rPr>
              <a:t>世纪</a:t>
            </a:r>
            <a:r>
              <a:rPr lang="en-US" altLang="zh-CN" sz="2000" b="1">
                <a:solidFill>
                  <a:srgbClr val="002060"/>
                </a:solidFill>
                <a:latin typeface="宋体" panose="02010600030101010101" pitchFamily="2" charset="-122"/>
              </a:rPr>
              <a:t>90</a:t>
            </a:r>
            <a:r>
              <a:rPr lang="zh-CN" altLang="en-US" sz="2000" b="1">
                <a:solidFill>
                  <a:srgbClr val="002060"/>
                </a:solidFill>
                <a:latin typeface="宋体" panose="02010600030101010101" pitchFamily="2" charset="-122"/>
              </a:rPr>
              <a:t>年代</a:t>
            </a:r>
            <a:endParaRPr lang="zh-CN" altLang="en-US" sz="2000" b="1">
              <a:solidFill>
                <a:srgbClr val="002060"/>
              </a:solidFill>
              <a:latin typeface="宋体" panose="02010600030101010101" pitchFamily="2" charset="-122"/>
            </a:endParaRPr>
          </a:p>
        </p:txBody>
      </p:sp>
      <p:sp>
        <p:nvSpPr>
          <p:cNvPr id="38" name="文本框 37"/>
          <p:cNvSpPr txBox="1"/>
          <p:nvPr>
            <p:custDataLst>
              <p:tags r:id="rId29"/>
            </p:custDataLst>
          </p:nvPr>
        </p:nvSpPr>
        <p:spPr>
          <a:xfrm>
            <a:off x="6336665" y="2503805"/>
            <a:ext cx="1416685" cy="706755"/>
          </a:xfrm>
          <a:prstGeom prst="rect">
            <a:avLst/>
          </a:prstGeom>
          <a:solidFill>
            <a:schemeClr val="accent5">
              <a:lumMod val="20000"/>
              <a:lumOff val="80000"/>
            </a:schemeClr>
          </a:solidFill>
          <a:ln>
            <a:solidFill>
              <a:srgbClr val="FF0000"/>
            </a:solidFill>
          </a:ln>
        </p:spPr>
        <p:txBody>
          <a:bodyPr wrap="square" rtlCol="0" anchor="t">
            <a:spAutoFit/>
          </a:bodyPr>
          <a:p>
            <a:pPr algn="just"/>
            <a:r>
              <a:rPr lang="zh-CN" sz="2000" b="1" kern="0" spc="-100" dirty="0">
                <a:solidFill>
                  <a:srgbClr val="002060"/>
                </a:solidFill>
                <a:effectLst/>
                <a:uFillTx/>
                <a:latin typeface="宋体" panose="02010600030101010101" pitchFamily="2" charset="-122"/>
                <a:ea typeface="宋体" panose="02010600030101010101" pitchFamily="2" charset="-122"/>
                <a:sym typeface="+mn-ea"/>
              </a:rPr>
              <a:t>戊戍变法（君主立宪）</a:t>
            </a:r>
            <a:endParaRPr lang="zh-CN" altLang="en-US" sz="2000" b="1" kern="0" spc="-100" dirty="0">
              <a:solidFill>
                <a:srgbClr val="002060"/>
              </a:solidFill>
              <a:effectLst/>
              <a:uFillTx/>
              <a:latin typeface="宋体" panose="02010600030101010101" pitchFamily="2" charset="-122"/>
              <a:ea typeface="宋体" panose="02010600030101010101" pitchFamily="2" charset="-122"/>
              <a:sym typeface="+mn-ea"/>
            </a:endParaRPr>
          </a:p>
        </p:txBody>
      </p:sp>
      <p:sp>
        <p:nvSpPr>
          <p:cNvPr id="45" name="上箭头 44"/>
          <p:cNvSpPr/>
          <p:nvPr>
            <p:custDataLst>
              <p:tags r:id="rId30"/>
            </p:custDataLst>
          </p:nvPr>
        </p:nvSpPr>
        <p:spPr>
          <a:xfrm>
            <a:off x="6895465" y="3211195"/>
            <a:ext cx="188595" cy="38417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custDataLst>
              <p:tags r:id="rId31"/>
            </p:custDataLst>
          </p:nvPr>
        </p:nvSpPr>
        <p:spPr>
          <a:xfrm>
            <a:off x="6179185" y="3606800"/>
            <a:ext cx="1574165" cy="398780"/>
          </a:xfrm>
          <a:prstGeom prst="rect">
            <a:avLst/>
          </a:prstGeom>
          <a:solidFill>
            <a:schemeClr val="accent5">
              <a:lumMod val="20000"/>
              <a:lumOff val="80000"/>
            </a:schemeClr>
          </a:solidFill>
          <a:ln>
            <a:solidFill>
              <a:srgbClr val="FF0000"/>
            </a:solidFill>
          </a:ln>
        </p:spPr>
        <p:txBody>
          <a:bodyPr wrap="square" rtlCol="0" anchor="t">
            <a:spAutoFit/>
          </a:bodyPr>
          <a:p>
            <a:pPr algn="ctr"/>
            <a:r>
              <a:rPr lang="zh-CN" altLang="en-US" sz="2000" b="1" kern="0" dirty="0">
                <a:solidFill>
                  <a:srgbClr val="002060"/>
                </a:solidFill>
                <a:effectLst/>
                <a:uFillTx/>
                <a:latin typeface="宋体" panose="02010600030101010101" pitchFamily="2" charset="-122"/>
                <a:ea typeface="宋体" panose="02010600030101010101" pitchFamily="2" charset="-122"/>
                <a:sym typeface="+mn-ea"/>
              </a:rPr>
              <a:t>维新思想</a:t>
            </a:r>
            <a:endParaRPr lang="zh-CN" altLang="en-US" sz="2000" b="1" kern="0" dirty="0">
              <a:solidFill>
                <a:srgbClr val="002060"/>
              </a:solidFill>
              <a:effectLst/>
              <a:uFillTx/>
              <a:latin typeface="宋体" panose="02010600030101010101" pitchFamily="2" charset="-122"/>
              <a:ea typeface="宋体" panose="02010600030101010101" pitchFamily="2" charset="-122"/>
              <a:sym typeface="+mn-ea"/>
            </a:endParaRPr>
          </a:p>
        </p:txBody>
      </p:sp>
      <p:sp>
        <p:nvSpPr>
          <p:cNvPr id="23" name="文本框 22"/>
          <p:cNvSpPr txBox="1"/>
          <p:nvPr>
            <p:custDataLst>
              <p:tags r:id="rId32"/>
            </p:custDataLst>
          </p:nvPr>
        </p:nvSpPr>
        <p:spPr>
          <a:xfrm>
            <a:off x="6336665" y="4402455"/>
            <a:ext cx="1280160" cy="398780"/>
          </a:xfrm>
          <a:prstGeom prst="rect">
            <a:avLst/>
          </a:prstGeom>
          <a:solidFill>
            <a:schemeClr val="accent5">
              <a:lumMod val="20000"/>
              <a:lumOff val="80000"/>
            </a:schemeClr>
          </a:solidFill>
          <a:ln>
            <a:solidFill>
              <a:srgbClr val="FF0000"/>
            </a:solidFill>
          </a:ln>
        </p:spPr>
        <p:txBody>
          <a:bodyPr wrap="square" rtlCol="0" anchor="t">
            <a:spAutoFit/>
          </a:bodyPr>
          <a:p>
            <a:pPr algn="ctr"/>
            <a:r>
              <a:rPr lang="zh-CN" altLang="en-US" sz="2000" b="1" kern="0" dirty="0">
                <a:solidFill>
                  <a:srgbClr val="002060"/>
                </a:solidFill>
                <a:effectLst/>
                <a:uFillTx/>
                <a:latin typeface="宋体" panose="02010600030101010101" pitchFamily="2" charset="-122"/>
                <a:ea typeface="宋体" panose="02010600030101010101" pitchFamily="2" charset="-122"/>
                <a:sym typeface="+mn-ea"/>
              </a:rPr>
              <a:t>维新派</a:t>
            </a:r>
            <a:endParaRPr lang="zh-CN" altLang="en-US" sz="2000" b="1" kern="0" dirty="0">
              <a:solidFill>
                <a:srgbClr val="002060"/>
              </a:solidFill>
              <a:effectLst/>
              <a:uFillTx/>
              <a:latin typeface="宋体" panose="02010600030101010101" pitchFamily="2" charset="-122"/>
              <a:ea typeface="宋体" panose="02010600030101010101" pitchFamily="2" charset="-122"/>
              <a:sym typeface="+mn-ea"/>
            </a:endParaRPr>
          </a:p>
        </p:txBody>
      </p:sp>
      <p:sp>
        <p:nvSpPr>
          <p:cNvPr id="40" name="上箭头 39"/>
          <p:cNvSpPr/>
          <p:nvPr>
            <p:custDataLst>
              <p:tags r:id="rId33"/>
            </p:custDataLst>
          </p:nvPr>
        </p:nvSpPr>
        <p:spPr>
          <a:xfrm>
            <a:off x="6942455" y="3960495"/>
            <a:ext cx="204470" cy="4419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上箭头 28"/>
          <p:cNvSpPr/>
          <p:nvPr>
            <p:custDataLst>
              <p:tags r:id="rId34"/>
            </p:custDataLst>
          </p:nvPr>
        </p:nvSpPr>
        <p:spPr>
          <a:xfrm>
            <a:off x="6942455" y="4817745"/>
            <a:ext cx="188595" cy="3327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custDataLst>
              <p:tags r:id="rId35"/>
            </p:custDataLst>
          </p:nvPr>
        </p:nvSpPr>
        <p:spPr>
          <a:xfrm>
            <a:off x="6607810" y="5133975"/>
            <a:ext cx="4065270" cy="398780"/>
          </a:xfrm>
          <a:prstGeom prst="rect">
            <a:avLst/>
          </a:prstGeom>
          <a:solidFill>
            <a:schemeClr val="accent5">
              <a:lumMod val="20000"/>
              <a:lumOff val="80000"/>
            </a:schemeClr>
          </a:solidFill>
          <a:ln>
            <a:solidFill>
              <a:srgbClr val="FF0000"/>
            </a:solidFill>
          </a:ln>
        </p:spPr>
        <p:txBody>
          <a:bodyPr wrap="square" rtlCol="0" anchor="t">
            <a:spAutoFit/>
          </a:bodyPr>
          <a:p>
            <a:pPr algn="ctr"/>
            <a:r>
              <a:rPr lang="zh-CN" altLang="en-US" sz="2000" b="1" kern="0" dirty="0">
                <a:solidFill>
                  <a:srgbClr val="002060"/>
                </a:solidFill>
                <a:effectLst/>
                <a:uFillTx/>
                <a:latin typeface="宋体" panose="02010600030101010101" pitchFamily="2" charset="-122"/>
                <a:ea typeface="宋体" panose="02010600030101010101" pitchFamily="2" charset="-122"/>
                <a:sym typeface="+mn-ea"/>
              </a:rPr>
              <a:t>民族资产阶级</a:t>
            </a:r>
            <a:endParaRPr lang="zh-CN" altLang="en-US" sz="2000" b="1" kern="0" dirty="0">
              <a:solidFill>
                <a:srgbClr val="002060"/>
              </a:solidFill>
              <a:effectLst/>
              <a:uFillTx/>
              <a:latin typeface="宋体" panose="02010600030101010101" pitchFamily="2" charset="-122"/>
              <a:ea typeface="宋体" panose="02010600030101010101" pitchFamily="2" charset="-122"/>
              <a:sym typeface="+mn-ea"/>
            </a:endParaRPr>
          </a:p>
        </p:txBody>
      </p:sp>
      <p:sp>
        <p:nvSpPr>
          <p:cNvPr id="13" name="Text Box 18"/>
          <p:cNvSpPr txBox="1">
            <a:spLocks noChangeArrowheads="1"/>
          </p:cNvSpPr>
          <p:nvPr>
            <p:custDataLst>
              <p:tags r:id="rId36"/>
            </p:custDataLst>
          </p:nvPr>
        </p:nvSpPr>
        <p:spPr bwMode="auto">
          <a:xfrm>
            <a:off x="7438813" y="5844540"/>
            <a:ext cx="1441027" cy="3987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defRPr/>
            </a:pPr>
            <a:r>
              <a:rPr lang="en-US" altLang="zh-CN" sz="2000" b="1">
                <a:solidFill>
                  <a:srgbClr val="002060"/>
                </a:solidFill>
                <a:latin typeface="宋体" panose="02010600030101010101" pitchFamily="2" charset="-122"/>
              </a:rPr>
              <a:t>20C</a:t>
            </a:r>
            <a:r>
              <a:rPr lang="zh-CN" altLang="en-US" sz="2000" b="1">
                <a:solidFill>
                  <a:srgbClr val="002060"/>
                </a:solidFill>
                <a:latin typeface="宋体" panose="02010600030101010101" pitchFamily="2" charset="-122"/>
              </a:rPr>
              <a:t>初</a:t>
            </a:r>
            <a:endParaRPr lang="zh-CN" altLang="en-US" sz="2000" b="1">
              <a:solidFill>
                <a:srgbClr val="002060"/>
              </a:solidFill>
              <a:latin typeface="宋体" panose="02010600030101010101" pitchFamily="2" charset="-122"/>
            </a:endParaRPr>
          </a:p>
        </p:txBody>
      </p:sp>
      <p:sp>
        <p:nvSpPr>
          <p:cNvPr id="5" name="十字星 4"/>
          <p:cNvSpPr/>
          <p:nvPr>
            <p:custDataLst>
              <p:tags r:id="rId37"/>
            </p:custDataLst>
          </p:nvPr>
        </p:nvSpPr>
        <p:spPr>
          <a:xfrm>
            <a:off x="8015605" y="5483860"/>
            <a:ext cx="287867" cy="432435"/>
          </a:xfrm>
          <a:prstGeom prst="star4">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左大括号 61"/>
          <p:cNvSpPr/>
          <p:nvPr>
            <p:custDataLst>
              <p:tags r:id="rId38"/>
            </p:custDataLst>
          </p:nvPr>
        </p:nvSpPr>
        <p:spPr>
          <a:xfrm rot="16200000" flipH="1">
            <a:off x="10754995" y="1392555"/>
            <a:ext cx="358775" cy="1716405"/>
          </a:xfrm>
          <a:prstGeom prst="leftBrace">
            <a:avLst>
              <a:gd name="adj1" fmla="val 8333"/>
              <a:gd name="adj2" fmla="val 50717"/>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Tx/>
              <a:buNone/>
            </a:pP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39" name="文本框 38"/>
          <p:cNvSpPr txBox="1"/>
          <p:nvPr>
            <p:custDataLst>
              <p:tags r:id="rId39"/>
            </p:custDataLst>
          </p:nvPr>
        </p:nvSpPr>
        <p:spPr>
          <a:xfrm>
            <a:off x="8016875" y="2503805"/>
            <a:ext cx="1537335" cy="706755"/>
          </a:xfrm>
          <a:prstGeom prst="rect">
            <a:avLst/>
          </a:prstGeom>
          <a:solidFill>
            <a:schemeClr val="accent5">
              <a:lumMod val="20000"/>
              <a:lumOff val="80000"/>
            </a:schemeClr>
          </a:solidFill>
          <a:ln>
            <a:solidFill>
              <a:srgbClr val="FF0000"/>
            </a:solidFill>
          </a:ln>
        </p:spPr>
        <p:txBody>
          <a:bodyPr wrap="square" rtlCol="0" anchor="t">
            <a:spAutoFit/>
          </a:bodyPr>
          <a:p>
            <a:pPr algn="just"/>
            <a:r>
              <a:rPr lang="zh-CN" sz="2000" b="1" kern="0" dirty="0">
                <a:solidFill>
                  <a:srgbClr val="002060"/>
                </a:solidFill>
                <a:effectLst/>
                <a:latin typeface="宋体" panose="02010600030101010101" pitchFamily="2" charset="-122"/>
                <a:ea typeface="宋体" panose="02010600030101010101" pitchFamily="2" charset="-122"/>
                <a:sym typeface="+mn-ea"/>
              </a:rPr>
              <a:t>辛亥革命（民主共和）</a:t>
            </a:r>
            <a:endParaRPr lang="zh-CN" altLang="en-US" sz="2000" b="1" kern="0" dirty="0">
              <a:solidFill>
                <a:srgbClr val="002060"/>
              </a:solidFill>
              <a:effectLst/>
              <a:uFillTx/>
              <a:latin typeface="宋体" panose="02010600030101010101" pitchFamily="2" charset="-122"/>
              <a:ea typeface="宋体" panose="02010600030101010101" pitchFamily="2" charset="-122"/>
              <a:sym typeface="+mn-ea"/>
            </a:endParaRPr>
          </a:p>
        </p:txBody>
      </p:sp>
      <p:sp>
        <p:nvSpPr>
          <p:cNvPr id="46" name="上箭头 45"/>
          <p:cNvSpPr/>
          <p:nvPr>
            <p:custDataLst>
              <p:tags r:id="rId40"/>
            </p:custDataLst>
          </p:nvPr>
        </p:nvSpPr>
        <p:spPr>
          <a:xfrm>
            <a:off x="8689340" y="3210560"/>
            <a:ext cx="189865" cy="36766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文本框 42"/>
          <p:cNvSpPr txBox="1"/>
          <p:nvPr>
            <p:custDataLst>
              <p:tags r:id="rId41"/>
            </p:custDataLst>
          </p:nvPr>
        </p:nvSpPr>
        <p:spPr>
          <a:xfrm>
            <a:off x="7909560" y="3606800"/>
            <a:ext cx="1574165" cy="398780"/>
          </a:xfrm>
          <a:prstGeom prst="rect">
            <a:avLst/>
          </a:prstGeom>
          <a:solidFill>
            <a:schemeClr val="accent5">
              <a:lumMod val="20000"/>
              <a:lumOff val="80000"/>
            </a:schemeClr>
          </a:solidFill>
          <a:ln>
            <a:solidFill>
              <a:srgbClr val="FF0000"/>
            </a:solidFill>
          </a:ln>
        </p:spPr>
        <p:txBody>
          <a:bodyPr wrap="square" rtlCol="0" anchor="t">
            <a:spAutoFit/>
          </a:bodyPr>
          <a:p>
            <a:pPr algn="ctr"/>
            <a:r>
              <a:rPr lang="zh-CN" altLang="en-US" sz="2000" b="1" kern="0" dirty="0">
                <a:solidFill>
                  <a:srgbClr val="002060"/>
                </a:solidFill>
                <a:effectLst/>
                <a:uFillTx/>
                <a:latin typeface="宋体" panose="02010600030101010101" pitchFamily="2" charset="-122"/>
                <a:ea typeface="宋体" panose="02010600030101010101" pitchFamily="2" charset="-122"/>
                <a:sym typeface="+mn-ea"/>
              </a:rPr>
              <a:t>三民主义</a:t>
            </a:r>
            <a:endParaRPr lang="zh-CN" altLang="en-US" sz="2000" b="1" kern="0" dirty="0">
              <a:solidFill>
                <a:srgbClr val="002060"/>
              </a:solidFill>
              <a:effectLst/>
              <a:uFillTx/>
              <a:latin typeface="宋体" panose="02010600030101010101" pitchFamily="2" charset="-122"/>
              <a:ea typeface="宋体" panose="02010600030101010101" pitchFamily="2" charset="-122"/>
              <a:sym typeface="+mn-ea"/>
            </a:endParaRPr>
          </a:p>
        </p:txBody>
      </p:sp>
      <p:sp>
        <p:nvSpPr>
          <p:cNvPr id="41" name="上箭头 40"/>
          <p:cNvSpPr/>
          <p:nvPr>
            <p:custDataLst>
              <p:tags r:id="rId42"/>
            </p:custDataLst>
          </p:nvPr>
        </p:nvSpPr>
        <p:spPr>
          <a:xfrm>
            <a:off x="8689340" y="3959860"/>
            <a:ext cx="189230" cy="4425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custDataLst>
              <p:tags r:id="rId43"/>
            </p:custDataLst>
          </p:nvPr>
        </p:nvSpPr>
        <p:spPr>
          <a:xfrm>
            <a:off x="8143875" y="4402455"/>
            <a:ext cx="1280160" cy="398780"/>
          </a:xfrm>
          <a:prstGeom prst="rect">
            <a:avLst/>
          </a:prstGeom>
          <a:solidFill>
            <a:schemeClr val="accent5">
              <a:lumMod val="20000"/>
              <a:lumOff val="80000"/>
            </a:schemeClr>
          </a:solidFill>
          <a:ln>
            <a:solidFill>
              <a:srgbClr val="FF0000"/>
            </a:solidFill>
          </a:ln>
        </p:spPr>
        <p:txBody>
          <a:bodyPr wrap="square" rtlCol="0" anchor="t">
            <a:spAutoFit/>
          </a:bodyPr>
          <a:p>
            <a:pPr algn="ctr"/>
            <a:r>
              <a:rPr lang="zh-CN" altLang="en-US" sz="2000" b="1" kern="0" dirty="0">
                <a:solidFill>
                  <a:srgbClr val="002060"/>
                </a:solidFill>
                <a:effectLst/>
                <a:uFillTx/>
                <a:latin typeface="宋体" panose="02010600030101010101" pitchFamily="2" charset="-122"/>
                <a:ea typeface="宋体" panose="02010600030101010101" pitchFamily="2" charset="-122"/>
                <a:sym typeface="+mn-ea"/>
              </a:rPr>
              <a:t>革命派</a:t>
            </a:r>
            <a:endParaRPr lang="zh-CN" altLang="en-US" sz="2000" b="1" kern="0" dirty="0">
              <a:solidFill>
                <a:srgbClr val="002060"/>
              </a:solidFill>
              <a:effectLst/>
              <a:uFillTx/>
              <a:latin typeface="宋体" panose="02010600030101010101" pitchFamily="2" charset="-122"/>
              <a:ea typeface="宋体" panose="02010600030101010101" pitchFamily="2" charset="-122"/>
              <a:sym typeface="+mn-ea"/>
            </a:endParaRPr>
          </a:p>
        </p:txBody>
      </p:sp>
      <p:sp>
        <p:nvSpPr>
          <p:cNvPr id="30" name="上箭头 29"/>
          <p:cNvSpPr/>
          <p:nvPr>
            <p:custDataLst>
              <p:tags r:id="rId44"/>
            </p:custDataLst>
          </p:nvPr>
        </p:nvSpPr>
        <p:spPr>
          <a:xfrm>
            <a:off x="8691245" y="4801235"/>
            <a:ext cx="188595" cy="3327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1" name="直接连接符 20"/>
          <p:cNvCxnSpPr/>
          <p:nvPr>
            <p:custDataLst>
              <p:tags r:id="rId45"/>
            </p:custDataLst>
          </p:nvPr>
        </p:nvCxnSpPr>
        <p:spPr>
          <a:xfrm flipH="1">
            <a:off x="9611360" y="2775585"/>
            <a:ext cx="1270" cy="347662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十字星 8"/>
          <p:cNvSpPr/>
          <p:nvPr>
            <p:custDataLst>
              <p:tags r:id="rId46"/>
            </p:custDataLst>
          </p:nvPr>
        </p:nvSpPr>
        <p:spPr>
          <a:xfrm>
            <a:off x="9483725" y="5532755"/>
            <a:ext cx="287867" cy="432435"/>
          </a:xfrm>
          <a:prstGeom prst="star4">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文本框 50"/>
          <p:cNvSpPr txBox="1"/>
          <p:nvPr>
            <p:custDataLst>
              <p:tags r:id="rId47"/>
            </p:custDataLst>
          </p:nvPr>
        </p:nvSpPr>
        <p:spPr>
          <a:xfrm>
            <a:off x="9712960" y="2504440"/>
            <a:ext cx="960755" cy="706755"/>
          </a:xfrm>
          <a:prstGeom prst="rect">
            <a:avLst/>
          </a:prstGeom>
          <a:solidFill>
            <a:schemeClr val="accent5">
              <a:lumMod val="20000"/>
              <a:lumOff val="80000"/>
            </a:schemeClr>
          </a:solidFill>
          <a:ln>
            <a:solidFill>
              <a:srgbClr val="FF0000"/>
            </a:solidFill>
          </a:ln>
        </p:spPr>
        <p:txBody>
          <a:bodyPr wrap="square" rtlCol="0" anchor="t">
            <a:spAutoFit/>
          </a:bodyPr>
          <a:p>
            <a:pPr algn="ctr"/>
            <a:r>
              <a:rPr lang="zh-CN" altLang="en-US" sz="2000" b="1" kern="0" spc="-100" dirty="0">
                <a:solidFill>
                  <a:srgbClr val="002060"/>
                </a:solidFill>
                <a:effectLst/>
                <a:uFillTx/>
                <a:latin typeface="宋体" panose="02010600030101010101" pitchFamily="2" charset="-122"/>
                <a:ea typeface="宋体" panose="02010600030101010101" pitchFamily="2" charset="-122"/>
                <a:sym typeface="+mn-ea"/>
              </a:rPr>
              <a:t>新文化运动</a:t>
            </a:r>
            <a:endParaRPr lang="zh-CN" altLang="en-US" sz="2000" b="1" kern="0" spc="-100" dirty="0">
              <a:solidFill>
                <a:srgbClr val="002060"/>
              </a:solidFill>
              <a:effectLst/>
              <a:uFillTx/>
              <a:latin typeface="宋体" panose="02010600030101010101" pitchFamily="2" charset="-122"/>
              <a:ea typeface="宋体" panose="02010600030101010101" pitchFamily="2" charset="-122"/>
              <a:sym typeface="+mn-ea"/>
            </a:endParaRPr>
          </a:p>
        </p:txBody>
      </p:sp>
      <p:sp>
        <p:nvSpPr>
          <p:cNvPr id="52" name="上箭头 51"/>
          <p:cNvSpPr/>
          <p:nvPr>
            <p:custDataLst>
              <p:tags r:id="rId48"/>
            </p:custDataLst>
          </p:nvPr>
        </p:nvSpPr>
        <p:spPr>
          <a:xfrm>
            <a:off x="10041890" y="3166745"/>
            <a:ext cx="172720" cy="41148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文本框 49"/>
          <p:cNvSpPr txBox="1"/>
          <p:nvPr>
            <p:custDataLst>
              <p:tags r:id="rId49"/>
            </p:custDataLst>
          </p:nvPr>
        </p:nvSpPr>
        <p:spPr>
          <a:xfrm>
            <a:off x="9619615" y="3578225"/>
            <a:ext cx="1198880" cy="398780"/>
          </a:xfrm>
          <a:prstGeom prst="rect">
            <a:avLst/>
          </a:prstGeom>
          <a:solidFill>
            <a:schemeClr val="accent5">
              <a:lumMod val="20000"/>
              <a:lumOff val="80000"/>
            </a:schemeClr>
          </a:solidFill>
          <a:ln>
            <a:solidFill>
              <a:srgbClr val="FF0000"/>
            </a:solidFill>
          </a:ln>
        </p:spPr>
        <p:txBody>
          <a:bodyPr wrap="square" rtlCol="0" anchor="t">
            <a:spAutoFit/>
          </a:bodyPr>
          <a:p>
            <a:pPr algn="just"/>
            <a:r>
              <a:rPr lang="zh-CN" sz="2000" b="1" kern="0" spc="-100" dirty="0">
                <a:solidFill>
                  <a:srgbClr val="002060"/>
                </a:solidFill>
                <a:effectLst/>
                <a:uFillTx/>
                <a:latin typeface="宋体" panose="02010600030101010101" pitchFamily="2" charset="-122"/>
                <a:ea typeface="宋体" panose="02010600030101010101" pitchFamily="2" charset="-122"/>
                <a:sym typeface="+mn-ea"/>
              </a:rPr>
              <a:t>民主科学</a:t>
            </a:r>
            <a:endParaRPr lang="zh-CN" altLang="en-US" sz="2000" b="1" kern="0" spc="-100" dirty="0">
              <a:solidFill>
                <a:srgbClr val="002060"/>
              </a:solidFill>
              <a:effectLst/>
              <a:uFillTx/>
              <a:latin typeface="宋体" panose="02010600030101010101" pitchFamily="2" charset="-122"/>
              <a:ea typeface="宋体" panose="02010600030101010101" pitchFamily="2" charset="-122"/>
              <a:sym typeface="+mn-ea"/>
            </a:endParaRPr>
          </a:p>
        </p:txBody>
      </p:sp>
      <p:sp>
        <p:nvSpPr>
          <p:cNvPr id="32" name="上箭头 31"/>
          <p:cNvSpPr/>
          <p:nvPr>
            <p:custDataLst>
              <p:tags r:id="rId50"/>
            </p:custDataLst>
          </p:nvPr>
        </p:nvSpPr>
        <p:spPr>
          <a:xfrm>
            <a:off x="10041890" y="3943985"/>
            <a:ext cx="188595" cy="45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custDataLst>
              <p:tags r:id="rId51"/>
            </p:custDataLst>
          </p:nvPr>
        </p:nvSpPr>
        <p:spPr>
          <a:xfrm>
            <a:off x="9619615" y="4402455"/>
            <a:ext cx="1054100" cy="398780"/>
          </a:xfrm>
          <a:prstGeom prst="rect">
            <a:avLst/>
          </a:prstGeom>
          <a:solidFill>
            <a:schemeClr val="accent5">
              <a:lumMod val="20000"/>
              <a:lumOff val="80000"/>
            </a:schemeClr>
          </a:solidFill>
          <a:ln>
            <a:solidFill>
              <a:srgbClr val="FF0000"/>
            </a:solidFill>
          </a:ln>
        </p:spPr>
        <p:txBody>
          <a:bodyPr wrap="square" rtlCol="0" anchor="t">
            <a:spAutoFit/>
          </a:bodyPr>
          <a:p>
            <a:pPr algn="ctr"/>
            <a:r>
              <a:rPr lang="zh-CN" altLang="en-US" sz="2000" b="1" kern="0" dirty="0">
                <a:solidFill>
                  <a:srgbClr val="002060"/>
                </a:solidFill>
                <a:effectLst/>
                <a:uFillTx/>
                <a:latin typeface="宋体" panose="02010600030101010101" pitchFamily="2" charset="-122"/>
                <a:ea typeface="宋体" panose="02010600030101010101" pitchFamily="2" charset="-122"/>
                <a:sym typeface="+mn-ea"/>
              </a:rPr>
              <a:t>激进派</a:t>
            </a:r>
            <a:endParaRPr lang="zh-CN" altLang="en-US" sz="2000" b="1" kern="0" dirty="0">
              <a:solidFill>
                <a:srgbClr val="002060"/>
              </a:solidFill>
              <a:effectLst/>
              <a:uFillTx/>
              <a:latin typeface="宋体" panose="02010600030101010101" pitchFamily="2" charset="-122"/>
              <a:ea typeface="宋体" panose="02010600030101010101" pitchFamily="2" charset="-122"/>
              <a:sym typeface="+mn-ea"/>
            </a:endParaRPr>
          </a:p>
        </p:txBody>
      </p:sp>
      <p:sp>
        <p:nvSpPr>
          <p:cNvPr id="49" name="上箭头 48"/>
          <p:cNvSpPr/>
          <p:nvPr>
            <p:custDataLst>
              <p:tags r:id="rId52"/>
            </p:custDataLst>
          </p:nvPr>
        </p:nvSpPr>
        <p:spPr>
          <a:xfrm>
            <a:off x="10041890" y="4801235"/>
            <a:ext cx="188595" cy="3327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Text Box 18"/>
          <p:cNvSpPr txBox="1">
            <a:spLocks noChangeArrowheads="1"/>
          </p:cNvSpPr>
          <p:nvPr>
            <p:custDataLst>
              <p:tags r:id="rId53"/>
            </p:custDataLst>
          </p:nvPr>
        </p:nvSpPr>
        <p:spPr bwMode="auto">
          <a:xfrm>
            <a:off x="9003453" y="5883275"/>
            <a:ext cx="1441027" cy="3987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defRPr/>
            </a:pPr>
            <a:r>
              <a:rPr lang="en-US" altLang="zh-CN" sz="2000" b="1">
                <a:solidFill>
                  <a:srgbClr val="002060"/>
                </a:solidFill>
                <a:latin typeface="宋体" panose="02010600030101010101" pitchFamily="2" charset="-122"/>
              </a:rPr>
              <a:t>1915</a:t>
            </a:r>
            <a:r>
              <a:rPr lang="zh-CN" altLang="en-US" sz="2000" b="1">
                <a:solidFill>
                  <a:srgbClr val="002060"/>
                </a:solidFill>
                <a:latin typeface="宋体" panose="02010600030101010101" pitchFamily="2" charset="-122"/>
              </a:rPr>
              <a:t>年</a:t>
            </a:r>
            <a:endParaRPr lang="zh-CN" altLang="en-US" sz="2000" b="1">
              <a:solidFill>
                <a:srgbClr val="002060"/>
              </a:solidFill>
              <a:latin typeface="宋体" panose="02010600030101010101" pitchFamily="2" charset="-122"/>
            </a:endParaRPr>
          </a:p>
        </p:txBody>
      </p:sp>
      <p:cxnSp>
        <p:nvCxnSpPr>
          <p:cNvPr id="48" name="直接连接符 47"/>
          <p:cNvCxnSpPr/>
          <p:nvPr>
            <p:custDataLst>
              <p:tags r:id="rId54"/>
            </p:custDataLst>
          </p:nvPr>
        </p:nvCxnSpPr>
        <p:spPr>
          <a:xfrm flipH="1">
            <a:off x="10817225" y="2826385"/>
            <a:ext cx="1270" cy="315277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十字星 9"/>
          <p:cNvSpPr/>
          <p:nvPr>
            <p:custDataLst>
              <p:tags r:id="rId55"/>
            </p:custDataLst>
          </p:nvPr>
        </p:nvSpPr>
        <p:spPr>
          <a:xfrm>
            <a:off x="10673715" y="5558155"/>
            <a:ext cx="287867" cy="432435"/>
          </a:xfrm>
          <a:prstGeom prst="star4">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Text Box 18"/>
          <p:cNvSpPr txBox="1">
            <a:spLocks noChangeArrowheads="1"/>
          </p:cNvSpPr>
          <p:nvPr>
            <p:custDataLst>
              <p:tags r:id="rId56"/>
            </p:custDataLst>
          </p:nvPr>
        </p:nvSpPr>
        <p:spPr bwMode="auto">
          <a:xfrm>
            <a:off x="10230485" y="5883275"/>
            <a:ext cx="1173480" cy="3987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defRPr/>
            </a:pPr>
            <a:r>
              <a:rPr lang="en-US" altLang="zh-CN" sz="2000" b="1">
                <a:solidFill>
                  <a:srgbClr val="002060"/>
                </a:solidFill>
                <a:latin typeface="宋体" panose="02010600030101010101" pitchFamily="2" charset="-122"/>
              </a:rPr>
              <a:t>1917</a:t>
            </a:r>
            <a:r>
              <a:rPr lang="zh-CN" altLang="en-US" sz="2000" b="1">
                <a:solidFill>
                  <a:srgbClr val="002060"/>
                </a:solidFill>
                <a:latin typeface="宋体" panose="02010600030101010101" pitchFamily="2" charset="-122"/>
              </a:rPr>
              <a:t>年</a:t>
            </a:r>
            <a:endParaRPr lang="zh-CN" altLang="en-US" sz="2000" b="1">
              <a:solidFill>
                <a:srgbClr val="002060"/>
              </a:solidFill>
              <a:latin typeface="宋体" panose="02010600030101010101" pitchFamily="2" charset="-122"/>
            </a:endParaRPr>
          </a:p>
        </p:txBody>
      </p:sp>
      <p:sp>
        <p:nvSpPr>
          <p:cNvPr id="57" name="文本框 56"/>
          <p:cNvSpPr txBox="1"/>
          <p:nvPr>
            <p:custDataLst>
              <p:tags r:id="rId57"/>
            </p:custDataLst>
          </p:nvPr>
        </p:nvSpPr>
        <p:spPr>
          <a:xfrm>
            <a:off x="10888980" y="2459990"/>
            <a:ext cx="1302385" cy="706755"/>
          </a:xfrm>
          <a:prstGeom prst="rect">
            <a:avLst/>
          </a:prstGeom>
          <a:solidFill>
            <a:schemeClr val="accent5">
              <a:lumMod val="20000"/>
              <a:lumOff val="80000"/>
            </a:schemeClr>
          </a:solidFill>
          <a:ln>
            <a:solidFill>
              <a:srgbClr val="FF0000"/>
            </a:solidFill>
          </a:ln>
        </p:spPr>
        <p:txBody>
          <a:bodyPr wrap="square" rtlCol="0" anchor="t">
            <a:spAutoFit/>
          </a:bodyPr>
          <a:p>
            <a:pPr algn="ctr"/>
            <a:r>
              <a:rPr lang="zh-CN" altLang="en-US" sz="2000" b="1" kern="0" spc="-100" dirty="0">
                <a:solidFill>
                  <a:srgbClr val="002060"/>
                </a:solidFill>
                <a:effectLst/>
                <a:uFillTx/>
                <a:latin typeface="宋体" panose="02010600030101010101" pitchFamily="2" charset="-122"/>
                <a:ea typeface="宋体" panose="02010600030101010101" pitchFamily="2" charset="-122"/>
                <a:sym typeface="+mn-ea"/>
              </a:rPr>
              <a:t>新民主主义革命</a:t>
            </a:r>
            <a:endParaRPr lang="zh-CN" altLang="en-US" sz="2000" b="1" kern="0" spc="-100" dirty="0">
              <a:solidFill>
                <a:srgbClr val="002060"/>
              </a:solidFill>
              <a:effectLst/>
              <a:uFillTx/>
              <a:latin typeface="宋体" panose="02010600030101010101" pitchFamily="2" charset="-122"/>
              <a:ea typeface="宋体" panose="02010600030101010101" pitchFamily="2" charset="-122"/>
              <a:sym typeface="+mn-ea"/>
            </a:endParaRPr>
          </a:p>
        </p:txBody>
      </p:sp>
      <p:sp>
        <p:nvSpPr>
          <p:cNvPr id="56" name="上箭头 55"/>
          <p:cNvSpPr/>
          <p:nvPr>
            <p:custDataLst>
              <p:tags r:id="rId58"/>
            </p:custDataLst>
          </p:nvPr>
        </p:nvSpPr>
        <p:spPr>
          <a:xfrm>
            <a:off x="11407775" y="3166745"/>
            <a:ext cx="188595" cy="30861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文本框 54"/>
          <p:cNvSpPr txBox="1"/>
          <p:nvPr>
            <p:custDataLst>
              <p:tags r:id="rId59"/>
            </p:custDataLst>
          </p:nvPr>
        </p:nvSpPr>
        <p:spPr>
          <a:xfrm>
            <a:off x="11038205" y="3475355"/>
            <a:ext cx="1005205" cy="706755"/>
          </a:xfrm>
          <a:prstGeom prst="rect">
            <a:avLst/>
          </a:prstGeom>
          <a:solidFill>
            <a:schemeClr val="accent5">
              <a:lumMod val="20000"/>
              <a:lumOff val="80000"/>
            </a:schemeClr>
          </a:solidFill>
          <a:ln>
            <a:solidFill>
              <a:srgbClr val="FF0000"/>
            </a:solidFill>
          </a:ln>
        </p:spPr>
        <p:txBody>
          <a:bodyPr wrap="square" rtlCol="0" anchor="t">
            <a:spAutoFit/>
          </a:bodyPr>
          <a:p>
            <a:pPr algn="ctr"/>
            <a:r>
              <a:rPr lang="zh-CN" altLang="en-US" sz="2000" b="1" kern="0" dirty="0">
                <a:solidFill>
                  <a:srgbClr val="002060"/>
                </a:solidFill>
                <a:effectLst/>
                <a:uFillTx/>
                <a:latin typeface="宋体" panose="02010600030101010101" pitchFamily="2" charset="-122"/>
                <a:ea typeface="宋体" panose="02010600030101010101" pitchFamily="2" charset="-122"/>
                <a:sym typeface="+mn-ea"/>
              </a:rPr>
              <a:t>马克思</a:t>
            </a:r>
            <a:endParaRPr lang="zh-CN" altLang="en-US" sz="2000" b="1" kern="0" dirty="0">
              <a:solidFill>
                <a:srgbClr val="002060"/>
              </a:solidFill>
              <a:effectLst/>
              <a:uFillTx/>
              <a:latin typeface="宋体" panose="02010600030101010101" pitchFamily="2" charset="-122"/>
              <a:ea typeface="宋体" panose="02010600030101010101" pitchFamily="2" charset="-122"/>
              <a:sym typeface="+mn-ea"/>
            </a:endParaRPr>
          </a:p>
          <a:p>
            <a:pPr algn="ctr"/>
            <a:r>
              <a:rPr lang="zh-CN" altLang="en-US" sz="2000" b="1" kern="0" dirty="0">
                <a:solidFill>
                  <a:srgbClr val="002060"/>
                </a:solidFill>
                <a:effectLst/>
                <a:uFillTx/>
                <a:latin typeface="宋体" panose="02010600030101010101" pitchFamily="2" charset="-122"/>
                <a:ea typeface="宋体" panose="02010600030101010101" pitchFamily="2" charset="-122"/>
                <a:sym typeface="+mn-ea"/>
              </a:rPr>
              <a:t>主义</a:t>
            </a:r>
            <a:endParaRPr lang="zh-CN" altLang="en-US" sz="2000" b="1" kern="0" dirty="0">
              <a:solidFill>
                <a:srgbClr val="002060"/>
              </a:solidFill>
              <a:effectLst/>
              <a:uFillTx/>
              <a:latin typeface="宋体" panose="02010600030101010101" pitchFamily="2" charset="-122"/>
              <a:ea typeface="宋体" panose="02010600030101010101" pitchFamily="2" charset="-122"/>
              <a:sym typeface="+mn-ea"/>
            </a:endParaRPr>
          </a:p>
        </p:txBody>
      </p:sp>
      <p:sp>
        <p:nvSpPr>
          <p:cNvPr id="54" name="上箭头 53"/>
          <p:cNvSpPr/>
          <p:nvPr>
            <p:custDataLst>
              <p:tags r:id="rId60"/>
            </p:custDataLst>
          </p:nvPr>
        </p:nvSpPr>
        <p:spPr>
          <a:xfrm>
            <a:off x="11360785" y="4181475"/>
            <a:ext cx="282575" cy="96901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文本框 52"/>
          <p:cNvSpPr txBox="1"/>
          <p:nvPr>
            <p:custDataLst>
              <p:tags r:id="rId61"/>
            </p:custDataLst>
          </p:nvPr>
        </p:nvSpPr>
        <p:spPr>
          <a:xfrm>
            <a:off x="10889615" y="5159375"/>
            <a:ext cx="1301750" cy="398780"/>
          </a:xfrm>
          <a:prstGeom prst="rect">
            <a:avLst/>
          </a:prstGeom>
          <a:solidFill>
            <a:schemeClr val="accent5">
              <a:lumMod val="20000"/>
              <a:lumOff val="80000"/>
            </a:schemeClr>
          </a:solidFill>
          <a:ln>
            <a:solidFill>
              <a:srgbClr val="FF0000"/>
            </a:solidFill>
          </a:ln>
        </p:spPr>
        <p:txBody>
          <a:bodyPr wrap="square" rtlCol="0" anchor="t">
            <a:spAutoFit/>
          </a:bodyPr>
          <a:p>
            <a:pPr algn="just"/>
            <a:r>
              <a:rPr lang="zh-CN" altLang="en-US" sz="2000" b="1" kern="0" dirty="0">
                <a:solidFill>
                  <a:srgbClr val="002060"/>
                </a:solidFill>
                <a:effectLst/>
                <a:uFillTx/>
                <a:latin typeface="宋体" panose="02010600030101010101" pitchFamily="2" charset="-122"/>
                <a:ea typeface="宋体" panose="02010600030101010101" pitchFamily="2" charset="-122"/>
                <a:sym typeface="+mn-ea"/>
              </a:rPr>
              <a:t>无产阶级</a:t>
            </a:r>
            <a:endParaRPr lang="zh-CN" altLang="en-US" sz="2000" b="1" kern="0" dirty="0">
              <a:solidFill>
                <a:srgbClr val="002060"/>
              </a:solidFill>
              <a:effectLst/>
              <a:uFillTx/>
              <a:latin typeface="宋体" panose="02010600030101010101" pitchFamily="2" charset="-122"/>
              <a:ea typeface="宋体" panose="02010600030101010101" pitchFamily="2" charset="-122"/>
              <a:sym typeface="+mn-ea"/>
            </a:endParaRPr>
          </a:p>
        </p:txBody>
      </p:sp>
      <p:sp>
        <p:nvSpPr>
          <p:cNvPr id="15" name="十字星 14"/>
          <p:cNvSpPr/>
          <p:nvPr>
            <p:custDataLst>
              <p:tags r:id="rId62"/>
            </p:custDataLst>
          </p:nvPr>
        </p:nvSpPr>
        <p:spPr>
          <a:xfrm>
            <a:off x="11643360" y="5532755"/>
            <a:ext cx="287867" cy="432435"/>
          </a:xfrm>
          <a:prstGeom prst="star4">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Text Box 18"/>
          <p:cNvSpPr txBox="1">
            <a:spLocks noChangeArrowheads="1"/>
          </p:cNvSpPr>
          <p:nvPr>
            <p:custDataLst>
              <p:tags r:id="rId63"/>
            </p:custDataLst>
          </p:nvPr>
        </p:nvSpPr>
        <p:spPr bwMode="auto">
          <a:xfrm>
            <a:off x="11061065" y="5883275"/>
            <a:ext cx="1134110" cy="3987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defRPr/>
            </a:pPr>
            <a:r>
              <a:rPr lang="en-US" altLang="zh-CN" sz="2000" b="1">
                <a:solidFill>
                  <a:srgbClr val="002060"/>
                </a:solidFill>
                <a:latin typeface="宋体" panose="02010600030101010101" pitchFamily="2" charset="-122"/>
              </a:rPr>
              <a:t>1924</a:t>
            </a:r>
            <a:r>
              <a:rPr lang="zh-CN" altLang="en-US" sz="2000" b="1">
                <a:solidFill>
                  <a:srgbClr val="002060"/>
                </a:solidFill>
                <a:latin typeface="宋体" panose="02010600030101010101" pitchFamily="2" charset="-122"/>
              </a:rPr>
              <a:t>年</a:t>
            </a:r>
            <a:endParaRPr lang="zh-CN" altLang="en-US" sz="2000" b="1">
              <a:solidFill>
                <a:srgbClr val="002060"/>
              </a:solidFill>
              <a:latin typeface="宋体" panose="02010600030101010101" pitchFamily="2" charset="-122"/>
            </a:endParaRPr>
          </a:p>
        </p:txBody>
      </p:sp>
      <p:sp>
        <p:nvSpPr>
          <p:cNvPr id="44" name="矩形 43"/>
          <p:cNvSpPr/>
          <p:nvPr>
            <p:custDataLst>
              <p:tags r:id="rId64"/>
            </p:custDataLst>
          </p:nvPr>
        </p:nvSpPr>
        <p:spPr>
          <a:xfrm>
            <a:off x="360680" y="1942465"/>
            <a:ext cx="520065" cy="3415030"/>
          </a:xfrm>
          <a:prstGeom prst="rect">
            <a:avLst/>
          </a:prstGeom>
          <a:solidFill>
            <a:schemeClr val="accent6">
              <a:lumMod val="20000"/>
              <a:lumOff val="80000"/>
            </a:schemeClr>
          </a:solidFill>
          <a:ln>
            <a:solidFill>
              <a:srgbClr val="FF0000"/>
            </a:solidFill>
          </a:ln>
        </p:spPr>
        <p:txBody>
          <a:bodyPr wrap="square">
            <a:spAutoFit/>
          </a:bodyPr>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rPr>
              <a:t>近</a:t>
            </a:r>
            <a:endPar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rPr>
              <a:t>代</a:t>
            </a:r>
            <a:endPar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rPr>
              <a:t>思</a:t>
            </a:r>
            <a:endPar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rPr>
              <a:t>想</a:t>
            </a:r>
            <a:endPar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rPr>
              <a:t>解</a:t>
            </a:r>
            <a:endPar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rPr>
              <a:t>放</a:t>
            </a:r>
            <a:endPar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rPr>
              <a:t>的</a:t>
            </a:r>
            <a:endPar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rPr>
              <a:t>历</a:t>
            </a:r>
            <a:endPar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rPr>
              <a:t>程</a:t>
            </a:r>
            <a:endParaRPr kumimoji="0" lang="zh-CN" altLang="en-US" sz="2400" b="1" i="0" u="none" strike="noStrike" kern="0" cap="none" spc="0" normalizeH="0" baseline="0" noProof="0">
              <a:ln>
                <a:noFill/>
              </a:ln>
              <a:solidFill>
                <a:srgbClr val="002060"/>
              </a:solidFill>
              <a:effectLst/>
              <a:uLnTx/>
              <a:uFillTx/>
              <a:latin typeface="宋体" panose="02010600030101010101" pitchFamily="2" charset="-122"/>
              <a:ea typeface="宋体" panose="02010600030101010101" pitchFamily="2" charset="-122"/>
            </a:endParaRPr>
          </a:p>
        </p:txBody>
      </p:sp>
      <p:sp>
        <p:nvSpPr>
          <p:cNvPr id="31" name="TextBox 9"/>
          <p:cNvSpPr txBox="1">
            <a:spLocks noChangeArrowheads="1"/>
          </p:cNvSpPr>
          <p:nvPr>
            <p:custDataLst>
              <p:tags r:id="rId65"/>
            </p:custDataLst>
          </p:nvPr>
        </p:nvSpPr>
        <p:spPr bwMode="auto">
          <a:xfrm>
            <a:off x="8196580" y="208915"/>
            <a:ext cx="3399790" cy="1116965"/>
          </a:xfrm>
          <a:prstGeom prst="rect">
            <a:avLst/>
          </a:prstGeom>
          <a:solidFill>
            <a:schemeClr val="accent5">
              <a:lumMod val="20000"/>
              <a:lumOff val="80000"/>
            </a:schemeClr>
          </a:solidFill>
          <a:ln>
            <a:solidFill>
              <a:srgbClr val="FF0000"/>
            </a:solidFill>
          </a:ln>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ts val="4000"/>
              </a:lnSpc>
            </a:pPr>
            <a:r>
              <a:rPr lang="zh-CN" altLang="en-US" sz="2400" b="1" smtClean="0">
                <a:solidFill>
                  <a:srgbClr val="002060"/>
                </a:solidFill>
                <a:latin typeface="黑体" panose="02010609060101010101" charset="-122"/>
                <a:ea typeface="黑体" panose="02010609060101010101" charset="-122"/>
              </a:rPr>
              <a:t>认知外来文化</a:t>
            </a:r>
            <a:endParaRPr lang="zh-CN" altLang="en-US" sz="2400" b="1" smtClean="0">
              <a:solidFill>
                <a:srgbClr val="002060"/>
              </a:solidFill>
              <a:latin typeface="黑体" panose="02010609060101010101" charset="-122"/>
              <a:ea typeface="黑体" panose="02010609060101010101" charset="-122"/>
            </a:endParaRPr>
          </a:p>
          <a:p>
            <a:pPr algn="ctr" eaLnBrk="1" hangingPunct="1">
              <a:lnSpc>
                <a:spcPts val="4000"/>
              </a:lnSpc>
            </a:pPr>
            <a:r>
              <a:rPr lang="zh-CN" altLang="en-US" sz="2400" b="1" smtClean="0">
                <a:solidFill>
                  <a:srgbClr val="002060"/>
                </a:solidFill>
                <a:latin typeface="黑体" panose="02010609060101010101" charset="-122"/>
                <a:ea typeface="黑体" panose="02010609060101010101" charset="-122"/>
              </a:rPr>
              <a:t>反思本土文化</a:t>
            </a:r>
            <a:endParaRPr lang="zh-CN" altLang="en-US" sz="2400" b="1" smtClean="0">
              <a:solidFill>
                <a:srgbClr val="002060"/>
              </a:solidFill>
              <a:latin typeface="黑体" panose="02010609060101010101" charset="-122"/>
              <a:ea typeface="黑体" panose="02010609060101010101" charset="-122"/>
            </a:endParaRPr>
          </a:p>
        </p:txBody>
      </p:sp>
      <p:sp>
        <p:nvSpPr>
          <p:cNvPr id="65" name="TextBox 29"/>
          <p:cNvSpPr txBox="1"/>
          <p:nvPr>
            <p:custDataLst>
              <p:tags r:id="rId66"/>
            </p:custDataLst>
          </p:nvPr>
        </p:nvSpPr>
        <p:spPr>
          <a:xfrm>
            <a:off x="8517255" y="830580"/>
            <a:ext cx="2917190" cy="539750"/>
          </a:xfrm>
          <a:prstGeom prst="rect">
            <a:avLst/>
          </a:prstGeom>
          <a:solidFill>
            <a:schemeClr val="accent5">
              <a:lumMod val="20000"/>
              <a:lumOff val="80000"/>
            </a:schemeClr>
          </a:solidFill>
          <a:ln>
            <a:solidFill>
              <a:srgbClr val="FF0000"/>
            </a:solidFill>
          </a:ln>
        </p:spPr>
        <p:txBody>
          <a:bodyPr wrap="square" rtlCol="0">
            <a:spAutoFit/>
          </a:bodyPr>
          <a:p>
            <a:pPr algn="ctr">
              <a:lnSpc>
                <a:spcPts val="3500"/>
              </a:lnSpc>
            </a:pPr>
            <a:r>
              <a:rPr lang="zh-CN" altLang="en-US" sz="2400" b="1" smtClean="0">
                <a:solidFill>
                  <a:srgbClr val="FF0000"/>
                </a:solidFill>
                <a:latin typeface="黑体" panose="02010609060101010101" charset="-122"/>
                <a:ea typeface="黑体" panose="02010609060101010101" charset="-122"/>
              </a:rPr>
              <a:t>中外文化交融完善</a:t>
            </a:r>
            <a:endParaRPr lang="zh-CN" altLang="en-US" sz="2400" b="1" smtClean="0">
              <a:solidFill>
                <a:srgbClr val="FF0000"/>
              </a:solidFill>
              <a:latin typeface="黑体" panose="02010609060101010101" charset="-122"/>
              <a:ea typeface="黑体" panose="02010609060101010101" charset="-122"/>
            </a:endParaRPr>
          </a:p>
        </p:txBody>
      </p:sp>
      <p:sp>
        <p:nvSpPr>
          <p:cNvPr id="66" name="TextBox 12"/>
          <p:cNvSpPr txBox="1">
            <a:spLocks noChangeArrowheads="1"/>
          </p:cNvSpPr>
          <p:nvPr>
            <p:custDataLst>
              <p:tags r:id="rId67"/>
            </p:custDataLst>
          </p:nvPr>
        </p:nvSpPr>
        <p:spPr bwMode="auto">
          <a:xfrm>
            <a:off x="8724265" y="281940"/>
            <a:ext cx="2344420" cy="460375"/>
          </a:xfrm>
          <a:prstGeom prst="rect">
            <a:avLst/>
          </a:prstGeom>
          <a:solidFill>
            <a:schemeClr val="accent5">
              <a:lumMod val="20000"/>
              <a:lumOff val="80000"/>
            </a:schemeClr>
          </a:solidFill>
          <a:ln>
            <a:solidFill>
              <a:srgbClr val="FF0000"/>
            </a:solidFill>
          </a:ln>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zh-CN" altLang="en-US" sz="2400" b="1" smtClean="0">
                <a:solidFill>
                  <a:srgbClr val="FF0000"/>
                </a:solidFill>
                <a:latin typeface="黑体" panose="02010609060101010101" charset="-122"/>
                <a:ea typeface="黑体" panose="02010609060101010101" charset="-122"/>
              </a:rPr>
              <a:t>文化选择重构</a:t>
            </a:r>
            <a:endParaRPr lang="zh-CN" altLang="en-US" sz="2400" b="1" smtClean="0">
              <a:solidFill>
                <a:srgbClr val="FF0000"/>
              </a:solidFill>
              <a:latin typeface="黑体" panose="02010609060101010101" charset="-122"/>
              <a:ea typeface="黑体" panose="02010609060101010101" charset="-122"/>
            </a:endParaRPr>
          </a:p>
        </p:txBody>
      </p:sp>
    </p:spTree>
    <p:custDataLst>
      <p:tags r:id="rId6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blinds(horizontal)">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linds(horizontal)">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66" grpId="0" animBg="1"/>
      <p:bldP spid="66" grpId="1" animBg="1"/>
      <p:bldP spid="65" grpId="0" animBg="1"/>
      <p:bldP spid="6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文本框 29"/>
          <p:cNvSpPr txBox="1"/>
          <p:nvPr>
            <p:custDataLst>
              <p:tags r:id="rId1"/>
            </p:custDataLst>
          </p:nvPr>
        </p:nvSpPr>
        <p:spPr>
          <a:xfrm>
            <a:off x="171450" y="277495"/>
            <a:ext cx="6689090" cy="675005"/>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800" b="1">
                <a:solidFill>
                  <a:schemeClr val="accent1"/>
                </a:solidFill>
                <a:sym typeface="+mn-ea"/>
              </a:rPr>
              <a:t>专题三：现代战争与民族文化的</a:t>
            </a:r>
            <a:r>
              <a:rPr lang="zh-CN" altLang="en-US" sz="2800" b="1">
                <a:solidFill>
                  <a:schemeClr val="accent1"/>
                </a:solidFill>
                <a:sym typeface="+mn-ea"/>
              </a:rPr>
              <a:t>复兴</a:t>
            </a:r>
            <a:endParaRPr lang="zh-CN" altLang="en-US" sz="2800" b="1">
              <a:solidFill>
                <a:schemeClr val="accent1"/>
              </a:solidFill>
              <a:sym typeface="+mn-ea"/>
            </a:endParaRPr>
          </a:p>
        </p:txBody>
      </p:sp>
      <p:sp>
        <p:nvSpPr>
          <p:cNvPr id="2" name="文本框 1"/>
          <p:cNvSpPr txBox="1"/>
          <p:nvPr>
            <p:custDataLst>
              <p:tags r:id="rId2"/>
            </p:custDataLst>
          </p:nvPr>
        </p:nvSpPr>
        <p:spPr>
          <a:xfrm>
            <a:off x="171450" y="1172845"/>
            <a:ext cx="11848465" cy="3061335"/>
          </a:xfrm>
          <a:prstGeom prst="rect">
            <a:avLst/>
          </a:prstGeom>
          <a:noFill/>
          <a:ln w="28575" cmpd="sng">
            <a:solidFill>
              <a:srgbClr val="002060"/>
            </a:solidFill>
            <a:prstDash val="solid"/>
          </a:ln>
        </p:spPr>
        <p:txBody>
          <a:bodyPr wrap="square" rtlCol="0" anchor="t">
            <a:noAutofit/>
          </a:bodyPr>
          <a:p>
            <a:pPr indent="0" fontAlgn="auto">
              <a:lnSpc>
                <a:spcPct val="120000"/>
              </a:lnSpc>
            </a:pPr>
            <a:r>
              <a:rPr lang="en-US" sz="2400" b="1">
                <a:solidFill>
                  <a:schemeClr val="tx1"/>
                </a:solidFill>
                <a:latin typeface="黑体" panose="02010609060101010101" charset="-122"/>
                <a:ea typeface="黑体" panose="02010609060101010101" charset="-122"/>
                <a:cs typeface="黑体" panose="02010609060101010101" charset="-122"/>
                <a:sym typeface="+mn-ea"/>
              </a:rPr>
              <a:t>5.</a:t>
            </a:r>
            <a:r>
              <a:rPr sz="2400" b="1">
                <a:solidFill>
                  <a:schemeClr val="tx1"/>
                </a:solidFill>
                <a:latin typeface="黑体" panose="02010609060101010101" charset="-122"/>
                <a:ea typeface="黑体" panose="02010609060101010101" charset="-122"/>
                <a:cs typeface="黑体" panose="02010609060101010101" charset="-122"/>
                <a:sym typeface="+mn-ea"/>
              </a:rPr>
              <a:t>（202</a:t>
            </a:r>
            <a:r>
              <a:rPr lang="en-US" sz="2400" b="1">
                <a:solidFill>
                  <a:schemeClr val="tx1"/>
                </a:solidFill>
                <a:latin typeface="黑体" panose="02010609060101010101" charset="-122"/>
                <a:ea typeface="黑体" panose="02010609060101010101" charset="-122"/>
                <a:cs typeface="黑体" panose="02010609060101010101" charset="-122"/>
                <a:sym typeface="+mn-ea"/>
              </a:rPr>
              <a:t>3</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zh-CN" sz="2400" b="1">
                <a:solidFill>
                  <a:schemeClr val="tx1"/>
                </a:solidFill>
                <a:latin typeface="黑体" panose="02010609060101010101" charset="-122"/>
                <a:ea typeface="黑体" panose="02010609060101010101" charset="-122"/>
                <a:cs typeface="黑体" panose="02010609060101010101" charset="-122"/>
                <a:sym typeface="+mn-ea"/>
              </a:rPr>
              <a:t>湖北卷</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en-US" sz="2400" b="1">
                <a:solidFill>
                  <a:schemeClr val="tx1"/>
                </a:solidFill>
                <a:latin typeface="黑体" panose="02010609060101010101" charset="-122"/>
                <a:ea typeface="黑体" panose="02010609060101010101" charset="-122"/>
                <a:cs typeface="黑体" panose="02010609060101010101" charset="-122"/>
                <a:sym typeface="+mn-ea"/>
              </a:rPr>
              <a:t>14</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zh-CN" sz="2400" b="1">
                <a:solidFill>
                  <a:schemeClr val="tx1"/>
                </a:solidFill>
                <a:latin typeface="黑体" panose="02010609060101010101" charset="-122"/>
                <a:ea typeface="黑体" panose="02010609060101010101" charset="-122"/>
                <a:cs typeface="黑体" panose="02010609060101010101" charset="-122"/>
                <a:sym typeface="+mn-ea"/>
              </a:rPr>
              <a:t>在第一次世界大战中，殖民国家曾动用相当数量的军力迫使非洲人支持宗主国。在第二次世界大战中，殖民国家不再仅仅依赖武力，而是更倾向于运用电影、无线电和报纸来推广战时宣传，鼓励和邀请非洲人支持欧洲战争。这种转变的主要原因是</a:t>
            </a:r>
            <a:r>
              <a:rPr sz="2400" b="1">
                <a:solidFill>
                  <a:schemeClr val="tx1"/>
                </a:solidFill>
                <a:latin typeface="黑体" panose="02010609060101010101" charset="-122"/>
                <a:ea typeface="黑体" panose="02010609060101010101" charset="-122"/>
                <a:cs typeface="黑体" panose="02010609060101010101" charset="-122"/>
                <a:sym typeface="+mn-ea"/>
              </a:rPr>
              <a:t>（　　）</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A．</a:t>
            </a:r>
            <a:r>
              <a:rPr lang="zh-CN" sz="2400" b="1">
                <a:solidFill>
                  <a:schemeClr val="tx1"/>
                </a:solidFill>
                <a:latin typeface="黑体" panose="02010609060101010101" charset="-122"/>
                <a:ea typeface="黑体" panose="02010609060101010101" charset="-122"/>
                <a:cs typeface="黑体" panose="02010609060101010101" charset="-122"/>
                <a:sym typeface="+mn-ea"/>
              </a:rPr>
              <a:t>宗主国殖民控制放松</a:t>
            </a:r>
            <a:r>
              <a:rPr sz="2400" b="1">
                <a:solidFill>
                  <a:schemeClr val="tx1"/>
                </a:solidFill>
                <a:latin typeface="黑体" panose="02010609060101010101" charset="-122"/>
                <a:ea typeface="黑体" panose="02010609060101010101" charset="-122"/>
                <a:cs typeface="黑体" panose="02010609060101010101" charset="-122"/>
                <a:sym typeface="+mn-ea"/>
              </a:rPr>
              <a:t>       </a:t>
            </a:r>
            <a:r>
              <a:rPr lang="en-US" sz="2400" b="1">
                <a:solidFill>
                  <a:schemeClr val="tx1"/>
                </a:solidFill>
                <a:latin typeface="黑体" panose="02010609060101010101" charset="-122"/>
                <a:ea typeface="黑体" panose="02010609060101010101" charset="-122"/>
                <a:cs typeface="黑体" panose="02010609060101010101" charset="-122"/>
                <a:sym typeface="+mn-ea"/>
              </a:rPr>
              <a:t>         </a:t>
            </a:r>
            <a:r>
              <a:rPr sz="2400" b="1">
                <a:solidFill>
                  <a:schemeClr val="tx1"/>
                </a:solidFill>
                <a:latin typeface="黑体" panose="02010609060101010101" charset="-122"/>
                <a:ea typeface="黑体" panose="02010609060101010101" charset="-122"/>
                <a:cs typeface="黑体" panose="02010609060101010101" charset="-122"/>
                <a:sym typeface="+mn-ea"/>
              </a:rPr>
              <a:t>B．</a:t>
            </a:r>
            <a:r>
              <a:rPr lang="zh-CN" sz="2400" b="1">
                <a:solidFill>
                  <a:schemeClr val="tx1"/>
                </a:solidFill>
                <a:latin typeface="黑体" panose="02010609060101010101" charset="-122"/>
                <a:ea typeface="黑体" panose="02010609060101010101" charset="-122"/>
                <a:cs typeface="黑体" panose="02010609060101010101" charset="-122"/>
                <a:sym typeface="+mn-ea"/>
              </a:rPr>
              <a:t>非洲人民的广泛觉醒</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C．</a:t>
            </a:r>
            <a:r>
              <a:rPr lang="zh-CN" sz="2400" b="1">
                <a:solidFill>
                  <a:schemeClr val="tx1"/>
                </a:solidFill>
                <a:latin typeface="黑体" panose="02010609060101010101" charset="-122"/>
                <a:ea typeface="黑体" panose="02010609060101010101" charset="-122"/>
                <a:cs typeface="黑体" panose="02010609060101010101" charset="-122"/>
                <a:sym typeface="+mn-ea"/>
              </a:rPr>
              <a:t>现代技术手段的发展</a:t>
            </a:r>
            <a:r>
              <a:rPr sz="2400" b="1">
                <a:solidFill>
                  <a:schemeClr val="tx1"/>
                </a:solidFill>
                <a:latin typeface="黑体" panose="02010609060101010101" charset="-122"/>
                <a:ea typeface="黑体" panose="02010609060101010101" charset="-122"/>
                <a:cs typeface="黑体" panose="02010609060101010101" charset="-122"/>
                <a:sym typeface="+mn-ea"/>
              </a:rPr>
              <a:t>      </a:t>
            </a:r>
            <a:r>
              <a:rPr lang="en-US" sz="2400" b="1">
                <a:solidFill>
                  <a:schemeClr val="tx1"/>
                </a:solidFill>
                <a:latin typeface="黑体" panose="02010609060101010101" charset="-122"/>
                <a:ea typeface="黑体" panose="02010609060101010101" charset="-122"/>
                <a:cs typeface="黑体" panose="02010609060101010101" charset="-122"/>
                <a:sym typeface="+mn-ea"/>
              </a:rPr>
              <a:t>          </a:t>
            </a:r>
            <a:r>
              <a:rPr sz="2400" b="1">
                <a:solidFill>
                  <a:schemeClr val="tx1"/>
                </a:solidFill>
                <a:latin typeface="黑体" panose="02010609060101010101" charset="-122"/>
                <a:ea typeface="黑体" panose="02010609060101010101" charset="-122"/>
                <a:cs typeface="黑体" panose="02010609060101010101" charset="-122"/>
                <a:sym typeface="+mn-ea"/>
              </a:rPr>
              <a:t>D．</a:t>
            </a:r>
            <a:r>
              <a:rPr lang="zh-CN" sz="2400" b="1">
                <a:solidFill>
                  <a:schemeClr val="tx1"/>
                </a:solidFill>
                <a:latin typeface="黑体" panose="02010609060101010101" charset="-122"/>
                <a:ea typeface="黑体" panose="02010609060101010101" charset="-122"/>
                <a:cs typeface="黑体" panose="02010609060101010101" charset="-122"/>
                <a:sym typeface="+mn-ea"/>
              </a:rPr>
              <a:t>世界大战性质的</a:t>
            </a:r>
            <a:r>
              <a:rPr lang="zh-CN" sz="2400" b="1">
                <a:solidFill>
                  <a:schemeClr val="tx1"/>
                </a:solidFill>
                <a:latin typeface="黑体" panose="02010609060101010101" charset="-122"/>
                <a:ea typeface="黑体" panose="02010609060101010101" charset="-122"/>
                <a:cs typeface="黑体" panose="02010609060101010101" charset="-122"/>
                <a:sym typeface="+mn-ea"/>
              </a:rPr>
              <a:t>转变</a:t>
            </a:r>
            <a:endParaRPr lang="zh-CN" sz="2400" b="1">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172720" y="1172845"/>
            <a:ext cx="11847195" cy="4615815"/>
          </a:xfrm>
          <a:prstGeom prst="rect">
            <a:avLst/>
          </a:prstGeom>
          <a:solidFill>
            <a:schemeClr val="accent3">
              <a:lumMod val="20000"/>
              <a:lumOff val="80000"/>
            </a:schemeClr>
          </a:solidFill>
        </p:spPr>
        <p:txBody>
          <a:bodyPr wrap="square" rtlCol="0">
            <a:spAutoFit/>
          </a:bodyPr>
          <a:p>
            <a:pPr>
              <a:lnSpc>
                <a:spcPct val="150000"/>
              </a:lnSpc>
            </a:pPr>
            <a:r>
              <a:rPr lang="zh-CN" altLang="en-US" sz="28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【解题思路】</a:t>
            </a:r>
            <a:endParaRPr lang="zh-CN" altLang="en-US" sz="28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a:lnSpc>
                <a:spcPct val="150000"/>
              </a:lnSpc>
            </a:pP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【时空视角】第一次世界大战、第二次世界大战</a:t>
            </a:r>
            <a:endPar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【核心考向】非洲民族独立运动</a:t>
            </a:r>
            <a:endPar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【关键信息】一战、殖民国、非洲人被迫使支持宗主国、二战、推广战时宣传、鼓励和邀请支持战争</a:t>
            </a:r>
            <a:endPar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【考察视角】</a:t>
            </a:r>
            <a:r>
              <a:rPr lang="zh-CN" altLang="en-US"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第一次世界大战后，非洲多数地区的民族解放运动尚处于萌芽和酝酿时期，第二次世界大战时期，非洲民族独立意识觉醒，依靠武力的方式会激起非洲人民的反抗，而采用文化宣传的方式更加隐蔽，能够动员非洲人支持欧洲战争。</a:t>
            </a:r>
            <a:r>
              <a:rPr lang="zh-CN" altLang="en-US"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a:t>
            </a:r>
            <a:r>
              <a:rPr lang="en-US" altLang="zh-CN"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B</a:t>
            </a:r>
            <a:r>
              <a:rPr lang="zh-CN" altLang="en-US"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项正确</a:t>
            </a:r>
            <a:endParaRPr lang="zh-CN" altLang="en-US"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228600" y="1610995"/>
            <a:ext cx="11525250" cy="4602480"/>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400" b="1" dirty="0">
                <a:latin typeface="黑体" panose="02010609060101010101" charset="-122"/>
                <a:ea typeface="黑体" panose="02010609060101010101" charset="-122"/>
                <a:cs typeface="黑体" panose="02010609060101010101" charset="-122"/>
                <a:sym typeface="+mn-ea"/>
              </a:rPr>
              <a:t>材料</a:t>
            </a:r>
            <a:r>
              <a:rPr lang="en-US" altLang="zh-CN" sz="2400" b="1" dirty="0">
                <a:latin typeface="黑体" panose="02010609060101010101" charset="-122"/>
                <a:ea typeface="黑体" panose="02010609060101010101" charset="-122"/>
                <a:cs typeface="黑体" panose="02010609060101010101" charset="-122"/>
                <a:sym typeface="+mn-ea"/>
              </a:rPr>
              <a:t>1</a:t>
            </a:r>
            <a:r>
              <a:rPr lang="zh-CN" altLang="en-US" sz="2400" b="1" dirty="0">
                <a:latin typeface="黑体" panose="02010609060101010101" charset="-122"/>
                <a:ea typeface="黑体" panose="02010609060101010101" charset="-122"/>
                <a:cs typeface="黑体" panose="02010609060101010101" charset="-122"/>
                <a:sym typeface="+mn-ea"/>
              </a:rPr>
              <a:t>：</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一位法国官员评论道：</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参与到第一次世界大战中的这</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17.5</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万非洲士兵，在法兰西的壕沟里</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掘好了旧非洲的坟墓</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法国驻印度支那总督于</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1926</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年写道：</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这场把欧洲浸润在血泊中的战争已经</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唤醒了</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远离我们的土地上</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人民的独立意识</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过去几年里，一切都变了。不论是人还是思想，就连亚洲本身都变了</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400" b="1" dirty="0">
              <a:latin typeface="楷体" panose="02010609060101010101" pitchFamily="49" charset="-122"/>
              <a:ea typeface="楷体" panose="02010609060101010101" pitchFamily="49" charset="-122"/>
              <a:cs typeface="楷体" panose="02010609060101010101" pitchFamily="49" charset="-122"/>
              <a:sym typeface="+mn-ea"/>
            </a:endParaRPr>
          </a:p>
          <a:p>
            <a:pPr lvl="0" indent="0" algn="r" fontAlgn="auto">
              <a:lnSpc>
                <a:spcPct val="120000"/>
              </a:lnSpc>
              <a:buClrTx/>
              <a:buSzTx/>
              <a:buFontTx/>
            </a:pP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转引自[美]斯塔夫利阿诺斯著，王红生等译《全球分裂：第三世界的历史进程》</a:t>
            </a:r>
            <a:endParaRPr lang="zh-CN" altLang="en-US" sz="2000" b="1" dirty="0">
              <a:latin typeface="宋体" panose="02010600030101010101" pitchFamily="2" charset="-122"/>
              <a:ea typeface="宋体" panose="02010600030101010101" pitchFamily="2" charset="-122"/>
              <a:cs typeface="宋体" panose="02010600030101010101" pitchFamily="2" charset="-122"/>
              <a:sym typeface="+mn-ea"/>
            </a:endParaRPr>
          </a:p>
          <a:p>
            <a:pPr lvl="0" indent="0" algn="l" fontAlgn="auto">
              <a:lnSpc>
                <a:spcPct val="120000"/>
              </a:lnSpc>
              <a:buClrTx/>
              <a:buSzTx/>
              <a:buFontTx/>
            </a:pPr>
            <a:r>
              <a:rPr lang="zh-CN" altLang="en-US" sz="2400" b="1" dirty="0">
                <a:latin typeface="黑体" panose="02010609060101010101" charset="-122"/>
                <a:ea typeface="黑体" panose="02010609060101010101" charset="-122"/>
                <a:cs typeface="黑体" panose="02010609060101010101" charset="-122"/>
                <a:sym typeface="+mn-ea"/>
              </a:rPr>
              <a:t>材料</a:t>
            </a:r>
            <a:r>
              <a:rPr lang="en-US" altLang="zh-CN" sz="2400" b="1" dirty="0">
                <a:latin typeface="黑体" panose="02010609060101010101" charset="-122"/>
                <a:ea typeface="黑体" panose="02010609060101010101" charset="-122"/>
                <a:cs typeface="黑体" panose="02010609060101010101" charset="-122"/>
                <a:sym typeface="+mn-ea"/>
              </a:rPr>
              <a:t>2</a:t>
            </a:r>
            <a:r>
              <a:rPr lang="zh-CN" altLang="en-US" sz="2400" b="1" dirty="0">
                <a:latin typeface="黑体" panose="02010609060101010101" charset="-122"/>
                <a:ea typeface="黑体" panose="02010609060101010101" charset="-122"/>
                <a:cs typeface="黑体" panose="02010609060101010101" charset="-122"/>
                <a:sym typeface="+mn-ea"/>
              </a:rPr>
              <a:t>：</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一战也</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把东方各族人民卷入国际政治生活</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，帮助他们熟悉军事技术装备和新式武器，使他们</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开阔眼界</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，加深了对帝国主义的认识。美国总统威尔逊的</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十四点纲领</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、英国首相劳合乔治关于民族自决原则的声明，也使殖民地人民</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民族自决意识和民族独立观念</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大大强化。</a:t>
            </a:r>
            <a:endParaRPr lang="zh-CN" altLang="en-US" sz="2400" b="1" dirty="0">
              <a:latin typeface="楷体" panose="02010609060101010101" pitchFamily="49" charset="-122"/>
              <a:ea typeface="楷体" panose="02010609060101010101" pitchFamily="49" charset="-122"/>
              <a:cs typeface="楷体" panose="02010609060101010101" pitchFamily="49" charset="-122"/>
              <a:sym typeface="+mn-ea"/>
            </a:endParaRPr>
          </a:p>
          <a:p>
            <a:pPr lvl="0" indent="0" algn="r" fontAlgn="auto">
              <a:lnSpc>
                <a:spcPct val="120000"/>
              </a:lnSpc>
              <a:buClrTx/>
              <a:buSzTx/>
              <a:buFontTx/>
            </a:pP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余建华《民族主义：历史遗产与时代风云的交汇》</a:t>
            </a:r>
            <a:endParaRPr lang="zh-CN" altLang="en-US" sz="2000" b="1" dirty="0">
              <a:latin typeface="宋体" panose="02010600030101010101" pitchFamily="2" charset="-122"/>
              <a:ea typeface="宋体" panose="02010600030101010101" pitchFamily="2" charset="-122"/>
              <a:cs typeface="宋体" panose="02010600030101010101" pitchFamily="2" charset="-122"/>
              <a:sym typeface="+mn-ea"/>
            </a:endParaRPr>
          </a:p>
          <a:p>
            <a:pPr lvl="0" indent="0" algn="l" fontAlgn="auto">
              <a:lnSpc>
                <a:spcPct val="120000"/>
              </a:lnSpc>
              <a:buClrTx/>
              <a:buSzTx/>
              <a:buFontTx/>
            </a:pPr>
            <a:endParaRPr lang="zh-CN" altLang="en-US" sz="20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矩形 1"/>
          <p:cNvSpPr/>
          <p:nvPr>
            <p:custDataLst>
              <p:tags r:id="rId2"/>
            </p:custDataLst>
          </p:nvPr>
        </p:nvSpPr>
        <p:spPr>
          <a:xfrm>
            <a:off x="228600" y="288925"/>
            <a:ext cx="11525250" cy="1124585"/>
          </a:xfrm>
          <a:prstGeom prst="rect">
            <a:avLst/>
          </a:prstGeom>
        </p:spPr>
        <p:txBody>
          <a:bodyPr wrap="square">
            <a:spAutoFit/>
          </a:bodyPr>
          <a:p>
            <a:pPr indent="0" fontAlgn="auto">
              <a:lnSpc>
                <a:spcPct val="120000"/>
              </a:lnSpc>
            </a:pPr>
            <a:r>
              <a:rPr lang="zh-CN" altLang="en-US" sz="2800" b="1" kern="1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延伸：第一次世界大战（</a:t>
            </a:r>
            <a:r>
              <a:rPr lang="en-US" altLang="zh-CN" sz="2800" b="1" kern="1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1914</a:t>
            </a:r>
            <a:r>
              <a:rPr lang="zh-CN" altLang="en-US" sz="2800" b="1" kern="1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年</a:t>
            </a:r>
            <a:r>
              <a:rPr lang="en-US" altLang="zh-CN" sz="2800" b="1" kern="1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-1918</a:t>
            </a:r>
            <a:r>
              <a:rPr lang="zh-CN" altLang="en-US" sz="2800" b="1" kern="1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年）客观上将自由、民主与民族独立的思想进一步传播到欧洲、西亚和北非等地。</a:t>
            </a:r>
            <a:endParaRPr lang="zh-CN" altLang="en-US" sz="2800" b="1" kern="1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9" name="文本框 3"/>
          <p:cNvSpPr txBox="1"/>
          <p:nvPr>
            <p:custDataLst>
              <p:tags r:id="rId3"/>
            </p:custDataLst>
          </p:nvPr>
        </p:nvSpPr>
        <p:spPr>
          <a:xfrm>
            <a:off x="761365" y="4647565"/>
            <a:ext cx="10504170" cy="1641475"/>
          </a:xfrm>
          <a:prstGeom prst="rect">
            <a:avLst/>
          </a:prstGeom>
          <a:solidFill>
            <a:srgbClr val="FFC000"/>
          </a:solidFill>
          <a:ln w="9525">
            <a:noFill/>
          </a:ln>
        </p:spPr>
        <p:txBody>
          <a:bodyPr wrap="square">
            <a:spAutoFit/>
          </a:bodyPr>
          <a:p>
            <a:pPr indent="0" fontAlgn="auto">
              <a:lnSpc>
                <a:spcPct val="120000"/>
              </a:lnSpc>
            </a:pPr>
            <a:r>
              <a:rPr lang="zh-CN" altLang="en-US" sz="2800" b="1" noProof="1">
                <a:latin typeface="黑体" panose="02010609060101010101" charset="-122"/>
                <a:ea typeface="黑体" panose="02010609060101010101" charset="-122"/>
                <a:cs typeface="黑体" panose="02010609060101010101" charset="-122"/>
                <a:sym typeface="Arial" panose="020B0604020202020204" pitchFamily="34" charset="0"/>
              </a:rPr>
              <a:t>第一次世界大战进一步激发了欧洲、亚非拉地区的</a:t>
            </a:r>
            <a:r>
              <a:rPr lang="zh-CN" altLang="en-US" sz="2800" b="1" noProof="1">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民族民主意识的觉醒</a:t>
            </a:r>
            <a:r>
              <a:rPr lang="zh-CN" altLang="en-US" sz="2800" b="1" noProof="1">
                <a:latin typeface="黑体" panose="02010609060101010101" charset="-122"/>
                <a:ea typeface="黑体" panose="02010609060101010101" charset="-122"/>
                <a:cs typeface="黑体" panose="02010609060101010101" charset="-122"/>
                <a:sym typeface="Arial" panose="020B0604020202020204" pitchFamily="34" charset="0"/>
              </a:rPr>
              <a:t>，20世纪</a:t>
            </a:r>
            <a:r>
              <a:rPr lang="zh-CN" altLang="en-US" sz="2800" b="1" noProof="1">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第一次民族民主运动高潮</a:t>
            </a:r>
            <a:r>
              <a:rPr lang="zh-CN" altLang="en-US" sz="2800" b="1" noProof="1">
                <a:latin typeface="黑体" panose="02010609060101010101" charset="-122"/>
                <a:ea typeface="黑体" panose="02010609060101010101" charset="-122"/>
                <a:cs typeface="黑体" panose="02010609060101010101" charset="-122"/>
                <a:sym typeface="Arial" panose="020B0604020202020204" pitchFamily="34" charset="0"/>
              </a:rPr>
              <a:t>出现，世界殖民体系开始</a:t>
            </a:r>
            <a:r>
              <a:rPr lang="zh-CN" altLang="en-US" sz="2800" b="1" noProof="1">
                <a:latin typeface="黑体" panose="02010609060101010101" charset="-122"/>
                <a:ea typeface="黑体" panose="02010609060101010101" charset="-122"/>
                <a:cs typeface="黑体" panose="02010609060101010101" charset="-122"/>
                <a:sym typeface="Arial" panose="020B0604020202020204" pitchFamily="34" charset="0"/>
              </a:rPr>
              <a:t>瓦解。</a:t>
            </a:r>
            <a:endParaRPr lang="zh-CN" altLang="en-US" sz="2800" b="1" noProof="1">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4" name="文本框 3"/>
          <p:cNvSpPr txBox="1"/>
          <p:nvPr>
            <p:custDataLst>
              <p:tags r:id="rId4"/>
            </p:custDataLst>
          </p:nvPr>
        </p:nvSpPr>
        <p:spPr>
          <a:xfrm>
            <a:off x="761365" y="3028950"/>
            <a:ext cx="10428605" cy="1124585"/>
          </a:xfrm>
          <a:prstGeom prst="rect">
            <a:avLst/>
          </a:prstGeom>
          <a:solidFill>
            <a:srgbClr val="FFC000"/>
          </a:solidFill>
          <a:ln w="9525">
            <a:noFill/>
          </a:ln>
        </p:spPr>
        <p:txBody>
          <a:bodyPr wrap="square">
            <a:spAutoFit/>
          </a:bodyPr>
          <a:lstStyle/>
          <a:p>
            <a:pPr indent="0" fontAlgn="auto">
              <a:lnSpc>
                <a:spcPct val="120000"/>
              </a:lnSpc>
            </a:pPr>
            <a:r>
              <a:rPr lang="zh-CN" altLang="en-US" sz="2800" b="1" noProof="1">
                <a:latin typeface="黑体" panose="02010609060101010101" charset="-122"/>
                <a:ea typeface="黑体" panose="02010609060101010101" charset="-122"/>
                <a:sym typeface="Arial" panose="020B0604020202020204" pitchFamily="34" charset="0"/>
              </a:rPr>
              <a:t>民族自决原则：</a:t>
            </a:r>
            <a:r>
              <a:rPr sz="2800" b="1">
                <a:latin typeface="黑体" panose="02010609060101010101" charset="-122"/>
                <a:ea typeface="黑体" panose="02010609060101010101" charset="-122"/>
                <a:cs typeface="黑体" panose="02010609060101010101" charset="-122"/>
                <a:sym typeface="+mn-ea"/>
              </a:rPr>
              <a:t>处于外国奴役和殖民统治下的被压迫民族有自由决定自己命运、摆脱殖民统治、建立民族独立国家的权利。</a:t>
            </a:r>
            <a:endParaRPr lang="zh-CN" altLang="en-US" sz="2800" b="1" noProof="1">
              <a:latin typeface="黑体" panose="02010609060101010101" charset="-122"/>
              <a:ea typeface="黑体" panose="02010609060101010101"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9" grpId="0" bldLvl="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custDataLst>
              <p:tags r:id="rId1"/>
            </p:custDataLst>
          </p:nvPr>
        </p:nvSpPr>
        <p:spPr>
          <a:xfrm>
            <a:off x="333375" y="142875"/>
            <a:ext cx="11525250" cy="1641475"/>
          </a:xfrm>
          <a:prstGeom prst="rect">
            <a:avLst/>
          </a:prstGeom>
        </p:spPr>
        <p:txBody>
          <a:bodyPr wrap="square">
            <a:spAutoFit/>
          </a:bodyPr>
          <a:p>
            <a:pPr indent="0" fontAlgn="auto">
              <a:lnSpc>
                <a:spcPct val="120000"/>
              </a:lnSpc>
            </a:pPr>
            <a:r>
              <a:rPr lang="zh-CN" altLang="en-US" sz="2800" b="1" kern="1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延伸：第二次世界大战（</a:t>
            </a:r>
            <a:r>
              <a:rPr lang="en-US" altLang="zh-CN" sz="2800" b="1" kern="1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1937</a:t>
            </a:r>
            <a:r>
              <a:rPr lang="zh-CN" altLang="en-US" sz="2800" b="1" kern="1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年</a:t>
            </a:r>
            <a:r>
              <a:rPr lang="en-US" altLang="zh-CN" sz="2800" b="1" kern="1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-1945</a:t>
            </a:r>
            <a:r>
              <a:rPr lang="zh-CN" altLang="en-US" sz="2800" b="1" kern="1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年）后，广大亚非拉国家掀起民族独立和民主解放运动的高潮，推动世界殖民体系最终瓦解，为第三世界的崛起创造</a:t>
            </a:r>
            <a:r>
              <a:rPr lang="zh-CN" altLang="en-US" sz="2800" b="1" kern="1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条件。</a:t>
            </a:r>
            <a:endParaRPr lang="zh-CN" altLang="en-US" sz="2800" b="1" kern="1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10" name="矩形 9"/>
          <p:cNvSpPr>
            <a:spLocks noChangeArrowheads="1"/>
          </p:cNvSpPr>
          <p:nvPr>
            <p:custDataLst>
              <p:tags r:id="rId2"/>
            </p:custDataLst>
          </p:nvPr>
        </p:nvSpPr>
        <p:spPr bwMode="auto">
          <a:xfrm>
            <a:off x="860505" y="2068889"/>
            <a:ext cx="10625694" cy="4078605"/>
          </a:xfrm>
          <a:prstGeom prst="rect">
            <a:avLst/>
          </a:prstGeom>
          <a:noFill/>
          <a:ln w="19050">
            <a:solidFill>
              <a:srgbClr val="002060"/>
            </a:solidFill>
            <a:miter lim="800000"/>
          </a:ln>
          <a:extLst>
            <a:ext uri="{909E8E84-426E-40DD-AFC4-6F175D3DCCD1}">
              <a14:hiddenFill xmlns:a14="http://schemas.microsoft.com/office/drawing/2010/main">
                <a:solidFill>
                  <a:srgbClr val="FFFFFF"/>
                </a:solidFill>
              </a14:hiddenFill>
            </a:ext>
          </a:extLst>
        </p:spPr>
        <p:txBody>
          <a:bodyPr wrap="square">
            <a:spAutoFit/>
          </a:bodyPr>
          <a:p>
            <a:pPr indent="0" fontAlgn="auto">
              <a:lnSpc>
                <a:spcPct val="120000"/>
              </a:lnSpc>
            </a:pPr>
            <a:r>
              <a:rPr lang="zh-CN" altLang="en-US" dirty="0">
                <a:solidFill>
                  <a:srgbClr val="000000"/>
                </a:solidFill>
                <a:latin typeface="黑体" panose="02010609060101010101" charset="-122"/>
                <a:ea typeface="黑体" panose="02010609060101010101" charset="-122"/>
              </a:rPr>
              <a:t>　   </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第二次世界大战是对</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殖民主义的致命打击</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。二战期间，</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反法西斯联盟</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通过一系列声明，宣言等，支持</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殖民地半殖民地的独立要求</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1945</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年</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6</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月通过的</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联合国宪章</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强调“不分种族、性别、语言或宗教，增进并激励对于全体人类之人权及基本自由之尊重。”</a:t>
            </a:r>
            <a:endPar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20000"/>
              </a:lnSpc>
            </a:pP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    二战后，</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英帝国很快解体</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，法国也不得不承认印度支那、阿尔及利亚等法属殖民地独立。</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1955</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年万隆亚非会议隆重举行，通过</a:t>
            </a:r>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关于促进世界和平和合作的宣言</a:t>
            </a:r>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，引申和发展了</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和平共处五项原则</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，提出了各国和平相处友好合作的十项原则。</a:t>
            </a:r>
            <a:endPar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algn="r" fontAlgn="auto">
              <a:lnSpc>
                <a:spcPct val="120000"/>
              </a:lnSpc>
            </a:pP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                 </a:t>
            </a: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摘编自吴于廑、齐世荣主编</a:t>
            </a: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世界史</a:t>
            </a: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现代史编下</a:t>
            </a: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20040" y="233045"/>
            <a:ext cx="11552555" cy="3668395"/>
          </a:xfrm>
          <a:prstGeom prst="rect">
            <a:avLst/>
          </a:prstGeom>
          <a:noFill/>
          <a:ln w="28575" cmpd="sng">
            <a:solidFill>
              <a:srgbClr val="002060"/>
            </a:solidFill>
            <a:prstDash val="solid"/>
          </a:ln>
        </p:spPr>
        <p:txBody>
          <a:bodyPr wrap="square" rtlCol="0" anchor="t">
            <a:noAutofit/>
          </a:bodyPr>
          <a:p>
            <a:pPr indent="0" fontAlgn="auto">
              <a:lnSpc>
                <a:spcPct val="120000"/>
              </a:lnSpc>
            </a:pPr>
            <a:r>
              <a:rPr lang="en-US" sz="2400" b="1">
                <a:solidFill>
                  <a:schemeClr val="tx1"/>
                </a:solidFill>
                <a:latin typeface="黑体" panose="02010609060101010101" charset="-122"/>
                <a:ea typeface="黑体" panose="02010609060101010101" charset="-122"/>
                <a:cs typeface="黑体" panose="02010609060101010101" charset="-122"/>
                <a:sym typeface="+mn-ea"/>
              </a:rPr>
              <a:t>6.</a:t>
            </a:r>
            <a:r>
              <a:rPr sz="2400" b="1">
                <a:solidFill>
                  <a:schemeClr val="tx1"/>
                </a:solidFill>
                <a:latin typeface="黑体" panose="02010609060101010101" charset="-122"/>
                <a:ea typeface="黑体" panose="02010609060101010101" charset="-122"/>
                <a:cs typeface="黑体" panose="02010609060101010101" charset="-122"/>
                <a:sym typeface="+mn-ea"/>
              </a:rPr>
              <a:t>（202</a:t>
            </a:r>
            <a:r>
              <a:rPr lang="en-US" sz="2400" b="1">
                <a:solidFill>
                  <a:schemeClr val="tx1"/>
                </a:solidFill>
                <a:latin typeface="黑体" panose="02010609060101010101" charset="-122"/>
                <a:ea typeface="黑体" panose="02010609060101010101" charset="-122"/>
                <a:cs typeface="黑体" panose="02010609060101010101" charset="-122"/>
                <a:sym typeface="+mn-ea"/>
              </a:rPr>
              <a:t>3</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zh-CN" sz="2400" b="1">
                <a:solidFill>
                  <a:schemeClr val="tx1"/>
                </a:solidFill>
                <a:latin typeface="黑体" panose="02010609060101010101" charset="-122"/>
                <a:ea typeface="黑体" panose="02010609060101010101" charset="-122"/>
                <a:cs typeface="黑体" panose="02010609060101010101" charset="-122"/>
                <a:sym typeface="+mn-ea"/>
              </a:rPr>
              <a:t>山东卷</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en-US" sz="2400" b="1">
                <a:solidFill>
                  <a:schemeClr val="tx1"/>
                </a:solidFill>
                <a:latin typeface="黑体" panose="02010609060101010101" charset="-122"/>
                <a:ea typeface="黑体" panose="02010609060101010101" charset="-122"/>
                <a:cs typeface="黑体" panose="02010609060101010101" charset="-122"/>
                <a:sym typeface="+mn-ea"/>
              </a:rPr>
              <a:t>14</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en-US" sz="2400" b="1">
                <a:solidFill>
                  <a:schemeClr val="tx1"/>
                </a:solidFill>
                <a:latin typeface="黑体" panose="02010609060101010101" charset="-122"/>
                <a:ea typeface="黑体" panose="02010609060101010101" charset="-122"/>
                <a:cs typeface="黑体" panose="02010609060101010101" charset="-122"/>
                <a:sym typeface="+mn-ea"/>
              </a:rPr>
              <a:t>1961</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年，加纳领导人克瓦米</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恩克鲁玛在其著作中指出，非洲许多地区在文化、语言和思想上确实存在着很大差异，但</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我们都是非洲人，这是基本的事实</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语言、文化和政治体制不同所带来的困难并不是不能战胜的</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。他力图</a:t>
            </a:r>
            <a:r>
              <a:rPr sz="2400" b="1">
                <a:solidFill>
                  <a:schemeClr val="tx1"/>
                </a:solidFill>
                <a:latin typeface="黑体" panose="02010609060101010101" charset="-122"/>
                <a:ea typeface="黑体" panose="02010609060101010101" charset="-122"/>
                <a:cs typeface="黑体" panose="02010609060101010101" charset="-122"/>
                <a:sym typeface="+mn-ea"/>
              </a:rPr>
              <a:t>（　　）</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A．</a:t>
            </a:r>
            <a:r>
              <a:rPr lang="zh-CN" sz="2400" b="1">
                <a:solidFill>
                  <a:schemeClr val="tx1"/>
                </a:solidFill>
                <a:latin typeface="黑体" panose="02010609060101010101" charset="-122"/>
                <a:ea typeface="黑体" panose="02010609060101010101" charset="-122"/>
                <a:cs typeface="黑体" panose="02010609060101010101" charset="-122"/>
                <a:sym typeface="+mn-ea"/>
              </a:rPr>
              <a:t>实现非洲各国的独立</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B．</a:t>
            </a:r>
            <a:r>
              <a:rPr lang="zh-CN" sz="2400" b="1">
                <a:solidFill>
                  <a:schemeClr val="tx1"/>
                </a:solidFill>
                <a:latin typeface="黑体" panose="02010609060101010101" charset="-122"/>
                <a:ea typeface="黑体" panose="02010609060101010101" charset="-122"/>
                <a:cs typeface="黑体" panose="02010609060101010101" charset="-122"/>
                <a:sym typeface="+mn-ea"/>
              </a:rPr>
              <a:t>建立非洲国家的联合</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C．</a:t>
            </a:r>
            <a:r>
              <a:rPr lang="zh-CN" sz="2400" b="1">
                <a:solidFill>
                  <a:schemeClr val="tx1"/>
                </a:solidFill>
                <a:latin typeface="黑体" panose="02010609060101010101" charset="-122"/>
                <a:ea typeface="黑体" panose="02010609060101010101" charset="-122"/>
                <a:cs typeface="黑体" panose="02010609060101010101" charset="-122"/>
                <a:sym typeface="+mn-ea"/>
              </a:rPr>
              <a:t>保持非洲地区文化的多元性</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D．</a:t>
            </a:r>
            <a:r>
              <a:rPr lang="zh-CN" sz="2400" b="1">
                <a:solidFill>
                  <a:schemeClr val="tx1"/>
                </a:solidFill>
                <a:latin typeface="黑体" panose="02010609060101010101" charset="-122"/>
                <a:ea typeface="黑体" panose="02010609060101010101" charset="-122"/>
                <a:cs typeface="黑体" panose="02010609060101010101" charset="-122"/>
                <a:sym typeface="+mn-ea"/>
              </a:rPr>
              <a:t>解决非洲内部发展的</a:t>
            </a:r>
            <a:r>
              <a:rPr lang="zh-CN" sz="2400" b="1">
                <a:solidFill>
                  <a:schemeClr val="tx1"/>
                </a:solidFill>
                <a:latin typeface="黑体" panose="02010609060101010101" charset="-122"/>
                <a:ea typeface="黑体" panose="02010609060101010101" charset="-122"/>
                <a:cs typeface="黑体" panose="02010609060101010101" charset="-122"/>
                <a:sym typeface="+mn-ea"/>
              </a:rPr>
              <a:t>不平衡</a:t>
            </a:r>
            <a:endParaRPr lang="zh-CN" sz="2400" b="1">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172720" y="1942465"/>
            <a:ext cx="11847195" cy="4615815"/>
          </a:xfrm>
          <a:prstGeom prst="rect">
            <a:avLst/>
          </a:prstGeom>
          <a:solidFill>
            <a:schemeClr val="accent3">
              <a:lumMod val="20000"/>
              <a:lumOff val="80000"/>
            </a:schemeClr>
          </a:solidFill>
        </p:spPr>
        <p:txBody>
          <a:bodyPr wrap="square" rtlCol="0">
            <a:spAutoFit/>
          </a:bodyPr>
          <a:p>
            <a:pPr>
              <a:lnSpc>
                <a:spcPct val="150000"/>
              </a:lnSpc>
            </a:pPr>
            <a:r>
              <a:rPr lang="zh-CN" altLang="en-US" sz="2800" b="1" dirty="0">
                <a:solidFill>
                  <a:schemeClr val="tx2">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【解题思路】</a:t>
            </a:r>
            <a:endParaRPr lang="zh-CN" altLang="en-US" sz="2800" b="1" dirty="0">
              <a:solidFill>
                <a:schemeClr val="tx2">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a:lnSpc>
                <a:spcPct val="150000"/>
              </a:lnSpc>
            </a:pPr>
            <a:r>
              <a:rPr lang="zh-CN" altLang="en-US" sz="2400" b="1" dirty="0">
                <a:solidFill>
                  <a:schemeClr val="tx2">
                    <a:lumMod val="75000"/>
                    <a:lumOff val="25000"/>
                  </a:schemeClr>
                </a:solidFill>
                <a:latin typeface="楷体" panose="02010609060101010101" pitchFamily="49" charset="-122"/>
                <a:ea typeface="楷体" panose="02010609060101010101" pitchFamily="49" charset="-122"/>
                <a:sym typeface="宋体" panose="02010600030101010101" pitchFamily="2" charset="-122"/>
              </a:rPr>
              <a:t>【时空视角】</a:t>
            </a:r>
            <a:r>
              <a:rPr lang="en-US" altLang="zh-CN" sz="2400" b="1" dirty="0">
                <a:solidFill>
                  <a:schemeClr val="tx2">
                    <a:lumMod val="75000"/>
                    <a:lumOff val="25000"/>
                  </a:schemeClr>
                </a:solidFill>
                <a:latin typeface="楷体" panose="02010609060101010101" pitchFamily="49" charset="-122"/>
                <a:ea typeface="楷体" panose="02010609060101010101" pitchFamily="49" charset="-122"/>
                <a:sym typeface="宋体" panose="02010600030101010101" pitchFamily="2" charset="-122"/>
              </a:rPr>
              <a:t>1961</a:t>
            </a:r>
            <a:r>
              <a:rPr lang="zh-CN" altLang="en-US" sz="2400" b="1" dirty="0">
                <a:solidFill>
                  <a:schemeClr val="tx2">
                    <a:lumMod val="75000"/>
                    <a:lumOff val="25000"/>
                  </a:schemeClr>
                </a:solidFill>
                <a:latin typeface="楷体" panose="02010609060101010101" pitchFamily="49" charset="-122"/>
                <a:ea typeface="楷体" panose="02010609060101010101" pitchFamily="49" charset="-122"/>
                <a:sym typeface="宋体" panose="02010600030101010101" pitchFamily="2" charset="-122"/>
              </a:rPr>
              <a:t>年（二战后）</a:t>
            </a:r>
            <a:endParaRPr lang="zh-CN" altLang="en-US" sz="2400" b="1" dirty="0">
              <a:solidFill>
                <a:schemeClr val="tx2">
                  <a:lumMod val="75000"/>
                  <a:lumOff val="25000"/>
                </a:schemeClr>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chemeClr val="tx2">
                    <a:lumMod val="75000"/>
                    <a:lumOff val="25000"/>
                  </a:schemeClr>
                </a:solidFill>
                <a:latin typeface="楷体" panose="02010609060101010101" pitchFamily="49" charset="-122"/>
                <a:ea typeface="楷体" panose="02010609060101010101" pitchFamily="49" charset="-122"/>
                <a:sym typeface="宋体" panose="02010600030101010101" pitchFamily="2" charset="-122"/>
              </a:rPr>
              <a:t>【核心考向】亚非拉民族独立运动与不结盟运动</a:t>
            </a:r>
            <a:endParaRPr lang="zh-CN" altLang="en-US" sz="2400" b="1" dirty="0">
              <a:solidFill>
                <a:schemeClr val="tx2">
                  <a:lumMod val="75000"/>
                  <a:lumOff val="25000"/>
                </a:schemeClr>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chemeClr val="tx2">
                    <a:lumMod val="75000"/>
                    <a:lumOff val="25000"/>
                  </a:schemeClr>
                </a:solidFill>
                <a:latin typeface="楷体" panose="02010609060101010101" pitchFamily="49" charset="-122"/>
                <a:ea typeface="楷体" panose="02010609060101010101" pitchFamily="49" charset="-122"/>
                <a:sym typeface="宋体" panose="02010600030101010101" pitchFamily="2" charset="-122"/>
              </a:rPr>
              <a:t>【关键信息】加纳、非洲许多地区在文化、语言和思想上存在很大差异、我们都是非洲人困难不是不能战胜</a:t>
            </a:r>
            <a:endParaRPr lang="zh-CN" altLang="en-US" sz="2400" b="1" dirty="0">
              <a:solidFill>
                <a:schemeClr val="tx2">
                  <a:lumMod val="75000"/>
                  <a:lumOff val="25000"/>
                </a:schemeClr>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chemeClr val="tx2">
                    <a:lumMod val="75000"/>
                    <a:lumOff val="25000"/>
                  </a:schemeClr>
                </a:solidFill>
                <a:latin typeface="楷体" panose="02010609060101010101" pitchFamily="49" charset="-122"/>
                <a:ea typeface="楷体" panose="02010609060101010101" pitchFamily="49" charset="-122"/>
                <a:sym typeface="宋体" panose="02010600030101010101" pitchFamily="2" charset="-122"/>
              </a:rPr>
              <a:t>【考察视角】</a:t>
            </a:r>
            <a:r>
              <a:rPr lang="zh-CN" sz="2400" b="1">
                <a:solidFill>
                  <a:schemeClr val="tx2">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mn-ea"/>
              </a:rPr>
              <a:t>由</a:t>
            </a:r>
            <a:r>
              <a:rPr lang="en-US" altLang="zh-CN" sz="2400" b="1">
                <a:solidFill>
                  <a:schemeClr val="tx2">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mn-ea"/>
              </a:rPr>
              <a:t>“1961</a:t>
            </a:r>
            <a:r>
              <a:rPr lang="zh-CN" altLang="en-US" sz="2400" b="1">
                <a:solidFill>
                  <a:schemeClr val="tx2">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mn-ea"/>
              </a:rPr>
              <a:t>年</a:t>
            </a:r>
            <a:r>
              <a:rPr lang="en-US" altLang="zh-CN" sz="2400" b="1">
                <a:solidFill>
                  <a:schemeClr val="tx2">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solidFill>
                  <a:schemeClr val="tx2">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mn-ea"/>
              </a:rPr>
              <a:t>可知，此时不结盟运动兴起，在这一背景下，加纳领导人试图唤醒非洲国家的民族意识，主张淡化语言、文化和政治体制不同带来的困难，倡导非洲国家联合，团结起来反对殖民主义和霸权主义。</a:t>
            </a:r>
            <a:r>
              <a:rPr lang="zh-CN" altLang="en-US" sz="2400" b="1" dirty="0">
                <a:solidFill>
                  <a:schemeClr val="tx2">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a:t>
            </a:r>
            <a:r>
              <a:rPr lang="en-US" altLang="zh-CN" sz="2400" b="1" dirty="0">
                <a:solidFill>
                  <a:schemeClr val="tx2">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B</a:t>
            </a:r>
            <a:r>
              <a:rPr lang="zh-CN" altLang="en-US" sz="2400" b="1" dirty="0">
                <a:solidFill>
                  <a:schemeClr val="tx2">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项正确</a:t>
            </a:r>
            <a:endParaRPr lang="zh-CN" altLang="en-US" sz="2400" b="1" dirty="0">
              <a:solidFill>
                <a:schemeClr val="tx2">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20040" y="233045"/>
            <a:ext cx="11552555" cy="3668395"/>
          </a:xfrm>
          <a:prstGeom prst="rect">
            <a:avLst/>
          </a:prstGeom>
          <a:noFill/>
          <a:ln w="28575" cmpd="sng">
            <a:solidFill>
              <a:srgbClr val="002060"/>
            </a:solidFill>
            <a:prstDash val="solid"/>
          </a:ln>
        </p:spPr>
        <p:txBody>
          <a:bodyPr wrap="square" rtlCol="0" anchor="t">
            <a:noAutofit/>
          </a:bodyPr>
          <a:p>
            <a:pPr indent="0" fontAlgn="auto">
              <a:lnSpc>
                <a:spcPct val="120000"/>
              </a:lnSpc>
            </a:pPr>
            <a:r>
              <a:rPr lang="en-US" sz="2400" b="1">
                <a:solidFill>
                  <a:schemeClr val="tx1"/>
                </a:solidFill>
                <a:latin typeface="黑体" panose="02010609060101010101" charset="-122"/>
                <a:ea typeface="黑体" panose="02010609060101010101" charset="-122"/>
                <a:cs typeface="黑体" panose="02010609060101010101" charset="-122"/>
                <a:sym typeface="+mn-ea"/>
              </a:rPr>
              <a:t>6.</a:t>
            </a:r>
            <a:r>
              <a:rPr sz="2400" b="1">
                <a:solidFill>
                  <a:schemeClr val="tx1"/>
                </a:solidFill>
                <a:latin typeface="黑体" panose="02010609060101010101" charset="-122"/>
                <a:ea typeface="黑体" panose="02010609060101010101" charset="-122"/>
                <a:cs typeface="黑体" panose="02010609060101010101" charset="-122"/>
                <a:sym typeface="+mn-ea"/>
              </a:rPr>
              <a:t>（202</a:t>
            </a:r>
            <a:r>
              <a:rPr lang="en-US" sz="2400" b="1">
                <a:solidFill>
                  <a:schemeClr val="tx1"/>
                </a:solidFill>
                <a:latin typeface="黑体" panose="02010609060101010101" charset="-122"/>
                <a:ea typeface="黑体" panose="02010609060101010101" charset="-122"/>
                <a:cs typeface="黑体" panose="02010609060101010101" charset="-122"/>
                <a:sym typeface="+mn-ea"/>
              </a:rPr>
              <a:t>3</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zh-CN" sz="2400" b="1">
                <a:solidFill>
                  <a:schemeClr val="tx1"/>
                </a:solidFill>
                <a:latin typeface="黑体" panose="02010609060101010101" charset="-122"/>
                <a:ea typeface="黑体" panose="02010609060101010101" charset="-122"/>
                <a:cs typeface="黑体" panose="02010609060101010101" charset="-122"/>
                <a:sym typeface="+mn-ea"/>
              </a:rPr>
              <a:t>山东卷</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en-US" sz="2400" b="1">
                <a:solidFill>
                  <a:schemeClr val="tx1"/>
                </a:solidFill>
                <a:latin typeface="黑体" panose="02010609060101010101" charset="-122"/>
                <a:ea typeface="黑体" panose="02010609060101010101" charset="-122"/>
                <a:cs typeface="黑体" panose="02010609060101010101" charset="-122"/>
                <a:sym typeface="+mn-ea"/>
              </a:rPr>
              <a:t>14</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en-US" sz="2400" b="1">
                <a:solidFill>
                  <a:schemeClr val="tx1"/>
                </a:solidFill>
                <a:latin typeface="黑体" panose="02010609060101010101" charset="-122"/>
                <a:ea typeface="黑体" panose="02010609060101010101" charset="-122"/>
                <a:cs typeface="黑体" panose="02010609060101010101" charset="-122"/>
                <a:sym typeface="+mn-ea"/>
              </a:rPr>
              <a:t>1961</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年，加纳领导人克瓦米</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恩克鲁玛在其著作中指出，非洲许多地区在文化、语言和思想上确实存在着很大差异，但</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我们都是非洲人，这是基本的事实</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语言、文化和政治体制不同所带来的困难并不是不能战胜的</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。他力图</a:t>
            </a:r>
            <a:r>
              <a:rPr sz="2400" b="1">
                <a:solidFill>
                  <a:schemeClr val="tx1"/>
                </a:solidFill>
                <a:latin typeface="黑体" panose="02010609060101010101" charset="-122"/>
                <a:ea typeface="黑体" panose="02010609060101010101" charset="-122"/>
                <a:cs typeface="黑体" panose="02010609060101010101" charset="-122"/>
                <a:sym typeface="+mn-ea"/>
              </a:rPr>
              <a:t>（　　）</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A．</a:t>
            </a:r>
            <a:r>
              <a:rPr lang="zh-CN" sz="2400" b="1">
                <a:solidFill>
                  <a:schemeClr val="tx1"/>
                </a:solidFill>
                <a:latin typeface="黑体" panose="02010609060101010101" charset="-122"/>
                <a:ea typeface="黑体" panose="02010609060101010101" charset="-122"/>
                <a:cs typeface="黑体" panose="02010609060101010101" charset="-122"/>
                <a:sym typeface="+mn-ea"/>
              </a:rPr>
              <a:t>实现非洲各国的独立</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B．</a:t>
            </a:r>
            <a:r>
              <a:rPr lang="zh-CN" sz="2400" b="1">
                <a:solidFill>
                  <a:schemeClr val="tx1"/>
                </a:solidFill>
                <a:latin typeface="黑体" panose="02010609060101010101" charset="-122"/>
                <a:ea typeface="黑体" panose="02010609060101010101" charset="-122"/>
                <a:cs typeface="黑体" panose="02010609060101010101" charset="-122"/>
                <a:sym typeface="+mn-ea"/>
              </a:rPr>
              <a:t>建立非洲国家的联合</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C．</a:t>
            </a:r>
            <a:r>
              <a:rPr lang="zh-CN" sz="2400" b="1">
                <a:solidFill>
                  <a:schemeClr val="tx1"/>
                </a:solidFill>
                <a:latin typeface="黑体" panose="02010609060101010101" charset="-122"/>
                <a:ea typeface="黑体" panose="02010609060101010101" charset="-122"/>
                <a:cs typeface="黑体" panose="02010609060101010101" charset="-122"/>
                <a:sym typeface="+mn-ea"/>
              </a:rPr>
              <a:t>保持非洲地区文化的多元性</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D．</a:t>
            </a:r>
            <a:r>
              <a:rPr lang="zh-CN" sz="2400" b="1">
                <a:solidFill>
                  <a:schemeClr val="tx1"/>
                </a:solidFill>
                <a:latin typeface="黑体" panose="02010609060101010101" charset="-122"/>
                <a:ea typeface="黑体" panose="02010609060101010101" charset="-122"/>
                <a:cs typeface="黑体" panose="02010609060101010101" charset="-122"/>
                <a:sym typeface="+mn-ea"/>
              </a:rPr>
              <a:t>解决非洲内部发展的</a:t>
            </a:r>
            <a:r>
              <a:rPr lang="zh-CN" sz="2400" b="1">
                <a:solidFill>
                  <a:schemeClr val="tx1"/>
                </a:solidFill>
                <a:latin typeface="黑体" panose="02010609060101010101" charset="-122"/>
                <a:ea typeface="黑体" panose="02010609060101010101" charset="-122"/>
                <a:cs typeface="黑体" panose="02010609060101010101" charset="-122"/>
                <a:sym typeface="+mn-ea"/>
              </a:rPr>
              <a:t>不平衡</a:t>
            </a:r>
            <a:endParaRPr lang="zh-CN" sz="2400" b="1">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custDataLst>
              <p:tags r:id="rId2"/>
            </p:custDataLst>
          </p:nvPr>
        </p:nvSpPr>
        <p:spPr>
          <a:xfrm>
            <a:off x="1127760" y="1477010"/>
            <a:ext cx="777240" cy="706755"/>
          </a:xfrm>
          <a:prstGeom prst="rect">
            <a:avLst/>
          </a:prstGeom>
          <a:noFill/>
        </p:spPr>
        <p:txBody>
          <a:bodyPr wrap="square" rtlCol="0">
            <a:spAutoFit/>
          </a:bodyPr>
          <a:p>
            <a:r>
              <a:rPr lang="en-US" altLang="zh-CN" sz="4000" b="1">
                <a:solidFill>
                  <a:srgbClr val="FF0000"/>
                </a:solidFill>
              </a:rPr>
              <a:t>B</a:t>
            </a:r>
            <a:endParaRPr lang="en-US" altLang="zh-CN" sz="4000" b="1">
              <a:solidFill>
                <a:srgbClr val="FF0000"/>
              </a:solidFill>
            </a:endParaRPr>
          </a:p>
        </p:txBody>
      </p:sp>
    </p:spTree>
  </p:cSld>
  <p:clrMapOvr>
    <a:masterClrMapping/>
  </p:clrMapOvr>
  <p:timing>
    <p:tnLst>
      <p:par>
        <p:cTn id="1" dur="indefinite" restart="never" nodeType="tmRoot"/>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custDataLst>
              <p:tags r:id="rId1"/>
            </p:custDataLst>
          </p:nvPr>
        </p:nvSpPr>
        <p:spPr>
          <a:xfrm>
            <a:off x="228600" y="288925"/>
            <a:ext cx="11525250" cy="1124585"/>
          </a:xfrm>
          <a:prstGeom prst="rect">
            <a:avLst/>
          </a:prstGeom>
        </p:spPr>
        <p:txBody>
          <a:bodyPr wrap="square">
            <a:spAutoFit/>
          </a:bodyPr>
          <a:p>
            <a:pPr indent="0" fontAlgn="auto">
              <a:lnSpc>
                <a:spcPct val="120000"/>
              </a:lnSpc>
            </a:pPr>
            <a:r>
              <a:rPr lang="zh-CN" altLang="en-US" sz="2800" b="1" kern="10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延伸：</a:t>
            </a:r>
            <a:r>
              <a:rPr lang="zh-CN" altLang="en-US" sz="2800" b="1">
                <a:solidFill>
                  <a:srgbClr val="FF0000"/>
                </a:solidFill>
                <a:latin typeface="黑体" panose="02010609060101010101" charset="-122"/>
                <a:ea typeface="黑体" panose="02010609060101010101" charset="-122"/>
                <a:sym typeface="+mn-ea"/>
              </a:rPr>
              <a:t>二战后，新兴民族国家在建设现代化的过程中，形成了本土文化与西方文化相结合的新文化，民族文化得以复兴。</a:t>
            </a:r>
            <a:endParaRPr lang="zh-CN" altLang="en-US" sz="2800" b="1" kern="100">
              <a:solidFill>
                <a:srgbClr val="FF0000"/>
              </a:solidFill>
              <a:latin typeface="黑体" panose="02010609060101010101" charset="-122"/>
              <a:ea typeface="黑体" panose="02010609060101010101" charset="-122"/>
              <a:cs typeface="黑体" panose="02010609060101010101" charset="-122"/>
              <a:sym typeface="+mn-ea"/>
            </a:endParaRPr>
          </a:p>
        </p:txBody>
      </p:sp>
      <p:graphicFrame>
        <p:nvGraphicFramePr>
          <p:cNvPr id="4" name="表格 3"/>
          <p:cNvGraphicFramePr/>
          <p:nvPr>
            <p:custDataLst>
              <p:tags r:id="rId2"/>
            </p:custDataLst>
          </p:nvPr>
        </p:nvGraphicFramePr>
        <p:xfrm>
          <a:off x="165100" y="1606550"/>
          <a:ext cx="11901805" cy="2468880"/>
        </p:xfrm>
        <a:graphic>
          <a:graphicData uri="http://schemas.openxmlformats.org/drawingml/2006/table">
            <a:tbl>
              <a:tblPr firstRow="1" bandRow="1">
                <a:tableStyleId>{5940675A-B579-460E-94D1-54222C63F5DA}</a:tableStyleId>
              </a:tblPr>
              <a:tblGrid>
                <a:gridCol w="1415415"/>
                <a:gridCol w="2160905"/>
                <a:gridCol w="8325485"/>
              </a:tblGrid>
              <a:tr h="1542475">
                <a:tc>
                  <a:txBody>
                    <a:bodyPr/>
                    <a:p>
                      <a:pPr indent="0" algn="ctr">
                        <a:lnSpc>
                          <a:spcPct val="150000"/>
                        </a:lnSpc>
                        <a:buNone/>
                      </a:pPr>
                      <a:r>
                        <a:rPr lang="zh-CN" altLang="en-US" sz="2400" b="1" dirty="0" smtClean="0">
                          <a:solidFill>
                            <a:schemeClr val="tx1"/>
                          </a:solidFill>
                          <a:latin typeface="楷体" panose="02010609060101010101" pitchFamily="49" charset="-122"/>
                          <a:ea typeface="楷体" panose="02010609060101010101" pitchFamily="49" charset="-122"/>
                          <a:cs typeface="宋体" panose="02010600030101010101" pitchFamily="2" charset="-122"/>
                        </a:rPr>
                        <a:t>埃及</a:t>
                      </a:r>
                      <a:endParaRPr lang="zh-CN" altLang="en-US" sz="2400" b="1" dirty="0" smtClean="0">
                        <a:solidFill>
                          <a:schemeClr val="tx1"/>
                        </a:solidFill>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p>
                      <a:pPr marL="0" marR="0" lvl="0" indent="0" algn="l" defTabSz="914400" rtl="0" eaLnBrk="1" fontAlgn="auto" latinLnBrk="0" hangingPunct="1">
                        <a:lnSpc>
                          <a:spcPct val="150000"/>
                        </a:lnSpc>
                        <a:spcBef>
                          <a:spcPts val="0"/>
                        </a:spcBef>
                        <a:spcAft>
                          <a:spcPts val="0"/>
                        </a:spcAft>
                        <a:buClrTx/>
                        <a:buSzTx/>
                        <a:buFontTx/>
                        <a:buNone/>
                        <a:defRPr/>
                      </a:pPr>
                      <a:r>
                        <a:rPr lang="zh-CN" altLang="en-US" sz="2400" b="1" dirty="0" smtClean="0">
                          <a:solidFill>
                            <a:srgbClr val="002060"/>
                          </a:solidFill>
                          <a:latin typeface="楷体" panose="02010609060101010101" pitchFamily="49" charset="-122"/>
                          <a:ea typeface="楷体" panose="02010609060101010101" pitchFamily="49" charset="-122"/>
                        </a:rPr>
                        <a:t>具有非洲特点的阿拉伯文化，</a:t>
                      </a:r>
                      <a:r>
                        <a:rPr lang="zh-CN" altLang="en-US" sz="2400" b="1" dirty="0" smtClean="0">
                          <a:solidFill>
                            <a:srgbClr val="002060"/>
                          </a:solidFill>
                          <a:latin typeface="楷体" panose="02010609060101010101" pitchFamily="49" charset="-122"/>
                          <a:ea typeface="楷体" panose="02010609060101010101" pitchFamily="49" charset="-122"/>
                        </a:rPr>
                        <a:t>并带有欧洲和西亚等地的文化元素</a:t>
                      </a:r>
                      <a:endParaRPr lang="zh-CN" altLang="en-US" sz="2400" b="1" dirty="0" smtClean="0">
                        <a:solidFill>
                          <a:srgbClr val="002060"/>
                        </a:solidFill>
                        <a:latin typeface="楷体" panose="02010609060101010101" pitchFamily="49" charset="-122"/>
                        <a:ea typeface="楷体" panose="02010609060101010101" pitchFamily="49" charset="-122"/>
                      </a:endParaRPr>
                    </a:p>
                  </a:txBody>
                  <a:tcPr marL="68580" marR="68580" marT="0" marB="0"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c>
                  <a:txBody>
                    <a:bodyPr/>
                    <a:p>
                      <a:pPr marL="0" lvl="0" indent="0" eaLnBrk="1" hangingPunct="1">
                        <a:lnSpc>
                          <a:spcPct val="150000"/>
                        </a:lnSpc>
                      </a:pPr>
                      <a:r>
                        <a:rPr lang="en-US" altLang="zh-CN" sz="2400" b="1" spc="-1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第二次世界大战后,埃及成立了共和国</a:t>
                      </a:r>
                      <a:r>
                        <a:rPr lang="zh-CN" altLang="en-US" sz="2400" b="1" spc="-1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400" b="1" spc="-1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进一步消除殖民主义影响</a:t>
                      </a:r>
                      <a:r>
                        <a:rPr lang="zh-CN" altLang="en-US" sz="2400" b="1" spc="-1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400" b="1" spc="-1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复兴民族文化</a:t>
                      </a:r>
                      <a:r>
                        <a:rPr lang="zh-CN" altLang="en-US" sz="2400" b="1" spc="-1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endParaRPr sz="2400" b="1" spc="-100" baseline="0" dirty="0" smtClean="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a:p>
                      <a:pPr marL="0" lvl="0" indent="0" eaLnBrk="1" hangingPunct="1">
                        <a:lnSpc>
                          <a:spcPct val="150000"/>
                        </a:lnSpc>
                      </a:pPr>
                      <a:r>
                        <a:rPr sz="2400" b="1" spc="-100" baseline="0" dirty="0" smtClean="0">
                          <a:solidFill>
                            <a:srgbClr val="FF0000"/>
                          </a:solidFill>
                          <a:uFillTx/>
                          <a:latin typeface="楷体" panose="02010609060101010101" pitchFamily="49" charset="-122"/>
                          <a:ea typeface="楷体" panose="02010609060101010101" pitchFamily="49" charset="-122"/>
                          <a:cs typeface="楷体" panose="02010609060101010101" pitchFamily="49" charset="-122"/>
                        </a:rPr>
                        <a:t>①</a:t>
                      </a:r>
                      <a:r>
                        <a:rPr lang="zh-CN" sz="2400" b="1" spc="-100" baseline="0" dirty="0" smtClean="0">
                          <a:solidFill>
                            <a:srgbClr val="FF0000"/>
                          </a:solidFill>
                          <a:uFillTx/>
                          <a:latin typeface="楷体" panose="02010609060101010101" pitchFamily="49" charset="-122"/>
                          <a:ea typeface="楷体" panose="02010609060101010101" pitchFamily="49" charset="-122"/>
                          <a:cs typeface="楷体" panose="02010609060101010101" pitchFamily="49" charset="-122"/>
                        </a:rPr>
                        <a:t>宗教：（保留传统）</a:t>
                      </a:r>
                      <a:r>
                        <a:rPr lang="zh-CN" altLang="en-US" sz="2400" b="1" spc="-100" dirty="0" smtClean="0">
                          <a:solidFill>
                            <a:schemeClr val="tx1"/>
                          </a:solidFill>
                          <a:uFillTx/>
                          <a:latin typeface="楷体" panose="02010609060101010101" pitchFamily="49" charset="-122"/>
                          <a:ea typeface="楷体" panose="02010609060101010101" pitchFamily="49" charset="-122"/>
                          <a:cs typeface="楷体" panose="02010609060101010101" pitchFamily="49" charset="-122"/>
                        </a:rPr>
                        <a:t>伊斯兰教为官方宗教；</a:t>
                      </a:r>
                      <a:r>
                        <a:rPr lang="zh-CN" altLang="en-US" sz="2400" b="1" spc="-100" dirty="0" smtClean="0">
                          <a:solidFill>
                            <a:srgbClr val="FF0000"/>
                          </a:solidFill>
                          <a:uFillTx/>
                          <a:latin typeface="楷体" panose="02010609060101010101" pitchFamily="49" charset="-122"/>
                          <a:ea typeface="楷体" panose="02010609060101010101" pitchFamily="49" charset="-122"/>
                          <a:cs typeface="楷体" panose="02010609060101010101" pitchFamily="49" charset="-122"/>
                        </a:rPr>
                        <a:t>（接受西方）</a:t>
                      </a:r>
                      <a:r>
                        <a:rPr lang="zh-CN" altLang="en-US" sz="2400" b="1" spc="-100" dirty="0" smtClean="0">
                          <a:solidFill>
                            <a:schemeClr val="tx1"/>
                          </a:solidFill>
                          <a:uFillTx/>
                          <a:latin typeface="楷体" panose="02010609060101010101" pitchFamily="49" charset="-122"/>
                          <a:ea typeface="楷体" panose="02010609060101010101" pitchFamily="49" charset="-122"/>
                          <a:cs typeface="楷体" panose="02010609060101010101" pitchFamily="49" charset="-122"/>
                        </a:rPr>
                        <a:t>少数人信仰基督教等其他宗教。</a:t>
                      </a:r>
                      <a:endParaRPr lang="en-US" altLang="zh-CN" sz="2400" b="1" spc="-100" dirty="0" smtClean="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a:p>
                      <a:pPr marL="0" lvl="0" indent="0" eaLnBrk="1" hangingPunct="1">
                        <a:lnSpc>
                          <a:spcPct val="150000"/>
                        </a:lnSpc>
                      </a:pPr>
                      <a:r>
                        <a:rPr lang="en-US" altLang="zh-CN" sz="2400" b="1" spc="-100" dirty="0" smtClean="0">
                          <a:solidFill>
                            <a:srgbClr val="FF0000"/>
                          </a:solidFill>
                          <a:uFillTx/>
                          <a:latin typeface="楷体" panose="02010609060101010101" pitchFamily="49" charset="-122"/>
                          <a:ea typeface="楷体" panose="02010609060101010101" pitchFamily="49" charset="-122"/>
                          <a:cs typeface="楷体" panose="02010609060101010101" pitchFamily="49" charset="-122"/>
                        </a:rPr>
                        <a:t>②</a:t>
                      </a:r>
                      <a:r>
                        <a:rPr lang="zh-CN" altLang="en-US" sz="2400" b="1" spc="-100" dirty="0" smtClean="0">
                          <a:solidFill>
                            <a:srgbClr val="FF0000"/>
                          </a:solidFill>
                          <a:uFillTx/>
                          <a:latin typeface="楷体" panose="02010609060101010101" pitchFamily="49" charset="-122"/>
                          <a:ea typeface="楷体" panose="02010609060101010101" pitchFamily="49" charset="-122"/>
                          <a:cs typeface="楷体" panose="02010609060101010101" pitchFamily="49" charset="-122"/>
                        </a:rPr>
                        <a:t>语言：（保留传统）</a:t>
                      </a:r>
                      <a:r>
                        <a:rPr lang="zh-CN" altLang="en-US" sz="2400" b="1" spc="-100" dirty="0" smtClean="0">
                          <a:solidFill>
                            <a:schemeClr val="tx1"/>
                          </a:solidFill>
                          <a:uFillTx/>
                          <a:latin typeface="楷体" panose="02010609060101010101" pitchFamily="49" charset="-122"/>
                          <a:ea typeface="楷体" panose="02010609060101010101" pitchFamily="49" charset="-122"/>
                          <a:cs typeface="楷体" panose="02010609060101010101" pitchFamily="49" charset="-122"/>
                        </a:rPr>
                        <a:t>阿拉伯语为官方语言；</a:t>
                      </a:r>
                      <a:r>
                        <a:rPr lang="zh-CN" altLang="en-US" sz="2400" b="1" spc="-100" dirty="0" smtClean="0">
                          <a:solidFill>
                            <a:srgbClr val="FF0000"/>
                          </a:solidFill>
                          <a:uFillTx/>
                          <a:latin typeface="楷体" panose="02010609060101010101" pitchFamily="49" charset="-122"/>
                          <a:ea typeface="楷体" panose="02010609060101010101" pitchFamily="49" charset="-122"/>
                          <a:cs typeface="楷体" panose="02010609060101010101" pitchFamily="49" charset="-122"/>
                        </a:rPr>
                        <a:t>（接受西方）</a:t>
                      </a:r>
                      <a:r>
                        <a:rPr lang="zh-CN" altLang="en-US" sz="2400" b="1" spc="-100" dirty="0" smtClean="0">
                          <a:solidFill>
                            <a:schemeClr val="tx1"/>
                          </a:solidFill>
                          <a:uFillTx/>
                          <a:latin typeface="楷体" panose="02010609060101010101" pitchFamily="49" charset="-122"/>
                          <a:ea typeface="楷体" panose="02010609060101010101" pitchFamily="49" charset="-122"/>
                          <a:cs typeface="楷体" panose="02010609060101010101" pitchFamily="49" charset="-122"/>
                        </a:rPr>
                        <a:t>英语和法语也被广泛使用。</a:t>
                      </a:r>
                      <a:endParaRPr lang="en-US" altLang="zh-CN" sz="2400" b="1" spc="-100" dirty="0" smtClean="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a:p>
                      <a:pPr marL="0" lvl="0" indent="0" eaLnBrk="1" hangingPunct="1">
                        <a:lnSpc>
                          <a:spcPct val="150000"/>
                        </a:lnSpc>
                      </a:pPr>
                      <a:r>
                        <a:rPr lang="en-US" altLang="zh-CN" sz="2400" b="1" spc="-100" dirty="0" smtClean="0">
                          <a:solidFill>
                            <a:srgbClr val="FF0000"/>
                          </a:solidFill>
                          <a:uFillTx/>
                          <a:latin typeface="楷体" panose="02010609060101010101" pitchFamily="49" charset="-122"/>
                          <a:ea typeface="楷体" panose="02010609060101010101" pitchFamily="49" charset="-122"/>
                          <a:cs typeface="楷体" panose="02010609060101010101" pitchFamily="49" charset="-122"/>
                        </a:rPr>
                        <a:t>③</a:t>
                      </a:r>
                      <a:r>
                        <a:rPr lang="zh-CN" altLang="en-US" sz="2400" b="1" spc="-100" dirty="0" smtClean="0">
                          <a:solidFill>
                            <a:srgbClr val="FF0000"/>
                          </a:solidFill>
                          <a:uFillTx/>
                          <a:latin typeface="楷体" panose="02010609060101010101" pitchFamily="49" charset="-122"/>
                          <a:ea typeface="楷体" panose="02010609060101010101" pitchFamily="49" charset="-122"/>
                          <a:cs typeface="楷体" panose="02010609060101010101" pitchFamily="49" charset="-122"/>
                        </a:rPr>
                        <a:t>遗产：（保留传统）</a:t>
                      </a:r>
                      <a:r>
                        <a:rPr lang="zh-CN" altLang="en-US" sz="2400" b="1" spc="-100" dirty="0" smtClean="0">
                          <a:solidFill>
                            <a:schemeClr val="tx1"/>
                          </a:solidFill>
                          <a:uFillTx/>
                          <a:latin typeface="楷体" panose="02010609060101010101" pitchFamily="49" charset="-122"/>
                          <a:ea typeface="楷体" panose="02010609060101010101" pitchFamily="49" charset="-122"/>
                          <a:cs typeface="楷体" panose="02010609060101010101" pitchFamily="49" charset="-122"/>
                        </a:rPr>
                        <a:t>古埃及留下的诸多名胜古迹对现代埃及的建筑和艺术等产生很大影响。</a:t>
                      </a:r>
                      <a:endParaRPr lang="zh-CN" altLang="en-US" sz="2400" b="1" spc="-100" dirty="0" smtClean="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452755" y="473075"/>
            <a:ext cx="5068570" cy="674370"/>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800" b="1" dirty="0">
                <a:latin typeface="微软雅黑" panose="020B0503020204020204" charset="-122"/>
                <a:ea typeface="微软雅黑" panose="020B0503020204020204" charset="-122"/>
                <a:cs typeface="楷体" panose="02010609060101010101" pitchFamily="49" charset="-122"/>
                <a:sym typeface="+mn-ea"/>
              </a:rPr>
              <a:t>明晰本单元在选必三中的</a:t>
            </a:r>
            <a:r>
              <a:rPr lang="zh-CN" altLang="en-US" sz="2800" b="1" dirty="0">
                <a:latin typeface="微软雅黑" panose="020B0503020204020204" charset="-122"/>
                <a:ea typeface="微软雅黑" panose="020B0503020204020204" charset="-122"/>
                <a:cs typeface="楷体" panose="02010609060101010101" pitchFamily="49" charset="-122"/>
                <a:sym typeface="+mn-ea"/>
              </a:rPr>
              <a:t>地位</a:t>
            </a:r>
            <a:endParaRPr lang="zh-CN" altLang="en-US" sz="2800" b="1" dirty="0">
              <a:latin typeface="微软雅黑" panose="020B0503020204020204" charset="-122"/>
              <a:ea typeface="微软雅黑" panose="020B0503020204020204" charset="-122"/>
              <a:cs typeface="楷体" panose="02010609060101010101" pitchFamily="49" charset="-122"/>
              <a:sym typeface="+mn-ea"/>
            </a:endParaRPr>
          </a:p>
        </p:txBody>
      </p:sp>
      <p:pic>
        <p:nvPicPr>
          <p:cNvPr id="3" name="图片 2"/>
          <p:cNvPicPr>
            <a:picLocks noChangeAspect="1"/>
          </p:cNvPicPr>
          <p:nvPr>
            <p:custDataLst>
              <p:tags r:id="rId2"/>
            </p:custDataLst>
          </p:nvPr>
        </p:nvPicPr>
        <p:blipFill>
          <a:blip r:embed="rId3"/>
          <a:stretch>
            <a:fillRect/>
          </a:stretch>
        </p:blipFill>
        <p:spPr>
          <a:xfrm>
            <a:off x="452755" y="2053590"/>
            <a:ext cx="2350770" cy="3191510"/>
          </a:xfrm>
          <a:prstGeom prst="rect">
            <a:avLst/>
          </a:prstGeom>
        </p:spPr>
      </p:pic>
      <p:sp>
        <p:nvSpPr>
          <p:cNvPr id="4" name="文本框 3"/>
          <p:cNvSpPr txBox="1"/>
          <p:nvPr>
            <p:custDataLst>
              <p:tags r:id="rId4"/>
            </p:custDataLst>
          </p:nvPr>
        </p:nvSpPr>
        <p:spPr>
          <a:xfrm>
            <a:off x="109855" y="5419725"/>
            <a:ext cx="3341370" cy="490220"/>
          </a:xfrm>
          <a:prstGeom prst="rect">
            <a:avLst/>
          </a:prstGeom>
          <a:noFill/>
        </p:spPr>
        <p:txBody>
          <a:bodyPr wrap="square" rtlCol="0" anchor="t">
            <a:noAutofit/>
          </a:bodyPr>
          <a:p>
            <a:r>
              <a:rPr lang="en-US" altLang="zh-CN" sz="2400" b="1" dirty="0">
                <a:latin typeface="楷体" panose="02010609060101010101" pitchFamily="49" charset="-122"/>
                <a:ea typeface="楷体" panose="02010609060101010101" pitchFamily="49" charset="-122"/>
                <a:cs typeface="方正粗黑宋简体" panose="02000000000000000000" pitchFamily="2" charset="-122"/>
                <a:sym typeface="+mn-ea"/>
              </a:rPr>
              <a:t>《</a:t>
            </a:r>
            <a:r>
              <a:rPr lang="zh-CN" altLang="en-US" sz="2400" b="1" dirty="0">
                <a:latin typeface="楷体" panose="02010609060101010101" pitchFamily="49" charset="-122"/>
                <a:ea typeface="楷体" panose="02010609060101010101" pitchFamily="49" charset="-122"/>
                <a:cs typeface="方正粗黑宋简体" panose="02000000000000000000" pitchFamily="2" charset="-122"/>
                <a:sym typeface="+mn-ea"/>
              </a:rPr>
              <a:t>文化交流与传播</a:t>
            </a:r>
            <a:r>
              <a:rPr lang="en-US" altLang="zh-CN" sz="2400" b="1" dirty="0">
                <a:latin typeface="楷体" panose="02010609060101010101" pitchFamily="49" charset="-122"/>
                <a:ea typeface="楷体" panose="02010609060101010101" pitchFamily="49" charset="-122"/>
                <a:cs typeface="方正粗黑宋简体" panose="02000000000000000000" pitchFamily="2" charset="-122"/>
                <a:sym typeface="+mn-ea"/>
              </a:rPr>
              <a:t>》</a:t>
            </a:r>
            <a:endParaRPr lang="en-US" altLang="zh-CN" sz="2400" b="1" dirty="0">
              <a:latin typeface="楷体" panose="02010609060101010101" pitchFamily="49" charset="-122"/>
              <a:ea typeface="楷体" panose="02010609060101010101" pitchFamily="49" charset="-122"/>
              <a:cs typeface="方正粗黑宋简体" panose="02000000000000000000" pitchFamily="2" charset="-122"/>
              <a:sym typeface="+mn-ea"/>
            </a:endParaRPr>
          </a:p>
        </p:txBody>
      </p:sp>
      <p:sp>
        <p:nvSpPr>
          <p:cNvPr id="5" name="左大括号 4"/>
          <p:cNvSpPr/>
          <p:nvPr>
            <p:custDataLst>
              <p:tags r:id="rId5"/>
            </p:custDataLst>
          </p:nvPr>
        </p:nvSpPr>
        <p:spPr>
          <a:xfrm>
            <a:off x="2990215" y="2032159"/>
            <a:ext cx="1182529" cy="3333750"/>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00"/>
          </a:p>
        </p:txBody>
      </p:sp>
      <p:sp>
        <p:nvSpPr>
          <p:cNvPr id="53" name="矩形 57"/>
          <p:cNvSpPr/>
          <p:nvPr>
            <p:custDataLst>
              <p:tags r:id="rId6"/>
            </p:custDataLst>
          </p:nvPr>
        </p:nvSpPr>
        <p:spPr>
          <a:xfrm>
            <a:off x="4306570" y="1776095"/>
            <a:ext cx="3361055" cy="560705"/>
          </a:xfrm>
          <a:prstGeom prst="rect">
            <a:avLst/>
          </a:prstGeom>
          <a:solidFill>
            <a:srgbClr val="9ED3D7"/>
          </a:solidFill>
          <a:ln w="9525" cap="flat" cmpd="sng">
            <a:solidFill>
              <a:schemeClr val="tx1"/>
            </a:solidFill>
            <a:prstDash val="sysDash"/>
            <a:round/>
            <a:headEnd type="none" w="med" len="med"/>
            <a:tailEnd type="none" w="med" len="med"/>
          </a:ln>
        </p:spPr>
        <p:txBody>
          <a:bodyPr wrap="square" anchor="t" anchorCtr="0"/>
          <a:p>
            <a:pPr algn="ctr">
              <a:lnSpc>
                <a:spcPct val="120000"/>
              </a:lnSpc>
            </a:pPr>
            <a:r>
              <a:rPr lang="zh-CN" altLang="en-US" sz="2000" b="1" dirty="0">
                <a:solidFill>
                  <a:schemeClr val="tx1"/>
                </a:solidFill>
                <a:latin typeface="微软雅黑" panose="020B0503020204020204" charset="-122"/>
                <a:ea typeface="微软雅黑" panose="020B0503020204020204" charset="-122"/>
                <a:sym typeface="Arial" panose="020B0604020202020204" pitchFamily="34" charset="0"/>
              </a:rPr>
              <a:t>源远流长的中华文化</a:t>
            </a:r>
            <a:endParaRPr lang="zh-CN" altLang="en-US" sz="2000" b="1"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7" name="矩形 57"/>
          <p:cNvSpPr/>
          <p:nvPr>
            <p:custDataLst>
              <p:tags r:id="rId7"/>
            </p:custDataLst>
          </p:nvPr>
        </p:nvSpPr>
        <p:spPr>
          <a:xfrm>
            <a:off x="4306570" y="2442845"/>
            <a:ext cx="3362325" cy="560705"/>
          </a:xfrm>
          <a:prstGeom prst="rect">
            <a:avLst/>
          </a:prstGeom>
          <a:solidFill>
            <a:srgbClr val="9ED3D7"/>
          </a:solidFill>
          <a:ln w="9525" cap="flat" cmpd="sng">
            <a:solidFill>
              <a:schemeClr val="tx1"/>
            </a:solidFill>
            <a:prstDash val="sysDash"/>
            <a:round/>
            <a:headEnd type="none" w="med" len="med"/>
            <a:tailEnd type="none" w="med" len="med"/>
          </a:ln>
        </p:spPr>
        <p:txBody>
          <a:bodyPr wrap="square" anchor="t" anchorCtr="0"/>
          <a:p>
            <a:pPr algn="ctr">
              <a:lnSpc>
                <a:spcPct val="120000"/>
              </a:lnSpc>
            </a:pPr>
            <a:r>
              <a:rPr lang="zh-CN" altLang="en-US" sz="2000" b="1" dirty="0">
                <a:solidFill>
                  <a:schemeClr val="tx1"/>
                </a:solidFill>
                <a:latin typeface="微软雅黑" panose="020B0503020204020204" charset="-122"/>
                <a:ea typeface="微软雅黑" panose="020B0503020204020204" charset="-122"/>
                <a:sym typeface="Arial" panose="020B0604020202020204" pitchFamily="34" charset="0"/>
              </a:rPr>
              <a:t>丰富多彩的世界文化</a:t>
            </a:r>
            <a:endParaRPr lang="zh-CN" altLang="en-US" sz="2000" b="1"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8" name="矩形 57"/>
          <p:cNvSpPr/>
          <p:nvPr>
            <p:custDataLst>
              <p:tags r:id="rId8"/>
            </p:custDataLst>
          </p:nvPr>
        </p:nvSpPr>
        <p:spPr>
          <a:xfrm>
            <a:off x="4305300" y="3109595"/>
            <a:ext cx="3384550" cy="560705"/>
          </a:xfrm>
          <a:prstGeom prst="rect">
            <a:avLst/>
          </a:prstGeom>
          <a:solidFill>
            <a:srgbClr val="9ED3D7"/>
          </a:solidFill>
          <a:ln w="9525" cap="flat" cmpd="sng">
            <a:solidFill>
              <a:schemeClr val="tx1"/>
            </a:solidFill>
            <a:prstDash val="sysDash"/>
            <a:round/>
            <a:headEnd type="none" w="med" len="med"/>
            <a:tailEnd type="none" w="med" len="med"/>
          </a:ln>
        </p:spPr>
        <p:txBody>
          <a:bodyPr wrap="square" anchor="t" anchorCtr="0"/>
          <a:p>
            <a:pPr algn="ctr">
              <a:lnSpc>
                <a:spcPct val="120000"/>
              </a:lnSpc>
            </a:pPr>
            <a:r>
              <a:rPr lang="zh-CN" altLang="en-US" sz="2000" b="1" dirty="0">
                <a:solidFill>
                  <a:schemeClr val="tx1"/>
                </a:solidFill>
                <a:latin typeface="微软雅黑" panose="020B0503020204020204" charset="-122"/>
                <a:ea typeface="微软雅黑" panose="020B0503020204020204" charset="-122"/>
                <a:sym typeface="Arial" panose="020B0604020202020204" pitchFamily="34" charset="0"/>
              </a:rPr>
              <a:t>人口迁徙、文化交融与认同</a:t>
            </a:r>
            <a:endParaRPr lang="zh-CN" altLang="en-US" sz="2000" b="1"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9" name="矩形 57"/>
          <p:cNvSpPr/>
          <p:nvPr>
            <p:custDataLst>
              <p:tags r:id="rId9"/>
            </p:custDataLst>
          </p:nvPr>
        </p:nvSpPr>
        <p:spPr>
          <a:xfrm>
            <a:off x="4305300" y="3776345"/>
            <a:ext cx="3373120" cy="560705"/>
          </a:xfrm>
          <a:prstGeom prst="rect">
            <a:avLst/>
          </a:prstGeom>
          <a:solidFill>
            <a:srgbClr val="9ED3D7"/>
          </a:solidFill>
          <a:ln w="9525" cap="flat" cmpd="sng">
            <a:solidFill>
              <a:schemeClr val="tx1"/>
            </a:solidFill>
            <a:prstDash val="sysDash"/>
            <a:round/>
            <a:headEnd type="none" w="med" len="med"/>
            <a:tailEnd type="none" w="med" len="med"/>
          </a:ln>
        </p:spPr>
        <p:txBody>
          <a:bodyPr wrap="square" anchor="t" anchorCtr="0"/>
          <a:p>
            <a:pPr algn="ctr">
              <a:lnSpc>
                <a:spcPct val="120000"/>
              </a:lnSpc>
            </a:pPr>
            <a:r>
              <a:rPr lang="zh-CN" altLang="en-US" sz="2000" b="1" dirty="0">
                <a:solidFill>
                  <a:schemeClr val="tx1"/>
                </a:solidFill>
                <a:latin typeface="微软雅黑" panose="020B0503020204020204" charset="-122"/>
                <a:ea typeface="微软雅黑" panose="020B0503020204020204" charset="-122"/>
                <a:sym typeface="Arial" panose="020B0604020202020204" pitchFamily="34" charset="0"/>
              </a:rPr>
              <a:t>商路、贸易与文化交流</a:t>
            </a:r>
            <a:endParaRPr lang="zh-CN" altLang="en-US" sz="2000" b="1"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10" name="矩形 57"/>
          <p:cNvSpPr/>
          <p:nvPr>
            <p:custDataLst>
              <p:tags r:id="rId10"/>
            </p:custDataLst>
          </p:nvPr>
        </p:nvSpPr>
        <p:spPr>
          <a:xfrm>
            <a:off x="4305300" y="4443095"/>
            <a:ext cx="3362325" cy="560705"/>
          </a:xfrm>
          <a:prstGeom prst="rect">
            <a:avLst/>
          </a:prstGeom>
          <a:solidFill>
            <a:srgbClr val="9ED3D7"/>
          </a:solidFill>
          <a:ln w="9525" cap="flat" cmpd="sng">
            <a:solidFill>
              <a:schemeClr val="tx1"/>
            </a:solidFill>
            <a:prstDash val="sysDash"/>
            <a:round/>
            <a:headEnd type="none" w="med" len="med"/>
            <a:tailEnd type="none" w="med" len="med"/>
          </a:ln>
        </p:spPr>
        <p:txBody>
          <a:bodyPr wrap="square" anchor="t" anchorCtr="0"/>
          <a:p>
            <a:pPr algn="ctr">
              <a:lnSpc>
                <a:spcPct val="120000"/>
              </a:lnSpc>
            </a:pPr>
            <a:r>
              <a:rPr lang="zh-CN" altLang="en-US" sz="2400" b="1" dirty="0">
                <a:solidFill>
                  <a:srgbClr val="FF0000"/>
                </a:solidFill>
                <a:latin typeface="微软雅黑" panose="020B0503020204020204" charset="-122"/>
                <a:ea typeface="微软雅黑" panose="020B0503020204020204" charset="-122"/>
                <a:sym typeface="Arial" panose="020B0604020202020204" pitchFamily="34" charset="0"/>
              </a:rPr>
              <a:t>战争与文化</a:t>
            </a:r>
            <a:r>
              <a:rPr lang="zh-CN" altLang="en-US" sz="2400" b="1" dirty="0">
                <a:solidFill>
                  <a:srgbClr val="FF0000"/>
                </a:solidFill>
                <a:latin typeface="微软雅黑" panose="020B0503020204020204" charset="-122"/>
                <a:ea typeface="微软雅黑" panose="020B0503020204020204" charset="-122"/>
                <a:sym typeface="Arial" panose="020B0604020202020204" pitchFamily="34" charset="0"/>
              </a:rPr>
              <a:t>交锋</a:t>
            </a:r>
            <a:endParaRPr lang="zh-CN" altLang="en-US" sz="2400" b="1" dirty="0">
              <a:solidFill>
                <a:srgbClr val="FF0000"/>
              </a:solidFill>
              <a:latin typeface="微软雅黑" panose="020B0503020204020204" charset="-122"/>
              <a:ea typeface="微软雅黑" panose="020B0503020204020204" charset="-122"/>
              <a:sym typeface="Arial" panose="020B0604020202020204" pitchFamily="34" charset="0"/>
            </a:endParaRPr>
          </a:p>
        </p:txBody>
      </p:sp>
      <p:sp>
        <p:nvSpPr>
          <p:cNvPr id="11" name="矩形 57"/>
          <p:cNvSpPr/>
          <p:nvPr>
            <p:custDataLst>
              <p:tags r:id="rId11"/>
            </p:custDataLst>
          </p:nvPr>
        </p:nvSpPr>
        <p:spPr>
          <a:xfrm>
            <a:off x="4305300" y="5109845"/>
            <a:ext cx="3361690" cy="560705"/>
          </a:xfrm>
          <a:prstGeom prst="rect">
            <a:avLst/>
          </a:prstGeom>
          <a:solidFill>
            <a:srgbClr val="9ED3D7"/>
          </a:solidFill>
          <a:ln w="9525" cap="flat" cmpd="sng">
            <a:solidFill>
              <a:schemeClr val="tx1"/>
            </a:solidFill>
            <a:prstDash val="sysDash"/>
            <a:round/>
            <a:headEnd type="none" w="med" len="med"/>
            <a:tailEnd type="none" w="med" len="med"/>
          </a:ln>
        </p:spPr>
        <p:txBody>
          <a:bodyPr wrap="square" anchor="t" anchorCtr="0"/>
          <a:p>
            <a:pPr algn="ctr">
              <a:lnSpc>
                <a:spcPct val="120000"/>
              </a:lnSpc>
            </a:pPr>
            <a:r>
              <a:rPr lang="zh-CN" altLang="en-US" sz="2000" b="1" dirty="0">
                <a:solidFill>
                  <a:schemeClr val="tx1"/>
                </a:solidFill>
                <a:latin typeface="微软雅黑" panose="020B0503020204020204" charset="-122"/>
                <a:ea typeface="微软雅黑" panose="020B0503020204020204" charset="-122"/>
                <a:sym typeface="Arial" panose="020B0604020202020204" pitchFamily="34" charset="0"/>
              </a:rPr>
              <a:t>文化的传承与保护</a:t>
            </a:r>
            <a:endParaRPr lang="zh-CN" altLang="en-US" sz="2000" b="1"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25" name="右大括号 24"/>
          <p:cNvSpPr/>
          <p:nvPr>
            <p:custDataLst>
              <p:tags r:id="rId12"/>
            </p:custDataLst>
          </p:nvPr>
        </p:nvSpPr>
        <p:spPr>
          <a:xfrm>
            <a:off x="7925435" y="1746250"/>
            <a:ext cx="111125" cy="1257300"/>
          </a:xfrm>
          <a:prstGeom prst="rightBrace">
            <a:avLst/>
          </a:prstGeom>
          <a:solidFill>
            <a:schemeClr val="bg1"/>
          </a:solidFill>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4"/>
          <p:cNvSpPr txBox="1"/>
          <p:nvPr>
            <p:custDataLst>
              <p:tags r:id="rId13"/>
            </p:custDataLst>
          </p:nvPr>
        </p:nvSpPr>
        <p:spPr>
          <a:xfrm>
            <a:off x="8293100" y="2174240"/>
            <a:ext cx="2226310" cy="460375"/>
          </a:xfrm>
          <a:prstGeom prst="rect">
            <a:avLst/>
          </a:prstGeom>
          <a:noFill/>
          <a:ln w="9525" cap="flat" cmpd="sng">
            <a:solidFill>
              <a:srgbClr val="FF0000"/>
            </a:solidFill>
            <a:prstDash val="solid"/>
            <a:miter/>
            <a:headEnd type="none" w="med" len="med"/>
            <a:tailEnd type="none" w="med" len="med"/>
          </a:ln>
        </p:spPr>
        <p:txBody>
          <a:bodyPr wrap="square">
            <a:spAutoFit/>
          </a:bodyPr>
          <a:p>
            <a:pPr algn="l">
              <a:buSzPct val="100000"/>
            </a:pPr>
            <a:r>
              <a:rPr lang="zh-CN" altLang="en-US" sz="2400" b="1" dirty="0">
                <a:latin typeface="黑体" panose="02010609060101010101" charset="-122"/>
                <a:ea typeface="黑体" panose="02010609060101010101" charset="-122"/>
              </a:rPr>
              <a:t>地域文化发展</a:t>
            </a:r>
            <a:endParaRPr lang="zh-CN" altLang="en-US" sz="2400" b="1" dirty="0">
              <a:latin typeface="黑体" panose="02010609060101010101" charset="-122"/>
              <a:ea typeface="黑体" panose="02010609060101010101" charset="-122"/>
            </a:endParaRPr>
          </a:p>
        </p:txBody>
      </p:sp>
      <p:sp>
        <p:nvSpPr>
          <p:cNvPr id="13" name="右大括号 12"/>
          <p:cNvSpPr/>
          <p:nvPr>
            <p:custDataLst>
              <p:tags r:id="rId14"/>
            </p:custDataLst>
          </p:nvPr>
        </p:nvSpPr>
        <p:spPr>
          <a:xfrm>
            <a:off x="7882890" y="3195320"/>
            <a:ext cx="199390" cy="1723390"/>
          </a:xfrm>
          <a:prstGeom prst="rightBrace">
            <a:avLst/>
          </a:prstGeom>
          <a:solidFill>
            <a:schemeClr val="bg1"/>
          </a:solidFill>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7176" name="TextBox 8"/>
          <p:cNvSpPr txBox="1"/>
          <p:nvPr>
            <p:custDataLst>
              <p:tags r:id="rId15"/>
            </p:custDataLst>
          </p:nvPr>
        </p:nvSpPr>
        <p:spPr>
          <a:xfrm>
            <a:off x="8350763" y="3776425"/>
            <a:ext cx="2678628" cy="460375"/>
          </a:xfrm>
          <a:prstGeom prst="rect">
            <a:avLst/>
          </a:prstGeom>
          <a:noFill/>
          <a:ln w="9525" cap="flat" cmpd="sng">
            <a:solidFill>
              <a:srgbClr val="FF0000"/>
            </a:solidFill>
            <a:prstDash val="solid"/>
            <a:miter/>
            <a:headEnd type="none" w="med" len="med"/>
            <a:tailEnd type="none" w="med" len="med"/>
          </a:ln>
        </p:spPr>
        <p:txBody>
          <a:bodyPr wrap="square">
            <a:spAutoFit/>
          </a:bodyPr>
          <a:p>
            <a:pPr algn="l">
              <a:buSzPct val="100000"/>
            </a:pPr>
            <a:r>
              <a:rPr lang="zh-CN" altLang="en-US" sz="2400" b="1" dirty="0">
                <a:solidFill>
                  <a:srgbClr val="FF0000"/>
                </a:solidFill>
                <a:latin typeface="黑体" panose="02010609060101010101" charset="-122"/>
                <a:ea typeface="黑体" panose="02010609060101010101" charset="-122"/>
              </a:rPr>
              <a:t>交流与传播的途径</a:t>
            </a:r>
            <a:endParaRPr lang="zh-CN" altLang="en-US" sz="2400" b="1" dirty="0">
              <a:solidFill>
                <a:srgbClr val="FF0000"/>
              </a:solidFill>
              <a:latin typeface="黑体" panose="02010609060101010101" charset="-122"/>
              <a:ea typeface="黑体" panose="02010609060101010101" charset="-122"/>
            </a:endParaRPr>
          </a:p>
        </p:txBody>
      </p:sp>
      <p:sp>
        <p:nvSpPr>
          <p:cNvPr id="20" name="右大括号 19"/>
          <p:cNvSpPr/>
          <p:nvPr>
            <p:custDataLst>
              <p:tags r:id="rId16"/>
            </p:custDataLst>
          </p:nvPr>
        </p:nvSpPr>
        <p:spPr>
          <a:xfrm>
            <a:off x="7842250" y="5149215"/>
            <a:ext cx="219075" cy="516255"/>
          </a:xfrm>
          <a:prstGeom prst="rightBrace">
            <a:avLst/>
          </a:prstGeom>
          <a:solidFill>
            <a:schemeClr val="bg1"/>
          </a:solidFill>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23" name="TextBox 8"/>
          <p:cNvSpPr txBox="1"/>
          <p:nvPr>
            <p:custDataLst>
              <p:tags r:id="rId17"/>
            </p:custDataLst>
          </p:nvPr>
        </p:nvSpPr>
        <p:spPr>
          <a:xfrm>
            <a:off x="8297512" y="5194041"/>
            <a:ext cx="2678628" cy="460375"/>
          </a:xfrm>
          <a:prstGeom prst="rect">
            <a:avLst/>
          </a:prstGeom>
          <a:noFill/>
          <a:ln w="9525" cap="flat" cmpd="sng">
            <a:solidFill>
              <a:srgbClr val="FF0000"/>
            </a:solidFill>
            <a:prstDash val="solid"/>
            <a:miter/>
            <a:headEnd type="none" w="med" len="med"/>
            <a:tailEnd type="none" w="med" len="med"/>
          </a:ln>
        </p:spPr>
        <p:txBody>
          <a:bodyPr wrap="square">
            <a:spAutoFit/>
          </a:bodyPr>
          <a:p>
            <a:pPr algn="ctr">
              <a:buSzPct val="100000"/>
            </a:pPr>
            <a:r>
              <a:rPr lang="zh-CN" altLang="en-US" sz="2400" b="1" dirty="0">
                <a:latin typeface="黑体" panose="02010609060101010101" charset="-122"/>
                <a:ea typeface="黑体" panose="02010609060101010101" charset="-122"/>
              </a:rPr>
              <a:t>传承、保护、共享</a:t>
            </a:r>
            <a:endParaRPr lang="zh-CN" altLang="en-US" sz="2400" b="1" dirty="0">
              <a:latin typeface="黑体" panose="02010609060101010101" charset="-122"/>
              <a:ea typeface="黑体" panose="02010609060101010101" charset="-122"/>
            </a:endParaRPr>
          </a:p>
        </p:txBody>
      </p:sp>
      <p:sp>
        <p:nvSpPr>
          <p:cNvPr id="14" name="文本框 38"/>
          <p:cNvSpPr txBox="1"/>
          <p:nvPr>
            <p:custDataLst>
              <p:tags r:id="rId18"/>
            </p:custDataLst>
          </p:nvPr>
        </p:nvSpPr>
        <p:spPr>
          <a:xfrm>
            <a:off x="8681720" y="2717800"/>
            <a:ext cx="1448435" cy="521970"/>
          </a:xfrm>
          <a:prstGeom prst="rect">
            <a:avLst/>
          </a:prstGeom>
          <a:solidFill>
            <a:srgbClr val="FFFF00"/>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dk1"/>
                </a:solidFill>
                <a:effectLst/>
                <a:uLnTx/>
                <a:uFillTx/>
                <a:latin typeface="+mn-lt"/>
                <a:ea typeface="+mn-ea"/>
                <a:cs typeface="+mn-cs"/>
              </a:rPr>
              <a:t>多样性</a:t>
            </a:r>
            <a:endParaRPr kumimoji="0" lang="zh-CN" altLang="en-US" sz="2800" b="1" i="0" u="none" strike="noStrike" kern="1200" cap="none" spc="0" normalizeH="0" baseline="0" noProof="0" dirty="0">
              <a:ln>
                <a:noFill/>
              </a:ln>
              <a:solidFill>
                <a:schemeClr val="dk1"/>
              </a:solidFill>
              <a:effectLst/>
              <a:uLnTx/>
              <a:uFillTx/>
              <a:latin typeface="+mn-lt"/>
              <a:ea typeface="+mn-ea"/>
              <a:cs typeface="+mn-cs"/>
            </a:endParaRPr>
          </a:p>
        </p:txBody>
      </p:sp>
      <p:sp>
        <p:nvSpPr>
          <p:cNvPr id="28" name="文本框 39"/>
          <p:cNvSpPr txBox="1"/>
          <p:nvPr>
            <p:custDataLst>
              <p:tags r:id="rId19"/>
            </p:custDataLst>
          </p:nvPr>
        </p:nvSpPr>
        <p:spPr>
          <a:xfrm>
            <a:off x="8750935" y="4273550"/>
            <a:ext cx="1448435" cy="521970"/>
          </a:xfrm>
          <a:prstGeom prst="rect">
            <a:avLst/>
          </a:prstGeom>
          <a:solidFill>
            <a:srgbClr val="FFFF00"/>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dk1"/>
                </a:solidFill>
                <a:effectLst/>
                <a:uLnTx/>
                <a:uFillTx/>
                <a:latin typeface="+mn-lt"/>
                <a:ea typeface="+mn-ea"/>
                <a:cs typeface="+mn-cs"/>
              </a:rPr>
              <a:t>交互性</a:t>
            </a:r>
            <a:endParaRPr kumimoji="0" lang="zh-CN" altLang="en-US" sz="2800" b="1" i="0" u="none" strike="noStrike" kern="1200" cap="none" spc="0" normalizeH="0" baseline="0" noProof="0" dirty="0">
              <a:ln>
                <a:noFill/>
              </a:ln>
              <a:solidFill>
                <a:schemeClr val="dk1"/>
              </a:solidFill>
              <a:effectLst/>
              <a:uLnTx/>
              <a:uFillTx/>
              <a:latin typeface="+mn-lt"/>
              <a:ea typeface="+mn-ea"/>
              <a:cs typeface="+mn-cs"/>
            </a:endParaRPr>
          </a:p>
        </p:txBody>
      </p:sp>
      <p:sp>
        <p:nvSpPr>
          <p:cNvPr id="29" name="文本框 40"/>
          <p:cNvSpPr txBox="1"/>
          <p:nvPr>
            <p:custDataLst>
              <p:tags r:id="rId20"/>
            </p:custDataLst>
          </p:nvPr>
        </p:nvSpPr>
        <p:spPr>
          <a:xfrm>
            <a:off x="8839835" y="5736590"/>
            <a:ext cx="1448435" cy="521970"/>
          </a:xfrm>
          <a:prstGeom prst="rect">
            <a:avLst/>
          </a:prstGeom>
          <a:solidFill>
            <a:srgbClr val="FFFF00"/>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dk1"/>
                </a:solidFill>
                <a:effectLst/>
                <a:uLnTx/>
                <a:uFillTx/>
                <a:latin typeface="+mn-lt"/>
                <a:ea typeface="+mn-ea"/>
                <a:cs typeface="+mn-cs"/>
              </a:rPr>
              <a:t>传承性</a:t>
            </a:r>
            <a:endParaRPr kumimoji="0" lang="zh-CN" altLang="en-US" sz="2800" b="1" i="0" u="none" strike="noStrike" kern="1200" cap="none" spc="0" normalizeH="0" baseline="0" noProof="0" dirty="0">
              <a:ln>
                <a:noFill/>
              </a:ln>
              <a:solidFill>
                <a:schemeClr val="dk1"/>
              </a:solidFill>
              <a:effectLst/>
              <a:uLnTx/>
              <a:uFillTx/>
              <a:latin typeface="+mn-lt"/>
              <a:ea typeface="+mn-ea"/>
              <a:cs typeface="+mn-cs"/>
            </a:endParaRPr>
          </a:p>
        </p:txBody>
      </p:sp>
      <p:sp>
        <p:nvSpPr>
          <p:cNvPr id="2" name="圆角矩形标注 1"/>
          <p:cNvSpPr/>
          <p:nvPr/>
        </p:nvSpPr>
        <p:spPr>
          <a:xfrm>
            <a:off x="6383655" y="144145"/>
            <a:ext cx="4719320" cy="1410335"/>
          </a:xfrm>
          <a:prstGeom prst="wedgeRoundRectCallout">
            <a:avLst>
              <a:gd name="adj1" fmla="val -57208"/>
              <a:gd name="adj2" fmla="val 259140"/>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indent="0" fontAlgn="auto">
              <a:lnSpc>
                <a:spcPct val="120000"/>
              </a:lnSpc>
            </a:pPr>
            <a:r>
              <a:rPr lang="zh-CN" altLang="en-US" sz="2400" b="1">
                <a:latin typeface="黑体" panose="02010609060101010101" charset="-122"/>
                <a:ea typeface="黑体" panose="02010609060101010101" charset="-122"/>
                <a:cs typeface="黑体" panose="02010609060101010101" charset="-122"/>
                <a:sym typeface="+mn-ea"/>
              </a:rPr>
              <a:t>因为战争：文化的碰撞与交战</a:t>
            </a:r>
            <a:endParaRPr lang="zh-CN" altLang="en-US" sz="2400" b="1">
              <a:latin typeface="黑体" panose="02010609060101010101" charset="-122"/>
              <a:ea typeface="黑体" panose="02010609060101010101" charset="-122"/>
              <a:cs typeface="黑体" panose="02010609060101010101" charset="-122"/>
            </a:endParaRPr>
          </a:p>
          <a:p>
            <a:pPr indent="0" fontAlgn="auto">
              <a:lnSpc>
                <a:spcPct val="120000"/>
              </a:lnSpc>
            </a:pPr>
            <a:r>
              <a:rPr lang="zh-CN" altLang="en-US" sz="2400" b="1">
                <a:latin typeface="黑体" panose="02010609060101010101" charset="-122"/>
                <a:ea typeface="黑体" panose="02010609060101010101" charset="-122"/>
                <a:cs typeface="黑体" panose="02010609060101010101" charset="-122"/>
                <a:sym typeface="+mn-ea"/>
              </a:rPr>
              <a:t>在交锋后：文化的互鉴与重构</a:t>
            </a:r>
            <a:endParaRPr lang="zh-CN" altLang="en-US" sz="2400"/>
          </a:p>
        </p:txBody>
      </p:sp>
    </p:spTree>
    <p:custDataLst>
      <p:tags r:id="rId2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3"/>
          <p:cNvSpPr txBox="1"/>
          <p:nvPr>
            <p:custDataLst>
              <p:tags r:id="rId1"/>
            </p:custDataLst>
          </p:nvPr>
        </p:nvSpPr>
        <p:spPr>
          <a:xfrm>
            <a:off x="925830" y="2025015"/>
            <a:ext cx="9747250" cy="3662045"/>
          </a:xfrm>
          <a:prstGeom prst="rect">
            <a:avLst/>
          </a:prstGeom>
          <a:solidFill>
            <a:srgbClr val="FFC000"/>
          </a:solidFill>
          <a:ln w="9525">
            <a:noFill/>
          </a:ln>
        </p:spPr>
        <p:txBody>
          <a:bodyPr wrap="square">
            <a:noAutofit/>
          </a:bodyPr>
          <a:p>
            <a:pPr indent="0" fontAlgn="auto">
              <a:lnSpc>
                <a:spcPct val="120000"/>
              </a:lnSpc>
            </a:pPr>
            <a:r>
              <a:rPr lang="zh-CN" altLang="en-US" sz="2400" b="1">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选择性必修三《文化交流与传播》</a:t>
            </a:r>
            <a:endParaRPr lang="zh-CN" altLang="en-US" sz="2400" b="1" noProof="1">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endParaRPr>
          </a:p>
          <a:p>
            <a:pPr indent="0" fontAlgn="auto">
              <a:lnSpc>
                <a:spcPct val="120000"/>
              </a:lnSpc>
            </a:pPr>
            <a:r>
              <a:rPr lang="zh-CN" altLang="en-US" sz="2400" b="1">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通过本模块的学习，学生能够了解人类文化交流与传播的基本方式、途径、方法和手段（唯物史观、时空观念、史料实证）。通过学习，扩大国际视野，增强国际理解，拥有博大胸怀，树立爱国主义和关怀人类共同命运的观念；能够认识到世界各国、各地区、各民族都为创造人类文化作出了贡献，不同文化之间要相互尊重、平等相待， 加强交流互鉴，促进共同发展（唯物史观、历史解释、家国情怀）。</a:t>
            </a:r>
            <a:endParaRPr lang="zh-CN" altLang="en-US" sz="2400" b="1" noProof="1">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endParaRPr>
          </a:p>
          <a:p>
            <a:pPr indent="0" algn="r" fontAlgn="auto">
              <a:lnSpc>
                <a:spcPct val="120000"/>
              </a:lnSpc>
            </a:pPr>
            <a:r>
              <a:rPr lang="zh-CN" altLang="en-US" sz="2400" b="1" noProof="1">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——《普通高中历史课程标准》33页</a:t>
            </a:r>
            <a:endParaRPr lang="zh-CN" altLang="en-US" sz="2400" b="1" noProof="1">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endParaRPr>
          </a:p>
        </p:txBody>
      </p:sp>
      <p:sp>
        <p:nvSpPr>
          <p:cNvPr id="4" name="矩形 3"/>
          <p:cNvSpPr/>
          <p:nvPr>
            <p:custDataLst>
              <p:tags r:id="rId2"/>
            </p:custDataLst>
          </p:nvPr>
        </p:nvSpPr>
        <p:spPr>
          <a:xfrm>
            <a:off x="352425" y="530225"/>
            <a:ext cx="11135995" cy="1124585"/>
          </a:xfrm>
          <a:prstGeom prst="rect">
            <a:avLst/>
          </a:prstGeom>
        </p:spPr>
        <p:txBody>
          <a:bodyPr wrap="square">
            <a:spAutoFit/>
          </a:bodyPr>
          <a:p>
            <a:pPr indent="0" algn="l" fontAlgn="auto">
              <a:lnSpc>
                <a:spcPct val="120000"/>
              </a:lnSpc>
            </a:pPr>
            <a:r>
              <a:rPr lang="zh-CN" altLang="en-US" sz="2800" b="1">
                <a:solidFill>
                  <a:srgbClr val="FF0000"/>
                </a:solidFill>
                <a:latin typeface="黑体" panose="02010609060101010101" charset="-122"/>
                <a:ea typeface="黑体" panose="02010609060101010101" charset="-122"/>
              </a:rPr>
              <a:t>【</a:t>
            </a:r>
            <a:r>
              <a:rPr lang="zh-CN" altLang="en-US" sz="2800" b="1">
                <a:solidFill>
                  <a:srgbClr val="FF0000"/>
                </a:solidFill>
                <a:latin typeface="黑体" panose="02010609060101010101" charset="-122"/>
                <a:ea typeface="黑体" panose="02010609060101010101" charset="-122"/>
              </a:rPr>
              <a:t>总结探究】通过对本专题的复习，你对战争与文化的关系有了怎样的认识？</a:t>
            </a:r>
            <a:endParaRPr lang="zh-CN" altLang="en-US" sz="2800" b="1">
              <a:solidFill>
                <a:srgbClr val="FF000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352425" y="870585"/>
            <a:ext cx="11135995" cy="1124585"/>
          </a:xfrm>
          <a:prstGeom prst="rect">
            <a:avLst/>
          </a:prstGeom>
        </p:spPr>
        <p:txBody>
          <a:bodyPr wrap="square">
            <a:spAutoFit/>
          </a:bodyPr>
          <a:p>
            <a:pPr indent="0" algn="l" fontAlgn="auto">
              <a:lnSpc>
                <a:spcPct val="120000"/>
              </a:lnSpc>
            </a:pPr>
            <a:r>
              <a:rPr lang="zh-CN" altLang="en-US" sz="2800" b="1">
                <a:solidFill>
                  <a:srgbClr val="FF0000"/>
                </a:solidFill>
                <a:latin typeface="黑体" panose="02010609060101010101" charset="-122"/>
                <a:ea typeface="黑体" panose="02010609060101010101" charset="-122"/>
              </a:rPr>
              <a:t>【</a:t>
            </a:r>
            <a:r>
              <a:rPr lang="zh-CN" altLang="en-US" sz="2800" b="1">
                <a:solidFill>
                  <a:srgbClr val="FF0000"/>
                </a:solidFill>
                <a:latin typeface="黑体" panose="02010609060101010101" charset="-122"/>
                <a:ea typeface="黑体" panose="02010609060101010101" charset="-122"/>
              </a:rPr>
              <a:t>总结探究】通过对本专题的复习，你对战争与文化的关系有了怎样的认识？</a:t>
            </a:r>
            <a:endParaRPr lang="zh-CN" altLang="en-US" sz="2800" b="1">
              <a:solidFill>
                <a:srgbClr val="FF0000"/>
              </a:solidFill>
              <a:latin typeface="黑体" panose="02010609060101010101" charset="-122"/>
              <a:ea typeface="黑体" panose="02010609060101010101" charset="-122"/>
            </a:endParaRPr>
          </a:p>
        </p:txBody>
      </p:sp>
      <p:sp>
        <p:nvSpPr>
          <p:cNvPr id="5" name="TextBox 4"/>
          <p:cNvSpPr txBox="1"/>
          <p:nvPr>
            <p:custDataLst>
              <p:tags r:id="rId2"/>
            </p:custDataLst>
          </p:nvPr>
        </p:nvSpPr>
        <p:spPr>
          <a:xfrm>
            <a:off x="352425" y="2237740"/>
            <a:ext cx="11487785" cy="1753235"/>
          </a:xfrm>
          <a:prstGeom prst="rect">
            <a:avLst/>
          </a:prstGeom>
          <a:noFill/>
          <a:ln w="12700" cmpd="sng">
            <a:solidFill>
              <a:schemeClr val="tx1"/>
            </a:solidFill>
            <a:prstDash val="sysDot"/>
          </a:ln>
        </p:spPr>
        <p:txBody>
          <a:bodyPr wrap="square" rtlCol="0">
            <a:spAutoFit/>
          </a:bodyPr>
          <a:p>
            <a:pPr fontAlgn="auto">
              <a:lnSpc>
                <a:spcPct val="150000"/>
              </a:lnSpc>
            </a:pPr>
            <a:r>
              <a:rPr lang="zh-CN" altLang="en-US" sz="2400" b="1">
                <a:solidFill>
                  <a:srgbClr val="FF0000"/>
                </a:solidFill>
                <a:effectLst/>
                <a:latin typeface="黑体" panose="02010609060101010101" charset="-122"/>
                <a:ea typeface="黑体" panose="02010609060101010101" charset="-122"/>
                <a:cs typeface="楷体" panose="02010609060101010101" pitchFamily="49" charset="-122"/>
                <a:sym typeface="+mn-ea"/>
              </a:rPr>
              <a:t>战争不仅带给人类深重的灾难，也在客观上</a:t>
            </a:r>
            <a:r>
              <a:rPr lang="zh-CN" altLang="en-US" sz="2400" b="1">
                <a:effectLst/>
                <a:latin typeface="黑体" panose="02010609060101010101" charset="-122"/>
                <a:ea typeface="黑体" panose="02010609060101010101" charset="-122"/>
                <a:cs typeface="楷体" panose="02010609060101010101" pitchFamily="49" charset="-122"/>
                <a:sym typeface="+mn-ea"/>
              </a:rPr>
              <a:t>为不同文化的碰撞提供了契机。不同文化在相互碰撞中交流、交汇、传播，人们在认知外来文化和反思本土文化的精神阵痛中，或被动或主动地对文化进行选择与重构，</a:t>
            </a:r>
            <a:r>
              <a:rPr lang="zh-CN" altLang="en-US" sz="2400" b="1">
                <a:solidFill>
                  <a:srgbClr val="FF0000"/>
                </a:solidFill>
                <a:effectLst/>
                <a:latin typeface="黑体" panose="02010609060101010101" charset="-122"/>
                <a:ea typeface="黑体" panose="02010609060101010101" charset="-122"/>
                <a:cs typeface="楷体" panose="02010609060101010101" pitchFamily="49" charset="-122"/>
                <a:sym typeface="+mn-ea"/>
              </a:rPr>
              <a:t>促进了人类文化的交融与完善。</a:t>
            </a:r>
            <a:endParaRPr lang="zh-CN" sz="2400" b="1" spc="-100" smtClean="0">
              <a:solidFill>
                <a:srgbClr val="401BC0"/>
              </a:solidFill>
              <a:uFillTx/>
              <a:latin typeface="黑体" panose="02010609060101010101" charset="-122"/>
              <a:ea typeface="黑体" panose="02010609060101010101" charset="-122"/>
              <a:cs typeface="黑体" panose="02010609060101010101" charset="-122"/>
            </a:endParaRPr>
          </a:p>
        </p:txBody>
      </p:sp>
      <p:sp>
        <p:nvSpPr>
          <p:cNvPr id="3" name="文本框 2"/>
          <p:cNvSpPr txBox="1"/>
          <p:nvPr>
            <p:custDataLst>
              <p:tags r:id="rId3"/>
            </p:custDataLst>
          </p:nvPr>
        </p:nvSpPr>
        <p:spPr>
          <a:xfrm>
            <a:off x="352425" y="4364355"/>
            <a:ext cx="11487785" cy="977265"/>
          </a:xfrm>
          <a:prstGeom prst="rect">
            <a:avLst/>
          </a:prstGeom>
          <a:noFill/>
          <a:ln>
            <a:solidFill>
              <a:srgbClr val="FF0000"/>
            </a:solidFill>
          </a:ln>
        </p:spPr>
        <p:txBody>
          <a:bodyPr wrap="square" rtlCol="0" anchor="t">
            <a:spAutoFit/>
          </a:bodyPr>
          <a:p>
            <a:pPr indent="0" algn="just" fontAlgn="auto">
              <a:lnSpc>
                <a:spcPct val="120000"/>
              </a:lnSpc>
            </a:pPr>
            <a:r>
              <a:rPr lang="zh-CN" altLang="en-US" sz="2400" b="1">
                <a:solidFill>
                  <a:schemeClr val="tx1"/>
                </a:solidFill>
                <a:latin typeface="黑体" panose="02010609060101010101" charset="-122"/>
                <a:ea typeface="黑体" panose="02010609060101010101" charset="-122"/>
                <a:cs typeface="楷体" panose="02010609060101010101" pitchFamily="49" charset="-122"/>
              </a:rPr>
              <a:t>尊重世界文明多样性，坚持文明平等、互鉴、对话、包容，以文明交流超越文明隔阂、文明互鉴超越文明冲突、文明包容超越文明优越！</a:t>
            </a:r>
            <a:endParaRPr lang="zh-CN" altLang="en-US" sz="2000" b="1">
              <a:solidFill>
                <a:schemeClr val="tx1"/>
              </a:solidFill>
              <a:latin typeface="黑体" panose="02010609060101010101" charset="-122"/>
              <a:ea typeface="黑体" panose="02010609060101010101" charset="-122"/>
              <a:cs typeface="宋体" panose="02010600030101010101" pitchFamily="2" charset="-122"/>
            </a:endParaRPr>
          </a:p>
        </p:txBody>
      </p:sp>
    </p:spTree>
  </p:cSld>
  <p:clrMapOvr>
    <a:masterClrMapping/>
  </p:clrMapOvr>
  <p:timing>
    <p:tnLst>
      <p:par>
        <p:cTn id="1" dur="indefinite" restart="never" nodeType="tmRoot"/>
      </p:par>
    </p:tnLst>
    <p:bldLst>
      <p:bldP spid="5" grpId="0" bldLvl="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a:xfrm>
            <a:off x="3966845" y="2723515"/>
            <a:ext cx="3802380" cy="705485"/>
          </a:xfrm>
        </p:spPr>
        <p:txBody>
          <a:bodyPr>
            <a:noAutofit/>
          </a:bodyPr>
          <a:p>
            <a:r>
              <a:rPr lang="zh-CN" altLang="en-US" sz="5400"/>
              <a:t>谢谢</a:t>
            </a:r>
            <a:r>
              <a:rPr lang="zh-CN" altLang="en-US" sz="5400"/>
              <a:t>大家！</a:t>
            </a:r>
            <a:endParaRPr lang="zh-CN" altLang="en-US" sz="5400"/>
          </a:p>
        </p:txBody>
      </p:sp>
      <p:sp>
        <p:nvSpPr>
          <p:cNvPr id="3" name="文本框 2"/>
          <p:cNvSpPr txBox="1"/>
          <p:nvPr/>
        </p:nvSpPr>
        <p:spPr>
          <a:xfrm>
            <a:off x="7639685" y="4626610"/>
            <a:ext cx="4244975" cy="460375"/>
          </a:xfrm>
          <a:prstGeom prst="rect">
            <a:avLst/>
          </a:prstGeom>
          <a:noFill/>
        </p:spPr>
        <p:txBody>
          <a:bodyPr wrap="square" rtlCol="0">
            <a:spAutoFit/>
          </a:bodyPr>
          <a:p>
            <a:r>
              <a:rPr lang="zh-CN" altLang="en-US" sz="2400" b="1">
                <a:latin typeface="黑体" panose="02010609060101010101" charset="-122"/>
                <a:ea typeface="黑体" panose="02010609060101010101" charset="-122"/>
                <a:cs typeface="黑体" panose="02010609060101010101" charset="-122"/>
              </a:rPr>
              <a:t>蚌埠一中</a:t>
            </a:r>
            <a:r>
              <a:rPr lang="en-US" altLang="zh-CN" sz="2400" b="1">
                <a:latin typeface="黑体" panose="02010609060101010101" charset="-122"/>
                <a:ea typeface="黑体" panose="02010609060101010101" charset="-122"/>
                <a:cs typeface="黑体" panose="02010609060101010101" charset="-122"/>
              </a:rPr>
              <a:t>  </a:t>
            </a:r>
            <a:r>
              <a:rPr lang="zh-CN" altLang="en-US" sz="2400" b="1">
                <a:latin typeface="黑体" panose="02010609060101010101" charset="-122"/>
                <a:ea typeface="黑体" panose="02010609060101010101" charset="-122"/>
                <a:cs typeface="黑体" panose="02010609060101010101" charset="-122"/>
              </a:rPr>
              <a:t>杨雪静</a:t>
            </a:r>
            <a:endParaRPr lang="zh-CN" altLang="en-US" sz="2400" b="1">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custDataLst>
              <p:tags r:id="rId1"/>
            </p:custDataLst>
          </p:nvPr>
        </p:nvCxnSpPr>
        <p:spPr>
          <a:xfrm>
            <a:off x="40005" y="2728595"/>
            <a:ext cx="11978640"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2"/>
            </p:custDataLst>
          </p:nvPr>
        </p:nvCxnSpPr>
        <p:spPr>
          <a:xfrm flipH="1">
            <a:off x="142240" y="2401570"/>
            <a:ext cx="0" cy="324485"/>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flipH="1">
            <a:off x="8495030" y="2408555"/>
            <a:ext cx="0" cy="324485"/>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4"/>
            </p:custDataLst>
          </p:nvPr>
        </p:nvCxnSpPr>
        <p:spPr>
          <a:xfrm flipH="1">
            <a:off x="2426335" y="2399665"/>
            <a:ext cx="0" cy="324485"/>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H="1">
            <a:off x="5380355" y="2399665"/>
            <a:ext cx="0" cy="324485"/>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85725" y="2733040"/>
            <a:ext cx="873760" cy="337185"/>
          </a:xfrm>
          <a:prstGeom prst="rect">
            <a:avLst/>
          </a:prstGeom>
          <a:noFill/>
        </p:spPr>
        <p:txBody>
          <a:bodyPr wrap="square" rtlCol="0">
            <a:spAutoFit/>
          </a:bodyPr>
          <a:lstStyle/>
          <a:p>
            <a:r>
              <a:rPr lang="zh-CN" altLang="en-US" sz="1600"/>
              <a:t>前</a:t>
            </a:r>
            <a:r>
              <a:rPr lang="en-US" altLang="zh-CN" sz="1600"/>
              <a:t>334</a:t>
            </a:r>
            <a:endParaRPr lang="en-US" altLang="zh-CN" sz="1600"/>
          </a:p>
        </p:txBody>
      </p:sp>
      <p:sp>
        <p:nvSpPr>
          <p:cNvPr id="12" name="文本框 11"/>
          <p:cNvSpPr txBox="1"/>
          <p:nvPr>
            <p:custDataLst>
              <p:tags r:id="rId7"/>
            </p:custDataLst>
          </p:nvPr>
        </p:nvSpPr>
        <p:spPr>
          <a:xfrm>
            <a:off x="11320145" y="2728595"/>
            <a:ext cx="698500" cy="337185"/>
          </a:xfrm>
          <a:prstGeom prst="rect">
            <a:avLst/>
          </a:prstGeom>
          <a:noFill/>
        </p:spPr>
        <p:txBody>
          <a:bodyPr wrap="square" rtlCol="0">
            <a:spAutoFit/>
          </a:bodyPr>
          <a:lstStyle/>
          <a:p>
            <a:r>
              <a:rPr lang="en-US" altLang="zh-CN" sz="1600"/>
              <a:t>1990</a:t>
            </a:r>
            <a:endParaRPr lang="en-US" altLang="zh-CN" sz="1600"/>
          </a:p>
        </p:txBody>
      </p:sp>
      <p:sp>
        <p:nvSpPr>
          <p:cNvPr id="13" name="文本框 12"/>
          <p:cNvSpPr txBox="1"/>
          <p:nvPr>
            <p:custDataLst>
              <p:tags r:id="rId8"/>
            </p:custDataLst>
          </p:nvPr>
        </p:nvSpPr>
        <p:spPr>
          <a:xfrm>
            <a:off x="191135" y="3057525"/>
            <a:ext cx="582930" cy="2165350"/>
          </a:xfrm>
          <a:prstGeom prst="rect">
            <a:avLst/>
          </a:prstGeom>
          <a:noFill/>
          <a:ln w="12700" cmpd="sng">
            <a:solidFill>
              <a:srgbClr val="C00000"/>
            </a:solidFill>
            <a:prstDash val="solid"/>
          </a:ln>
        </p:spPr>
        <p:txBody>
          <a:bodyPr wrap="square" rtlCol="0">
            <a:noAutofit/>
          </a:bodyPr>
          <a:lstStyle/>
          <a:p>
            <a:r>
              <a:rPr lang="zh-CN" altLang="en-US" sz="2400" b="1">
                <a:solidFill>
                  <a:srgbClr val="C00000"/>
                </a:solidFill>
                <a:latin typeface="黑体" panose="02010609060101010101" charset="-122"/>
                <a:ea typeface="黑体" panose="02010609060101010101" charset="-122"/>
              </a:rPr>
              <a:t>希腊化时代</a:t>
            </a:r>
            <a:endParaRPr lang="zh-CN" altLang="en-US" sz="2400" b="1">
              <a:solidFill>
                <a:srgbClr val="C00000"/>
              </a:solidFill>
              <a:latin typeface="黑体" panose="02010609060101010101" charset="-122"/>
              <a:ea typeface="黑体" panose="02010609060101010101" charset="-122"/>
            </a:endParaRPr>
          </a:p>
        </p:txBody>
      </p:sp>
      <p:sp>
        <p:nvSpPr>
          <p:cNvPr id="16" name="文本框 15"/>
          <p:cNvSpPr txBox="1"/>
          <p:nvPr>
            <p:custDataLst>
              <p:tags r:id="rId9"/>
            </p:custDataLst>
          </p:nvPr>
        </p:nvSpPr>
        <p:spPr>
          <a:xfrm>
            <a:off x="5111115" y="2724150"/>
            <a:ext cx="698500" cy="337185"/>
          </a:xfrm>
          <a:prstGeom prst="rect">
            <a:avLst/>
          </a:prstGeom>
          <a:noFill/>
        </p:spPr>
        <p:txBody>
          <a:bodyPr wrap="square" rtlCol="0">
            <a:spAutoFit/>
          </a:bodyPr>
          <a:lstStyle/>
          <a:p>
            <a:r>
              <a:rPr lang="en-US" altLang="zh-CN" sz="1600"/>
              <a:t>1815</a:t>
            </a:r>
            <a:endParaRPr lang="en-US" altLang="zh-CN" sz="1600"/>
          </a:p>
        </p:txBody>
      </p:sp>
      <p:cxnSp>
        <p:nvCxnSpPr>
          <p:cNvPr id="20" name="直接连接符 19"/>
          <p:cNvCxnSpPr/>
          <p:nvPr>
            <p:custDataLst>
              <p:tags r:id="rId10"/>
            </p:custDataLst>
          </p:nvPr>
        </p:nvCxnSpPr>
        <p:spPr>
          <a:xfrm flipH="1">
            <a:off x="11669395" y="2399665"/>
            <a:ext cx="0" cy="324485"/>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11"/>
            </p:custDataLst>
          </p:nvPr>
        </p:nvSpPr>
        <p:spPr>
          <a:xfrm>
            <a:off x="8175625" y="2724150"/>
            <a:ext cx="698500" cy="337185"/>
          </a:xfrm>
          <a:prstGeom prst="rect">
            <a:avLst/>
          </a:prstGeom>
          <a:noFill/>
        </p:spPr>
        <p:txBody>
          <a:bodyPr wrap="square" rtlCol="0">
            <a:spAutoFit/>
          </a:bodyPr>
          <a:lstStyle/>
          <a:p>
            <a:r>
              <a:rPr lang="en-US" altLang="zh-CN" sz="1600"/>
              <a:t>1914</a:t>
            </a:r>
            <a:endParaRPr lang="en-US" altLang="zh-CN" sz="1600"/>
          </a:p>
        </p:txBody>
      </p:sp>
      <p:sp>
        <p:nvSpPr>
          <p:cNvPr id="3" name="文本框 2"/>
          <p:cNvSpPr txBox="1"/>
          <p:nvPr>
            <p:custDataLst>
              <p:tags r:id="rId12"/>
            </p:custDataLst>
          </p:nvPr>
        </p:nvSpPr>
        <p:spPr>
          <a:xfrm>
            <a:off x="2192020" y="2724150"/>
            <a:ext cx="698500" cy="337185"/>
          </a:xfrm>
          <a:prstGeom prst="rect">
            <a:avLst/>
          </a:prstGeom>
          <a:noFill/>
        </p:spPr>
        <p:txBody>
          <a:bodyPr wrap="square" rtlCol="0">
            <a:spAutoFit/>
          </a:bodyPr>
          <a:lstStyle/>
          <a:p>
            <a:r>
              <a:rPr lang="en-US" altLang="zh-CN" sz="1600"/>
              <a:t>740</a:t>
            </a:r>
            <a:endParaRPr lang="en-US" altLang="zh-CN" sz="1600"/>
          </a:p>
        </p:txBody>
      </p:sp>
      <p:cxnSp>
        <p:nvCxnSpPr>
          <p:cNvPr id="6" name="直接连接符 5"/>
          <p:cNvCxnSpPr/>
          <p:nvPr>
            <p:custDataLst>
              <p:tags r:id="rId13"/>
            </p:custDataLst>
          </p:nvPr>
        </p:nvCxnSpPr>
        <p:spPr>
          <a:xfrm flipH="1">
            <a:off x="4878705" y="2408555"/>
            <a:ext cx="0" cy="324485"/>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14"/>
            </p:custDataLst>
          </p:nvPr>
        </p:nvSpPr>
        <p:spPr>
          <a:xfrm>
            <a:off x="4590415" y="2720340"/>
            <a:ext cx="698500" cy="337185"/>
          </a:xfrm>
          <a:prstGeom prst="rect">
            <a:avLst/>
          </a:prstGeom>
          <a:noFill/>
        </p:spPr>
        <p:txBody>
          <a:bodyPr wrap="square" rtlCol="0">
            <a:spAutoFit/>
          </a:bodyPr>
          <a:lstStyle/>
          <a:p>
            <a:r>
              <a:rPr lang="en-US" altLang="zh-CN" sz="1600"/>
              <a:t>1775</a:t>
            </a:r>
            <a:endParaRPr lang="en-US" altLang="zh-CN" sz="1600"/>
          </a:p>
        </p:txBody>
      </p:sp>
      <p:cxnSp>
        <p:nvCxnSpPr>
          <p:cNvPr id="14" name="直接连接符 13"/>
          <p:cNvCxnSpPr/>
          <p:nvPr>
            <p:custDataLst>
              <p:tags r:id="rId15"/>
            </p:custDataLst>
          </p:nvPr>
        </p:nvCxnSpPr>
        <p:spPr>
          <a:xfrm flipH="1">
            <a:off x="612140" y="2408555"/>
            <a:ext cx="0" cy="324485"/>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16"/>
            </p:custDataLst>
          </p:nvPr>
        </p:nvSpPr>
        <p:spPr>
          <a:xfrm>
            <a:off x="503555" y="2724150"/>
            <a:ext cx="758190" cy="337185"/>
          </a:xfrm>
          <a:prstGeom prst="rect">
            <a:avLst/>
          </a:prstGeom>
          <a:noFill/>
        </p:spPr>
        <p:txBody>
          <a:bodyPr wrap="square" rtlCol="0">
            <a:spAutoFit/>
          </a:bodyPr>
          <a:lstStyle/>
          <a:p>
            <a:r>
              <a:rPr lang="zh-CN" altLang="en-US" sz="1600"/>
              <a:t>前</a:t>
            </a:r>
            <a:r>
              <a:rPr lang="en-US" altLang="zh-CN" sz="1600"/>
              <a:t>30</a:t>
            </a:r>
            <a:endParaRPr lang="en-US" altLang="zh-CN" sz="1600"/>
          </a:p>
        </p:txBody>
      </p:sp>
      <p:sp>
        <p:nvSpPr>
          <p:cNvPr id="17" name="文本框 16"/>
          <p:cNvSpPr txBox="1"/>
          <p:nvPr>
            <p:custDataLst>
              <p:tags r:id="rId17"/>
            </p:custDataLst>
          </p:nvPr>
        </p:nvSpPr>
        <p:spPr>
          <a:xfrm>
            <a:off x="40005" y="1215390"/>
            <a:ext cx="1026160" cy="1198880"/>
          </a:xfrm>
          <a:prstGeom prst="rect">
            <a:avLst/>
          </a:prstGeom>
          <a:noFill/>
          <a:ln w="12700" cmpd="sng">
            <a:solidFill>
              <a:schemeClr val="tx1"/>
            </a:solidFill>
            <a:prstDash val="solid"/>
          </a:ln>
        </p:spPr>
        <p:txBody>
          <a:bodyPr wrap="square" rtlCol="0">
            <a:spAutoFit/>
          </a:bodyPr>
          <a:lstStyle/>
          <a:p>
            <a:r>
              <a:rPr lang="zh-CN" altLang="en-US" sz="2400" b="1">
                <a:solidFill>
                  <a:schemeClr val="tx1"/>
                </a:solidFill>
                <a:latin typeface="黑体" panose="02010609060101010101" charset="-122"/>
                <a:ea typeface="黑体" panose="02010609060101010101" charset="-122"/>
              </a:rPr>
              <a:t>亚历山大东征</a:t>
            </a:r>
            <a:endParaRPr lang="zh-CN" altLang="en-US" sz="2400" b="1">
              <a:solidFill>
                <a:schemeClr val="tx1"/>
              </a:solidFill>
              <a:latin typeface="黑体" panose="02010609060101010101" charset="-122"/>
              <a:ea typeface="黑体" panose="02010609060101010101" charset="-122"/>
            </a:endParaRPr>
          </a:p>
        </p:txBody>
      </p:sp>
      <p:cxnSp>
        <p:nvCxnSpPr>
          <p:cNvPr id="18" name="直接连接符 17"/>
          <p:cNvCxnSpPr/>
          <p:nvPr>
            <p:custDataLst>
              <p:tags r:id="rId18"/>
            </p:custDataLst>
          </p:nvPr>
        </p:nvCxnSpPr>
        <p:spPr>
          <a:xfrm flipH="1">
            <a:off x="3915410" y="2404110"/>
            <a:ext cx="0" cy="324485"/>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custDataLst>
              <p:tags r:id="rId19"/>
            </p:custDataLst>
          </p:nvPr>
        </p:nvSpPr>
        <p:spPr>
          <a:xfrm>
            <a:off x="3681095" y="2728595"/>
            <a:ext cx="698500" cy="337185"/>
          </a:xfrm>
          <a:prstGeom prst="rect">
            <a:avLst/>
          </a:prstGeom>
          <a:noFill/>
        </p:spPr>
        <p:txBody>
          <a:bodyPr wrap="square" rtlCol="0">
            <a:spAutoFit/>
          </a:bodyPr>
          <a:lstStyle/>
          <a:p>
            <a:r>
              <a:rPr lang="en-US" altLang="zh-CN" sz="1600"/>
              <a:t>1260</a:t>
            </a:r>
            <a:endParaRPr lang="en-US" altLang="zh-CN" sz="1600"/>
          </a:p>
        </p:txBody>
      </p:sp>
      <p:sp>
        <p:nvSpPr>
          <p:cNvPr id="21" name="文本框 20"/>
          <p:cNvSpPr txBox="1"/>
          <p:nvPr>
            <p:custDataLst>
              <p:tags r:id="rId20"/>
            </p:custDataLst>
          </p:nvPr>
        </p:nvSpPr>
        <p:spPr>
          <a:xfrm>
            <a:off x="3378835" y="370205"/>
            <a:ext cx="450850" cy="2306955"/>
          </a:xfrm>
          <a:prstGeom prst="rect">
            <a:avLst/>
          </a:prstGeom>
          <a:noFill/>
          <a:ln w="12700" cmpd="sng">
            <a:solidFill>
              <a:schemeClr val="tx1"/>
            </a:solidFill>
            <a:prstDash val="solid"/>
          </a:ln>
        </p:spPr>
        <p:txBody>
          <a:bodyPr wrap="square" rtlCol="0">
            <a:spAutoFit/>
          </a:bodyPr>
          <a:lstStyle/>
          <a:p>
            <a:r>
              <a:rPr lang="zh-CN" altLang="en-US" sz="2400" b="1">
                <a:solidFill>
                  <a:schemeClr val="tx1"/>
                </a:solidFill>
                <a:latin typeface="黑体" panose="02010609060101010101" charset="-122"/>
                <a:ea typeface="黑体" panose="02010609060101010101" charset="-122"/>
              </a:rPr>
              <a:t>蒙古三次西征</a:t>
            </a:r>
            <a:endParaRPr lang="zh-CN" altLang="en-US" sz="2400" b="1">
              <a:solidFill>
                <a:schemeClr val="tx1"/>
              </a:solidFill>
              <a:latin typeface="黑体" panose="02010609060101010101" charset="-122"/>
              <a:ea typeface="黑体" panose="02010609060101010101" charset="-122"/>
            </a:endParaRPr>
          </a:p>
        </p:txBody>
      </p:sp>
      <p:sp>
        <p:nvSpPr>
          <p:cNvPr id="22" name="文本框 21"/>
          <p:cNvSpPr txBox="1"/>
          <p:nvPr>
            <p:custDataLst>
              <p:tags r:id="rId21"/>
            </p:custDataLst>
          </p:nvPr>
        </p:nvSpPr>
        <p:spPr>
          <a:xfrm>
            <a:off x="3394710" y="2915285"/>
            <a:ext cx="513080" cy="2372360"/>
          </a:xfrm>
          <a:prstGeom prst="rect">
            <a:avLst/>
          </a:prstGeom>
          <a:noFill/>
          <a:ln w="12700" cmpd="sng">
            <a:solidFill>
              <a:srgbClr val="C00000"/>
            </a:solidFill>
            <a:prstDash val="solid"/>
          </a:ln>
        </p:spPr>
        <p:txBody>
          <a:bodyPr wrap="square" rtlCol="0">
            <a:noAutofit/>
          </a:bodyPr>
          <a:lstStyle/>
          <a:p>
            <a:r>
              <a:rPr lang="zh-CN" altLang="en-US" sz="2400" b="1">
                <a:solidFill>
                  <a:srgbClr val="C00000"/>
                </a:solidFill>
                <a:latin typeface="黑体" panose="02010609060101010101" charset="-122"/>
                <a:ea typeface="黑体" panose="02010609060101010101" charset="-122"/>
              </a:rPr>
              <a:t>中西文化交流</a:t>
            </a:r>
            <a:endParaRPr lang="zh-CN" altLang="en-US" sz="2400" b="1">
              <a:solidFill>
                <a:srgbClr val="C00000"/>
              </a:solidFill>
              <a:latin typeface="黑体" panose="02010609060101010101" charset="-122"/>
              <a:ea typeface="黑体" panose="02010609060101010101" charset="-122"/>
            </a:endParaRPr>
          </a:p>
        </p:txBody>
      </p:sp>
      <p:sp>
        <p:nvSpPr>
          <p:cNvPr id="23" name="文本框 22"/>
          <p:cNvSpPr txBox="1"/>
          <p:nvPr>
            <p:custDataLst>
              <p:tags r:id="rId22"/>
            </p:custDataLst>
          </p:nvPr>
        </p:nvSpPr>
        <p:spPr>
          <a:xfrm>
            <a:off x="4570730" y="92710"/>
            <a:ext cx="445135" cy="2306955"/>
          </a:xfrm>
          <a:prstGeom prst="rect">
            <a:avLst/>
          </a:prstGeom>
          <a:noFill/>
          <a:ln w="12700" cmpd="sng">
            <a:solidFill>
              <a:schemeClr val="tx1"/>
            </a:solidFill>
            <a:prstDash val="solid"/>
          </a:ln>
        </p:spPr>
        <p:txBody>
          <a:bodyPr wrap="square" rtlCol="0">
            <a:spAutoFit/>
          </a:bodyPr>
          <a:lstStyle/>
          <a:p>
            <a:r>
              <a:rPr lang="zh-CN" altLang="en-US" sz="2400" b="1">
                <a:solidFill>
                  <a:schemeClr val="tx1"/>
                </a:solidFill>
                <a:latin typeface="黑体" panose="02010609060101010101" charset="-122"/>
                <a:ea typeface="黑体" panose="02010609060101010101" charset="-122"/>
              </a:rPr>
              <a:t>北美独立战争</a:t>
            </a:r>
            <a:endParaRPr lang="zh-CN" altLang="en-US" sz="2400" b="1">
              <a:solidFill>
                <a:schemeClr val="tx1"/>
              </a:solidFill>
              <a:latin typeface="黑体" panose="02010609060101010101" charset="-122"/>
              <a:ea typeface="黑体" panose="02010609060101010101" charset="-122"/>
            </a:endParaRPr>
          </a:p>
        </p:txBody>
      </p:sp>
      <p:sp>
        <p:nvSpPr>
          <p:cNvPr id="24" name="文本框 23"/>
          <p:cNvSpPr txBox="1"/>
          <p:nvPr>
            <p:custDataLst>
              <p:tags r:id="rId23"/>
            </p:custDataLst>
          </p:nvPr>
        </p:nvSpPr>
        <p:spPr>
          <a:xfrm>
            <a:off x="4566920" y="2936875"/>
            <a:ext cx="457835" cy="2306955"/>
          </a:xfrm>
          <a:prstGeom prst="rect">
            <a:avLst/>
          </a:prstGeom>
          <a:noFill/>
          <a:ln w="12700" cmpd="sng">
            <a:solidFill>
              <a:srgbClr val="C00000"/>
            </a:solidFill>
            <a:prstDash val="solid"/>
          </a:ln>
        </p:spPr>
        <p:txBody>
          <a:bodyPr wrap="square" rtlCol="0">
            <a:spAutoFit/>
          </a:bodyPr>
          <a:lstStyle/>
          <a:p>
            <a:r>
              <a:rPr lang="zh-CN" altLang="en-US" sz="2400" b="1">
                <a:solidFill>
                  <a:srgbClr val="C00000"/>
                </a:solidFill>
                <a:latin typeface="黑体" panose="02010609060101010101" charset="-122"/>
                <a:ea typeface="黑体" panose="02010609060101010101" charset="-122"/>
              </a:rPr>
              <a:t>美国多元文化</a:t>
            </a:r>
            <a:endParaRPr lang="zh-CN" altLang="en-US" sz="2400" b="1">
              <a:solidFill>
                <a:srgbClr val="C00000"/>
              </a:solidFill>
              <a:latin typeface="黑体" panose="02010609060101010101" charset="-122"/>
              <a:ea typeface="黑体" panose="02010609060101010101" charset="-122"/>
            </a:endParaRPr>
          </a:p>
        </p:txBody>
      </p:sp>
      <p:sp>
        <p:nvSpPr>
          <p:cNvPr id="25" name="文本框 24"/>
          <p:cNvSpPr txBox="1"/>
          <p:nvPr>
            <p:custDataLst>
              <p:tags r:id="rId24"/>
            </p:custDataLst>
          </p:nvPr>
        </p:nvSpPr>
        <p:spPr>
          <a:xfrm>
            <a:off x="5080000" y="448945"/>
            <a:ext cx="410210" cy="1951355"/>
          </a:xfrm>
          <a:prstGeom prst="rect">
            <a:avLst/>
          </a:prstGeom>
          <a:noFill/>
          <a:ln w="12700" cmpd="sng">
            <a:solidFill>
              <a:schemeClr val="tx1"/>
            </a:solidFill>
            <a:prstDash val="solid"/>
          </a:ln>
        </p:spPr>
        <p:txBody>
          <a:bodyPr wrap="square" rtlCol="0">
            <a:noAutofit/>
          </a:bodyPr>
          <a:lstStyle/>
          <a:p>
            <a:r>
              <a:rPr lang="zh-CN" altLang="en-US" sz="2400" b="1">
                <a:solidFill>
                  <a:schemeClr val="tx1"/>
                </a:solidFill>
                <a:latin typeface="黑体" panose="02010609060101010101" charset="-122"/>
                <a:ea typeface="黑体" panose="02010609060101010101" charset="-122"/>
              </a:rPr>
              <a:t>拿破仑战争</a:t>
            </a:r>
            <a:endParaRPr lang="zh-CN" altLang="en-US" sz="2400" b="1">
              <a:solidFill>
                <a:schemeClr val="tx1"/>
              </a:solidFill>
              <a:latin typeface="黑体" panose="02010609060101010101" charset="-122"/>
              <a:ea typeface="黑体" panose="02010609060101010101" charset="-122"/>
            </a:endParaRPr>
          </a:p>
        </p:txBody>
      </p:sp>
      <p:sp>
        <p:nvSpPr>
          <p:cNvPr id="26" name="文本框 25"/>
          <p:cNvSpPr txBox="1"/>
          <p:nvPr>
            <p:custDataLst>
              <p:tags r:id="rId25"/>
            </p:custDataLst>
          </p:nvPr>
        </p:nvSpPr>
        <p:spPr>
          <a:xfrm>
            <a:off x="5554345" y="213360"/>
            <a:ext cx="492125" cy="2306955"/>
          </a:xfrm>
          <a:prstGeom prst="rect">
            <a:avLst/>
          </a:prstGeom>
          <a:noFill/>
          <a:ln w="12700" cmpd="sng">
            <a:solidFill>
              <a:schemeClr val="tx1"/>
            </a:solidFill>
            <a:prstDash val="solid"/>
          </a:ln>
        </p:spPr>
        <p:txBody>
          <a:bodyPr wrap="square" rtlCol="0">
            <a:spAutoFit/>
          </a:bodyPr>
          <a:lstStyle/>
          <a:p>
            <a:r>
              <a:rPr lang="zh-CN" altLang="en-US" sz="2400" b="1">
                <a:solidFill>
                  <a:schemeClr val="tx1"/>
                </a:solidFill>
                <a:latin typeface="黑体" panose="02010609060101010101" charset="-122"/>
                <a:ea typeface="黑体" panose="02010609060101010101" charset="-122"/>
              </a:rPr>
              <a:t>拉美独立战争</a:t>
            </a:r>
            <a:endParaRPr lang="zh-CN" altLang="en-US" sz="2400" b="1">
              <a:solidFill>
                <a:schemeClr val="tx1"/>
              </a:solidFill>
              <a:latin typeface="黑体" panose="02010609060101010101" charset="-122"/>
              <a:ea typeface="黑体" panose="02010609060101010101" charset="-122"/>
            </a:endParaRPr>
          </a:p>
        </p:txBody>
      </p:sp>
      <p:sp>
        <p:nvSpPr>
          <p:cNvPr id="27" name="文本框 26"/>
          <p:cNvSpPr txBox="1"/>
          <p:nvPr>
            <p:custDataLst>
              <p:tags r:id="rId26"/>
            </p:custDataLst>
          </p:nvPr>
        </p:nvSpPr>
        <p:spPr>
          <a:xfrm>
            <a:off x="5080000" y="2926080"/>
            <a:ext cx="441325" cy="2306955"/>
          </a:xfrm>
          <a:prstGeom prst="rect">
            <a:avLst/>
          </a:prstGeom>
          <a:noFill/>
          <a:ln w="12700" cmpd="sng">
            <a:solidFill>
              <a:srgbClr val="C00000"/>
            </a:solidFill>
            <a:prstDash val="solid"/>
          </a:ln>
        </p:spPr>
        <p:txBody>
          <a:bodyPr wrap="square" rtlCol="0">
            <a:spAutoFit/>
          </a:bodyPr>
          <a:lstStyle/>
          <a:p>
            <a:r>
              <a:rPr lang="zh-CN" altLang="en-US" sz="2400" b="1">
                <a:solidFill>
                  <a:srgbClr val="C00000"/>
                </a:solidFill>
                <a:latin typeface="黑体" panose="02010609060101010101" charset="-122"/>
                <a:ea typeface="黑体" panose="02010609060101010101" charset="-122"/>
              </a:rPr>
              <a:t>欧洲文化重构</a:t>
            </a:r>
            <a:endParaRPr lang="zh-CN" altLang="en-US" sz="2400" b="1">
              <a:solidFill>
                <a:srgbClr val="C00000"/>
              </a:solidFill>
              <a:latin typeface="黑体" panose="02010609060101010101" charset="-122"/>
              <a:ea typeface="黑体" panose="02010609060101010101" charset="-122"/>
            </a:endParaRPr>
          </a:p>
        </p:txBody>
      </p:sp>
      <p:sp>
        <p:nvSpPr>
          <p:cNvPr id="28" name="文本框 27"/>
          <p:cNvSpPr txBox="1"/>
          <p:nvPr>
            <p:custDataLst>
              <p:tags r:id="rId27"/>
            </p:custDataLst>
          </p:nvPr>
        </p:nvSpPr>
        <p:spPr>
          <a:xfrm>
            <a:off x="5563235" y="2936875"/>
            <a:ext cx="516255" cy="2312670"/>
          </a:xfrm>
          <a:prstGeom prst="rect">
            <a:avLst/>
          </a:prstGeom>
          <a:noFill/>
          <a:ln w="12700" cmpd="sng">
            <a:solidFill>
              <a:srgbClr val="C00000"/>
            </a:solidFill>
            <a:prstDash val="solid"/>
          </a:ln>
        </p:spPr>
        <p:txBody>
          <a:bodyPr wrap="square" rtlCol="0">
            <a:noAutofit/>
          </a:bodyPr>
          <a:lstStyle/>
          <a:p>
            <a:r>
              <a:rPr lang="zh-CN" altLang="en-US" sz="2400" b="1">
                <a:solidFill>
                  <a:srgbClr val="C00000"/>
                </a:solidFill>
                <a:latin typeface="黑体" panose="02010609060101010101" charset="-122"/>
                <a:ea typeface="黑体" panose="02010609060101010101" charset="-122"/>
              </a:rPr>
              <a:t>拉美多元文化</a:t>
            </a:r>
            <a:endParaRPr lang="zh-CN" altLang="en-US" sz="2400" b="1">
              <a:solidFill>
                <a:srgbClr val="C00000"/>
              </a:solidFill>
              <a:latin typeface="黑体" panose="02010609060101010101" charset="-122"/>
              <a:ea typeface="黑体" panose="02010609060101010101" charset="-122"/>
            </a:endParaRPr>
          </a:p>
        </p:txBody>
      </p:sp>
      <p:sp>
        <p:nvSpPr>
          <p:cNvPr id="29" name="文本框 28"/>
          <p:cNvSpPr txBox="1"/>
          <p:nvPr>
            <p:custDataLst>
              <p:tags r:id="rId28"/>
            </p:custDataLst>
          </p:nvPr>
        </p:nvSpPr>
        <p:spPr>
          <a:xfrm>
            <a:off x="8618220" y="106045"/>
            <a:ext cx="448945" cy="2622550"/>
          </a:xfrm>
          <a:prstGeom prst="rect">
            <a:avLst/>
          </a:prstGeom>
          <a:noFill/>
          <a:ln w="12700" cmpd="sng">
            <a:solidFill>
              <a:schemeClr val="tx1"/>
            </a:solidFill>
            <a:prstDash val="solid"/>
          </a:ln>
        </p:spPr>
        <p:txBody>
          <a:bodyPr wrap="square" rtlCol="0">
            <a:noAutofit/>
          </a:bodyPr>
          <a:lstStyle/>
          <a:p>
            <a:r>
              <a:rPr lang="zh-CN" altLang="en-US" sz="2400" b="1">
                <a:solidFill>
                  <a:schemeClr val="tx1"/>
                </a:solidFill>
                <a:latin typeface="黑体" panose="02010609060101010101" charset="-122"/>
                <a:ea typeface="黑体" panose="02010609060101010101" charset="-122"/>
              </a:rPr>
              <a:t>第一次世界大战</a:t>
            </a:r>
            <a:endParaRPr lang="zh-CN" altLang="en-US" sz="2400" b="1">
              <a:solidFill>
                <a:schemeClr val="tx1"/>
              </a:solidFill>
              <a:latin typeface="黑体" panose="02010609060101010101" charset="-122"/>
              <a:ea typeface="黑体" panose="02010609060101010101" charset="-122"/>
            </a:endParaRPr>
          </a:p>
        </p:txBody>
      </p:sp>
      <p:sp>
        <p:nvSpPr>
          <p:cNvPr id="31" name="文本框 30"/>
          <p:cNvSpPr txBox="1"/>
          <p:nvPr>
            <p:custDataLst>
              <p:tags r:id="rId29"/>
            </p:custDataLst>
          </p:nvPr>
        </p:nvSpPr>
        <p:spPr>
          <a:xfrm>
            <a:off x="9190355" y="95250"/>
            <a:ext cx="471805" cy="2633345"/>
          </a:xfrm>
          <a:prstGeom prst="rect">
            <a:avLst/>
          </a:prstGeom>
          <a:noFill/>
          <a:ln w="12700" cmpd="sng">
            <a:solidFill>
              <a:schemeClr val="tx1"/>
            </a:solidFill>
            <a:prstDash val="solid"/>
          </a:ln>
        </p:spPr>
        <p:txBody>
          <a:bodyPr wrap="square" rtlCol="0">
            <a:noAutofit/>
          </a:bodyPr>
          <a:lstStyle/>
          <a:p>
            <a:r>
              <a:rPr lang="zh-CN" altLang="en-US" sz="2400" b="1">
                <a:solidFill>
                  <a:schemeClr val="tx1"/>
                </a:solidFill>
                <a:latin typeface="黑体" panose="02010609060101010101" charset="-122"/>
                <a:ea typeface="黑体" panose="02010609060101010101" charset="-122"/>
              </a:rPr>
              <a:t>第二次世界大战</a:t>
            </a:r>
            <a:endParaRPr lang="zh-CN" altLang="en-US" sz="2400" b="1">
              <a:solidFill>
                <a:schemeClr val="tx1"/>
              </a:solidFill>
              <a:latin typeface="黑体" panose="02010609060101010101" charset="-122"/>
              <a:ea typeface="黑体" panose="02010609060101010101" charset="-122"/>
            </a:endParaRPr>
          </a:p>
        </p:txBody>
      </p:sp>
      <p:sp>
        <p:nvSpPr>
          <p:cNvPr id="32" name="文本框 31"/>
          <p:cNvSpPr txBox="1"/>
          <p:nvPr>
            <p:custDataLst>
              <p:tags r:id="rId30"/>
            </p:custDataLst>
          </p:nvPr>
        </p:nvSpPr>
        <p:spPr>
          <a:xfrm>
            <a:off x="9024620" y="3639820"/>
            <a:ext cx="2372995" cy="829945"/>
          </a:xfrm>
          <a:prstGeom prst="rect">
            <a:avLst/>
          </a:prstGeom>
          <a:noFill/>
          <a:ln w="12700" cmpd="sng">
            <a:solidFill>
              <a:srgbClr val="C00000"/>
            </a:solidFill>
            <a:prstDash val="solid"/>
          </a:ln>
        </p:spPr>
        <p:txBody>
          <a:bodyPr wrap="square" rtlCol="0">
            <a:spAutoFit/>
          </a:bodyPr>
          <a:lstStyle/>
          <a:p>
            <a:r>
              <a:rPr lang="zh-CN" altLang="en-US" sz="2400" b="1">
                <a:solidFill>
                  <a:srgbClr val="C00000"/>
                </a:solidFill>
                <a:latin typeface="黑体" panose="02010609060101010101" charset="-122"/>
                <a:ea typeface="黑体" panose="02010609060101010101" charset="-122"/>
              </a:rPr>
              <a:t>亚非拉新兴民族文化复兴</a:t>
            </a:r>
            <a:endParaRPr lang="zh-CN" altLang="en-US" sz="2400" b="1">
              <a:solidFill>
                <a:srgbClr val="C00000"/>
              </a:solidFill>
              <a:latin typeface="黑体" panose="02010609060101010101" charset="-122"/>
              <a:ea typeface="黑体" panose="02010609060101010101" charset="-122"/>
            </a:endParaRPr>
          </a:p>
        </p:txBody>
      </p:sp>
      <p:sp>
        <p:nvSpPr>
          <p:cNvPr id="33" name="文本框 32"/>
          <p:cNvSpPr txBox="1"/>
          <p:nvPr>
            <p:custDataLst>
              <p:tags r:id="rId31"/>
            </p:custDataLst>
          </p:nvPr>
        </p:nvSpPr>
        <p:spPr>
          <a:xfrm>
            <a:off x="6528435" y="1761490"/>
            <a:ext cx="1271270" cy="741680"/>
          </a:xfrm>
          <a:prstGeom prst="rect">
            <a:avLst/>
          </a:prstGeom>
          <a:noFill/>
          <a:ln w="12700" cmpd="sng">
            <a:solidFill>
              <a:schemeClr val="tx1"/>
            </a:solidFill>
            <a:prstDash val="solid"/>
          </a:ln>
        </p:spPr>
        <p:txBody>
          <a:bodyPr wrap="square" rtlCol="0">
            <a:noAutofit/>
          </a:bodyPr>
          <a:lstStyle/>
          <a:p>
            <a:r>
              <a:rPr lang="zh-CN" altLang="en-US" sz="2400" b="1">
                <a:solidFill>
                  <a:schemeClr val="tx1"/>
                </a:solidFill>
                <a:latin typeface="黑体" panose="02010609060101010101" charset="-122"/>
                <a:ea typeface="黑体" panose="02010609060101010101" charset="-122"/>
              </a:rPr>
              <a:t>西方殖民扩张</a:t>
            </a:r>
            <a:endParaRPr lang="zh-CN" altLang="en-US" sz="2400" b="1">
              <a:solidFill>
                <a:schemeClr val="tx1"/>
              </a:solidFill>
              <a:latin typeface="黑体" panose="02010609060101010101" charset="-122"/>
              <a:ea typeface="黑体" panose="02010609060101010101" charset="-122"/>
            </a:endParaRPr>
          </a:p>
        </p:txBody>
      </p:sp>
      <p:sp>
        <p:nvSpPr>
          <p:cNvPr id="34" name="文本框 33"/>
          <p:cNvSpPr txBox="1"/>
          <p:nvPr>
            <p:custDataLst>
              <p:tags r:id="rId32"/>
            </p:custDataLst>
          </p:nvPr>
        </p:nvSpPr>
        <p:spPr>
          <a:xfrm>
            <a:off x="6514465" y="2936875"/>
            <a:ext cx="1500505" cy="829945"/>
          </a:xfrm>
          <a:prstGeom prst="rect">
            <a:avLst/>
          </a:prstGeom>
          <a:noFill/>
          <a:ln w="12700" cmpd="sng">
            <a:solidFill>
              <a:srgbClr val="C00000"/>
            </a:solidFill>
            <a:prstDash val="solid"/>
          </a:ln>
        </p:spPr>
        <p:txBody>
          <a:bodyPr wrap="square" rtlCol="0">
            <a:spAutoFit/>
          </a:bodyPr>
          <a:lstStyle/>
          <a:p>
            <a:r>
              <a:rPr lang="zh-CN" altLang="en-US" sz="2400" b="1">
                <a:solidFill>
                  <a:srgbClr val="C00000"/>
                </a:solidFill>
                <a:latin typeface="黑体" panose="02010609060101010101" charset="-122"/>
                <a:ea typeface="黑体" panose="02010609060101010101" charset="-122"/>
              </a:rPr>
              <a:t>亚非拉</a:t>
            </a:r>
            <a:endParaRPr lang="zh-CN" altLang="en-US" sz="2400" b="1">
              <a:solidFill>
                <a:srgbClr val="C00000"/>
              </a:solidFill>
              <a:latin typeface="黑体" panose="02010609060101010101" charset="-122"/>
              <a:ea typeface="黑体" panose="02010609060101010101" charset="-122"/>
            </a:endParaRPr>
          </a:p>
          <a:p>
            <a:r>
              <a:rPr lang="zh-CN" altLang="en-US" sz="2400" b="1">
                <a:solidFill>
                  <a:srgbClr val="C00000"/>
                </a:solidFill>
                <a:latin typeface="黑体" panose="02010609060101010101" charset="-122"/>
                <a:ea typeface="黑体" panose="02010609060101010101" charset="-122"/>
              </a:rPr>
              <a:t>文化重构</a:t>
            </a:r>
            <a:endParaRPr lang="zh-CN" altLang="en-US" sz="2400" b="1">
              <a:solidFill>
                <a:srgbClr val="C00000"/>
              </a:solidFill>
              <a:latin typeface="黑体" panose="02010609060101010101" charset="-122"/>
              <a:ea typeface="黑体" panose="02010609060101010101" charset="-122"/>
            </a:endParaRPr>
          </a:p>
        </p:txBody>
      </p:sp>
      <p:sp>
        <p:nvSpPr>
          <p:cNvPr id="30" name="文本框 29"/>
          <p:cNvSpPr txBox="1"/>
          <p:nvPr>
            <p:custDataLst>
              <p:tags r:id="rId33"/>
            </p:custDataLst>
          </p:nvPr>
        </p:nvSpPr>
        <p:spPr>
          <a:xfrm>
            <a:off x="142240" y="161925"/>
            <a:ext cx="2495550" cy="674370"/>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800" b="1" dirty="0">
                <a:latin typeface="微软雅黑" panose="020B0503020204020204" charset="-122"/>
                <a:ea typeface="微软雅黑" panose="020B0503020204020204" charset="-122"/>
                <a:cs typeface="楷体" panose="02010609060101010101" pitchFamily="49" charset="-122"/>
                <a:sym typeface="+mn-ea"/>
              </a:rPr>
              <a:t>单元时空</a:t>
            </a:r>
            <a:r>
              <a:rPr lang="zh-CN" altLang="en-US" sz="2800" b="1" dirty="0">
                <a:latin typeface="微软雅黑" panose="020B0503020204020204" charset="-122"/>
                <a:ea typeface="微软雅黑" panose="020B0503020204020204" charset="-122"/>
                <a:cs typeface="楷体" panose="02010609060101010101" pitchFamily="49" charset="-122"/>
                <a:sym typeface="+mn-ea"/>
              </a:rPr>
              <a:t>坐标</a:t>
            </a:r>
            <a:endParaRPr lang="zh-CN" altLang="en-US" sz="2800" b="1" dirty="0">
              <a:latin typeface="微软雅黑" panose="020B0503020204020204" charset="-122"/>
              <a:ea typeface="微软雅黑" panose="020B0503020204020204" charset="-122"/>
              <a:cs typeface="楷体" panose="02010609060101010101" pitchFamily="49" charset="-122"/>
              <a:sym typeface="+mn-ea"/>
            </a:endParaRPr>
          </a:p>
        </p:txBody>
      </p:sp>
      <p:sp>
        <p:nvSpPr>
          <p:cNvPr id="35" name="文本框 34"/>
          <p:cNvSpPr txBox="1"/>
          <p:nvPr>
            <p:custDataLst>
              <p:tags r:id="rId34"/>
            </p:custDataLst>
          </p:nvPr>
        </p:nvSpPr>
        <p:spPr>
          <a:xfrm>
            <a:off x="9024620" y="2954020"/>
            <a:ext cx="2362200" cy="460375"/>
          </a:xfrm>
          <a:prstGeom prst="rect">
            <a:avLst/>
          </a:prstGeom>
          <a:noFill/>
          <a:ln w="12700" cmpd="sng">
            <a:solidFill>
              <a:srgbClr val="C00000"/>
            </a:solidFill>
            <a:prstDash val="solid"/>
          </a:ln>
        </p:spPr>
        <p:txBody>
          <a:bodyPr wrap="square" rtlCol="0">
            <a:spAutoFit/>
          </a:bodyPr>
          <a:p>
            <a:r>
              <a:rPr lang="zh-CN" altLang="en-US" sz="2400" b="1">
                <a:solidFill>
                  <a:srgbClr val="C00000"/>
                </a:solidFill>
                <a:latin typeface="黑体" panose="02010609060101010101" charset="-122"/>
                <a:ea typeface="黑体" panose="02010609060101010101" charset="-122"/>
              </a:rPr>
              <a:t>民族自决</a:t>
            </a:r>
            <a:r>
              <a:rPr lang="zh-CN" altLang="en-US" sz="2400" b="1">
                <a:solidFill>
                  <a:srgbClr val="C00000"/>
                </a:solidFill>
                <a:latin typeface="黑体" panose="02010609060101010101" charset="-122"/>
                <a:ea typeface="黑体" panose="02010609060101010101" charset="-122"/>
              </a:rPr>
              <a:t>意识</a:t>
            </a:r>
            <a:endParaRPr lang="zh-CN" altLang="en-US" sz="2400" b="1">
              <a:solidFill>
                <a:srgbClr val="C00000"/>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7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linds(horizont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linds(horizont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linds(horizontal)">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linds(horizontal)">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blinds(horizontal)">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7"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1" grpId="0" bldLvl="0" animBg="1"/>
      <p:bldP spid="33" grpId="0" bldLvl="0" animBg="1"/>
      <p:bldP spid="34" grpId="0" bldLvl="0" animBg="1"/>
      <p:bldP spid="35" grpId="0" animBg="1"/>
      <p:bldP spid="35" grpId="1" animBg="1"/>
      <p:bldP spid="32" grpId="0" animBg="1"/>
      <p:bldP spid="3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custDataLst>
              <p:tags r:id="rId1"/>
            </p:custDataLst>
          </p:nvPr>
        </p:nvSpPr>
        <p:spPr>
          <a:xfrm>
            <a:off x="608400" y="410915"/>
            <a:ext cx="10969200" cy="705600"/>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endParaRPr lang="zh-CN" altLang="en-US">
              <a:solidFill>
                <a:schemeClr val="accent1"/>
              </a:solidFill>
            </a:endParaRPr>
          </a:p>
        </p:txBody>
      </p:sp>
      <p:sp>
        <p:nvSpPr>
          <p:cNvPr id="30" name="文本框 29"/>
          <p:cNvSpPr txBox="1"/>
          <p:nvPr>
            <p:custDataLst>
              <p:tags r:id="rId2"/>
            </p:custDataLst>
          </p:nvPr>
        </p:nvSpPr>
        <p:spPr>
          <a:xfrm>
            <a:off x="171450" y="277495"/>
            <a:ext cx="6689090" cy="675005"/>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800" b="1">
                <a:solidFill>
                  <a:schemeClr val="accent1"/>
                </a:solidFill>
                <a:sym typeface="+mn-ea"/>
              </a:rPr>
              <a:t>专题一：古代战争与地域文化的演变</a:t>
            </a:r>
            <a:endParaRPr lang="zh-CN" altLang="en-US" sz="2800" b="1" dirty="0">
              <a:latin typeface="微软雅黑" panose="020B0503020204020204" charset="-122"/>
              <a:ea typeface="微软雅黑" panose="020B0503020204020204" charset="-122"/>
              <a:cs typeface="楷体" panose="02010609060101010101" pitchFamily="49" charset="-122"/>
              <a:sym typeface="+mn-ea"/>
            </a:endParaRPr>
          </a:p>
        </p:txBody>
      </p:sp>
      <p:sp>
        <p:nvSpPr>
          <p:cNvPr id="3" name="文本框 2"/>
          <p:cNvSpPr txBox="1"/>
          <p:nvPr>
            <p:custDataLst>
              <p:tags r:id="rId3"/>
            </p:custDataLst>
          </p:nvPr>
        </p:nvSpPr>
        <p:spPr>
          <a:xfrm>
            <a:off x="171450" y="1116330"/>
            <a:ext cx="11848465" cy="5349875"/>
          </a:xfrm>
          <a:prstGeom prst="rect">
            <a:avLst/>
          </a:prstGeom>
          <a:noFill/>
          <a:ln w="28575" cmpd="sng">
            <a:solidFill>
              <a:srgbClr val="002060"/>
            </a:solidFill>
            <a:prstDash val="solid"/>
          </a:ln>
        </p:spPr>
        <p:txBody>
          <a:bodyPr wrap="square" rtlCol="0" anchor="t">
            <a:noAutofit/>
          </a:bodyPr>
          <a:p>
            <a:pPr indent="0" fontAlgn="auto">
              <a:lnSpc>
                <a:spcPct val="100000"/>
              </a:lnSpc>
            </a:pPr>
            <a:r>
              <a:rPr lang="en-US" sz="2400" b="1">
                <a:solidFill>
                  <a:schemeClr val="tx1"/>
                </a:solidFill>
                <a:latin typeface="黑体" panose="02010609060101010101" charset="-122"/>
                <a:ea typeface="黑体" panose="02010609060101010101" charset="-122"/>
                <a:cs typeface="黑体" panose="02010609060101010101" charset="-122"/>
                <a:sym typeface="+mn-ea"/>
              </a:rPr>
              <a:t>1.</a:t>
            </a:r>
            <a:r>
              <a:rPr sz="2400" b="1">
                <a:solidFill>
                  <a:schemeClr val="tx1"/>
                </a:solidFill>
                <a:latin typeface="黑体" panose="02010609060101010101" charset="-122"/>
                <a:ea typeface="黑体" panose="02010609060101010101" charset="-122"/>
                <a:cs typeface="黑体" panose="02010609060101010101" charset="-122"/>
                <a:sym typeface="+mn-ea"/>
              </a:rPr>
              <a:t>（2023·</a:t>
            </a:r>
            <a:r>
              <a:rPr lang="zh-CN" sz="2400" b="1">
                <a:solidFill>
                  <a:schemeClr val="tx1"/>
                </a:solidFill>
                <a:latin typeface="黑体" panose="02010609060101010101" charset="-122"/>
                <a:ea typeface="黑体" panose="02010609060101010101" charset="-122"/>
                <a:cs typeface="黑体" panose="02010609060101010101" charset="-122"/>
                <a:sym typeface="+mn-ea"/>
              </a:rPr>
              <a:t>广东卷</a:t>
            </a:r>
            <a:r>
              <a:rPr sz="2400" b="1">
                <a:solidFill>
                  <a:schemeClr val="tx1"/>
                </a:solidFill>
                <a:latin typeface="黑体" panose="02010609060101010101" charset="-122"/>
                <a:ea typeface="黑体" panose="02010609060101010101" charset="-122"/>
                <a:cs typeface="黑体" panose="02010609060101010101" charset="-122"/>
                <a:sym typeface="+mn-ea"/>
              </a:rPr>
              <a:t>·1</a:t>
            </a:r>
            <a:r>
              <a:rPr lang="en-US" sz="2400" b="1">
                <a:solidFill>
                  <a:schemeClr val="tx1"/>
                </a:solidFill>
                <a:latin typeface="黑体" panose="02010609060101010101" charset="-122"/>
                <a:ea typeface="黑体" panose="02010609060101010101" charset="-122"/>
                <a:cs typeface="黑体" panose="02010609060101010101" charset="-122"/>
                <a:sym typeface="+mn-ea"/>
              </a:rPr>
              <a:t>1</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zh-CN" sz="2400" b="1">
                <a:solidFill>
                  <a:schemeClr val="tx1"/>
                </a:solidFill>
                <a:latin typeface="黑体" panose="02010609060101010101" charset="-122"/>
                <a:ea typeface="黑体" panose="02010609060101010101" charset="-122"/>
                <a:cs typeface="黑体" panose="02010609060101010101" charset="-122"/>
                <a:sym typeface="+mn-ea"/>
              </a:rPr>
              <a:t>图</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2</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所示历史事件</a:t>
            </a:r>
            <a:r>
              <a:rPr sz="2400" b="1">
                <a:solidFill>
                  <a:schemeClr val="tx1"/>
                </a:solidFill>
                <a:latin typeface="黑体" panose="02010609060101010101" charset="-122"/>
                <a:ea typeface="黑体" panose="02010609060101010101" charset="-122"/>
                <a:cs typeface="黑体" panose="02010609060101010101" charset="-122"/>
                <a:sym typeface="+mn-ea"/>
              </a:rPr>
              <a:t>（　　）</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00000"/>
              </a:lnSpc>
            </a:pPr>
            <a:endParaRPr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indent="0" fontAlgn="auto">
              <a:lnSpc>
                <a:spcPct val="100000"/>
              </a:lnSpc>
            </a:pPr>
            <a:endParaRPr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indent="0" fontAlgn="auto">
              <a:lnSpc>
                <a:spcPct val="100000"/>
              </a:lnSpc>
            </a:pPr>
            <a:endParaRPr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indent="0" fontAlgn="auto">
              <a:lnSpc>
                <a:spcPct val="100000"/>
              </a:lnSpc>
            </a:pPr>
            <a:endParaRPr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indent="0" fontAlgn="auto">
              <a:lnSpc>
                <a:spcPct val="100000"/>
              </a:lnSpc>
            </a:pPr>
            <a:endParaRPr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indent="0" fontAlgn="auto">
              <a:lnSpc>
                <a:spcPct val="100000"/>
              </a:lnSpc>
            </a:pPr>
            <a:endParaRPr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indent="0" fontAlgn="auto">
              <a:lnSpc>
                <a:spcPct val="100000"/>
              </a:lnSpc>
            </a:pPr>
            <a:endParaRPr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indent="0" fontAlgn="auto">
              <a:lnSpc>
                <a:spcPct val="100000"/>
              </a:lnSpc>
            </a:pPr>
            <a:endParaRPr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indent="0" fontAlgn="auto">
              <a:lnSpc>
                <a:spcPct val="100000"/>
              </a:lnSpc>
            </a:pPr>
            <a:endParaRPr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indent="0" fontAlgn="auto">
              <a:lnSpc>
                <a:spcPct val="100000"/>
              </a:lnSpc>
            </a:pPr>
            <a:r>
              <a:rPr sz="2400" b="1">
                <a:solidFill>
                  <a:schemeClr val="tx1"/>
                </a:solidFill>
                <a:latin typeface="黑体" panose="02010609060101010101" charset="-122"/>
                <a:ea typeface="黑体" panose="02010609060101010101" charset="-122"/>
                <a:cs typeface="黑体" panose="02010609060101010101" charset="-122"/>
                <a:sym typeface="+mn-ea"/>
              </a:rPr>
              <a:t>A．</a:t>
            </a:r>
            <a:r>
              <a:rPr lang="zh-CN" sz="2400" b="1">
                <a:solidFill>
                  <a:schemeClr val="tx1"/>
                </a:solidFill>
                <a:latin typeface="黑体" panose="02010609060101010101" charset="-122"/>
                <a:ea typeface="黑体" panose="02010609060101010101" charset="-122"/>
                <a:cs typeface="黑体" panose="02010609060101010101" charset="-122"/>
                <a:sym typeface="+mn-ea"/>
              </a:rPr>
              <a:t>传播了阿拉伯数字</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00000"/>
              </a:lnSpc>
            </a:pPr>
            <a:r>
              <a:rPr sz="2400" b="1">
                <a:solidFill>
                  <a:schemeClr val="tx1"/>
                </a:solidFill>
                <a:latin typeface="黑体" panose="02010609060101010101" charset="-122"/>
                <a:ea typeface="黑体" panose="02010609060101010101" charset="-122"/>
                <a:cs typeface="黑体" panose="02010609060101010101" charset="-122"/>
                <a:sym typeface="+mn-ea"/>
              </a:rPr>
              <a:t>B．</a:t>
            </a:r>
            <a:r>
              <a:rPr lang="zh-CN" sz="2400" b="1">
                <a:solidFill>
                  <a:schemeClr val="tx1"/>
                </a:solidFill>
                <a:latin typeface="黑体" panose="02010609060101010101" charset="-122"/>
                <a:ea typeface="黑体" panose="02010609060101010101" charset="-122"/>
                <a:cs typeface="黑体" panose="02010609060101010101" charset="-122"/>
                <a:sym typeface="+mn-ea"/>
              </a:rPr>
              <a:t>扩大了罗马法的适用范围</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00000"/>
              </a:lnSpc>
            </a:pPr>
            <a:r>
              <a:rPr sz="2400" b="1">
                <a:solidFill>
                  <a:schemeClr val="tx1"/>
                </a:solidFill>
                <a:latin typeface="黑体" panose="02010609060101010101" charset="-122"/>
                <a:ea typeface="黑体" panose="02010609060101010101" charset="-122"/>
                <a:cs typeface="黑体" panose="02010609060101010101" charset="-122"/>
                <a:sym typeface="+mn-ea"/>
              </a:rPr>
              <a:t>C．</a:t>
            </a:r>
            <a:r>
              <a:rPr lang="zh-CN" sz="2400" b="1">
                <a:solidFill>
                  <a:schemeClr val="tx1"/>
                </a:solidFill>
                <a:latin typeface="黑体" panose="02010609060101010101" charset="-122"/>
                <a:ea typeface="黑体" panose="02010609060101010101" charset="-122"/>
                <a:cs typeface="黑体" panose="02010609060101010101" charset="-122"/>
                <a:sym typeface="+mn-ea"/>
              </a:rPr>
              <a:t>开启了希腊化时代</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00000"/>
              </a:lnSpc>
            </a:pPr>
            <a:r>
              <a:rPr sz="2400" b="1">
                <a:solidFill>
                  <a:schemeClr val="tx1"/>
                </a:solidFill>
                <a:latin typeface="黑体" panose="02010609060101010101" charset="-122"/>
                <a:ea typeface="黑体" panose="02010609060101010101" charset="-122"/>
                <a:cs typeface="黑体" panose="02010609060101010101" charset="-122"/>
                <a:sym typeface="+mn-ea"/>
              </a:rPr>
              <a:t>D．</a:t>
            </a:r>
            <a:r>
              <a:rPr lang="zh-CN" sz="2400" b="1">
                <a:solidFill>
                  <a:schemeClr val="tx1"/>
                </a:solidFill>
                <a:latin typeface="黑体" panose="02010609060101010101" charset="-122"/>
                <a:ea typeface="黑体" panose="02010609060101010101" charset="-122"/>
                <a:cs typeface="黑体" panose="02010609060101010101" charset="-122"/>
                <a:sym typeface="+mn-ea"/>
              </a:rPr>
              <a:t>加快了印刷术的西传进程</a:t>
            </a:r>
            <a:endParaRPr lang="zh-CN" sz="2400" b="1">
              <a:solidFill>
                <a:schemeClr val="tx1"/>
              </a:solidFill>
              <a:latin typeface="黑体" panose="02010609060101010101" charset="-122"/>
              <a:ea typeface="黑体" panose="02010609060101010101" charset="-122"/>
              <a:cs typeface="黑体" panose="02010609060101010101" charset="-122"/>
              <a:sym typeface="+mn-ea"/>
            </a:endParaRPr>
          </a:p>
        </p:txBody>
      </p:sp>
      <p:pic>
        <p:nvPicPr>
          <p:cNvPr id="1594471616" name="图片 1" descr="中学历史教学园地（www.zxls.com）——全国文章总量、访问量最大的历史教学网站。">
            <a:hlinkClick r:id="rId4"/>
          </p:cNvPr>
          <p:cNvPicPr>
            <a:picLocks noChangeAspect="1"/>
          </p:cNvPicPr>
          <p:nvPr>
            <p:custDataLst>
              <p:tags r:id="rId5"/>
            </p:custDataLst>
          </p:nvPr>
        </p:nvPicPr>
        <p:blipFill>
          <a:blip r:embed="rId6"/>
          <a:stretch>
            <a:fillRect/>
          </a:stretch>
        </p:blipFill>
        <p:spPr>
          <a:xfrm>
            <a:off x="2860040" y="1594485"/>
            <a:ext cx="6180455" cy="3088005"/>
          </a:xfrm>
          <a:prstGeom prst="rect">
            <a:avLst/>
          </a:prstGeom>
        </p:spPr>
      </p:pic>
      <p:sp>
        <p:nvSpPr>
          <p:cNvPr id="6" name="文本框 5"/>
          <p:cNvSpPr txBox="1"/>
          <p:nvPr/>
        </p:nvSpPr>
        <p:spPr>
          <a:xfrm>
            <a:off x="6306185" y="1033145"/>
            <a:ext cx="636905" cy="706755"/>
          </a:xfrm>
          <a:prstGeom prst="rect">
            <a:avLst/>
          </a:prstGeom>
          <a:noFill/>
        </p:spPr>
        <p:txBody>
          <a:bodyPr wrap="square" rtlCol="0">
            <a:spAutoFit/>
          </a:bodyPr>
          <a:p>
            <a:r>
              <a:rPr lang="en-US" altLang="zh-CN" sz="4000" b="1">
                <a:solidFill>
                  <a:srgbClr val="FF0000"/>
                </a:solidFill>
              </a:rPr>
              <a:t>C</a:t>
            </a:r>
            <a:endParaRPr lang="en-US" altLang="zh-CN" sz="4000" b="1">
              <a:solidFill>
                <a:srgbClr val="FF0000"/>
              </a:solidFill>
            </a:endParaRPr>
          </a:p>
        </p:txBody>
      </p:sp>
      <p:sp>
        <p:nvSpPr>
          <p:cNvPr id="2" name="文本框 1"/>
          <p:cNvSpPr txBox="1"/>
          <p:nvPr/>
        </p:nvSpPr>
        <p:spPr>
          <a:xfrm>
            <a:off x="774700" y="1821180"/>
            <a:ext cx="10495280" cy="2861310"/>
          </a:xfrm>
          <a:prstGeom prst="rect">
            <a:avLst/>
          </a:prstGeom>
          <a:solidFill>
            <a:schemeClr val="accent3">
              <a:lumMod val="20000"/>
              <a:lumOff val="80000"/>
            </a:schemeClr>
          </a:solidFill>
        </p:spPr>
        <p:txBody>
          <a:bodyPr wrap="square" rtlCol="0">
            <a:spAutoFit/>
          </a:bodyPr>
          <a:p>
            <a:pPr>
              <a:lnSpc>
                <a:spcPct val="150000"/>
              </a:lnSpc>
            </a:pPr>
            <a:r>
              <a:rPr lang="zh-CN" altLang="en-US" sz="24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【解题思路】</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本题以地图的方式进行考察，需</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准确提取</a:t>
            </a:r>
            <a:r>
              <a:rPr lang="zh-CN" altLang="en-US" sz="2400" b="1" dirty="0">
                <a:solidFill>
                  <a:srgbClr val="FF0000"/>
                </a:solidFill>
                <a:latin typeface="楷体" panose="02010609060101010101" pitchFamily="49" charset="-122"/>
                <a:ea typeface="楷体" panose="02010609060101010101" pitchFamily="49" charset="-122"/>
                <a:sym typeface="+mn-ea"/>
              </a:rPr>
              <a:t>地图信息</a:t>
            </a:r>
            <a:r>
              <a:rPr lang="zh-CN" altLang="en-US" sz="2400" b="1" dirty="0">
                <a:latin typeface="楷体" panose="02010609060101010101" pitchFamily="49" charset="-122"/>
                <a:ea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图片中的扩张起点位于南欧地区的巴尔干半岛，经小亚细亚、埃及、西亚进入了波斯、中亚和北印度地区，最终返回巴比伦，整个路线图与亚历山大东征的过程相吻合，由此开启了“希腊化”时代，故选</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C</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项，本题的考察点为</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亚历山大东征的路线</a:t>
            </a:r>
            <a:r>
              <a:rPr lang="zh-CN" altLang="en-US" sz="2400" b="1" dirty="0">
                <a:latin typeface="楷体" panose="02010609060101010101" pitchFamily="49" charset="-122"/>
                <a:ea typeface="楷体" panose="02010609060101010101" pitchFamily="49" charset="-122"/>
                <a:sym typeface="+mn-ea"/>
              </a:rPr>
              <a:t>。</a:t>
            </a:r>
            <a:endParaRPr lang="zh-CN" sz="2000" b="1" spc="-100" dirty="0">
              <a:solidFill>
                <a:srgbClr val="002060"/>
              </a:solidFill>
              <a:uFillTx/>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 name="图片 21"/>
          <p:cNvPicPr>
            <a:picLocks noChangeAspect="1"/>
          </p:cNvPicPr>
          <p:nvPr>
            <p:custDataLst>
              <p:tags r:id="rId1"/>
            </p:custDataLst>
          </p:nvPr>
        </p:nvPicPr>
        <p:blipFill>
          <a:blip r:embed="rId2"/>
          <a:stretch>
            <a:fillRect/>
          </a:stretch>
        </p:blipFill>
        <p:spPr>
          <a:xfrm>
            <a:off x="5554980" y="979805"/>
            <a:ext cx="6358255" cy="5196205"/>
          </a:xfrm>
          <a:prstGeom prst="rect">
            <a:avLst/>
          </a:prstGeom>
        </p:spPr>
      </p:pic>
      <p:sp>
        <p:nvSpPr>
          <p:cNvPr id="11" name="文本框 10"/>
          <p:cNvSpPr txBox="1"/>
          <p:nvPr>
            <p:custDataLst>
              <p:tags r:id="rId3"/>
            </p:custDataLst>
          </p:nvPr>
        </p:nvSpPr>
        <p:spPr>
          <a:xfrm>
            <a:off x="271780" y="3352165"/>
            <a:ext cx="5154930" cy="1938020"/>
          </a:xfrm>
          <a:prstGeom prst="rect">
            <a:avLst/>
          </a:prstGeom>
          <a:noFill/>
          <a:ln w="19050">
            <a:solidFill>
              <a:srgbClr val="FF0000"/>
            </a:solidFill>
          </a:ln>
        </p:spPr>
        <p:txBody>
          <a:bodyPr wrap="square" rtlCol="0">
            <a:spAutoFit/>
          </a:bodyPr>
          <a:p>
            <a:pPr>
              <a:lnSpc>
                <a:spcPct val="150000"/>
              </a:lnSpc>
            </a:pPr>
            <a:r>
              <a:rPr lang="zh-CN" altLang="en-US" sz="2000" b="1" dirty="0">
                <a:solidFill>
                  <a:srgbClr val="FF0000"/>
                </a:solidFill>
                <a:effectLst/>
                <a:latin typeface="黑体" panose="02010609060101010101" charset="-122"/>
                <a:ea typeface="黑体" panose="02010609060101010101" charset="-122"/>
                <a:cs typeface="黑体" panose="02010609060101010101" charset="-122"/>
                <a:sym typeface="+mn-ea"/>
              </a:rPr>
              <a:t>“希腊化世界”：</a:t>
            </a:r>
            <a:r>
              <a:rPr lang="zh-CN" altLang="en-US" sz="2000" b="1" dirty="0">
                <a:solidFill>
                  <a:srgbClr val="002060"/>
                </a:solidFill>
                <a:effectLst/>
                <a:latin typeface="黑体" panose="02010609060101010101" charset="-122"/>
                <a:ea typeface="黑体" panose="02010609060101010101" charset="-122"/>
                <a:cs typeface="黑体" panose="02010609060101010101" charset="-122"/>
                <a:sym typeface="+mn-ea"/>
              </a:rPr>
              <a:t>公元前323年，亚历山大去世，帝国逐渐分裂为托勒密埃及、塞琉古王国和马其顿王国三个主要国家。这些</a:t>
            </a:r>
            <a:r>
              <a:rPr lang="zh-CN" altLang="en-US" sz="2000" b="1" dirty="0">
                <a:solidFill>
                  <a:srgbClr val="FF0000"/>
                </a:solidFill>
                <a:effectLst/>
                <a:latin typeface="黑体" panose="02010609060101010101" charset="-122"/>
                <a:ea typeface="黑体" panose="02010609060101010101" charset="-122"/>
                <a:cs typeface="黑体" panose="02010609060101010101" charset="-122"/>
                <a:sym typeface="+mn-ea"/>
              </a:rPr>
              <a:t>区域</a:t>
            </a:r>
            <a:r>
              <a:rPr lang="zh-CN" altLang="en-US" sz="2000" b="1" dirty="0">
                <a:solidFill>
                  <a:srgbClr val="002060"/>
                </a:solidFill>
                <a:effectLst/>
                <a:latin typeface="黑体" panose="02010609060101010101" charset="-122"/>
                <a:ea typeface="黑体" panose="02010609060101010101" charset="-122"/>
                <a:cs typeface="黑体" panose="02010609060101010101" charset="-122"/>
                <a:sym typeface="+mn-ea"/>
              </a:rPr>
              <a:t>被统称为“希腊化世界”。</a:t>
            </a:r>
            <a:r>
              <a:rPr lang="zh-CN" altLang="en-US" sz="2000" b="1" dirty="0">
                <a:solidFill>
                  <a:srgbClr val="FF0000"/>
                </a:solidFill>
                <a:effectLst/>
                <a:latin typeface="黑体" panose="02010609060101010101" charset="-122"/>
                <a:ea typeface="黑体" panose="02010609060101010101" charset="-122"/>
                <a:cs typeface="黑体" panose="02010609060101010101" charset="-122"/>
                <a:sym typeface="+mn-ea"/>
              </a:rPr>
              <a:t>（</a:t>
            </a:r>
            <a:r>
              <a:rPr lang="zh-CN" altLang="en-US" sz="2000" b="1" dirty="0" smtClean="0">
                <a:solidFill>
                  <a:srgbClr val="FF0000"/>
                </a:solidFill>
                <a:effectLst/>
                <a:latin typeface="黑体" panose="02010609060101010101" charset="-122"/>
                <a:ea typeface="黑体" panose="02010609060101010101" charset="-122"/>
                <a:cs typeface="黑体" panose="02010609060101010101" charset="-122"/>
                <a:sym typeface="+mn-ea"/>
              </a:rPr>
              <a:t>空间角度）</a:t>
            </a:r>
            <a:r>
              <a:rPr lang="en-US" altLang="zh-CN" sz="2000" b="1" spc="-100" dirty="0" smtClean="0">
                <a:solidFill>
                  <a:srgbClr val="002060"/>
                </a:solidFill>
                <a:effectLst/>
                <a:uFillTx/>
                <a:latin typeface="黑体" panose="02010609060101010101" charset="-122"/>
                <a:ea typeface="黑体" panose="02010609060101010101" charset="-122"/>
                <a:cs typeface="黑体" panose="02010609060101010101" charset="-122"/>
              </a:rPr>
              <a:t> </a:t>
            </a:r>
            <a:endParaRPr lang="en-US" altLang="zh-CN" sz="2000" b="1" spc="-100" dirty="0" smtClean="0">
              <a:solidFill>
                <a:srgbClr val="002060"/>
              </a:solidFill>
              <a:effectLst/>
              <a:uFillTx/>
              <a:latin typeface="黑体" panose="02010609060101010101" charset="-122"/>
              <a:ea typeface="黑体" panose="02010609060101010101" charset="-122"/>
              <a:cs typeface="黑体" panose="02010609060101010101" charset="-122"/>
            </a:endParaRPr>
          </a:p>
        </p:txBody>
      </p:sp>
      <p:sp>
        <p:nvSpPr>
          <p:cNvPr id="6" name="文本框 5"/>
          <p:cNvSpPr txBox="1"/>
          <p:nvPr>
            <p:custDataLst>
              <p:tags r:id="rId4"/>
            </p:custDataLst>
          </p:nvPr>
        </p:nvSpPr>
        <p:spPr>
          <a:xfrm>
            <a:off x="271780" y="1070610"/>
            <a:ext cx="5154930" cy="1753235"/>
          </a:xfrm>
          <a:prstGeom prst="rect">
            <a:avLst/>
          </a:prstGeom>
          <a:noFill/>
          <a:ln w="19050">
            <a:solidFill>
              <a:srgbClr val="FF0000"/>
            </a:solidFill>
          </a:ln>
        </p:spPr>
        <p:txBody>
          <a:bodyPr wrap="square" rtlCol="0">
            <a:spAutoFit/>
          </a:bodyPr>
          <a:p>
            <a:pPr lvl="0" indent="0" algn="l">
              <a:lnSpc>
                <a:spcPct val="135000"/>
              </a:lnSpc>
              <a:buClrTx/>
              <a:buSzTx/>
              <a:buFont typeface="Wingdings" panose="05000000000000000000" charset="0"/>
              <a:buNone/>
            </a:pPr>
            <a:r>
              <a:rPr lang="zh-CN" altLang="en-US" sz="2000" b="1" dirty="0">
                <a:solidFill>
                  <a:srgbClr val="FF0000"/>
                </a:solidFill>
                <a:latin typeface="黑体" panose="02010609060101010101" charset="-122"/>
                <a:ea typeface="黑体" panose="02010609060101010101" charset="-122"/>
                <a:cs typeface="黑体" panose="02010609060101010101" charset="-122"/>
                <a:sym typeface="+mn-ea"/>
              </a:rPr>
              <a:t>“希腊化时代”</a:t>
            </a:r>
            <a:r>
              <a:rPr lang="zh-CN" altLang="en-US" sz="2000" dirty="0">
                <a:solidFill>
                  <a:srgbClr val="FF0000"/>
                </a:solidFill>
                <a:latin typeface="黑体" panose="02010609060101010101" charset="-122"/>
                <a:ea typeface="黑体" panose="02010609060101010101" charset="-122"/>
                <a:cs typeface="黑体" panose="02010609060101010101" charset="-122"/>
                <a:sym typeface="+mn-ea"/>
              </a:rPr>
              <a:t>：</a:t>
            </a:r>
            <a:r>
              <a:rPr lang="zh-CN" altLang="en-US" sz="2000" b="1" dirty="0">
                <a:solidFill>
                  <a:srgbClr val="002060"/>
                </a:solidFill>
                <a:latin typeface="黑体" panose="02010609060101010101" charset="-122"/>
                <a:ea typeface="黑体" panose="02010609060101010101" charset="-122"/>
                <a:cs typeface="黑体" panose="02010609060101010101" charset="-122"/>
                <a:sym typeface="+mn-ea"/>
              </a:rPr>
              <a:t>从亚历山大</a:t>
            </a:r>
            <a:r>
              <a:rPr lang="zh-CN" altLang="en-US" sz="2000" b="1" dirty="0" smtClean="0">
                <a:solidFill>
                  <a:srgbClr val="002060"/>
                </a:solidFill>
                <a:latin typeface="黑体" panose="02010609060101010101" charset="-122"/>
                <a:ea typeface="黑体" panose="02010609060101010101" charset="-122"/>
                <a:cs typeface="黑体" panose="02010609060101010101" charset="-122"/>
                <a:sym typeface="+mn-ea"/>
              </a:rPr>
              <a:t>远征（前</a:t>
            </a:r>
            <a:r>
              <a:rPr lang="en-US" altLang="zh-CN" sz="2000" b="1" dirty="0" smtClean="0">
                <a:solidFill>
                  <a:srgbClr val="002060"/>
                </a:solidFill>
                <a:latin typeface="黑体" panose="02010609060101010101" charset="-122"/>
                <a:ea typeface="黑体" panose="02010609060101010101" charset="-122"/>
                <a:cs typeface="黑体" panose="02010609060101010101" charset="-122"/>
                <a:sym typeface="+mn-ea"/>
              </a:rPr>
              <a:t>334</a:t>
            </a:r>
            <a:r>
              <a:rPr lang="zh-CN" altLang="en-US" sz="2000" b="1" dirty="0" smtClean="0">
                <a:solidFill>
                  <a:srgbClr val="002060"/>
                </a:solidFill>
                <a:latin typeface="黑体" panose="02010609060101010101" charset="-122"/>
                <a:ea typeface="黑体" panose="02010609060101010101" charset="-122"/>
                <a:cs typeface="黑体" panose="02010609060101010101" charset="-122"/>
                <a:sym typeface="+mn-ea"/>
              </a:rPr>
              <a:t>年）到罗马屋大维最终</a:t>
            </a:r>
            <a:r>
              <a:rPr lang="zh-CN" altLang="en-US" sz="2000" b="1" dirty="0">
                <a:solidFill>
                  <a:srgbClr val="002060"/>
                </a:solidFill>
                <a:latin typeface="黑体" panose="02010609060101010101" charset="-122"/>
                <a:ea typeface="黑体" panose="02010609060101010101" charset="-122"/>
                <a:cs typeface="黑体" panose="02010609060101010101" charset="-122"/>
                <a:sym typeface="+mn-ea"/>
              </a:rPr>
              <a:t>征服托勒密</a:t>
            </a:r>
            <a:r>
              <a:rPr lang="zh-CN" altLang="en-US" sz="2000" b="1" dirty="0" smtClean="0">
                <a:solidFill>
                  <a:srgbClr val="002060"/>
                </a:solidFill>
                <a:latin typeface="黑体" panose="02010609060101010101" charset="-122"/>
                <a:ea typeface="黑体" panose="02010609060101010101" charset="-122"/>
                <a:cs typeface="黑体" panose="02010609060101010101" charset="-122"/>
                <a:sym typeface="+mn-ea"/>
              </a:rPr>
              <a:t>埃及（前</a:t>
            </a:r>
            <a:r>
              <a:rPr lang="en-US" altLang="zh-CN" sz="2000" b="1" dirty="0" smtClean="0">
                <a:solidFill>
                  <a:srgbClr val="002060"/>
                </a:solidFill>
                <a:latin typeface="黑体" panose="02010609060101010101" charset="-122"/>
                <a:ea typeface="黑体" panose="02010609060101010101" charset="-122"/>
                <a:cs typeface="黑体" panose="02010609060101010101" charset="-122"/>
                <a:sym typeface="+mn-ea"/>
              </a:rPr>
              <a:t>30</a:t>
            </a:r>
            <a:r>
              <a:rPr lang="zh-CN" altLang="en-US" sz="2000" b="1" dirty="0" smtClean="0">
                <a:solidFill>
                  <a:srgbClr val="002060"/>
                </a:solidFill>
                <a:latin typeface="黑体" panose="02010609060101010101" charset="-122"/>
                <a:ea typeface="黑体" panose="02010609060101010101" charset="-122"/>
                <a:cs typeface="黑体" panose="02010609060101010101" charset="-122"/>
                <a:sym typeface="+mn-ea"/>
              </a:rPr>
              <a:t>年）之间</a:t>
            </a:r>
            <a:r>
              <a:rPr lang="zh-CN" altLang="en-US" sz="2000" b="1" dirty="0">
                <a:solidFill>
                  <a:srgbClr val="002060"/>
                </a:solidFill>
                <a:latin typeface="黑体" panose="02010609060101010101" charset="-122"/>
                <a:ea typeface="黑体" panose="02010609060101010101" charset="-122"/>
                <a:cs typeface="黑体" panose="02010609060101010101" charset="-122"/>
                <a:sym typeface="+mn-ea"/>
              </a:rPr>
              <a:t>大约300年被称为“希腊化时代”。</a:t>
            </a:r>
            <a:r>
              <a:rPr lang="zh-CN" altLang="en-US" sz="2000" b="1" dirty="0">
                <a:solidFill>
                  <a:srgbClr val="FF0000"/>
                </a:solidFill>
                <a:latin typeface="黑体" panose="02010609060101010101" charset="-122"/>
                <a:ea typeface="黑体" panose="02010609060101010101" charset="-122"/>
                <a:cs typeface="黑体" panose="02010609060101010101" charset="-122"/>
                <a:sym typeface="+mn-ea"/>
              </a:rPr>
              <a:t>（</a:t>
            </a:r>
            <a:r>
              <a:rPr lang="zh-CN" altLang="en-US" sz="2000" b="1" dirty="0" smtClean="0">
                <a:solidFill>
                  <a:srgbClr val="FF0000"/>
                </a:solidFill>
                <a:latin typeface="黑体" panose="02010609060101010101" charset="-122"/>
                <a:ea typeface="黑体" panose="02010609060101010101" charset="-122"/>
                <a:cs typeface="黑体" panose="02010609060101010101" charset="-122"/>
                <a:sym typeface="+mn-ea"/>
              </a:rPr>
              <a:t>时间角度）</a:t>
            </a:r>
            <a:endParaRPr lang="en-US" altLang="zh-CN" sz="2000" b="1" spc="-100" dirty="0" smtClean="0">
              <a:solidFill>
                <a:srgbClr val="002060"/>
              </a:solidFill>
              <a:effectLst/>
              <a:uFillTx/>
              <a:latin typeface="黑体" panose="02010609060101010101" charset="-122"/>
              <a:ea typeface="黑体" panose="02010609060101010101" charset="-122"/>
              <a:cs typeface="黑体" panose="02010609060101010101" charset="-122"/>
            </a:endParaRPr>
          </a:p>
        </p:txBody>
      </p:sp>
    </p:spTree>
    <p:custDataLst>
      <p:tags r:id="rId5"/>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72085" y="290830"/>
            <a:ext cx="11848465" cy="2427605"/>
          </a:xfrm>
          <a:prstGeom prst="rect">
            <a:avLst/>
          </a:prstGeom>
          <a:noFill/>
          <a:ln w="28575" cmpd="sng">
            <a:solidFill>
              <a:srgbClr val="002060"/>
            </a:solidFill>
            <a:prstDash val="solid"/>
          </a:ln>
        </p:spPr>
        <p:txBody>
          <a:bodyPr wrap="square" rtlCol="0" anchor="t">
            <a:noAutofit/>
          </a:bodyPr>
          <a:p>
            <a:pPr indent="0" fontAlgn="auto">
              <a:lnSpc>
                <a:spcPct val="120000"/>
              </a:lnSpc>
            </a:pPr>
            <a:r>
              <a:rPr lang="en-US" sz="2400" b="1">
                <a:solidFill>
                  <a:schemeClr val="tx1"/>
                </a:solidFill>
                <a:latin typeface="黑体" panose="02010609060101010101" charset="-122"/>
                <a:ea typeface="黑体" panose="02010609060101010101" charset="-122"/>
                <a:cs typeface="黑体" panose="02010609060101010101" charset="-122"/>
                <a:sym typeface="+mn-ea"/>
              </a:rPr>
              <a:t>2.</a:t>
            </a:r>
            <a:r>
              <a:rPr sz="2400" b="1">
                <a:solidFill>
                  <a:schemeClr val="tx1"/>
                </a:solidFill>
                <a:latin typeface="黑体" panose="02010609060101010101" charset="-122"/>
                <a:ea typeface="黑体" panose="02010609060101010101" charset="-122"/>
                <a:cs typeface="黑体" panose="02010609060101010101" charset="-122"/>
                <a:sym typeface="+mn-ea"/>
              </a:rPr>
              <a:t>（2023·安徽a10联盟高三11月·7）忽必烈定国号为大元，承继蒙古汗国本部，以大都为首都所在。在其他征服地区，则先后形成了四大汗国。四大汗国内部民族庞杂，语言、宗教、生活方式、风俗习惯差异明显，但它们仍尊元为宗主国。这一局面（　　）</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A．为中外文明交流创造了条件         B．改变了欧亚内陆的文化格局</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C．给被征服地区带来深重灾难         D．基本奠定了现代中国的版图</a:t>
            </a:r>
            <a:endParaRPr sz="2400" b="1">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11015345" y="1151255"/>
            <a:ext cx="777240" cy="706755"/>
          </a:xfrm>
          <a:prstGeom prst="rect">
            <a:avLst/>
          </a:prstGeom>
          <a:noFill/>
        </p:spPr>
        <p:txBody>
          <a:bodyPr wrap="square" rtlCol="0">
            <a:spAutoFit/>
          </a:bodyPr>
          <a:p>
            <a:r>
              <a:rPr lang="en-US" altLang="zh-CN" sz="4000" b="1">
                <a:solidFill>
                  <a:srgbClr val="FF0000"/>
                </a:solidFill>
              </a:rPr>
              <a:t>A</a:t>
            </a:r>
            <a:endParaRPr lang="en-US" altLang="zh-CN" sz="4000" b="1">
              <a:solidFill>
                <a:srgbClr val="FF0000"/>
              </a:solidFill>
            </a:endParaRPr>
          </a:p>
        </p:txBody>
      </p:sp>
      <p:sp>
        <p:nvSpPr>
          <p:cNvPr id="5" name="文本框 4"/>
          <p:cNvSpPr txBox="1"/>
          <p:nvPr/>
        </p:nvSpPr>
        <p:spPr>
          <a:xfrm>
            <a:off x="259080" y="3050540"/>
            <a:ext cx="11761470" cy="3507740"/>
          </a:xfrm>
          <a:prstGeom prst="rect">
            <a:avLst/>
          </a:prstGeom>
          <a:solidFill>
            <a:schemeClr val="accent3">
              <a:lumMod val="20000"/>
              <a:lumOff val="80000"/>
            </a:schemeClr>
          </a:solidFill>
        </p:spPr>
        <p:txBody>
          <a:bodyPr wrap="square" rtlCol="0">
            <a:spAutoFit/>
          </a:bodyPr>
          <a:p>
            <a:pPr>
              <a:lnSpc>
                <a:spcPct val="150000"/>
              </a:lnSpc>
            </a:pPr>
            <a:r>
              <a:rPr lang="zh-CN" altLang="en-US" sz="28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【解题思路】</a:t>
            </a:r>
            <a:endParaRPr lang="zh-CN" altLang="en-US" sz="28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a:lnSpc>
                <a:spcPct val="150000"/>
              </a:lnSpc>
            </a:pP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【时空视角】元朝</a:t>
            </a:r>
            <a:endPar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【核心考向】蒙古西征</a:t>
            </a:r>
            <a:endPar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【关键信息】大元、四大汗国、民族庞杂、差异明显、都尊元为宗主国</a:t>
            </a:r>
            <a:endPar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【考察视角】</a:t>
            </a:r>
            <a:r>
              <a:rPr lang="zh-CN"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蒙古西征在其他征服地区形成了四大汗国，民族庞杂，但它们仍尊元为宗主国，这客观上推动了东西方文化交流。</a:t>
            </a:r>
            <a:r>
              <a:rPr lang="zh-CN" altLang="en-US" sz="2400"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lang="zh-CN" altLang="en-US"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→A项正确</a:t>
            </a:r>
            <a:endParaRPr lang="zh-CN" altLang="en-US"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70205" y="410210"/>
            <a:ext cx="10956925" cy="737235"/>
          </a:xfrm>
          <a:prstGeom prst="rect">
            <a:avLst/>
          </a:prstGeom>
          <a:noFill/>
        </p:spPr>
        <p:txBody>
          <a:bodyPr wrap="square" rtlCol="0" anchor="t">
            <a:spAutoFit/>
          </a:bodyPr>
          <a:p>
            <a:pPr marL="0" indent="0">
              <a:lnSpc>
                <a:spcPct val="150000"/>
              </a:lnSpc>
              <a:buNone/>
            </a:pPr>
            <a:r>
              <a:rPr lang="zh-CN" altLang="en-US" sz="2800" b="1">
                <a:solidFill>
                  <a:srgbClr val="FF0000"/>
                </a:solidFill>
                <a:latin typeface="黑体" panose="02010609060101010101" charset="-122"/>
                <a:ea typeface="黑体" panose="02010609060101010101" charset="-122"/>
                <a:cs typeface="黑体" panose="02010609060101010101" charset="-122"/>
                <a:sym typeface="+mn-ea"/>
              </a:rPr>
              <a:t>延伸思考：如何理解蒙古西征的</a:t>
            </a:r>
            <a:r>
              <a:rPr lang="en-US" altLang="zh-CN" sz="2800" b="1">
                <a:solidFill>
                  <a:srgbClr val="FF0000"/>
                </a:solidFill>
                <a:latin typeface="黑体" panose="02010609060101010101" charset="-122"/>
                <a:ea typeface="黑体" panose="02010609060101010101" charset="-122"/>
                <a:cs typeface="黑体" panose="02010609060101010101" charset="-122"/>
                <a:sym typeface="+mn-ea"/>
              </a:rPr>
              <a:t>“</a:t>
            </a:r>
            <a:r>
              <a:rPr lang="zh-CN" altLang="en-US" sz="2800" b="1">
                <a:solidFill>
                  <a:srgbClr val="FF0000"/>
                </a:solidFill>
                <a:latin typeface="黑体" panose="02010609060101010101" charset="-122"/>
                <a:ea typeface="黑体" panose="02010609060101010101" charset="-122"/>
                <a:cs typeface="黑体" panose="02010609060101010101" charset="-122"/>
                <a:sym typeface="+mn-ea"/>
              </a:rPr>
              <a:t>黄祸论</a:t>
            </a:r>
            <a:r>
              <a:rPr lang="en-US" altLang="zh-CN" sz="2800" b="1">
                <a:solidFill>
                  <a:srgbClr val="FF0000"/>
                </a:solidFill>
                <a:latin typeface="黑体" panose="02010609060101010101" charset="-122"/>
                <a:ea typeface="黑体" panose="02010609060101010101" charset="-122"/>
                <a:cs typeface="黑体" panose="02010609060101010101" charset="-122"/>
                <a:sym typeface="+mn-ea"/>
              </a:rPr>
              <a:t>”</a:t>
            </a:r>
            <a:r>
              <a:rPr lang="zh-CN" altLang="en-US" sz="2800" b="1">
                <a:solidFill>
                  <a:srgbClr val="FF0000"/>
                </a:solidFill>
                <a:latin typeface="黑体" panose="02010609060101010101" charset="-122"/>
                <a:ea typeface="黑体" panose="02010609060101010101" charset="-122"/>
                <a:cs typeface="黑体" panose="02010609060101010101" charset="-122"/>
                <a:sym typeface="+mn-ea"/>
              </a:rPr>
              <a:t>或</a:t>
            </a:r>
            <a:r>
              <a:rPr lang="en-US" altLang="zh-CN" sz="2800" b="1">
                <a:solidFill>
                  <a:srgbClr val="FF0000"/>
                </a:solidFill>
                <a:latin typeface="黑体" panose="02010609060101010101" charset="-122"/>
                <a:ea typeface="黑体" panose="02010609060101010101" charset="-122"/>
                <a:cs typeface="黑体" panose="02010609060101010101" charset="-122"/>
                <a:sym typeface="+mn-ea"/>
              </a:rPr>
              <a:t>“</a:t>
            </a:r>
            <a:r>
              <a:rPr lang="zh-CN" altLang="en-US" sz="2800" b="1">
                <a:solidFill>
                  <a:srgbClr val="FF0000"/>
                </a:solidFill>
                <a:latin typeface="黑体" panose="02010609060101010101" charset="-122"/>
                <a:ea typeface="黑体" panose="02010609060101010101" charset="-122"/>
                <a:cs typeface="黑体" panose="02010609060101010101" charset="-122"/>
                <a:sym typeface="+mn-ea"/>
              </a:rPr>
              <a:t>黄福论</a:t>
            </a:r>
            <a:r>
              <a:rPr lang="en-US" altLang="zh-CN" sz="2800" b="1">
                <a:solidFill>
                  <a:srgbClr val="FF0000"/>
                </a:solidFill>
                <a:latin typeface="黑体" panose="02010609060101010101" charset="-122"/>
                <a:ea typeface="黑体" panose="02010609060101010101" charset="-122"/>
                <a:cs typeface="黑体" panose="02010609060101010101" charset="-122"/>
                <a:sym typeface="+mn-ea"/>
              </a:rPr>
              <a:t>”</a:t>
            </a:r>
            <a:r>
              <a:rPr lang="zh-CN" altLang="en-US" sz="2800" b="1">
                <a:solidFill>
                  <a:srgbClr val="FF0000"/>
                </a:solidFill>
                <a:latin typeface="黑体" panose="02010609060101010101" charset="-122"/>
                <a:ea typeface="黑体" panose="02010609060101010101" charset="-122"/>
                <a:cs typeface="黑体" panose="02010609060101010101" charset="-122"/>
                <a:sym typeface="+mn-ea"/>
              </a:rPr>
              <a:t>？</a:t>
            </a:r>
            <a:endParaRPr lang="zh-CN" altLang="en-US" sz="2800" b="1">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285115" y="1312545"/>
            <a:ext cx="11357610" cy="4891405"/>
          </a:xfrm>
          <a:prstGeom prst="rect">
            <a:avLst/>
          </a:prstGeom>
          <a:noFill/>
        </p:spPr>
        <p:txBody>
          <a:bodyPr wrap="square" rtlCol="0">
            <a:spAutoFit/>
          </a:bodyPr>
          <a:p>
            <a:pPr marR="0" indent="0" algn="just" defTabSz="457200" rtl="0" fontAlgn="auto" latinLnBrk="1" hangingPunct="0">
              <a:lnSpc>
                <a:spcPct val="120000"/>
              </a:lnSpc>
              <a:spcBef>
                <a:spcPts val="0"/>
              </a:spcBef>
              <a:buClrTx/>
              <a:buSzTx/>
              <a:buFont typeface="Arial" panose="020B0604020202020204" pitchFamily="34" charset="0"/>
            </a:pP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材料</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：“成吉思汗及其子孙为首的蒙古封建主，在差不多七十年的时间里，</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血洗了亚欧国家</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前所未有的灾难</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落到了被征服国家人民群众的身上。”</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marR="0" indent="0" algn="r" defTabSz="457200" rtl="0" fontAlgn="auto" latinLnBrk="1" hangingPunct="0">
              <a:lnSpc>
                <a:spcPct val="120000"/>
              </a:lnSpc>
              <a:spcBef>
                <a:spcPts val="0"/>
              </a:spcBef>
              <a:buClrTx/>
              <a:buSzTx/>
              <a:buFont typeface="Arial" panose="020B0604020202020204" pitchFamily="34" charset="0"/>
            </a:pP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0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——摘编自苏联1957年出版的《苏联域外的东方中世纪史》</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20000"/>
              </a:lnSpc>
            </a:pP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材料</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2</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：关于</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13-14</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世纪蒙古人的西征对人类文明的影响，史家们更是见解不一。最著名也是最荒唐的是所谓</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黄祸论</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蒙古人带来的或从阿拉伯和回教人处转移过来的</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科技和人文知识</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，是</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其后西欧</a:t>
            </a:r>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文艺复兴</a:t>
            </a:r>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的先河</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；而蒙古人带来的</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中国火药火器科技</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，更是日后西欧君主们倚仗为打击封建割据领主们的</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金城堡垒</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的致命工具。历史事实是：</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蒙古西征以后百余年</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，西欧（尤其是靠近蒙古西征军力所及的维也纳和意大利北部）</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便开始了现代化的先河</a:t>
            </a:r>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文艺复兴</a:t>
            </a:r>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。因此，蒙古人西征，对欧洲不但不是</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黄祸</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，而且是天大的</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黄福</a:t>
            </a:r>
            <a:r>
              <a:rPr lang="en-US" alt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rPr>
              <a:t>。</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algn="r" fontAlgn="auto">
              <a:lnSpc>
                <a:spcPct val="120000"/>
              </a:lnSpc>
            </a:pPr>
            <a:r>
              <a:rPr lang="en-US" altLang="zh-CN" sz="2000" b="1">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000" b="1">
                <a:solidFill>
                  <a:schemeClr val="tx1"/>
                </a:solidFill>
                <a:latin typeface="楷体" panose="02010609060101010101" pitchFamily="49" charset="-122"/>
                <a:ea typeface="楷体" panose="02010609060101010101" pitchFamily="49" charset="-122"/>
                <a:cs typeface="楷体" panose="02010609060101010101" pitchFamily="49" charset="-122"/>
              </a:rPr>
              <a:t>陈启云《从多元历史视野宏观中国现代化问题：蒙古西征与人类文明》</a:t>
            </a:r>
            <a:endParaRPr lang="zh-CN" altLang="en-US" sz="2000" b="1">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文本框 29"/>
          <p:cNvSpPr txBox="1"/>
          <p:nvPr>
            <p:custDataLst>
              <p:tags r:id="rId1"/>
            </p:custDataLst>
          </p:nvPr>
        </p:nvSpPr>
        <p:spPr>
          <a:xfrm>
            <a:off x="171450" y="277495"/>
            <a:ext cx="6689090" cy="675005"/>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800" b="1">
                <a:solidFill>
                  <a:schemeClr val="accent1"/>
                </a:solidFill>
                <a:sym typeface="+mn-ea"/>
              </a:rPr>
              <a:t>专题二：近代战争与西方文化的</a:t>
            </a:r>
            <a:r>
              <a:rPr lang="zh-CN" altLang="en-US" sz="2800" b="1">
                <a:solidFill>
                  <a:schemeClr val="accent1"/>
                </a:solidFill>
                <a:sym typeface="+mn-ea"/>
              </a:rPr>
              <a:t>扩张</a:t>
            </a:r>
            <a:endParaRPr lang="zh-CN" altLang="en-US" sz="2800" b="1">
              <a:solidFill>
                <a:schemeClr val="accent1"/>
              </a:solidFill>
              <a:sym typeface="+mn-ea"/>
            </a:endParaRPr>
          </a:p>
        </p:txBody>
      </p:sp>
      <p:sp>
        <p:nvSpPr>
          <p:cNvPr id="2" name="文本框 1"/>
          <p:cNvSpPr txBox="1"/>
          <p:nvPr>
            <p:custDataLst>
              <p:tags r:id="rId2"/>
            </p:custDataLst>
          </p:nvPr>
        </p:nvSpPr>
        <p:spPr>
          <a:xfrm>
            <a:off x="172085" y="1137920"/>
            <a:ext cx="11848465" cy="2964815"/>
          </a:xfrm>
          <a:prstGeom prst="rect">
            <a:avLst/>
          </a:prstGeom>
          <a:noFill/>
          <a:ln w="28575" cmpd="sng">
            <a:solidFill>
              <a:srgbClr val="002060"/>
            </a:solidFill>
            <a:prstDash val="solid"/>
          </a:ln>
        </p:spPr>
        <p:txBody>
          <a:bodyPr wrap="square" rtlCol="0" anchor="t">
            <a:noAutofit/>
          </a:bodyPr>
          <a:p>
            <a:pPr indent="0" fontAlgn="auto">
              <a:lnSpc>
                <a:spcPct val="120000"/>
              </a:lnSpc>
            </a:pPr>
            <a:r>
              <a:rPr lang="en-US" sz="2400" b="1">
                <a:solidFill>
                  <a:schemeClr val="tx1"/>
                </a:solidFill>
                <a:latin typeface="黑体" panose="02010609060101010101" charset="-122"/>
                <a:ea typeface="黑体" panose="02010609060101010101" charset="-122"/>
                <a:cs typeface="黑体" panose="02010609060101010101" charset="-122"/>
                <a:sym typeface="+mn-ea"/>
              </a:rPr>
              <a:t>3.</a:t>
            </a:r>
            <a:r>
              <a:rPr sz="2400" b="1">
                <a:solidFill>
                  <a:schemeClr val="tx1"/>
                </a:solidFill>
                <a:latin typeface="黑体" panose="02010609060101010101" charset="-122"/>
                <a:ea typeface="黑体" panose="02010609060101010101" charset="-122"/>
                <a:cs typeface="黑体" panose="02010609060101010101" charset="-122"/>
                <a:sym typeface="+mn-ea"/>
              </a:rPr>
              <a:t>（20</a:t>
            </a:r>
            <a:r>
              <a:rPr lang="en-US" sz="2400" b="1">
                <a:solidFill>
                  <a:schemeClr val="tx1"/>
                </a:solidFill>
                <a:latin typeface="黑体" panose="02010609060101010101" charset="-122"/>
                <a:ea typeface="黑体" panose="02010609060101010101" charset="-122"/>
                <a:cs typeface="黑体" panose="02010609060101010101" charset="-122"/>
                <a:sym typeface="+mn-ea"/>
              </a:rPr>
              <a:t>19</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zh-CN" sz="2400" b="1">
                <a:solidFill>
                  <a:schemeClr val="tx1"/>
                </a:solidFill>
                <a:latin typeface="黑体" panose="02010609060101010101" charset="-122"/>
                <a:ea typeface="黑体" panose="02010609060101010101" charset="-122"/>
                <a:cs typeface="黑体" panose="02010609060101010101" charset="-122"/>
                <a:sym typeface="+mn-ea"/>
              </a:rPr>
              <a:t>全国</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Ⅰ</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卷</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en-US" sz="2400" b="1">
                <a:solidFill>
                  <a:schemeClr val="tx1"/>
                </a:solidFill>
                <a:latin typeface="黑体" panose="02010609060101010101" charset="-122"/>
                <a:ea typeface="黑体" panose="02010609060101010101" charset="-122"/>
                <a:cs typeface="黑体" panose="02010609060101010101" charset="-122"/>
                <a:sym typeface="+mn-ea"/>
              </a:rPr>
              <a:t>33</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zh-CN" sz="2400" b="1">
                <a:solidFill>
                  <a:schemeClr val="tx1"/>
                </a:solidFill>
                <a:latin typeface="黑体" panose="02010609060101010101" charset="-122"/>
                <a:ea typeface="黑体" panose="02010609060101010101" charset="-122"/>
                <a:cs typeface="黑体" panose="02010609060101010101" charset="-122"/>
                <a:sym typeface="+mn-ea"/>
              </a:rPr>
              <a:t>有研究认为，美国独立后不到半个世纪，拉丁美洲经过独立战争，推翻了殖民统治，但拉美国家并没有像近邻美国那样独立后进入现代化的快车道，而是发展停滞，究其原因，殖民统治难辞其咎。</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难辞其咎</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主要是指殖民者在拉丁美洲</a:t>
            </a:r>
            <a:r>
              <a:rPr sz="2400" b="1">
                <a:solidFill>
                  <a:schemeClr val="tx1"/>
                </a:solidFill>
                <a:latin typeface="黑体" panose="02010609060101010101" charset="-122"/>
                <a:ea typeface="黑体" panose="02010609060101010101" charset="-122"/>
                <a:cs typeface="黑体" panose="02010609060101010101" charset="-122"/>
                <a:sym typeface="+mn-ea"/>
              </a:rPr>
              <a:t>（　　）</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A．</a:t>
            </a:r>
            <a:r>
              <a:rPr lang="zh-CN" sz="2400" b="1">
                <a:solidFill>
                  <a:schemeClr val="tx1"/>
                </a:solidFill>
                <a:latin typeface="黑体" panose="02010609060101010101" charset="-122"/>
                <a:ea typeface="黑体" panose="02010609060101010101" charset="-122"/>
                <a:cs typeface="黑体" panose="02010609060101010101" charset="-122"/>
                <a:sym typeface="+mn-ea"/>
              </a:rPr>
              <a:t>奴役掠夺土著居民</a:t>
            </a:r>
            <a:r>
              <a:rPr sz="2400" b="1">
                <a:solidFill>
                  <a:schemeClr val="tx1"/>
                </a:solidFill>
                <a:latin typeface="黑体" panose="02010609060101010101" charset="-122"/>
                <a:ea typeface="黑体" panose="02010609060101010101" charset="-122"/>
                <a:cs typeface="黑体" panose="02010609060101010101" charset="-122"/>
                <a:sym typeface="+mn-ea"/>
              </a:rPr>
              <a:t>         B．</a:t>
            </a:r>
            <a:r>
              <a:rPr lang="zh-CN" sz="2400" b="1">
                <a:solidFill>
                  <a:schemeClr val="tx1"/>
                </a:solidFill>
                <a:latin typeface="黑体" panose="02010609060101010101" charset="-122"/>
                <a:ea typeface="黑体" panose="02010609060101010101" charset="-122"/>
                <a:cs typeface="黑体" panose="02010609060101010101" charset="-122"/>
                <a:sym typeface="+mn-ea"/>
              </a:rPr>
              <a:t>建立的殖民统治最早</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C．</a:t>
            </a:r>
            <a:r>
              <a:rPr lang="zh-CN" sz="2400" b="1">
                <a:solidFill>
                  <a:schemeClr val="tx1"/>
                </a:solidFill>
                <a:latin typeface="黑体" panose="02010609060101010101" charset="-122"/>
                <a:ea typeface="黑体" panose="02010609060101010101" charset="-122"/>
                <a:cs typeface="黑体" panose="02010609060101010101" charset="-122"/>
                <a:sym typeface="+mn-ea"/>
              </a:rPr>
              <a:t>进行了大量的移民</a:t>
            </a:r>
            <a:r>
              <a:rPr sz="2400" b="1">
                <a:solidFill>
                  <a:schemeClr val="tx1"/>
                </a:solidFill>
                <a:latin typeface="黑体" panose="02010609060101010101" charset="-122"/>
                <a:ea typeface="黑体" panose="02010609060101010101" charset="-122"/>
                <a:cs typeface="黑体" panose="02010609060101010101" charset="-122"/>
                <a:sym typeface="+mn-ea"/>
              </a:rPr>
              <a:t>         D．</a:t>
            </a:r>
            <a:r>
              <a:rPr lang="zh-CN" sz="2400" b="1">
                <a:solidFill>
                  <a:schemeClr val="tx1"/>
                </a:solidFill>
                <a:latin typeface="黑体" panose="02010609060101010101" charset="-122"/>
                <a:ea typeface="黑体" panose="02010609060101010101" charset="-122"/>
                <a:cs typeface="黑体" panose="02010609060101010101" charset="-122"/>
                <a:sym typeface="+mn-ea"/>
              </a:rPr>
              <a:t>移植了本国</a:t>
            </a:r>
            <a:r>
              <a:rPr lang="zh-CN" sz="2400" b="1">
                <a:solidFill>
                  <a:schemeClr val="tx1"/>
                </a:solidFill>
                <a:latin typeface="黑体" panose="02010609060101010101" charset="-122"/>
                <a:ea typeface="黑体" panose="02010609060101010101" charset="-122"/>
                <a:cs typeface="黑体" panose="02010609060101010101" charset="-122"/>
                <a:sym typeface="+mn-ea"/>
              </a:rPr>
              <a:t>生产方式</a:t>
            </a:r>
            <a:endParaRPr lang="zh-CN" sz="2400" b="1">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custDataLst>
              <p:tags r:id="rId3"/>
            </p:custDataLst>
          </p:nvPr>
        </p:nvSpPr>
        <p:spPr>
          <a:xfrm>
            <a:off x="171450" y="1072515"/>
            <a:ext cx="11761470" cy="5169535"/>
          </a:xfrm>
          <a:prstGeom prst="rect">
            <a:avLst/>
          </a:prstGeom>
          <a:solidFill>
            <a:schemeClr val="accent3">
              <a:lumMod val="20000"/>
              <a:lumOff val="80000"/>
            </a:schemeClr>
          </a:solidFill>
        </p:spPr>
        <p:txBody>
          <a:bodyPr wrap="square" rtlCol="0">
            <a:spAutoFit/>
          </a:bodyPr>
          <a:p>
            <a:pPr>
              <a:lnSpc>
                <a:spcPct val="150000"/>
              </a:lnSpc>
            </a:pPr>
            <a:r>
              <a:rPr lang="zh-CN" altLang="en-US" sz="28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【解题思路】</a:t>
            </a:r>
            <a:endParaRPr lang="zh-CN" altLang="en-US" sz="28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a:lnSpc>
                <a:spcPct val="150000"/>
              </a:lnSpc>
            </a:pP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【时空视角】美国独立后不到半个世纪（</a:t>
            </a:r>
            <a:r>
              <a:rPr lang="en-US" altLang="zh-CN"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18</a:t>
            </a: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世纪末至</a:t>
            </a:r>
            <a:r>
              <a:rPr lang="en-US" altLang="zh-CN"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19</a:t>
            </a: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世纪）</a:t>
            </a:r>
            <a:endPar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【核心考向】拉丁美洲独立战争</a:t>
            </a:r>
            <a:endPar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【关键信息】推翻（西班牙）殖民统治、发展停滞、殖民统治难辞其咎</a:t>
            </a:r>
            <a:endPar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en-US" sz="2400" b="1" dirty="0">
                <a:solidFill>
                  <a:schemeClr val="accent1">
                    <a:lumMod val="75000"/>
                  </a:schemeClr>
                </a:solidFill>
                <a:latin typeface="楷体" panose="02010609060101010101" pitchFamily="49" charset="-122"/>
                <a:ea typeface="楷体" panose="02010609060101010101" pitchFamily="49" charset="-122"/>
                <a:sym typeface="宋体" panose="02010600030101010101" pitchFamily="2" charset="-122"/>
              </a:rPr>
              <a:t>【考察视角】</a:t>
            </a:r>
            <a:r>
              <a:rPr lang="zh-CN" altLang="en-US"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最早进行殖民的西班牙、葡萄牙在拉丁美洲建立起殖民地，由于国内工商业尚未得到充分发展，其在殖民地直接掠夺，推行反映本国发展水平的大土地所有制等生产方式。而英国主要向北美移民，本国发达的工场手工业也被移民带到了北美殖民地。这种殖民地时期不同的生产方式严重影响到北美和拉丁美洲国家独立后的发展</a:t>
            </a:r>
            <a:r>
              <a:rPr lang="zh-CN" sz="2400" b="1">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→南北美洲发展路径出现差异</a:t>
            </a:r>
            <a:r>
              <a:rPr lang="zh-CN" altLang="en-US"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lang="en-US" altLang="zh-CN"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D</a:t>
            </a:r>
            <a:r>
              <a:rPr lang="zh-CN" altLang="en-US"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项正确</a:t>
            </a:r>
            <a:endParaRPr lang="zh-CN" altLang="en-US"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文本框 29"/>
          <p:cNvSpPr txBox="1"/>
          <p:nvPr>
            <p:custDataLst>
              <p:tags r:id="rId1"/>
            </p:custDataLst>
          </p:nvPr>
        </p:nvSpPr>
        <p:spPr>
          <a:xfrm>
            <a:off x="171450" y="277495"/>
            <a:ext cx="6689090" cy="675005"/>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800" b="1">
                <a:solidFill>
                  <a:schemeClr val="accent1"/>
                </a:solidFill>
                <a:sym typeface="+mn-ea"/>
              </a:rPr>
              <a:t>专题二：近代战争与西方文化的</a:t>
            </a:r>
            <a:r>
              <a:rPr lang="zh-CN" altLang="en-US" sz="2800" b="1">
                <a:solidFill>
                  <a:schemeClr val="accent1"/>
                </a:solidFill>
                <a:sym typeface="+mn-ea"/>
              </a:rPr>
              <a:t>扩张</a:t>
            </a:r>
            <a:endParaRPr lang="zh-CN" altLang="en-US" sz="2800" b="1">
              <a:solidFill>
                <a:schemeClr val="accent1"/>
              </a:solidFill>
              <a:sym typeface="+mn-ea"/>
            </a:endParaRPr>
          </a:p>
        </p:txBody>
      </p:sp>
      <p:sp>
        <p:nvSpPr>
          <p:cNvPr id="2" name="文本框 1"/>
          <p:cNvSpPr txBox="1"/>
          <p:nvPr>
            <p:custDataLst>
              <p:tags r:id="rId2"/>
            </p:custDataLst>
          </p:nvPr>
        </p:nvSpPr>
        <p:spPr>
          <a:xfrm>
            <a:off x="172085" y="1137920"/>
            <a:ext cx="11848465" cy="2964815"/>
          </a:xfrm>
          <a:prstGeom prst="rect">
            <a:avLst/>
          </a:prstGeom>
          <a:noFill/>
          <a:ln w="28575" cmpd="sng">
            <a:solidFill>
              <a:srgbClr val="002060"/>
            </a:solidFill>
            <a:prstDash val="solid"/>
          </a:ln>
        </p:spPr>
        <p:txBody>
          <a:bodyPr wrap="square" rtlCol="0" anchor="t">
            <a:noAutofit/>
          </a:bodyPr>
          <a:p>
            <a:pPr indent="0" fontAlgn="auto">
              <a:lnSpc>
                <a:spcPct val="120000"/>
              </a:lnSpc>
            </a:pPr>
            <a:r>
              <a:rPr lang="en-US" sz="2400" b="1">
                <a:solidFill>
                  <a:schemeClr val="tx1"/>
                </a:solidFill>
                <a:latin typeface="黑体" panose="02010609060101010101" charset="-122"/>
                <a:ea typeface="黑体" panose="02010609060101010101" charset="-122"/>
                <a:cs typeface="黑体" panose="02010609060101010101" charset="-122"/>
                <a:sym typeface="+mn-ea"/>
              </a:rPr>
              <a:t>3.</a:t>
            </a:r>
            <a:r>
              <a:rPr sz="2400" b="1">
                <a:solidFill>
                  <a:schemeClr val="tx1"/>
                </a:solidFill>
                <a:latin typeface="黑体" panose="02010609060101010101" charset="-122"/>
                <a:ea typeface="黑体" panose="02010609060101010101" charset="-122"/>
                <a:cs typeface="黑体" panose="02010609060101010101" charset="-122"/>
                <a:sym typeface="+mn-ea"/>
              </a:rPr>
              <a:t>（20</a:t>
            </a:r>
            <a:r>
              <a:rPr lang="en-US" sz="2400" b="1">
                <a:solidFill>
                  <a:schemeClr val="tx1"/>
                </a:solidFill>
                <a:latin typeface="黑体" panose="02010609060101010101" charset="-122"/>
                <a:ea typeface="黑体" panose="02010609060101010101" charset="-122"/>
                <a:cs typeface="黑体" panose="02010609060101010101" charset="-122"/>
                <a:sym typeface="+mn-ea"/>
              </a:rPr>
              <a:t>19</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zh-CN" sz="2400" b="1">
                <a:solidFill>
                  <a:schemeClr val="tx1"/>
                </a:solidFill>
                <a:latin typeface="黑体" panose="02010609060101010101" charset="-122"/>
                <a:ea typeface="黑体" panose="02010609060101010101" charset="-122"/>
                <a:cs typeface="黑体" panose="02010609060101010101" charset="-122"/>
                <a:sym typeface="+mn-ea"/>
              </a:rPr>
              <a:t>全国</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Ⅰ</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卷</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en-US" sz="2400" b="1">
                <a:solidFill>
                  <a:schemeClr val="tx1"/>
                </a:solidFill>
                <a:latin typeface="黑体" panose="02010609060101010101" charset="-122"/>
                <a:ea typeface="黑体" panose="02010609060101010101" charset="-122"/>
                <a:cs typeface="黑体" panose="02010609060101010101" charset="-122"/>
                <a:sym typeface="+mn-ea"/>
              </a:rPr>
              <a:t>33</a:t>
            </a:r>
            <a:r>
              <a:rPr sz="2400" b="1">
                <a:solidFill>
                  <a:schemeClr val="tx1"/>
                </a:solidFill>
                <a:latin typeface="黑体" panose="02010609060101010101" charset="-122"/>
                <a:ea typeface="黑体" panose="02010609060101010101" charset="-122"/>
                <a:cs typeface="黑体" panose="02010609060101010101" charset="-122"/>
                <a:sym typeface="+mn-ea"/>
              </a:rPr>
              <a:t>）</a:t>
            </a:r>
            <a:r>
              <a:rPr lang="zh-CN" sz="2400" b="1">
                <a:solidFill>
                  <a:schemeClr val="tx1"/>
                </a:solidFill>
                <a:latin typeface="黑体" panose="02010609060101010101" charset="-122"/>
                <a:ea typeface="黑体" panose="02010609060101010101" charset="-122"/>
                <a:cs typeface="黑体" panose="02010609060101010101" charset="-122"/>
                <a:sym typeface="+mn-ea"/>
              </a:rPr>
              <a:t>有研究认为，美国独立后不到半个世纪，拉丁美洲经过独立战争，推翻了殖民统治，但拉美国家并没有像近邻美国那样独立后进入现代化的快车道，而是发展停滞，究其原因，殖民统治难辞其咎。</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难辞其咎</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主要是指殖民者在拉丁美洲</a:t>
            </a:r>
            <a:r>
              <a:rPr sz="2400" b="1">
                <a:solidFill>
                  <a:schemeClr val="tx1"/>
                </a:solidFill>
                <a:latin typeface="黑体" panose="02010609060101010101" charset="-122"/>
                <a:ea typeface="黑体" panose="02010609060101010101" charset="-122"/>
                <a:cs typeface="黑体" panose="02010609060101010101" charset="-122"/>
                <a:sym typeface="+mn-ea"/>
              </a:rPr>
              <a:t>（　　）</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A．</a:t>
            </a:r>
            <a:r>
              <a:rPr lang="zh-CN" sz="2400" b="1">
                <a:solidFill>
                  <a:schemeClr val="tx1"/>
                </a:solidFill>
                <a:latin typeface="黑体" panose="02010609060101010101" charset="-122"/>
                <a:ea typeface="黑体" panose="02010609060101010101" charset="-122"/>
                <a:cs typeface="黑体" panose="02010609060101010101" charset="-122"/>
                <a:sym typeface="+mn-ea"/>
              </a:rPr>
              <a:t>奴役掠夺土著居民</a:t>
            </a:r>
            <a:r>
              <a:rPr sz="2400" b="1">
                <a:solidFill>
                  <a:schemeClr val="tx1"/>
                </a:solidFill>
                <a:latin typeface="黑体" panose="02010609060101010101" charset="-122"/>
                <a:ea typeface="黑体" panose="02010609060101010101" charset="-122"/>
                <a:cs typeface="黑体" panose="02010609060101010101" charset="-122"/>
                <a:sym typeface="+mn-ea"/>
              </a:rPr>
              <a:t>         B．</a:t>
            </a:r>
            <a:r>
              <a:rPr lang="zh-CN" sz="2400" b="1">
                <a:solidFill>
                  <a:schemeClr val="tx1"/>
                </a:solidFill>
                <a:latin typeface="黑体" panose="02010609060101010101" charset="-122"/>
                <a:ea typeface="黑体" panose="02010609060101010101" charset="-122"/>
                <a:cs typeface="黑体" panose="02010609060101010101" charset="-122"/>
                <a:sym typeface="+mn-ea"/>
              </a:rPr>
              <a:t>建立的殖民统治最早</a:t>
            </a:r>
            <a:endParaRPr sz="2400" b="1">
              <a:solidFill>
                <a:schemeClr val="tx1"/>
              </a:solidFill>
              <a:latin typeface="黑体" panose="02010609060101010101" charset="-122"/>
              <a:ea typeface="黑体" panose="02010609060101010101" charset="-122"/>
              <a:cs typeface="黑体" panose="02010609060101010101" charset="-122"/>
              <a:sym typeface="+mn-ea"/>
            </a:endParaRPr>
          </a:p>
          <a:p>
            <a:pPr indent="0" fontAlgn="auto">
              <a:lnSpc>
                <a:spcPct val="120000"/>
              </a:lnSpc>
            </a:pPr>
            <a:r>
              <a:rPr sz="2400" b="1">
                <a:solidFill>
                  <a:schemeClr val="tx1"/>
                </a:solidFill>
                <a:latin typeface="黑体" panose="02010609060101010101" charset="-122"/>
                <a:ea typeface="黑体" panose="02010609060101010101" charset="-122"/>
                <a:cs typeface="黑体" panose="02010609060101010101" charset="-122"/>
                <a:sym typeface="+mn-ea"/>
              </a:rPr>
              <a:t>C．</a:t>
            </a:r>
            <a:r>
              <a:rPr lang="zh-CN" sz="2400" b="1">
                <a:solidFill>
                  <a:schemeClr val="tx1"/>
                </a:solidFill>
                <a:latin typeface="黑体" panose="02010609060101010101" charset="-122"/>
                <a:ea typeface="黑体" panose="02010609060101010101" charset="-122"/>
                <a:cs typeface="黑体" panose="02010609060101010101" charset="-122"/>
                <a:sym typeface="+mn-ea"/>
              </a:rPr>
              <a:t>进行了大量的移民</a:t>
            </a:r>
            <a:r>
              <a:rPr sz="2400" b="1">
                <a:solidFill>
                  <a:schemeClr val="tx1"/>
                </a:solidFill>
                <a:latin typeface="黑体" panose="02010609060101010101" charset="-122"/>
                <a:ea typeface="黑体" panose="02010609060101010101" charset="-122"/>
                <a:cs typeface="黑体" panose="02010609060101010101" charset="-122"/>
                <a:sym typeface="+mn-ea"/>
              </a:rPr>
              <a:t>         D．</a:t>
            </a:r>
            <a:r>
              <a:rPr lang="zh-CN" sz="2400" b="1">
                <a:solidFill>
                  <a:schemeClr val="tx1"/>
                </a:solidFill>
                <a:latin typeface="黑体" panose="02010609060101010101" charset="-122"/>
                <a:ea typeface="黑体" panose="02010609060101010101" charset="-122"/>
                <a:cs typeface="黑体" panose="02010609060101010101" charset="-122"/>
                <a:sym typeface="+mn-ea"/>
              </a:rPr>
              <a:t>移植了本国</a:t>
            </a:r>
            <a:r>
              <a:rPr lang="zh-CN" sz="2400" b="1">
                <a:solidFill>
                  <a:schemeClr val="tx1"/>
                </a:solidFill>
                <a:latin typeface="黑体" panose="02010609060101010101" charset="-122"/>
                <a:ea typeface="黑体" panose="02010609060101010101" charset="-122"/>
                <a:cs typeface="黑体" panose="02010609060101010101" charset="-122"/>
                <a:sym typeface="+mn-ea"/>
              </a:rPr>
              <a:t>生产方式</a:t>
            </a:r>
            <a:endParaRPr lang="zh-CN" sz="2400" b="1">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custDataLst>
              <p:tags r:id="rId3"/>
            </p:custDataLst>
          </p:nvPr>
        </p:nvSpPr>
        <p:spPr>
          <a:xfrm flipH="1">
            <a:off x="916305" y="2341880"/>
            <a:ext cx="567055" cy="723900"/>
          </a:xfrm>
          <a:prstGeom prst="rect">
            <a:avLst/>
          </a:prstGeom>
          <a:noFill/>
        </p:spPr>
        <p:txBody>
          <a:bodyPr wrap="square" rtlCol="0">
            <a:noAutofit/>
          </a:bodyPr>
          <a:p>
            <a:r>
              <a:rPr lang="en-US" altLang="zh-CN" sz="4000" b="1">
                <a:solidFill>
                  <a:srgbClr val="FF0000"/>
                </a:solidFill>
              </a:rPr>
              <a:t>D</a:t>
            </a:r>
            <a:endParaRPr lang="en-US" altLang="zh-CN" sz="4000" b="1">
              <a:solidFill>
                <a:srgbClr val="FF0000"/>
              </a:solidFill>
            </a:endParaRPr>
          </a:p>
        </p:txBody>
      </p:sp>
    </p:spTree>
    <p:custDataLst>
      <p:tags r:id="rId4"/>
    </p:custDataLst>
  </p:cSld>
  <p:clrMapOvr>
    <a:masterClrMapping/>
  </p:clrMapOvr>
  <p:timing>
    <p:tnLst>
      <p:par>
        <p:cTn id="1" dur="indefinite" restart="never" nodeType="tmRoot"/>
      </p:par>
    </p:tnLst>
    <p:bldLst>
      <p:bldP spid="7" grpId="0"/>
      <p:bldP spid="7"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AS_UNIQUEID" val="1959"/>
</p:tagLst>
</file>

<file path=ppt/tags/tag101.xml><?xml version="1.0" encoding="utf-8"?>
<p:tagLst xmlns:p="http://schemas.openxmlformats.org/presentationml/2006/main">
  <p:tag name="AS_UNIQUEID" val="1960"/>
</p:tagLst>
</file>

<file path=ppt/tags/tag102.xml><?xml version="1.0" encoding="utf-8"?>
<p:tagLst xmlns:p="http://schemas.openxmlformats.org/presentationml/2006/main">
  <p:tag name="AS_UNIQUEID" val="1961"/>
</p:tagLst>
</file>

<file path=ppt/tags/tag103.xml><?xml version="1.0" encoding="utf-8"?>
<p:tagLst xmlns:p="http://schemas.openxmlformats.org/presentationml/2006/main">
  <p:tag name="AS_UNIQUEID" val="1962"/>
</p:tagLst>
</file>

<file path=ppt/tags/tag104.xml><?xml version="1.0" encoding="utf-8"?>
<p:tagLst xmlns:p="http://schemas.openxmlformats.org/presentationml/2006/main">
  <p:tag name="AS_UNIQUEID" val="1963"/>
</p:tagLst>
</file>

<file path=ppt/tags/tag105.xml><?xml version="1.0" encoding="utf-8"?>
<p:tagLst xmlns:p="http://schemas.openxmlformats.org/presentationml/2006/main">
  <p:tag name="AS_UNIQUEID" val="1964"/>
</p:tagLst>
</file>

<file path=ppt/tags/tag106.xml><?xml version="1.0" encoding="utf-8"?>
<p:tagLst xmlns:p="http://schemas.openxmlformats.org/presentationml/2006/main">
  <p:tag name="AS_UNIQUEID" val="1965"/>
</p:tagLst>
</file>

<file path=ppt/tags/tag107.xml><?xml version="1.0" encoding="utf-8"?>
<p:tagLst xmlns:p="http://schemas.openxmlformats.org/presentationml/2006/main">
  <p:tag name="AS_UNIQUEID" val="1966"/>
</p:tagLst>
</file>

<file path=ppt/tags/tag108.xml><?xml version="1.0" encoding="utf-8"?>
<p:tagLst xmlns:p="http://schemas.openxmlformats.org/presentationml/2006/main">
  <p:tag name="AS_UNIQUEID" val="1967"/>
</p:tagLst>
</file>

<file path=ppt/tags/tag109.xml><?xml version="1.0" encoding="utf-8"?>
<p:tagLst xmlns:p="http://schemas.openxmlformats.org/presentationml/2006/main">
  <p:tag name="AS_UNIQUEID" val="196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AS_UNIQUEID" val="1969"/>
</p:tagLst>
</file>

<file path=ppt/tags/tag111.xml><?xml version="1.0" encoding="utf-8"?>
<p:tagLst xmlns:p="http://schemas.openxmlformats.org/presentationml/2006/main">
  <p:tag name="AS_UNIQUEID" val="1970"/>
</p:tagLst>
</file>

<file path=ppt/tags/tag112.xml><?xml version="1.0" encoding="utf-8"?>
<p:tagLst xmlns:p="http://schemas.openxmlformats.org/presentationml/2006/main">
  <p:tag name="AS_UNIQUEID" val="1971"/>
</p:tagLst>
</file>

<file path=ppt/tags/tag113.xml><?xml version="1.0" encoding="utf-8"?>
<p:tagLst xmlns:p="http://schemas.openxmlformats.org/presentationml/2006/main">
  <p:tag name="AS_UNIQUEID" val="1972"/>
</p:tagLst>
</file>

<file path=ppt/tags/tag114.xml><?xml version="1.0" encoding="utf-8"?>
<p:tagLst xmlns:p="http://schemas.openxmlformats.org/presentationml/2006/main">
  <p:tag name="AS_UNIQUEID" val="1973"/>
</p:tagLst>
</file>

<file path=ppt/tags/tag115.xml><?xml version="1.0" encoding="utf-8"?>
<p:tagLst xmlns:p="http://schemas.openxmlformats.org/presentationml/2006/main">
  <p:tag name="AS_UNIQUEID" val="1975"/>
</p:tagLst>
</file>

<file path=ppt/tags/tag116.xml><?xml version="1.0" encoding="utf-8"?>
<p:tagLst xmlns:p="http://schemas.openxmlformats.org/presentationml/2006/main">
  <p:tag name="AS_UNIQUEID" val="1976"/>
</p:tagLst>
</file>

<file path=ppt/tags/tag117.xml><?xml version="1.0" encoding="utf-8"?>
<p:tagLst xmlns:p="http://schemas.openxmlformats.org/presentationml/2006/main">
  <p:tag name="AS_UNIQUEID" val="1977"/>
</p:tagLst>
</file>

<file path=ppt/tags/tag118.xml><?xml version="1.0" encoding="utf-8"?>
<p:tagLst xmlns:p="http://schemas.openxmlformats.org/presentationml/2006/main">
  <p:tag name="AS_UNIQUEID" val="1978"/>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AS_UNIQUEID" val="1978"/>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AS_UNIQUEID" val="98"/>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AS_UNIQUEID" val="98"/>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AS_UNIQUEID" val="98"/>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AS_UNIQUEID" val="967"/>
</p:tagLst>
</file>

<file path=ppt/tags/tag209.xml><?xml version="1.0" encoding="utf-8"?>
<p:tagLst xmlns:p="http://schemas.openxmlformats.org/presentationml/2006/main">
  <p:tag name="AS_UNIQUEID" val="96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AS_UNIQUEID" val="969"/>
</p:tagLst>
</file>

<file path=ppt/tags/tag211.xml><?xml version="1.0" encoding="utf-8"?>
<p:tagLst xmlns:p="http://schemas.openxmlformats.org/presentationml/2006/main">
  <p:tag name="KSO_WM_BEAUTIFY_FLAG" val="#wm#"/>
  <p:tag name="KSO_WM_TEMPLATE_CATEGORY" val="custom"/>
  <p:tag name="KSO_WM_TEMPLATE_INDEX" val="20205081"/>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AS_UNIQUEID" val="4058"/>
  <p:tag name="KSO_WM_BEAUTIFY_FLAG" val=""/>
</p:tagLst>
</file>

<file path=ppt/tags/tag216.xml><?xml version="1.0" encoding="utf-8"?>
<p:tagLst xmlns:p="http://schemas.openxmlformats.org/presentationml/2006/main">
  <p:tag name="AS_UNIQUEID" val="4036"/>
</p:tagLst>
</file>

<file path=ppt/tags/tag217.xml><?xml version="1.0" encoding="utf-8"?>
<p:tagLst xmlns:p="http://schemas.openxmlformats.org/presentationml/2006/main">
  <p:tag name="AS_UNIQUEID" val="4036"/>
</p:tagLst>
</file>

<file path=ppt/tags/tag218.xml><?xml version="1.0" encoding="utf-8"?>
<p:tagLst xmlns:p="http://schemas.openxmlformats.org/presentationml/2006/main">
  <p:tag name="AS_UNIQUEID" val="4058"/>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AS_UNIQUEID" val="4058"/>
  <p:tag name="KSO_WM_BEAUTIFY_FLAG" val=""/>
</p:tagLst>
</file>

<file path=ppt/tags/tag224.xml><?xml version="1.0" encoding="utf-8"?>
<p:tagLst xmlns:p="http://schemas.openxmlformats.org/presentationml/2006/main">
  <p:tag name="KSO_WM_UNIT_TABLE_BEAUTIFY" val="smartTable{506030f4-2d40-43ce-ab54-3299527241cd}"/>
  <p:tag name="TABLE_ENDDRAG_ORIGIN_RECT" val="914*129"/>
  <p:tag name="TABLE_ENDDRAG_RECT" val="13*117*914*129"/>
  <p:tag name="KSO_WM_BEAUTIFY_FLAG" val=""/>
</p:tagLst>
</file>

<file path=ppt/tags/tag225.xml><?xml version="1.0" encoding="utf-8"?>
<p:tagLst xmlns:p="http://schemas.openxmlformats.org/presentationml/2006/main">
  <p:tag name="AS_UNIQUEID" val="4036"/>
  <p:tag name="KSO_WM_BEAUTIFY_FLAG" val=""/>
</p:tagLst>
</file>

<file path=ppt/tags/tag226.xml><?xml version="1.0" encoding="utf-8"?>
<p:tagLst xmlns:p="http://schemas.openxmlformats.org/presentationml/2006/main">
  <p:tag name="AS_UNIQUEID" val="30"/>
  <p:tag name="KSO_WM_BEAUTIFY_FLAG" val=""/>
</p:tagLst>
</file>

<file path=ppt/tags/tag227.xml><?xml version="1.0" encoding="utf-8"?>
<p:tagLst xmlns:p="http://schemas.openxmlformats.org/presentationml/2006/main">
  <p:tag name="AS_UNIQUEID" val="30"/>
  <p:tag name="KSO_WM_BEAUTIFY_FLAG" val=""/>
</p:tagLst>
</file>

<file path=ppt/tags/tag228.xml><?xml version="1.0" encoding="utf-8"?>
<p:tagLst xmlns:p="http://schemas.openxmlformats.org/presentationml/2006/main">
  <p:tag name="AS_UNIQUEID" val="951"/>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COMMONDATA" val="eyJoZGlkIjoiZWIzZWFhYzk1YjgxOGZmODI2NzU5MjExMGMxZjQwNTkifQ=="/>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DEFAULT_FONT" val="60;66;2"/>
  <p:tag name="KSO_WM_UNIT_BLOCK" val="0"/>
  <p:tag name="KSO_WM_UNIT_DEC_AREA_ID" val="38a106ecc67a41b5ba59fe0e28f91735"/>
  <p:tag name="KSO_WM_UNIT_ISCONTENTSTITLE" val="0"/>
  <p:tag name="KSO_WM_UNIT_ISNUMDGMTITLE" val="0"/>
  <p:tag name="KSO_WM_UNIT_PRESET_TEXT" val="思想汇报通用模板"/>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24506_1*a*1"/>
  <p:tag name="KSO_WM_TEMPLATE_CATEGORY" val="custom"/>
  <p:tag name="KSO_WM_TEMPLATE_INDEX" val="20224506"/>
  <p:tag name="KSO_WM_UNIT_LAYERLEVEL" val="1"/>
  <p:tag name="KSO_WM_TAG_VERSION" val="1.0"/>
  <p:tag name="KSO_WM_BEAUTIFY_FLAG" val=""/>
  <p:tag name="KSO_WM_CHIP_GROUPID" val="61931bde18adb49c6c1f3dba"/>
  <p:tag name="KSO_WM_CHIP_XID" val="61931bde18adb49c6c1f3db7"/>
  <p:tag name="KSO_WM_CHIP_FILLAREA_FILL_RULE" val="{&quot;fill_align&quot;:&quot;rt&quot;,&quot;fill_mode&quot;:&quot;adaptive&quot;,&quot;sacle_strategy&quot;:&quot;smart&quot;}"/>
  <p:tag name="KSO_WM_ASSEMBLE_CHIP_INDEX" val="bec8cd24d42f42449d221f695280c021"/>
  <p:tag name="KSO_WM_UNIT_TEXT_FILL_FORE_SCHEMECOLOR_INDEX_BRIGHTNESS" val="0.15"/>
  <p:tag name="KSO_WM_UNIT_TEXT_FILL_FORE_SCHEMECOLOR_INDEX" val="13"/>
  <p:tag name="KSO_WM_UNIT_TEXT_FILL_TYPE" val="1"/>
  <p:tag name="KSO_WM_UNIT_SMARTLAYOUT_COMPRESS_INFO" val="{&#10;    &quot;id&quot;: &quot;2022-08-03T09:46:22&quot;,&#10;    &quot;max&quot;: 15.61251968503938,&#10;    &quot;topChanged&quot;: 0.753165141782401&#10;}&#10;"/>
</p:tagLst>
</file>

<file path=ppt/tags/tag64.xml><?xml version="1.0" encoding="utf-8"?>
<p:tagLst xmlns:p="http://schemas.openxmlformats.org/presentationml/2006/main">
  <p:tag name="KSO_WM_UNIT_DEFAULT_FONT" val="36;40;2"/>
  <p:tag name="KSO_WM_UNIT_BLOCK" val="0"/>
  <p:tag name="KSO_WM_UNIT_DEC_AREA_ID" val="081738129c7c4ecb9e962dc0e63bb1f3"/>
  <p:tag name="KSO_WM_UNIT_ISCONTENTSTITLE" val="0"/>
  <p:tag name="KSO_WM_UNIT_ISNUMDGMTITLE" val="0"/>
  <p:tag name="KSO_WM_UNIT_PRESET_TEXT" val="单击此处添加标题"/>
  <p:tag name="KSO_WM_UNIT_NOCLEAR" val="0"/>
  <p:tag name="KSO_WM_UNIT_VALUE" val="16"/>
  <p:tag name="KSO_WM_UNIT_HIGHLIGHT" val="0"/>
  <p:tag name="KSO_WM_UNIT_COMPATIBLE" val="0"/>
  <p:tag name="KSO_WM_UNIT_DIAGRAM_ISNUMVISUAL" val="0"/>
  <p:tag name="KSO_WM_UNIT_DIAGRAM_ISREFERUNIT" val="0"/>
  <p:tag name="KSO_WM_UNIT_TYPE" val="b"/>
  <p:tag name="KSO_WM_UNIT_INDEX" val="1"/>
  <p:tag name="KSO_WM_UNIT_ID" val="custom20224506_1*b*1"/>
  <p:tag name="KSO_WM_TEMPLATE_CATEGORY" val="custom"/>
  <p:tag name="KSO_WM_TEMPLATE_INDEX" val="20224506"/>
  <p:tag name="KSO_WM_UNIT_LAYERLEVEL" val="1"/>
  <p:tag name="KSO_WM_TAG_VERSION" val="1.0"/>
  <p:tag name="KSO_WM_BEAUTIFY_FLAG" val=""/>
  <p:tag name="KSO_WM_CHIP_GROUPID" val="61931bde18adb49c6c1f3dba"/>
  <p:tag name="KSO_WM_CHIP_XID" val="61931bde18adb49c6c1f3db7"/>
  <p:tag name="KSO_WM_CHIP_FILLAREA_FILL_RULE" val="{&quot;fill_align&quot;:&quot;rt&quot;,&quot;fill_mode&quot;:&quot;adaptive&quot;,&quot;sacle_strategy&quot;:&quot;smart&quot;}"/>
  <p:tag name="KSO_WM_ASSEMBLE_CHIP_INDEX" val="bec8cd24d42f42449d221f695280c021"/>
  <p:tag name="KSO_WM_UNIT_TEXT_FILL_FORE_SCHEMECOLOR_INDEX_BRIGHTNESS" val="0.15"/>
  <p:tag name="KSO_WM_UNIT_TEXT_FILL_FORE_SCHEMECOLOR_INDEX" val="13"/>
  <p:tag name="KSO_WM_UNIT_TEXT_FILL_TYPE" val="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UNIT_ISCONTENTSTITLE" val="0"/>
  <p:tag name="KSO_WM_UNIT_PRESET_TEXT" val="单击此处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176974_4*q_h_a*1_1_1"/>
  <p:tag name="KSO_WM_TEMPLATE_CATEGORY" val="diagram"/>
  <p:tag name="KSO_WM_TEMPLATE_INDEX" val="20176974"/>
  <p:tag name="KSO_WM_UNIT_LAYERLEVEL" val="1_1_1"/>
  <p:tag name="KSO_WM_TAG_VERSION" val="1.0"/>
  <p:tag name="KSO_WM_BEAUTIFY_FLAG" val=""/>
  <p:tag name="KSO_WM_UNIT_TEXT_FILL_FORE_SCHEMECOLOR_INDEX_BRIGHTNESS" val="0.25"/>
  <p:tag name="KSO_WM_UNIT_TEXT_FILL_FORE_SCHEMECOLOR_INDEX" val="13"/>
  <p:tag name="KSO_WM_UNIT_TEXT_FILL_TYPE" val="1"/>
  <p:tag name="KSO_WM_UNIT_USESOURCEFORMAT_APPLY" val="1"/>
</p:tagLst>
</file>

<file path=ppt/tags/tag72.xml><?xml version="1.0" encoding="utf-8"?>
<p:tagLst xmlns:p="http://schemas.openxmlformats.org/presentationml/2006/main">
  <p:tag name="KSO_WM_UNIT_ISCONTENTSTITLE" val="0"/>
  <p:tag name="KSO_WM_UNIT_PRESET_TEXT" val="单击此处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176974_4*q_h_a*1_1_1"/>
  <p:tag name="KSO_WM_TEMPLATE_CATEGORY" val="diagram"/>
  <p:tag name="KSO_WM_TEMPLATE_INDEX" val="20176974"/>
  <p:tag name="KSO_WM_UNIT_LAYERLEVEL" val="1_1_1"/>
  <p:tag name="KSO_WM_TAG_VERSION" val="1.0"/>
  <p:tag name="KSO_WM_BEAUTIFY_FLAG" val=""/>
  <p:tag name="KSO_WM_UNIT_TEXT_FILL_FORE_SCHEMECOLOR_INDEX_BRIGHTNESS" val="0.25"/>
  <p:tag name="KSO_WM_UNIT_TEXT_FILL_FORE_SCHEMECOLOR_INDEX" val="13"/>
  <p:tag name="KSO_WM_UNIT_TEXT_FILL_TYPE" val="1"/>
  <p:tag name="KSO_WM_UNIT_USESOURCEFORMAT_APPLY" val="1"/>
</p:tagLst>
</file>

<file path=ppt/tags/tag73.xml><?xml version="1.0" encoding="utf-8"?>
<p:tagLst xmlns:p="http://schemas.openxmlformats.org/presentationml/2006/main">
  <p:tag name="KSO_WM_UNIT_ISCONTENTSTITLE" val="0"/>
  <p:tag name="KSO_WM_UNIT_PRESET_TEXT" val="单击此处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176974_4*q_h_a*1_1_1"/>
  <p:tag name="KSO_WM_TEMPLATE_CATEGORY" val="diagram"/>
  <p:tag name="KSO_WM_TEMPLATE_INDEX" val="20176974"/>
  <p:tag name="KSO_WM_UNIT_LAYERLEVEL" val="1_1_1"/>
  <p:tag name="KSO_WM_TAG_VERSION" val="1.0"/>
  <p:tag name="KSO_WM_BEAUTIFY_FLAG" val=""/>
  <p:tag name="KSO_WM_UNIT_TEXT_FILL_FORE_SCHEMECOLOR_INDEX_BRIGHTNESS" val="0.25"/>
  <p:tag name="KSO_WM_UNIT_TEXT_FILL_FORE_SCHEMECOLOR_INDEX" val="13"/>
  <p:tag name="KSO_WM_UNIT_TEXT_FILL_TYPE" val="1"/>
  <p:tag name="KSO_WM_UNIT_USESOURCEFORMAT_APPLY" val="1"/>
</p:tagLst>
</file>

<file path=ppt/tags/tag74.xml><?xml version="1.0" encoding="utf-8"?>
<p:tagLst xmlns:p="http://schemas.openxmlformats.org/presentationml/2006/main">
  <p:tag name="KSO_WM_UNIT_ISCONTENTSTITLE" val="0"/>
  <p:tag name="KSO_WM_UNIT_PRESET_TEXT" val="单击此处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176974_4*q_h_a*1_1_1"/>
  <p:tag name="KSO_WM_TEMPLATE_CATEGORY" val="diagram"/>
  <p:tag name="KSO_WM_TEMPLATE_INDEX" val="20176974"/>
  <p:tag name="KSO_WM_UNIT_LAYERLEVEL" val="1_1_1"/>
  <p:tag name="KSO_WM_TAG_VERSION" val="1.0"/>
  <p:tag name="KSO_WM_BEAUTIFY_FLAG" val=""/>
  <p:tag name="KSO_WM_UNIT_TEXT_FILL_FORE_SCHEMECOLOR_INDEX_BRIGHTNESS" val="0.25"/>
  <p:tag name="KSO_WM_UNIT_TEXT_FILL_FORE_SCHEMECOLOR_INDEX" val="13"/>
  <p:tag name="KSO_WM_UNIT_TEXT_FILL_TYPE" val="1"/>
  <p:tag name="KSO_WM_UNIT_USESOURCEFORMAT_APPLY" val="1"/>
</p:tagLst>
</file>

<file path=ppt/tags/tag75.xml><?xml version="1.0" encoding="utf-8"?>
<p:tagLst xmlns:p="http://schemas.openxmlformats.org/presentationml/2006/main">
  <p:tag name="KSO_WM_UNIT_ISCONTENTSTITLE" val="0"/>
  <p:tag name="KSO_WM_UNIT_PRESET_TEXT" val="单击此处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176974_4*q_h_a*1_1_1"/>
  <p:tag name="KSO_WM_TEMPLATE_CATEGORY" val="diagram"/>
  <p:tag name="KSO_WM_TEMPLATE_INDEX" val="20176974"/>
  <p:tag name="KSO_WM_UNIT_LAYERLEVEL" val="1_1_1"/>
  <p:tag name="KSO_WM_TAG_VERSION" val="1.0"/>
  <p:tag name="KSO_WM_BEAUTIFY_FLAG" val=""/>
  <p:tag name="KSO_WM_UNIT_TEXT_FILL_FORE_SCHEMECOLOR_INDEX_BRIGHTNESS" val="0.25"/>
  <p:tag name="KSO_WM_UNIT_TEXT_FILL_FORE_SCHEMECOLOR_INDEX" val="13"/>
  <p:tag name="KSO_WM_UNIT_TEXT_FILL_TYPE" val="1"/>
  <p:tag name="KSO_WM_UNIT_USESOURCEFORMAT_APPLY" val="1"/>
</p:tagLst>
</file>

<file path=ppt/tags/tag76.xml><?xml version="1.0" encoding="utf-8"?>
<p:tagLst xmlns:p="http://schemas.openxmlformats.org/presentationml/2006/main">
  <p:tag name="KSO_WM_UNIT_ISCONTENTSTITLE" val="0"/>
  <p:tag name="KSO_WM_UNIT_PRESET_TEXT" val="单击此处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176974_4*q_h_a*1_1_1"/>
  <p:tag name="KSO_WM_TEMPLATE_CATEGORY" val="diagram"/>
  <p:tag name="KSO_WM_TEMPLATE_INDEX" val="20176974"/>
  <p:tag name="KSO_WM_UNIT_LAYERLEVEL" val="1_1_1"/>
  <p:tag name="KSO_WM_TAG_VERSION" val="1.0"/>
  <p:tag name="KSO_WM_BEAUTIFY_FLAG" val=""/>
  <p:tag name="KSO_WM_UNIT_TEXT_FILL_FORE_SCHEMECOLOR_INDEX_BRIGHTNESS" val="0.25"/>
  <p:tag name="KSO_WM_UNIT_TEXT_FILL_FORE_SCHEMECOLOR_INDEX" val="13"/>
  <p:tag name="KSO_WM_UNIT_TEXT_FILL_TYPE" val="1"/>
  <p:tag name="KSO_WM_UNIT_USESOURCEFORMAT_APPLY" val="1"/>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AS_UNIQUEID" val="1946"/>
</p:tagLst>
</file>

<file path=ppt/tags/tag88.xml><?xml version="1.0" encoding="utf-8"?>
<p:tagLst xmlns:p="http://schemas.openxmlformats.org/presentationml/2006/main">
  <p:tag name="AS_UNIQUEID" val="1947"/>
</p:tagLst>
</file>

<file path=ppt/tags/tag89.xml><?xml version="1.0" encoding="utf-8"?>
<p:tagLst xmlns:p="http://schemas.openxmlformats.org/presentationml/2006/main">
  <p:tag name="AS_UNIQUEID" val="194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AS_UNIQUEID" val="1949"/>
</p:tagLst>
</file>

<file path=ppt/tags/tag91.xml><?xml version="1.0" encoding="utf-8"?>
<p:tagLst xmlns:p="http://schemas.openxmlformats.org/presentationml/2006/main">
  <p:tag name="AS_UNIQUEID" val="1950"/>
</p:tagLst>
</file>

<file path=ppt/tags/tag92.xml><?xml version="1.0" encoding="utf-8"?>
<p:tagLst xmlns:p="http://schemas.openxmlformats.org/presentationml/2006/main">
  <p:tag name="AS_UNIQUEID" val="1951"/>
</p:tagLst>
</file>

<file path=ppt/tags/tag93.xml><?xml version="1.0" encoding="utf-8"?>
<p:tagLst xmlns:p="http://schemas.openxmlformats.org/presentationml/2006/main">
  <p:tag name="AS_UNIQUEID" val="1952"/>
</p:tagLst>
</file>

<file path=ppt/tags/tag94.xml><?xml version="1.0" encoding="utf-8"?>
<p:tagLst xmlns:p="http://schemas.openxmlformats.org/presentationml/2006/main">
  <p:tag name="AS_UNIQUEID" val="1953"/>
</p:tagLst>
</file>

<file path=ppt/tags/tag95.xml><?xml version="1.0" encoding="utf-8"?>
<p:tagLst xmlns:p="http://schemas.openxmlformats.org/presentationml/2006/main">
  <p:tag name="AS_UNIQUEID" val="1954"/>
</p:tagLst>
</file>

<file path=ppt/tags/tag96.xml><?xml version="1.0" encoding="utf-8"?>
<p:tagLst xmlns:p="http://schemas.openxmlformats.org/presentationml/2006/main">
  <p:tag name="AS_UNIQUEID" val="1955"/>
</p:tagLst>
</file>

<file path=ppt/tags/tag97.xml><?xml version="1.0" encoding="utf-8"?>
<p:tagLst xmlns:p="http://schemas.openxmlformats.org/presentationml/2006/main">
  <p:tag name="AS_UNIQUEID" val="1956"/>
</p:tagLst>
</file>

<file path=ppt/tags/tag98.xml><?xml version="1.0" encoding="utf-8"?>
<p:tagLst xmlns:p="http://schemas.openxmlformats.org/presentationml/2006/main">
  <p:tag name="AS_UNIQUEID" val="1957"/>
</p:tagLst>
</file>

<file path=ppt/tags/tag99.xml><?xml version="1.0" encoding="utf-8"?>
<p:tagLst xmlns:p="http://schemas.openxmlformats.org/presentationml/2006/main">
  <p:tag name="AS_UNIQUEID" val="1958"/>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5645</Words>
  <Application>WPS 演示</Application>
  <PresentationFormat>宽屏</PresentationFormat>
  <Paragraphs>336</Paragraphs>
  <Slides>22</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Arial</vt:lpstr>
      <vt:lpstr>宋体</vt:lpstr>
      <vt:lpstr>Wingdings</vt:lpstr>
      <vt:lpstr>Wingdings</vt:lpstr>
      <vt:lpstr>汉仪尚巍手书W</vt:lpstr>
      <vt:lpstr>Calibri</vt:lpstr>
      <vt:lpstr>黑体</vt:lpstr>
      <vt:lpstr>隶书</vt:lpstr>
      <vt:lpstr>微软雅黑</vt:lpstr>
      <vt:lpstr>楷体</vt:lpstr>
      <vt:lpstr>方正粗黑宋简体</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lenovo</cp:lastModifiedBy>
  <cp:revision>181</cp:revision>
  <dcterms:created xsi:type="dcterms:W3CDTF">2019-06-19T02:08:00Z</dcterms:created>
  <dcterms:modified xsi:type="dcterms:W3CDTF">2024-02-17T07:13:43Z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48078C84AE744594A2EDB1915E119F22_13</vt:lpwstr>
  </property>
</Properties>
</file>