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74" r:id="rId3"/>
    <p:sldId id="257" r:id="rId5"/>
    <p:sldId id="258" r:id="rId6"/>
    <p:sldId id="259" r:id="rId7"/>
    <p:sldId id="282" r:id="rId8"/>
    <p:sldId id="268" r:id="rId9"/>
    <p:sldId id="266" r:id="rId10"/>
    <p:sldId id="281" r:id="rId11"/>
    <p:sldId id="277" r:id="rId12"/>
    <p:sldId id="265" r:id="rId13"/>
    <p:sldId id="278" r:id="rId14"/>
    <p:sldId id="279" r:id="rId15"/>
    <p:sldId id="272" r:id="rId16"/>
    <p:sldId id="352" r:id="rId17"/>
    <p:sldId id="353" r:id="rId18"/>
    <p:sldId id="354" r:id="rId19"/>
  </p:sldIdLst>
  <p:sldSz cx="9144000" cy="6858000" type="screen4x3"/>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6" userDrawn="1">
          <p15:clr>
            <a:srgbClr val="A4A3A4"/>
          </p15:clr>
        </p15:guide>
        <p15:guide id="2" pos="28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086" y="-78"/>
      </p:cViewPr>
      <p:guideLst>
        <p:guide orient="horz" pos="2166"/>
        <p:guide pos="282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gs" Target="tags/tag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87B164-2BF2-470B-9FC5-1790B2F9698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5BD7C8-CDBA-4C96-9542-79F77A13F29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68BB2AE-810D-4464-A4DF-8BADC880C0B6}" type="slidenum">
              <a:rPr lang="en-US" altLang="zh-CN"/>
            </a:fld>
            <a:endParaRPr lang="en-US" altLang="zh-CN"/>
          </a:p>
        </p:txBody>
      </p:sp>
      <p:sp>
        <p:nvSpPr>
          <p:cNvPr id="7170" name="Rectangle 2"/>
          <p:cNvSpPr>
            <a:spLocks noGrp="1" noRot="1" noChangeAspect="1" noChangeArrowheads="1" noTextEdit="1"/>
          </p:cNvSpPr>
          <p:nvPr>
            <p:ph type="sldImg"/>
          </p:nvPr>
        </p:nvSpPr>
        <p:spPr bwMode="auto">
          <a:xfrm>
            <a:off x="1152525" y="682625"/>
            <a:ext cx="4554538" cy="3416300"/>
          </a:xfrm>
          <a:prstGeom prst="rect">
            <a:avLst/>
          </a:prstGeom>
          <a:solidFill>
            <a:srgbClr val="FFFFFF"/>
          </a:solidFill>
          <a:ln>
            <a:solidFill>
              <a:srgbClr val="000000"/>
            </a:solidFill>
            <a:miter lim="800000"/>
          </a:ln>
        </p:spPr>
      </p:sp>
      <p:sp>
        <p:nvSpPr>
          <p:cNvPr id="7171" name="Rectangle 3"/>
          <p:cNvSpPr>
            <a:spLocks noGrp="1" noChangeArrowheads="1"/>
          </p:cNvSpPr>
          <p:nvPr>
            <p:ph type="body" idx="1"/>
          </p:nvPr>
        </p:nvSpPr>
        <p:spPr bwMode="auto">
          <a:xfrm>
            <a:off x="914400" y="4325938"/>
            <a:ext cx="5029200" cy="4098925"/>
          </a:xfrm>
          <a:prstGeom prst="rect">
            <a:avLst/>
          </a:prstGeom>
          <a:solidFill>
            <a:srgbClr val="FFFFFF"/>
          </a:solidFill>
          <a:ln>
            <a:solidFill>
              <a:srgbClr val="000000"/>
            </a:solidFill>
            <a:miter lim="800000"/>
          </a:ln>
        </p:spPr>
        <p:txBody>
          <a:bodyPr/>
          <a:lstStyle/>
          <a:p>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normAutofit/>
          </a:bodyPr>
          <a:lstStyle/>
          <a:p>
            <a:r>
              <a:rPr lang="zh-CN" altLang="en-US" dirty="0" smtClean="0"/>
              <a:t>本专题第</a:t>
            </a:r>
            <a:r>
              <a:rPr lang="en-US" altLang="zh-CN" dirty="0" smtClean="0"/>
              <a:t>2</a:t>
            </a:r>
            <a:r>
              <a:rPr lang="zh-CN" altLang="en-US" dirty="0" smtClean="0"/>
              <a:t>课，英国的崛起</a:t>
            </a:r>
            <a:endParaRPr lang="en-US" altLang="zh-CN" dirty="0" smtClean="0"/>
          </a:p>
          <a:p>
            <a:r>
              <a:rPr lang="zh-CN" altLang="en-US" dirty="0" smtClean="0"/>
              <a:t>托马斯</a:t>
            </a:r>
            <a:r>
              <a:rPr lang="en-US" altLang="zh-CN" dirty="0" smtClean="0"/>
              <a:t>·</a:t>
            </a:r>
            <a:r>
              <a:rPr lang="zh-CN" altLang="en-US" dirty="0" smtClean="0"/>
              <a:t>莫尔</a:t>
            </a:r>
            <a:r>
              <a:rPr lang="en-US" altLang="zh-CN" dirty="0" smtClean="0"/>
              <a:t>《</a:t>
            </a:r>
            <a:r>
              <a:rPr lang="zh-CN" altLang="en-US" dirty="0" smtClean="0"/>
              <a:t>乌托邦</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fld id="{31E3AD4A-93A1-4BC5-8399-6C88976264A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669B92B-0F32-43E2-8A2A-765FF9C05CD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0788F7-B2C3-41B3-B802-4A05B0811F2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669B92B-0F32-43E2-8A2A-765FF9C05CD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0788F7-B2C3-41B3-B802-4A05B0811F2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669B92B-0F32-43E2-8A2A-765FF9C05CD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0788F7-B2C3-41B3-B802-4A05B0811F2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669B92B-0F32-43E2-8A2A-765FF9C05CD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0788F7-B2C3-41B3-B802-4A05B0811F2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4669B92B-0F32-43E2-8A2A-765FF9C05CD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0788F7-B2C3-41B3-B802-4A05B0811F2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669B92B-0F32-43E2-8A2A-765FF9C05CD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90788F7-B2C3-41B3-B802-4A05B0811F2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669B92B-0F32-43E2-8A2A-765FF9C05CD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90788F7-B2C3-41B3-B802-4A05B0811F2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669B92B-0F32-43E2-8A2A-765FF9C05CD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90788F7-B2C3-41B3-B802-4A05B0811F2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669B92B-0F32-43E2-8A2A-765FF9C05CD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90788F7-B2C3-41B3-B802-4A05B0811F2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4669B92B-0F32-43E2-8A2A-765FF9C05CD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90788F7-B2C3-41B3-B802-4A05B0811F2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4669B92B-0F32-43E2-8A2A-765FF9C05CD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90788F7-B2C3-41B3-B802-4A05B0811F2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69B92B-0F32-43E2-8A2A-765FF9C05CDD}"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0788F7-B2C3-41B3-B802-4A05B0811F2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7.jpeg"/><Relationship Id="rId1"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9" Type="http://schemas.openxmlformats.org/officeDocument/2006/relationships/image" Target="../media/image12.jpeg"/><Relationship Id="rId8" Type="http://schemas.openxmlformats.org/officeDocument/2006/relationships/image" Target="../media/image11.jpeg"/><Relationship Id="rId7" Type="http://schemas.openxmlformats.org/officeDocument/2006/relationships/image" Target="../media/image10.jpe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 Id="rId3" Type="http://schemas.openxmlformats.org/officeDocument/2006/relationships/image" Target="../media/image6.jpeg"/><Relationship Id="rId2" Type="http://schemas.openxmlformats.org/officeDocument/2006/relationships/image" Target="../media/image5.jpeg"/><Relationship Id="rId10" Type="http://schemas.openxmlformats.org/officeDocument/2006/relationships/slideLayout" Target="../slideLayouts/slideLayout12.xml"/><Relationship Id="rId1" Type="http://schemas.openxmlformats.org/officeDocument/2006/relationships/hyperlink" Target="http://www.ls11.com/Article_Print.asp?ArticleID=11904" TargetMode="Externa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WordArt 1029"/>
          <p:cNvSpPr>
            <a:spLocks noChangeArrowheads="1" noChangeShapeType="1" noTextEdit="1"/>
          </p:cNvSpPr>
          <p:nvPr/>
        </p:nvSpPr>
        <p:spPr bwMode="auto">
          <a:xfrm>
            <a:off x="755650" y="1916113"/>
            <a:ext cx="7559675" cy="2232025"/>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endParaRPr lang="zh-CN" altLang="en-US" sz="3600" kern="10" dirty="0">
              <a:ln w="9525" cap="sq">
                <a:round/>
                <a:headEnd type="none" w="sm" len="sm"/>
                <a:tailEnd type="none" w="sm" len="sm"/>
              </a:ln>
              <a:solidFill>
                <a:srgbClr val="FF0000">
                  <a:alpha val="89999"/>
                </a:srgbClr>
              </a:solidFill>
              <a:latin typeface="宋体" panose="02010600030101010101" pitchFamily="2" charset="-122"/>
              <a:ea typeface="宋体" panose="02010600030101010101" pitchFamily="2" charset="-122"/>
            </a:endParaRPr>
          </a:p>
        </p:txBody>
      </p:sp>
      <p:sp>
        <p:nvSpPr>
          <p:cNvPr id="3" name="TextBox 2"/>
          <p:cNvSpPr txBox="1"/>
          <p:nvPr/>
        </p:nvSpPr>
        <p:spPr>
          <a:xfrm>
            <a:off x="45720" y="1286510"/>
            <a:ext cx="8978900" cy="3969385"/>
          </a:xfrm>
          <a:prstGeom prst="rect">
            <a:avLst/>
          </a:prstGeom>
          <a:noFill/>
        </p:spPr>
        <p:txBody>
          <a:bodyPr wrap="square" rtlCol="0">
            <a:spAutoFit/>
          </a:bodyPr>
          <a:lstStyle/>
          <a:p>
            <a:pPr algn="ctr"/>
            <a:r>
              <a:rPr lang="zh-CN" altLang="en-US" sz="3600" b="1" dirty="0" smtClean="0">
                <a:solidFill>
                  <a:srgbClr val="FF0000"/>
                </a:solidFill>
                <a:latin typeface="微软雅黑" panose="020B0503020204020204" charset="-122"/>
                <a:ea typeface="微软雅黑" panose="020B0503020204020204" charset="-122"/>
                <a:cs typeface="微软雅黑" panose="020B0503020204020204" charset="-122"/>
              </a:rPr>
              <a:t>高处眺望     细处凝思</a:t>
            </a:r>
            <a:endParaRPr lang="zh-CN" altLang="en-US" sz="3600" b="1" dirty="0" smtClean="0">
              <a:solidFill>
                <a:srgbClr val="FF0000"/>
              </a:solidFill>
              <a:latin typeface="微软雅黑" panose="020B0503020204020204" charset="-122"/>
              <a:ea typeface="微软雅黑" panose="020B0503020204020204" charset="-122"/>
              <a:cs typeface="微软雅黑" panose="020B0503020204020204" charset="-122"/>
            </a:endParaRPr>
          </a:p>
          <a:p>
            <a:pPr algn="ctr"/>
            <a:endParaRPr lang="en-US" altLang="zh-CN" sz="3600" b="1" dirty="0" smtClean="0">
              <a:solidFill>
                <a:srgbClr val="FF0000"/>
              </a:solidFill>
              <a:latin typeface="微软雅黑" panose="020B0503020204020204" charset="-122"/>
              <a:ea typeface="微软雅黑" panose="020B0503020204020204" charset="-122"/>
              <a:cs typeface="微软雅黑" panose="020B0503020204020204" charset="-122"/>
            </a:endParaRPr>
          </a:p>
          <a:p>
            <a:pPr algn="ctr"/>
            <a:r>
              <a:rPr lang="en-US" altLang="zh-CN" sz="3600" b="1" dirty="0" smtClean="0">
                <a:solidFill>
                  <a:srgbClr val="FF0000"/>
                </a:solidFill>
                <a:latin typeface="微软雅黑" panose="020B0503020204020204" charset="-122"/>
                <a:ea typeface="微软雅黑" panose="020B0503020204020204" charset="-122"/>
                <a:cs typeface="微软雅黑" panose="020B0503020204020204" charset="-122"/>
              </a:rPr>
              <a:t>——</a:t>
            </a:r>
            <a:r>
              <a:rPr lang="zh-CN" altLang="en-US" sz="3600" b="1" dirty="0" smtClean="0">
                <a:solidFill>
                  <a:srgbClr val="FF0000"/>
                </a:solidFill>
                <a:latin typeface="微软雅黑" panose="020B0503020204020204" charset="-122"/>
                <a:ea typeface="微软雅黑" panose="020B0503020204020204" charset="-122"/>
                <a:cs typeface="微软雅黑" panose="020B0503020204020204" charset="-122"/>
              </a:rPr>
              <a:t>对工业革命发生原因和起点的再思考</a:t>
            </a:r>
            <a:endParaRPr lang="en-US" altLang="zh-CN" sz="3600" b="1" dirty="0" smtClean="0">
              <a:solidFill>
                <a:srgbClr val="FF0000"/>
              </a:solidFill>
              <a:latin typeface="黑体" panose="02010609060101010101" pitchFamily="49" charset="-122"/>
              <a:ea typeface="黑体" panose="02010609060101010101" pitchFamily="49" charset="-122"/>
            </a:endParaRPr>
          </a:p>
          <a:p>
            <a:pPr algn="ctr"/>
            <a:endParaRPr lang="en-US" altLang="zh-CN" sz="3600" b="1" dirty="0" smtClean="0">
              <a:latin typeface="楷体" panose="02010609060101010101" pitchFamily="49" charset="-122"/>
              <a:ea typeface="楷体" panose="02010609060101010101" pitchFamily="49" charset="-122"/>
            </a:endParaRPr>
          </a:p>
          <a:p>
            <a:pPr algn="ctr"/>
            <a:endParaRPr lang="en-US" altLang="zh-CN" sz="3600" b="1" dirty="0" smtClean="0">
              <a:latin typeface="楷体" panose="02010609060101010101" pitchFamily="49" charset="-122"/>
              <a:ea typeface="楷体" panose="02010609060101010101" pitchFamily="49" charset="-122"/>
            </a:endParaRPr>
          </a:p>
          <a:p>
            <a:pPr algn="ctr"/>
            <a:endParaRPr lang="en-US" altLang="zh-CN" sz="3600" b="1" dirty="0" smtClean="0">
              <a:latin typeface="楷体" panose="02010609060101010101" pitchFamily="49" charset="-122"/>
              <a:ea typeface="楷体" panose="02010609060101010101" pitchFamily="49" charset="-122"/>
            </a:endParaRPr>
          </a:p>
          <a:p>
            <a:pPr algn="ctr"/>
            <a:r>
              <a:rPr lang="zh-CN" altLang="en-US" sz="3600" b="1" dirty="0" smtClean="0">
                <a:solidFill>
                  <a:schemeClr val="tx1"/>
                </a:solidFill>
                <a:latin typeface="楷体" panose="02010609060101010101" pitchFamily="49" charset="-122"/>
                <a:ea typeface="楷体" panose="02010609060101010101" pitchFamily="49" charset="-122"/>
              </a:rPr>
              <a:t>蚌埠一中 高中历史 </a:t>
            </a:r>
            <a:r>
              <a:rPr lang="zh-CN" altLang="en-US" sz="3600" b="1" dirty="0" smtClean="0">
                <a:solidFill>
                  <a:schemeClr val="tx1"/>
                </a:solidFill>
                <a:latin typeface="楷体" panose="02010609060101010101" pitchFamily="49" charset="-122"/>
                <a:ea typeface="楷体" panose="02010609060101010101" pitchFamily="49" charset="-122"/>
              </a:rPr>
              <a:t>施海涛</a:t>
            </a:r>
            <a:endParaRPr lang="zh-CN" altLang="en-US" sz="3600" b="1" dirty="0" smtClean="0">
              <a:solidFill>
                <a:schemeClr val="tx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7470" y="313055"/>
            <a:ext cx="8883015" cy="3284855"/>
          </a:xfrm>
        </p:spPr>
        <p:txBody>
          <a:bodyPr>
            <a:noAutofit/>
          </a:bodyPr>
          <a:lstStyle/>
          <a:p>
            <a:pPr fontAlgn="auto">
              <a:lnSpc>
                <a:spcPct val="100000"/>
              </a:lnSpc>
              <a:spcBef>
                <a:spcPts val="0"/>
              </a:spcBef>
              <a:spcAft>
                <a:spcPts val="0"/>
              </a:spcAft>
              <a:buNone/>
            </a:pPr>
            <a:r>
              <a:rPr lang="en-US" altLang="zh-CN" sz="2800" b="1" dirty="0" smtClean="0">
                <a:latin typeface="楷体" panose="02010609060101010101" pitchFamily="49" charset="-122"/>
                <a:ea typeface="楷体" panose="02010609060101010101" pitchFamily="49" charset="-122"/>
                <a:cs typeface="楷体" panose="02010609060101010101" pitchFamily="49" charset="-122"/>
              </a:rPr>
              <a:t>     </a:t>
            </a:r>
            <a:r>
              <a:rPr lang="zh-CN" altLang="en-US" sz="2800" b="1" dirty="0" smtClean="0">
                <a:latin typeface="+mn-ea"/>
                <a:cs typeface="+mn-ea"/>
              </a:rPr>
              <a:t>材料</a:t>
            </a:r>
            <a:r>
              <a:rPr lang="en-US" altLang="zh-CN" sz="2800" b="1" dirty="0" smtClean="0">
                <a:latin typeface="+mn-ea"/>
                <a:cs typeface="+mn-ea"/>
              </a:rPr>
              <a:t>4</a:t>
            </a:r>
            <a:r>
              <a:rPr lang="en-US" altLang="zh-CN" sz="2800" b="1" dirty="0" smtClean="0">
                <a:latin typeface="楷体" panose="02010609060101010101" pitchFamily="49" charset="-122"/>
                <a:ea typeface="楷体" panose="02010609060101010101" pitchFamily="49" charset="-122"/>
                <a:cs typeface="楷体" panose="02010609060101010101" pitchFamily="49" charset="-122"/>
              </a:rPr>
              <a:t>  </a:t>
            </a:r>
            <a:r>
              <a:rPr lang="zh-CN" altLang="en-US" sz="2800" b="1" dirty="0" smtClean="0">
                <a:latin typeface="楷体" panose="02010609060101010101" pitchFamily="49" charset="-122"/>
                <a:ea typeface="楷体" panose="02010609060101010101" pitchFamily="49" charset="-122"/>
                <a:cs typeface="楷体" panose="02010609060101010101" pitchFamily="49" charset="-122"/>
              </a:rPr>
              <a:t>从</a:t>
            </a:r>
            <a:r>
              <a:rPr lang="en-US" altLang="zh-CN" sz="2800" b="1" dirty="0" smtClean="0">
                <a:latin typeface="楷体" panose="02010609060101010101" pitchFamily="49" charset="-122"/>
                <a:ea typeface="楷体" panose="02010609060101010101" pitchFamily="49" charset="-122"/>
                <a:cs typeface="楷体" panose="02010609060101010101" pitchFamily="49" charset="-122"/>
              </a:rPr>
              <a:t>1700</a:t>
            </a:r>
            <a:r>
              <a:rPr lang="zh-CN" altLang="en-US" sz="2800" b="1" dirty="0">
                <a:latin typeface="楷体" panose="02010609060101010101" pitchFamily="49" charset="-122"/>
                <a:ea typeface="楷体" panose="02010609060101010101" pitchFamily="49" charset="-122"/>
                <a:cs typeface="楷体" panose="02010609060101010101" pitchFamily="49" charset="-122"/>
              </a:rPr>
              <a:t>年</a:t>
            </a:r>
            <a:r>
              <a:rPr lang="en-US" altLang="zh-CN" sz="2800" b="1" dirty="0">
                <a:latin typeface="楷体" panose="02010609060101010101" pitchFamily="49" charset="-122"/>
                <a:ea typeface="楷体" panose="02010609060101010101" pitchFamily="49" charset="-122"/>
                <a:cs typeface="楷体" panose="02010609060101010101" pitchFamily="49" charset="-122"/>
              </a:rPr>
              <a:t>——</a:t>
            </a:r>
            <a:r>
              <a:rPr lang="en-US" altLang="zh-CN" sz="2800" b="1" dirty="0">
                <a:latin typeface="楷体" panose="02010609060101010101" pitchFamily="49" charset="-122"/>
                <a:ea typeface="楷体" panose="02010609060101010101" pitchFamily="49" charset="-122"/>
                <a:cs typeface="楷体" panose="02010609060101010101" pitchFamily="49" charset="-122"/>
              </a:rPr>
              <a:t>1820</a:t>
            </a:r>
            <a:r>
              <a:rPr lang="zh-CN" altLang="en-US" sz="2800" b="1" dirty="0">
                <a:latin typeface="楷体" panose="02010609060101010101" pitchFamily="49" charset="-122"/>
                <a:ea typeface="楷体" panose="02010609060101010101" pitchFamily="49" charset="-122"/>
                <a:cs typeface="楷体" panose="02010609060101010101" pitchFamily="49" charset="-122"/>
              </a:rPr>
              <a:t>年</a:t>
            </a:r>
            <a:r>
              <a:rPr lang="zh-CN" altLang="en-US" sz="2800" b="1" dirty="0" smtClean="0">
                <a:latin typeface="楷体" panose="02010609060101010101" pitchFamily="49" charset="-122"/>
                <a:ea typeface="楷体" panose="02010609060101010101" pitchFamily="49" charset="-122"/>
                <a:cs typeface="楷体" panose="02010609060101010101" pitchFamily="49" charset="-122"/>
              </a:rPr>
              <a:t>，（英国）人</a:t>
            </a:r>
            <a:r>
              <a:rPr lang="zh-CN" altLang="en-US" sz="2800" b="1" dirty="0">
                <a:latin typeface="楷体" panose="02010609060101010101" pitchFamily="49" charset="-122"/>
                <a:ea typeface="楷体" panose="02010609060101010101" pitchFamily="49" charset="-122"/>
                <a:cs typeface="楷体" panose="02010609060101010101" pitchFamily="49" charset="-122"/>
              </a:rPr>
              <a:t>口是</a:t>
            </a:r>
            <a:r>
              <a:rPr lang="en-US" altLang="zh-CN" sz="2800" b="1" dirty="0">
                <a:latin typeface="楷体" panose="02010609060101010101" pitchFamily="49" charset="-122"/>
                <a:ea typeface="楷体" panose="02010609060101010101" pitchFamily="49" charset="-122"/>
                <a:cs typeface="楷体" panose="02010609060101010101" pitchFamily="49" charset="-122"/>
              </a:rPr>
              <a:t>17</a:t>
            </a:r>
            <a:r>
              <a:rPr lang="zh-CN" altLang="en-US" sz="2800" b="1" dirty="0">
                <a:latin typeface="楷体" panose="02010609060101010101" pitchFamily="49" charset="-122"/>
                <a:ea typeface="楷体" panose="02010609060101010101" pitchFamily="49" charset="-122"/>
                <a:cs typeface="楷体" panose="02010609060101010101" pitchFamily="49" charset="-122"/>
              </a:rPr>
              <a:t>世纪的两倍多，人口总数从</a:t>
            </a:r>
            <a:r>
              <a:rPr lang="en-US" altLang="zh-CN" sz="2800" b="1" dirty="0">
                <a:latin typeface="楷体" panose="02010609060101010101" pitchFamily="49" charset="-122"/>
                <a:ea typeface="楷体" panose="02010609060101010101" pitchFamily="49" charset="-122"/>
                <a:cs typeface="楷体" panose="02010609060101010101" pitchFamily="49" charset="-122"/>
              </a:rPr>
              <a:t>850</a:t>
            </a:r>
            <a:r>
              <a:rPr lang="zh-CN" altLang="en-US" sz="2800" b="1" dirty="0">
                <a:latin typeface="楷体" panose="02010609060101010101" pitchFamily="49" charset="-122"/>
                <a:ea typeface="楷体" panose="02010609060101010101" pitchFamily="49" charset="-122"/>
                <a:cs typeface="楷体" panose="02010609060101010101" pitchFamily="49" charset="-122"/>
              </a:rPr>
              <a:t>万增加到</a:t>
            </a:r>
            <a:r>
              <a:rPr lang="en-US" altLang="zh-CN" sz="2800" b="1" dirty="0">
                <a:latin typeface="楷体" panose="02010609060101010101" pitchFamily="49" charset="-122"/>
                <a:ea typeface="楷体" panose="02010609060101010101" pitchFamily="49" charset="-122"/>
                <a:cs typeface="楷体" panose="02010609060101010101" pitchFamily="49" charset="-122"/>
              </a:rPr>
              <a:t>2100</a:t>
            </a:r>
            <a:r>
              <a:rPr lang="zh-CN" altLang="en-US" sz="2800" b="1" dirty="0" smtClean="0">
                <a:latin typeface="楷体" panose="02010609060101010101" pitchFamily="49" charset="-122"/>
                <a:ea typeface="楷体" panose="02010609060101010101" pitchFamily="49" charset="-122"/>
                <a:cs typeface="楷体" panose="02010609060101010101" pitchFamily="49" charset="-122"/>
              </a:rPr>
              <a:t>万</a:t>
            </a:r>
            <a:r>
              <a:rPr lang="en-US" altLang="zh-CN" sz="2800" b="1" dirty="0" smtClean="0">
                <a:latin typeface="楷体" panose="02010609060101010101" pitchFamily="49" charset="-122"/>
                <a:ea typeface="楷体" panose="02010609060101010101" pitchFamily="49" charset="-122"/>
                <a:cs typeface="楷体" panose="02010609060101010101" pitchFamily="49" charset="-122"/>
              </a:rPr>
              <a:t>……</a:t>
            </a:r>
            <a:r>
              <a:rPr lang="zh-CN" altLang="en-US" sz="2800" b="1" dirty="0" smtClean="0">
                <a:latin typeface="楷体" panose="02010609060101010101" pitchFamily="49" charset="-122"/>
                <a:ea typeface="楷体" panose="02010609060101010101" pitchFamily="49" charset="-122"/>
                <a:cs typeface="楷体" panose="02010609060101010101" pitchFamily="49" charset="-122"/>
              </a:rPr>
              <a:t>英</a:t>
            </a:r>
            <a:r>
              <a:rPr lang="zh-CN" altLang="en-US" sz="2800" b="1" dirty="0">
                <a:latin typeface="楷体" panose="02010609060101010101" pitchFamily="49" charset="-122"/>
                <a:ea typeface="楷体" panose="02010609060101010101" pitchFamily="49" charset="-122"/>
                <a:cs typeface="楷体" panose="02010609060101010101" pitchFamily="49" charset="-122"/>
              </a:rPr>
              <a:t>国的人口增长率是欧洲国家中最高的。圈地运动也使得成千上万的农民成了流动人</a:t>
            </a:r>
            <a:r>
              <a:rPr lang="zh-CN" altLang="en-US" sz="2800" b="1" dirty="0" smtClean="0">
                <a:latin typeface="楷体" panose="02010609060101010101" pitchFamily="49" charset="-122"/>
                <a:ea typeface="楷体" panose="02010609060101010101" pitchFamily="49" charset="-122"/>
                <a:cs typeface="楷体" panose="02010609060101010101" pitchFamily="49" charset="-122"/>
              </a:rPr>
              <a:t>口，这</a:t>
            </a:r>
            <a:r>
              <a:rPr lang="zh-CN" altLang="en-US" sz="2800" b="1" dirty="0">
                <a:latin typeface="楷体" panose="02010609060101010101" pitchFamily="49" charset="-122"/>
                <a:ea typeface="楷体" panose="02010609060101010101" pitchFamily="49" charset="-122"/>
                <a:cs typeface="楷体" panose="02010609060101010101" pitchFamily="49" charset="-122"/>
              </a:rPr>
              <a:t>种丰富的自由劳动力资源是当时欧洲其他国家所没有的。</a:t>
            </a:r>
            <a:endParaRPr lang="zh-CN" altLang="en-US" sz="2800" b="1" dirty="0">
              <a:latin typeface="楷体" panose="02010609060101010101" pitchFamily="49" charset="-122"/>
              <a:ea typeface="楷体" panose="02010609060101010101" pitchFamily="49" charset="-122"/>
              <a:cs typeface="楷体" panose="02010609060101010101" pitchFamily="49" charset="-122"/>
            </a:endParaRPr>
          </a:p>
          <a:p>
            <a:pPr>
              <a:lnSpc>
                <a:spcPct val="120000"/>
              </a:lnSpc>
              <a:spcBef>
                <a:spcPts val="20"/>
              </a:spcBef>
              <a:spcAft>
                <a:spcPts val="0"/>
              </a:spcAft>
              <a:buNone/>
            </a:pPr>
            <a:r>
              <a:rPr lang="zh-CN" altLang="en-US" sz="2800" b="1" dirty="0">
                <a:latin typeface="楷体" panose="02010609060101010101" pitchFamily="49" charset="-122"/>
                <a:ea typeface="楷体" panose="02010609060101010101" pitchFamily="49" charset="-122"/>
                <a:cs typeface="楷体" panose="02010609060101010101" pitchFamily="49" charset="-122"/>
              </a:rPr>
              <a:t>                     </a:t>
            </a:r>
            <a:r>
              <a:rPr lang="en-US" altLang="zh-CN" sz="2800" b="1" dirty="0" smtClean="0">
                <a:latin typeface="+mn-ea"/>
                <a:cs typeface="+mn-ea"/>
              </a:rPr>
              <a:t>——</a:t>
            </a:r>
            <a:r>
              <a:rPr lang="zh-CN" altLang="en-US" sz="2800" b="1" dirty="0" smtClean="0">
                <a:latin typeface="+mn-ea"/>
                <a:cs typeface="+mn-ea"/>
              </a:rPr>
              <a:t>吴于廑 </a:t>
            </a:r>
            <a:r>
              <a:rPr lang="en-US" altLang="zh-CN" sz="2800" b="1" dirty="0" err="1" smtClean="0">
                <a:latin typeface="+mn-ea"/>
                <a:cs typeface="+mn-ea"/>
              </a:rPr>
              <a:t>齐世荣</a:t>
            </a:r>
            <a:r>
              <a:rPr lang="en-US" altLang="zh-CN" sz="2800" b="1" dirty="0" smtClean="0">
                <a:latin typeface="+mn-ea"/>
                <a:cs typeface="+mn-ea"/>
              </a:rPr>
              <a:t> 《</a:t>
            </a:r>
            <a:r>
              <a:rPr lang="en-US" altLang="zh-CN" sz="2800" b="1" dirty="0" err="1" smtClean="0">
                <a:latin typeface="+mn-ea"/>
                <a:cs typeface="+mn-ea"/>
              </a:rPr>
              <a:t>世界史</a:t>
            </a:r>
            <a:r>
              <a:rPr lang="en-US" altLang="zh-CN" sz="2800" b="1" dirty="0">
                <a:latin typeface="+mn-ea"/>
                <a:cs typeface="+mn-ea"/>
              </a:rPr>
              <a:t>》</a:t>
            </a:r>
            <a:endParaRPr lang="en-US" altLang="zh-CN" sz="2800" b="1" dirty="0">
              <a:latin typeface="+mn-ea"/>
              <a:cs typeface="+mn-ea"/>
            </a:endParaRPr>
          </a:p>
        </p:txBody>
      </p:sp>
      <p:sp>
        <p:nvSpPr>
          <p:cNvPr id="2" name="标题 1"/>
          <p:cNvSpPr>
            <a:spLocks noGrp="1"/>
          </p:cNvSpPr>
          <p:nvPr>
            <p:ph type="title"/>
          </p:nvPr>
        </p:nvSpPr>
        <p:spPr>
          <a:xfrm>
            <a:off x="77470" y="3819525"/>
            <a:ext cx="9072880" cy="2961005"/>
          </a:xfrm>
        </p:spPr>
        <p:txBody>
          <a:bodyPr>
            <a:noAutofit/>
          </a:bodyPr>
          <a:p>
            <a:pPr algn="ctr" fontAlgn="auto"/>
            <a:r>
              <a:rPr lang="zh-CN" altLang="en-US" sz="2800" b="1" dirty="0">
                <a:latin typeface="楷体" panose="02010609060101010101" pitchFamily="49" charset="-122"/>
                <a:ea typeface="楷体" panose="02010609060101010101" pitchFamily="49" charset="-122"/>
                <a:cs typeface="楷体" panose="02010609060101010101" pitchFamily="49" charset="-122"/>
                <a:sym typeface="+mn-ea"/>
              </a:rPr>
              <a:t>材料</a:t>
            </a:r>
            <a:r>
              <a:rPr lang="en-US" altLang="zh-CN" sz="2800" b="1" dirty="0">
                <a:latin typeface="楷体" panose="02010609060101010101" pitchFamily="49" charset="-122"/>
                <a:ea typeface="楷体" panose="02010609060101010101" pitchFamily="49" charset="-122"/>
                <a:cs typeface="楷体" panose="02010609060101010101" pitchFamily="49" charset="-122"/>
                <a:sym typeface="+mn-ea"/>
              </a:rPr>
              <a:t>5</a:t>
            </a:r>
            <a:r>
              <a:rPr lang="zh-CN" altLang="en-US" sz="2800" b="1"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b="1" dirty="0">
                <a:latin typeface="楷体" panose="02010609060101010101" pitchFamily="49" charset="-122"/>
                <a:ea typeface="楷体" panose="02010609060101010101" pitchFamily="49" charset="-122"/>
                <a:cs typeface="楷体" panose="02010609060101010101" pitchFamily="49" charset="-122"/>
              </a:rPr>
              <a:t>康熙三十九年(1700年)  150,000,000</a:t>
            </a:r>
            <a:br>
              <a:rPr lang="zh-CN" altLang="en-US" sz="2800" b="1" dirty="0">
                <a:latin typeface="楷体" panose="02010609060101010101" pitchFamily="49" charset="-122"/>
                <a:ea typeface="楷体" panose="02010609060101010101" pitchFamily="49" charset="-122"/>
                <a:cs typeface="楷体" panose="02010609060101010101" pitchFamily="49" charset="-122"/>
              </a:rPr>
            </a:br>
            <a:r>
              <a:rPr lang="zh-CN" altLang="en-US" sz="2800" b="1" dirty="0">
                <a:latin typeface="楷体" panose="02010609060101010101" pitchFamily="49" charset="-122"/>
                <a:ea typeface="楷体" panose="02010609060101010101" pitchFamily="49" charset="-122"/>
                <a:cs typeface="楷体" panose="02010609060101010101" pitchFamily="49" charset="-122"/>
              </a:rPr>
              <a:t>      乾隆二十九年(1764年)  205,500,000</a:t>
            </a:r>
            <a:br>
              <a:rPr lang="zh-CN" altLang="en-US" sz="2800" b="1" dirty="0">
                <a:latin typeface="楷体" panose="02010609060101010101" pitchFamily="49" charset="-122"/>
                <a:ea typeface="楷体" panose="02010609060101010101" pitchFamily="49" charset="-122"/>
                <a:cs typeface="楷体" panose="02010609060101010101" pitchFamily="49" charset="-122"/>
              </a:rPr>
            </a:br>
            <a:r>
              <a:rPr lang="zh-CN" altLang="en-US" sz="2800" b="1" dirty="0">
                <a:latin typeface="楷体" panose="02010609060101010101" pitchFamily="49" charset="-122"/>
                <a:ea typeface="楷体" panose="02010609060101010101" pitchFamily="49" charset="-122"/>
                <a:cs typeface="楷体" panose="02010609060101010101" pitchFamily="49" charset="-122"/>
              </a:rPr>
              <a:t>      乾隆五十五年(1790年)  301,487,110</a:t>
            </a:r>
            <a:br>
              <a:rPr lang="zh-CN" altLang="en-US" sz="2800" b="1" dirty="0">
                <a:latin typeface="楷体" panose="02010609060101010101" pitchFamily="49" charset="-122"/>
                <a:ea typeface="楷体" panose="02010609060101010101" pitchFamily="49" charset="-122"/>
                <a:cs typeface="楷体" panose="02010609060101010101" pitchFamily="49" charset="-122"/>
              </a:rPr>
            </a:br>
            <a:r>
              <a:rPr lang="zh-CN" altLang="en-US" sz="2800" b="1" dirty="0">
                <a:latin typeface="楷体" panose="02010609060101010101" pitchFamily="49" charset="-122"/>
                <a:ea typeface="楷体" panose="02010609060101010101" pitchFamily="49" charset="-122"/>
                <a:cs typeface="楷体" panose="02010609060101010101" pitchFamily="49" charset="-122"/>
              </a:rPr>
              <a:t>      嘉庆二十五年(1820年)  383,100,000</a:t>
            </a:r>
            <a:br>
              <a:rPr lang="zh-CN" altLang="en-US" sz="2800" b="1" dirty="0">
                <a:latin typeface="楷体" panose="02010609060101010101" pitchFamily="49" charset="-122"/>
                <a:ea typeface="楷体" panose="02010609060101010101" pitchFamily="49" charset="-122"/>
                <a:cs typeface="楷体" panose="02010609060101010101" pitchFamily="49" charset="-122"/>
              </a:rPr>
            </a:br>
            <a:br>
              <a:rPr lang="zh-CN" altLang="en-US" sz="2800" b="1" dirty="0">
                <a:latin typeface="楷体" panose="02010609060101010101" pitchFamily="49" charset="-122"/>
                <a:ea typeface="楷体" panose="02010609060101010101" pitchFamily="49" charset="-122"/>
                <a:cs typeface="楷体" panose="02010609060101010101" pitchFamily="49" charset="-122"/>
              </a:rPr>
            </a:br>
            <a:r>
              <a:rPr lang="zh-CN" altLang="en-US" sz="2800" b="1" dirty="0" smtClean="0">
                <a:latin typeface="+mn-ea"/>
                <a:ea typeface="+mn-ea"/>
                <a:cs typeface="+mn-ea"/>
              </a:rPr>
              <a:t>——据葛剑雄 赵文林 谢淑君《中国人口史》整理</a:t>
            </a:r>
            <a:br>
              <a:rPr lang="zh-CN" altLang="en-US" sz="2800" b="1" dirty="0" smtClean="0">
                <a:latin typeface="+mn-ea"/>
                <a:ea typeface="+mn-ea"/>
                <a:cs typeface="+mn-ea"/>
              </a:rPr>
            </a:br>
            <a:endParaRPr lang="zh-CN" altLang="en-US" sz="2800" b="1">
              <a:latin typeface="+mn-ea"/>
              <a:ea typeface="+mn-ea"/>
              <a:cs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345919" y="830367"/>
            <a:ext cx="648072" cy="369332"/>
          </a:xfrm>
          <a:prstGeom prst="rect">
            <a:avLst/>
          </a:prstGeom>
          <a:noFill/>
        </p:spPr>
        <p:txBody>
          <a:bodyPr wrap="square" rtlCol="0">
            <a:spAutoFit/>
          </a:bodyPr>
          <a:lstStyle/>
          <a:p>
            <a:r>
              <a:rPr lang="zh-CN" altLang="en-US" dirty="0" smtClean="0">
                <a:solidFill>
                  <a:srgbClr val="FF0000"/>
                </a:solidFill>
              </a:rPr>
              <a:t>伦敦</a:t>
            </a:r>
            <a:endParaRPr lang="zh-CN" altLang="en-US" dirty="0">
              <a:solidFill>
                <a:srgbClr val="FF0000"/>
              </a:solidFill>
            </a:endParaRPr>
          </a:p>
        </p:txBody>
      </p:sp>
      <p:sp>
        <p:nvSpPr>
          <p:cNvPr id="11" name="TextBox 10"/>
          <p:cNvSpPr txBox="1"/>
          <p:nvPr/>
        </p:nvSpPr>
        <p:spPr>
          <a:xfrm>
            <a:off x="2603222" y="3936236"/>
            <a:ext cx="648072" cy="368300"/>
          </a:xfrm>
          <a:prstGeom prst="rect">
            <a:avLst/>
          </a:prstGeom>
          <a:noFill/>
        </p:spPr>
        <p:txBody>
          <a:bodyPr wrap="square" rtlCol="0">
            <a:spAutoFit/>
          </a:bodyPr>
          <a:lstStyle/>
          <a:p>
            <a:r>
              <a:rPr lang="zh-CN" altLang="en-US" dirty="0" smtClean="0">
                <a:solidFill>
                  <a:srgbClr val="FF0000"/>
                </a:solidFill>
              </a:rPr>
              <a:t>北京</a:t>
            </a:r>
            <a:endParaRPr lang="zh-CN" altLang="en-US" dirty="0" smtClean="0">
              <a:solidFill>
                <a:srgbClr val="FF0000"/>
              </a:solidFill>
            </a:endParaRPr>
          </a:p>
        </p:txBody>
      </p:sp>
      <p:sp>
        <p:nvSpPr>
          <p:cNvPr id="13" name="TextBox 12"/>
          <p:cNvSpPr txBox="1"/>
          <p:nvPr/>
        </p:nvSpPr>
        <p:spPr>
          <a:xfrm>
            <a:off x="0" y="0"/>
            <a:ext cx="9144000" cy="1076325"/>
          </a:xfrm>
          <a:prstGeom prst="rect">
            <a:avLst/>
          </a:prstGeom>
          <a:noFill/>
        </p:spPr>
        <p:txBody>
          <a:bodyPr wrap="square" rtlCol="0">
            <a:spAutoFit/>
          </a:bodyPr>
          <a:lstStyle/>
          <a:p>
            <a:r>
              <a:rPr lang="zh-CN" altLang="en-US" sz="3200" b="1" dirty="0" smtClean="0">
                <a:solidFill>
                  <a:srgbClr val="FF0000"/>
                </a:solidFill>
                <a:latin typeface="黑体" panose="02010609060101010101" pitchFamily="49" charset="-122"/>
                <a:ea typeface="黑体" panose="02010609060101010101" pitchFamily="49" charset="-122"/>
              </a:rPr>
              <a:t>疑问二：丰富的自由劳动力是重要原因，但还缺了什么？</a:t>
            </a:r>
            <a:endParaRPr lang="zh-CN" altLang="en-US" sz="3200" b="1" dirty="0" smtClean="0">
              <a:solidFill>
                <a:srgbClr val="FF0000"/>
              </a:solidFill>
              <a:latin typeface="黑体" panose="02010609060101010101" pitchFamily="49" charset="-122"/>
              <a:ea typeface="黑体" panose="02010609060101010101" pitchFamily="49" charset="-122"/>
            </a:endParaRPr>
          </a:p>
        </p:txBody>
      </p:sp>
      <p:pic>
        <p:nvPicPr>
          <p:cNvPr id="4" name="图片 -2147482623" descr="C:\Users\Administrator\Desktop\工业革命\优选课件\优中之优\20120921_005.jpg"/>
          <p:cNvPicPr>
            <a:picLocks noChangeAspect="1"/>
          </p:cNvPicPr>
          <p:nvPr/>
        </p:nvPicPr>
        <p:blipFill>
          <a:blip r:embed="rId1"/>
          <a:srcRect r="1852" b="49075"/>
          <a:stretch>
            <a:fillRect/>
          </a:stretch>
        </p:blipFill>
        <p:spPr>
          <a:xfrm>
            <a:off x="1196340" y="1200150"/>
            <a:ext cx="4062730" cy="2707005"/>
          </a:xfrm>
          <a:prstGeom prst="rect">
            <a:avLst/>
          </a:prstGeom>
          <a:noFill/>
          <a:ln w="9525">
            <a:noFill/>
          </a:ln>
        </p:spPr>
      </p:pic>
      <p:cxnSp>
        <p:nvCxnSpPr>
          <p:cNvPr id="9" name="直接箭头连接符 8"/>
          <p:cNvCxnSpPr/>
          <p:nvPr/>
        </p:nvCxnSpPr>
        <p:spPr>
          <a:xfrm>
            <a:off x="3489325" y="1002030"/>
            <a:ext cx="575945" cy="7200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V="1">
            <a:off x="3059430" y="3068955"/>
            <a:ext cx="661670" cy="9359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0" y="1200150"/>
            <a:ext cx="1395095" cy="521970"/>
          </a:xfrm>
          <a:prstGeom prst="rect">
            <a:avLst/>
          </a:prstGeom>
          <a:noFill/>
        </p:spPr>
        <p:txBody>
          <a:bodyPr wrap="square" rtlCol="0">
            <a:spAutoFit/>
          </a:bodyPr>
          <a:p>
            <a:r>
              <a:rPr lang="zh-CN" altLang="en-US" sz="2800" b="1" dirty="0" smtClean="0">
                <a:latin typeface="+mn-ea"/>
                <a:cs typeface="+mn-ea"/>
              </a:rPr>
              <a:t>材料</a:t>
            </a:r>
            <a:r>
              <a:rPr lang="en-US" altLang="zh-CN" sz="2800" b="1" dirty="0" smtClean="0">
                <a:latin typeface="+mn-ea"/>
                <a:cs typeface="+mn-ea"/>
              </a:rPr>
              <a:t>6</a:t>
            </a:r>
            <a:endParaRPr lang="en-US" altLang="zh-CN" sz="2800" b="1" dirty="0" smtClean="0">
              <a:latin typeface="+mn-ea"/>
              <a:cs typeface="+mn-ea"/>
            </a:endParaRPr>
          </a:p>
        </p:txBody>
      </p:sp>
      <p:sp>
        <p:nvSpPr>
          <p:cNvPr id="6" name="标题 5"/>
          <p:cNvSpPr>
            <a:spLocks noGrp="1"/>
          </p:cNvSpPr>
          <p:nvPr>
            <p:ph type="title"/>
          </p:nvPr>
        </p:nvSpPr>
        <p:spPr>
          <a:xfrm>
            <a:off x="52705" y="4175125"/>
            <a:ext cx="9037955" cy="2940685"/>
          </a:xfrm>
        </p:spPr>
        <p:txBody>
          <a:bodyPr>
            <a:normAutofit fontScale="90000"/>
          </a:bodyPr>
          <a:p>
            <a:pPr algn="l"/>
            <a:r>
              <a:rPr lang="en-US" altLang="zh-CN" sz="1800" dirty="0" smtClean="0"/>
              <a:t>         </a:t>
            </a:r>
            <a:r>
              <a:rPr lang="zh-CN" altLang="en-US" sz="2800" b="1" dirty="0" smtClean="0">
                <a:latin typeface="+mn-ea"/>
                <a:ea typeface="+mn-ea"/>
                <a:cs typeface="+mn-ea"/>
              </a:rPr>
              <a:t>材料</a:t>
            </a:r>
            <a:r>
              <a:rPr lang="en-US" altLang="zh-CN" sz="2800" b="1" dirty="0" smtClean="0">
                <a:latin typeface="+mn-ea"/>
                <a:ea typeface="+mn-ea"/>
                <a:cs typeface="+mn-ea"/>
              </a:rPr>
              <a:t>7  </a:t>
            </a:r>
            <a:r>
              <a:rPr lang="zh-CN" altLang="zh-CN" sz="2800" b="1" dirty="0" smtClean="0">
                <a:latin typeface="楷体" panose="02010609060101010101" pitchFamily="49" charset="-122"/>
                <a:ea typeface="楷体" panose="02010609060101010101" pitchFamily="49" charset="-122"/>
                <a:sym typeface="+mn-ea"/>
              </a:rPr>
              <a:t>由于出口数量的持续增长，造成英国的劳动力在一段时期内出现短缺，进而出现</a:t>
            </a:r>
            <a:r>
              <a:rPr lang="zh-CN" altLang="zh-CN" sz="2800" b="1" dirty="0" smtClean="0">
                <a:solidFill>
                  <a:srgbClr val="FF0000"/>
                </a:solidFill>
                <a:latin typeface="楷体" panose="02010609060101010101" pitchFamily="49" charset="-122"/>
                <a:ea typeface="楷体" panose="02010609060101010101" pitchFamily="49" charset="-122"/>
                <a:sym typeface="+mn-ea"/>
              </a:rPr>
              <a:t>劳动力成本上升</a:t>
            </a:r>
            <a:r>
              <a:rPr lang="zh-CN" altLang="zh-CN" sz="2800" b="1" dirty="0" smtClean="0">
                <a:latin typeface="楷体" panose="02010609060101010101" pitchFamily="49" charset="-122"/>
                <a:ea typeface="楷体" panose="02010609060101010101" pitchFamily="49" charset="-122"/>
                <a:sym typeface="+mn-ea"/>
              </a:rPr>
              <a:t>，</a:t>
            </a:r>
            <a:r>
              <a:rPr lang="zh-CN" altLang="zh-CN" sz="2800" b="1" dirty="0" smtClean="0">
                <a:latin typeface="楷体" panose="02010609060101010101" pitchFamily="49" charset="-122"/>
                <a:ea typeface="楷体" panose="02010609060101010101" pitchFamily="49" charset="-122"/>
              </a:rPr>
              <a:t>英格兰的</a:t>
            </a:r>
            <a:r>
              <a:rPr lang="zh-CN" altLang="zh-CN" sz="2800" b="1" dirty="0" smtClean="0">
                <a:solidFill>
                  <a:srgbClr val="FF0000"/>
                </a:solidFill>
                <a:latin typeface="楷体" panose="02010609060101010101" pitchFamily="49" charset="-122"/>
                <a:ea typeface="楷体" panose="02010609060101010101" pitchFamily="49" charset="-122"/>
              </a:rPr>
              <a:t>工资</a:t>
            </a:r>
            <a:r>
              <a:rPr lang="zh-CN" altLang="zh-CN" sz="2800" b="1" dirty="0" smtClean="0">
                <a:latin typeface="楷体" panose="02010609060101010101" pitchFamily="49" charset="-122"/>
                <a:ea typeface="楷体" panose="02010609060101010101" pitchFamily="49" charset="-122"/>
              </a:rPr>
              <a:t>与资本的相对价格要比其他地区</a:t>
            </a:r>
            <a:r>
              <a:rPr lang="zh-CN" altLang="zh-CN" sz="2800" b="1" dirty="0" smtClean="0">
                <a:solidFill>
                  <a:srgbClr val="FF0000"/>
                </a:solidFill>
                <a:latin typeface="楷体" panose="02010609060101010101" pitchFamily="49" charset="-122"/>
                <a:ea typeface="楷体" panose="02010609060101010101" pitchFamily="49" charset="-122"/>
              </a:rPr>
              <a:t>昂贵</a:t>
            </a:r>
            <a:r>
              <a:rPr lang="zh-CN" altLang="zh-CN" sz="2800" b="1" dirty="0" smtClean="0">
                <a:latin typeface="楷体" panose="02010609060101010101" pitchFamily="49" charset="-122"/>
                <a:ea typeface="楷体" panose="02010609060101010101" pitchFamily="49" charset="-122"/>
              </a:rPr>
              <a:t>得多。正是在这种情况下，用资本替代劳动才是经济的。</a:t>
            </a:r>
            <a:r>
              <a:rPr lang="en-US" altLang="zh-CN" sz="2800" b="1" dirty="0" smtClean="0">
                <a:latin typeface="楷体" panose="02010609060101010101" pitchFamily="49" charset="-122"/>
                <a:ea typeface="楷体" panose="02010609060101010101" pitchFamily="49" charset="-122"/>
              </a:rPr>
              <a:t>       </a:t>
            </a:r>
            <a:br>
              <a:rPr lang="en-US" altLang="zh-CN" sz="2800" b="1" dirty="0" smtClean="0">
                <a:latin typeface="楷体" panose="02010609060101010101" pitchFamily="49" charset="-122"/>
                <a:ea typeface="楷体" panose="02010609060101010101" pitchFamily="49" charset="-122"/>
              </a:rPr>
            </a:br>
            <a:r>
              <a:rPr lang="en-US" altLang="zh-CN" sz="2800" b="1" dirty="0" smtClean="0">
                <a:latin typeface="楷体" panose="02010609060101010101" pitchFamily="49" charset="-122"/>
                <a:ea typeface="楷体" panose="02010609060101010101" pitchFamily="49" charset="-122"/>
              </a:rPr>
              <a:t>       </a:t>
            </a:r>
            <a:r>
              <a:rPr lang="en-US" altLang="zh-CN" sz="2800" b="1" dirty="0" smtClean="0">
                <a:latin typeface="+mn-ea"/>
                <a:ea typeface="+mn-ea"/>
                <a:cs typeface="+mn-ea"/>
              </a:rPr>
              <a:t>——</a:t>
            </a:r>
            <a:r>
              <a:rPr lang="zh-CN" altLang="en-US" sz="2800" b="1" dirty="0" smtClean="0">
                <a:latin typeface="+mn-ea"/>
                <a:ea typeface="+mn-ea"/>
                <a:cs typeface="+mn-ea"/>
              </a:rPr>
              <a:t>宋李建</a:t>
            </a:r>
            <a:r>
              <a:rPr lang="en-US" altLang="zh-CN" sz="2800" b="1" dirty="0" smtClean="0">
                <a:latin typeface="+mn-ea"/>
                <a:ea typeface="+mn-ea"/>
                <a:cs typeface="+mn-ea"/>
              </a:rPr>
              <a:t>《</a:t>
            </a:r>
            <a:r>
              <a:rPr lang="zh-CN" altLang="zh-CN" sz="2800" b="1" dirty="0" smtClean="0">
                <a:latin typeface="+mn-ea"/>
                <a:ea typeface="+mn-ea"/>
                <a:cs typeface="+mn-ea"/>
              </a:rPr>
              <a:t>工业革命为什么发生在</a:t>
            </a:r>
            <a:r>
              <a:rPr lang="en-US" altLang="zh-CN" sz="2800" b="1" dirty="0" smtClean="0">
                <a:latin typeface="+mn-ea"/>
                <a:ea typeface="+mn-ea"/>
                <a:cs typeface="+mn-ea"/>
              </a:rPr>
              <a:t>18</a:t>
            </a:r>
            <a:r>
              <a:rPr lang="zh-CN" altLang="zh-CN" sz="2800" b="1" dirty="0" smtClean="0">
                <a:latin typeface="+mn-ea"/>
                <a:ea typeface="+mn-ea"/>
                <a:cs typeface="+mn-ea"/>
              </a:rPr>
              <a:t>世纪的英国—</a:t>
            </a:r>
            <a:r>
              <a:rPr lang="en-US" altLang="zh-CN" sz="2800" b="1" dirty="0" smtClean="0">
                <a:latin typeface="+mn-ea"/>
                <a:ea typeface="+mn-ea"/>
                <a:cs typeface="+mn-ea"/>
              </a:rPr>
              <a:t>—   </a:t>
            </a:r>
            <a:br>
              <a:rPr lang="en-US" altLang="zh-CN" sz="2800" b="1" dirty="0" smtClean="0">
                <a:latin typeface="+mn-ea"/>
                <a:ea typeface="+mn-ea"/>
                <a:cs typeface="+mn-ea"/>
              </a:rPr>
            </a:br>
            <a:r>
              <a:rPr lang="en-US" altLang="zh-CN" sz="2800" b="1" dirty="0" smtClean="0">
                <a:latin typeface="+mn-ea"/>
                <a:ea typeface="+mn-ea"/>
                <a:cs typeface="+mn-ea"/>
              </a:rPr>
              <a:t>                    </a:t>
            </a:r>
            <a:r>
              <a:rPr lang="zh-CN" altLang="zh-CN" sz="2800" b="1" dirty="0" smtClean="0">
                <a:latin typeface="+mn-ea"/>
                <a:ea typeface="+mn-ea"/>
                <a:cs typeface="+mn-ea"/>
              </a:rPr>
              <a:t>一个全球视角的内生分析模型</a:t>
            </a:r>
            <a:r>
              <a:rPr lang="en-US" altLang="zh-CN" sz="2800" b="1" dirty="0" smtClean="0">
                <a:latin typeface="+mn-ea"/>
                <a:ea typeface="+mn-ea"/>
                <a:cs typeface="+mn-ea"/>
              </a:rPr>
              <a:t>》</a:t>
            </a:r>
            <a:endParaRPr lang="zh-CN" altLang="en-US" sz="2800" dirty="0">
              <a:latin typeface="+mn-ea"/>
              <a:ea typeface="+mn-ea"/>
              <a:cs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nvSpPr>
        <p:spPr>
          <a:xfrm>
            <a:off x="103505" y="747395"/>
            <a:ext cx="8971280" cy="4086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zh-CN" sz="2000" dirty="0" smtClean="0"/>
              <a:t>　</a:t>
            </a:r>
            <a:r>
              <a:rPr lang="en-US" altLang="zh-CN" sz="2000" dirty="0" smtClean="0"/>
              <a:t>    </a:t>
            </a:r>
            <a:r>
              <a:rPr lang="zh-CN" altLang="zh-CN" sz="2800" b="1" dirty="0" smtClean="0">
                <a:latin typeface="楷体" panose="02010609060101010101" pitchFamily="49" charset="-122"/>
                <a:ea typeface="楷体" panose="02010609060101010101" pitchFamily="49" charset="-122"/>
              </a:rPr>
              <a:t>材料</a:t>
            </a:r>
            <a:r>
              <a:rPr lang="en-US" altLang="zh-CN" sz="2800" b="1" dirty="0" smtClean="0">
                <a:latin typeface="楷体" panose="02010609060101010101" pitchFamily="49" charset="-122"/>
                <a:ea typeface="楷体" panose="02010609060101010101" pitchFamily="49" charset="-122"/>
              </a:rPr>
              <a:t>8</a:t>
            </a:r>
            <a:r>
              <a:rPr lang="zh-CN" altLang="zh-CN" sz="2800" b="1" dirty="0" smtClean="0">
                <a:latin typeface="楷体" panose="02010609060101010101" pitchFamily="49" charset="-122"/>
                <a:ea typeface="楷体" panose="02010609060101010101" pitchFamily="49" charset="-122"/>
              </a:rPr>
              <a:t>  由于工业革命用机器代替劳动力，所以很适合于一个</a:t>
            </a:r>
            <a:r>
              <a:rPr lang="zh-CN" altLang="zh-CN" sz="2800" b="1" dirty="0" smtClean="0">
                <a:solidFill>
                  <a:srgbClr val="FF0000"/>
                </a:solidFill>
                <a:latin typeface="楷体" panose="02010609060101010101" pitchFamily="49" charset="-122"/>
                <a:ea typeface="楷体" panose="02010609060101010101" pitchFamily="49" charset="-122"/>
              </a:rPr>
              <a:t>劳动力工资比较高而煤矿资源价格比较低</a:t>
            </a:r>
            <a:r>
              <a:rPr lang="zh-CN" altLang="zh-CN" sz="2800" b="1" dirty="0" smtClean="0">
                <a:latin typeface="楷体" panose="02010609060101010101" pitchFamily="49" charset="-122"/>
                <a:ea typeface="楷体" panose="02010609060101010101" pitchFamily="49" charset="-122"/>
              </a:rPr>
              <a:t>的地方，这样看来，工业革命发生在工人工资相对较高（相对于南欧和其他地区）而煤资源又比较丰富的英国北部不完全是偶然的。</a:t>
            </a:r>
            <a:r>
              <a:rPr lang="en-US" altLang="zh-CN" sz="2800" b="1" dirty="0" smtClean="0">
                <a:latin typeface="楷体" panose="02010609060101010101" pitchFamily="49" charset="-122"/>
                <a:ea typeface="楷体" panose="02010609060101010101" pitchFamily="49" charset="-122"/>
                <a:sym typeface="+mn-ea"/>
              </a:rPr>
              <a:t>……</a:t>
            </a:r>
            <a:r>
              <a:rPr lang="zh-CN" altLang="zh-CN" sz="2800" b="1" dirty="0" smtClean="0">
                <a:latin typeface="楷体" panose="02010609060101010101" pitchFamily="49" charset="-122"/>
                <a:ea typeface="楷体" panose="02010609060101010101" pitchFamily="49" charset="-122"/>
                <a:sym typeface="+mn-ea"/>
              </a:rPr>
              <a:t>荷兰虽然是当时世界上最发达的国家，但它没有煤，同样中国最发达的江南地区也缺乏煤矿资源</a:t>
            </a:r>
            <a:r>
              <a:rPr lang="zh-CN" sz="2800" b="1" dirty="0" smtClean="0">
                <a:latin typeface="楷体" panose="02010609060101010101" pitchFamily="49" charset="-122"/>
                <a:ea typeface="楷体" panose="02010609060101010101" pitchFamily="49" charset="-122"/>
                <a:sym typeface="+mn-ea"/>
              </a:rPr>
              <a:t>。</a:t>
            </a:r>
            <a:br>
              <a:rPr lang="zh-CN" altLang="zh-CN" sz="2800" b="1" dirty="0" smtClean="0">
                <a:latin typeface="楷体" panose="02010609060101010101" pitchFamily="49" charset="-122"/>
                <a:ea typeface="楷体" panose="02010609060101010101" pitchFamily="49" charset="-122"/>
              </a:rPr>
            </a:br>
            <a:r>
              <a:rPr lang="en-US" altLang="zh-CN" sz="2800" b="1" dirty="0" smtClean="0">
                <a:latin typeface="+mn-ea"/>
                <a:ea typeface="+mn-ea"/>
                <a:cs typeface="+mn-ea"/>
              </a:rPr>
              <a:t>——</a:t>
            </a:r>
            <a:r>
              <a:rPr lang="zh-CN" altLang="en-US" sz="2800" b="1" dirty="0" smtClean="0">
                <a:latin typeface="+mn-ea"/>
                <a:ea typeface="+mn-ea"/>
                <a:cs typeface="+mn-ea"/>
              </a:rPr>
              <a:t>据马德斌</a:t>
            </a:r>
            <a:r>
              <a:rPr lang="en-US" altLang="zh-CN" sz="2800" b="1" dirty="0" smtClean="0">
                <a:latin typeface="+mn-ea"/>
                <a:ea typeface="+mn-ea"/>
                <a:cs typeface="+mn-ea"/>
              </a:rPr>
              <a:t>《</a:t>
            </a:r>
            <a:r>
              <a:rPr lang="zh-CN" altLang="zh-CN" sz="2800" b="1" dirty="0" smtClean="0">
                <a:latin typeface="+mn-ea"/>
                <a:ea typeface="+mn-ea"/>
                <a:cs typeface="+mn-ea"/>
              </a:rPr>
              <a:t>为什么工业革命发生在</a:t>
            </a:r>
            <a:r>
              <a:rPr lang="en-US" altLang="zh-CN" sz="2800" b="1" dirty="0" smtClean="0">
                <a:latin typeface="+mn-ea"/>
                <a:ea typeface="+mn-ea"/>
                <a:cs typeface="+mn-ea"/>
              </a:rPr>
              <a:t>18</a:t>
            </a:r>
            <a:r>
              <a:rPr lang="zh-CN" altLang="zh-CN" sz="2800" b="1" dirty="0" smtClean="0">
                <a:latin typeface="+mn-ea"/>
                <a:ea typeface="+mn-ea"/>
                <a:cs typeface="+mn-ea"/>
              </a:rPr>
              <a:t>世纪的英国</a:t>
            </a:r>
            <a:r>
              <a:rPr lang="en-US" altLang="zh-CN" sz="2800" b="1" dirty="0" smtClean="0">
                <a:latin typeface="+mn-ea"/>
                <a:ea typeface="+mn-ea"/>
                <a:cs typeface="+mn-ea"/>
              </a:rPr>
              <a:t>》 </a:t>
            </a:r>
            <a:r>
              <a:rPr lang="zh-CN" altLang="en-US" sz="2800" b="1" dirty="0" smtClean="0">
                <a:latin typeface="+mn-ea"/>
                <a:ea typeface="+mn-ea"/>
                <a:cs typeface="+mn-ea"/>
              </a:rPr>
              <a:t>整理</a:t>
            </a:r>
            <a:r>
              <a:rPr lang="zh-CN" altLang="zh-CN" sz="2000" b="1" dirty="0" smtClean="0">
                <a:latin typeface="楷体" panose="02010609060101010101" pitchFamily="49" charset="-122"/>
                <a:ea typeface="楷体" panose="02010609060101010101" pitchFamily="49" charset="-122"/>
              </a:rPr>
              <a:t>　　</a:t>
            </a:r>
            <a:endParaRPr lang="zh-CN" altLang="en-US" sz="20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1124744"/>
            <a:ext cx="9144000" cy="3456384"/>
          </a:xfrm>
        </p:spPr>
        <p:txBody>
          <a:bodyPr>
            <a:normAutofit/>
          </a:bodyPr>
          <a:lstStyle/>
          <a:p>
            <a:pPr fontAlgn="auto">
              <a:lnSpc>
                <a:spcPct val="150000"/>
              </a:lnSpc>
              <a:buNone/>
            </a:pPr>
            <a:r>
              <a:rPr lang="zh-CN" altLang="en-US" sz="3000" b="1" dirty="0">
                <a:solidFill>
                  <a:srgbClr val="1D41D5"/>
                </a:solidFill>
                <a:latin typeface="微软雅黑" panose="020B0503020204020204" charset="-122"/>
                <a:ea typeface="微软雅黑" panose="020B0503020204020204" charset="-122"/>
                <a:cs typeface="微软雅黑" panose="020B0503020204020204" charset="-122"/>
              </a:rPr>
              <a:t>政治保障</a:t>
            </a:r>
            <a:r>
              <a:rPr lang="zh-CN" altLang="en-US" sz="3000" b="1" dirty="0" smtClean="0">
                <a:solidFill>
                  <a:srgbClr val="1D41D5"/>
                </a:solidFill>
                <a:latin typeface="微软雅黑" panose="020B0503020204020204" charset="-122"/>
                <a:ea typeface="微软雅黑" panose="020B0503020204020204" charset="-122"/>
                <a:cs typeface="微软雅黑" panose="020B0503020204020204" charset="-122"/>
              </a:rPr>
              <a:t>：</a:t>
            </a:r>
            <a:r>
              <a:rPr lang="zh-CN" altLang="en-US" sz="3000" b="1" dirty="0" smtClean="0">
                <a:latin typeface="微软雅黑" panose="020B0503020204020204" charset="-122"/>
                <a:ea typeface="微软雅黑" panose="020B0503020204020204" charset="-122"/>
                <a:cs typeface="微软雅黑" panose="020B0503020204020204" charset="-122"/>
              </a:rPr>
              <a:t>颁布并完善</a:t>
            </a:r>
            <a:r>
              <a:rPr lang="zh-CN" altLang="en-US" sz="3000" b="1" dirty="0" smtClean="0">
                <a:latin typeface="微软雅黑" panose="020B0503020204020204" charset="-122"/>
                <a:ea typeface="微软雅黑" panose="020B0503020204020204" charset="-122"/>
                <a:cs typeface="微软雅黑" panose="020B0503020204020204" charset="-122"/>
                <a:sym typeface="+mn-ea"/>
              </a:rPr>
              <a:t>专利法，奖励发明。</a:t>
            </a:r>
            <a:endParaRPr lang="zh-CN" altLang="en-US" sz="3000" b="1" dirty="0">
              <a:solidFill>
                <a:schemeClr val="tx1"/>
              </a:solidFill>
              <a:latin typeface="微软雅黑" panose="020B0503020204020204" charset="-122"/>
              <a:ea typeface="微软雅黑" panose="020B0503020204020204" charset="-122"/>
              <a:cs typeface="微软雅黑" panose="020B0503020204020204" charset="-122"/>
            </a:endParaRPr>
          </a:p>
          <a:p>
            <a:pPr fontAlgn="auto">
              <a:lnSpc>
                <a:spcPct val="150000"/>
              </a:lnSpc>
              <a:buNone/>
            </a:pPr>
            <a:r>
              <a:rPr lang="zh-CN" altLang="en-US" sz="3000" b="1" dirty="0">
                <a:solidFill>
                  <a:srgbClr val="1D41D5"/>
                </a:solidFill>
                <a:latin typeface="微软雅黑" panose="020B0503020204020204" charset="-122"/>
                <a:ea typeface="微软雅黑" panose="020B0503020204020204" charset="-122"/>
                <a:cs typeface="微软雅黑" panose="020B0503020204020204" charset="-122"/>
              </a:rPr>
              <a:t>劳动力</a:t>
            </a:r>
            <a:r>
              <a:rPr lang="zh-CN" altLang="en-US" sz="3000" b="1" dirty="0" smtClean="0">
                <a:solidFill>
                  <a:srgbClr val="1D41D5"/>
                </a:solidFill>
                <a:latin typeface="微软雅黑" panose="020B0503020204020204" charset="-122"/>
                <a:ea typeface="微软雅黑" panose="020B0503020204020204" charset="-122"/>
                <a:cs typeface="微软雅黑" panose="020B0503020204020204" charset="-122"/>
              </a:rPr>
              <a:t>：   </a:t>
            </a:r>
            <a:r>
              <a:rPr lang="zh-CN" altLang="zh-CN" sz="3000" b="1" dirty="0" smtClean="0">
                <a:latin typeface="微软雅黑" panose="020B0503020204020204" charset="-122"/>
                <a:ea typeface="微软雅黑" panose="020B0503020204020204" charset="-122"/>
              </a:rPr>
              <a:t>劳动力成本上升，企业主降低成本</a:t>
            </a:r>
            <a:r>
              <a:rPr lang="zh-CN" altLang="en-US" sz="3000" b="1" dirty="0" smtClean="0">
                <a:latin typeface="微软雅黑" panose="020B0503020204020204" charset="-122"/>
                <a:ea typeface="微软雅黑" panose="020B0503020204020204" charset="-122"/>
              </a:rPr>
              <a:t>的愿望。</a:t>
            </a:r>
            <a:endParaRPr lang="zh-CN" altLang="en-US" sz="3000" b="1" dirty="0" smtClean="0">
              <a:latin typeface="微软雅黑" panose="020B0503020204020204" charset="-122"/>
              <a:ea typeface="微软雅黑" panose="020B0503020204020204" charset="-122"/>
            </a:endParaRPr>
          </a:p>
          <a:p>
            <a:pPr fontAlgn="auto">
              <a:lnSpc>
                <a:spcPct val="150000"/>
              </a:lnSpc>
              <a:buNone/>
            </a:pPr>
            <a:r>
              <a:rPr lang="zh-CN" altLang="en-US" sz="3000" b="1" dirty="0" smtClean="0">
                <a:solidFill>
                  <a:srgbClr val="1D41D5"/>
                </a:solidFill>
                <a:latin typeface="微软雅黑" panose="020B0503020204020204" charset="-122"/>
                <a:ea typeface="微软雅黑" panose="020B0503020204020204" charset="-122"/>
                <a:cs typeface="微软雅黑" panose="020B0503020204020204" charset="-122"/>
                <a:sym typeface="+mn-ea"/>
              </a:rPr>
              <a:t>资   </a:t>
            </a:r>
            <a:r>
              <a:rPr lang="zh-CN" altLang="en-US" sz="3000" b="1" dirty="0">
                <a:solidFill>
                  <a:srgbClr val="1D41D5"/>
                </a:solidFill>
                <a:latin typeface="微软雅黑" panose="020B0503020204020204" charset="-122"/>
                <a:ea typeface="微软雅黑" panose="020B0503020204020204" charset="-122"/>
                <a:cs typeface="微软雅黑" panose="020B0503020204020204" charset="-122"/>
                <a:sym typeface="+mn-ea"/>
              </a:rPr>
              <a:t>源：   </a:t>
            </a:r>
            <a:r>
              <a:rPr lang="zh-CN" altLang="en-US" sz="3000" b="1" dirty="0">
                <a:latin typeface="微软雅黑" panose="020B0503020204020204" charset="-122"/>
                <a:ea typeface="微软雅黑" panose="020B0503020204020204" charset="-122"/>
                <a:cs typeface="微软雅黑" panose="020B0503020204020204" charset="-122"/>
                <a:sym typeface="+mn-ea"/>
              </a:rPr>
              <a:t>丰富的煤铁资</a:t>
            </a:r>
            <a:r>
              <a:rPr lang="zh-CN" altLang="en-US" sz="3000" b="1" dirty="0" smtClean="0">
                <a:latin typeface="微软雅黑" panose="020B0503020204020204" charset="-122"/>
                <a:ea typeface="微软雅黑" panose="020B0503020204020204" charset="-122"/>
                <a:cs typeface="微软雅黑" panose="020B0503020204020204" charset="-122"/>
                <a:sym typeface="+mn-ea"/>
              </a:rPr>
              <a:t>源</a:t>
            </a:r>
            <a:r>
              <a:rPr lang="zh-CN" altLang="en-US" sz="3000" b="1" dirty="0">
                <a:latin typeface="微软雅黑" panose="020B0503020204020204" charset="-122"/>
                <a:ea typeface="微软雅黑" panose="020B0503020204020204" charset="-122"/>
                <a:cs typeface="微软雅黑" panose="020B0503020204020204" charset="-122"/>
                <a:sym typeface="+mn-ea"/>
              </a:rPr>
              <a:t>。</a:t>
            </a:r>
            <a:endParaRPr lang="zh-CN" altLang="en-US" sz="3000" b="1" dirty="0">
              <a:solidFill>
                <a:schemeClr val="tx1"/>
              </a:solidFill>
              <a:latin typeface="微软雅黑" panose="020B0503020204020204" charset="-122"/>
              <a:ea typeface="微软雅黑" panose="020B0503020204020204" charset="-122"/>
              <a:cs typeface="微软雅黑" panose="020B0503020204020204" charset="-122"/>
            </a:endParaRPr>
          </a:p>
          <a:p>
            <a:pPr fontAlgn="auto">
              <a:lnSpc>
                <a:spcPct val="150000"/>
              </a:lnSpc>
            </a:pPr>
            <a:endParaRPr lang="zh-CN" altLang="en-US"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4621" name="文本框 17"/>
          <p:cNvSpPr txBox="1"/>
          <p:nvPr/>
        </p:nvSpPr>
        <p:spPr>
          <a:xfrm>
            <a:off x="323528" y="332656"/>
            <a:ext cx="6099334" cy="718274"/>
          </a:xfrm>
          <a:prstGeom prst="rect">
            <a:avLst/>
          </a:prstGeom>
          <a:noFill/>
          <a:ln w="9525">
            <a:noFill/>
          </a:ln>
        </p:spPr>
        <p:txBody>
          <a:bodyPr wrap="square" lIns="68580" tIns="34290" rIns="68580" bIns="34290" anchor="t">
            <a:spAutoFit/>
          </a:bodyPr>
          <a:lstStyle/>
          <a:p>
            <a:pPr>
              <a:lnSpc>
                <a:spcPct val="130000"/>
              </a:lnSpc>
            </a:pPr>
            <a:r>
              <a:rPr lang="zh-CN" altLang="en-US" sz="3600" b="1" dirty="0">
                <a:solidFill>
                  <a:srgbClr val="FF0000"/>
                </a:solidFill>
                <a:latin typeface="Arial" panose="020B0604020202020204" pitchFamily="34" charset="0"/>
                <a:ea typeface="微软雅黑" panose="020B0503020204020204" charset="-122"/>
              </a:rPr>
              <a:t>为什</a:t>
            </a:r>
            <a:r>
              <a:rPr lang="zh-CN" altLang="en-US" sz="3600" b="1" dirty="0" smtClean="0">
                <a:solidFill>
                  <a:srgbClr val="FF0000"/>
                </a:solidFill>
                <a:latin typeface="Arial" panose="020B0604020202020204" pitchFamily="34" charset="0"/>
                <a:ea typeface="微软雅黑" panose="020B0503020204020204" charset="-122"/>
              </a:rPr>
              <a:t>么英</a:t>
            </a:r>
            <a:r>
              <a:rPr lang="zh-CN" altLang="en-US" sz="3600" b="1" dirty="0">
                <a:solidFill>
                  <a:srgbClr val="FF0000"/>
                </a:solidFill>
                <a:latin typeface="Arial" panose="020B0604020202020204" pitchFamily="34" charset="0"/>
                <a:ea typeface="微软雅黑" panose="020B0503020204020204" charset="-122"/>
              </a:rPr>
              <a:t>国成为起源地？</a:t>
            </a:r>
            <a:endParaRPr lang="zh-CN" altLang="en-US" sz="3600" b="1" dirty="0">
              <a:latin typeface="Arial" panose="020B0604020202020204" pitchFamily="34"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文本框 19"/>
          <p:cNvSpPr txBox="1"/>
          <p:nvPr/>
        </p:nvSpPr>
        <p:spPr>
          <a:xfrm>
            <a:off x="437064" y="151929"/>
            <a:ext cx="7835741" cy="483870"/>
          </a:xfrm>
          <a:prstGeom prst="rect">
            <a:avLst/>
          </a:prstGeom>
          <a:noFill/>
        </p:spPr>
        <p:txBody>
          <a:bodyPr wrap="square" lIns="68580" tIns="34290" rIns="68580" bIns="34290" rtlCol="0" anchor="t">
            <a:spAutoFit/>
          </a:bodyPr>
          <a:p>
            <a:pPr algn="ctr"/>
            <a:r>
              <a:rPr lang="zh-CN" altLang="en-US" sz="2700" b="1" dirty="0">
                <a:solidFill>
                  <a:srgbClr val="FF0000"/>
                </a:solidFill>
                <a:latin typeface="微软雅黑" panose="020B0503020204020204" charset="-122"/>
                <a:ea typeface="微软雅黑" panose="020B0503020204020204" charset="-122"/>
                <a:sym typeface="+mn-ea"/>
              </a:rPr>
              <a:t>你认为工业革命从什么时候开始？</a:t>
            </a:r>
            <a:endParaRPr lang="zh-CN" altLang="en-US" sz="2700" b="1" dirty="0">
              <a:solidFill>
                <a:srgbClr val="FF0000"/>
              </a:solidFill>
              <a:latin typeface="微软雅黑" panose="020B0503020204020204" charset="-122"/>
              <a:ea typeface="微软雅黑" panose="020B0503020204020204" charset="-122"/>
              <a:sym typeface="+mn-ea"/>
            </a:endParaRPr>
          </a:p>
        </p:txBody>
      </p:sp>
      <p:grpSp>
        <p:nvGrpSpPr>
          <p:cNvPr id="14" name="组合 16"/>
          <p:cNvGrpSpPr/>
          <p:nvPr/>
        </p:nvGrpSpPr>
        <p:grpSpPr>
          <a:xfrm>
            <a:off x="215826" y="503441"/>
            <a:ext cx="8712273" cy="2650422"/>
            <a:chOff x="5987" y="3031"/>
            <a:chExt cx="12811" cy="4329"/>
          </a:xfrm>
        </p:grpSpPr>
        <p:pic>
          <p:nvPicPr>
            <p:cNvPr id="15" name="图片 14"/>
            <p:cNvPicPr>
              <a:picLocks noChangeAspect="1"/>
            </p:cNvPicPr>
            <p:nvPr/>
          </p:nvPicPr>
          <p:blipFill>
            <a:blip r:embed="rId1" cstate="print"/>
            <a:srcRect l="1695" t="-10913" r="-1695" b="17956"/>
            <a:stretch>
              <a:fillRect/>
            </a:stretch>
          </p:blipFill>
          <p:spPr>
            <a:xfrm>
              <a:off x="5987" y="3031"/>
              <a:ext cx="5285" cy="4329"/>
            </a:xfrm>
            <a:prstGeom prst="rect">
              <a:avLst/>
            </a:prstGeom>
          </p:spPr>
        </p:pic>
        <p:sp>
          <p:nvSpPr>
            <p:cNvPr id="16" name="文本框 15"/>
            <p:cNvSpPr txBox="1"/>
            <p:nvPr/>
          </p:nvSpPr>
          <p:spPr>
            <a:xfrm>
              <a:off x="11750" y="3895"/>
              <a:ext cx="7048" cy="676"/>
            </a:xfrm>
            <a:prstGeom prst="rect">
              <a:avLst/>
            </a:prstGeom>
            <a:noFill/>
          </p:spPr>
          <p:txBody>
            <a:bodyPr wrap="square" rtlCol="0">
              <a:spAutoFit/>
            </a:bodyPr>
            <a:p>
              <a:r>
                <a:rPr lang="en-US" altLang="zh-CN" sz="2100" b="1" dirty="0">
                  <a:latin typeface="微软雅黑" panose="020B0503020204020204" charset="-122"/>
                  <a:ea typeface="微软雅黑" panose="020B0503020204020204" charset="-122"/>
                </a:rPr>
                <a:t> 1765 </a:t>
              </a:r>
              <a:r>
                <a:rPr lang="zh-CN" altLang="en-US" sz="2100" b="1" dirty="0">
                  <a:latin typeface="微软雅黑" panose="020B0503020204020204" charset="-122"/>
                  <a:ea typeface="微软雅黑" panose="020B0503020204020204" charset="-122"/>
                </a:rPr>
                <a:t>哈格里夫斯发明珍妮纺纱机</a:t>
              </a:r>
              <a:endParaRPr lang="zh-CN" altLang="en-US" sz="2100" b="1" dirty="0">
                <a:latin typeface="微软雅黑" panose="020B0503020204020204" charset="-122"/>
                <a:ea typeface="微软雅黑" panose="020B0503020204020204" charset="-122"/>
              </a:endParaRPr>
            </a:p>
          </p:txBody>
        </p:sp>
      </p:grpSp>
      <p:pic>
        <p:nvPicPr>
          <p:cNvPr id="48130" name="Picture 2" descr="http://himg2.huanqiu.com/attachment2010/2012/0813/20120813072254236.jpg"/>
          <p:cNvPicPr>
            <a:picLocks noChangeAspect="1" noChangeArrowheads="1"/>
          </p:cNvPicPr>
          <p:nvPr/>
        </p:nvPicPr>
        <p:blipFill>
          <a:blip r:embed="rId2" cstate="print"/>
          <a:srcRect/>
          <a:stretch>
            <a:fillRect/>
          </a:stretch>
        </p:blipFill>
        <p:spPr bwMode="auto">
          <a:xfrm>
            <a:off x="137349" y="3870623"/>
            <a:ext cx="3923928" cy="2764122"/>
          </a:xfrm>
          <a:prstGeom prst="rect">
            <a:avLst/>
          </a:prstGeom>
          <a:noFill/>
        </p:spPr>
      </p:pic>
      <p:sp>
        <p:nvSpPr>
          <p:cNvPr id="3" name="矩形 2"/>
          <p:cNvSpPr/>
          <p:nvPr/>
        </p:nvSpPr>
        <p:spPr>
          <a:xfrm>
            <a:off x="4145161" y="3729653"/>
            <a:ext cx="4932040" cy="2661285"/>
          </a:xfrm>
          <a:prstGeom prst="rect">
            <a:avLst/>
          </a:prstGeom>
        </p:spPr>
        <p:txBody>
          <a:bodyPr wrap="square">
            <a:spAutoFit/>
          </a:bodyPr>
          <a:p>
            <a:r>
              <a:rPr lang="en-US" altLang="zh-CN" sz="2400" b="1"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  </a:t>
            </a:r>
            <a:r>
              <a:rPr lang="en-US" altLang="zh-CN" sz="2400" b="1" dirty="0" smtClean="0">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zh-CN" altLang="en-US" sz="2400" b="1" dirty="0" smtClean="0">
                <a:solidFill>
                  <a:schemeClr val="tx1"/>
                </a:solidFill>
                <a:latin typeface="楷体" panose="02010609060101010101" pitchFamily="49" charset="-122"/>
                <a:ea typeface="楷体" panose="02010609060101010101" pitchFamily="49" charset="-122"/>
                <a:cs typeface="楷体" panose="02010609060101010101" pitchFamily="49" charset="-122"/>
              </a:rPr>
              <a:t>史学家大多同意将1708年9月定为工业革命开始的时间。当时英格兰西部的什罗浦</a:t>
            </a:r>
            <a:r>
              <a:rPr lang="zh-CN" altLang="en-US" sz="2400" b="1" dirty="0" smtClean="0">
                <a:solidFill>
                  <a:schemeClr val="tx1"/>
                </a:solidFill>
                <a:latin typeface="楷体" panose="02010609060101010101" pitchFamily="49" charset="-122"/>
                <a:ea typeface="楷体" panose="02010609060101010101" pitchFamily="49" charset="-122"/>
                <a:cs typeface="楷体" panose="02010609060101010101" pitchFamily="49" charset="-122"/>
              </a:rPr>
              <a:t>郡一个名为阿布拉罕·达比的修士利用焦炭取代木材冶炼钢铁。这被认为是工业革命的开端。</a:t>
            </a:r>
            <a:r>
              <a:rPr lang="en-US" altLang="zh-CN" sz="2400" b="1" dirty="0" smtClean="0">
                <a:solidFill>
                  <a:schemeClr val="tx1"/>
                </a:solidFill>
                <a:latin typeface="楷体" panose="02010609060101010101" pitchFamily="49" charset="-122"/>
                <a:ea typeface="楷体" panose="02010609060101010101" pitchFamily="49" charset="-122"/>
                <a:cs typeface="楷体" panose="02010609060101010101" pitchFamily="49" charset="-122"/>
              </a:rPr>
              <a:t>”</a:t>
            </a:r>
            <a:endParaRPr lang="zh-CN" altLang="en-US" sz="2400" b="1" dirty="0" smtClean="0">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algn="r"/>
            <a:r>
              <a:rPr lang="en-US" altLang="zh-CN" sz="2300" b="1" dirty="0" smtClean="0">
                <a:solidFill>
                  <a:schemeClr val="tx1"/>
                </a:solidFill>
                <a:latin typeface="+mn-ea"/>
                <a:cs typeface="+mn-ea"/>
              </a:rPr>
              <a:t>——2012</a:t>
            </a:r>
            <a:r>
              <a:rPr lang="zh-CN" altLang="en-US" sz="2300" b="1" dirty="0" smtClean="0">
                <a:solidFill>
                  <a:schemeClr val="tx1"/>
                </a:solidFill>
                <a:latin typeface="+mn-ea"/>
                <a:cs typeface="+mn-ea"/>
              </a:rPr>
              <a:t>年伦敦奥运会开幕式解说词</a:t>
            </a:r>
            <a:endParaRPr lang="zh-CN" altLang="en-US" sz="2300" b="1" dirty="0" smtClean="0">
              <a:solidFill>
                <a:schemeClr val="tx1"/>
              </a:solidFill>
              <a:latin typeface="+mn-ea"/>
              <a:cs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8130"/>
                                        </p:tgtEl>
                                        <p:attrNameLst>
                                          <p:attrName>style.visibility</p:attrName>
                                        </p:attrNameLst>
                                      </p:cBhvr>
                                      <p:to>
                                        <p:strVal val="visible"/>
                                      </p:to>
                                    </p:set>
                                    <p:anim calcmode="lin" valueType="num">
                                      <p:cBhvr additive="base">
                                        <p:cTn id="13" dur="500" fill="hold"/>
                                        <p:tgtEl>
                                          <p:spTgt spid="48130"/>
                                        </p:tgtEl>
                                        <p:attrNameLst>
                                          <p:attrName>ppt_x</p:attrName>
                                        </p:attrNameLst>
                                      </p:cBhvr>
                                      <p:tavLst>
                                        <p:tav tm="0">
                                          <p:val>
                                            <p:strVal val="#ppt_x"/>
                                          </p:val>
                                        </p:tav>
                                        <p:tav tm="100000">
                                          <p:val>
                                            <p:strVal val="#ppt_x"/>
                                          </p:val>
                                        </p:tav>
                                      </p:tavLst>
                                    </p:anim>
                                    <p:anim calcmode="lin" valueType="num">
                                      <p:cBhvr additive="base">
                                        <p:cTn id="14" dur="500" fill="hold"/>
                                        <p:tgtEl>
                                          <p:spTgt spid="4813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1"/>
          <p:cNvSpPr txBox="1"/>
          <p:nvPr/>
        </p:nvSpPr>
        <p:spPr>
          <a:xfrm>
            <a:off x="251460" y="185420"/>
            <a:ext cx="8656320" cy="1053465"/>
          </a:xfrm>
          <a:prstGeom prst="rect">
            <a:avLst/>
          </a:prstGeom>
          <a:solidFill>
            <a:schemeClr val="bg1"/>
          </a:solidFill>
        </p:spPr>
        <p:txBody>
          <a:bodyPr wrap="square" lIns="68580" tIns="34290" rIns="68580" bIns="34290" rtlCol="0" anchor="t">
            <a:spAutoFit/>
          </a:bodyPr>
          <a:p>
            <a:pPr algn="l"/>
            <a:r>
              <a:rPr lang="zh-CN" altLang="en-US" sz="3200" b="1" dirty="0">
                <a:solidFill>
                  <a:srgbClr val="FF0000"/>
                </a:solidFill>
                <a:latin typeface="微软雅黑" panose="020B0503020204020204" charset="-122"/>
                <a:ea typeface="微软雅黑" panose="020B0503020204020204" charset="-122"/>
                <a:sym typeface="+mn-ea"/>
              </a:rPr>
              <a:t>问</a:t>
            </a:r>
            <a:r>
              <a:rPr lang="zh-CN" altLang="en-US" sz="3200" b="1" dirty="0" smtClean="0">
                <a:solidFill>
                  <a:srgbClr val="FF0000"/>
                </a:solidFill>
                <a:latin typeface="微软雅黑" panose="020B0503020204020204" charset="-122"/>
                <a:ea typeface="微软雅黑" panose="020B0503020204020204" charset="-122"/>
                <a:sym typeface="+mn-ea"/>
              </a:rPr>
              <a:t>题</a:t>
            </a:r>
            <a:r>
              <a:rPr lang="en-US" altLang="zh-CN" sz="3200" b="1" dirty="0" smtClean="0">
                <a:solidFill>
                  <a:srgbClr val="FF0000"/>
                </a:solidFill>
                <a:latin typeface="微软雅黑" panose="020B0503020204020204" charset="-122"/>
                <a:ea typeface="微软雅黑" panose="020B0503020204020204" charset="-122"/>
                <a:sym typeface="+mn-ea"/>
              </a:rPr>
              <a:t>1</a:t>
            </a:r>
            <a:r>
              <a:rPr lang="zh-CN" altLang="en-US" sz="3200" b="1" dirty="0" smtClean="0">
                <a:solidFill>
                  <a:srgbClr val="FF0000"/>
                </a:solidFill>
                <a:latin typeface="微软雅黑" panose="020B0503020204020204" charset="-122"/>
                <a:ea typeface="微软雅黑" panose="020B0503020204020204" charset="-122"/>
                <a:sym typeface="+mn-ea"/>
              </a:rPr>
              <a:t>：对于工业革命开始时间的理解</a:t>
            </a:r>
            <a:r>
              <a:rPr lang="zh-CN" altLang="en-US" sz="3200" b="1" dirty="0">
                <a:solidFill>
                  <a:srgbClr val="FF0000"/>
                </a:solidFill>
                <a:latin typeface="微软雅黑" panose="020B0503020204020204" charset="-122"/>
                <a:ea typeface="微软雅黑" panose="020B0503020204020204" charset="-122"/>
                <a:sym typeface="+mn-ea"/>
              </a:rPr>
              <a:t>为什么不同？</a:t>
            </a:r>
            <a:endParaRPr lang="zh-CN" altLang="en-US" sz="3200" b="1" dirty="0">
              <a:solidFill>
                <a:srgbClr val="FF0000"/>
              </a:solidFill>
              <a:latin typeface="微软雅黑" panose="020B0503020204020204" charset="-122"/>
              <a:ea typeface="微软雅黑" panose="020B0503020204020204" charset="-122"/>
              <a:sym typeface="+mn-ea"/>
            </a:endParaRPr>
          </a:p>
        </p:txBody>
      </p:sp>
      <p:sp>
        <p:nvSpPr>
          <p:cNvPr id="25" name="矩形 24"/>
          <p:cNvSpPr/>
          <p:nvPr/>
        </p:nvSpPr>
        <p:spPr>
          <a:xfrm>
            <a:off x="251460" y="1546860"/>
            <a:ext cx="8538210" cy="2522855"/>
          </a:xfrm>
          <a:prstGeom prst="rect">
            <a:avLst/>
          </a:prstGeom>
        </p:spPr>
        <p:txBody>
          <a:bodyPr wrap="square">
            <a:spAutoFit/>
          </a:bodyPr>
          <a:p>
            <a:r>
              <a:rPr lang="zh-CN" altLang="en-US" sz="2400" b="1" dirty="0" smtClean="0">
                <a:latin typeface="楷体" panose="02010609060101010101" pitchFamily="49" charset="-122"/>
                <a:ea typeface="楷体" panose="02010609060101010101" pitchFamily="49" charset="-122"/>
              </a:rPr>
              <a:t>    </a:t>
            </a:r>
            <a:r>
              <a:rPr lang="zh-CN" altLang="en-US" sz="2800" b="1" dirty="0" smtClean="0">
                <a:latin typeface="+mn-ea"/>
                <a:cs typeface="+mn-ea"/>
              </a:rPr>
              <a:t>材料</a:t>
            </a:r>
            <a:r>
              <a:rPr lang="en-US" altLang="zh-CN" sz="2800" b="1" dirty="0" smtClean="0">
                <a:latin typeface="+mn-ea"/>
                <a:cs typeface="+mn-ea"/>
              </a:rPr>
              <a:t>9</a:t>
            </a:r>
            <a:r>
              <a:rPr lang="en-US" altLang="zh-CN" sz="2800" b="1" dirty="0" smtClean="0">
                <a:latin typeface="+mn-ea"/>
                <a:cs typeface="+mn-ea"/>
              </a:rPr>
              <a:t> </a:t>
            </a:r>
            <a:r>
              <a:rPr lang="zh-CN" altLang="en-US" sz="2800" b="1" dirty="0" smtClean="0">
                <a:latin typeface="楷体" panose="02010609060101010101" pitchFamily="49" charset="-122"/>
                <a:ea typeface="楷体" panose="02010609060101010101" pitchFamily="49" charset="-122"/>
                <a:cs typeface="楷体" panose="02010609060101010101" pitchFamily="49" charset="-122"/>
              </a:rPr>
              <a:t>工业革命是由一系列的技术变革引起的从手工劳动转向机器生产的重大飞跃。</a:t>
            </a:r>
            <a:r>
              <a:rPr lang="en-US" altLang="zh-CN" sz="2800" b="1" dirty="0" smtClean="0">
                <a:latin typeface="楷体" panose="02010609060101010101" pitchFamily="49" charset="-122"/>
                <a:ea typeface="楷体" panose="02010609060101010101" pitchFamily="49" charset="-122"/>
                <a:cs typeface="楷体" panose="02010609060101010101" pitchFamily="49" charset="-122"/>
              </a:rPr>
              <a:t>18</a:t>
            </a:r>
            <a:r>
              <a:rPr lang="zh-CN" altLang="en-US" sz="2800" b="1" dirty="0" smtClean="0">
                <a:latin typeface="楷体" panose="02010609060101010101" pitchFamily="49" charset="-122"/>
                <a:ea typeface="楷体" panose="02010609060101010101" pitchFamily="49" charset="-122"/>
                <a:cs typeface="楷体" panose="02010609060101010101" pitchFamily="49" charset="-122"/>
              </a:rPr>
              <a:t>世纪</a:t>
            </a:r>
            <a:r>
              <a:rPr lang="en-US" altLang="zh-CN" sz="2800" b="1" dirty="0" smtClean="0">
                <a:latin typeface="楷体" panose="02010609060101010101" pitchFamily="49" charset="-122"/>
                <a:ea typeface="楷体" panose="02010609060101010101" pitchFamily="49" charset="-122"/>
                <a:cs typeface="楷体" panose="02010609060101010101" pitchFamily="49" charset="-122"/>
              </a:rPr>
              <a:t>60</a:t>
            </a:r>
            <a:r>
              <a:rPr lang="zh-CN" altLang="en-US" sz="2800" b="1" dirty="0" smtClean="0">
                <a:latin typeface="楷体" panose="02010609060101010101" pitchFamily="49" charset="-122"/>
                <a:ea typeface="楷体" panose="02010609060101010101" pitchFamily="49" charset="-122"/>
                <a:cs typeface="楷体" panose="02010609060101010101" pitchFamily="49" charset="-122"/>
              </a:rPr>
              <a:t>年代，以哈格里夫斯发明“珍妮纺纱机”为开端，机器生产开始代替手工劳动，标志着工业革命的开始。</a:t>
            </a:r>
            <a:endParaRPr lang="en-US" altLang="zh-CN" sz="2800" b="1" dirty="0" smtClean="0">
              <a:latin typeface="微软雅黑" panose="020B0503020204020204" charset="-122"/>
              <a:ea typeface="微软雅黑" panose="020B0503020204020204" charset="-122"/>
            </a:endParaRPr>
          </a:p>
          <a:p>
            <a:r>
              <a:rPr lang="en-US" altLang="zh-CN" sz="2800" b="1" dirty="0" smtClean="0">
                <a:latin typeface="微软雅黑" panose="020B0503020204020204" charset="-122"/>
                <a:ea typeface="微软雅黑" panose="020B0503020204020204" charset="-122"/>
              </a:rPr>
              <a:t>                                   </a:t>
            </a:r>
            <a:r>
              <a:rPr lang="en-US" altLang="zh-CN" sz="2800" b="1" dirty="0" smtClean="0">
                <a:latin typeface="+mn-ea"/>
                <a:cs typeface="+mn-ea"/>
              </a:rPr>
              <a:t>——</a:t>
            </a:r>
            <a:r>
              <a:rPr lang="zh-CN" altLang="en-US" sz="2800" b="1" dirty="0" smtClean="0">
                <a:latin typeface="+mn-ea"/>
                <a:cs typeface="+mn-ea"/>
              </a:rPr>
              <a:t>统编版《中外历史纲要</a:t>
            </a:r>
            <a:r>
              <a:rPr lang="zh-CN" altLang="en-US" sz="2800" b="1" dirty="0" smtClean="0">
                <a:latin typeface="+mn-ea"/>
                <a:cs typeface="+mn-ea"/>
              </a:rPr>
              <a:t>》</a:t>
            </a:r>
            <a:endParaRPr lang="zh-CN" altLang="en-US" sz="2400" b="1" dirty="0" smtClean="0">
              <a:latin typeface="微软雅黑" panose="020B0503020204020204" charset="-122"/>
              <a:ea typeface="微软雅黑" panose="020B0503020204020204" charset="-122"/>
            </a:endParaRPr>
          </a:p>
          <a:p>
            <a:endParaRPr lang="zh-CN" altLang="en-US" dirty="0"/>
          </a:p>
        </p:txBody>
      </p:sp>
      <p:sp>
        <p:nvSpPr>
          <p:cNvPr id="6" name="TextBox 5"/>
          <p:cNvSpPr txBox="1"/>
          <p:nvPr/>
        </p:nvSpPr>
        <p:spPr>
          <a:xfrm>
            <a:off x="251460" y="4149090"/>
            <a:ext cx="8839200" cy="1814830"/>
          </a:xfrm>
          <a:prstGeom prst="rect">
            <a:avLst/>
          </a:prstGeom>
          <a:noFill/>
        </p:spPr>
        <p:txBody>
          <a:bodyPr wrap="square" rtlCol="0">
            <a:spAutoFit/>
          </a:bodyPr>
          <a:p>
            <a:r>
              <a:rPr lang="zh-CN" altLang="en-US" sz="2400" b="1" dirty="0" smtClean="0">
                <a:latin typeface="微软雅黑" panose="020B0503020204020204" charset="-122"/>
                <a:ea typeface="微软雅黑" panose="020B0503020204020204" charset="-122"/>
              </a:rPr>
              <a:t>     </a:t>
            </a:r>
            <a:r>
              <a:rPr lang="zh-CN" altLang="en-US" sz="2800" b="1" dirty="0" smtClean="0">
                <a:latin typeface="+mn-ea"/>
                <a:cs typeface="+mn-ea"/>
                <a:sym typeface="+mn-ea"/>
              </a:rPr>
              <a:t>材料</a:t>
            </a:r>
            <a:r>
              <a:rPr lang="en-US" altLang="zh-CN" sz="2800" b="1" dirty="0" smtClean="0">
                <a:latin typeface="+mn-ea"/>
                <a:cs typeface="+mn-ea"/>
                <a:sym typeface="+mn-ea"/>
              </a:rPr>
              <a:t>10</a:t>
            </a:r>
            <a:r>
              <a:rPr lang="en-US" altLang="zh-CN" sz="2800" b="1" dirty="0" smtClean="0">
                <a:latin typeface="+mn-ea"/>
                <a:cs typeface="+mn-ea"/>
                <a:sym typeface="+mn-ea"/>
              </a:rPr>
              <a:t> </a:t>
            </a:r>
            <a:r>
              <a:rPr lang="zh-CN" altLang="en-US" sz="2800" b="1" dirty="0" smtClean="0">
                <a:latin typeface="楷体" panose="02010609060101010101" pitchFamily="49" charset="-122"/>
                <a:ea typeface="楷体" panose="02010609060101010101" pitchFamily="49" charset="-122"/>
                <a:cs typeface="楷体" panose="02010609060101010101" pitchFamily="49" charset="-122"/>
              </a:rPr>
              <a:t>以英国经济史学家瑞格利（Wrigley）为代表的英国史学界认为：工业革命实际上是一个从“发达的有机经济”向“以矿物能为能源基础的经济”的转变。</a:t>
            </a:r>
            <a:endParaRPr lang="zh-CN" altLang="en-US" sz="2800" b="1" dirty="0" smtClean="0">
              <a:latin typeface="楷体" panose="02010609060101010101" pitchFamily="49" charset="-122"/>
              <a:ea typeface="楷体" panose="02010609060101010101" pitchFamily="49" charset="-122"/>
              <a:cs typeface="楷体" panose="02010609060101010101" pitchFamily="49" charset="-122"/>
            </a:endParaRPr>
          </a:p>
          <a:p>
            <a:r>
              <a:rPr lang="en-US" altLang="zh-CN" sz="2800" b="1" dirty="0" smtClean="0">
                <a:latin typeface="微软雅黑" panose="020B0503020204020204" charset="-122"/>
                <a:ea typeface="微软雅黑" panose="020B0503020204020204" charset="-122"/>
              </a:rPr>
              <a:t>                                 </a:t>
            </a:r>
            <a:r>
              <a:rPr lang="zh-CN" altLang="en-US" sz="2800" b="1" dirty="0" smtClean="0">
                <a:latin typeface="+mn-ea"/>
                <a:cs typeface="+mn-ea"/>
              </a:rPr>
              <a:t>——王步芳《德隆：英雄悲剧》</a:t>
            </a:r>
            <a:endParaRPr lang="zh-CN" altLang="en-US" sz="2800" b="1" dirty="0" smtClean="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5"/>
          <p:cNvSpPr txBox="1"/>
          <p:nvPr/>
        </p:nvSpPr>
        <p:spPr>
          <a:xfrm>
            <a:off x="485706" y="605537"/>
            <a:ext cx="8172677" cy="560705"/>
          </a:xfrm>
          <a:prstGeom prst="rect">
            <a:avLst/>
          </a:prstGeom>
          <a:solidFill>
            <a:schemeClr val="bg1"/>
          </a:solidFill>
        </p:spPr>
        <p:txBody>
          <a:bodyPr wrap="square" lIns="68580" tIns="34290" rIns="68580" bIns="34290" rtlCol="0" anchor="t">
            <a:spAutoFit/>
          </a:bodyPr>
          <a:p>
            <a:pPr algn="l"/>
            <a:r>
              <a:rPr lang="zh-CN" altLang="en-US" sz="3200" b="1" dirty="0">
                <a:solidFill>
                  <a:srgbClr val="FF0000"/>
                </a:solidFill>
                <a:latin typeface="微软雅黑" panose="020B0503020204020204" charset="-122"/>
                <a:ea typeface="微软雅黑" panose="020B0503020204020204" charset="-122"/>
                <a:sym typeface="+mn-ea"/>
              </a:rPr>
              <a:t>问</a:t>
            </a:r>
            <a:r>
              <a:rPr lang="zh-CN" altLang="en-US" sz="3200" b="1" dirty="0" smtClean="0">
                <a:solidFill>
                  <a:srgbClr val="FF0000"/>
                </a:solidFill>
                <a:latin typeface="微软雅黑" panose="020B0503020204020204" charset="-122"/>
                <a:ea typeface="微软雅黑" panose="020B0503020204020204" charset="-122"/>
                <a:sym typeface="+mn-ea"/>
              </a:rPr>
              <a:t>题</a:t>
            </a:r>
            <a:r>
              <a:rPr lang="en-US" altLang="zh-CN" sz="3200" b="1" dirty="0" smtClean="0">
                <a:solidFill>
                  <a:srgbClr val="FF0000"/>
                </a:solidFill>
                <a:latin typeface="微软雅黑" panose="020B0503020204020204" charset="-122"/>
                <a:ea typeface="微软雅黑" panose="020B0503020204020204" charset="-122"/>
                <a:sym typeface="+mn-ea"/>
              </a:rPr>
              <a:t>2</a:t>
            </a:r>
            <a:r>
              <a:rPr lang="zh-CN" altLang="en-US" sz="3200" b="1" dirty="0" smtClean="0">
                <a:solidFill>
                  <a:srgbClr val="FF0000"/>
                </a:solidFill>
                <a:latin typeface="微软雅黑" panose="020B0503020204020204" charset="-122"/>
                <a:ea typeface="微软雅黑" panose="020B0503020204020204" charset="-122"/>
                <a:sym typeface="+mn-ea"/>
              </a:rPr>
              <a:t>：</a:t>
            </a:r>
            <a:r>
              <a:rPr lang="zh-CN" altLang="en-US" sz="3200" b="1" dirty="0">
                <a:solidFill>
                  <a:srgbClr val="FF0000"/>
                </a:solidFill>
                <a:latin typeface="微软雅黑" panose="020B0503020204020204" charset="-122"/>
                <a:ea typeface="微软雅黑" panose="020B0503020204020204" charset="-122"/>
                <a:sym typeface="+mn-ea"/>
              </a:rPr>
              <a:t>我们怎么看待不同的历史解释</a:t>
            </a:r>
            <a:r>
              <a:rPr lang="en-US" altLang="zh-CN" sz="3200" b="1" dirty="0">
                <a:solidFill>
                  <a:srgbClr val="FF0000"/>
                </a:solidFill>
                <a:latin typeface="微软雅黑" panose="020B0503020204020204" charset="-122"/>
                <a:ea typeface="微软雅黑" panose="020B0503020204020204" charset="-122"/>
                <a:sym typeface="+mn-ea"/>
              </a:rPr>
              <a:t>?</a:t>
            </a:r>
            <a:endParaRPr lang="en-US" altLang="zh-CN" sz="3200" b="1" dirty="0">
              <a:solidFill>
                <a:srgbClr val="FF0000"/>
              </a:solidFill>
              <a:latin typeface="微软雅黑" panose="020B0503020204020204" charset="-122"/>
              <a:ea typeface="微软雅黑" panose="020B0503020204020204" charset="-122"/>
              <a:sym typeface="+mn-ea"/>
            </a:endParaRPr>
          </a:p>
        </p:txBody>
      </p:sp>
      <p:sp>
        <p:nvSpPr>
          <p:cNvPr id="3" name="文本框 5"/>
          <p:cNvSpPr txBox="1"/>
          <p:nvPr/>
        </p:nvSpPr>
        <p:spPr>
          <a:xfrm>
            <a:off x="485775" y="2208530"/>
            <a:ext cx="8323580" cy="1053465"/>
          </a:xfrm>
          <a:prstGeom prst="rect">
            <a:avLst/>
          </a:prstGeom>
          <a:solidFill>
            <a:schemeClr val="bg1"/>
          </a:solidFill>
        </p:spPr>
        <p:txBody>
          <a:bodyPr wrap="square" lIns="68580" tIns="34290" rIns="68580" bIns="34290" rtlCol="0" anchor="t">
            <a:spAutoFit/>
          </a:bodyPr>
          <a:p>
            <a:pPr algn="l"/>
            <a:r>
              <a:rPr lang="zh-CN" altLang="en-US" sz="3200" b="1" dirty="0">
                <a:solidFill>
                  <a:schemeClr val="tx1"/>
                </a:solidFill>
                <a:latin typeface="微软雅黑" panose="020B0503020204020204" charset="-122"/>
                <a:ea typeface="微软雅黑" panose="020B0503020204020204" charset="-122"/>
                <a:sym typeface="+mn-ea"/>
              </a:rPr>
              <a:t>一、对历史的解释必须要遵循历史科学，包括科学的方法和科学的史观。</a:t>
            </a:r>
            <a:endParaRPr lang="zh-CN" altLang="en-US" sz="3200" b="1" dirty="0">
              <a:solidFill>
                <a:schemeClr val="tx1"/>
              </a:solidFill>
              <a:latin typeface="微软雅黑" panose="020B0503020204020204" charset="-122"/>
              <a:ea typeface="微软雅黑" panose="020B0503020204020204" charset="-122"/>
              <a:sym typeface="+mn-ea"/>
            </a:endParaRPr>
          </a:p>
        </p:txBody>
      </p:sp>
      <p:sp>
        <p:nvSpPr>
          <p:cNvPr id="2" name="文本框 5"/>
          <p:cNvSpPr txBox="1"/>
          <p:nvPr/>
        </p:nvSpPr>
        <p:spPr>
          <a:xfrm>
            <a:off x="485775" y="3261995"/>
            <a:ext cx="8323580" cy="560705"/>
          </a:xfrm>
          <a:prstGeom prst="rect">
            <a:avLst/>
          </a:prstGeom>
          <a:solidFill>
            <a:schemeClr val="bg1"/>
          </a:solidFill>
        </p:spPr>
        <p:txBody>
          <a:bodyPr wrap="square" lIns="68580" tIns="34290" rIns="68580" bIns="34290" rtlCol="0" anchor="t">
            <a:spAutoFit/>
          </a:bodyPr>
          <a:p>
            <a:pPr algn="l"/>
            <a:r>
              <a:rPr lang="zh-CN" altLang="en-US" sz="3200" b="1" dirty="0">
                <a:solidFill>
                  <a:schemeClr val="tx1"/>
                </a:solidFill>
                <a:latin typeface="微软雅黑" panose="020B0503020204020204" charset="-122"/>
                <a:ea typeface="微软雅黑" panose="020B0503020204020204" charset="-122"/>
                <a:sym typeface="+mn-ea"/>
              </a:rPr>
              <a:t>二、要尊重基于历史</a:t>
            </a:r>
            <a:r>
              <a:rPr lang="zh-CN" altLang="en-US" sz="3200" b="1" dirty="0">
                <a:solidFill>
                  <a:schemeClr val="tx1"/>
                </a:solidFill>
                <a:latin typeface="微软雅黑" panose="020B0503020204020204" charset="-122"/>
                <a:ea typeface="微软雅黑" panose="020B0503020204020204" charset="-122"/>
                <a:sym typeface="+mn-ea"/>
              </a:rPr>
              <a:t>科学的不同历史解释。</a:t>
            </a:r>
            <a:endParaRPr lang="zh-CN" altLang="en-US" sz="3200" b="1" dirty="0">
              <a:solidFill>
                <a:schemeClr val="tx1"/>
              </a:solidFill>
              <a:latin typeface="微软雅黑" panose="020B0503020204020204" charset="-122"/>
              <a:ea typeface="微软雅黑" panose="020B0503020204020204" charset="-122"/>
              <a:sym typeface="+mn-ea"/>
            </a:endParaRPr>
          </a:p>
        </p:txBody>
      </p:sp>
      <p:sp>
        <p:nvSpPr>
          <p:cNvPr id="6" name="文本框 5"/>
          <p:cNvSpPr txBox="1"/>
          <p:nvPr/>
        </p:nvSpPr>
        <p:spPr>
          <a:xfrm>
            <a:off x="485775" y="3822700"/>
            <a:ext cx="8323580" cy="560705"/>
          </a:xfrm>
          <a:prstGeom prst="rect">
            <a:avLst/>
          </a:prstGeom>
          <a:solidFill>
            <a:schemeClr val="bg1"/>
          </a:solidFill>
        </p:spPr>
        <p:txBody>
          <a:bodyPr wrap="square" lIns="68580" tIns="34290" rIns="68580" bIns="34290" rtlCol="0" anchor="t">
            <a:spAutoFit/>
          </a:bodyPr>
          <a:p>
            <a:pPr algn="l"/>
            <a:r>
              <a:rPr lang="zh-CN" altLang="en-US" sz="3200" b="1" dirty="0">
                <a:solidFill>
                  <a:schemeClr val="tx1"/>
                </a:solidFill>
                <a:latin typeface="微软雅黑" panose="020B0503020204020204" charset="-122"/>
                <a:ea typeface="微软雅黑" panose="020B0503020204020204" charset="-122"/>
                <a:sym typeface="+mn-ea"/>
              </a:rPr>
              <a:t>三、要以主流解释为基础。</a:t>
            </a:r>
            <a:endParaRPr lang="zh-CN" altLang="en-US" sz="3200" b="1" dirty="0">
              <a:solidFill>
                <a:schemeClr val="tx1"/>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bldLvl="0" animBg="1"/>
      <p:bldP spid="2" grpId="0" bldLvl="0" animBg="1"/>
      <p:bldP spid="6"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stretch>
            <a:fillRect/>
          </a:stretch>
        </p:blipFill>
        <p:spPr>
          <a:xfrm>
            <a:off x="395536" y="548680"/>
            <a:ext cx="5472608" cy="2712545"/>
          </a:xfrm>
          <a:prstGeom prst="rect">
            <a:avLst/>
          </a:prstGeom>
        </p:spPr>
      </p:pic>
      <p:sp>
        <p:nvSpPr>
          <p:cNvPr id="4" name="文本框 3"/>
          <p:cNvSpPr txBox="1"/>
          <p:nvPr/>
        </p:nvSpPr>
        <p:spPr>
          <a:xfrm>
            <a:off x="5940425" y="548640"/>
            <a:ext cx="3094990" cy="1945640"/>
          </a:xfrm>
          <a:prstGeom prst="rect">
            <a:avLst/>
          </a:prstGeom>
          <a:noFill/>
        </p:spPr>
        <p:txBody>
          <a:bodyPr wrap="square" lIns="68580" tIns="34290" rIns="68580" bIns="34290" rtlCol="0">
            <a:spAutoFit/>
          </a:bodyPr>
          <a:lstStyle/>
          <a:p>
            <a:r>
              <a:rPr lang="en-US" altLang="zh-CN" sz="2000" b="1"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000" b="1" dirty="0">
                <a:latin typeface="楷体" panose="02010609060101010101" pitchFamily="49" charset="-122"/>
                <a:ea typeface="楷体" panose="02010609060101010101" pitchFamily="49" charset="-122"/>
                <a:cs typeface="楷体" panose="02010609060101010101" pitchFamily="49" charset="-122"/>
                <a:sym typeface="+mn-ea"/>
              </a:rPr>
              <a:t>这是首次在英国的纸币背面印有两个人像，他们是</a:t>
            </a:r>
            <a:r>
              <a:rPr lang="zh-CN" altLang="en-US" sz="2000" b="1" dirty="0">
                <a:latin typeface="楷体" panose="02010609060101010101" pitchFamily="49" charset="-122"/>
                <a:ea typeface="楷体" panose="02010609060101010101" pitchFamily="49" charset="-122"/>
                <a:cs typeface="楷体" panose="02010609060101010101" pitchFamily="49" charset="-122"/>
                <a:sym typeface="+mn-ea"/>
              </a:rPr>
              <a:t>马修·博尔顿（左）和詹姆斯·瓦特（右</a:t>
            </a:r>
            <a:r>
              <a:rPr lang="zh-CN" altLang="en-US" sz="2000" b="1" dirty="0" smtClean="0">
                <a:latin typeface="楷体" panose="02010609060101010101" pitchFamily="49" charset="-122"/>
                <a:ea typeface="楷体" panose="02010609060101010101" pitchFamily="49" charset="-122"/>
                <a:cs typeface="楷体" panose="02010609060101010101" pitchFamily="49" charset="-122"/>
                <a:sym typeface="+mn-ea"/>
              </a:rPr>
              <a:t>）</a:t>
            </a:r>
            <a:endParaRPr lang="en-US" altLang="zh-CN" sz="2000" b="1" dirty="0" smtClean="0">
              <a:latin typeface="楷体" panose="02010609060101010101" pitchFamily="49" charset="-122"/>
              <a:ea typeface="楷体" panose="02010609060101010101" pitchFamily="49" charset="-122"/>
              <a:cs typeface="楷体" panose="02010609060101010101" pitchFamily="49" charset="-122"/>
              <a:sym typeface="+mn-ea"/>
            </a:endParaRPr>
          </a:p>
          <a:p>
            <a:endParaRPr lang="en-US" altLang="zh-CN" sz="2100" b="1" dirty="0" smtClean="0">
              <a:latin typeface="楷体" panose="02010609060101010101" pitchFamily="49" charset="-122"/>
              <a:ea typeface="楷体" panose="02010609060101010101" pitchFamily="49" charset="-122"/>
              <a:cs typeface="楷体" panose="02010609060101010101" pitchFamily="49" charset="-122"/>
              <a:sym typeface="+mn-ea"/>
            </a:endParaRPr>
          </a:p>
          <a:p>
            <a:endParaRPr lang="en-US" altLang="zh-CN" sz="2100" b="1" dirty="0">
              <a:latin typeface="楷体" panose="02010609060101010101" pitchFamily="49" charset="-122"/>
              <a:ea typeface="楷体" panose="02010609060101010101" pitchFamily="49" charset="-122"/>
              <a:cs typeface="楷体" panose="02010609060101010101" pitchFamily="49" charset="-122"/>
            </a:endParaRPr>
          </a:p>
        </p:txBody>
      </p:sp>
      <p:pic>
        <p:nvPicPr>
          <p:cNvPr id="26628" name="Picture 4" descr="http://m1.sinaimg.cn/maxwidth.640/m1.sinaimg.cn/3a81eb1425852adda3eb98cd3505c850_546_292.jpg"/>
          <p:cNvPicPr>
            <a:picLocks noChangeAspect="1" noChangeArrowheads="1"/>
          </p:cNvPicPr>
          <p:nvPr/>
        </p:nvPicPr>
        <p:blipFill>
          <a:blip r:embed="rId2" cstate="print"/>
          <a:srcRect/>
          <a:stretch>
            <a:fillRect/>
          </a:stretch>
        </p:blipFill>
        <p:spPr bwMode="auto">
          <a:xfrm>
            <a:off x="395536" y="3573016"/>
            <a:ext cx="5472608" cy="2781300"/>
          </a:xfrm>
          <a:prstGeom prst="rect">
            <a:avLst/>
          </a:prstGeom>
          <a:noFill/>
        </p:spPr>
      </p:pic>
      <p:sp>
        <p:nvSpPr>
          <p:cNvPr id="6" name="TextBox 5"/>
          <p:cNvSpPr txBox="1"/>
          <p:nvPr/>
        </p:nvSpPr>
        <p:spPr>
          <a:xfrm>
            <a:off x="5940425" y="4077335"/>
            <a:ext cx="3243580" cy="1322070"/>
          </a:xfrm>
          <a:prstGeom prst="rect">
            <a:avLst/>
          </a:prstGeom>
          <a:noFill/>
        </p:spPr>
        <p:txBody>
          <a:bodyPr wrap="square" rtlCol="0">
            <a:spAutoFit/>
          </a:bodyPr>
          <a:lstStyle/>
          <a:p>
            <a:pPr fontAlgn="auto"/>
            <a:r>
              <a:rPr lang="en-US" altLang="zh-CN" sz="2000" b="1" dirty="0" smtClean="0">
                <a:latin typeface="楷体" panose="02010609060101010101" pitchFamily="49" charset="-122"/>
                <a:ea typeface="楷体" panose="02010609060101010101" pitchFamily="49" charset="-122"/>
              </a:rPr>
              <a:t>   </a:t>
            </a:r>
            <a:r>
              <a:rPr lang="zh-CN" altLang="en-US" sz="2000" b="1" dirty="0" smtClean="0">
                <a:latin typeface="楷体" panose="02010609060101010101" pitchFamily="49" charset="-122"/>
                <a:ea typeface="楷体" panose="02010609060101010101" pitchFamily="49" charset="-122"/>
              </a:rPr>
              <a:t>英国经济学家亚当</a:t>
            </a:r>
            <a:r>
              <a:rPr lang="zh-CN" altLang="en-US" sz="2000" b="1" dirty="0" smtClean="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000" b="1" dirty="0" smtClean="0">
                <a:latin typeface="楷体" panose="02010609060101010101" pitchFamily="49" charset="-122"/>
                <a:ea typeface="楷体" panose="02010609060101010101" pitchFamily="49" charset="-122"/>
              </a:rPr>
              <a:t>斯密，是两次工业革命时期主流经济思想</a:t>
            </a:r>
            <a:r>
              <a:rPr lang="en-US" altLang="zh-CN" sz="2000" b="1" dirty="0" smtClean="0">
                <a:latin typeface="楷体" panose="02010609060101010101" pitchFamily="49" charset="-122"/>
                <a:ea typeface="楷体" panose="02010609060101010101" pitchFamily="49" charset="-122"/>
              </a:rPr>
              <a:t>——</a:t>
            </a:r>
            <a:r>
              <a:rPr lang="zh-CN" altLang="en-US" sz="2000" b="1" dirty="0" smtClean="0">
                <a:latin typeface="楷体" panose="02010609060101010101" pitchFamily="49" charset="-122"/>
                <a:ea typeface="楷体" panose="02010609060101010101" pitchFamily="49" charset="-122"/>
              </a:rPr>
              <a:t>自由主义理论</a:t>
            </a:r>
            <a:r>
              <a:rPr lang="zh-CN" altLang="en-US" sz="2000" b="1" dirty="0" smtClean="0">
                <a:latin typeface="楷体" panose="02010609060101010101" pitchFamily="49" charset="-122"/>
                <a:ea typeface="楷体" panose="02010609060101010101" pitchFamily="49" charset="-122"/>
              </a:rPr>
              <a:t>的奠基人。</a:t>
            </a:r>
            <a:endParaRPr lang="zh-CN" altLang="en-US" sz="2000" b="1" dirty="0" smtClean="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628"/>
                                        </p:tgtEl>
                                        <p:attrNameLst>
                                          <p:attrName>style.visibility</p:attrName>
                                        </p:attrNameLst>
                                      </p:cBhvr>
                                      <p:to>
                                        <p:strVal val="visible"/>
                                      </p:to>
                                    </p:set>
                                    <p:anim calcmode="lin" valueType="num">
                                      <p:cBhvr additive="base">
                                        <p:cTn id="13" dur="500" fill="hold"/>
                                        <p:tgtEl>
                                          <p:spTgt spid="26628"/>
                                        </p:tgtEl>
                                        <p:attrNameLst>
                                          <p:attrName>ppt_x</p:attrName>
                                        </p:attrNameLst>
                                      </p:cBhvr>
                                      <p:tavLst>
                                        <p:tav tm="0">
                                          <p:val>
                                            <p:strVal val="#ppt_x"/>
                                          </p:val>
                                        </p:tav>
                                        <p:tav tm="100000">
                                          <p:val>
                                            <p:strVal val="#ppt_x"/>
                                          </p:val>
                                        </p:tav>
                                      </p:tavLst>
                                    </p:anim>
                                    <p:anim calcmode="lin" valueType="num">
                                      <p:cBhvr additive="base">
                                        <p:cTn id="14" dur="500" fill="hold"/>
                                        <p:tgtEl>
                                          <p:spTgt spid="26628"/>
                                        </p:tgtEl>
                                        <p:attrNameLst>
                                          <p:attrName>ppt_y</p:attrName>
                                        </p:attrNameLst>
                                      </p:cBhvr>
                                      <p:tavLst>
                                        <p:tav tm="0">
                                          <p:val>
                                            <p:strVal val="1+#ppt_h/2"/>
                                          </p:val>
                                        </p:tav>
                                        <p:tav tm="100000">
                                          <p:val>
                                            <p:strVal val="#ppt_y"/>
                                          </p:val>
                                        </p:tav>
                                      </p:tavLst>
                                    </p:anim>
                                  </p:childTnLst>
                                </p:cTn>
                              </p:par>
                              <p:par>
                                <p:cTn id="15" presetID="2" presetClass="entr" presetSubtype="4" fill="hold" grpId="2"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4" grpId="2"/>
      <p:bldP spid="6" grpId="1"/>
      <p:bldP spid="6"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41345" y="1205865"/>
            <a:ext cx="2228215" cy="1076325"/>
          </a:xfrm>
          <a:prstGeom prst="rect">
            <a:avLst/>
          </a:prstGeom>
          <a:solidFill>
            <a:srgbClr val="FF0000"/>
          </a:solidFill>
          <a:ln>
            <a:solidFill>
              <a:schemeClr val="accent1"/>
            </a:solidFill>
          </a:ln>
        </p:spPr>
        <p:txBody>
          <a:bodyPr wrap="square" rtlCol="0">
            <a:spAutoFit/>
          </a:bodyPr>
          <a:p>
            <a:pPr algn="ctr"/>
            <a:r>
              <a:rPr lang="zh-CN" altLang="en-US" sz="3200" b="1">
                <a:solidFill>
                  <a:schemeClr val="bg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双元革命</a:t>
            </a:r>
            <a:endParaRPr lang="zh-CN" altLang="en-US" sz="3200" b="1">
              <a:solidFill>
                <a:schemeClr val="bg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p>
            <a:pPr algn="ctr"/>
            <a:endParaRPr lang="zh-CN" altLang="en-US" sz="3200" b="1">
              <a:solidFill>
                <a:schemeClr val="bg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p:txBody>
      </p:sp>
      <p:sp>
        <p:nvSpPr>
          <p:cNvPr id="4" name="矩形标注 3"/>
          <p:cNvSpPr/>
          <p:nvPr/>
        </p:nvSpPr>
        <p:spPr>
          <a:xfrm>
            <a:off x="827405" y="3181985"/>
            <a:ext cx="2886710" cy="1368425"/>
          </a:xfrm>
          <a:prstGeom prst="wedgeRectCallout">
            <a:avLst>
              <a:gd name="adj1" fmla="val 54756"/>
              <a:gd name="adj2" fmla="val -10916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solidFill>
                  <a:schemeClr val="bg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法国大革命</a:t>
            </a:r>
            <a:endParaRPr lang="zh-CN" altLang="en-US" sz="3200" b="1">
              <a:solidFill>
                <a:schemeClr val="bg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p:txBody>
      </p:sp>
      <p:sp>
        <p:nvSpPr>
          <p:cNvPr id="6" name="矩形标注 5"/>
          <p:cNvSpPr/>
          <p:nvPr/>
        </p:nvSpPr>
        <p:spPr>
          <a:xfrm>
            <a:off x="4698365" y="3181985"/>
            <a:ext cx="2787015" cy="1368425"/>
          </a:xfrm>
          <a:prstGeom prst="wedgeRectCallout">
            <a:avLst>
              <a:gd name="adj1" fmla="val -44548"/>
              <a:gd name="adj2" fmla="val -11064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solidFill>
                  <a:schemeClr val="bg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英国工业革命</a:t>
            </a:r>
            <a:endParaRPr lang="zh-CN" altLang="en-US" sz="3200" b="1">
              <a:solidFill>
                <a:schemeClr val="bg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bldLvl="0" animBg="1"/>
      <p:bldP spid="6"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20"/>
          <p:cNvSpPr txBox="1"/>
          <p:nvPr/>
        </p:nvSpPr>
        <p:spPr>
          <a:xfrm>
            <a:off x="4448820" y="1340530"/>
            <a:ext cx="2278661" cy="55399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charset="-122"/>
                <a:ea typeface="微软雅黑" panose="020B0503020204020204" charset="-122"/>
              </a:defRPr>
            </a:lvl1pPr>
          </a:lstStyle>
          <a:p>
            <a:r>
              <a:rPr lang="zh-CN" altLang="en-US" sz="3600" dirty="0">
                <a:solidFill>
                  <a:srgbClr val="FF0000"/>
                </a:solidFill>
                <a:latin typeface="黑体" panose="02010609060101010101" pitchFamily="49" charset="-122"/>
                <a:ea typeface="黑体" panose="02010609060101010101" pitchFamily="49" charset="-122"/>
              </a:rPr>
              <a:t>韦伯疑</a:t>
            </a:r>
            <a:r>
              <a:rPr lang="zh-CN" altLang="en-US" sz="3600" dirty="0" smtClean="0">
                <a:solidFill>
                  <a:srgbClr val="FF0000"/>
                </a:solidFill>
                <a:latin typeface="黑体" panose="02010609060101010101" pitchFamily="49" charset="-122"/>
                <a:ea typeface="黑体" panose="02010609060101010101" pitchFamily="49" charset="-122"/>
              </a:rPr>
              <a:t>问</a:t>
            </a:r>
            <a:endParaRPr lang="zh-CN" altLang="en-US" sz="3600" dirty="0">
              <a:solidFill>
                <a:srgbClr val="FF0000"/>
              </a:solidFill>
              <a:latin typeface="黑体" panose="02010609060101010101" pitchFamily="49" charset="-122"/>
              <a:ea typeface="黑体" panose="02010609060101010101" pitchFamily="49" charset="-122"/>
            </a:endParaRPr>
          </a:p>
        </p:txBody>
      </p:sp>
      <p:sp>
        <p:nvSpPr>
          <p:cNvPr id="3075" name="Rectangle 3"/>
          <p:cNvSpPr>
            <a:spLocks noGrp="1"/>
          </p:cNvSpPr>
          <p:nvPr/>
        </p:nvSpPr>
        <p:spPr>
          <a:xfrm>
            <a:off x="1486352" y="2066928"/>
            <a:ext cx="6172209" cy="4525970"/>
          </a:xfrm>
          <a:prstGeom prst="rect">
            <a:avLst/>
          </a:prstGeom>
          <a:noFill/>
          <a:ln w="9525">
            <a:noFill/>
          </a:ln>
        </p:spPr>
        <p:txBody>
          <a:bodyPr vert="horz" wrap="square" lIns="91440" tIns="45720" rIns="91440" bIns="45720" anchor="t"/>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eaLnBrk="1" hangingPunct="1"/>
            <a:endParaRPr lang="zh-CN" altLang="en-US" dirty="0"/>
          </a:p>
        </p:txBody>
      </p:sp>
      <p:sp>
        <p:nvSpPr>
          <p:cNvPr id="2" name="文本框 1"/>
          <p:cNvSpPr txBox="1"/>
          <p:nvPr/>
        </p:nvSpPr>
        <p:spPr>
          <a:xfrm>
            <a:off x="3206006" y="1911767"/>
            <a:ext cx="5508104" cy="1938655"/>
          </a:xfrm>
          <a:prstGeom prst="rect">
            <a:avLst/>
          </a:prstGeom>
          <a:noFill/>
        </p:spPr>
        <p:txBody>
          <a:bodyPr wrap="square" lIns="0" tIns="0" rIns="0" bIns="0" rtlCol="0" anchor="t">
            <a:spAutoFit/>
          </a:bodyPr>
          <a:lstStyle/>
          <a:p>
            <a:pPr fontAlgn="auto">
              <a:lnSpc>
                <a:spcPct val="150000"/>
              </a:lnSpc>
            </a:pPr>
            <a:r>
              <a:rPr lang="en-US" altLang="zh-CN" sz="2800" b="1" dirty="0" smtClean="0">
                <a:solidFill>
                  <a:schemeClr val="tx1"/>
                </a:solidFill>
                <a:latin typeface="微软雅黑" panose="020B0503020204020204" charset="-122"/>
                <a:ea typeface="微软雅黑" panose="020B0503020204020204" charset="-122"/>
              </a:rPr>
              <a:t>       </a:t>
            </a:r>
            <a:r>
              <a:rPr lang="zh-CN" altLang="en-US" sz="2800" b="1" dirty="0" smtClean="0">
                <a:solidFill>
                  <a:schemeClr val="tx1"/>
                </a:solidFill>
                <a:latin typeface="微软雅黑" panose="020B0503020204020204" charset="-122"/>
                <a:ea typeface="微软雅黑" panose="020B0503020204020204" charset="-122"/>
              </a:rPr>
              <a:t>为什么工业革命发生在英国，而不是发生在曾经孕育过资本主义萌芽的中国？</a:t>
            </a:r>
            <a:endParaRPr lang="zh-CN" altLang="en-US" sz="2800" b="1" dirty="0" smtClean="0">
              <a:solidFill>
                <a:schemeClr val="tx1"/>
              </a:solidFill>
              <a:latin typeface="微软雅黑" panose="020B0503020204020204" charset="-122"/>
              <a:ea typeface="微软雅黑" panose="020B0503020204020204" charset="-122"/>
            </a:endParaRPr>
          </a:p>
        </p:txBody>
      </p:sp>
      <p:pic>
        <p:nvPicPr>
          <p:cNvPr id="23554" name="Picture 2" descr="https://gss0.bdstatic.com/94o3dSag_xI4khGkpoWK1HF6hhy/baike/c0%3Dbaike80%2C5%2C5%2C80%2C26/sign=fa03c324f3d3572c72ef948eeb7a0842/fcfaaf51f3deb48f7c863513f11f3a292cf57814.jpg"/>
          <p:cNvPicPr>
            <a:picLocks noChangeAspect="1" noChangeArrowheads="1"/>
          </p:cNvPicPr>
          <p:nvPr/>
        </p:nvPicPr>
        <p:blipFill>
          <a:blip r:embed="rId1" cstate="print"/>
          <a:srcRect/>
          <a:stretch>
            <a:fillRect/>
          </a:stretch>
        </p:blipFill>
        <p:spPr bwMode="auto">
          <a:xfrm>
            <a:off x="179512" y="1340768"/>
            <a:ext cx="2777360" cy="3795936"/>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ext Box 2"/>
          <p:cNvSpPr txBox="1">
            <a:spLocks noChangeArrowheads="1"/>
          </p:cNvSpPr>
          <p:nvPr/>
        </p:nvSpPr>
        <p:spPr bwMode="auto">
          <a:xfrm>
            <a:off x="0" y="0"/>
            <a:ext cx="8077200" cy="645160"/>
          </a:xfrm>
          <a:prstGeom prst="rect">
            <a:avLst/>
          </a:prstGeom>
          <a:noFill/>
          <a:ln w="9525">
            <a:noFill/>
            <a:miter lim="800000"/>
          </a:ln>
          <a:effectLst/>
        </p:spPr>
        <p:txBody>
          <a:bodyPr>
            <a:spAutoFit/>
          </a:bodyPr>
          <a:lstStyle/>
          <a:p>
            <a:pPr>
              <a:spcBef>
                <a:spcPct val="50000"/>
              </a:spcBef>
            </a:pPr>
            <a:r>
              <a:rPr lang="zh-CN" altLang="en-US" sz="3600" b="1" dirty="0">
                <a:solidFill>
                  <a:srgbClr val="FF0000"/>
                </a:solidFill>
                <a:effectLst>
                  <a:outerShdw blurRad="38100" dist="38100" dir="2700000" algn="tl">
                    <a:srgbClr val="C0C0C0"/>
                  </a:outerShdw>
                </a:effectLst>
                <a:latin typeface="华文行楷" panose="02010800040101010101" pitchFamily="2" charset="-122"/>
                <a:ea typeface="华文行楷" panose="02010800040101010101" pitchFamily="2" charset="-122"/>
              </a:rPr>
              <a:t>一</a:t>
            </a:r>
            <a:r>
              <a:rPr lang="zh-CN" altLang="en-US" sz="3600" b="1" dirty="0" smtClean="0">
                <a:solidFill>
                  <a:srgbClr val="FF0000"/>
                </a:solidFill>
                <a:effectLst>
                  <a:outerShdw blurRad="38100" dist="38100" dir="2700000" algn="tl">
                    <a:srgbClr val="C0C0C0"/>
                  </a:outerShdw>
                </a:effectLst>
                <a:latin typeface="华文行楷" panose="02010800040101010101" pitchFamily="2" charset="-122"/>
                <a:ea typeface="华文行楷" panose="02010800040101010101" pitchFamily="2" charset="-122"/>
              </a:rPr>
              <a:t>、风起英伦</a:t>
            </a:r>
            <a:endParaRPr lang="zh-CN" altLang="en-US" sz="3600" b="1" dirty="0">
              <a:solidFill>
                <a:srgbClr val="FF0000"/>
              </a:solidFill>
              <a:effectLst>
                <a:outerShdw blurRad="38100" dist="38100" dir="2700000" algn="tl">
                  <a:srgbClr val="C0C0C0"/>
                </a:outerShdw>
              </a:effectLst>
              <a:latin typeface="华文行楷" panose="02010800040101010101" pitchFamily="2" charset="-122"/>
              <a:ea typeface="华文行楷" panose="02010800040101010101" pitchFamily="2" charset="-122"/>
            </a:endParaRPr>
          </a:p>
        </p:txBody>
      </p:sp>
      <p:sp>
        <p:nvSpPr>
          <p:cNvPr id="164868" name="Rectangle 4"/>
          <p:cNvSpPr>
            <a:spLocks noChangeArrowheads="1"/>
          </p:cNvSpPr>
          <p:nvPr/>
        </p:nvSpPr>
        <p:spPr bwMode="auto">
          <a:xfrm>
            <a:off x="87630" y="4267200"/>
            <a:ext cx="8946515" cy="2590800"/>
          </a:xfrm>
          <a:prstGeom prst="rect">
            <a:avLst/>
          </a:prstGeom>
          <a:solidFill>
            <a:schemeClr val="bg1"/>
          </a:solidFill>
          <a:ln w="9525">
            <a:solidFill>
              <a:schemeClr val="tx1"/>
            </a:solidFill>
            <a:miter lim="800000"/>
          </a:ln>
          <a:effectLst/>
        </p:spPr>
        <p:txBody>
          <a:bodyPr wrap="none" anchor="ctr"/>
          <a:lstStyle/>
          <a:p>
            <a:pPr>
              <a:spcBef>
                <a:spcPct val="20000"/>
              </a:spcBef>
            </a:pPr>
            <a:r>
              <a:rPr kumimoji="0" lang="en-US" altLang="zh-CN" sz="2800" dirty="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rPr>
              <a:t>    </a:t>
            </a:r>
            <a:r>
              <a:rPr kumimoji="0" lang="zh-CN" altLang="en-US" sz="3200" b="1" dirty="0">
                <a:effectLst>
                  <a:outerShdw blurRad="38100" dist="38100" dir="2700000" algn="tl">
                    <a:srgbClr val="C0C0C0"/>
                  </a:outerShdw>
                </a:effectLst>
                <a:latin typeface="楷体" panose="02010609060101010101" pitchFamily="49" charset="-122"/>
                <a:ea typeface="楷体" panose="02010609060101010101" pitchFamily="49" charset="-122"/>
              </a:rPr>
              <a:t>市场总是在扩大，需求总是在增加。工场</a:t>
            </a:r>
            <a:endParaRPr kumimoji="0" lang="zh-CN" altLang="en-US" sz="3200" b="1" dirty="0">
              <a:effectLst>
                <a:outerShdw blurRad="38100" dist="38100" dir="2700000" algn="tl">
                  <a:srgbClr val="C0C0C0"/>
                </a:outerShdw>
              </a:effectLst>
              <a:latin typeface="楷体" panose="02010609060101010101" pitchFamily="49" charset="-122"/>
              <a:ea typeface="楷体" panose="02010609060101010101" pitchFamily="49" charset="-122"/>
            </a:endParaRPr>
          </a:p>
          <a:p>
            <a:pPr>
              <a:spcBef>
                <a:spcPct val="20000"/>
              </a:spcBef>
            </a:pPr>
            <a:r>
              <a:rPr kumimoji="0" lang="zh-CN" altLang="en-US" sz="3200" b="1" dirty="0">
                <a:effectLst>
                  <a:outerShdw blurRad="38100" dist="38100" dir="2700000" algn="tl">
                    <a:srgbClr val="C0C0C0"/>
                  </a:outerShdw>
                </a:effectLst>
                <a:latin typeface="楷体" panose="02010609060101010101" pitchFamily="49" charset="-122"/>
                <a:ea typeface="楷体" panose="02010609060101010101" pitchFamily="49" charset="-122"/>
              </a:rPr>
              <a:t>手工业也不能再满足这种需求了。于是，蒸汽</a:t>
            </a:r>
            <a:endParaRPr kumimoji="0" lang="zh-CN" altLang="en-US" sz="3200" b="1" dirty="0">
              <a:effectLst>
                <a:outerShdw blurRad="38100" dist="38100" dir="2700000" algn="tl">
                  <a:srgbClr val="C0C0C0"/>
                </a:outerShdw>
              </a:effectLst>
              <a:latin typeface="楷体" panose="02010609060101010101" pitchFamily="49" charset="-122"/>
              <a:ea typeface="楷体" panose="02010609060101010101" pitchFamily="49" charset="-122"/>
            </a:endParaRPr>
          </a:p>
          <a:p>
            <a:pPr>
              <a:spcBef>
                <a:spcPct val="20000"/>
              </a:spcBef>
            </a:pPr>
            <a:r>
              <a:rPr kumimoji="0" lang="zh-CN" altLang="en-US" sz="3200" b="1" dirty="0">
                <a:effectLst>
                  <a:outerShdw blurRad="38100" dist="38100" dir="2700000" algn="tl">
                    <a:srgbClr val="C0C0C0"/>
                  </a:outerShdw>
                </a:effectLst>
                <a:latin typeface="楷体" panose="02010609060101010101" pitchFamily="49" charset="-122"/>
                <a:ea typeface="楷体" panose="02010609060101010101" pitchFamily="49" charset="-122"/>
              </a:rPr>
              <a:t>和机器就引起了工业中的革命。</a:t>
            </a:r>
            <a:endParaRPr kumimoji="0" lang="zh-CN" altLang="en-US" sz="3200" b="1" dirty="0">
              <a:effectLst>
                <a:outerShdw blurRad="38100" dist="38100" dir="2700000" algn="tl">
                  <a:srgbClr val="C0C0C0"/>
                </a:outerShdw>
              </a:effectLst>
              <a:latin typeface="黑体" panose="02010609060101010101" pitchFamily="49" charset="-122"/>
              <a:ea typeface="黑体" panose="02010609060101010101" pitchFamily="49" charset="-122"/>
            </a:endParaRPr>
          </a:p>
          <a:p>
            <a:pPr>
              <a:spcBef>
                <a:spcPct val="20000"/>
              </a:spcBef>
            </a:pPr>
            <a:r>
              <a:rPr kumimoji="0" lang="zh-CN" altLang="en-US" b="1" dirty="0">
                <a:effectLst>
                  <a:outerShdw blurRad="38100" dist="38100" dir="2700000" algn="tl">
                    <a:srgbClr val="C0C0C0"/>
                  </a:outerShdw>
                </a:effectLst>
                <a:latin typeface="黑体" panose="02010609060101010101" pitchFamily="49" charset="-122"/>
                <a:ea typeface="黑体" panose="02010609060101010101" pitchFamily="49" charset="-122"/>
              </a:rPr>
              <a:t>                       </a:t>
            </a:r>
            <a:r>
              <a:rPr kumimoji="0" lang="en-US" altLang="zh-CN" sz="3200" b="1" dirty="0">
                <a:effectLst>
                  <a:outerShdw blurRad="38100" dist="38100" dir="2700000" algn="tl">
                    <a:srgbClr val="C0C0C0"/>
                  </a:outerShdw>
                </a:effectLst>
                <a:latin typeface="+mn-ea"/>
                <a:cs typeface="+mn-ea"/>
              </a:rPr>
              <a:t>——</a:t>
            </a:r>
            <a:r>
              <a:rPr kumimoji="0" lang="zh-CN" altLang="en-US" sz="3200" b="1" dirty="0">
                <a:effectLst>
                  <a:outerShdw blurRad="38100" dist="38100" dir="2700000" algn="tl">
                    <a:srgbClr val="C0C0C0"/>
                  </a:outerShdw>
                </a:effectLst>
                <a:latin typeface="+mn-ea"/>
                <a:cs typeface="+mn-ea"/>
              </a:rPr>
              <a:t>马克思 恩格斯</a:t>
            </a:r>
            <a:r>
              <a:rPr kumimoji="0" lang="en-US" altLang="zh-CN" sz="3200" b="1" dirty="0">
                <a:effectLst>
                  <a:outerShdw blurRad="38100" dist="38100" dir="2700000" algn="tl">
                    <a:srgbClr val="C0C0C0"/>
                  </a:outerShdw>
                </a:effectLst>
                <a:latin typeface="+mn-ea"/>
                <a:cs typeface="+mn-ea"/>
              </a:rPr>
              <a:t>《</a:t>
            </a:r>
            <a:r>
              <a:rPr kumimoji="0" lang="zh-CN" altLang="en-US" sz="3200" b="1" dirty="0">
                <a:effectLst>
                  <a:outerShdw blurRad="38100" dist="38100" dir="2700000" algn="tl">
                    <a:srgbClr val="C0C0C0"/>
                  </a:outerShdw>
                </a:effectLst>
                <a:latin typeface="+mn-ea"/>
                <a:cs typeface="+mn-ea"/>
              </a:rPr>
              <a:t>共产党宣言</a:t>
            </a:r>
            <a:r>
              <a:rPr kumimoji="0" lang="en-US" altLang="zh-CN" sz="3200" b="1" dirty="0">
                <a:effectLst>
                  <a:outerShdw blurRad="38100" dist="38100" dir="2700000" algn="tl">
                    <a:srgbClr val="C0C0C0"/>
                  </a:outerShdw>
                </a:effectLst>
                <a:latin typeface="+mn-ea"/>
                <a:cs typeface="+mn-ea"/>
              </a:rPr>
              <a:t>》</a:t>
            </a:r>
            <a:r>
              <a:rPr kumimoji="0" lang="en-US" altLang="zh-CN" sz="2800" b="1" dirty="0">
                <a:effectLst>
                  <a:outerShdw blurRad="38100" dist="38100" dir="2700000" algn="tl">
                    <a:srgbClr val="C0C0C0"/>
                  </a:outerShdw>
                </a:effectLst>
                <a:latin typeface="黑体" panose="02010609060101010101" pitchFamily="49" charset="-122"/>
                <a:ea typeface="黑体" panose="02010609060101010101" pitchFamily="49" charset="-122"/>
              </a:rPr>
              <a:t> </a:t>
            </a:r>
            <a:endParaRPr lang="en-US" altLang="zh-CN" sz="2800" dirty="0">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
        <p:nvSpPr>
          <p:cNvPr id="164869" name="Text Box 5"/>
          <p:cNvSpPr txBox="1">
            <a:spLocks noChangeArrowheads="1"/>
          </p:cNvSpPr>
          <p:nvPr/>
        </p:nvSpPr>
        <p:spPr bwMode="auto">
          <a:xfrm>
            <a:off x="539750" y="549275"/>
            <a:ext cx="2286000" cy="583565"/>
          </a:xfrm>
          <a:prstGeom prst="rect">
            <a:avLst/>
          </a:prstGeom>
          <a:noFill/>
          <a:ln w="9525">
            <a:noFill/>
            <a:miter lim="800000"/>
          </a:ln>
          <a:effectLst/>
        </p:spPr>
        <p:txBody>
          <a:bodyPr>
            <a:spAutoFit/>
          </a:bodyPr>
          <a:lstStyle/>
          <a:p>
            <a:pPr>
              <a:spcBef>
                <a:spcPct val="50000"/>
              </a:spcBef>
            </a:pPr>
            <a:r>
              <a:rPr lang="en-US" altLang="zh-CN" sz="3200" b="1" dirty="0">
                <a:solidFill>
                  <a:srgbClr val="7030A0"/>
                </a:solidFill>
                <a:effectLst>
                  <a:outerShdw blurRad="38100" dist="38100" dir="2700000" algn="tl">
                    <a:srgbClr val="C0C0C0"/>
                  </a:outerShdw>
                </a:effectLst>
                <a:latin typeface="黑体" panose="02010609060101010101" pitchFamily="49" charset="-122"/>
                <a:ea typeface="黑体" panose="02010609060101010101" pitchFamily="49" charset="-122"/>
              </a:rPr>
              <a:t>1.</a:t>
            </a:r>
            <a:r>
              <a:rPr lang="zh-CN" altLang="en-US" sz="3200" b="1" dirty="0">
                <a:solidFill>
                  <a:srgbClr val="7030A0"/>
                </a:solidFill>
                <a:effectLst>
                  <a:outerShdw blurRad="38100" dist="38100" dir="2700000" algn="tl">
                    <a:srgbClr val="C0C0C0"/>
                  </a:outerShdw>
                </a:effectLst>
                <a:latin typeface="黑体" panose="02010609060101010101" pitchFamily="49" charset="-122"/>
                <a:ea typeface="黑体" panose="02010609060101010101" pitchFamily="49" charset="-122"/>
              </a:rPr>
              <a:t>前提</a:t>
            </a:r>
            <a:r>
              <a:rPr lang="zh-CN" altLang="en-US" sz="3200" dirty="0">
                <a:solidFill>
                  <a:srgbClr val="7030A0"/>
                </a:solidFill>
                <a:effectLst>
                  <a:outerShdw blurRad="38100" dist="38100" dir="2700000" algn="tl">
                    <a:srgbClr val="C0C0C0"/>
                  </a:outerShdw>
                </a:effectLst>
                <a:latin typeface="黑体" panose="02010609060101010101" pitchFamily="49" charset="-122"/>
                <a:ea typeface="黑体" panose="02010609060101010101" pitchFamily="49" charset="-122"/>
              </a:rPr>
              <a:t>：</a:t>
            </a:r>
            <a:endParaRPr lang="zh-CN" altLang="en-US" sz="3200" dirty="0">
              <a:solidFill>
                <a:srgbClr val="7030A0"/>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
        <p:nvSpPr>
          <p:cNvPr id="164870" name="Text Box 6"/>
          <p:cNvSpPr txBox="1">
            <a:spLocks noChangeArrowheads="1"/>
          </p:cNvSpPr>
          <p:nvPr/>
        </p:nvSpPr>
        <p:spPr bwMode="auto">
          <a:xfrm>
            <a:off x="2268855" y="549275"/>
            <a:ext cx="5807710" cy="583565"/>
          </a:xfrm>
          <a:prstGeom prst="rect">
            <a:avLst/>
          </a:prstGeom>
          <a:noFill/>
          <a:ln w="9525">
            <a:noFill/>
            <a:miter lim="800000"/>
          </a:ln>
          <a:effectLst/>
        </p:spPr>
        <p:txBody>
          <a:bodyPr wrap="square">
            <a:spAutoFit/>
          </a:bodyPr>
          <a:lstStyle/>
          <a:p>
            <a:pPr>
              <a:spcBef>
                <a:spcPct val="50000"/>
              </a:spcBef>
            </a:pPr>
            <a:r>
              <a:rPr kumimoji="0" lang="zh-CN" altLang="en-US" sz="3200" b="1" dirty="0">
                <a:effectLst>
                  <a:outerShdw blurRad="38100" dist="38100" dir="2700000" algn="tl">
                    <a:srgbClr val="C0C0C0"/>
                  </a:outerShdw>
                </a:effectLst>
                <a:latin typeface="黑体" panose="02010609060101010101" pitchFamily="49" charset="-122"/>
                <a:ea typeface="黑体" panose="02010609060101010101" pitchFamily="49" charset="-122"/>
              </a:rPr>
              <a:t>资本主义代议制度</a:t>
            </a:r>
            <a:r>
              <a:rPr kumimoji="0" lang="zh-CN" altLang="en-US" sz="3200" b="1" dirty="0">
                <a:effectLst>
                  <a:outerShdw blurRad="38100" dist="38100" dir="2700000" algn="tl">
                    <a:srgbClr val="C0C0C0"/>
                  </a:outerShdw>
                </a:effectLst>
                <a:latin typeface="黑体" panose="02010609060101010101" pitchFamily="49" charset="-122"/>
                <a:ea typeface="黑体" panose="02010609060101010101" pitchFamily="49" charset="-122"/>
              </a:rPr>
              <a:t>的确立</a:t>
            </a:r>
            <a:endParaRPr kumimoji="0" lang="zh-CN" altLang="en-US" sz="3200" b="1" dirty="0">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
        <p:nvSpPr>
          <p:cNvPr id="164871" name="Text Box 7"/>
          <p:cNvSpPr txBox="1">
            <a:spLocks noChangeArrowheads="1"/>
          </p:cNvSpPr>
          <p:nvPr/>
        </p:nvSpPr>
        <p:spPr bwMode="auto">
          <a:xfrm>
            <a:off x="395288" y="1590675"/>
            <a:ext cx="2665412" cy="583565"/>
          </a:xfrm>
          <a:prstGeom prst="rect">
            <a:avLst/>
          </a:prstGeom>
          <a:noFill/>
          <a:ln w="9525">
            <a:noFill/>
            <a:miter lim="800000"/>
          </a:ln>
          <a:effectLst/>
        </p:spPr>
        <p:txBody>
          <a:bodyPr>
            <a:spAutoFit/>
          </a:bodyPr>
          <a:lstStyle/>
          <a:p>
            <a:pPr>
              <a:spcBef>
                <a:spcPct val="50000"/>
              </a:spcBef>
            </a:pPr>
            <a:r>
              <a:rPr kumimoji="0" lang="en-US" altLang="zh-CN" sz="2800" dirty="0">
                <a:effectLst>
                  <a:outerShdw blurRad="38100" dist="38100" dir="2700000" algn="tl">
                    <a:srgbClr val="C0C0C0"/>
                  </a:outerShdw>
                </a:effectLst>
                <a:latin typeface="黑体" panose="02010609060101010101" pitchFamily="49" charset="-122"/>
                <a:ea typeface="黑体" panose="02010609060101010101" pitchFamily="49" charset="-122"/>
              </a:rPr>
              <a:t> </a:t>
            </a:r>
            <a:r>
              <a:rPr kumimoji="0" lang="zh-CN" altLang="en-US" sz="2800" dirty="0">
                <a:effectLst>
                  <a:outerShdw blurRad="38100" dist="38100" dir="2700000" algn="tl">
                    <a:srgbClr val="C0C0C0"/>
                  </a:outerShdw>
                </a:effectLst>
                <a:latin typeface="黑体" panose="02010609060101010101" pitchFamily="49" charset="-122"/>
                <a:ea typeface="黑体" panose="02010609060101010101" pitchFamily="49" charset="-122"/>
              </a:rPr>
              <a:t>（</a:t>
            </a:r>
            <a:r>
              <a:rPr kumimoji="0" lang="en-US" altLang="zh-CN" sz="2800" dirty="0">
                <a:effectLst>
                  <a:outerShdw blurRad="38100" dist="38100" dir="2700000" algn="tl">
                    <a:srgbClr val="C0C0C0"/>
                  </a:outerShdw>
                </a:effectLst>
                <a:latin typeface="黑体" panose="02010609060101010101" pitchFamily="49" charset="-122"/>
                <a:ea typeface="黑体" panose="02010609060101010101" pitchFamily="49" charset="-122"/>
              </a:rPr>
              <a:t>1</a:t>
            </a:r>
            <a:r>
              <a:rPr kumimoji="0" lang="zh-CN" altLang="en-US" sz="2800" dirty="0">
                <a:effectLst>
                  <a:outerShdw blurRad="38100" dist="38100" dir="2700000" algn="tl">
                    <a:srgbClr val="C0C0C0"/>
                  </a:outerShdw>
                </a:effectLst>
                <a:latin typeface="黑体" panose="02010609060101010101" pitchFamily="49" charset="-122"/>
                <a:ea typeface="黑体" panose="02010609060101010101" pitchFamily="49" charset="-122"/>
              </a:rPr>
              <a:t>）</a:t>
            </a:r>
            <a:r>
              <a:rPr kumimoji="0" lang="zh-CN" altLang="en-US" sz="3200" b="1" dirty="0">
                <a:effectLst>
                  <a:outerShdw blurRad="38100" dist="38100" dir="2700000" algn="tl">
                    <a:srgbClr val="C0C0C0"/>
                  </a:outerShdw>
                </a:effectLst>
                <a:latin typeface="黑体" panose="02010609060101010101" pitchFamily="49" charset="-122"/>
                <a:ea typeface="黑体" panose="02010609060101010101" pitchFamily="49" charset="-122"/>
              </a:rPr>
              <a:t>资  本</a:t>
            </a:r>
            <a:r>
              <a:rPr kumimoji="0" lang="zh-CN" altLang="en-US" sz="3200" dirty="0">
                <a:effectLst>
                  <a:outerShdw blurRad="38100" dist="38100" dir="2700000" algn="tl">
                    <a:srgbClr val="C0C0C0"/>
                  </a:outerShdw>
                </a:effectLst>
                <a:latin typeface="黑体" panose="02010609060101010101" pitchFamily="49" charset="-122"/>
                <a:ea typeface="黑体" panose="02010609060101010101" pitchFamily="49" charset="-122"/>
              </a:rPr>
              <a:t>：</a:t>
            </a:r>
            <a:endParaRPr kumimoji="0" lang="zh-CN" altLang="en-US" sz="3200" dirty="0">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
        <p:nvSpPr>
          <p:cNvPr id="164872" name="Text Box 8"/>
          <p:cNvSpPr txBox="1">
            <a:spLocks noChangeArrowheads="1"/>
          </p:cNvSpPr>
          <p:nvPr/>
        </p:nvSpPr>
        <p:spPr bwMode="auto">
          <a:xfrm>
            <a:off x="2484755" y="1590675"/>
            <a:ext cx="4591050" cy="583565"/>
          </a:xfrm>
          <a:prstGeom prst="rect">
            <a:avLst/>
          </a:prstGeom>
          <a:noFill/>
          <a:ln w="9525">
            <a:noFill/>
            <a:miter lim="800000"/>
          </a:ln>
          <a:effectLst/>
        </p:spPr>
        <p:txBody>
          <a:bodyPr wrap="square">
            <a:spAutoFit/>
          </a:bodyPr>
          <a:lstStyle/>
          <a:p>
            <a:pPr>
              <a:spcBef>
                <a:spcPct val="20000"/>
              </a:spcBef>
            </a:pPr>
            <a:r>
              <a:rPr kumimoji="0" lang="en-US" altLang="zh-CN" sz="3200" dirty="0">
                <a:effectLst>
                  <a:outerShdw blurRad="38100" dist="38100" dir="2700000" algn="tl">
                    <a:srgbClr val="C0C0C0"/>
                  </a:outerShdw>
                </a:effectLst>
                <a:latin typeface="黑体" panose="02010609060101010101" pitchFamily="49" charset="-122"/>
                <a:ea typeface="黑体" panose="02010609060101010101" pitchFamily="49" charset="-122"/>
              </a:rPr>
              <a:t>   </a:t>
            </a:r>
            <a:r>
              <a:rPr kumimoji="0" lang="zh-CN" altLang="en-US" sz="3200" dirty="0">
                <a:effectLst>
                  <a:outerShdw blurRad="38100" dist="38100" dir="2700000" algn="tl">
                    <a:srgbClr val="C0C0C0"/>
                  </a:outerShdw>
                </a:effectLst>
                <a:latin typeface="黑体" panose="02010609060101010101" pitchFamily="49" charset="-122"/>
                <a:ea typeface="黑体" panose="02010609060101010101" pitchFamily="49" charset="-122"/>
              </a:rPr>
              <a:t>殖民贸易和掠夺</a:t>
            </a:r>
            <a:endParaRPr kumimoji="0" lang="zh-CN" altLang="en-US" sz="3200" dirty="0">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
        <p:nvSpPr>
          <p:cNvPr id="164873" name="Text Box 9"/>
          <p:cNvSpPr txBox="1">
            <a:spLocks noChangeArrowheads="1"/>
          </p:cNvSpPr>
          <p:nvPr/>
        </p:nvSpPr>
        <p:spPr bwMode="auto">
          <a:xfrm>
            <a:off x="395288" y="2166938"/>
            <a:ext cx="3024187" cy="579437"/>
          </a:xfrm>
          <a:prstGeom prst="rect">
            <a:avLst/>
          </a:prstGeom>
          <a:noFill/>
          <a:ln w="9525">
            <a:noFill/>
            <a:miter lim="800000"/>
          </a:ln>
          <a:effectLst/>
        </p:spPr>
        <p:txBody>
          <a:bodyPr>
            <a:spAutoFit/>
          </a:bodyPr>
          <a:lstStyle/>
          <a:p>
            <a:pPr>
              <a:spcBef>
                <a:spcPct val="50000"/>
              </a:spcBef>
            </a:pPr>
            <a:r>
              <a:rPr kumimoji="0" lang="en-US" altLang="zh-CN" sz="2800" dirty="0">
                <a:effectLst>
                  <a:outerShdw blurRad="38100" dist="38100" dir="2700000" algn="tl">
                    <a:srgbClr val="C0C0C0"/>
                  </a:outerShdw>
                </a:effectLst>
                <a:latin typeface="黑体" panose="02010609060101010101" pitchFamily="49" charset="-122"/>
                <a:ea typeface="黑体" panose="02010609060101010101" pitchFamily="49" charset="-122"/>
              </a:rPr>
              <a:t> </a:t>
            </a:r>
            <a:r>
              <a:rPr kumimoji="0" lang="zh-CN" altLang="en-US" sz="2800" dirty="0">
                <a:effectLst>
                  <a:outerShdw blurRad="38100" dist="38100" dir="2700000" algn="tl">
                    <a:srgbClr val="C0C0C0"/>
                  </a:outerShdw>
                </a:effectLst>
                <a:latin typeface="黑体" panose="02010609060101010101" pitchFamily="49" charset="-122"/>
                <a:ea typeface="黑体" panose="02010609060101010101" pitchFamily="49" charset="-122"/>
              </a:rPr>
              <a:t>（</a:t>
            </a:r>
            <a:r>
              <a:rPr kumimoji="0" lang="en-US" altLang="zh-CN" sz="2800" dirty="0">
                <a:effectLst>
                  <a:outerShdw blurRad="38100" dist="38100" dir="2700000" algn="tl">
                    <a:srgbClr val="C0C0C0"/>
                  </a:outerShdw>
                </a:effectLst>
                <a:latin typeface="黑体" panose="02010609060101010101" pitchFamily="49" charset="-122"/>
                <a:ea typeface="黑体" panose="02010609060101010101" pitchFamily="49" charset="-122"/>
              </a:rPr>
              <a:t>2</a:t>
            </a:r>
            <a:r>
              <a:rPr kumimoji="0" lang="zh-CN" altLang="en-US" sz="2800" dirty="0">
                <a:effectLst>
                  <a:outerShdw blurRad="38100" dist="38100" dir="2700000" algn="tl">
                    <a:srgbClr val="C0C0C0"/>
                  </a:outerShdw>
                </a:effectLst>
                <a:latin typeface="黑体" panose="02010609060101010101" pitchFamily="49" charset="-122"/>
                <a:ea typeface="黑体" panose="02010609060101010101" pitchFamily="49" charset="-122"/>
              </a:rPr>
              <a:t>）</a:t>
            </a:r>
            <a:r>
              <a:rPr kumimoji="0" lang="zh-CN" altLang="en-US" sz="3200" b="1" dirty="0">
                <a:effectLst>
                  <a:outerShdw blurRad="38100" dist="38100" dir="2700000" algn="tl">
                    <a:srgbClr val="C0C0C0"/>
                  </a:outerShdw>
                </a:effectLst>
                <a:latin typeface="黑体" panose="02010609060101010101" pitchFamily="49" charset="-122"/>
                <a:ea typeface="黑体" panose="02010609060101010101" pitchFamily="49" charset="-122"/>
              </a:rPr>
              <a:t>劳动力</a:t>
            </a:r>
            <a:r>
              <a:rPr kumimoji="0" lang="zh-CN" altLang="en-US" sz="3200" dirty="0">
                <a:effectLst>
                  <a:outerShdw blurRad="38100" dist="38100" dir="2700000" algn="tl">
                    <a:srgbClr val="C0C0C0"/>
                  </a:outerShdw>
                </a:effectLst>
                <a:latin typeface="黑体" panose="02010609060101010101" pitchFamily="49" charset="-122"/>
                <a:ea typeface="黑体" panose="02010609060101010101" pitchFamily="49" charset="-122"/>
              </a:rPr>
              <a:t>：</a:t>
            </a:r>
            <a:endParaRPr kumimoji="0" lang="zh-CN" altLang="en-US" sz="3200" dirty="0">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
        <p:nvSpPr>
          <p:cNvPr id="164874" name="Text Box 10"/>
          <p:cNvSpPr txBox="1">
            <a:spLocks noChangeArrowheads="1"/>
          </p:cNvSpPr>
          <p:nvPr/>
        </p:nvSpPr>
        <p:spPr bwMode="auto">
          <a:xfrm>
            <a:off x="2916238" y="2166938"/>
            <a:ext cx="2233612" cy="579437"/>
          </a:xfrm>
          <a:prstGeom prst="rect">
            <a:avLst/>
          </a:prstGeom>
          <a:noFill/>
          <a:ln w="9525">
            <a:noFill/>
            <a:miter lim="800000"/>
          </a:ln>
          <a:effectLst/>
        </p:spPr>
        <p:txBody>
          <a:bodyPr>
            <a:spAutoFit/>
          </a:bodyPr>
          <a:lstStyle/>
          <a:p>
            <a:pPr>
              <a:spcBef>
                <a:spcPct val="50000"/>
              </a:spcBef>
            </a:pPr>
            <a:r>
              <a:rPr kumimoji="0" lang="en-US" altLang="zh-CN" sz="3200">
                <a:effectLst>
                  <a:outerShdw blurRad="38100" dist="38100" dir="2700000" algn="tl">
                    <a:srgbClr val="C0C0C0"/>
                  </a:outerShdw>
                </a:effectLst>
                <a:latin typeface="黑体" panose="02010609060101010101" pitchFamily="49" charset="-122"/>
                <a:ea typeface="黑体" panose="02010609060101010101" pitchFamily="49" charset="-122"/>
              </a:rPr>
              <a:t> </a:t>
            </a:r>
            <a:r>
              <a:rPr kumimoji="0" lang="zh-CN" altLang="en-US" sz="3200">
                <a:effectLst>
                  <a:outerShdw blurRad="38100" dist="38100" dir="2700000" algn="tl">
                    <a:srgbClr val="C0C0C0"/>
                  </a:outerShdw>
                </a:effectLst>
                <a:latin typeface="黑体" panose="02010609060101010101" pitchFamily="49" charset="-122"/>
                <a:ea typeface="黑体" panose="02010609060101010101" pitchFamily="49" charset="-122"/>
              </a:rPr>
              <a:t>圈地运动</a:t>
            </a:r>
            <a:endParaRPr kumimoji="0" lang="zh-CN" altLang="en-US" sz="3200">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
        <p:nvSpPr>
          <p:cNvPr id="164875" name="Text Box 11"/>
          <p:cNvSpPr txBox="1">
            <a:spLocks noChangeArrowheads="1"/>
          </p:cNvSpPr>
          <p:nvPr/>
        </p:nvSpPr>
        <p:spPr bwMode="auto">
          <a:xfrm>
            <a:off x="611188" y="2743200"/>
            <a:ext cx="2592387" cy="583565"/>
          </a:xfrm>
          <a:prstGeom prst="rect">
            <a:avLst/>
          </a:prstGeom>
          <a:noFill/>
          <a:ln w="9525">
            <a:noFill/>
            <a:miter lim="800000"/>
          </a:ln>
          <a:effectLst/>
        </p:spPr>
        <p:txBody>
          <a:bodyPr>
            <a:spAutoFit/>
          </a:bodyPr>
          <a:lstStyle/>
          <a:p>
            <a:pPr>
              <a:spcBef>
                <a:spcPct val="50000"/>
              </a:spcBef>
            </a:pPr>
            <a:r>
              <a:rPr kumimoji="0" lang="zh-CN" altLang="en-US" sz="2800" dirty="0">
                <a:effectLst>
                  <a:outerShdw blurRad="38100" dist="38100" dir="2700000" algn="tl">
                    <a:srgbClr val="C0C0C0"/>
                  </a:outerShdw>
                </a:effectLst>
                <a:latin typeface="黑体" panose="02010609060101010101" pitchFamily="49" charset="-122"/>
                <a:ea typeface="黑体" panose="02010609060101010101" pitchFamily="49" charset="-122"/>
              </a:rPr>
              <a:t>（</a:t>
            </a:r>
            <a:r>
              <a:rPr kumimoji="0" lang="en-US" altLang="zh-CN" sz="2800" dirty="0">
                <a:effectLst>
                  <a:outerShdw blurRad="38100" dist="38100" dir="2700000" algn="tl">
                    <a:srgbClr val="C0C0C0"/>
                  </a:outerShdw>
                </a:effectLst>
                <a:latin typeface="黑体" panose="02010609060101010101" pitchFamily="49" charset="-122"/>
                <a:ea typeface="黑体" panose="02010609060101010101" pitchFamily="49" charset="-122"/>
              </a:rPr>
              <a:t>3</a:t>
            </a:r>
            <a:r>
              <a:rPr kumimoji="0" lang="zh-CN" altLang="en-US" sz="2800" dirty="0">
                <a:effectLst>
                  <a:outerShdw blurRad="38100" dist="38100" dir="2700000" algn="tl">
                    <a:srgbClr val="C0C0C0"/>
                  </a:outerShdw>
                </a:effectLst>
                <a:latin typeface="黑体" panose="02010609060101010101" pitchFamily="49" charset="-122"/>
                <a:ea typeface="黑体" panose="02010609060101010101" pitchFamily="49" charset="-122"/>
              </a:rPr>
              <a:t>）</a:t>
            </a:r>
            <a:r>
              <a:rPr kumimoji="0" lang="zh-CN" altLang="en-US" sz="3200" b="1" dirty="0">
                <a:effectLst>
                  <a:outerShdw blurRad="38100" dist="38100" dir="2700000" algn="tl">
                    <a:srgbClr val="C0C0C0"/>
                  </a:outerShdw>
                </a:effectLst>
                <a:latin typeface="黑体" panose="02010609060101010101" pitchFamily="49" charset="-122"/>
                <a:ea typeface="黑体" panose="02010609060101010101" pitchFamily="49" charset="-122"/>
              </a:rPr>
              <a:t>技  术</a:t>
            </a:r>
            <a:r>
              <a:rPr kumimoji="0" lang="zh-CN" altLang="en-US" sz="3200" dirty="0">
                <a:effectLst>
                  <a:outerShdw blurRad="38100" dist="38100" dir="2700000" algn="tl">
                    <a:srgbClr val="C0C0C0"/>
                  </a:outerShdw>
                </a:effectLst>
                <a:latin typeface="黑体" panose="02010609060101010101" pitchFamily="49" charset="-122"/>
                <a:ea typeface="黑体" panose="02010609060101010101" pitchFamily="49" charset="-122"/>
              </a:rPr>
              <a:t>：</a:t>
            </a:r>
            <a:endParaRPr kumimoji="0" lang="zh-CN" altLang="en-US" sz="3200" dirty="0">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
        <p:nvSpPr>
          <p:cNvPr id="164876" name="Text Box 12"/>
          <p:cNvSpPr txBox="1">
            <a:spLocks noChangeArrowheads="1"/>
          </p:cNvSpPr>
          <p:nvPr/>
        </p:nvSpPr>
        <p:spPr bwMode="auto">
          <a:xfrm>
            <a:off x="2627313" y="2743200"/>
            <a:ext cx="4608512" cy="583565"/>
          </a:xfrm>
          <a:prstGeom prst="rect">
            <a:avLst/>
          </a:prstGeom>
          <a:noFill/>
          <a:ln w="9525">
            <a:noFill/>
            <a:miter lim="800000"/>
          </a:ln>
          <a:effectLst/>
        </p:spPr>
        <p:txBody>
          <a:bodyPr>
            <a:spAutoFit/>
          </a:bodyPr>
          <a:lstStyle/>
          <a:p>
            <a:pPr>
              <a:spcBef>
                <a:spcPct val="50000"/>
              </a:spcBef>
            </a:pPr>
            <a:r>
              <a:rPr kumimoji="0" lang="en-US" altLang="zh-CN" sz="3200">
                <a:effectLst>
                  <a:outerShdw blurRad="38100" dist="38100" dir="2700000" algn="tl">
                    <a:srgbClr val="C0C0C0"/>
                  </a:outerShdw>
                </a:effectLst>
                <a:latin typeface="黑体" panose="02010609060101010101" pitchFamily="49" charset="-122"/>
                <a:ea typeface="黑体" panose="02010609060101010101" pitchFamily="49" charset="-122"/>
              </a:rPr>
              <a:t>  </a:t>
            </a:r>
            <a:r>
              <a:rPr kumimoji="0" lang="zh-CN" altLang="en-US" sz="3200">
                <a:effectLst>
                  <a:outerShdw blurRad="38100" dist="38100" dir="2700000" algn="tl">
                    <a:srgbClr val="C0C0C0"/>
                  </a:outerShdw>
                </a:effectLst>
                <a:latin typeface="黑体" panose="02010609060101010101" pitchFamily="49" charset="-122"/>
                <a:ea typeface="黑体" panose="02010609060101010101" pitchFamily="49" charset="-122"/>
              </a:rPr>
              <a:t>工场手工业的积累</a:t>
            </a:r>
            <a:endParaRPr kumimoji="0" lang="zh-CN" altLang="en-US" sz="3200">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
        <p:nvSpPr>
          <p:cNvPr id="164877" name="Text Box 13"/>
          <p:cNvSpPr txBox="1">
            <a:spLocks noChangeArrowheads="1"/>
          </p:cNvSpPr>
          <p:nvPr/>
        </p:nvSpPr>
        <p:spPr bwMode="auto">
          <a:xfrm>
            <a:off x="611188" y="3319463"/>
            <a:ext cx="2592387" cy="583565"/>
          </a:xfrm>
          <a:prstGeom prst="rect">
            <a:avLst/>
          </a:prstGeom>
          <a:noFill/>
          <a:ln w="9525">
            <a:noFill/>
            <a:miter lim="800000"/>
          </a:ln>
          <a:effectLst/>
        </p:spPr>
        <p:txBody>
          <a:bodyPr>
            <a:spAutoFit/>
          </a:bodyPr>
          <a:lstStyle/>
          <a:p>
            <a:pPr>
              <a:spcBef>
                <a:spcPct val="50000"/>
              </a:spcBef>
            </a:pPr>
            <a:r>
              <a:rPr kumimoji="0" lang="zh-CN" altLang="en-US" sz="2800" dirty="0">
                <a:effectLst>
                  <a:outerShdw blurRad="38100" dist="38100" dir="2700000" algn="tl">
                    <a:srgbClr val="C0C0C0"/>
                  </a:outerShdw>
                </a:effectLst>
                <a:latin typeface="黑体" panose="02010609060101010101" pitchFamily="49" charset="-122"/>
                <a:ea typeface="黑体" panose="02010609060101010101" pitchFamily="49" charset="-122"/>
              </a:rPr>
              <a:t>（</a:t>
            </a:r>
            <a:r>
              <a:rPr kumimoji="0" lang="en-US" altLang="zh-CN" sz="2800" dirty="0">
                <a:effectLst>
                  <a:outerShdw blurRad="38100" dist="38100" dir="2700000" algn="tl">
                    <a:srgbClr val="C0C0C0"/>
                  </a:outerShdw>
                </a:effectLst>
                <a:latin typeface="黑体" panose="02010609060101010101" pitchFamily="49" charset="-122"/>
                <a:ea typeface="黑体" panose="02010609060101010101" pitchFamily="49" charset="-122"/>
              </a:rPr>
              <a:t>4</a:t>
            </a:r>
            <a:r>
              <a:rPr kumimoji="0" lang="zh-CN" altLang="en-US" sz="2800" dirty="0">
                <a:effectLst>
                  <a:outerShdw blurRad="38100" dist="38100" dir="2700000" algn="tl">
                    <a:srgbClr val="C0C0C0"/>
                  </a:outerShdw>
                </a:effectLst>
                <a:latin typeface="黑体" panose="02010609060101010101" pitchFamily="49" charset="-122"/>
                <a:ea typeface="黑体" panose="02010609060101010101" pitchFamily="49" charset="-122"/>
              </a:rPr>
              <a:t>）</a:t>
            </a:r>
            <a:r>
              <a:rPr kumimoji="0" lang="zh-CN" altLang="en-US" sz="3200" b="1" dirty="0">
                <a:effectLst>
                  <a:outerShdw blurRad="38100" dist="38100" dir="2700000" algn="tl">
                    <a:srgbClr val="C0C0C0"/>
                  </a:outerShdw>
                </a:effectLst>
                <a:latin typeface="黑体" panose="02010609060101010101" pitchFamily="49" charset="-122"/>
                <a:ea typeface="黑体" panose="02010609060101010101" pitchFamily="49" charset="-122"/>
              </a:rPr>
              <a:t>市  场</a:t>
            </a:r>
            <a:r>
              <a:rPr kumimoji="0" lang="zh-CN" altLang="en-US" sz="3200" dirty="0">
                <a:effectLst>
                  <a:outerShdw blurRad="38100" dist="38100" dir="2700000" algn="tl">
                    <a:srgbClr val="C0C0C0"/>
                  </a:outerShdw>
                </a:effectLst>
                <a:latin typeface="黑体" panose="02010609060101010101" pitchFamily="49" charset="-122"/>
                <a:ea typeface="黑体" panose="02010609060101010101" pitchFamily="49" charset="-122"/>
              </a:rPr>
              <a:t>：</a:t>
            </a:r>
            <a:endParaRPr kumimoji="0" lang="zh-CN" altLang="en-US" sz="3200" dirty="0">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
        <p:nvSpPr>
          <p:cNvPr id="164878" name="Text Box 14"/>
          <p:cNvSpPr txBox="1">
            <a:spLocks noChangeArrowheads="1"/>
          </p:cNvSpPr>
          <p:nvPr/>
        </p:nvSpPr>
        <p:spPr bwMode="auto">
          <a:xfrm>
            <a:off x="2484438" y="3319463"/>
            <a:ext cx="4967287" cy="583565"/>
          </a:xfrm>
          <a:prstGeom prst="rect">
            <a:avLst/>
          </a:prstGeom>
          <a:noFill/>
          <a:ln w="9525">
            <a:noFill/>
            <a:miter lim="800000"/>
          </a:ln>
          <a:effectLst/>
        </p:spPr>
        <p:txBody>
          <a:bodyPr>
            <a:spAutoFit/>
          </a:bodyPr>
          <a:lstStyle/>
          <a:p>
            <a:pPr>
              <a:spcBef>
                <a:spcPct val="50000"/>
              </a:spcBef>
            </a:pPr>
            <a:r>
              <a:rPr kumimoji="0" lang="en-US" altLang="zh-CN" sz="3200">
                <a:effectLst>
                  <a:outerShdw blurRad="38100" dist="38100" dir="2700000" algn="tl">
                    <a:srgbClr val="C0C0C0"/>
                  </a:outerShdw>
                </a:effectLst>
                <a:latin typeface="黑体" panose="02010609060101010101" pitchFamily="49" charset="-122"/>
                <a:ea typeface="黑体" panose="02010609060101010101" pitchFamily="49" charset="-122"/>
              </a:rPr>
              <a:t>   </a:t>
            </a:r>
            <a:r>
              <a:rPr kumimoji="0" lang="zh-CN" altLang="en-US" sz="3200">
                <a:effectLst>
                  <a:outerShdw blurRad="38100" dist="38100" dir="2700000" algn="tl">
                    <a:srgbClr val="C0C0C0"/>
                  </a:outerShdw>
                </a:effectLst>
                <a:latin typeface="黑体" panose="02010609060101010101" pitchFamily="49" charset="-122"/>
                <a:ea typeface="黑体" panose="02010609060101010101" pitchFamily="49" charset="-122"/>
              </a:rPr>
              <a:t>殖民扩张</a:t>
            </a:r>
            <a:endParaRPr kumimoji="0" lang="zh-CN" altLang="en-US" sz="3200">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
        <p:nvSpPr>
          <p:cNvPr id="164879" name="Text Box 15"/>
          <p:cNvSpPr txBox="1">
            <a:spLocks noChangeArrowheads="1"/>
          </p:cNvSpPr>
          <p:nvPr/>
        </p:nvSpPr>
        <p:spPr bwMode="auto">
          <a:xfrm>
            <a:off x="539750" y="1052513"/>
            <a:ext cx="2232025" cy="583565"/>
          </a:xfrm>
          <a:prstGeom prst="rect">
            <a:avLst/>
          </a:prstGeom>
          <a:noFill/>
          <a:ln w="9525">
            <a:noFill/>
            <a:miter lim="800000"/>
          </a:ln>
          <a:effectLst/>
        </p:spPr>
        <p:txBody>
          <a:bodyPr>
            <a:spAutoFit/>
          </a:bodyPr>
          <a:lstStyle/>
          <a:p>
            <a:pPr>
              <a:spcBef>
                <a:spcPct val="50000"/>
              </a:spcBef>
            </a:pPr>
            <a:r>
              <a:rPr kumimoji="0" lang="en-US" altLang="zh-CN" sz="3200" b="1" dirty="0">
                <a:solidFill>
                  <a:srgbClr val="7030A0"/>
                </a:solidFill>
                <a:effectLst>
                  <a:outerShdw blurRad="38100" dist="38100" dir="2700000" algn="tl">
                    <a:srgbClr val="C0C0C0"/>
                  </a:outerShdw>
                </a:effectLst>
                <a:latin typeface="黑体" panose="02010609060101010101" pitchFamily="49" charset="-122"/>
                <a:ea typeface="黑体" panose="02010609060101010101" pitchFamily="49" charset="-122"/>
              </a:rPr>
              <a:t>2</a:t>
            </a:r>
            <a:r>
              <a:rPr lang="en-US" altLang="zh-CN" sz="3200" b="1" dirty="0">
                <a:solidFill>
                  <a:srgbClr val="7030A0"/>
                </a:solidFill>
                <a:effectLst>
                  <a:outerShdw blurRad="38100" dist="38100" dir="2700000" algn="tl">
                    <a:srgbClr val="C0C0C0"/>
                  </a:outerShdw>
                </a:effectLst>
                <a:latin typeface="黑体" panose="02010609060101010101" pitchFamily="49" charset="-122"/>
                <a:ea typeface="黑体" panose="02010609060101010101" pitchFamily="49" charset="-122"/>
                <a:sym typeface="+mn-ea"/>
              </a:rPr>
              <a:t>.</a:t>
            </a:r>
            <a:r>
              <a:rPr kumimoji="0" lang="zh-CN" altLang="en-US" sz="3200" b="1" dirty="0">
                <a:solidFill>
                  <a:srgbClr val="7030A0"/>
                </a:solidFill>
                <a:effectLst>
                  <a:outerShdw blurRad="38100" dist="38100" dir="2700000" algn="tl">
                    <a:srgbClr val="C0C0C0"/>
                  </a:outerShdw>
                </a:effectLst>
                <a:latin typeface="黑体" panose="02010609060101010101" pitchFamily="49" charset="-122"/>
                <a:ea typeface="黑体" panose="02010609060101010101" pitchFamily="49" charset="-122"/>
              </a:rPr>
              <a:t>条</a:t>
            </a:r>
            <a:r>
              <a:rPr kumimoji="0" lang="zh-CN" altLang="en-US" sz="3200" b="1" dirty="0" smtClean="0">
                <a:solidFill>
                  <a:srgbClr val="7030A0"/>
                </a:solidFill>
                <a:effectLst>
                  <a:outerShdw blurRad="38100" dist="38100" dir="2700000" algn="tl">
                    <a:srgbClr val="C0C0C0"/>
                  </a:outerShdw>
                </a:effectLst>
                <a:latin typeface="黑体" panose="02010609060101010101" pitchFamily="49" charset="-122"/>
                <a:ea typeface="黑体" panose="02010609060101010101" pitchFamily="49" charset="-122"/>
              </a:rPr>
              <a:t>件：</a:t>
            </a:r>
            <a:endParaRPr kumimoji="0" lang="en-US" altLang="zh-CN" sz="3200" b="1" dirty="0" smtClean="0">
              <a:solidFill>
                <a:srgbClr val="7030A0"/>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4868"/>
                                        </p:tgtEl>
                                        <p:attrNameLst>
                                          <p:attrName>style.visibility</p:attrName>
                                        </p:attrNameLst>
                                      </p:cBhvr>
                                      <p:to>
                                        <p:strVal val="visible"/>
                                      </p:to>
                                    </p:set>
                                    <p:anim calcmode="lin" valueType="num">
                                      <p:cBhvr additive="base">
                                        <p:cTn id="7" dur="500" fill="hold"/>
                                        <p:tgtEl>
                                          <p:spTgt spid="164868"/>
                                        </p:tgtEl>
                                        <p:attrNameLst>
                                          <p:attrName>ppt_x</p:attrName>
                                        </p:attrNameLst>
                                      </p:cBhvr>
                                      <p:tavLst>
                                        <p:tav tm="0">
                                          <p:val>
                                            <p:strVal val="#ppt_x"/>
                                          </p:val>
                                        </p:tav>
                                        <p:tav tm="100000">
                                          <p:val>
                                            <p:strVal val="#ppt_x"/>
                                          </p:val>
                                        </p:tav>
                                      </p:tavLst>
                                    </p:anim>
                                    <p:anim calcmode="lin" valueType="num">
                                      <p:cBhvr additive="base">
                                        <p:cTn id="8" dur="500" fill="hold"/>
                                        <p:tgtEl>
                                          <p:spTgt spid="1648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8"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6626" descr="20054122420650">
            <a:hlinkClick r:id="rId1"/>
          </p:cNvPr>
          <p:cNvPicPr>
            <a:picLocks noChangeAspect="1" noChangeArrowheads="1"/>
          </p:cNvPicPr>
          <p:nvPr/>
        </p:nvPicPr>
        <p:blipFill>
          <a:blip r:embed="rId2" cstate="print"/>
          <a:srcRect/>
          <a:stretch>
            <a:fillRect/>
          </a:stretch>
        </p:blipFill>
        <p:spPr bwMode="auto">
          <a:xfrm>
            <a:off x="179512" y="188640"/>
            <a:ext cx="2088232" cy="2736304"/>
          </a:xfrm>
          <a:prstGeom prst="rect">
            <a:avLst/>
          </a:prstGeom>
          <a:noFill/>
          <a:ln w="9525">
            <a:noFill/>
            <a:miter lim="800000"/>
            <a:headEnd/>
            <a:tailEnd/>
          </a:ln>
        </p:spPr>
      </p:pic>
      <p:pic>
        <p:nvPicPr>
          <p:cNvPr id="3" name="图片 13"/>
          <p:cNvPicPr>
            <a:picLocks noChangeAspect="1" noChangeArrowheads="1"/>
          </p:cNvPicPr>
          <p:nvPr/>
        </p:nvPicPr>
        <p:blipFill>
          <a:blip r:embed="rId3" cstate="print"/>
          <a:srcRect/>
          <a:stretch>
            <a:fillRect/>
          </a:stretch>
        </p:blipFill>
        <p:spPr bwMode="auto">
          <a:xfrm>
            <a:off x="179513" y="3717032"/>
            <a:ext cx="1944216" cy="2311400"/>
          </a:xfrm>
          <a:prstGeom prst="rect">
            <a:avLst/>
          </a:prstGeom>
          <a:noFill/>
          <a:ln w="9525">
            <a:noFill/>
            <a:miter lim="800000"/>
            <a:headEnd/>
            <a:tailEnd/>
          </a:ln>
        </p:spPr>
      </p:pic>
      <p:pic>
        <p:nvPicPr>
          <p:cNvPr id="4" name="图片 22"/>
          <p:cNvPicPr>
            <a:picLocks noChangeAspect="1" noChangeArrowheads="1"/>
          </p:cNvPicPr>
          <p:nvPr/>
        </p:nvPicPr>
        <p:blipFill>
          <a:blip r:embed="rId4" cstate="print"/>
          <a:srcRect/>
          <a:stretch>
            <a:fillRect/>
          </a:stretch>
        </p:blipFill>
        <p:spPr bwMode="auto">
          <a:xfrm>
            <a:off x="2267744" y="3717032"/>
            <a:ext cx="1800200" cy="2304256"/>
          </a:xfrm>
          <a:prstGeom prst="rect">
            <a:avLst/>
          </a:prstGeom>
          <a:noFill/>
          <a:ln w="9525">
            <a:noFill/>
            <a:miter lim="800000"/>
            <a:headEnd/>
            <a:tailEnd/>
          </a:ln>
        </p:spPr>
      </p:pic>
      <p:pic>
        <p:nvPicPr>
          <p:cNvPr id="5" name="图片 30724" descr="u=2044645693,3232876913&amp;fm=23&amp;gp=0"/>
          <p:cNvPicPr>
            <a:picLocks noChangeAspect="1" noChangeArrowheads="1"/>
          </p:cNvPicPr>
          <p:nvPr/>
        </p:nvPicPr>
        <p:blipFill>
          <a:blip r:embed="rId5" cstate="print"/>
          <a:srcRect/>
          <a:stretch>
            <a:fillRect/>
          </a:stretch>
        </p:blipFill>
        <p:spPr bwMode="auto">
          <a:xfrm>
            <a:off x="2483768" y="188640"/>
            <a:ext cx="1800200" cy="2736304"/>
          </a:xfrm>
          <a:prstGeom prst="rect">
            <a:avLst/>
          </a:prstGeom>
          <a:noFill/>
          <a:ln w="9525">
            <a:noFill/>
            <a:miter lim="800000"/>
            <a:headEnd/>
            <a:tailEnd/>
          </a:ln>
        </p:spPr>
      </p:pic>
      <p:sp>
        <p:nvSpPr>
          <p:cNvPr id="6" name="文本框 23"/>
          <p:cNvSpPr txBox="1">
            <a:spLocks noChangeArrowheads="1"/>
          </p:cNvSpPr>
          <p:nvPr/>
        </p:nvSpPr>
        <p:spPr bwMode="auto">
          <a:xfrm>
            <a:off x="0" y="6165304"/>
            <a:ext cx="2088232" cy="369332"/>
          </a:xfrm>
          <a:prstGeom prst="rect">
            <a:avLst/>
          </a:prstGeom>
          <a:noFill/>
          <a:ln w="9525">
            <a:noFill/>
            <a:miter lim="800000"/>
          </a:ln>
        </p:spPr>
        <p:txBody>
          <a:bodyPr wrap="square">
            <a:spAutoFit/>
          </a:bodyPr>
          <a:lstStyle/>
          <a:p>
            <a:pPr eaLnBrk="0" hangingPunct="0"/>
            <a:r>
              <a:rPr lang="en-US" altLang="zh-CN" b="1" dirty="0" smtClean="0"/>
              <a:t>1689《</a:t>
            </a:r>
            <a:r>
              <a:rPr lang="zh-CN" altLang="en-US" b="1" dirty="0"/>
              <a:t>权利法案</a:t>
            </a:r>
            <a:r>
              <a:rPr lang="en-US" altLang="zh-CN" b="1" dirty="0"/>
              <a:t>》</a:t>
            </a:r>
            <a:endParaRPr lang="zh-CN" altLang="en-US" b="1" dirty="0"/>
          </a:p>
        </p:txBody>
      </p:sp>
      <p:sp>
        <p:nvSpPr>
          <p:cNvPr id="7" name="文本框 27"/>
          <p:cNvSpPr txBox="1">
            <a:spLocks noChangeArrowheads="1"/>
          </p:cNvSpPr>
          <p:nvPr/>
        </p:nvSpPr>
        <p:spPr bwMode="auto">
          <a:xfrm>
            <a:off x="1979712" y="6165304"/>
            <a:ext cx="2592288" cy="369332"/>
          </a:xfrm>
          <a:prstGeom prst="rect">
            <a:avLst/>
          </a:prstGeom>
          <a:noFill/>
          <a:ln w="9525">
            <a:noFill/>
            <a:miter lim="800000"/>
          </a:ln>
        </p:spPr>
        <p:txBody>
          <a:bodyPr wrap="square">
            <a:spAutoFit/>
          </a:bodyPr>
          <a:lstStyle/>
          <a:p>
            <a:pPr eaLnBrk="0" hangingPunct="0"/>
            <a:r>
              <a:rPr lang="zh-CN" altLang="en-US" b="1" dirty="0" smtClean="0"/>
              <a:t>圈</a:t>
            </a:r>
            <a:r>
              <a:rPr lang="zh-CN" altLang="en-US" b="1" dirty="0"/>
              <a:t>地运动农民失去土地</a:t>
            </a:r>
            <a:endParaRPr lang="zh-CN" altLang="en-US" b="1" dirty="0"/>
          </a:p>
        </p:txBody>
      </p:sp>
      <p:pic>
        <p:nvPicPr>
          <p:cNvPr id="8" name="图片 15"/>
          <p:cNvPicPr>
            <a:picLocks noChangeAspect="1" noChangeArrowheads="1"/>
          </p:cNvPicPr>
          <p:nvPr/>
        </p:nvPicPr>
        <p:blipFill>
          <a:blip r:embed="rId6" cstate="print"/>
          <a:srcRect/>
          <a:stretch>
            <a:fillRect/>
          </a:stretch>
        </p:blipFill>
        <p:spPr bwMode="auto">
          <a:xfrm>
            <a:off x="4211960" y="3717032"/>
            <a:ext cx="2304256" cy="2203004"/>
          </a:xfrm>
          <a:prstGeom prst="rect">
            <a:avLst/>
          </a:prstGeom>
          <a:noFill/>
          <a:ln w="9525">
            <a:noFill/>
            <a:miter lim="800000"/>
            <a:headEnd/>
            <a:tailEnd/>
          </a:ln>
        </p:spPr>
      </p:pic>
      <p:pic>
        <p:nvPicPr>
          <p:cNvPr id="9" name="Picture 2" descr="广州商埠2"/>
          <p:cNvPicPr>
            <a:picLocks noChangeAspect="1" noChangeArrowheads="1"/>
          </p:cNvPicPr>
          <p:nvPr/>
        </p:nvPicPr>
        <p:blipFill>
          <a:blip r:embed="rId7" cstate="print"/>
          <a:srcRect/>
          <a:stretch>
            <a:fillRect/>
          </a:stretch>
        </p:blipFill>
        <p:spPr bwMode="auto">
          <a:xfrm>
            <a:off x="4427984" y="260648"/>
            <a:ext cx="1728192" cy="2592288"/>
          </a:xfrm>
          <a:prstGeom prst="rect">
            <a:avLst/>
          </a:prstGeom>
          <a:noFill/>
          <a:ln w="9525">
            <a:noFill/>
            <a:miter lim="800000"/>
            <a:headEnd/>
            <a:tailEnd/>
          </a:ln>
        </p:spPr>
      </p:pic>
      <p:sp>
        <p:nvSpPr>
          <p:cNvPr id="10" name="矩形 9"/>
          <p:cNvSpPr/>
          <p:nvPr/>
        </p:nvSpPr>
        <p:spPr>
          <a:xfrm>
            <a:off x="4572000" y="6165304"/>
            <a:ext cx="1800493" cy="369332"/>
          </a:xfrm>
          <a:prstGeom prst="rect">
            <a:avLst/>
          </a:prstGeom>
        </p:spPr>
        <p:txBody>
          <a:bodyPr wrap="none">
            <a:spAutoFit/>
          </a:bodyPr>
          <a:lstStyle/>
          <a:p>
            <a:pPr eaLnBrk="0" hangingPunct="0"/>
            <a:r>
              <a:rPr lang="zh-CN" altLang="en-US" b="1" dirty="0" smtClean="0"/>
              <a:t>殖民地遍布全球</a:t>
            </a:r>
            <a:endParaRPr lang="zh-CN" altLang="en-US" b="1" dirty="0"/>
          </a:p>
        </p:txBody>
      </p:sp>
      <p:sp>
        <p:nvSpPr>
          <p:cNvPr id="11" name="TextBox 10"/>
          <p:cNvSpPr txBox="1"/>
          <p:nvPr/>
        </p:nvSpPr>
        <p:spPr>
          <a:xfrm>
            <a:off x="4499992" y="3068960"/>
            <a:ext cx="1728192" cy="369332"/>
          </a:xfrm>
          <a:prstGeom prst="rect">
            <a:avLst/>
          </a:prstGeom>
          <a:noFill/>
        </p:spPr>
        <p:txBody>
          <a:bodyPr wrap="square" rtlCol="0">
            <a:spAutoFit/>
          </a:bodyPr>
          <a:lstStyle/>
          <a:p>
            <a:r>
              <a:rPr lang="zh-CN" altLang="en-US" b="1" dirty="0" smtClean="0"/>
              <a:t>广州十三行</a:t>
            </a:r>
            <a:endParaRPr lang="zh-CN" altLang="en-US" b="1" dirty="0"/>
          </a:p>
        </p:txBody>
      </p:sp>
      <p:sp>
        <p:nvSpPr>
          <p:cNvPr id="12" name="TextBox 11"/>
          <p:cNvSpPr txBox="1"/>
          <p:nvPr/>
        </p:nvSpPr>
        <p:spPr>
          <a:xfrm>
            <a:off x="0" y="3068960"/>
            <a:ext cx="2448272" cy="369332"/>
          </a:xfrm>
          <a:prstGeom prst="rect">
            <a:avLst/>
          </a:prstGeom>
          <a:noFill/>
        </p:spPr>
        <p:txBody>
          <a:bodyPr wrap="square" rtlCol="0">
            <a:spAutoFit/>
          </a:bodyPr>
          <a:lstStyle/>
          <a:p>
            <a:r>
              <a:rPr lang="en-US" altLang="zh-CN" b="1" dirty="0" smtClean="0"/>
              <a:t>1689</a:t>
            </a:r>
            <a:r>
              <a:rPr lang="zh-CN" altLang="en-US" b="1" dirty="0" smtClean="0"/>
              <a:t>在位的康熙皇帝</a:t>
            </a:r>
            <a:endParaRPr lang="zh-CN" altLang="en-US" b="1" dirty="0"/>
          </a:p>
        </p:txBody>
      </p:sp>
      <p:sp>
        <p:nvSpPr>
          <p:cNvPr id="13" name="TextBox 12"/>
          <p:cNvSpPr txBox="1"/>
          <p:nvPr/>
        </p:nvSpPr>
        <p:spPr>
          <a:xfrm>
            <a:off x="2555776" y="3068960"/>
            <a:ext cx="1656184" cy="369332"/>
          </a:xfrm>
          <a:prstGeom prst="rect">
            <a:avLst/>
          </a:prstGeom>
          <a:noFill/>
        </p:spPr>
        <p:txBody>
          <a:bodyPr wrap="square" rtlCol="0">
            <a:spAutoFit/>
          </a:bodyPr>
          <a:lstStyle/>
          <a:p>
            <a:r>
              <a:rPr lang="zh-CN" altLang="en-US" b="1" dirty="0" smtClean="0"/>
              <a:t>男耕女织</a:t>
            </a:r>
            <a:endParaRPr lang="zh-CN" altLang="en-US" b="1" dirty="0"/>
          </a:p>
        </p:txBody>
      </p:sp>
      <p:pic>
        <p:nvPicPr>
          <p:cNvPr id="21506" name="Picture 2" descr="https://p0.ssl.qhimgs1.com/sdr/400__/t01e74d1e3e45bfe58a.jpg"/>
          <p:cNvPicPr>
            <a:picLocks noChangeAspect="1" noChangeArrowheads="1"/>
          </p:cNvPicPr>
          <p:nvPr/>
        </p:nvPicPr>
        <p:blipFill>
          <a:blip r:embed="rId8" cstate="print"/>
          <a:srcRect/>
          <a:stretch>
            <a:fillRect/>
          </a:stretch>
        </p:blipFill>
        <p:spPr bwMode="auto">
          <a:xfrm>
            <a:off x="6588224" y="260648"/>
            <a:ext cx="2304256" cy="2771776"/>
          </a:xfrm>
          <a:prstGeom prst="rect">
            <a:avLst/>
          </a:prstGeom>
          <a:noFill/>
        </p:spPr>
      </p:pic>
      <p:pic>
        <p:nvPicPr>
          <p:cNvPr id="15" name="图片 20"/>
          <p:cNvPicPr>
            <a:picLocks noChangeAspect="1" noChangeArrowheads="1"/>
          </p:cNvPicPr>
          <p:nvPr/>
        </p:nvPicPr>
        <p:blipFill>
          <a:blip r:embed="rId9" cstate="print"/>
          <a:srcRect/>
          <a:stretch>
            <a:fillRect/>
          </a:stretch>
        </p:blipFill>
        <p:spPr bwMode="auto">
          <a:xfrm>
            <a:off x="6660232" y="3717032"/>
            <a:ext cx="2272904" cy="2257425"/>
          </a:xfrm>
          <a:prstGeom prst="rect">
            <a:avLst/>
          </a:prstGeom>
          <a:noFill/>
          <a:ln w="9525">
            <a:noFill/>
            <a:miter lim="800000"/>
            <a:headEnd/>
            <a:tailEnd/>
          </a:ln>
        </p:spPr>
      </p:pic>
      <p:sp>
        <p:nvSpPr>
          <p:cNvPr id="16" name="TextBox 15"/>
          <p:cNvSpPr txBox="1"/>
          <p:nvPr/>
        </p:nvSpPr>
        <p:spPr>
          <a:xfrm>
            <a:off x="6876256" y="6093296"/>
            <a:ext cx="1979712" cy="369332"/>
          </a:xfrm>
          <a:prstGeom prst="rect">
            <a:avLst/>
          </a:prstGeom>
          <a:noFill/>
        </p:spPr>
        <p:txBody>
          <a:bodyPr wrap="square" rtlCol="0">
            <a:spAutoFit/>
          </a:bodyPr>
          <a:lstStyle/>
          <a:p>
            <a:r>
              <a:rPr lang="zh-CN" altLang="en-US" b="1" dirty="0" smtClean="0"/>
              <a:t>欧洲的手工工场</a:t>
            </a:r>
            <a:endParaRPr lang="zh-CN" altLang="en-US" b="1" dirty="0"/>
          </a:p>
        </p:txBody>
      </p:sp>
      <p:sp>
        <p:nvSpPr>
          <p:cNvPr id="17" name="TextBox 16"/>
          <p:cNvSpPr txBox="1"/>
          <p:nvPr/>
        </p:nvSpPr>
        <p:spPr>
          <a:xfrm>
            <a:off x="6516216" y="3140968"/>
            <a:ext cx="2376264" cy="369332"/>
          </a:xfrm>
          <a:prstGeom prst="rect">
            <a:avLst/>
          </a:prstGeom>
          <a:noFill/>
        </p:spPr>
        <p:txBody>
          <a:bodyPr wrap="square" rtlCol="0">
            <a:spAutoFit/>
          </a:bodyPr>
          <a:lstStyle/>
          <a:p>
            <a:r>
              <a:rPr lang="zh-CN" altLang="en-US" b="1" dirty="0" smtClean="0"/>
              <a:t>中国传统的手工作坊</a:t>
            </a:r>
            <a:endParaRPr lang="zh-CN" altLang="en-US" b="1"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30875" y="430530"/>
            <a:ext cx="3449955" cy="1383665"/>
          </a:xfrm>
          <a:prstGeom prst="rect">
            <a:avLst/>
          </a:prstGeom>
          <a:noFill/>
        </p:spPr>
        <p:txBody>
          <a:bodyPr wrap="square" rtlCol="0">
            <a:spAutoFit/>
          </a:bodyPr>
          <a:lstStyle/>
          <a:p>
            <a:pPr algn="l"/>
            <a:r>
              <a:rPr lang="zh-CN" altLang="en-US" sz="2800" b="1" dirty="0">
                <a:solidFill>
                  <a:schemeClr val="tx1"/>
                </a:solidFill>
                <a:latin typeface="微软雅黑" panose="020B0503020204020204" charset="-122"/>
                <a:ea typeface="微软雅黑" panose="020B0503020204020204" charset="-122"/>
              </a:rPr>
              <a:t>资产阶级代议制度的确立为工业革命提供政治保障</a:t>
            </a:r>
            <a:endParaRPr lang="zh-CN" altLang="en-US" sz="2800" b="1" dirty="0">
              <a:solidFill>
                <a:schemeClr val="tx1"/>
              </a:solidFill>
              <a:latin typeface="微软雅黑" panose="020B0503020204020204" charset="-122"/>
              <a:ea typeface="微软雅黑" panose="020B0503020204020204" charset="-122"/>
            </a:endParaRPr>
          </a:p>
        </p:txBody>
      </p:sp>
      <p:pic>
        <p:nvPicPr>
          <p:cNvPr id="4" name="图片 3" descr="timg (2)"/>
          <p:cNvPicPr>
            <a:picLocks noChangeAspect="1"/>
          </p:cNvPicPr>
          <p:nvPr/>
        </p:nvPicPr>
        <p:blipFill>
          <a:blip r:embed="rId1" cstate="print"/>
          <a:stretch>
            <a:fillRect/>
          </a:stretch>
        </p:blipFill>
        <p:spPr>
          <a:xfrm>
            <a:off x="202406" y="245745"/>
            <a:ext cx="5527358" cy="4555490"/>
          </a:xfrm>
          <a:prstGeom prst="rect">
            <a:avLst/>
          </a:prstGeom>
        </p:spPr>
      </p:pic>
      <p:sp>
        <p:nvSpPr>
          <p:cNvPr id="2" name="TextBox 6"/>
          <p:cNvSpPr txBox="1"/>
          <p:nvPr/>
        </p:nvSpPr>
        <p:spPr>
          <a:xfrm>
            <a:off x="441960" y="5156835"/>
            <a:ext cx="7804150" cy="645160"/>
          </a:xfrm>
          <a:prstGeom prst="rect">
            <a:avLst/>
          </a:prstGeom>
          <a:noFill/>
        </p:spPr>
        <p:txBody>
          <a:bodyPr wrap="square" rtlCol="0">
            <a:spAutoFit/>
          </a:bodyPr>
          <a:p>
            <a:r>
              <a:rPr lang="zh-CN" altLang="en-US" sz="3600" b="1" dirty="0" smtClean="0">
                <a:solidFill>
                  <a:srgbClr val="FF0000"/>
                </a:solidFill>
                <a:latin typeface="黑体" panose="02010609060101010101" pitchFamily="49" charset="-122"/>
                <a:ea typeface="黑体" panose="02010609060101010101" pitchFamily="49" charset="-122"/>
              </a:rPr>
              <a:t>疑问一：先进制度的保障</a:t>
            </a:r>
            <a:r>
              <a:rPr lang="zh-CN" altLang="en-US" sz="3600" b="1" dirty="0" smtClean="0">
                <a:solidFill>
                  <a:srgbClr val="FF0000"/>
                </a:solidFill>
                <a:latin typeface="黑体" panose="02010609060101010101" pitchFamily="49" charset="-122"/>
                <a:ea typeface="黑体" panose="02010609060101010101" pitchFamily="49" charset="-122"/>
              </a:rPr>
              <a:t>作用在哪？</a:t>
            </a:r>
            <a:endParaRPr lang="zh-CN" altLang="en-US" sz="3600" b="1" dirty="0" smtClean="0">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p:nvPr/>
        </p:nvSpPr>
        <p:spPr>
          <a:xfrm>
            <a:off x="950278" y="969011"/>
            <a:ext cx="6647815" cy="583565"/>
          </a:xfrm>
          <a:prstGeom prst="rect">
            <a:avLst/>
          </a:prstGeom>
          <a:noFill/>
          <a:ln w="9525">
            <a:noFill/>
          </a:ln>
        </p:spPr>
        <p:txBody>
          <a:bodyPr wrap="none" anchor="ctr">
            <a:spAutoFit/>
          </a:bodyPr>
          <a:lstStyle/>
          <a:p>
            <a:pPr indent="133350" eaLnBrk="0" hangingPunct="0"/>
            <a:r>
              <a:rPr lang="en-US" altLang="zh-CN" sz="3200" b="1" dirty="0">
                <a:latin typeface="楷体" panose="02010609060101010101" pitchFamily="49" charset="-122"/>
                <a:cs typeface="Times New Roman" panose="02020603050405020304" pitchFamily="18" charset="0"/>
              </a:rPr>
              <a:t> </a:t>
            </a:r>
            <a:r>
              <a:rPr lang="zh-CN" altLang="en-US" sz="3200" b="1" dirty="0">
                <a:latin typeface="楷体" panose="02010609060101010101" pitchFamily="49" charset="-122"/>
                <a:cs typeface="Times New Roman" panose="02020603050405020304" pitchFamily="18" charset="0"/>
              </a:rPr>
              <a:t>材料</a:t>
            </a:r>
            <a:r>
              <a:rPr lang="en-US" altLang="zh-CN" sz="3200" b="1" dirty="0">
                <a:latin typeface="楷体" panose="02010609060101010101" pitchFamily="49" charset="-122"/>
                <a:cs typeface="Times New Roman" panose="02020603050405020304" pitchFamily="18" charset="0"/>
              </a:rPr>
              <a:t>1</a:t>
            </a:r>
            <a:r>
              <a:rPr lang="en-US" altLang="zh-CN" sz="3200" b="1" dirty="0">
                <a:latin typeface="楷体" panose="02010609060101010101" pitchFamily="49" charset="-122"/>
                <a:cs typeface="Times New Roman" panose="02020603050405020304" pitchFamily="18" charset="0"/>
              </a:rPr>
              <a:t> </a:t>
            </a:r>
            <a:r>
              <a:rPr lang="zh-CN" altLang="en-US" sz="3200" b="1" dirty="0">
                <a:latin typeface="楷体" panose="02010609060101010101" pitchFamily="49" charset="-122"/>
                <a:cs typeface="Times New Roman" panose="02020603050405020304" pitchFamily="18" charset="0"/>
              </a:rPr>
              <a:t>英</a:t>
            </a:r>
            <a:r>
              <a:rPr lang="zh-CN" altLang="en-US" sz="3200" b="1" dirty="0">
                <a:latin typeface="楷体" panose="02010609060101010101" pitchFamily="49" charset="-122"/>
                <a:cs typeface="Times New Roman" panose="02020603050405020304" pitchFamily="18" charset="0"/>
              </a:rPr>
              <a:t>国申请专利数的变化状况</a:t>
            </a:r>
            <a:endParaRPr lang="zh-CN" altLang="en-US" sz="3200" b="1" dirty="0">
              <a:latin typeface="黑体" panose="02010609060101010101" pitchFamily="49" charset="-122"/>
              <a:ea typeface="黑体" panose="02010609060101010101" pitchFamily="49" charset="-122"/>
            </a:endParaRPr>
          </a:p>
        </p:txBody>
      </p:sp>
      <p:pic>
        <p:nvPicPr>
          <p:cNvPr id="24579" name="图片 2"/>
          <p:cNvPicPr>
            <a:picLocks noChangeAspect="1"/>
          </p:cNvPicPr>
          <p:nvPr/>
        </p:nvPicPr>
        <p:blipFill>
          <a:blip r:embed="rId1" cstate="print"/>
          <a:stretch>
            <a:fillRect/>
          </a:stretch>
        </p:blipFill>
        <p:spPr>
          <a:xfrm>
            <a:off x="1259632" y="1916832"/>
            <a:ext cx="6521450" cy="2928938"/>
          </a:xfrm>
          <a:prstGeom prst="rect">
            <a:avLst/>
          </a:prstGeom>
          <a:noFill/>
          <a:ln w="19050" cap="flat" cmpd="sng">
            <a:solidFill>
              <a:srgbClr val="00CCFF"/>
            </a:solidFill>
            <a:prstDash val="solid"/>
            <a:miter/>
            <a:headEnd type="none" w="med" len="med"/>
            <a:tailEnd type="none" w="med" len="me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79705" y="903605"/>
            <a:ext cx="8772525" cy="3538220"/>
          </a:xfrm>
          <a:prstGeom prst="rect">
            <a:avLst/>
          </a:prstGeom>
          <a:noFill/>
          <a:ln w="9525">
            <a:noFill/>
            <a:miter lim="800000"/>
          </a:ln>
          <a:effectLst/>
        </p:spPr>
        <p:txBody>
          <a:bodyPr vert="horz" wrap="square" lIns="91440" tIns="45720" rIns="91440" bIns="45720" numCol="1" anchor="ctr" anchorCtr="0" compatLnSpc="1">
            <a:spAutoFit/>
          </a:bodyPr>
          <a:lstStyle/>
          <a:p>
            <a:pPr lvl="0" fontAlgn="base">
              <a:spcBef>
                <a:spcPct val="0"/>
              </a:spcBef>
              <a:spcAft>
                <a:spcPct val="0"/>
              </a:spcAft>
            </a:pPr>
            <a:r>
              <a:rPr kumimoji="0" lang="en-US" altLang="zh-CN" sz="2000" b="1" i="0" u="none" strike="noStrike" cap="none" normalizeH="0" baseline="0" dirty="0" smtClean="0">
                <a:ln>
                  <a:noFill/>
                </a:ln>
                <a:solidFill>
                  <a:srgbClr val="222222"/>
                </a:solidFill>
                <a:effectLst/>
                <a:latin typeface="楷体" panose="02010609060101010101" pitchFamily="49" charset="-122"/>
                <a:ea typeface="楷体" panose="02010609060101010101" pitchFamily="49" charset="-122"/>
                <a:cs typeface="宋体" panose="02010600030101010101" pitchFamily="2" charset="-122"/>
              </a:rPr>
              <a:t>    </a:t>
            </a:r>
            <a:r>
              <a:rPr kumimoji="0" lang="zh-CN" sz="2800" b="1" i="0" u="none" strike="noStrike" cap="none" normalizeH="0" baseline="0" dirty="0" smtClean="0">
                <a:ln>
                  <a:noFill/>
                </a:ln>
                <a:effectLst/>
                <a:latin typeface="+mn-ea"/>
                <a:cs typeface="+mn-ea"/>
              </a:rPr>
              <a:t>材料</a:t>
            </a:r>
            <a:r>
              <a:rPr kumimoji="0" lang="en-US" altLang="zh-CN" sz="2800" b="1" i="0" u="none" strike="noStrike" cap="none" normalizeH="0" baseline="0" dirty="0" smtClean="0">
                <a:ln>
                  <a:noFill/>
                </a:ln>
                <a:effectLst/>
                <a:latin typeface="+mn-ea"/>
                <a:cs typeface="+mn-ea"/>
              </a:rPr>
              <a:t>2</a:t>
            </a:r>
            <a:r>
              <a:rPr kumimoji="0" lang="zh-CN" sz="2800" b="1" i="0" u="none" strike="noStrike" cap="none" normalizeH="0" baseline="0" dirty="0" smtClean="0">
                <a:ln>
                  <a:noFill/>
                </a:ln>
                <a:effectLst/>
                <a:latin typeface="楷体" panose="02010609060101010101" pitchFamily="49" charset="-122"/>
                <a:ea typeface="楷体" panose="02010609060101010101" pitchFamily="49" charset="-122"/>
                <a:cs typeface="宋体" panose="02010600030101010101" pitchFamily="2" charset="-122"/>
              </a:rPr>
              <a:t> </a:t>
            </a:r>
            <a:r>
              <a:rPr lang="zh-CN" sz="2800" b="1" dirty="0" smtClean="0">
                <a:ln>
                  <a:noFill/>
                </a:ln>
                <a:effectLst/>
                <a:latin typeface="楷体" panose="02010609060101010101" pitchFamily="49" charset="-122"/>
                <a:ea typeface="楷体" panose="02010609060101010101" pitchFamily="49" charset="-122"/>
                <a:cs typeface="宋体" panose="02010600030101010101" pitchFamily="2" charset="-122"/>
              </a:rPr>
              <a:t>专利制度解决了</a:t>
            </a:r>
            <a:r>
              <a:rPr lang="zh-CN" altLang="zh-CN" sz="2800" b="1" dirty="0" smtClean="0">
                <a:solidFill>
                  <a:srgbClr val="FF0000"/>
                </a:solidFill>
                <a:latin typeface="楷体" panose="02010609060101010101" pitchFamily="49" charset="-122"/>
                <a:ea typeface="楷体" panose="02010609060101010101" pitchFamily="49" charset="-122"/>
              </a:rPr>
              <a:t>商业机密保护下市场扩展与技术可占有性之间的内在矛盾</a:t>
            </a:r>
            <a:r>
              <a:rPr lang="zh-CN" altLang="zh-CN" sz="2800" b="1" dirty="0" smtClean="0">
                <a:latin typeface="楷体" panose="02010609060101010101" pitchFamily="49" charset="-122"/>
                <a:ea typeface="楷体" panose="02010609060101010101" pitchFamily="49" charset="-122"/>
              </a:rPr>
              <a:t>，</a:t>
            </a:r>
            <a:r>
              <a:rPr lang="zh-CN" altLang="zh-CN" sz="2800" b="1" dirty="0" smtClean="0">
                <a:solidFill>
                  <a:srgbClr val="FF0000"/>
                </a:solidFill>
                <a:latin typeface="楷体" panose="02010609060101010101" pitchFamily="49" charset="-122"/>
                <a:ea typeface="楷体" panose="02010609060101010101" pitchFamily="49" charset="-122"/>
              </a:rPr>
              <a:t>人们从专利权所获利润大小与市场容量成正比</a:t>
            </a:r>
            <a:r>
              <a:rPr lang="en-US" altLang="zh-CN" sz="2800" b="1" dirty="0" smtClean="0">
                <a:latin typeface="楷体" panose="02010609060101010101" pitchFamily="49" charset="-122"/>
                <a:ea typeface="楷体" panose="02010609060101010101" pitchFamily="49" charset="-122"/>
              </a:rPr>
              <a:t>……</a:t>
            </a:r>
            <a:r>
              <a:rPr lang="zh-CN" altLang="zh-CN" sz="2800" b="1" dirty="0" smtClean="0">
                <a:latin typeface="楷体" panose="02010609060101010101" pitchFamily="49" charset="-122"/>
                <a:ea typeface="楷体" panose="02010609060101010101" pitchFamily="49" charset="-122"/>
              </a:rPr>
              <a:t>在专利制度下，人们对创新成果的</a:t>
            </a:r>
            <a:r>
              <a:rPr lang="zh-CN" altLang="zh-CN" sz="2800" b="1" dirty="0" smtClean="0">
                <a:solidFill>
                  <a:srgbClr val="FF0000"/>
                </a:solidFill>
                <a:latin typeface="楷体" panose="02010609060101010101" pitchFamily="49" charset="-122"/>
                <a:ea typeface="楷体" panose="02010609060101010101" pitchFamily="49" charset="-122"/>
              </a:rPr>
              <a:t>独占性由法律所保障</a:t>
            </a:r>
            <a:r>
              <a:rPr lang="zh-CN" altLang="zh-CN" sz="2800" b="1" dirty="0" smtClean="0">
                <a:latin typeface="楷体" panose="02010609060101010101" pitchFamily="49" charset="-122"/>
                <a:ea typeface="楷体" panose="02010609060101010101" pitchFamily="49" charset="-122"/>
              </a:rPr>
              <a:t>，</a:t>
            </a:r>
            <a:r>
              <a:rPr lang="zh-CN" altLang="en-US" sz="2800" b="1" dirty="0" smtClean="0">
                <a:latin typeface="楷体" panose="02010609060101010101" pitchFamily="49" charset="-122"/>
                <a:ea typeface="楷体" panose="02010609060101010101" pitchFamily="49" charset="-122"/>
              </a:rPr>
              <a:t>（科技创新）</a:t>
            </a:r>
            <a:r>
              <a:rPr lang="zh-CN" altLang="zh-CN" sz="2800" b="1" dirty="0" smtClean="0">
                <a:latin typeface="楷体" panose="02010609060101010101" pitchFamily="49" charset="-122"/>
                <a:ea typeface="楷体" panose="02010609060101010101" pitchFamily="49" charset="-122"/>
              </a:rPr>
              <a:t>项目就会变得有利可图</a:t>
            </a:r>
            <a:r>
              <a:rPr lang="en-US" altLang="zh-CN" sz="2800" b="1" dirty="0" smtClean="0">
                <a:ln>
                  <a:noFill/>
                </a:ln>
                <a:effectLst/>
                <a:latin typeface="楷体" panose="02010609060101010101" pitchFamily="49" charset="-122"/>
                <a:ea typeface="楷体" panose="02010609060101010101" pitchFamily="49" charset="-122"/>
                <a:cs typeface="宋体" panose="02010600030101010101" pitchFamily="2" charset="-122"/>
                <a:sym typeface="+mn-ea"/>
              </a:rPr>
              <a:t>……</a:t>
            </a:r>
            <a:r>
              <a:rPr lang="zh-CN" altLang="zh-CN" sz="2800" b="1" dirty="0" smtClean="0">
                <a:solidFill>
                  <a:srgbClr val="FF0000"/>
                </a:solidFill>
                <a:latin typeface="楷体" panose="02010609060101010101" pitchFamily="49" charset="-122"/>
                <a:ea typeface="楷体" panose="02010609060101010101" pitchFamily="49" charset="-122"/>
                <a:sym typeface="+mn-ea"/>
              </a:rPr>
              <a:t>专利制度</a:t>
            </a:r>
            <a:r>
              <a:rPr lang="zh-CN" sz="2800" b="1" dirty="0" smtClean="0">
                <a:ln>
                  <a:noFill/>
                </a:ln>
                <a:effectLst/>
                <a:latin typeface="楷体" panose="02010609060101010101" pitchFamily="49" charset="-122"/>
                <a:ea typeface="楷体" panose="02010609060101010101" pitchFamily="49" charset="-122"/>
                <a:cs typeface="宋体" panose="02010600030101010101" pitchFamily="2" charset="-122"/>
                <a:sym typeface="+mn-ea"/>
              </a:rPr>
              <a:t>是导致产业革命在欧洲而非中国发生的关键所</a:t>
            </a:r>
            <a:r>
              <a:rPr lang="zh-CN" sz="2800" b="1" dirty="0" smtClean="0">
                <a:ln>
                  <a:noFill/>
                </a:ln>
                <a:effectLst/>
                <a:latin typeface="楷体" panose="02010609060101010101" pitchFamily="49" charset="-122"/>
                <a:ea typeface="楷体" panose="02010609060101010101" pitchFamily="49" charset="-122"/>
                <a:cs typeface="宋体" panose="02010600030101010101" pitchFamily="2" charset="-122"/>
                <a:sym typeface="+mn-ea"/>
              </a:rPr>
              <a:t>在。</a:t>
            </a:r>
            <a:r>
              <a:rPr kumimoji="0" lang="en-US" altLang="zh-CN" sz="2800" b="1" i="0" u="none" strike="noStrike" cap="none" normalizeH="0" baseline="0" dirty="0" smtClean="0">
                <a:ln>
                  <a:noFill/>
                </a:ln>
                <a:effectLst/>
                <a:latin typeface="楷体" panose="02010609060101010101" pitchFamily="49" charset="-122"/>
                <a:ea typeface="楷体" panose="02010609060101010101" pitchFamily="49" charset="-122"/>
                <a:cs typeface="宋体" panose="02010600030101010101" pitchFamily="2" charset="-122"/>
              </a:rPr>
              <a:t>                      </a:t>
            </a:r>
            <a:endParaRPr kumimoji="0" lang="en-US" altLang="zh-CN" sz="2800" b="1" i="0" u="none" strike="noStrike" cap="none" normalizeH="0" baseline="0" dirty="0" smtClean="0">
              <a:ln>
                <a:noFill/>
              </a:ln>
              <a:effectLst/>
              <a:latin typeface="楷体" panose="02010609060101010101" pitchFamily="49" charset="-122"/>
              <a:ea typeface="楷体" panose="02010609060101010101" pitchFamily="49" charset="-122"/>
              <a:cs typeface="宋体" panose="02010600030101010101" pitchFamily="2" charset="-122"/>
            </a:endParaRPr>
          </a:p>
          <a:p>
            <a:pPr lvl="0" fontAlgn="base">
              <a:spcBef>
                <a:spcPct val="0"/>
              </a:spcBef>
              <a:spcAft>
                <a:spcPct val="0"/>
              </a:spcAft>
            </a:pPr>
            <a:r>
              <a:rPr kumimoji="0" lang="en-US" altLang="zh-CN" sz="2800" b="1" i="0" u="none" strike="noStrike" cap="none" normalizeH="0" baseline="0" dirty="0" smtClean="0">
                <a:ln>
                  <a:noFill/>
                </a:ln>
                <a:effectLst/>
                <a:latin typeface="楷体" panose="02010609060101010101" pitchFamily="49" charset="-122"/>
                <a:ea typeface="楷体" panose="02010609060101010101" pitchFamily="49" charset="-122"/>
                <a:cs typeface="宋体" panose="02010600030101010101" pitchFamily="2" charset="-122"/>
              </a:rPr>
              <a:t>                </a:t>
            </a:r>
            <a:r>
              <a:rPr kumimoji="0" lang="en-US" altLang="zh-CN" sz="2800" b="1" i="0" u="none" strike="noStrike" cap="none" normalizeH="0" baseline="0" dirty="0" smtClean="0">
                <a:ln>
                  <a:noFill/>
                </a:ln>
                <a:effectLst/>
                <a:latin typeface="+mn-ea"/>
                <a:cs typeface="+mn-ea"/>
              </a:rPr>
              <a:t>——</a:t>
            </a:r>
            <a:r>
              <a:rPr kumimoji="0" lang="zh-CN" altLang="en-US" sz="2800" b="1" i="0" u="none" strike="noStrike" cap="none" normalizeH="0" baseline="0" dirty="0" smtClean="0">
                <a:ln>
                  <a:noFill/>
                </a:ln>
                <a:effectLst/>
                <a:latin typeface="+mn-ea"/>
                <a:cs typeface="+mn-ea"/>
              </a:rPr>
              <a:t>寇宗来</a:t>
            </a:r>
            <a:r>
              <a:rPr kumimoji="0" lang="en-US" altLang="zh-CN" sz="2800" b="1" i="0" u="none" strike="noStrike" cap="none" normalizeH="0" baseline="0" dirty="0" smtClean="0">
                <a:ln>
                  <a:noFill/>
                </a:ln>
                <a:effectLst/>
                <a:latin typeface="+mn-ea"/>
                <a:cs typeface="+mn-ea"/>
              </a:rPr>
              <a:t>《</a:t>
            </a:r>
            <a:r>
              <a:rPr lang="zh-CN" altLang="zh-CN" sz="2800" b="1" dirty="0" smtClean="0">
                <a:latin typeface="+mn-ea"/>
                <a:cs typeface="+mn-ea"/>
              </a:rPr>
              <a:t>专利制度与工业革命</a:t>
            </a:r>
            <a:r>
              <a:rPr kumimoji="0" lang="en-US" altLang="zh-CN" sz="2800" b="1" i="0" u="none" strike="noStrike" cap="none" normalizeH="0" baseline="0" dirty="0" smtClean="0">
                <a:ln>
                  <a:noFill/>
                </a:ln>
                <a:effectLst/>
                <a:latin typeface="+mn-ea"/>
                <a:cs typeface="+mn-ea"/>
              </a:rPr>
              <a:t>》</a:t>
            </a:r>
            <a:endParaRPr lang="zh-CN" altLang="zh-CN" sz="2800" b="1" dirty="0" smtClean="0">
              <a:latin typeface="楷体" panose="02010609060101010101" pitchFamily="49" charset="-122"/>
              <a:ea typeface="楷体" panose="02010609060101010101" pitchFamily="49" charset="-122"/>
            </a:endParaRPr>
          </a:p>
          <a:p>
            <a:pPr lvl="0" fontAlgn="base">
              <a:spcBef>
                <a:spcPct val="0"/>
              </a:spcBef>
              <a:spcAft>
                <a:spcPct val="0"/>
              </a:spcAft>
            </a:pPr>
            <a:endParaRPr kumimoji="0" lang="zh-CN" sz="2800" b="0"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cs typeface="宋体" panose="02010600030101010101" pitchFamily="2" charset="-122"/>
            </a:endParaRPr>
          </a:p>
        </p:txBody>
      </p:sp>
      <p:sp>
        <p:nvSpPr>
          <p:cNvPr id="3" name="TextBox 2"/>
          <p:cNvSpPr txBox="1"/>
          <p:nvPr/>
        </p:nvSpPr>
        <p:spPr>
          <a:xfrm>
            <a:off x="179512" y="168955"/>
            <a:ext cx="7704856" cy="646331"/>
          </a:xfrm>
          <a:prstGeom prst="rect">
            <a:avLst/>
          </a:prstGeom>
          <a:noFill/>
        </p:spPr>
        <p:txBody>
          <a:bodyPr wrap="square" rtlCol="0">
            <a:spAutoFit/>
          </a:bodyPr>
          <a:lstStyle/>
          <a:p>
            <a:r>
              <a:rPr lang="zh-CN" altLang="en-US" sz="3600" b="1" dirty="0" smtClean="0">
                <a:solidFill>
                  <a:srgbClr val="FF0000"/>
                </a:solidFill>
                <a:latin typeface="黑体" panose="02010609060101010101" pitchFamily="49" charset="-122"/>
                <a:ea typeface="黑体" panose="02010609060101010101" pitchFamily="49" charset="-122"/>
              </a:rPr>
              <a:t>疑问一：制度保障的作用在哪？</a:t>
            </a:r>
            <a:endParaRPr lang="zh-CN" altLang="en-US" sz="3600" b="1" dirty="0" smtClean="0">
              <a:solidFill>
                <a:srgbClr val="FF0000"/>
              </a:solidFill>
              <a:latin typeface="黑体" panose="02010609060101010101" pitchFamily="49" charset="-122"/>
              <a:ea typeface="黑体" panose="02010609060101010101" pitchFamily="49" charset="-122"/>
            </a:endParaRPr>
          </a:p>
        </p:txBody>
      </p:sp>
      <p:sp>
        <p:nvSpPr>
          <p:cNvPr id="5" name="TextBox 4"/>
          <p:cNvSpPr txBox="1"/>
          <p:nvPr/>
        </p:nvSpPr>
        <p:spPr>
          <a:xfrm>
            <a:off x="365760" y="4370070"/>
            <a:ext cx="8587105" cy="2245360"/>
          </a:xfrm>
          <a:prstGeom prst="rect">
            <a:avLst/>
          </a:prstGeom>
          <a:noFill/>
        </p:spPr>
        <p:txBody>
          <a:bodyPr wrap="square" rtlCol="0">
            <a:spAutoFit/>
          </a:bodyPr>
          <a:lstStyle/>
          <a:p>
            <a:r>
              <a:rPr lang="en-US" altLang="zh-CN" sz="2400" dirty="0" smtClean="0">
                <a:latin typeface="楷体" panose="02010609060101010101" pitchFamily="49" charset="-122"/>
                <a:ea typeface="楷体" panose="02010609060101010101" pitchFamily="49" charset="-122"/>
              </a:rPr>
              <a:t>  </a:t>
            </a:r>
            <a:r>
              <a:rPr lang="zh-CN" altLang="zh-CN" sz="2800" b="1" dirty="0" smtClean="0">
                <a:latin typeface="+mn-ea"/>
                <a:cs typeface="+mn-ea"/>
              </a:rPr>
              <a:t>材料</a:t>
            </a:r>
            <a:r>
              <a:rPr lang="en-US" altLang="zh-CN" sz="2800" b="1" dirty="0" smtClean="0">
                <a:latin typeface="+mn-ea"/>
                <a:cs typeface="+mn-ea"/>
              </a:rPr>
              <a:t>3</a:t>
            </a:r>
            <a:r>
              <a:rPr lang="en-US" altLang="zh-CN" sz="2800" dirty="0" smtClean="0">
                <a:latin typeface="楷体" panose="02010609060101010101" pitchFamily="49" charset="-122"/>
                <a:ea typeface="楷体" panose="02010609060101010101" pitchFamily="49" charset="-122"/>
              </a:rPr>
              <a:t>  </a:t>
            </a:r>
            <a:r>
              <a:rPr lang="zh-CN" altLang="zh-CN" sz="2800" b="1" dirty="0" smtClean="0">
                <a:latin typeface="楷体" panose="02010609060101010101" pitchFamily="49" charset="-122"/>
                <a:ea typeface="楷体" panose="02010609060101010101" pitchFamily="49" charset="-122"/>
              </a:rPr>
              <a:t>以蒸汽机为例，由于具有蒸汽机的专利，瓦特得到了博尔顿等企业家的“风险投资”，这又促进了蒸汽机技术的市场化进程。作为比较，中国的专利制度最早只能追溯到</a:t>
            </a:r>
            <a:r>
              <a:rPr lang="en-US" altLang="zh-CN" sz="2800" b="1" dirty="0" smtClean="0">
                <a:latin typeface="楷体" panose="02010609060101010101" pitchFamily="49" charset="-122"/>
                <a:ea typeface="楷体" panose="02010609060101010101" pitchFamily="49" charset="-122"/>
              </a:rPr>
              <a:t>1859</a:t>
            </a:r>
            <a:r>
              <a:rPr lang="zh-CN" altLang="zh-CN" sz="2800" b="1" dirty="0" smtClean="0">
                <a:latin typeface="楷体" panose="02010609060101010101" pitchFamily="49" charset="-122"/>
                <a:ea typeface="楷体" panose="02010609060101010101" pitchFamily="49" charset="-122"/>
              </a:rPr>
              <a:t>年的《资政新篇》</a:t>
            </a:r>
            <a:r>
              <a:rPr lang="zh-CN" altLang="en-US" sz="2800" b="1" dirty="0" smtClean="0">
                <a:latin typeface="楷体" panose="02010609060101010101" pitchFamily="49" charset="-122"/>
                <a:ea typeface="楷体" panose="02010609060101010101" pitchFamily="49" charset="-122"/>
              </a:rPr>
              <a:t>。</a:t>
            </a:r>
            <a:endParaRPr lang="zh-CN" altLang="en-US" sz="2800" b="1" dirty="0" smtClean="0">
              <a:latin typeface="楷体" panose="02010609060101010101" pitchFamily="49" charset="-122"/>
              <a:ea typeface="楷体" panose="02010609060101010101" pitchFamily="49" charset="-122"/>
            </a:endParaRPr>
          </a:p>
          <a:p>
            <a:r>
              <a:rPr lang="en-US" altLang="zh-CN" sz="2800" b="1" dirty="0" smtClean="0">
                <a:ln>
                  <a:noFill/>
                </a:ln>
                <a:effectLst/>
                <a:latin typeface="楷体" panose="02010609060101010101" pitchFamily="49" charset="-122"/>
                <a:ea typeface="楷体" panose="02010609060101010101" pitchFamily="49" charset="-122"/>
                <a:cs typeface="宋体" panose="02010600030101010101" pitchFamily="2" charset="-122"/>
                <a:sym typeface="+mn-ea"/>
              </a:rPr>
              <a:t>              </a:t>
            </a:r>
            <a:r>
              <a:rPr lang="en-US" altLang="zh-CN" sz="2800" b="1" dirty="0" smtClean="0">
                <a:ln>
                  <a:noFill/>
                </a:ln>
                <a:effectLst/>
                <a:latin typeface="+mn-ea"/>
                <a:cs typeface="+mn-ea"/>
                <a:sym typeface="+mn-ea"/>
              </a:rPr>
              <a:t>——</a:t>
            </a:r>
            <a:r>
              <a:rPr lang="zh-CN" altLang="en-US" sz="2800" b="1" dirty="0" smtClean="0">
                <a:ln>
                  <a:noFill/>
                </a:ln>
                <a:effectLst/>
                <a:latin typeface="+mn-ea"/>
                <a:cs typeface="+mn-ea"/>
                <a:sym typeface="+mn-ea"/>
              </a:rPr>
              <a:t>寇宗来</a:t>
            </a:r>
            <a:r>
              <a:rPr lang="en-US" altLang="zh-CN" sz="2800" b="1" dirty="0" smtClean="0">
                <a:ln>
                  <a:noFill/>
                </a:ln>
                <a:effectLst/>
                <a:latin typeface="+mn-ea"/>
                <a:cs typeface="+mn-ea"/>
                <a:sym typeface="+mn-ea"/>
              </a:rPr>
              <a:t>《</a:t>
            </a:r>
            <a:r>
              <a:rPr lang="zh-CN" altLang="zh-CN" sz="2800" b="1" dirty="0" smtClean="0">
                <a:latin typeface="+mn-ea"/>
                <a:cs typeface="+mn-ea"/>
                <a:sym typeface="+mn-ea"/>
              </a:rPr>
              <a:t>专利制度与工业革命</a:t>
            </a:r>
            <a:r>
              <a:rPr lang="en-US" altLang="zh-CN" sz="2800" b="1" dirty="0" smtClean="0">
                <a:ln>
                  <a:noFill/>
                </a:ln>
                <a:effectLst/>
                <a:latin typeface="+mn-ea"/>
                <a:cs typeface="+mn-ea"/>
                <a:sym typeface="+mn-ea"/>
              </a:rPr>
              <a:t>》</a:t>
            </a:r>
            <a:endParaRPr lang="zh-CN" altLang="en-US" sz="28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p="http://schemas.openxmlformats.org/presentationml/2006/main">
  <p:tag name="commondata" val="eyJoZGlkIjoiOWZjM2ExMmYwNTg5OGRmMjBiODU1MTViNWY3Mjk5YzQ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2115</Words>
  <Application>WPS 演示</Application>
  <PresentationFormat>全屏显示(4:3)</PresentationFormat>
  <Paragraphs>133</Paragraphs>
  <Slides>16</Slides>
  <Notes>10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16</vt:i4>
      </vt:variant>
    </vt:vector>
  </HeadingPairs>
  <TitlesOfParts>
    <vt:vector size="27" baseType="lpstr">
      <vt:lpstr>Arial</vt:lpstr>
      <vt:lpstr>宋体</vt:lpstr>
      <vt:lpstr>Wingdings</vt:lpstr>
      <vt:lpstr>微软雅黑</vt:lpstr>
      <vt:lpstr>黑体</vt:lpstr>
      <vt:lpstr>楷体</vt:lpstr>
      <vt:lpstr>华文行楷</vt:lpstr>
      <vt:lpstr>Times New Roman</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材料5 康熙三十九年(1700年)  150,000,000       乾隆二十九年(1764年)  205,500,000       乾隆五十五年(1790年)  301,487,110       嘉庆二十五年(1820年)  383,100,000  ——据葛剑雄 赵文林 谢淑君《中国人口史》整理 </vt:lpstr>
      <vt:lpstr>         材料7  由于出口数量的持续增长，造成英国的劳动力在一段时期内出现短缺，进而出现劳动力成本上升，英格兰的工资与资本的相对价格要比其他地区昂贵得多。正是在这种情况下，用资本替代劳动才是经济的。               ——宋李建《工业革命为什么发生在18世纪的英国——                        一个全球视角的内生分析模型》</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T</cp:lastModifiedBy>
  <cp:revision>165</cp:revision>
  <dcterms:created xsi:type="dcterms:W3CDTF">2019-11-15T13:27:00Z</dcterms:created>
  <dcterms:modified xsi:type="dcterms:W3CDTF">2024-02-13T02:23:11Z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2052-12.1.0.16250</vt:lpwstr>
  </property>
  <property fmtid="{D5CDD505-2E9C-101B-9397-08002B2CF9AE}" pid="3" name="ICV">
    <vt:lpwstr>4F5F1CDE4D534005BB0A2A2EE78684F4_12</vt:lpwstr>
  </property>
</Properties>
</file>