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6" r:id="rId5"/>
    <p:sldMasterId id="2147483699" r:id="rId6"/>
  </p:sldMasterIdLst>
  <p:notesMasterIdLst>
    <p:notesMasterId r:id="rId8"/>
  </p:notesMasterIdLst>
  <p:sldIdLst>
    <p:sldId id="278" r:id="rId7"/>
    <p:sldId id="296" r:id="rId9"/>
    <p:sldId id="297" r:id="rId10"/>
    <p:sldId id="259" r:id="rId11"/>
    <p:sldId id="256" r:id="rId12"/>
    <p:sldId id="260" r:id="rId13"/>
    <p:sldId id="263" r:id="rId14"/>
    <p:sldId id="284" r:id="rId15"/>
    <p:sldId id="268" r:id="rId16"/>
    <p:sldId id="269" r:id="rId17"/>
    <p:sldId id="298" r:id="rId18"/>
    <p:sldId id="271" r:id="rId19"/>
    <p:sldId id="299" r:id="rId20"/>
    <p:sldId id="274" r:id="rId21"/>
    <p:sldId id="334" r:id="rId22"/>
    <p:sldId id="292" r:id="rId23"/>
    <p:sldId id="285" r:id="rId24"/>
    <p:sldId id="286" r:id="rId25"/>
    <p:sldId id="290" r:id="rId26"/>
    <p:sldId id="276" r:id="rId27"/>
    <p:sldId id="293" r:id="rId28"/>
    <p:sldId id="294" r:id="rId29"/>
    <p:sldId id="283" r:id="rId30"/>
    <p:sldId id="275" r:id="rId31"/>
    <p:sldId id="305" r:id="rId32"/>
    <p:sldId id="302" r:id="rId33"/>
    <p:sldId id="301" r:id="rId34"/>
    <p:sldId id="304" r:id="rId35"/>
    <p:sldId id="306" r:id="rId36"/>
    <p:sldId id="309" r:id="rId37"/>
    <p:sldId id="311" r:id="rId38"/>
    <p:sldId id="312" r:id="rId39"/>
    <p:sldId id="313" r:id="rId40"/>
    <p:sldId id="314" r:id="rId41"/>
    <p:sldId id="307" r:id="rId42"/>
  </p:sldIdLst>
  <p:sldSz cx="9144000" cy="6858000" type="screen4x3"/>
  <p:notesSz cx="6858000" cy="9144000"/>
  <p:custDataLst>
    <p:tags r:id="rId47"/>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19"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b nm" initials="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219"/>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tags" Target="tags/tag3.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ACF9E0A-C9B3-4672-BD65-470F0B8229FE}" type="doc">
      <dgm:prSet loTypeId="urn:microsoft.com/office/officeart/2005/8/layout/venn3" loCatId="relationship" qsTypeId="urn:microsoft.com/office/officeart/2005/8/quickstyle/3d3" qsCatId="3D" csTypeId="urn:microsoft.com/office/officeart/2005/8/colors/accent0_1" csCatId="mainScheme" phldr="1"/>
      <dgm:spPr/>
      <dgm:t>
        <a:bodyPr/>
        <a:lstStyle/>
        <a:p>
          <a:endParaRPr lang="zh-CN" altLang="en-US"/>
        </a:p>
      </dgm:t>
    </dgm:pt>
    <dgm:pt modelId="{BB03FC8F-6C3E-47DD-983F-140A3E2B8A30}">
      <dgm:prSet custT="1"/>
      <dgm:spPr/>
      <dgm:t>
        <a:bodyPr/>
        <a:lstStyle/>
        <a:p>
          <a:pPr rtl="0">
            <a:lnSpc>
              <a:spcPct val="130000"/>
            </a:lnSpc>
          </a:pPr>
          <a:r>
            <a:rPr lang="zh-CN" altLang="en-US" sz="2400" b="1" dirty="0" smtClean="0">
              <a:effectLst/>
              <a:latin typeface="黑体" panose="02010609060101010101" pitchFamily="49" charset="-122"/>
              <a:ea typeface="黑体" panose="02010609060101010101" pitchFamily="49" charset="-122"/>
            </a:rPr>
            <a:t>历史经验教训的总结；</a:t>
          </a:r>
          <a:endParaRPr lang="zh-CN" altLang="en-US" sz="2400" b="1" dirty="0">
            <a:effectLst/>
            <a:latin typeface="黑体" panose="02010609060101010101" pitchFamily="49" charset="-122"/>
            <a:ea typeface="黑体" panose="02010609060101010101" pitchFamily="49" charset="-122"/>
          </a:endParaRPr>
        </a:p>
      </dgm:t>
    </dgm:pt>
    <dgm:pt modelId="{7A70800C-B0F6-453A-9092-E12F1103AF21}" cxnId="{221037A7-6FAC-4C74-82F9-FAC30AD3A485}" type="par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5064D3D8-FD57-4299-910B-451866CF3B0F}" cxnId="{221037A7-6FAC-4C74-82F9-FAC30AD3A485}" type="sib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2B5D396F-86C4-4BA9-8BF2-1A934C6E97A5}">
      <dgm:prSet custT="1"/>
      <dgm:spPr/>
      <dgm:t>
        <a:bodyPr/>
        <a:lstStyle/>
        <a:p>
          <a:pPr rtl="0">
            <a:lnSpc>
              <a:spcPct val="130000"/>
            </a:lnSpc>
          </a:pPr>
          <a:r>
            <a:rPr lang="zh-CN" altLang="en-US" sz="2400" b="1" dirty="0" smtClean="0">
              <a:effectLst/>
              <a:latin typeface="黑体" panose="02010609060101010101" pitchFamily="49" charset="-122"/>
              <a:ea typeface="黑体" panose="02010609060101010101" pitchFamily="49" charset="-122"/>
            </a:rPr>
            <a:t>西方国家的发展经验；</a:t>
          </a:r>
          <a:endParaRPr lang="zh-CN" altLang="en-US" sz="2400" b="1" dirty="0">
            <a:effectLst/>
            <a:latin typeface="黑体" panose="02010609060101010101" pitchFamily="49" charset="-122"/>
            <a:ea typeface="黑体" panose="02010609060101010101" pitchFamily="49" charset="-122"/>
          </a:endParaRPr>
        </a:p>
      </dgm:t>
    </dgm:pt>
    <dgm:pt modelId="{8197188B-F41C-4264-ABBC-0CEF32216548}" cxnId="{84FF8AB7-C44B-4188-92F0-0B41F57867F4}" type="par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0284976D-A1B0-4CD9-BE77-146EFC85903F}" cxnId="{84FF8AB7-C44B-4188-92F0-0B41F57867F4}" type="sib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E7D32F34-0CAC-42CD-8B21-3D8EA4D27960}">
      <dgm:prSet custT="1"/>
      <dgm:spPr/>
      <dgm:t>
        <a:bodyPr/>
        <a:lstStyle/>
        <a:p>
          <a:pPr rtl="0">
            <a:lnSpc>
              <a:spcPct val="130000"/>
            </a:lnSpc>
          </a:pPr>
          <a:r>
            <a:rPr lang="zh-CN" altLang="en-US" sz="2400" b="1" dirty="0" smtClean="0">
              <a:effectLst/>
              <a:latin typeface="黑体" panose="02010609060101010101" pitchFamily="49" charset="-122"/>
              <a:ea typeface="黑体" panose="02010609060101010101" pitchFamily="49" charset="-122"/>
            </a:rPr>
            <a:t>时代发展的客观需求；</a:t>
          </a:r>
          <a:endParaRPr lang="zh-CN" altLang="en-US" sz="2400" b="1" dirty="0">
            <a:effectLst/>
            <a:latin typeface="黑体" panose="02010609060101010101" pitchFamily="49" charset="-122"/>
            <a:ea typeface="黑体" panose="02010609060101010101" pitchFamily="49" charset="-122"/>
          </a:endParaRPr>
        </a:p>
      </dgm:t>
    </dgm:pt>
    <dgm:pt modelId="{52C6A09C-5108-4829-9EA5-0003B23CCF56}" cxnId="{65780A00-D643-40E2-A486-A236B87B16AB}" type="par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3DC69A8F-F6E8-4035-9DA2-4BD3A7B0160A}" cxnId="{65780A00-D643-40E2-A486-A236B87B16AB}" type="sib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BBE2DDCE-EFB9-41F3-9C5E-BBBEEFA1C018}">
      <dgm:prSet custT="1"/>
      <dgm:spPr/>
      <dgm:t>
        <a:bodyPr/>
        <a:lstStyle/>
        <a:p>
          <a:pPr rtl="0">
            <a:lnSpc>
              <a:spcPct val="130000"/>
            </a:lnSpc>
          </a:pPr>
          <a:r>
            <a:rPr lang="zh-CN" altLang="en-US" sz="2400" b="1" smtClean="0">
              <a:effectLst/>
              <a:latin typeface="黑体" panose="02010609060101010101" pitchFamily="49" charset="-122"/>
              <a:ea typeface="黑体" panose="02010609060101010101" pitchFamily="49" charset="-122"/>
            </a:rPr>
            <a:t>中国贫困落后的现状；</a:t>
          </a:r>
          <a:endParaRPr lang="zh-CN" altLang="en-US" sz="2400" b="1">
            <a:effectLst/>
            <a:latin typeface="黑体" panose="02010609060101010101" pitchFamily="49" charset="-122"/>
            <a:ea typeface="黑体" panose="02010609060101010101" pitchFamily="49" charset="-122"/>
          </a:endParaRPr>
        </a:p>
      </dgm:t>
    </dgm:pt>
    <dgm:pt modelId="{89CF7EC4-1DB8-44B6-A6E0-F0EE5DC6CCAE}" cxnId="{DA389A68-A283-4ECB-8958-8833488CE416}" type="par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E8575D32-C8B4-4A88-8D56-86E33CF76672}" cxnId="{DA389A68-A283-4ECB-8958-8833488CE416}" type="sib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EB8025DC-7F09-4CB5-A454-21A9F25B1F94}">
      <dgm:prSet custT="1"/>
      <dgm:spPr/>
      <dgm:t>
        <a:bodyPr/>
        <a:lstStyle/>
        <a:p>
          <a:pPr rtl="0">
            <a:lnSpc>
              <a:spcPct val="130000"/>
            </a:lnSpc>
          </a:pPr>
          <a:r>
            <a:rPr lang="zh-CN" altLang="en-US" sz="2400" b="1" smtClean="0">
              <a:effectLst/>
              <a:latin typeface="黑体" panose="02010609060101010101" pitchFamily="49" charset="-122"/>
              <a:ea typeface="黑体" panose="02010609060101010101" pitchFamily="49" charset="-122"/>
            </a:rPr>
            <a:t>相对和平的国际环境。</a:t>
          </a:r>
          <a:endParaRPr lang="zh-CN" altLang="en-US" sz="2400" b="1">
            <a:effectLst/>
            <a:latin typeface="黑体" panose="02010609060101010101" pitchFamily="49" charset="-122"/>
            <a:ea typeface="黑体" panose="02010609060101010101" pitchFamily="49" charset="-122"/>
          </a:endParaRPr>
        </a:p>
      </dgm:t>
    </dgm:pt>
    <dgm:pt modelId="{3337A90C-16A6-4A42-B903-923F77EF4A3F}" cxnId="{7DF3F5CE-C1E3-46D3-9C21-6F39200C53C7}" type="par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5A898DCD-85E9-4133-81F0-864DF0999D0E}" cxnId="{7DF3F5CE-C1E3-46D3-9C21-6F39200C53C7}" type="sibTrans">
      <dgm:prSet/>
      <dgm:spPr/>
      <dgm:t>
        <a:bodyPr/>
        <a:lstStyle/>
        <a:p>
          <a:pPr>
            <a:lnSpc>
              <a:spcPct val="130000"/>
            </a:lnSpc>
          </a:pPr>
          <a:endParaRPr lang="zh-CN" altLang="en-US" sz="2400" b="1">
            <a:effectLst/>
            <a:latin typeface="黑体" panose="02010609060101010101" pitchFamily="49" charset="-122"/>
            <a:ea typeface="黑体" panose="02010609060101010101" pitchFamily="49" charset="-122"/>
          </a:endParaRPr>
        </a:p>
      </dgm:t>
    </dgm:pt>
    <dgm:pt modelId="{5A19F418-561F-416E-AAD5-A1E125ABB666}" type="pres">
      <dgm:prSet presAssocID="{9ACF9E0A-C9B3-4672-BD65-470F0B8229FE}" presName="Name0" presStyleCnt="0">
        <dgm:presLayoutVars>
          <dgm:dir/>
          <dgm:resizeHandles val="exact"/>
        </dgm:presLayoutVars>
      </dgm:prSet>
      <dgm:spPr/>
      <dgm:t>
        <a:bodyPr/>
        <a:lstStyle/>
        <a:p>
          <a:endParaRPr lang="zh-CN" altLang="en-US"/>
        </a:p>
      </dgm:t>
    </dgm:pt>
    <dgm:pt modelId="{BA8F6A9C-D866-4A05-95EF-DE1679964368}" type="pres">
      <dgm:prSet presAssocID="{BB03FC8F-6C3E-47DD-983F-140A3E2B8A30}" presName="Name5" presStyleLbl="vennNode1" presStyleIdx="0" presStyleCnt="5">
        <dgm:presLayoutVars>
          <dgm:bulletEnabled val="1"/>
        </dgm:presLayoutVars>
      </dgm:prSet>
      <dgm:spPr/>
      <dgm:t>
        <a:bodyPr/>
        <a:lstStyle/>
        <a:p>
          <a:endParaRPr lang="zh-CN" altLang="en-US"/>
        </a:p>
      </dgm:t>
    </dgm:pt>
    <dgm:pt modelId="{C50609D7-80FD-45E3-8383-E03ACFD3516B}" type="pres">
      <dgm:prSet presAssocID="{5064D3D8-FD57-4299-910B-451866CF3B0F}" presName="space" presStyleCnt="0"/>
      <dgm:spPr/>
    </dgm:pt>
    <dgm:pt modelId="{482FC036-7946-4891-95AD-A666382EC4A0}" type="pres">
      <dgm:prSet presAssocID="{2B5D396F-86C4-4BA9-8BF2-1A934C6E97A5}" presName="Name5" presStyleLbl="vennNode1" presStyleIdx="1" presStyleCnt="5">
        <dgm:presLayoutVars>
          <dgm:bulletEnabled val="1"/>
        </dgm:presLayoutVars>
      </dgm:prSet>
      <dgm:spPr/>
      <dgm:t>
        <a:bodyPr/>
        <a:lstStyle/>
        <a:p>
          <a:endParaRPr lang="zh-CN" altLang="en-US"/>
        </a:p>
      </dgm:t>
    </dgm:pt>
    <dgm:pt modelId="{CAAD6F52-E4A3-42C6-BD11-5C22389CB69E}" type="pres">
      <dgm:prSet presAssocID="{0284976D-A1B0-4CD9-BE77-146EFC85903F}" presName="space" presStyleCnt="0"/>
      <dgm:spPr/>
    </dgm:pt>
    <dgm:pt modelId="{C0A65B10-6157-458C-A756-D4E3E4F710EE}" type="pres">
      <dgm:prSet presAssocID="{E7D32F34-0CAC-42CD-8B21-3D8EA4D27960}" presName="Name5" presStyleLbl="vennNode1" presStyleIdx="2" presStyleCnt="5">
        <dgm:presLayoutVars>
          <dgm:bulletEnabled val="1"/>
        </dgm:presLayoutVars>
      </dgm:prSet>
      <dgm:spPr/>
      <dgm:t>
        <a:bodyPr/>
        <a:lstStyle/>
        <a:p>
          <a:endParaRPr lang="zh-CN" altLang="en-US"/>
        </a:p>
      </dgm:t>
    </dgm:pt>
    <dgm:pt modelId="{8F967C01-240E-480E-B75A-92F4B0A8E0C2}" type="pres">
      <dgm:prSet presAssocID="{3DC69A8F-F6E8-4035-9DA2-4BD3A7B0160A}" presName="space" presStyleCnt="0"/>
      <dgm:spPr/>
    </dgm:pt>
    <dgm:pt modelId="{33CE720E-43DE-4F4E-A24E-82B726001BF3}" type="pres">
      <dgm:prSet presAssocID="{BBE2DDCE-EFB9-41F3-9C5E-BBBEEFA1C018}" presName="Name5" presStyleLbl="vennNode1" presStyleIdx="3" presStyleCnt="5">
        <dgm:presLayoutVars>
          <dgm:bulletEnabled val="1"/>
        </dgm:presLayoutVars>
      </dgm:prSet>
      <dgm:spPr/>
      <dgm:t>
        <a:bodyPr/>
        <a:lstStyle/>
        <a:p>
          <a:endParaRPr lang="zh-CN" altLang="en-US"/>
        </a:p>
      </dgm:t>
    </dgm:pt>
    <dgm:pt modelId="{0CF61B41-F0DB-490F-80CD-2DDA0DD0D2E7}" type="pres">
      <dgm:prSet presAssocID="{E8575D32-C8B4-4A88-8D56-86E33CF76672}" presName="space" presStyleCnt="0"/>
      <dgm:spPr/>
    </dgm:pt>
    <dgm:pt modelId="{D31F195D-560E-45E1-80F1-A1518E4137D0}" type="pres">
      <dgm:prSet presAssocID="{EB8025DC-7F09-4CB5-A454-21A9F25B1F94}" presName="Name5" presStyleLbl="vennNode1" presStyleIdx="4" presStyleCnt="5">
        <dgm:presLayoutVars>
          <dgm:bulletEnabled val="1"/>
        </dgm:presLayoutVars>
      </dgm:prSet>
      <dgm:spPr/>
      <dgm:t>
        <a:bodyPr/>
        <a:lstStyle/>
        <a:p>
          <a:endParaRPr lang="zh-CN" altLang="en-US"/>
        </a:p>
      </dgm:t>
    </dgm:pt>
  </dgm:ptLst>
  <dgm:cxnLst>
    <dgm:cxn modelId="{070CEB44-7364-4BFD-A700-C20FFC20E698}" type="presOf" srcId="{2B5D396F-86C4-4BA9-8BF2-1A934C6E97A5}" destId="{482FC036-7946-4891-95AD-A666382EC4A0}" srcOrd="0" destOrd="0" presId="urn:microsoft.com/office/officeart/2005/8/layout/venn3"/>
    <dgm:cxn modelId="{65780A00-D643-40E2-A486-A236B87B16AB}" srcId="{9ACF9E0A-C9B3-4672-BD65-470F0B8229FE}" destId="{E7D32F34-0CAC-42CD-8B21-3D8EA4D27960}" srcOrd="2" destOrd="0" parTransId="{52C6A09C-5108-4829-9EA5-0003B23CCF56}" sibTransId="{3DC69A8F-F6E8-4035-9DA2-4BD3A7B0160A}"/>
    <dgm:cxn modelId="{84FF8AB7-C44B-4188-92F0-0B41F57867F4}" srcId="{9ACF9E0A-C9B3-4672-BD65-470F0B8229FE}" destId="{2B5D396F-86C4-4BA9-8BF2-1A934C6E97A5}" srcOrd="1" destOrd="0" parTransId="{8197188B-F41C-4264-ABBC-0CEF32216548}" sibTransId="{0284976D-A1B0-4CD9-BE77-146EFC85903F}"/>
    <dgm:cxn modelId="{C74978CC-C7AE-4BE7-94BE-978F6943CBAE}" type="presOf" srcId="{9ACF9E0A-C9B3-4672-BD65-470F0B8229FE}" destId="{5A19F418-561F-416E-AAD5-A1E125ABB666}" srcOrd="0" destOrd="0" presId="urn:microsoft.com/office/officeart/2005/8/layout/venn3"/>
    <dgm:cxn modelId="{221037A7-6FAC-4C74-82F9-FAC30AD3A485}" srcId="{9ACF9E0A-C9B3-4672-BD65-470F0B8229FE}" destId="{BB03FC8F-6C3E-47DD-983F-140A3E2B8A30}" srcOrd="0" destOrd="0" parTransId="{7A70800C-B0F6-453A-9092-E12F1103AF21}" sibTransId="{5064D3D8-FD57-4299-910B-451866CF3B0F}"/>
    <dgm:cxn modelId="{24A2C82D-7B0E-4193-918C-DC33E53F22DF}" type="presOf" srcId="{BBE2DDCE-EFB9-41F3-9C5E-BBBEEFA1C018}" destId="{33CE720E-43DE-4F4E-A24E-82B726001BF3}" srcOrd="0" destOrd="0" presId="urn:microsoft.com/office/officeart/2005/8/layout/venn3"/>
    <dgm:cxn modelId="{7DF3F5CE-C1E3-46D3-9C21-6F39200C53C7}" srcId="{9ACF9E0A-C9B3-4672-BD65-470F0B8229FE}" destId="{EB8025DC-7F09-4CB5-A454-21A9F25B1F94}" srcOrd="4" destOrd="0" parTransId="{3337A90C-16A6-4A42-B903-923F77EF4A3F}" sibTransId="{5A898DCD-85E9-4133-81F0-864DF0999D0E}"/>
    <dgm:cxn modelId="{257C1657-D5EB-4714-9A43-8B4389505A9A}" type="presOf" srcId="{E7D32F34-0CAC-42CD-8B21-3D8EA4D27960}" destId="{C0A65B10-6157-458C-A756-D4E3E4F710EE}" srcOrd="0" destOrd="0" presId="urn:microsoft.com/office/officeart/2005/8/layout/venn3"/>
    <dgm:cxn modelId="{DA389A68-A283-4ECB-8958-8833488CE416}" srcId="{9ACF9E0A-C9B3-4672-BD65-470F0B8229FE}" destId="{BBE2DDCE-EFB9-41F3-9C5E-BBBEEFA1C018}" srcOrd="3" destOrd="0" parTransId="{89CF7EC4-1DB8-44B6-A6E0-F0EE5DC6CCAE}" sibTransId="{E8575D32-C8B4-4A88-8D56-86E33CF76672}"/>
    <dgm:cxn modelId="{902490D0-8977-4251-B54C-FC33534B3AFF}" type="presOf" srcId="{EB8025DC-7F09-4CB5-A454-21A9F25B1F94}" destId="{D31F195D-560E-45E1-80F1-A1518E4137D0}" srcOrd="0" destOrd="0" presId="urn:microsoft.com/office/officeart/2005/8/layout/venn3"/>
    <dgm:cxn modelId="{7E27328E-5C31-4725-83A8-3D0BC1DF8A3D}" type="presOf" srcId="{BB03FC8F-6C3E-47DD-983F-140A3E2B8A30}" destId="{BA8F6A9C-D866-4A05-95EF-DE1679964368}" srcOrd="0" destOrd="0" presId="urn:microsoft.com/office/officeart/2005/8/layout/venn3"/>
    <dgm:cxn modelId="{5B9F918F-CC5C-4147-B1C2-5440C9D146CB}" type="presParOf" srcId="{5A19F418-561F-416E-AAD5-A1E125ABB666}" destId="{BA8F6A9C-D866-4A05-95EF-DE1679964368}" srcOrd="0" destOrd="0" presId="urn:microsoft.com/office/officeart/2005/8/layout/venn3"/>
    <dgm:cxn modelId="{1173DD41-8D1C-478E-B8A2-D1C0E60002E7}" type="presParOf" srcId="{5A19F418-561F-416E-AAD5-A1E125ABB666}" destId="{C50609D7-80FD-45E3-8383-E03ACFD3516B}" srcOrd="1" destOrd="0" presId="urn:microsoft.com/office/officeart/2005/8/layout/venn3"/>
    <dgm:cxn modelId="{B4456BB6-55EB-4105-BF06-C278071E4B83}" type="presParOf" srcId="{5A19F418-561F-416E-AAD5-A1E125ABB666}" destId="{482FC036-7946-4891-95AD-A666382EC4A0}" srcOrd="2" destOrd="0" presId="urn:microsoft.com/office/officeart/2005/8/layout/venn3"/>
    <dgm:cxn modelId="{1A0C1294-0BE4-43D8-9B1C-1454B612F777}" type="presParOf" srcId="{5A19F418-561F-416E-AAD5-A1E125ABB666}" destId="{CAAD6F52-E4A3-42C6-BD11-5C22389CB69E}" srcOrd="3" destOrd="0" presId="urn:microsoft.com/office/officeart/2005/8/layout/venn3"/>
    <dgm:cxn modelId="{5FC2A703-11AA-45AE-BEB7-84557ED1F84A}" type="presParOf" srcId="{5A19F418-561F-416E-AAD5-A1E125ABB666}" destId="{C0A65B10-6157-458C-A756-D4E3E4F710EE}" srcOrd="4" destOrd="0" presId="urn:microsoft.com/office/officeart/2005/8/layout/venn3"/>
    <dgm:cxn modelId="{65B23216-E077-4DEA-87C3-1F396BC4DC9E}" type="presParOf" srcId="{5A19F418-561F-416E-AAD5-A1E125ABB666}" destId="{8F967C01-240E-480E-B75A-92F4B0A8E0C2}" srcOrd="5" destOrd="0" presId="urn:microsoft.com/office/officeart/2005/8/layout/venn3"/>
    <dgm:cxn modelId="{0669720B-6264-4A29-8399-E6880F94EC7D}" type="presParOf" srcId="{5A19F418-561F-416E-AAD5-A1E125ABB666}" destId="{33CE720E-43DE-4F4E-A24E-82B726001BF3}" srcOrd="6" destOrd="0" presId="urn:microsoft.com/office/officeart/2005/8/layout/venn3"/>
    <dgm:cxn modelId="{FD6733B1-049B-4FE0-8622-8B5E585549CE}" type="presParOf" srcId="{5A19F418-561F-416E-AAD5-A1E125ABB666}" destId="{0CF61B41-F0DB-490F-80CD-2DDA0DD0D2E7}" srcOrd="7" destOrd="0" presId="urn:microsoft.com/office/officeart/2005/8/layout/venn3"/>
    <dgm:cxn modelId="{A6906DBC-EC76-4590-8163-938383A03CAD}" type="presParOf" srcId="{5A19F418-561F-416E-AAD5-A1E125ABB666}" destId="{D31F195D-560E-45E1-80F1-A1518E4137D0}" srcOrd="8" destOrd="0" presId="urn:microsoft.com/office/officeart/2005/8/layout/venn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F6A9C-D866-4A05-95EF-DE1679964368}">
      <dsp:nvSpPr>
        <dsp:cNvPr id="0" name=""/>
        <dsp:cNvSpPr/>
      </dsp:nvSpPr>
      <dsp:spPr>
        <a:xfrm>
          <a:off x="1347" y="951175"/>
          <a:ext cx="2627119" cy="2627119"/>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4579" tIns="30480" rIns="144579" bIns="30480" numCol="1" spcCol="1270" anchor="ctr" anchorCtr="0">
          <a:noAutofit/>
        </a:bodyPr>
        <a:lstStyle/>
        <a:p>
          <a:pPr lvl="0" algn="ctr" defTabSz="1066800" rtl="0">
            <a:lnSpc>
              <a:spcPct val="130000"/>
            </a:lnSpc>
            <a:spcBef>
              <a:spcPct val="0"/>
            </a:spcBef>
            <a:spcAft>
              <a:spcPct val="35000"/>
            </a:spcAft>
          </a:pPr>
          <a:r>
            <a:rPr lang="zh-CN" altLang="en-US" sz="2400" b="1" kern="1200" dirty="0" smtClean="0">
              <a:effectLst/>
              <a:latin typeface="黑体" panose="02010609060101010101" pitchFamily="49" charset="-122"/>
              <a:ea typeface="黑体" panose="02010609060101010101" pitchFamily="49" charset="-122"/>
            </a:rPr>
            <a:t>历史经验教训的总结；</a:t>
          </a:r>
          <a:endParaRPr lang="zh-CN" altLang="en-US" sz="2400" b="1" kern="1200" dirty="0">
            <a:effectLst/>
            <a:latin typeface="黑体" panose="02010609060101010101" pitchFamily="49" charset="-122"/>
            <a:ea typeface="黑体" panose="02010609060101010101" pitchFamily="49" charset="-122"/>
          </a:endParaRPr>
        </a:p>
      </dsp:txBody>
      <dsp:txXfrm>
        <a:off x="386080" y="1335908"/>
        <a:ext cx="1857653" cy="1857653"/>
      </dsp:txXfrm>
    </dsp:sp>
    <dsp:sp modelId="{482FC036-7946-4891-95AD-A666382EC4A0}">
      <dsp:nvSpPr>
        <dsp:cNvPr id="0" name=""/>
        <dsp:cNvSpPr/>
      </dsp:nvSpPr>
      <dsp:spPr>
        <a:xfrm>
          <a:off x="2103042" y="951175"/>
          <a:ext cx="2627119" cy="2627119"/>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4579" tIns="30480" rIns="144579" bIns="30480" numCol="1" spcCol="1270" anchor="ctr" anchorCtr="0">
          <a:noAutofit/>
        </a:bodyPr>
        <a:lstStyle/>
        <a:p>
          <a:pPr lvl="0" algn="ctr" defTabSz="1066800" rtl="0">
            <a:lnSpc>
              <a:spcPct val="130000"/>
            </a:lnSpc>
            <a:spcBef>
              <a:spcPct val="0"/>
            </a:spcBef>
            <a:spcAft>
              <a:spcPct val="35000"/>
            </a:spcAft>
          </a:pPr>
          <a:r>
            <a:rPr lang="zh-CN" altLang="en-US" sz="2400" b="1" kern="1200" dirty="0" smtClean="0">
              <a:effectLst/>
              <a:latin typeface="黑体" panose="02010609060101010101" pitchFamily="49" charset="-122"/>
              <a:ea typeface="黑体" panose="02010609060101010101" pitchFamily="49" charset="-122"/>
            </a:rPr>
            <a:t>西方国家的发展经验；</a:t>
          </a:r>
          <a:endParaRPr lang="zh-CN" altLang="en-US" sz="2400" b="1" kern="1200" dirty="0">
            <a:effectLst/>
            <a:latin typeface="黑体" panose="02010609060101010101" pitchFamily="49" charset="-122"/>
            <a:ea typeface="黑体" panose="02010609060101010101" pitchFamily="49" charset="-122"/>
          </a:endParaRPr>
        </a:p>
      </dsp:txBody>
      <dsp:txXfrm>
        <a:off x="2487775" y="1335908"/>
        <a:ext cx="1857653" cy="1857653"/>
      </dsp:txXfrm>
    </dsp:sp>
    <dsp:sp modelId="{C0A65B10-6157-458C-A756-D4E3E4F710EE}">
      <dsp:nvSpPr>
        <dsp:cNvPr id="0" name=""/>
        <dsp:cNvSpPr/>
      </dsp:nvSpPr>
      <dsp:spPr>
        <a:xfrm>
          <a:off x="4204737" y="951175"/>
          <a:ext cx="2627119" cy="2627119"/>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4579" tIns="30480" rIns="144579" bIns="30480" numCol="1" spcCol="1270" anchor="ctr" anchorCtr="0">
          <a:noAutofit/>
        </a:bodyPr>
        <a:lstStyle/>
        <a:p>
          <a:pPr lvl="0" algn="ctr" defTabSz="1066800" rtl="0">
            <a:lnSpc>
              <a:spcPct val="130000"/>
            </a:lnSpc>
            <a:spcBef>
              <a:spcPct val="0"/>
            </a:spcBef>
            <a:spcAft>
              <a:spcPct val="35000"/>
            </a:spcAft>
          </a:pPr>
          <a:r>
            <a:rPr lang="zh-CN" altLang="en-US" sz="2400" b="1" kern="1200" dirty="0" smtClean="0">
              <a:effectLst/>
              <a:latin typeface="黑体" panose="02010609060101010101" pitchFamily="49" charset="-122"/>
              <a:ea typeface="黑体" panose="02010609060101010101" pitchFamily="49" charset="-122"/>
            </a:rPr>
            <a:t>时代发展的客观需求；</a:t>
          </a:r>
          <a:endParaRPr lang="zh-CN" altLang="en-US" sz="2400" b="1" kern="1200" dirty="0">
            <a:effectLst/>
            <a:latin typeface="黑体" panose="02010609060101010101" pitchFamily="49" charset="-122"/>
            <a:ea typeface="黑体" panose="02010609060101010101" pitchFamily="49" charset="-122"/>
          </a:endParaRPr>
        </a:p>
      </dsp:txBody>
      <dsp:txXfrm>
        <a:off x="4589470" y="1335908"/>
        <a:ext cx="1857653" cy="1857653"/>
      </dsp:txXfrm>
    </dsp:sp>
    <dsp:sp modelId="{33CE720E-43DE-4F4E-A24E-82B726001BF3}">
      <dsp:nvSpPr>
        <dsp:cNvPr id="0" name=""/>
        <dsp:cNvSpPr/>
      </dsp:nvSpPr>
      <dsp:spPr>
        <a:xfrm>
          <a:off x="6306433" y="951175"/>
          <a:ext cx="2627119" cy="2627119"/>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4579" tIns="30480" rIns="144579" bIns="30480" numCol="1" spcCol="1270" anchor="ctr" anchorCtr="0">
          <a:noAutofit/>
        </a:bodyPr>
        <a:lstStyle/>
        <a:p>
          <a:pPr lvl="0" algn="ctr" defTabSz="1066800" rtl="0">
            <a:lnSpc>
              <a:spcPct val="130000"/>
            </a:lnSpc>
            <a:spcBef>
              <a:spcPct val="0"/>
            </a:spcBef>
            <a:spcAft>
              <a:spcPct val="35000"/>
            </a:spcAft>
          </a:pPr>
          <a:r>
            <a:rPr lang="zh-CN" altLang="en-US" sz="2400" b="1" kern="1200" smtClean="0">
              <a:effectLst/>
              <a:latin typeface="黑体" panose="02010609060101010101" pitchFamily="49" charset="-122"/>
              <a:ea typeface="黑体" panose="02010609060101010101" pitchFamily="49" charset="-122"/>
            </a:rPr>
            <a:t>中国贫困落后的现状；</a:t>
          </a:r>
          <a:endParaRPr lang="zh-CN" altLang="en-US" sz="2400" b="1" kern="1200">
            <a:effectLst/>
            <a:latin typeface="黑体" panose="02010609060101010101" pitchFamily="49" charset="-122"/>
            <a:ea typeface="黑体" panose="02010609060101010101" pitchFamily="49" charset="-122"/>
          </a:endParaRPr>
        </a:p>
      </dsp:txBody>
      <dsp:txXfrm>
        <a:off x="6691166" y="1335908"/>
        <a:ext cx="1857653" cy="1857653"/>
      </dsp:txXfrm>
    </dsp:sp>
    <dsp:sp modelId="{D31F195D-560E-45E1-80F1-A1518E4137D0}">
      <dsp:nvSpPr>
        <dsp:cNvPr id="0" name=""/>
        <dsp:cNvSpPr/>
      </dsp:nvSpPr>
      <dsp:spPr>
        <a:xfrm>
          <a:off x="8408128" y="951175"/>
          <a:ext cx="2627119" cy="2627119"/>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4579" tIns="30480" rIns="144579" bIns="30480" numCol="1" spcCol="1270" anchor="ctr" anchorCtr="0">
          <a:noAutofit/>
        </a:bodyPr>
        <a:lstStyle/>
        <a:p>
          <a:pPr lvl="0" algn="ctr" defTabSz="1066800" rtl="0">
            <a:lnSpc>
              <a:spcPct val="130000"/>
            </a:lnSpc>
            <a:spcBef>
              <a:spcPct val="0"/>
            </a:spcBef>
            <a:spcAft>
              <a:spcPct val="35000"/>
            </a:spcAft>
          </a:pPr>
          <a:r>
            <a:rPr lang="zh-CN" altLang="en-US" sz="2400" b="1" kern="1200" smtClean="0">
              <a:effectLst/>
              <a:latin typeface="黑体" panose="02010609060101010101" pitchFamily="49" charset="-122"/>
              <a:ea typeface="黑体" panose="02010609060101010101" pitchFamily="49" charset="-122"/>
            </a:rPr>
            <a:t>相对和平的国际环境。</a:t>
          </a:r>
          <a:endParaRPr lang="zh-CN" altLang="en-US" sz="2400" b="1" kern="1200">
            <a:effectLst/>
            <a:latin typeface="黑体" panose="02010609060101010101" pitchFamily="49" charset="-122"/>
            <a:ea typeface="黑体" panose="02010609060101010101" pitchFamily="49" charset="-122"/>
          </a:endParaRPr>
        </a:p>
      </dsp:txBody>
      <dsp:txXfrm>
        <a:off x="8792861" y="1335908"/>
        <a:ext cx="1857653" cy="185765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2292"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1229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a:ln>
            <a:miter/>
          </a:ln>
        </p:spPr>
      </p:sp>
      <p:sp>
        <p:nvSpPr>
          <p:cNvPr id="14338" name="备注占位符 2"/>
          <p:cNvSpPr>
            <a:spLocks noGrp="1"/>
          </p:cNvSpPr>
          <p:nvPr>
            <p:ph type="body"/>
          </p:nvPr>
        </p:nvSpPr>
        <p:spPr>
          <a:ln/>
        </p:spPr>
        <p:txBody>
          <a:bodyPr wrap="square" lIns="91440" tIns="45720" rIns="91440" bIns="45720" anchor="t" anchorCtr="0"/>
          <a:p>
            <a:pPr lvl="0">
              <a:spcBef>
                <a:spcPct val="0"/>
              </a:spcBef>
            </a:pPr>
            <a:endParaRPr lang="zh-CN" altLang="en-US"/>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幻灯片图像占位符 1"/>
          <p:cNvSpPr>
            <a:spLocks noGrp="1" noRot="1" noChangeAspect="1"/>
          </p:cNvSpPr>
          <p:nvPr>
            <p:ph type="sldImg"/>
          </p:nvPr>
        </p:nvSpPr>
        <p:spPr>
          <a:ln/>
        </p:spPr>
      </p:sp>
      <p:sp>
        <p:nvSpPr>
          <p:cNvPr id="50178" name="备注占位符 2"/>
          <p:cNvSpPr>
            <a:spLocks noGrp="1"/>
          </p:cNvSpPr>
          <p:nvPr>
            <p:ph type="body"/>
          </p:nvPr>
        </p:nvSpPr>
        <p:spPr>
          <a:ln/>
        </p:spPr>
        <p:txBody>
          <a:bodyPr lIns="91440" tIns="45720" rIns="91440" bIns="45720" anchor="t" anchorCtr="0"/>
          <a:p>
            <a:pPr lvl="0"/>
            <a:r>
              <a:rPr lang="zh-CN" altLang="en-US" b="1" dirty="0">
                <a:latin typeface="宋体" panose="02010600030101010101" pitchFamily="2" charset="-122"/>
                <a:sym typeface="宋体" panose="02010600030101010101" pitchFamily="2" charset="-122"/>
              </a:rPr>
              <a:t>邓小平曾如此解释“出牌顺序”：“为什么我考虑</a:t>
            </a:r>
            <a:r>
              <a:rPr lang="zh-CN" altLang="en-US" b="1" dirty="0">
                <a:solidFill>
                  <a:srgbClr val="C00000"/>
                </a:solidFill>
                <a:latin typeface="宋体" panose="02010600030101010101" pitchFamily="2" charset="-122"/>
                <a:sym typeface="宋体" panose="02010600030101010101" pitchFamily="2" charset="-122"/>
              </a:rPr>
              <a:t>深圳</a:t>
            </a:r>
            <a:r>
              <a:rPr lang="zh-CN" altLang="en-US" b="1" dirty="0">
                <a:latin typeface="宋体" panose="02010600030101010101" pitchFamily="2" charset="-122"/>
                <a:sym typeface="宋体" panose="02010600030101010101" pitchFamily="2" charset="-122"/>
              </a:rPr>
              <a:t>开放？因它对着</a:t>
            </a:r>
            <a:r>
              <a:rPr lang="zh-CN" altLang="en-US" b="1" dirty="0">
                <a:solidFill>
                  <a:srgbClr val="C00000"/>
                </a:solidFill>
                <a:latin typeface="宋体" panose="02010600030101010101" pitchFamily="2" charset="-122"/>
                <a:sym typeface="宋体" panose="02010600030101010101" pitchFamily="2" charset="-122"/>
              </a:rPr>
              <a:t>香港</a:t>
            </a:r>
            <a:r>
              <a:rPr lang="zh-CN" altLang="en-US" b="1" dirty="0">
                <a:latin typeface="宋体" panose="02010600030101010101" pitchFamily="2" charset="-122"/>
                <a:sym typeface="宋体" panose="02010600030101010101" pitchFamily="2" charset="-122"/>
              </a:rPr>
              <a:t>；开放</a:t>
            </a:r>
            <a:r>
              <a:rPr lang="zh-CN" altLang="en-US" b="1" dirty="0">
                <a:solidFill>
                  <a:srgbClr val="C00000"/>
                </a:solidFill>
                <a:latin typeface="宋体" panose="02010600030101010101" pitchFamily="2" charset="-122"/>
                <a:sym typeface="宋体" panose="02010600030101010101" pitchFamily="2" charset="-122"/>
              </a:rPr>
              <a:t>珠海</a:t>
            </a:r>
            <a:r>
              <a:rPr lang="zh-CN" altLang="en-US" b="1" dirty="0">
                <a:latin typeface="宋体" panose="02010600030101010101" pitchFamily="2" charset="-122"/>
                <a:sym typeface="宋体" panose="02010600030101010101" pitchFamily="2" charset="-122"/>
              </a:rPr>
              <a:t>，是因为它对着</a:t>
            </a:r>
            <a:r>
              <a:rPr lang="zh-CN" altLang="en-US" b="1" dirty="0">
                <a:solidFill>
                  <a:srgbClr val="C00000"/>
                </a:solidFill>
                <a:latin typeface="宋体" panose="02010600030101010101" pitchFamily="2" charset="-122"/>
                <a:sym typeface="宋体" panose="02010600030101010101" pitchFamily="2" charset="-122"/>
              </a:rPr>
              <a:t>澳门</a:t>
            </a:r>
            <a:r>
              <a:rPr lang="zh-CN" altLang="en-US" b="1" dirty="0">
                <a:latin typeface="宋体" panose="02010600030101010101" pitchFamily="2" charset="-122"/>
                <a:sym typeface="宋体" panose="02010600030101010101" pitchFamily="2" charset="-122"/>
              </a:rPr>
              <a:t>；开放</a:t>
            </a:r>
            <a:r>
              <a:rPr lang="zh-CN" altLang="en-US" b="1" dirty="0">
                <a:solidFill>
                  <a:srgbClr val="C00000"/>
                </a:solidFill>
                <a:latin typeface="宋体" panose="02010600030101010101" pitchFamily="2" charset="-122"/>
                <a:sym typeface="宋体" panose="02010600030101010101" pitchFamily="2" charset="-122"/>
              </a:rPr>
              <a:t>厦门</a:t>
            </a:r>
            <a:r>
              <a:rPr lang="zh-CN" altLang="en-US" b="1" dirty="0">
                <a:latin typeface="宋体" panose="02010600030101010101" pitchFamily="2" charset="-122"/>
                <a:sym typeface="宋体" panose="02010600030101010101" pitchFamily="2" charset="-122"/>
              </a:rPr>
              <a:t>，因为它对着</a:t>
            </a:r>
            <a:r>
              <a:rPr lang="zh-CN" altLang="en-US" b="1" dirty="0">
                <a:solidFill>
                  <a:srgbClr val="C00000"/>
                </a:solidFill>
                <a:latin typeface="宋体" panose="02010600030101010101" pitchFamily="2" charset="-122"/>
                <a:sym typeface="宋体" panose="02010600030101010101" pitchFamily="2" charset="-122"/>
              </a:rPr>
              <a:t>台湾</a:t>
            </a:r>
            <a:r>
              <a:rPr lang="zh-CN" altLang="en-US" b="1" dirty="0">
                <a:latin typeface="宋体" panose="02010600030101010101" pitchFamily="2" charset="-122"/>
                <a:sym typeface="宋体" panose="02010600030101010101" pitchFamily="2" charset="-122"/>
              </a:rPr>
              <a:t>；</a:t>
            </a:r>
            <a:r>
              <a:rPr lang="en-US" altLang="zh-CN" b="1" dirty="0">
                <a:latin typeface="宋体" panose="02010600030101010101" pitchFamily="2" charset="-122"/>
                <a:sym typeface="宋体" panose="02010600030101010101" pitchFamily="2" charset="-122"/>
              </a:rPr>
              <a:t>……</a:t>
            </a:r>
            <a:r>
              <a:rPr lang="zh-CN" altLang="en-US" b="1" dirty="0">
                <a:latin typeface="宋体" panose="02010600030101010101" pitchFamily="2" charset="-122"/>
                <a:sym typeface="宋体" panose="02010600030101010101" pitchFamily="2" charset="-122"/>
              </a:rPr>
              <a:t>。</a:t>
            </a:r>
            <a:endParaRPr lang="en-US" altLang="zh-CN" b="1" dirty="0">
              <a:latin typeface="宋体" panose="02010600030101010101" pitchFamily="2" charset="-122"/>
              <a:sym typeface="宋体" panose="02010600030101010101" pitchFamily="2" charset="-122"/>
            </a:endParaRPr>
          </a:p>
          <a:p>
            <a:pPr lvl="0"/>
            <a:r>
              <a:rPr lang="zh-CN" altLang="en-US" dirty="0"/>
              <a:t>北京经济技术开发区位于中国北京东南亦庄地区是北京市唯一同时享受国家级经济技术开发区和国家高新技术产业园区双重优惠政策的国家级经济技术开发区。</a:t>
            </a:r>
            <a:endParaRPr lang="zh-CN" altLang="en-US" dirty="0"/>
          </a:p>
        </p:txBody>
      </p:sp>
      <p:sp>
        <p:nvSpPr>
          <p:cNvPr id="501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幻灯片图像占位符 1"/>
          <p:cNvSpPr>
            <a:spLocks noGrp="1" noRot="1" noChangeAspect="1"/>
          </p:cNvSpPr>
          <p:nvPr>
            <p:ph type="sldImg"/>
          </p:nvPr>
        </p:nvSpPr>
        <p:spPr>
          <a:ln/>
        </p:spPr>
      </p:sp>
      <p:sp>
        <p:nvSpPr>
          <p:cNvPr id="52226" name="备注占位符 2"/>
          <p:cNvSpPr>
            <a:spLocks noGrp="1"/>
          </p:cNvSpPr>
          <p:nvPr>
            <p:ph type="body"/>
          </p:nvPr>
        </p:nvSpPr>
        <p:spPr>
          <a:ln/>
        </p:spPr>
        <p:txBody>
          <a:bodyPr lIns="91440" tIns="45720" rIns="91440" bIns="45720" anchor="t" anchorCtr="0"/>
          <a:p>
            <a:pPr lvl="0"/>
            <a:endParaRPr lang="zh-CN" altLang="en-US" dirty="0"/>
          </a:p>
        </p:txBody>
      </p:sp>
      <p:sp>
        <p:nvSpPr>
          <p:cNvPr id="5222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幻灯片图像占位符 1"/>
          <p:cNvSpPr>
            <a:spLocks noGrp="1" noRot="1" noChangeAspect="1"/>
          </p:cNvSpPr>
          <p:nvPr>
            <p:ph type="sldImg"/>
          </p:nvPr>
        </p:nvSpPr>
        <p:spPr>
          <a:ln/>
        </p:spPr>
      </p:sp>
      <p:sp>
        <p:nvSpPr>
          <p:cNvPr id="54274" name="备注占位符 2"/>
          <p:cNvSpPr>
            <a:spLocks noGrp="1"/>
          </p:cNvSpPr>
          <p:nvPr>
            <p:ph type="body"/>
          </p:nvPr>
        </p:nvSpPr>
        <p:spPr>
          <a:ln/>
        </p:spPr>
        <p:txBody>
          <a:bodyPr lIns="91440" tIns="45720" rIns="91440" bIns="45720" anchor="t" anchorCtr="0"/>
          <a:p>
            <a:pPr lvl="0"/>
            <a:endParaRPr lang="zh-CN" altLang="en-US" dirty="0"/>
          </a:p>
        </p:txBody>
      </p:sp>
      <p:sp>
        <p:nvSpPr>
          <p:cNvPr id="5427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p:cNvSpPr>
          <p:nvPr>
            <p:ph type="sldImg"/>
          </p:nvPr>
        </p:nvSpPr>
        <p:spPr>
          <a:ln/>
        </p:spPr>
      </p:sp>
      <p:sp>
        <p:nvSpPr>
          <p:cNvPr id="61442" name="备注占位符 2"/>
          <p:cNvSpPr>
            <a:spLocks noGrp="1"/>
          </p:cNvSpPr>
          <p:nvPr>
            <p:ph type="body"/>
          </p:nvPr>
        </p:nvSpPr>
        <p:spPr>
          <a:ln/>
        </p:spPr>
        <p:txBody>
          <a:bodyPr lIns="91440" tIns="45720" rIns="91440" bIns="45720" anchor="t" anchorCtr="0"/>
          <a:p>
            <a:pPr lvl="0"/>
            <a:endParaRPr lang="zh-CN" altLang="en-US" dirty="0"/>
          </a:p>
        </p:txBody>
      </p:sp>
      <p:sp>
        <p:nvSpPr>
          <p:cNvPr id="614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ln>
            <a:miter/>
          </a:ln>
        </p:spPr>
      </p:sp>
      <p:sp>
        <p:nvSpPr>
          <p:cNvPr id="16386" name="备注占位符 2"/>
          <p:cNvSpPr>
            <a:spLocks noGrp="1"/>
          </p:cNvSpPr>
          <p:nvPr>
            <p:ph type="body"/>
          </p:nvPr>
        </p:nvSpPr>
        <p:spPr>
          <a:ln/>
        </p:spPr>
        <p:txBody>
          <a:bodyPr wrap="square" lIns="91440" tIns="45720" rIns="91440" bIns="45720" anchor="t" anchorCtr="0"/>
          <a:p>
            <a:pPr lvl="0"/>
            <a:endParaRPr lang="zh-CN" altLang="en-US"/>
          </a:p>
        </p:txBody>
      </p:sp>
      <p:sp>
        <p:nvSpPr>
          <p:cNvPr id="163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Calibri" panose="020F0502020204030204" charset="0"/>
                <a:ea typeface="宋体" panose="02010600030101010101" pitchFamily="2" charset="-122"/>
              </a:rPr>
            </a:fld>
            <a:endParaRPr lang="zh-CN" altLang="en-US" sz="1200">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noChangeAspect="1"/>
          </p:cNvSpPr>
          <p:nvPr>
            <p:ph type="sldImg"/>
          </p:nvPr>
        </p:nvSpPr>
        <p:spPr>
          <a:ln/>
        </p:spPr>
      </p:sp>
      <p:sp>
        <p:nvSpPr>
          <p:cNvPr id="22530" name="备注占位符 2"/>
          <p:cNvSpPr>
            <a:spLocks noGrp="1"/>
          </p:cNvSpPr>
          <p:nvPr>
            <p:ph type="body"/>
          </p:nvPr>
        </p:nvSpPr>
        <p:spPr>
          <a:ln/>
        </p:spPr>
        <p:txBody>
          <a:bodyPr lIns="91440" tIns="45720" rIns="91440" bIns="45720" anchor="t" anchorCtr="0"/>
          <a:p>
            <a:pPr lvl="0"/>
            <a:endParaRPr lang="zh-CN" altLang="en-US" dirty="0"/>
          </a:p>
        </p:txBody>
      </p:sp>
      <p:sp>
        <p:nvSpPr>
          <p:cNvPr id="2253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宋体" panose="02010600030101010101" pitchFamily="2" charset="-122"/>
              </a:rPr>
            </a:fld>
            <a:endParaRPr lang="en-US" altLang="zh-CN" sz="1200" dirty="0">
              <a:latin typeface="Arial" panose="020B0604020202020204" pitchFamily="34" charset="0"/>
              <a:ea typeface="宋体" panose="02010600030101010101" pitchFamily="2" charset="-122"/>
            </a:endParaRPr>
          </a:p>
        </p:txBody>
      </p:sp>
      <p:sp>
        <p:nvSpPr>
          <p:cNvPr id="24578" name="Rectangle 7"/>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latin typeface="Calibri" panose="020F0502020204030204" charset="0"/>
              </a:rPr>
            </a:fld>
            <a:endParaRPr lang="en-US" altLang="zh-CN" sz="1200" dirty="0">
              <a:latin typeface="Calibri" panose="020F0502020204030204" charset="0"/>
            </a:endParaRPr>
          </a:p>
        </p:txBody>
      </p:sp>
      <p:sp>
        <p:nvSpPr>
          <p:cNvPr id="24579" name="Rectangle 2"/>
          <p:cNvSpPr>
            <a:spLocks noGrp="1" noRot="1" noTextEdit="1"/>
          </p:cNvSpPr>
          <p:nvPr>
            <p:ph type="sldImg"/>
          </p:nvPr>
        </p:nvSpPr>
        <p:spPr>
          <a:ln/>
        </p:spPr>
      </p:sp>
      <p:sp>
        <p:nvSpPr>
          <p:cNvPr id="24580" name="Rectangle 3"/>
          <p:cNvSpPr>
            <a:spLocks noGrp="1"/>
          </p:cNvSpPr>
          <p:nvPr>
            <p:ph type="body"/>
          </p:nvPr>
        </p:nvSpPr>
        <p:spPr>
          <a:ln/>
        </p:spPr>
        <p:txBody>
          <a:bodyPr wrap="square" lIns="91440" tIns="45720" rIns="91440" bIns="45720" anchor="t" anchorCtr="0"/>
          <a:p>
            <a:pPr lvl="0">
              <a:spcBef>
                <a:spcPct val="0"/>
              </a:spcBef>
            </a:pPr>
            <a:endParaRPr lang="en-US" altLang="zh-CN" sz="3200" dirty="0"/>
          </a:p>
          <a:p>
            <a:pPr lvl="0">
              <a:spcBef>
                <a:spcPct val="0"/>
              </a:spcBef>
            </a:pPr>
            <a:r>
              <a:rPr lang="zh-CN" altLang="en-US" sz="3200" dirty="0"/>
              <a:t>离开东京这是邓小平和夫人卓琳乘坐超特快列车。</a:t>
            </a:r>
            <a:endParaRPr lang="zh-CN" altLang="en-US" sz="3200" dirty="0"/>
          </a:p>
          <a:p>
            <a:pPr lvl="0">
              <a:spcBef>
                <a:spcPct val="50000"/>
              </a:spcBef>
            </a:pPr>
            <a:endParaRPr lang="zh-CN" altLang="en-US" sz="3200" dirty="0"/>
          </a:p>
          <a:p>
            <a:pPr lvl="0">
              <a:spcBef>
                <a:spcPct val="50000"/>
              </a:spcBef>
            </a:pPr>
            <a:r>
              <a:rPr lang="zh-CN" altLang="en-US" sz="3200" dirty="0"/>
              <a:t>１９７８年１０月２２日至２９日，邓小平访问日本。</a:t>
            </a:r>
            <a:endParaRPr lang="zh-CN" altLang="en-US" sz="3200" dirty="0"/>
          </a:p>
          <a:p>
            <a:pPr lvl="0">
              <a:spcBef>
                <a:spcPct val="50000"/>
              </a:spcBef>
            </a:pPr>
            <a:endParaRPr lang="zh-CN" altLang="en-US" sz="3200" dirty="0"/>
          </a:p>
          <a:p>
            <a:pPr lvl="0">
              <a:spcBef>
                <a:spcPct val="50000"/>
              </a:spcBef>
            </a:pPr>
            <a:r>
              <a:rPr lang="zh-CN" altLang="en-US" sz="3200" dirty="0"/>
              <a:t>这个第二次世界大战结束时经济同样是濒临崩溃的国家，通过大量引进外国的先进技术，仅用了２０年的时间就改变了原来破烂不堪的局面，一跃成为世界经济强国。</a:t>
            </a:r>
            <a:endParaRPr lang="zh-CN" altLang="en-US" sz="3200" dirty="0"/>
          </a:p>
          <a:p>
            <a:pPr lvl="0">
              <a:spcBef>
                <a:spcPct val="50000"/>
              </a:spcBef>
            </a:pPr>
            <a:endParaRPr lang="zh-CN" altLang="en-US" sz="3200" dirty="0"/>
          </a:p>
          <a:p>
            <a:pPr lvl="0">
              <a:spcBef>
                <a:spcPct val="50000"/>
              </a:spcBef>
            </a:pPr>
            <a:r>
              <a:rPr lang="zh-CN" altLang="en-US" sz="3200" dirty="0"/>
              <a:t>邓小平直言不讳地称自己此行的一个目的是到日本寻找“长生不老药”，也就是寻求日本的发展经验。</a:t>
            </a:r>
            <a:endParaRPr lang="zh-CN" altLang="en-US" sz="3200" dirty="0"/>
          </a:p>
          <a:p>
            <a:pPr lvl="0">
              <a:spcBef>
                <a:spcPct val="50000"/>
              </a:spcBef>
            </a:pPr>
            <a:endParaRPr lang="zh-CN" altLang="en-US" sz="3200" dirty="0"/>
          </a:p>
          <a:p>
            <a:pPr lvl="0">
              <a:spcBef>
                <a:spcPct val="50000"/>
              </a:spcBef>
            </a:pPr>
            <a:r>
              <a:rPr lang="zh-CN" altLang="en-US" sz="3200" dirty="0"/>
              <a:t>坐在高速飞驰的新干线列车上，他对随行的记者说：“就感觉到快，有催人跑的意思，我们现在正合适坐这样的车。”邓小平喟叹地：“我们的国家现在很需要跑啊！</a:t>
            </a:r>
            <a:endParaRPr lang="zh-CN" altLang="en-US" sz="3200" dirty="0"/>
          </a:p>
          <a:p>
            <a:pPr lvl="0">
              <a:spcBef>
                <a:spcPct val="50000"/>
              </a:spcBef>
            </a:pPr>
            <a:endParaRPr lang="zh-CN" altLang="en-US" sz="3200" dirty="0"/>
          </a:p>
          <a:p>
            <a:pPr lvl="0">
              <a:spcBef>
                <a:spcPct val="50000"/>
              </a:spcBef>
            </a:pPr>
            <a:endParaRPr lang="zh-CN" altLang="en-US" sz="3200" dirty="0"/>
          </a:p>
          <a:p>
            <a:pPr lvl="0">
              <a:spcBef>
                <a:spcPct val="50000"/>
              </a:spcBef>
            </a:pPr>
            <a:r>
              <a:rPr lang="zh-CN" altLang="en-US" sz="3200" dirty="0"/>
              <a:t>在日本六大经济团体欢迎他的午餐会上，他说：“中国荒废了１０年，在此期间，日本和其他国家进步了，因此我们落后了２０年”。</a:t>
            </a:r>
            <a:endParaRPr lang="zh-CN" altLang="en-US" sz="3200" dirty="0"/>
          </a:p>
          <a:p>
            <a:pPr lvl="0">
              <a:spcBef>
                <a:spcPct val="50000"/>
              </a:spcBef>
            </a:pPr>
            <a:endParaRPr lang="zh-CN" altLang="en-US" sz="3200" dirty="0"/>
          </a:p>
          <a:p>
            <a:pPr lvl="0">
              <a:spcBef>
                <a:spcPct val="50000"/>
              </a:spcBef>
            </a:pPr>
            <a:r>
              <a:rPr lang="zh-CN" altLang="en-US" sz="3200" dirty="0"/>
              <a:t>接受记者采访时，他更说得开诚布公：中国要实现现代化，必须以现在国际的先进技术和先进的管理方法作为发展的起点，要首先承认落后，长得很丑却要打扮得像美人一样，那是不行的。然后要善于学习，向一切发达国家请教，向第三世界穷朋友中的好经验请教。本着这样的态度、政策和方针，中国就大有希望。</a:t>
            </a:r>
            <a:br>
              <a:rPr lang="zh-CN" altLang="en-US" sz="3200" dirty="0"/>
            </a:br>
            <a:endParaRPr lang="zh-CN" altLang="en-US" sz="3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p:cNvSpPr>
          <p:nvPr>
            <p:ph type="sldImg"/>
          </p:nvPr>
        </p:nvSpPr>
        <p:spPr>
          <a:ln/>
        </p:spPr>
      </p:sp>
      <p:sp>
        <p:nvSpPr>
          <p:cNvPr id="31746" name="备注占位符 2"/>
          <p:cNvSpPr>
            <a:spLocks noGrp="1"/>
          </p:cNvSpPr>
          <p:nvPr>
            <p:ph type="body"/>
          </p:nvPr>
        </p:nvSpPr>
        <p:spPr>
          <a:ln/>
        </p:spPr>
        <p:txBody>
          <a:bodyPr lIns="91440" tIns="45720" rIns="91440" bIns="45720" anchor="t" anchorCtr="0"/>
          <a:p>
            <a:pPr lvl="0"/>
            <a:r>
              <a:rPr lang="zh-CN" altLang="en-US" dirty="0"/>
              <a:t>说陕甘宁边区 是特区，主要是因为当时陕甘宁边区，陕甘宁边区是抗战时期国民政府行政院的直辖行政区，由中国共产党领导。</a:t>
            </a:r>
            <a:endParaRPr lang="en-US" altLang="zh-CN" dirty="0"/>
          </a:p>
          <a:p>
            <a:pPr lvl="0"/>
            <a:r>
              <a:rPr lang="zh-CN" altLang="zh-CN" dirty="0"/>
              <a:t>天晓得，正是吴老的一出“游子归乡记”，催生了中国“经济特区”。</a:t>
            </a:r>
            <a:endParaRPr lang="zh-CN" altLang="zh-CN" dirty="0"/>
          </a:p>
          <a:p>
            <a:pPr lvl="0"/>
            <a:r>
              <a:rPr lang="zh-CN" altLang="zh-CN" dirty="0"/>
              <a:t>　　</a:t>
            </a:r>
            <a:r>
              <a:rPr lang="en-US" altLang="zh-CN" dirty="0"/>
              <a:t>1979</a:t>
            </a:r>
            <a:r>
              <a:rPr lang="zh-CN" altLang="zh-CN" dirty="0"/>
              <a:t>年初。吴南生兴冲冲跑回家乡汕头，此趟，他本为“传达十一届三中全会精神”而来。结果，一到那，他傻了眼：举目四望，这座曾经繁华的海港城市，一片苍凉：楼房残破不堪，街道污水横流，道路不平，电灯不明，电话不灵……父老乡亲们穷得叮当响，寒酸得不成体统——住的是被戏称为“海南新村”的简易棚子，日子甚至比革命前还苦。</a:t>
            </a:r>
            <a:endParaRPr lang="zh-CN" altLang="zh-CN" dirty="0"/>
          </a:p>
          <a:p>
            <a:pPr lvl="0"/>
            <a:r>
              <a:rPr lang="zh-CN" altLang="zh-CN" dirty="0"/>
              <a:t>　　“怎么会这样？新中国成立时，汕头跟香港差不多。可</a:t>
            </a:r>
            <a:r>
              <a:rPr lang="en-US" altLang="zh-CN" dirty="0"/>
              <a:t>30</a:t>
            </a:r>
            <a:r>
              <a:rPr lang="zh-CN" altLang="zh-CN" dirty="0"/>
              <a:t>年过去了，香港成了‘亚洲四小龙’；一场‘浩劫’，汕头却是死港。”身为广东省委书记，吴南生心里五味杂陈，很纠结。“我们当年豁着性命扛枪杆闹革命，可不是为了换取一副满目疮痍的江山！”</a:t>
            </a:r>
            <a:endParaRPr lang="zh-CN" altLang="zh-CN" dirty="0"/>
          </a:p>
          <a:p>
            <a:pPr lvl="0"/>
            <a:r>
              <a:rPr lang="zh-CN" altLang="zh-CN" dirty="0"/>
              <a:t>　　“一切非改、非变不可。”他寝食难安，脑子里翻江倒海，想出路。</a:t>
            </a:r>
            <a:endParaRPr lang="zh-CN" altLang="zh-CN" dirty="0"/>
          </a:p>
          <a:p>
            <a:pPr lvl="0"/>
            <a:r>
              <a:rPr lang="zh-CN" altLang="zh-CN" dirty="0"/>
              <a:t>　　</a:t>
            </a:r>
            <a:r>
              <a:rPr lang="zh-CN" altLang="zh-CN" b="1" dirty="0"/>
              <a:t>改革·雏形</a:t>
            </a:r>
            <a:endParaRPr lang="zh-CN" altLang="zh-CN" dirty="0"/>
          </a:p>
          <a:p>
            <a:pPr lvl="0"/>
            <a:r>
              <a:rPr lang="zh-CN" altLang="zh-CN" b="1" dirty="0"/>
              <a:t>　　友人一话 计上心头</a:t>
            </a:r>
            <a:endParaRPr lang="zh-CN" altLang="zh-CN" dirty="0"/>
          </a:p>
          <a:p>
            <a:pPr lvl="0"/>
            <a:r>
              <a:rPr lang="zh-CN" altLang="zh-CN" dirty="0"/>
              <a:t>　　来自侨乡的吴南生，海外关系多。在汕头的两个月里，忧心忡忡的他，就是在跟海外朋友闲聊时，都不忘揪着一个问题：“有什么办法</a:t>
            </a:r>
            <a:r>
              <a:rPr lang="en-US" altLang="zh-CN" dirty="0"/>
              <a:t>(</a:t>
            </a:r>
            <a:r>
              <a:rPr lang="zh-CN" altLang="zh-CN" dirty="0"/>
              <a:t>可脱贫</a:t>
            </a:r>
            <a:r>
              <a:rPr lang="en-US" altLang="zh-CN" dirty="0"/>
              <a:t>)</a:t>
            </a:r>
            <a:r>
              <a:rPr lang="zh-CN" altLang="zh-CN" dirty="0"/>
              <a:t>吗？”</a:t>
            </a:r>
            <a:endParaRPr lang="zh-CN" altLang="zh-CN" dirty="0"/>
          </a:p>
          <a:p>
            <a:pPr lvl="0"/>
            <a:r>
              <a:rPr lang="zh-CN" altLang="zh-CN" dirty="0"/>
              <a:t>　　谁知，这一问，还真给他问出个门道来。有友人献计，一针见血：“你敢不敢办像台湾那样的‘出口加工区’？敢不敢办像‘自由港’这类的东西？如果敢办，那最快了。你看新加坡、香港、台湾……他们的经济是怎样发展的！”</a:t>
            </a:r>
            <a:endParaRPr lang="zh-CN" altLang="zh-CN" dirty="0"/>
          </a:p>
          <a:p>
            <a:pPr lvl="0"/>
            <a:r>
              <a:rPr lang="zh-CN" altLang="zh-CN" dirty="0"/>
              <a:t>　　听罢，吴南生恍然大悟。一纸宏图，眉目了然。</a:t>
            </a:r>
            <a:endParaRPr lang="zh-CN" altLang="zh-CN" dirty="0"/>
          </a:p>
          <a:p>
            <a:pPr lvl="0"/>
            <a:r>
              <a:rPr lang="zh-CN" altLang="zh-CN" dirty="0"/>
              <a:t>　　这年的大年初六晚。感冒发烧中的吴南生，异常亢奋。他给主政广东省委的习仲勋、杨尚昆及省委发去电报。</a:t>
            </a:r>
            <a:endParaRPr lang="zh-CN" altLang="zh-CN" dirty="0"/>
          </a:p>
          <a:p>
            <a:pPr lvl="0"/>
            <a:endParaRPr lang="zh-CN" altLang="en-US" dirty="0"/>
          </a:p>
        </p:txBody>
      </p:sp>
      <p:sp>
        <p:nvSpPr>
          <p:cNvPr id="3174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a:spLocks noGrp="1" noRot="1" noChangeAspect="1"/>
          </p:cNvSpPr>
          <p:nvPr>
            <p:ph type="sldImg"/>
          </p:nvPr>
        </p:nvSpPr>
        <p:spPr>
          <a:ln/>
        </p:spPr>
      </p:sp>
      <p:sp>
        <p:nvSpPr>
          <p:cNvPr id="3" name="备注占位符 2"/>
          <p:cNvSpPr>
            <a:spLocks noGrp="1"/>
          </p:cNvSpPr>
          <p:nvPr>
            <p:ph type="body" idx="1"/>
          </p:nvPr>
        </p:nvSpPr>
        <p:spPr>
          <a:ln/>
        </p:spPr>
        <p:txBody>
          <a:bodyPr lIns="91440" tIns="45720" rIns="91440" bIns="45720" rtlCol="0" anchor="t"/>
          <a:lstStyle/>
          <a:p>
            <a:pPr algn="just" fontAlgn="auto">
              <a:spcAft>
                <a:spcPts val="0"/>
              </a:spcAft>
            </a:pPr>
            <a:r>
              <a:rPr lang="zh-CN" altLang="zh-CN" strike="noStrike" kern="0" noProof="1" dirty="0" smtClean="0">
                <a:latin typeface="等线" panose="02010600030101010101" charset="-122"/>
                <a:ea typeface="宋体" panose="02010600030101010101" pitchFamily="2" charset="-122"/>
                <a:cs typeface="Times New Roman" panose="02020603050405020304" pitchFamily="18" charset="0"/>
              </a:rPr>
              <a:t>机械队实行计件奖，工人每人每个工作日劳动定额为运泥</a:t>
            </a:r>
            <a:r>
              <a:rPr lang="en-US" altLang="zh-CN" strike="noStrike" kern="0" noProof="1" dirty="0" smtClean="0">
                <a:latin typeface="等线" panose="02010600030101010101" charset="-122"/>
                <a:ea typeface="宋体" panose="02010600030101010101" pitchFamily="2" charset="-122"/>
                <a:cs typeface="Times New Roman" panose="02020603050405020304" pitchFamily="18" charset="0"/>
              </a:rPr>
              <a:t>55</a:t>
            </a:r>
            <a:r>
              <a:rPr lang="zh-CN" altLang="zh-CN" strike="noStrike" kern="0" noProof="1" dirty="0" smtClean="0">
                <a:latin typeface="等线" panose="02010600030101010101" charset="-122"/>
                <a:ea typeface="宋体" panose="02010600030101010101" pitchFamily="2" charset="-122"/>
                <a:cs typeface="Times New Roman" panose="02020603050405020304" pitchFamily="18" charset="0"/>
              </a:rPr>
              <a:t>车，完成这一定额者每车奖</a:t>
            </a:r>
            <a:r>
              <a:rPr lang="en-US" altLang="zh-CN" strike="noStrike" kern="0" noProof="1" dirty="0" smtClean="0">
                <a:latin typeface="等线" panose="02010600030101010101" charset="-122"/>
                <a:ea typeface="宋体" panose="02010600030101010101" pitchFamily="2" charset="-122"/>
                <a:cs typeface="Times New Roman" panose="02020603050405020304" pitchFamily="18" charset="0"/>
              </a:rPr>
              <a:t>2</a:t>
            </a:r>
            <a:r>
              <a:rPr lang="zh-CN" altLang="zh-CN" strike="noStrike" kern="0" noProof="1" dirty="0" smtClean="0">
                <a:latin typeface="等线" panose="02010600030101010101" charset="-122"/>
                <a:ea typeface="宋体" panose="02010600030101010101" pitchFamily="2" charset="-122"/>
                <a:cs typeface="Times New Roman" panose="02020603050405020304" pitchFamily="18" charset="0"/>
              </a:rPr>
              <a:t>分钱，超过定额者每车奖</a:t>
            </a:r>
            <a:r>
              <a:rPr lang="en-US" altLang="zh-CN" strike="noStrike" kern="0" noProof="1" dirty="0" smtClean="0">
                <a:latin typeface="等线" panose="02010600030101010101" charset="-122"/>
                <a:ea typeface="宋体" panose="02010600030101010101" pitchFamily="2" charset="-122"/>
                <a:cs typeface="Times New Roman" panose="02020603050405020304" pitchFamily="18" charset="0"/>
              </a:rPr>
              <a:t>4</a:t>
            </a:r>
            <a:r>
              <a:rPr lang="zh-CN" altLang="zh-CN" strike="noStrike" kern="0" noProof="1" dirty="0" smtClean="0">
                <a:latin typeface="等线" panose="02010600030101010101" charset="-122"/>
                <a:ea typeface="宋体" panose="02010600030101010101" pitchFamily="2" charset="-122"/>
                <a:cs typeface="Times New Roman" panose="02020603050405020304" pitchFamily="18" charset="0"/>
              </a:rPr>
              <a:t>分钱。</a:t>
            </a:r>
            <a:endParaRPr lang="zh-CN" altLang="zh-CN" sz="1050" strike="noStrike" kern="100" noProof="1" dirty="0" smtClean="0">
              <a:latin typeface="等线" panose="02010600030101010101" charset="-122"/>
              <a:ea typeface="+mn-ea"/>
              <a:cs typeface="Times New Roman" panose="02020603050405020304" pitchFamily="18" charset="0"/>
            </a:endParaRPr>
          </a:p>
          <a:p>
            <a:pPr fontAlgn="auto"/>
            <a:r>
              <a:rPr lang="zh-CN" altLang="zh-CN" strike="noStrike" kern="0" noProof="1" dirty="0" smtClean="0">
                <a:ea typeface="宋体" panose="02010600030101010101" pitchFamily="2" charset="-122"/>
                <a:cs typeface="Times New Roman" panose="02020603050405020304" pitchFamily="18" charset="0"/>
              </a:rPr>
              <a:t>制度重新实施的当天，人均运泥车数一下子跃升到</a:t>
            </a:r>
            <a:r>
              <a:rPr lang="en-US" altLang="zh-CN" strike="noStrike" kern="0" noProof="1" dirty="0" smtClean="0">
                <a:ea typeface="宋体" panose="02010600030101010101" pitchFamily="2" charset="-122"/>
                <a:cs typeface="Times New Roman" panose="02020603050405020304" pitchFamily="18" charset="0"/>
              </a:rPr>
              <a:t>100</a:t>
            </a:r>
            <a:r>
              <a:rPr lang="zh-CN" altLang="zh-CN" strike="noStrike" kern="0" noProof="1" dirty="0" smtClean="0">
                <a:ea typeface="宋体" panose="02010600030101010101" pitchFamily="2" charset="-122"/>
                <a:cs typeface="Times New Roman" panose="02020603050405020304" pitchFamily="18" charset="0"/>
              </a:rPr>
              <a:t>车以上，干劲最大的一位工人曾创下一天运泥</a:t>
            </a:r>
            <a:r>
              <a:rPr lang="en-US" altLang="zh-CN" strike="noStrike" kern="0" noProof="1" dirty="0" smtClean="0">
                <a:ea typeface="宋体" panose="02010600030101010101" pitchFamily="2" charset="-122"/>
                <a:cs typeface="Times New Roman" panose="02020603050405020304" pitchFamily="18" charset="0"/>
              </a:rPr>
              <a:t>131</a:t>
            </a:r>
            <a:r>
              <a:rPr lang="zh-CN" altLang="zh-CN" strike="noStrike" kern="0" noProof="1" dirty="0" smtClean="0">
                <a:ea typeface="宋体" panose="02010600030101010101" pitchFamily="2" charset="-122"/>
                <a:cs typeface="Times New Roman" panose="02020603050405020304" pitchFamily="18" charset="0"/>
              </a:rPr>
              <a:t>车的记录，单日奖金达</a:t>
            </a:r>
            <a:r>
              <a:rPr lang="en-US" altLang="zh-CN" strike="noStrike" kern="0" noProof="1" dirty="0" smtClean="0">
                <a:ea typeface="宋体" panose="02010600030101010101" pitchFamily="2" charset="-122"/>
                <a:cs typeface="Times New Roman" panose="02020603050405020304" pitchFamily="18" charset="0"/>
              </a:rPr>
              <a:t>4.14</a:t>
            </a:r>
            <a:r>
              <a:rPr lang="zh-CN" altLang="zh-CN" strike="noStrike" kern="0" noProof="1" dirty="0" smtClean="0">
                <a:ea typeface="宋体" panose="02010600030101010101" pitchFamily="2" charset="-122"/>
                <a:cs typeface="Times New Roman" panose="02020603050405020304" pitchFamily="18" charset="0"/>
              </a:rPr>
              <a:t>元。</a:t>
            </a:r>
            <a:endParaRPr lang="zh-CN" altLang="en-US" strike="noStrike" noProof="1" dirty="0" smtClean="0"/>
          </a:p>
          <a:p>
            <a:pPr fontAlgn="auto"/>
            <a:endParaRPr lang="zh-CN" altLang="en-US" strike="noStrike" noProof="1" dirty="0"/>
          </a:p>
        </p:txBody>
      </p:sp>
      <p:sp>
        <p:nvSpPr>
          <p:cNvPr id="337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幻灯片图像占位符 1"/>
          <p:cNvSpPr>
            <a:spLocks noGrp="1" noRot="1" noChangeAspect="1"/>
          </p:cNvSpPr>
          <p:nvPr>
            <p:ph type="sldImg"/>
          </p:nvPr>
        </p:nvSpPr>
        <p:spPr>
          <a:ln/>
        </p:spPr>
      </p:sp>
      <p:sp>
        <p:nvSpPr>
          <p:cNvPr id="40962" name="备注占位符 2"/>
          <p:cNvSpPr>
            <a:spLocks noGrp="1"/>
          </p:cNvSpPr>
          <p:nvPr>
            <p:ph type="body"/>
          </p:nvPr>
        </p:nvSpPr>
        <p:spPr>
          <a:ln/>
        </p:spPr>
        <p:txBody>
          <a:bodyPr lIns="91440" tIns="45720" rIns="91440" bIns="45720" anchor="t" anchorCtr="0"/>
          <a:p>
            <a:pPr lvl="0" indent="0" fontAlgn="base">
              <a:lnSpc>
                <a:spcPct val="100000"/>
              </a:lnSpc>
              <a:spcBef>
                <a:spcPct val="0"/>
              </a:spcBef>
              <a:spcAft>
                <a:spcPct val="0"/>
              </a:spcAft>
              <a:buClrTx/>
              <a:buSzTx/>
              <a:buNone/>
            </a:pPr>
            <a:r>
              <a:rPr lang="en-US" altLang="zh-CN" b="1" dirty="0">
                <a:solidFill>
                  <a:srgbClr val="0000FF"/>
                </a:solidFill>
                <a:latin typeface="黑体" panose="02010609060101010101" pitchFamily="49" charset="-122"/>
                <a:ea typeface="黑体" panose="02010609060101010101" pitchFamily="49" charset="-122"/>
              </a:rPr>
              <a:t>1979</a:t>
            </a:r>
            <a:r>
              <a:rPr lang="zh-CN" altLang="en-US" b="1" dirty="0">
                <a:solidFill>
                  <a:srgbClr val="0000FF"/>
                </a:solidFill>
                <a:latin typeface="黑体" panose="02010609060101010101" pitchFamily="49" charset="-122"/>
                <a:ea typeface="黑体" panose="02010609060101010101" pitchFamily="49" charset="-122"/>
              </a:rPr>
              <a:t>年：</a:t>
            </a:r>
            <a:r>
              <a:rPr lang="en-US" altLang="zh-CN" b="1" dirty="0">
                <a:solidFill>
                  <a:srgbClr val="0000FF"/>
                </a:solidFill>
                <a:latin typeface="黑体" panose="02010609060101010101" pitchFamily="49" charset="-122"/>
                <a:ea typeface="黑体" panose="02010609060101010101" pitchFamily="49" charset="-122"/>
              </a:rPr>
              <a:t>1</a:t>
            </a:r>
            <a:r>
              <a:rPr lang="zh-CN" altLang="en-US" b="1" dirty="0">
                <a:solidFill>
                  <a:srgbClr val="0000FF"/>
                </a:solidFill>
                <a:latin typeface="黑体" panose="02010609060101010101" pitchFamily="49" charset="-122"/>
                <a:ea typeface="黑体" panose="02010609060101010101" pitchFamily="49" charset="-122"/>
              </a:rPr>
              <a:t>．</a:t>
            </a:r>
            <a:r>
              <a:rPr lang="en-US" altLang="zh-CN" b="1" dirty="0">
                <a:solidFill>
                  <a:srgbClr val="0000FF"/>
                </a:solidFill>
                <a:latin typeface="黑体" panose="02010609060101010101" pitchFamily="49" charset="-122"/>
                <a:ea typeface="黑体" panose="02010609060101010101" pitchFamily="49" charset="-122"/>
              </a:rPr>
              <a:t>9</a:t>
            </a:r>
            <a:r>
              <a:rPr lang="zh-CN" altLang="en-US" b="1" dirty="0">
                <a:solidFill>
                  <a:srgbClr val="0000FF"/>
                </a:solidFill>
                <a:latin typeface="黑体" panose="02010609060101010101" pitchFamily="49" charset="-122"/>
                <a:ea typeface="黑体" panose="02010609060101010101" pitchFamily="49" charset="-122"/>
              </a:rPr>
              <a:t>亿元。</a:t>
            </a:r>
            <a:endParaRPr lang="zh-CN" altLang="en-US" b="1" dirty="0">
              <a:solidFill>
                <a:srgbClr val="0000FF"/>
              </a:solidFill>
              <a:latin typeface="黑体" panose="02010609060101010101" pitchFamily="49" charset="-122"/>
              <a:ea typeface="黑体" panose="02010609060101010101" pitchFamily="49" charset="-122"/>
            </a:endParaRPr>
          </a:p>
          <a:p>
            <a:pPr lvl="0" indent="0"/>
            <a:endParaRPr lang="zh-CN" altLang="en-US" dirty="0"/>
          </a:p>
        </p:txBody>
      </p:sp>
      <p:sp>
        <p:nvSpPr>
          <p:cNvPr id="4096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p:cNvSpPr>
          <p:nvPr>
            <p:ph type="sldImg"/>
          </p:nvPr>
        </p:nvSpPr>
        <p:spPr>
          <a:ln/>
        </p:spPr>
      </p:sp>
      <p:sp>
        <p:nvSpPr>
          <p:cNvPr id="45058" name="备注占位符 2"/>
          <p:cNvSpPr>
            <a:spLocks noGrp="1"/>
          </p:cNvSpPr>
          <p:nvPr>
            <p:ph type="body"/>
          </p:nvPr>
        </p:nvSpPr>
        <p:spPr>
          <a:ln/>
        </p:spPr>
        <p:txBody>
          <a:bodyPr lIns="91440" tIns="45720" rIns="91440" bIns="45720" anchor="t" anchorCtr="0"/>
          <a:p>
            <a:pPr lvl="0"/>
            <a:r>
              <a:rPr lang="zh-CN" altLang="en-US" b="1" dirty="0">
                <a:latin typeface="宋体" panose="02010600030101010101" pitchFamily="2" charset="-122"/>
                <a:sym typeface="宋体" panose="02010600030101010101" pitchFamily="2" charset="-122"/>
              </a:rPr>
              <a:t>邓小平曾如此解释“出牌顺序”：“为什么我考虑</a:t>
            </a:r>
            <a:r>
              <a:rPr lang="zh-CN" altLang="en-US" b="1" dirty="0">
                <a:solidFill>
                  <a:srgbClr val="C00000"/>
                </a:solidFill>
                <a:latin typeface="宋体" panose="02010600030101010101" pitchFamily="2" charset="-122"/>
                <a:sym typeface="宋体" panose="02010600030101010101" pitchFamily="2" charset="-122"/>
              </a:rPr>
              <a:t>深圳</a:t>
            </a:r>
            <a:r>
              <a:rPr lang="zh-CN" altLang="en-US" b="1" dirty="0">
                <a:latin typeface="宋体" panose="02010600030101010101" pitchFamily="2" charset="-122"/>
                <a:sym typeface="宋体" panose="02010600030101010101" pitchFamily="2" charset="-122"/>
              </a:rPr>
              <a:t>开放？因它对着</a:t>
            </a:r>
            <a:r>
              <a:rPr lang="zh-CN" altLang="en-US" b="1" dirty="0">
                <a:solidFill>
                  <a:srgbClr val="C00000"/>
                </a:solidFill>
                <a:latin typeface="宋体" panose="02010600030101010101" pitchFamily="2" charset="-122"/>
                <a:sym typeface="宋体" panose="02010600030101010101" pitchFamily="2" charset="-122"/>
              </a:rPr>
              <a:t>香港</a:t>
            </a:r>
            <a:r>
              <a:rPr lang="zh-CN" altLang="en-US" b="1" dirty="0">
                <a:latin typeface="宋体" panose="02010600030101010101" pitchFamily="2" charset="-122"/>
                <a:sym typeface="宋体" panose="02010600030101010101" pitchFamily="2" charset="-122"/>
              </a:rPr>
              <a:t>；开放</a:t>
            </a:r>
            <a:r>
              <a:rPr lang="zh-CN" altLang="en-US" b="1" dirty="0">
                <a:solidFill>
                  <a:srgbClr val="C00000"/>
                </a:solidFill>
                <a:latin typeface="宋体" panose="02010600030101010101" pitchFamily="2" charset="-122"/>
                <a:sym typeface="宋体" panose="02010600030101010101" pitchFamily="2" charset="-122"/>
              </a:rPr>
              <a:t>珠海</a:t>
            </a:r>
            <a:r>
              <a:rPr lang="zh-CN" altLang="en-US" b="1" dirty="0">
                <a:latin typeface="宋体" panose="02010600030101010101" pitchFamily="2" charset="-122"/>
                <a:sym typeface="宋体" panose="02010600030101010101" pitchFamily="2" charset="-122"/>
              </a:rPr>
              <a:t>，是因为它对着</a:t>
            </a:r>
            <a:r>
              <a:rPr lang="zh-CN" altLang="en-US" b="1" dirty="0">
                <a:solidFill>
                  <a:srgbClr val="C00000"/>
                </a:solidFill>
                <a:latin typeface="宋体" panose="02010600030101010101" pitchFamily="2" charset="-122"/>
                <a:sym typeface="宋体" panose="02010600030101010101" pitchFamily="2" charset="-122"/>
              </a:rPr>
              <a:t>澳门</a:t>
            </a:r>
            <a:r>
              <a:rPr lang="zh-CN" altLang="en-US" b="1" dirty="0">
                <a:latin typeface="宋体" panose="02010600030101010101" pitchFamily="2" charset="-122"/>
                <a:sym typeface="宋体" panose="02010600030101010101" pitchFamily="2" charset="-122"/>
              </a:rPr>
              <a:t>；开放</a:t>
            </a:r>
            <a:r>
              <a:rPr lang="zh-CN" altLang="en-US" b="1" dirty="0">
                <a:solidFill>
                  <a:srgbClr val="C00000"/>
                </a:solidFill>
                <a:latin typeface="宋体" panose="02010600030101010101" pitchFamily="2" charset="-122"/>
                <a:sym typeface="宋体" panose="02010600030101010101" pitchFamily="2" charset="-122"/>
              </a:rPr>
              <a:t>厦门</a:t>
            </a:r>
            <a:r>
              <a:rPr lang="zh-CN" altLang="en-US" b="1" dirty="0">
                <a:latin typeface="宋体" panose="02010600030101010101" pitchFamily="2" charset="-122"/>
                <a:sym typeface="宋体" panose="02010600030101010101" pitchFamily="2" charset="-122"/>
              </a:rPr>
              <a:t>，因为它对着</a:t>
            </a:r>
            <a:r>
              <a:rPr lang="zh-CN" altLang="en-US" b="1" dirty="0">
                <a:solidFill>
                  <a:srgbClr val="C00000"/>
                </a:solidFill>
                <a:latin typeface="宋体" panose="02010600030101010101" pitchFamily="2" charset="-122"/>
                <a:sym typeface="宋体" panose="02010600030101010101" pitchFamily="2" charset="-122"/>
              </a:rPr>
              <a:t>台湾</a:t>
            </a:r>
            <a:r>
              <a:rPr lang="zh-CN" altLang="en-US" b="1" dirty="0">
                <a:latin typeface="宋体" panose="02010600030101010101" pitchFamily="2" charset="-122"/>
                <a:sym typeface="宋体" panose="02010600030101010101" pitchFamily="2" charset="-122"/>
              </a:rPr>
              <a:t>；</a:t>
            </a:r>
            <a:r>
              <a:rPr lang="en-US" altLang="zh-CN" b="1" dirty="0">
                <a:latin typeface="宋体" panose="02010600030101010101" pitchFamily="2" charset="-122"/>
                <a:sym typeface="宋体" panose="02010600030101010101" pitchFamily="2" charset="-122"/>
              </a:rPr>
              <a:t>……</a:t>
            </a:r>
            <a:r>
              <a:rPr lang="zh-CN" altLang="en-US" b="1" dirty="0">
                <a:latin typeface="宋体" panose="02010600030101010101" pitchFamily="2" charset="-122"/>
                <a:sym typeface="宋体" panose="02010600030101010101" pitchFamily="2" charset="-122"/>
              </a:rPr>
              <a:t>。</a:t>
            </a:r>
            <a:endParaRPr lang="en-US" altLang="zh-CN" b="1" dirty="0">
              <a:latin typeface="宋体" panose="02010600030101010101" pitchFamily="2" charset="-122"/>
              <a:sym typeface="宋体" panose="02010600030101010101" pitchFamily="2" charset="-122"/>
            </a:endParaRPr>
          </a:p>
          <a:p>
            <a:pPr lvl="0"/>
            <a:r>
              <a:rPr lang="zh-CN" altLang="en-US" dirty="0"/>
              <a:t>北京经济技术开发区位于中国北京东南亦庄地区是北京市唯一同时享受国家级经济技术开发区和国家高新技术产业园区双重优惠政策的国家级经济技术开发区。</a:t>
            </a:r>
            <a:endParaRPr lang="zh-CN" altLang="en-US" dirty="0"/>
          </a:p>
        </p:txBody>
      </p:sp>
      <p:sp>
        <p:nvSpPr>
          <p:cNvPr id="450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幻灯片图像占位符 1"/>
          <p:cNvSpPr>
            <a:spLocks noGrp="1" noRot="1" noChangeAspect="1"/>
          </p:cNvSpPr>
          <p:nvPr>
            <p:ph type="sldImg"/>
          </p:nvPr>
        </p:nvSpPr>
        <p:spPr>
          <a:ln/>
        </p:spPr>
      </p:sp>
      <p:sp>
        <p:nvSpPr>
          <p:cNvPr id="48130" name="备注占位符 2"/>
          <p:cNvSpPr>
            <a:spLocks noGrp="1"/>
          </p:cNvSpPr>
          <p:nvPr>
            <p:ph type="body"/>
          </p:nvPr>
        </p:nvSpPr>
        <p:spPr>
          <a:ln/>
        </p:spPr>
        <p:txBody>
          <a:bodyPr lIns="91440" tIns="45720" rIns="91440" bIns="45720" anchor="t" anchorCtr="0"/>
          <a:p>
            <a:pPr lvl="0"/>
            <a:r>
              <a:rPr lang="zh-CN" altLang="en-US" dirty="0">
                <a:solidFill>
                  <a:srgbClr val="000000"/>
                </a:solidFill>
                <a:latin typeface="微软雅黑" panose="020B0503020204020204" charset="-122"/>
                <a:ea typeface="微软雅黑" panose="020B0503020204020204" charset="-122"/>
              </a:rPr>
              <a:t>中央政府给予浦东新区比经济特区更加特殊的优惠政策，除实行中国经济技术开发区和某些经济特区所实行的有关减免关税、所得税和进出口许可证等优惠政策外，还特许外商在浦东开办金融机构和百货商店、超级市场等第三产业，并允许上海设立证券交易所，发行股票，以及扩大投资审批权和实行外资银行经营人民币业务。</a:t>
            </a:r>
            <a:endParaRPr lang="zh-CN" altLang="en-US" dirty="0"/>
          </a:p>
        </p:txBody>
      </p:sp>
      <p:sp>
        <p:nvSpPr>
          <p:cNvPr id="4813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457200" y="6245225"/>
            <a:ext cx="2133600" cy="476250"/>
          </a:xfrm>
          <a:prstGeom prst="rect">
            <a:avLst/>
          </a:prstGeom>
          <a:noFill/>
          <a:ln w="9525">
            <a:noFill/>
          </a:ln>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a:xfrm>
            <a:off x="6553200" y="6245225"/>
            <a:ext cx="2133600" cy="476250"/>
          </a:xfrm>
          <a:prstGeom prst="rect">
            <a:avLst/>
          </a:prstGeom>
          <a:noFill/>
          <a:ln w="9525">
            <a:noFill/>
          </a:ln>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尾页">
    <p:bg>
      <p:bgPr>
        <a:solidFill>
          <a:schemeClr val="bg1"/>
        </a:solidFill>
        <a:effectLst/>
      </p:bgPr>
    </p:bg>
    <p:spTree>
      <p:nvGrpSpPr>
        <p:cNvPr id="1" name=""/>
        <p:cNvGrpSpPr/>
        <p:nvPr/>
      </p:nvGrpSpPr>
      <p:grpSpPr>
        <a:xfrm>
          <a:off x="0" y="0"/>
          <a:ext cx="0" cy="0"/>
          <a:chOff x="0" y="0"/>
          <a:chExt cx="0" cy="0"/>
        </a:xfrm>
      </p:grpSpPr>
      <p:pic>
        <p:nvPicPr>
          <p:cNvPr id="7170" name="图片 1" descr="图片1"/>
          <p:cNvPicPr>
            <a:picLocks noChangeAspect="1"/>
          </p:cNvPicPr>
          <p:nvPr userDrawn="1"/>
        </p:nvPicPr>
        <p:blipFill>
          <a:blip r:embed="rId2"/>
          <a:stretch>
            <a:fillRect/>
          </a:stretch>
        </p:blipFill>
        <p:spPr>
          <a:xfrm>
            <a:off x="-19050" y="-33337"/>
            <a:ext cx="9172575" cy="6921500"/>
          </a:xfrm>
          <a:prstGeom prst="rect">
            <a:avLst/>
          </a:prstGeom>
          <a:noFill/>
          <a:ln w="9525">
            <a:noFill/>
          </a:ln>
        </p:spPr>
      </p:pic>
      <p:sp>
        <p:nvSpPr>
          <p:cNvPr id="2" name="日期占位符 1"/>
          <p:cNvSpPr>
            <a:spLocks noGrp="1"/>
          </p:cNvSpPr>
          <p:nvPr>
            <p:ph type="dt" sz="half" idx="10"/>
          </p:nvPr>
        </p:nvSpPr>
        <p:spPr>
          <a:xfrm>
            <a:off x="457200" y="6245225"/>
            <a:ext cx="2133600" cy="476250"/>
          </a:xfrm>
          <a:prstGeom prst="rect">
            <a:avLst/>
          </a:prstGeom>
          <a:noFill/>
          <a:ln w="9525">
            <a:noFill/>
          </a:ln>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a:xfrm>
            <a:off x="3124200" y="6245225"/>
            <a:ext cx="2895600" cy="476250"/>
          </a:xfrm>
          <a:prstGeom prst="rect">
            <a:avLst/>
          </a:prstGeom>
          <a:noFill/>
          <a:ln w="9525">
            <a:noFill/>
          </a:ln>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a:xfrm>
            <a:off x="6553200" y="6245225"/>
            <a:ext cx="2133600" cy="476250"/>
          </a:xfrm>
          <a:prstGeom prst="rect">
            <a:avLst/>
          </a:prstGeom>
          <a:noFill/>
          <a:ln w="9525">
            <a:noFill/>
          </a:ln>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081" y="1600200"/>
            <a:ext cx="4032621"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8" y="1600200"/>
            <a:ext cx="4032621"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0" y="1778438"/>
            <a:ext cx="3655180"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0" y="2665379"/>
            <a:ext cx="3655180"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3"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3"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p>
        </p:txBody>
      </p:sp>
      <p:sp>
        <p:nvSpPr>
          <p:cNvPr id="8" name="页脚占位符 7"/>
          <p:cNvSpPr>
            <a:spLocks noGrp="1"/>
          </p:cNvSpPr>
          <p:nvPr>
            <p:ph type="ftr" sz="quarter" idx="11"/>
          </p:nvPr>
        </p:nvSpPr>
        <p:spPr/>
        <p:txBody>
          <a:bodyPr/>
          <a:p>
            <a:pPr lvl="0" fontAlgn="base"/>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p>
        </p:txBody>
      </p:sp>
      <p:sp>
        <p:nvSpPr>
          <p:cNvPr id="4" name="页脚占位符 3"/>
          <p:cNvSpPr>
            <a:spLocks noGrp="1"/>
          </p:cNvSpPr>
          <p:nvPr>
            <p:ph type="ftr" sz="quarter" idx="11"/>
          </p:nvPr>
        </p:nvSpPr>
        <p:spPr/>
        <p:txBody>
          <a:bodyPr/>
          <a:p>
            <a:pPr lvl="0" fontAlgn="base"/>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p>
        </p:txBody>
      </p:sp>
      <p:sp>
        <p:nvSpPr>
          <p:cNvPr id="3" name="页脚占位符 2"/>
          <p:cNvSpPr>
            <a:spLocks noGrp="1"/>
          </p:cNvSpPr>
          <p:nvPr>
            <p:ph type="ftr" sz="quarter" idx="11"/>
          </p:nvPr>
        </p:nvSpPr>
        <p:spPr/>
        <p:txBody>
          <a:bodyPr/>
          <a:p>
            <a:pPr lvl="0" fontAlgn="base"/>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59" y="274638"/>
            <a:ext cx="205746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081" y="274638"/>
            <a:ext cx="6053105"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081" y="1600200"/>
            <a:ext cx="4032621"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8" y="1600200"/>
            <a:ext cx="4032621"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0" y="1778438"/>
            <a:ext cx="3655180"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0" y="2665379"/>
            <a:ext cx="3655180"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3"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3"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p>
        </p:txBody>
      </p:sp>
      <p:sp>
        <p:nvSpPr>
          <p:cNvPr id="8" name="页脚占位符 7"/>
          <p:cNvSpPr>
            <a:spLocks noGrp="1"/>
          </p:cNvSpPr>
          <p:nvPr>
            <p:ph type="ftr" sz="quarter" idx="11"/>
          </p:nvPr>
        </p:nvSpPr>
        <p:spPr/>
        <p:txBody>
          <a:bodyPr/>
          <a:p>
            <a:pPr lvl="0" fontAlgn="base"/>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p>
        </p:txBody>
      </p:sp>
      <p:sp>
        <p:nvSpPr>
          <p:cNvPr id="4" name="页脚占位符 3"/>
          <p:cNvSpPr>
            <a:spLocks noGrp="1"/>
          </p:cNvSpPr>
          <p:nvPr>
            <p:ph type="ftr" sz="quarter" idx="11"/>
          </p:nvPr>
        </p:nvSpPr>
        <p:spPr/>
        <p:txBody>
          <a:bodyPr/>
          <a:p>
            <a:pPr lvl="0" fontAlgn="base"/>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p>
        </p:txBody>
      </p:sp>
      <p:sp>
        <p:nvSpPr>
          <p:cNvPr id="3" name="页脚占位符 2"/>
          <p:cNvSpPr>
            <a:spLocks noGrp="1"/>
          </p:cNvSpPr>
          <p:nvPr>
            <p:ph type="ftr" sz="quarter" idx="11"/>
          </p:nvPr>
        </p:nvSpPr>
        <p:spPr/>
        <p:txBody>
          <a:bodyPr/>
          <a:p>
            <a:pPr lvl="0" fontAlgn="base"/>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59" y="274638"/>
            <a:ext cx="205746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081" y="274638"/>
            <a:ext cx="6053105"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0" y="1588"/>
            <a:ext cx="9144000" cy="6854825"/>
          </a:xfrm>
          <a:prstGeom prst="rect">
            <a:avLst/>
          </a:prstGeom>
          <a:noFill/>
          <a:ln w="9525">
            <a:noFill/>
          </a:ln>
        </p:spPr>
      </p:pic>
      <p:sp>
        <p:nvSpPr>
          <p:cNvPr id="8195" name="矩形 12"/>
          <p:cNvSpPr/>
          <p:nvPr userDrawn="1"/>
        </p:nvSpPr>
        <p:spPr>
          <a:xfrm>
            <a:off x="0" y="-1587"/>
            <a:ext cx="9144000" cy="6858000"/>
          </a:xfrm>
          <a:prstGeom prst="rect">
            <a:avLst/>
          </a:prstGeom>
          <a:solidFill>
            <a:srgbClr val="FFFFFF">
              <a:alpha val="59998"/>
            </a:srgbClr>
          </a:solidFill>
          <a:ln w="12700">
            <a:noFill/>
          </a:ln>
        </p:spPr>
        <p:txBody>
          <a:bodyPr anchor="ctr" anchorCtr="0"/>
          <a:p>
            <a:pPr lvl="0" algn="ctr"/>
            <a:endParaRPr lang="zh-CN" altLang="en-US" sz="100">
              <a:solidFill>
                <a:srgbClr val="FFFFFF"/>
              </a:solidFill>
              <a:latin typeface="等线" panose="02010600030101010101" charset="-122"/>
              <a:ea typeface="等线" panose="02010600030101010101" charset="-122"/>
            </a:endParaRPr>
          </a:p>
        </p:txBody>
      </p:sp>
      <p:pic>
        <p:nvPicPr>
          <p:cNvPr id="8196" name="图片 16"/>
          <p:cNvPicPr>
            <a:picLocks noChangeAspect="1"/>
          </p:cNvPicPr>
          <p:nvPr userDrawn="1"/>
        </p:nvPicPr>
        <p:blipFill>
          <a:blip r:embed="rId3"/>
          <a:stretch>
            <a:fillRect/>
          </a:stretch>
        </p:blipFill>
        <p:spPr>
          <a:xfrm>
            <a:off x="0" y="5753100"/>
            <a:ext cx="9144000" cy="1104900"/>
          </a:xfrm>
          <a:prstGeom prst="rect">
            <a:avLst/>
          </a:prstGeom>
          <a:noFill/>
          <a:ln w="9525">
            <a:noFill/>
          </a:ln>
        </p:spPr>
      </p:pic>
      <p:sp>
        <p:nvSpPr>
          <p:cNvPr id="2" name="日期占位符 1"/>
          <p:cNvSpPr>
            <a:spLocks noGrp="1"/>
          </p:cNvSpPr>
          <p:nvPr>
            <p:ph type="dt" sz="half" idx="10"/>
          </p:nvPr>
        </p:nvSpPr>
        <p:spPr>
          <a:xfrm>
            <a:off x="457200" y="6356350"/>
            <a:ext cx="2133600" cy="365125"/>
          </a:xfrm>
          <a:prstGeom prst="rect">
            <a:avLst/>
          </a:prstGeom>
          <a:noFill/>
          <a:ln w="9525">
            <a:noFill/>
            <a:miter/>
          </a:ln>
        </p:spPr>
        <p:txBody>
          <a:bodyPr vert="horz" anchor="ct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a:xfrm>
            <a:off x="3124200" y="6356350"/>
            <a:ext cx="2897188" cy="365125"/>
          </a:xfrm>
          <a:prstGeom prst="rect">
            <a:avLst/>
          </a:prstGeom>
          <a:noFill/>
          <a:ln w="9525">
            <a:noFill/>
            <a:miter/>
          </a:ln>
        </p:spPr>
        <p:txBody>
          <a:bodyPr vert="horz" anchor="ct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a:xfrm>
            <a:off x="6553200" y="6356350"/>
            <a:ext cx="2133600" cy="365125"/>
          </a:xfrm>
          <a:prstGeom prst="rect">
            <a:avLst/>
          </a:prstGeom>
          <a:noFill/>
          <a:ln w="9525">
            <a:noFill/>
            <a:miter/>
          </a:ln>
        </p:spPr>
        <p:txBody>
          <a:bodyPr vert="horz" anchor="ct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457200" y="6245225"/>
            <a:ext cx="2133600" cy="476250"/>
          </a:xfrm>
          <a:prstGeom prst="rect">
            <a:avLst/>
          </a:prstGeom>
          <a:noFill/>
          <a:ln w="9525">
            <a:noFill/>
          </a:ln>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a:xfrm>
            <a:off x="6553200" y="6245225"/>
            <a:ext cx="2133600" cy="476250"/>
          </a:xfrm>
          <a:prstGeom prst="rect">
            <a:avLst/>
          </a:prstGeom>
          <a:noFill/>
          <a:ln w="9525">
            <a:noFill/>
          </a:ln>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首尾页">
    <p:bg>
      <p:bgPr>
        <a:solidFill>
          <a:schemeClr val="bg1"/>
        </a:solidFill>
        <a:effectLst/>
      </p:bgPr>
    </p:bg>
    <p:spTree>
      <p:nvGrpSpPr>
        <p:cNvPr id="1" name=""/>
        <p:cNvGrpSpPr/>
        <p:nvPr/>
      </p:nvGrpSpPr>
      <p:grpSpPr>
        <a:xfrm>
          <a:off x="0" y="0"/>
          <a:ext cx="0" cy="0"/>
          <a:chOff x="0" y="0"/>
          <a:chExt cx="0" cy="0"/>
        </a:xfrm>
      </p:grpSpPr>
      <p:pic>
        <p:nvPicPr>
          <p:cNvPr id="10242" name="图片 1" descr="图片1"/>
          <p:cNvPicPr>
            <a:picLocks noChangeAspect="1"/>
          </p:cNvPicPr>
          <p:nvPr userDrawn="1"/>
        </p:nvPicPr>
        <p:blipFill>
          <a:blip r:embed="rId2"/>
          <a:stretch>
            <a:fillRect/>
          </a:stretch>
        </p:blipFill>
        <p:spPr>
          <a:xfrm>
            <a:off x="-19050" y="-33337"/>
            <a:ext cx="9172575" cy="6921500"/>
          </a:xfrm>
          <a:prstGeom prst="rect">
            <a:avLst/>
          </a:prstGeom>
          <a:noFill/>
          <a:ln w="9525">
            <a:noFill/>
          </a:ln>
        </p:spPr>
      </p:pic>
      <p:sp>
        <p:nvSpPr>
          <p:cNvPr id="2" name="日期占位符 1"/>
          <p:cNvSpPr>
            <a:spLocks noGrp="1"/>
          </p:cNvSpPr>
          <p:nvPr>
            <p:ph type="dt" sz="half" idx="10"/>
          </p:nvPr>
        </p:nvSpPr>
        <p:spPr>
          <a:xfrm>
            <a:off x="457200" y="6245225"/>
            <a:ext cx="2133600" cy="476250"/>
          </a:xfrm>
          <a:prstGeom prst="rect">
            <a:avLst/>
          </a:prstGeom>
          <a:noFill/>
          <a:ln w="9525">
            <a:noFill/>
          </a:ln>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a:xfrm>
            <a:off x="3124200" y="6245225"/>
            <a:ext cx="2895600" cy="476250"/>
          </a:xfrm>
          <a:prstGeom prst="rect">
            <a:avLst/>
          </a:prstGeom>
          <a:noFill/>
          <a:ln w="9525">
            <a:noFill/>
          </a:ln>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a:xfrm>
            <a:off x="6553200" y="6245225"/>
            <a:ext cx="2133600" cy="476250"/>
          </a:xfrm>
          <a:prstGeom prst="rect">
            <a:avLst/>
          </a:prstGeom>
          <a:noFill/>
          <a:ln w="9525">
            <a:noFill/>
          </a:ln>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081" y="1600200"/>
            <a:ext cx="4032621"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8" y="1600200"/>
            <a:ext cx="4032621"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0" y="1778438"/>
            <a:ext cx="3655180"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0" y="2665379"/>
            <a:ext cx="3655180"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3"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0965" indent="0">
              <a:buNone/>
              <a:defRPr sz="1350"/>
            </a:lvl5pPr>
            <a:lvl6pPr marL="1713865" indent="0">
              <a:buNone/>
              <a:defRPr sz="1350"/>
            </a:lvl6pPr>
            <a:lvl7pPr marL="2056765" indent="0">
              <a:buNone/>
              <a:defRPr sz="1350"/>
            </a:lvl7pPr>
            <a:lvl8pPr marL="2399665" indent="0">
              <a:buNone/>
              <a:defRPr sz="1350"/>
            </a:lvl8pPr>
            <a:lvl9pPr marL="2742565"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3"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p>
        </p:txBody>
      </p:sp>
      <p:sp>
        <p:nvSpPr>
          <p:cNvPr id="8" name="页脚占位符 7"/>
          <p:cNvSpPr>
            <a:spLocks noGrp="1"/>
          </p:cNvSpPr>
          <p:nvPr>
            <p:ph type="ftr" sz="quarter" idx="11"/>
          </p:nvPr>
        </p:nvSpPr>
        <p:spPr/>
        <p:txBody>
          <a:bodyPr/>
          <a:p>
            <a:pPr lvl="0" fontAlgn="base"/>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p>
        </p:txBody>
      </p:sp>
      <p:sp>
        <p:nvSpPr>
          <p:cNvPr id="4" name="页脚占位符 3"/>
          <p:cNvSpPr>
            <a:spLocks noGrp="1"/>
          </p:cNvSpPr>
          <p:nvPr>
            <p:ph type="ftr" sz="quarter" idx="11"/>
          </p:nvPr>
        </p:nvSpPr>
        <p:spPr/>
        <p:txBody>
          <a:bodyPr/>
          <a:p>
            <a:pPr lvl="0" fontAlgn="base"/>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p>
        </p:txBody>
      </p:sp>
      <p:sp>
        <p:nvSpPr>
          <p:cNvPr id="3" name="页脚占位符 2"/>
          <p:cNvSpPr>
            <a:spLocks noGrp="1"/>
          </p:cNvSpPr>
          <p:nvPr>
            <p:ph type="ftr" sz="quarter" idx="11"/>
          </p:nvPr>
        </p:nvSpPr>
        <p:spPr/>
        <p:txBody>
          <a:bodyPr/>
          <a:p>
            <a:pPr lvl="0" fontAlgn="base"/>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59" y="274638"/>
            <a:ext cx="205746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081" y="274638"/>
            <a:ext cx="6053105"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11266" name="图片 11"/>
          <p:cNvPicPr>
            <a:picLocks noChangeAspect="1"/>
          </p:cNvPicPr>
          <p:nvPr userDrawn="1"/>
        </p:nvPicPr>
        <p:blipFill>
          <a:blip r:embed="rId2"/>
          <a:stretch>
            <a:fillRect/>
          </a:stretch>
        </p:blipFill>
        <p:spPr>
          <a:xfrm>
            <a:off x="0" y="1588"/>
            <a:ext cx="9144000" cy="6854825"/>
          </a:xfrm>
          <a:prstGeom prst="rect">
            <a:avLst/>
          </a:prstGeom>
          <a:noFill/>
          <a:ln w="9525">
            <a:noFill/>
          </a:ln>
        </p:spPr>
      </p:pic>
      <p:sp>
        <p:nvSpPr>
          <p:cNvPr id="11267" name="矩形 12"/>
          <p:cNvSpPr/>
          <p:nvPr userDrawn="1"/>
        </p:nvSpPr>
        <p:spPr>
          <a:xfrm>
            <a:off x="0" y="-1587"/>
            <a:ext cx="9144000" cy="6858000"/>
          </a:xfrm>
          <a:prstGeom prst="rect">
            <a:avLst/>
          </a:prstGeom>
          <a:solidFill>
            <a:srgbClr val="FFFFFF">
              <a:alpha val="59998"/>
            </a:srgbClr>
          </a:solidFill>
          <a:ln w="12700">
            <a:noFill/>
          </a:ln>
        </p:spPr>
        <p:txBody>
          <a:bodyPr anchor="ctr" anchorCtr="0"/>
          <a:p>
            <a:pPr lvl="0" algn="ctr"/>
            <a:endParaRPr lang="zh-CN" altLang="en-US" sz="100">
              <a:solidFill>
                <a:srgbClr val="FFFFFF"/>
              </a:solidFill>
              <a:latin typeface="等线" panose="02010600030101010101" charset="-122"/>
              <a:ea typeface="等线" panose="02010600030101010101" charset="-122"/>
            </a:endParaRPr>
          </a:p>
        </p:txBody>
      </p:sp>
      <p:pic>
        <p:nvPicPr>
          <p:cNvPr id="11268" name="图片 16"/>
          <p:cNvPicPr>
            <a:picLocks noChangeAspect="1"/>
          </p:cNvPicPr>
          <p:nvPr userDrawn="1"/>
        </p:nvPicPr>
        <p:blipFill>
          <a:blip r:embed="rId3"/>
          <a:stretch>
            <a:fillRect/>
          </a:stretch>
        </p:blipFill>
        <p:spPr>
          <a:xfrm>
            <a:off x="0" y="5753100"/>
            <a:ext cx="9144000" cy="1104900"/>
          </a:xfrm>
          <a:prstGeom prst="rect">
            <a:avLst/>
          </a:prstGeom>
          <a:noFill/>
          <a:ln w="9525">
            <a:noFill/>
          </a:ln>
        </p:spPr>
      </p:pic>
      <p:sp>
        <p:nvSpPr>
          <p:cNvPr id="2" name="日期占位符 1"/>
          <p:cNvSpPr>
            <a:spLocks noGrp="1"/>
          </p:cNvSpPr>
          <p:nvPr>
            <p:ph type="dt" sz="half" idx="10"/>
          </p:nvPr>
        </p:nvSpPr>
        <p:spPr>
          <a:xfrm>
            <a:off x="457200" y="6356350"/>
            <a:ext cx="2133600" cy="365125"/>
          </a:xfrm>
          <a:prstGeom prst="rect">
            <a:avLst/>
          </a:prstGeom>
          <a:noFill/>
          <a:ln w="9525">
            <a:noFill/>
            <a:miter/>
          </a:ln>
        </p:spPr>
        <p:txBody>
          <a:bodyPr vert="horz" anchor="ct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a:xfrm>
            <a:off x="3124200" y="6356350"/>
            <a:ext cx="2897188" cy="365125"/>
          </a:xfrm>
          <a:prstGeom prst="rect">
            <a:avLst/>
          </a:prstGeom>
          <a:noFill/>
          <a:ln w="9525">
            <a:noFill/>
            <a:miter/>
          </a:ln>
        </p:spPr>
        <p:txBody>
          <a:bodyPr vert="horz" anchor="ct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a:xfrm>
            <a:off x="6553200" y="6356350"/>
            <a:ext cx="2133600" cy="365125"/>
          </a:xfrm>
          <a:prstGeom prst="rect">
            <a:avLst/>
          </a:prstGeom>
          <a:noFill/>
          <a:ln w="9525">
            <a:noFill/>
            <a:miter/>
          </a:ln>
        </p:spPr>
        <p:txBody>
          <a:bodyPr vert="horz" anchor="ct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3" Type="http://schemas.openxmlformats.org/officeDocument/2006/relationships/theme" Target="../theme/theme5.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标题占位符 1"/>
          <p:cNvSpPr>
            <a:spLocks noGrp="1"/>
          </p:cNvSpPr>
          <p:nvPr>
            <p:ph type="title"/>
          </p:nvPr>
        </p:nvSpPr>
        <p:spPr>
          <a:xfrm>
            <a:off x="457200" y="274638"/>
            <a:ext cx="8229600" cy="1143000"/>
          </a:xfrm>
          <a:prstGeom prst="rect">
            <a:avLst/>
          </a:prstGeom>
          <a:noFill/>
          <a:ln w="9525">
            <a:noFill/>
          </a:ln>
        </p:spPr>
        <p:txBody>
          <a:bodyPr vert="horz" anchor="ctr" anchorCtr="0"/>
          <a:p>
            <a:pPr lvl="0"/>
            <a:r>
              <a:rPr lang="zh-CN" altLang="en-US"/>
              <a:t>单击此处编辑母版标题样式</a:t>
            </a:r>
            <a:endParaRPr lang="zh-CN" altLang="en-US"/>
          </a:p>
        </p:txBody>
      </p:sp>
      <p:sp>
        <p:nvSpPr>
          <p:cNvPr id="2051" name="文本占位符 2"/>
          <p:cNvSpPr>
            <a:spLocks noGrp="1"/>
          </p:cNvSpPr>
          <p:nvPr>
            <p:ph type="body"/>
          </p:nvPr>
        </p:nvSpPr>
        <p:spPr>
          <a:xfrm>
            <a:off x="457200" y="1600200"/>
            <a:ext cx="8229600" cy="4525963"/>
          </a:xfrm>
          <a:prstGeom prst="rect">
            <a:avLst/>
          </a:prstGeom>
          <a:noFill/>
          <a:ln w="9525">
            <a:noFill/>
          </a:ln>
        </p:spPr>
        <p:txBody>
          <a:bodyPr vert="horz" anchor="t" anchorCtr="0"/>
          <a:p>
            <a:pPr lvl="0"/>
            <a:r>
              <a:rPr lang="zh-CN" altLang="en-US"/>
              <a:t>单击此处编辑母版文本样式</a:t>
            </a:r>
            <a:endParaRPr lang="zh-CN" altLang="en-US"/>
          </a:p>
          <a:p>
            <a:pPr lvl="1" indent="-213995"/>
            <a:r>
              <a:rPr lang="zh-CN" altLang="en-US"/>
              <a:t>第二级</a:t>
            </a:r>
            <a:endParaRPr lang="zh-CN" altLang="en-US"/>
          </a:p>
          <a:p>
            <a:pPr lvl="2" indent="-171450"/>
            <a:r>
              <a:rPr lang="zh-CN" altLang="en-US"/>
              <a:t>第三级</a:t>
            </a:r>
            <a:endParaRPr lang="zh-CN" altLang="en-US"/>
          </a:p>
          <a:p>
            <a:pPr lvl="3" indent="-171450"/>
            <a:r>
              <a:rPr lang="zh-CN" altLang="en-US"/>
              <a:t>第四级</a:t>
            </a:r>
            <a:endParaRPr lang="zh-CN" altLang="en-US"/>
          </a:p>
          <a:p>
            <a:pPr lvl="4" indent="-170815"/>
            <a:r>
              <a:rPr lang="zh-CN" altLang="en-US"/>
              <a:t>第五级</a:t>
            </a:r>
            <a:endParaRPr lang="zh-CN" altLang="en-US"/>
          </a:p>
        </p:txBody>
      </p:sp>
      <p:sp>
        <p:nvSpPr>
          <p:cNvPr id="1028" name="日期占位符 3"/>
          <p:cNvSpPr>
            <a:spLocks noGrp="1"/>
          </p:cNvSpPr>
          <p:nvPr>
            <p:ph type="dt" sz="half" idx="2"/>
          </p:nvPr>
        </p:nvSpPr>
        <p:spPr>
          <a:xfrm>
            <a:off x="457200" y="6356350"/>
            <a:ext cx="2133600" cy="365125"/>
          </a:xfrm>
          <a:prstGeom prst="rect">
            <a:avLst/>
          </a:prstGeom>
          <a:noFill/>
          <a:ln w="9525">
            <a:noFill/>
            <a:miter/>
          </a:ln>
        </p:spPr>
        <p:txBody>
          <a:bodyPr vert="horz" anchor="ctr"/>
          <a:lstStyle>
            <a:lvl1pPr algn="l">
              <a:defRPr sz="900">
                <a:solidFill>
                  <a:srgbClr val="898989"/>
                </a:solidFill>
                <a:ea typeface="宋体" panose="02010600030101010101" pitchFamily="2" charset="-122"/>
              </a:defRPr>
            </a:lvl1pPr>
          </a:lstStyle>
          <a:p>
            <a:pPr lvl="0" fontAlgn="base"/>
            <a:endParaRPr lang="zh-CN" altLang="en-US" strike="noStrike" noProof="1" dirty="0"/>
          </a:p>
        </p:txBody>
      </p:sp>
      <p:sp>
        <p:nvSpPr>
          <p:cNvPr id="1029" name="页脚占位符 4"/>
          <p:cNvSpPr>
            <a:spLocks noGrp="1"/>
          </p:cNvSpPr>
          <p:nvPr>
            <p:ph type="ftr" sz="quarter" idx="3"/>
          </p:nvPr>
        </p:nvSpPr>
        <p:spPr>
          <a:xfrm>
            <a:off x="3124200" y="6356350"/>
            <a:ext cx="2897188" cy="365125"/>
          </a:xfrm>
          <a:prstGeom prst="rect">
            <a:avLst/>
          </a:prstGeom>
          <a:noFill/>
          <a:ln w="9525">
            <a:noFill/>
            <a:miter/>
          </a:ln>
        </p:spPr>
        <p:txBody>
          <a:bodyPr vert="horz" anchor="ctr"/>
          <a:lstStyle>
            <a:lvl1pPr algn="ctr">
              <a:defRPr sz="900">
                <a:solidFill>
                  <a:srgbClr val="898989"/>
                </a:solidFill>
                <a:ea typeface="宋体" panose="02010600030101010101" pitchFamily="2" charset="-122"/>
              </a:defRPr>
            </a:lvl1pPr>
          </a:lstStyle>
          <a:p>
            <a:pPr lvl="0" fontAlgn="base"/>
          </a:p>
        </p:txBody>
      </p:sp>
      <p:sp>
        <p:nvSpPr>
          <p:cNvPr id="1030" name="灯片编号占位符 5"/>
          <p:cNvSpPr>
            <a:spLocks noGrp="1"/>
          </p:cNvSpPr>
          <p:nvPr>
            <p:ph type="sldNum" sz="quarter" idx="4"/>
          </p:nvPr>
        </p:nvSpPr>
        <p:spPr>
          <a:xfrm>
            <a:off x="6553200" y="6356350"/>
            <a:ext cx="2133600" cy="365125"/>
          </a:xfrm>
          <a:prstGeom prst="rect">
            <a:avLst/>
          </a:prstGeom>
          <a:noFill/>
          <a:ln w="9525">
            <a:noFill/>
            <a:miter/>
          </a:ln>
        </p:spPr>
        <p:txBody>
          <a:bodyPr vert="horz" anchor="ctr"/>
          <a:lstStyle>
            <a:lvl1pPr algn="r">
              <a:defRPr sz="900">
                <a:solidFill>
                  <a:srgbClr val="898989"/>
                </a:solidFill>
                <a:ea typeface="宋体"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hf sldNum="0" hdr="0" ftr="0" dt="0"/>
  <p:txStyles>
    <p:titleStyle>
      <a:lvl1pPr lvl="0" algn="ctr" defTabSz="685800" eaLnBrk="1" fontAlgn="base" latinLnBrk="0" hangingPunct="1">
        <a:lnSpc>
          <a:spcPct val="100000"/>
        </a:lnSpc>
        <a:spcBef>
          <a:spcPct val="0"/>
        </a:spcBef>
        <a:buClr>
          <a:srgbClr val="000000"/>
        </a:buClr>
        <a:buNone/>
        <a:defRPr sz="3300" kern="1200">
          <a:solidFill>
            <a:schemeClr val="tx1"/>
          </a:solidFill>
          <a:latin typeface="+mj-lt"/>
          <a:ea typeface="+mj-ea"/>
          <a:cs typeface="+mj-cs"/>
          <a:sym typeface="Calibri" panose="020F0502020204030204" charset="0"/>
        </a:defRPr>
      </a:lvl1pPr>
    </p:titleStyle>
    <p:bodyStyle>
      <a:lvl1pPr marL="257175" lvl="0" indent="-257175" algn="l" defTabSz="685800" eaLnBrk="1" fontAlgn="base" latinLnBrk="0" hangingPunct="1">
        <a:lnSpc>
          <a:spcPct val="100000"/>
        </a:lnSpc>
        <a:spcBef>
          <a:spcPct val="15000"/>
        </a:spcBef>
        <a:buFont typeface="Arial" panose="020B0604020202020204" pitchFamily="34" charset="0"/>
        <a:buChar char="•"/>
        <a:defRPr sz="2400" kern="1200">
          <a:solidFill>
            <a:schemeClr val="tx1"/>
          </a:solidFill>
          <a:latin typeface="+mn-lt"/>
          <a:ea typeface="+mn-ea"/>
          <a:cs typeface="+mn-cs"/>
          <a:sym typeface="Calibri" panose="020F0502020204030204" charset="0"/>
        </a:defRPr>
      </a:lvl1pPr>
      <a:lvl2pPr marL="556895" lvl="1" indent="-213995" algn="l" defTabSz="685800" eaLnBrk="1" fontAlgn="base" latinLnBrk="0" hangingPunct="1">
        <a:lnSpc>
          <a:spcPct val="100000"/>
        </a:lnSpc>
        <a:spcBef>
          <a:spcPct val="15000"/>
        </a:spcBef>
        <a:buFont typeface="Arial" panose="020B0604020202020204" pitchFamily="34" charset="0"/>
        <a:buChar char="–"/>
        <a:defRPr sz="2100" kern="1200">
          <a:solidFill>
            <a:schemeClr val="tx1"/>
          </a:solidFill>
          <a:latin typeface="+mn-lt"/>
          <a:ea typeface="+mn-ea"/>
          <a:cs typeface="+mn-cs"/>
          <a:sym typeface="Calibri" panose="020F0502020204030204" charset="0"/>
        </a:defRPr>
      </a:lvl2pPr>
      <a:lvl3pPr marL="857250" lvl="2" indent="-171450" algn="l" defTabSz="685800" eaLnBrk="1" fontAlgn="base" latinLnBrk="0" hangingPunct="1">
        <a:lnSpc>
          <a:spcPct val="100000"/>
        </a:lnSpc>
        <a:spcBef>
          <a:spcPct val="15000"/>
        </a:spcBef>
        <a:buFont typeface="Arial" panose="020B0604020202020204" pitchFamily="34" charset="0"/>
        <a:buChar char="•"/>
        <a:defRPr sz="1800" kern="1200">
          <a:solidFill>
            <a:schemeClr val="tx1"/>
          </a:solidFill>
          <a:latin typeface="+mn-lt"/>
          <a:ea typeface="+mn-ea"/>
          <a:cs typeface="+mn-cs"/>
          <a:sym typeface="Calibri" panose="020F0502020204030204" charset="0"/>
        </a:defRPr>
      </a:lvl3pPr>
      <a:lvl4pPr marL="1200150" lvl="3"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4pPr>
      <a:lvl5pPr marL="1542415" lvl="4"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5pPr>
      <a:lvl6pPr marL="1885315" lvl="5"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6pPr>
      <a:lvl7pPr marL="2228215" lvl="6"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7pPr>
      <a:lvl8pPr marL="2571115" lvl="7"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8pPr>
      <a:lvl9pPr marL="2914015" lvl="8"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9pPr>
    </p:bodyStyle>
    <p:otherStyle>
      <a:lvl1pPr marL="0" lvl="0"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2pPr>
      <a:lvl3pPr marL="685800" lvl="2"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3pPr>
      <a:lvl4pPr marL="1028700" lvl="3"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4pPr>
      <a:lvl5pPr marL="1370965" lvl="4"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5pPr>
      <a:lvl6pPr marL="1713865" lvl="5"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6pPr>
      <a:lvl7pPr marL="2056765" lvl="6"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7pPr>
      <a:lvl8pPr marL="2399665" lvl="7"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8pPr>
      <a:lvl9pPr marL="2742565" lvl="8"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3074" name="标题占位符 1"/>
          <p:cNvSpPr>
            <a:spLocks noGrp="1"/>
          </p:cNvSpPr>
          <p:nvPr>
            <p:ph type="title"/>
          </p:nvPr>
        </p:nvSpPr>
        <p:spPr>
          <a:xfrm>
            <a:off x="457200" y="274638"/>
            <a:ext cx="8229600" cy="1143000"/>
          </a:xfrm>
          <a:prstGeom prst="rect">
            <a:avLst/>
          </a:prstGeom>
          <a:noFill/>
          <a:ln w="9525">
            <a:noFill/>
          </a:ln>
        </p:spPr>
        <p:txBody>
          <a:bodyPr vert="horz" anchor="ctr" anchorCtr="0"/>
          <a:p>
            <a:pPr lvl="0"/>
            <a:r>
              <a:rPr lang="zh-CN" altLang="en-US"/>
              <a:t>单击此处编辑母版标题样式</a:t>
            </a:r>
            <a:endParaRPr lang="zh-CN" altLang="en-US"/>
          </a:p>
        </p:txBody>
      </p:sp>
      <p:sp>
        <p:nvSpPr>
          <p:cNvPr id="3075" name="文本占位符 2"/>
          <p:cNvSpPr>
            <a:spLocks noGrp="1"/>
          </p:cNvSpPr>
          <p:nvPr>
            <p:ph type="body"/>
          </p:nvPr>
        </p:nvSpPr>
        <p:spPr>
          <a:xfrm>
            <a:off x="457200" y="1600200"/>
            <a:ext cx="8229600" cy="4525963"/>
          </a:xfrm>
          <a:prstGeom prst="rect">
            <a:avLst/>
          </a:prstGeom>
          <a:noFill/>
          <a:ln w="9525">
            <a:noFill/>
          </a:ln>
        </p:spPr>
        <p:txBody>
          <a:bodyPr vert="horz" anchor="t" anchorCtr="0"/>
          <a:p>
            <a:pPr lvl="0"/>
            <a:r>
              <a:rPr lang="zh-CN" altLang="en-US"/>
              <a:t>单击此处编辑母版文本样式</a:t>
            </a:r>
            <a:endParaRPr lang="zh-CN" altLang="en-US"/>
          </a:p>
          <a:p>
            <a:pPr lvl="1" indent="-213995"/>
            <a:r>
              <a:rPr lang="zh-CN" altLang="en-US"/>
              <a:t>第二级</a:t>
            </a:r>
            <a:endParaRPr lang="zh-CN" altLang="en-US"/>
          </a:p>
          <a:p>
            <a:pPr lvl="2" indent="-171450"/>
            <a:r>
              <a:rPr lang="zh-CN" altLang="en-US"/>
              <a:t>第三级</a:t>
            </a:r>
            <a:endParaRPr lang="zh-CN" altLang="en-US"/>
          </a:p>
          <a:p>
            <a:pPr lvl="3" indent="-171450"/>
            <a:r>
              <a:rPr lang="zh-CN" altLang="en-US"/>
              <a:t>第四级</a:t>
            </a:r>
            <a:endParaRPr lang="zh-CN" altLang="en-US"/>
          </a:p>
          <a:p>
            <a:pPr lvl="4" indent="-170815"/>
            <a:r>
              <a:rPr lang="zh-CN" altLang="en-US"/>
              <a:t>第五级</a:t>
            </a:r>
            <a:endParaRPr lang="zh-CN" altLang="en-US"/>
          </a:p>
        </p:txBody>
      </p:sp>
      <p:sp>
        <p:nvSpPr>
          <p:cNvPr id="1028" name="日期占位符 3"/>
          <p:cNvSpPr>
            <a:spLocks noGrp="1"/>
          </p:cNvSpPr>
          <p:nvPr>
            <p:ph type="dt" sz="half" idx="2"/>
          </p:nvPr>
        </p:nvSpPr>
        <p:spPr>
          <a:xfrm>
            <a:off x="457200" y="6356350"/>
            <a:ext cx="2133600" cy="365125"/>
          </a:xfrm>
          <a:prstGeom prst="rect">
            <a:avLst/>
          </a:prstGeom>
          <a:noFill/>
          <a:ln w="9525">
            <a:noFill/>
            <a:miter/>
          </a:ln>
        </p:spPr>
        <p:txBody>
          <a:bodyPr vert="horz" anchor="ctr"/>
          <a:lstStyle>
            <a:lvl1pPr algn="l">
              <a:defRPr sz="900">
                <a:solidFill>
                  <a:srgbClr val="898989"/>
                </a:solidFill>
                <a:ea typeface="宋体" panose="02010600030101010101" pitchFamily="2" charset="-122"/>
              </a:defRPr>
            </a:lvl1pPr>
          </a:lstStyle>
          <a:p>
            <a:pPr lvl="0" fontAlgn="base"/>
            <a:endParaRPr lang="zh-CN" altLang="en-US" strike="noStrike" noProof="1" dirty="0"/>
          </a:p>
        </p:txBody>
      </p:sp>
      <p:sp>
        <p:nvSpPr>
          <p:cNvPr id="1029" name="页脚占位符 4"/>
          <p:cNvSpPr>
            <a:spLocks noGrp="1"/>
          </p:cNvSpPr>
          <p:nvPr>
            <p:ph type="ftr" sz="quarter" idx="3"/>
          </p:nvPr>
        </p:nvSpPr>
        <p:spPr>
          <a:xfrm>
            <a:off x="3124200" y="6356350"/>
            <a:ext cx="2897188" cy="365125"/>
          </a:xfrm>
          <a:prstGeom prst="rect">
            <a:avLst/>
          </a:prstGeom>
          <a:noFill/>
          <a:ln w="9525">
            <a:noFill/>
            <a:miter/>
          </a:ln>
        </p:spPr>
        <p:txBody>
          <a:bodyPr vert="horz" anchor="ctr"/>
          <a:lstStyle>
            <a:lvl1pPr algn="ctr">
              <a:defRPr sz="900">
                <a:solidFill>
                  <a:srgbClr val="898989"/>
                </a:solidFill>
                <a:ea typeface="宋体" panose="02010600030101010101" pitchFamily="2" charset="-122"/>
              </a:defRPr>
            </a:lvl1pPr>
          </a:lstStyle>
          <a:p>
            <a:pPr lvl="0" fontAlgn="base"/>
          </a:p>
        </p:txBody>
      </p:sp>
      <p:sp>
        <p:nvSpPr>
          <p:cNvPr id="1030" name="灯片编号占位符 5"/>
          <p:cNvSpPr>
            <a:spLocks noGrp="1"/>
          </p:cNvSpPr>
          <p:nvPr>
            <p:ph type="sldNum" sz="quarter" idx="4"/>
          </p:nvPr>
        </p:nvSpPr>
        <p:spPr>
          <a:xfrm>
            <a:off x="6553200" y="6356350"/>
            <a:ext cx="2133600" cy="365125"/>
          </a:xfrm>
          <a:prstGeom prst="rect">
            <a:avLst/>
          </a:prstGeom>
          <a:noFill/>
          <a:ln w="9525">
            <a:noFill/>
            <a:miter/>
          </a:ln>
        </p:spPr>
        <p:txBody>
          <a:bodyPr vert="horz" anchor="ctr"/>
          <a:lstStyle>
            <a:lvl1pPr algn="r">
              <a:defRPr sz="900">
                <a:solidFill>
                  <a:srgbClr val="898989"/>
                </a:solidFill>
                <a:ea typeface="宋体"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fade/>
  </p:transition>
  <p:hf sldNum="0" hdr="0" ftr="0" dt="0"/>
  <p:txStyles>
    <p:titleStyle>
      <a:lvl1pPr lvl="0" algn="ctr" defTabSz="685800" eaLnBrk="1" fontAlgn="base" latinLnBrk="0" hangingPunct="1">
        <a:lnSpc>
          <a:spcPct val="100000"/>
        </a:lnSpc>
        <a:spcBef>
          <a:spcPct val="0"/>
        </a:spcBef>
        <a:buClr>
          <a:srgbClr val="000000"/>
        </a:buClr>
        <a:buNone/>
        <a:defRPr sz="3300" kern="1200">
          <a:solidFill>
            <a:schemeClr val="tx1"/>
          </a:solidFill>
          <a:latin typeface="+mj-lt"/>
          <a:ea typeface="+mj-ea"/>
          <a:cs typeface="+mj-cs"/>
          <a:sym typeface="Calibri" panose="020F0502020204030204" charset="0"/>
        </a:defRPr>
      </a:lvl1pPr>
    </p:titleStyle>
    <p:bodyStyle>
      <a:lvl1pPr marL="257175" lvl="0" indent="-257175" algn="l" defTabSz="685800" eaLnBrk="1" fontAlgn="base" latinLnBrk="0" hangingPunct="1">
        <a:lnSpc>
          <a:spcPct val="100000"/>
        </a:lnSpc>
        <a:spcBef>
          <a:spcPct val="15000"/>
        </a:spcBef>
        <a:buFont typeface="Arial" panose="020B0604020202020204" pitchFamily="34" charset="0"/>
        <a:buChar char="•"/>
        <a:defRPr sz="2400" kern="1200">
          <a:solidFill>
            <a:schemeClr val="tx1"/>
          </a:solidFill>
          <a:latin typeface="+mn-lt"/>
          <a:ea typeface="+mn-ea"/>
          <a:cs typeface="+mn-cs"/>
          <a:sym typeface="Calibri" panose="020F0502020204030204" charset="0"/>
        </a:defRPr>
      </a:lvl1pPr>
      <a:lvl2pPr marL="556895" lvl="1" indent="-213995" algn="l" defTabSz="685800" eaLnBrk="1" fontAlgn="base" latinLnBrk="0" hangingPunct="1">
        <a:lnSpc>
          <a:spcPct val="100000"/>
        </a:lnSpc>
        <a:spcBef>
          <a:spcPct val="15000"/>
        </a:spcBef>
        <a:buFont typeface="Arial" panose="020B0604020202020204" pitchFamily="34" charset="0"/>
        <a:buChar char="–"/>
        <a:defRPr sz="2100" kern="1200">
          <a:solidFill>
            <a:schemeClr val="tx1"/>
          </a:solidFill>
          <a:latin typeface="+mn-lt"/>
          <a:ea typeface="+mn-ea"/>
          <a:cs typeface="+mn-cs"/>
          <a:sym typeface="Calibri" panose="020F0502020204030204" charset="0"/>
        </a:defRPr>
      </a:lvl2pPr>
      <a:lvl3pPr marL="857250" lvl="2" indent="-171450" algn="l" defTabSz="685800" eaLnBrk="1" fontAlgn="base" latinLnBrk="0" hangingPunct="1">
        <a:lnSpc>
          <a:spcPct val="100000"/>
        </a:lnSpc>
        <a:spcBef>
          <a:spcPct val="15000"/>
        </a:spcBef>
        <a:buFont typeface="Arial" panose="020B0604020202020204" pitchFamily="34" charset="0"/>
        <a:buChar char="•"/>
        <a:defRPr sz="1800" kern="1200">
          <a:solidFill>
            <a:schemeClr val="tx1"/>
          </a:solidFill>
          <a:latin typeface="+mn-lt"/>
          <a:ea typeface="+mn-ea"/>
          <a:cs typeface="+mn-cs"/>
          <a:sym typeface="Calibri" panose="020F0502020204030204" charset="0"/>
        </a:defRPr>
      </a:lvl3pPr>
      <a:lvl4pPr marL="1200150" lvl="3"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4pPr>
      <a:lvl5pPr marL="1542415" lvl="4"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5pPr>
      <a:lvl6pPr marL="1885315" lvl="5"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6pPr>
      <a:lvl7pPr marL="2228215" lvl="6"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7pPr>
      <a:lvl8pPr marL="2571115" lvl="7"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8pPr>
      <a:lvl9pPr marL="2914015" lvl="8"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9pPr>
    </p:bodyStyle>
    <p:otherStyle>
      <a:lvl1pPr marL="0" lvl="0"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2pPr>
      <a:lvl3pPr marL="685800" lvl="2"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3pPr>
      <a:lvl4pPr marL="1028700" lvl="3"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4pPr>
      <a:lvl5pPr marL="1370965" lvl="4"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5pPr>
      <a:lvl6pPr marL="1713865" lvl="5"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6pPr>
      <a:lvl7pPr marL="2056765" lvl="6"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7pPr>
      <a:lvl8pPr marL="2399665" lvl="7"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8pPr>
      <a:lvl9pPr marL="2742565" lvl="8"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4099"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5122" name="标题占位符 1"/>
          <p:cNvSpPr>
            <a:spLocks noGrp="1"/>
          </p:cNvSpPr>
          <p:nvPr>
            <p:ph type="title"/>
          </p:nvPr>
        </p:nvSpPr>
        <p:spPr>
          <a:xfrm>
            <a:off x="457200" y="274638"/>
            <a:ext cx="8229600" cy="1143000"/>
          </a:xfrm>
          <a:prstGeom prst="rect">
            <a:avLst/>
          </a:prstGeom>
          <a:noFill/>
          <a:ln w="9525">
            <a:noFill/>
          </a:ln>
        </p:spPr>
        <p:txBody>
          <a:bodyPr vert="horz" anchor="ctr" anchorCtr="0"/>
          <a:p>
            <a:pPr lvl="0"/>
            <a:r>
              <a:rPr lang="zh-CN" altLang="en-US"/>
              <a:t>单击此处编辑母版标题样式</a:t>
            </a:r>
            <a:endParaRPr lang="zh-CN" altLang="en-US"/>
          </a:p>
        </p:txBody>
      </p:sp>
      <p:sp>
        <p:nvSpPr>
          <p:cNvPr id="5123" name="文本占位符 2"/>
          <p:cNvSpPr>
            <a:spLocks noGrp="1"/>
          </p:cNvSpPr>
          <p:nvPr>
            <p:ph type="body"/>
          </p:nvPr>
        </p:nvSpPr>
        <p:spPr>
          <a:xfrm>
            <a:off x="457200" y="1600200"/>
            <a:ext cx="8229600" cy="4525963"/>
          </a:xfrm>
          <a:prstGeom prst="rect">
            <a:avLst/>
          </a:prstGeom>
          <a:noFill/>
          <a:ln w="9525">
            <a:noFill/>
          </a:ln>
        </p:spPr>
        <p:txBody>
          <a:bodyPr vert="horz" anchor="t" anchorCtr="0"/>
          <a:p>
            <a:pPr lvl="0"/>
            <a:r>
              <a:rPr lang="zh-CN" altLang="en-US"/>
              <a:t>单击此处编辑母版文本样式</a:t>
            </a:r>
            <a:endParaRPr lang="zh-CN" altLang="en-US"/>
          </a:p>
          <a:p>
            <a:pPr lvl="1" indent="-213995"/>
            <a:r>
              <a:rPr lang="zh-CN" altLang="en-US"/>
              <a:t>第二级</a:t>
            </a:r>
            <a:endParaRPr lang="zh-CN" altLang="en-US"/>
          </a:p>
          <a:p>
            <a:pPr lvl="2" indent="-171450"/>
            <a:r>
              <a:rPr lang="zh-CN" altLang="en-US"/>
              <a:t>第三级</a:t>
            </a:r>
            <a:endParaRPr lang="zh-CN" altLang="en-US"/>
          </a:p>
          <a:p>
            <a:pPr lvl="3" indent="-171450"/>
            <a:r>
              <a:rPr lang="zh-CN" altLang="en-US"/>
              <a:t>第四级</a:t>
            </a:r>
            <a:endParaRPr lang="zh-CN" altLang="en-US"/>
          </a:p>
          <a:p>
            <a:pPr lvl="4" indent="-170815"/>
            <a:r>
              <a:rPr lang="zh-CN" altLang="en-US"/>
              <a:t>第五级</a:t>
            </a:r>
            <a:endParaRPr lang="zh-CN" altLang="en-US"/>
          </a:p>
        </p:txBody>
      </p:sp>
      <p:sp>
        <p:nvSpPr>
          <p:cNvPr id="1028" name="日期占位符 3"/>
          <p:cNvSpPr>
            <a:spLocks noGrp="1"/>
          </p:cNvSpPr>
          <p:nvPr>
            <p:ph type="dt" sz="half" idx="2"/>
          </p:nvPr>
        </p:nvSpPr>
        <p:spPr>
          <a:xfrm>
            <a:off x="457200" y="6356350"/>
            <a:ext cx="2133600" cy="365125"/>
          </a:xfrm>
          <a:prstGeom prst="rect">
            <a:avLst/>
          </a:prstGeom>
          <a:noFill/>
          <a:ln w="9525">
            <a:noFill/>
            <a:miter/>
          </a:ln>
        </p:spPr>
        <p:txBody>
          <a:bodyPr vert="horz" anchor="ctr"/>
          <a:lstStyle>
            <a:lvl1pPr algn="l">
              <a:defRPr sz="900">
                <a:solidFill>
                  <a:srgbClr val="898989"/>
                </a:solidFill>
                <a:ea typeface="宋体" panose="02010600030101010101" pitchFamily="2" charset="-122"/>
              </a:defRPr>
            </a:lvl1pPr>
          </a:lstStyle>
          <a:p>
            <a:pPr lvl="0" fontAlgn="base"/>
            <a:endParaRPr lang="zh-CN" altLang="en-US" strike="noStrike" noProof="1" dirty="0"/>
          </a:p>
        </p:txBody>
      </p:sp>
      <p:sp>
        <p:nvSpPr>
          <p:cNvPr id="1029" name="页脚占位符 4"/>
          <p:cNvSpPr>
            <a:spLocks noGrp="1"/>
          </p:cNvSpPr>
          <p:nvPr>
            <p:ph type="ftr" sz="quarter" idx="3"/>
          </p:nvPr>
        </p:nvSpPr>
        <p:spPr>
          <a:xfrm>
            <a:off x="3124200" y="6356350"/>
            <a:ext cx="2897188" cy="365125"/>
          </a:xfrm>
          <a:prstGeom prst="rect">
            <a:avLst/>
          </a:prstGeom>
          <a:noFill/>
          <a:ln w="9525">
            <a:noFill/>
            <a:miter/>
          </a:ln>
        </p:spPr>
        <p:txBody>
          <a:bodyPr vert="horz" anchor="ctr"/>
          <a:lstStyle>
            <a:lvl1pPr algn="ctr">
              <a:defRPr sz="900">
                <a:solidFill>
                  <a:srgbClr val="898989"/>
                </a:solidFill>
                <a:ea typeface="宋体" panose="02010600030101010101" pitchFamily="2" charset="-122"/>
              </a:defRPr>
            </a:lvl1pPr>
          </a:lstStyle>
          <a:p>
            <a:pPr lvl="0" fontAlgn="base"/>
          </a:p>
        </p:txBody>
      </p:sp>
      <p:sp>
        <p:nvSpPr>
          <p:cNvPr id="1030" name="灯片编号占位符 5"/>
          <p:cNvSpPr>
            <a:spLocks noGrp="1"/>
          </p:cNvSpPr>
          <p:nvPr>
            <p:ph type="sldNum" sz="quarter" idx="4"/>
          </p:nvPr>
        </p:nvSpPr>
        <p:spPr>
          <a:xfrm>
            <a:off x="6553200" y="6356350"/>
            <a:ext cx="2133600" cy="365125"/>
          </a:xfrm>
          <a:prstGeom prst="rect">
            <a:avLst/>
          </a:prstGeom>
          <a:noFill/>
          <a:ln w="9525">
            <a:noFill/>
            <a:miter/>
          </a:ln>
        </p:spPr>
        <p:txBody>
          <a:bodyPr vert="horz" anchor="ctr"/>
          <a:lstStyle>
            <a:lvl1pPr algn="r">
              <a:defRPr sz="900">
                <a:solidFill>
                  <a:srgbClr val="898989"/>
                </a:solidFill>
                <a:ea typeface="宋体"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p:fade/>
  </p:transition>
  <p:hf sldNum="0" hdr="0" ftr="0" dt="0"/>
  <p:txStyles>
    <p:titleStyle>
      <a:lvl1pPr lvl="0" algn="ctr" defTabSz="685800" eaLnBrk="1" fontAlgn="base" latinLnBrk="0" hangingPunct="1">
        <a:lnSpc>
          <a:spcPct val="100000"/>
        </a:lnSpc>
        <a:spcBef>
          <a:spcPct val="0"/>
        </a:spcBef>
        <a:buClr>
          <a:srgbClr val="000000"/>
        </a:buClr>
        <a:buNone/>
        <a:defRPr sz="3300" kern="1200">
          <a:solidFill>
            <a:schemeClr val="tx1"/>
          </a:solidFill>
          <a:latin typeface="+mj-lt"/>
          <a:ea typeface="+mj-ea"/>
          <a:cs typeface="+mj-cs"/>
          <a:sym typeface="Calibri" panose="020F0502020204030204" charset="0"/>
        </a:defRPr>
      </a:lvl1pPr>
    </p:titleStyle>
    <p:bodyStyle>
      <a:lvl1pPr marL="257175" lvl="0" indent="-257175" algn="l" defTabSz="685800" eaLnBrk="1" fontAlgn="base" latinLnBrk="0" hangingPunct="1">
        <a:lnSpc>
          <a:spcPct val="100000"/>
        </a:lnSpc>
        <a:spcBef>
          <a:spcPct val="15000"/>
        </a:spcBef>
        <a:buFont typeface="Arial" panose="020B0604020202020204" pitchFamily="34" charset="0"/>
        <a:buChar char="•"/>
        <a:defRPr sz="2400" kern="1200">
          <a:solidFill>
            <a:schemeClr val="tx1"/>
          </a:solidFill>
          <a:latin typeface="+mn-lt"/>
          <a:ea typeface="+mn-ea"/>
          <a:cs typeface="+mn-cs"/>
          <a:sym typeface="Calibri" panose="020F0502020204030204" charset="0"/>
        </a:defRPr>
      </a:lvl1pPr>
      <a:lvl2pPr marL="556895" lvl="1" indent="-213995" algn="l" defTabSz="685800" eaLnBrk="1" fontAlgn="base" latinLnBrk="0" hangingPunct="1">
        <a:lnSpc>
          <a:spcPct val="100000"/>
        </a:lnSpc>
        <a:spcBef>
          <a:spcPct val="15000"/>
        </a:spcBef>
        <a:buFont typeface="Arial" panose="020B0604020202020204" pitchFamily="34" charset="0"/>
        <a:buChar char="–"/>
        <a:defRPr sz="2100" kern="1200">
          <a:solidFill>
            <a:schemeClr val="tx1"/>
          </a:solidFill>
          <a:latin typeface="+mn-lt"/>
          <a:ea typeface="+mn-ea"/>
          <a:cs typeface="+mn-cs"/>
          <a:sym typeface="Calibri" panose="020F0502020204030204" charset="0"/>
        </a:defRPr>
      </a:lvl2pPr>
      <a:lvl3pPr marL="857250" lvl="2" indent="-171450" algn="l" defTabSz="685800" eaLnBrk="1" fontAlgn="base" latinLnBrk="0" hangingPunct="1">
        <a:lnSpc>
          <a:spcPct val="100000"/>
        </a:lnSpc>
        <a:spcBef>
          <a:spcPct val="15000"/>
        </a:spcBef>
        <a:buFont typeface="Arial" panose="020B0604020202020204" pitchFamily="34" charset="0"/>
        <a:buChar char="•"/>
        <a:defRPr sz="1800" kern="1200">
          <a:solidFill>
            <a:schemeClr val="tx1"/>
          </a:solidFill>
          <a:latin typeface="+mn-lt"/>
          <a:ea typeface="+mn-ea"/>
          <a:cs typeface="+mn-cs"/>
          <a:sym typeface="Calibri" panose="020F0502020204030204" charset="0"/>
        </a:defRPr>
      </a:lvl3pPr>
      <a:lvl4pPr marL="1200150" lvl="3"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4pPr>
      <a:lvl5pPr marL="1542415" lvl="4"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5pPr>
      <a:lvl6pPr marL="1885315" lvl="5"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6pPr>
      <a:lvl7pPr marL="2228215" lvl="6"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7pPr>
      <a:lvl8pPr marL="2571115" lvl="7"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8pPr>
      <a:lvl9pPr marL="2914015" lvl="8"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9pPr>
    </p:bodyStyle>
    <p:otherStyle>
      <a:lvl1pPr marL="0" lvl="0"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2pPr>
      <a:lvl3pPr marL="685800" lvl="2"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3pPr>
      <a:lvl4pPr marL="1028700" lvl="3"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4pPr>
      <a:lvl5pPr marL="1370965" lvl="4"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5pPr>
      <a:lvl6pPr marL="1713865" lvl="5"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6pPr>
      <a:lvl7pPr marL="2056765" lvl="6"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7pPr>
      <a:lvl8pPr marL="2399665" lvl="7"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8pPr>
      <a:lvl9pPr marL="2742565" lvl="8" indent="0" algn="l" defTabSz="685800" eaLnBrk="1" fontAlgn="base" latinLnBrk="0" hangingPunct="1">
        <a:lnSpc>
          <a:spcPct val="100000"/>
        </a:lnSpc>
        <a:spcBef>
          <a:spcPct val="0"/>
        </a:spcBef>
        <a:spcAft>
          <a:spcPct val="0"/>
        </a:spcAft>
        <a:buClr>
          <a:srgbClr val="000000"/>
        </a:buClr>
        <a:defRPr sz="1350"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tags" Target="../tags/tag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5.xml"/><Relationship Id="rId2" Type="http://schemas.openxmlformats.org/officeDocument/2006/relationships/image" Target="../media/image16.jpe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7.xml"/><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9.jpeg"/><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5.xml"/><Relationship Id="rId2" Type="http://schemas.openxmlformats.org/officeDocument/2006/relationships/image" Target="../media/image21.png"/><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5.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5.xml"/><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5.xml"/><Relationship Id="rId2" Type="http://schemas.openxmlformats.org/officeDocument/2006/relationships/image" Target="../media/image27.jpeg"/><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35.xml"/><Relationship Id="rId7" Type="http://schemas.microsoft.com/office/2007/relationships/hdphoto" Target="../media/image36.wdp"/><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 Id="rId3" Type="http://schemas.microsoft.com/office/2007/relationships/hdphoto" Target="../media/image32.wdp"/><Relationship Id="rId2" Type="http://schemas.openxmlformats.org/officeDocument/2006/relationships/image" Target="../media/image31.png"/><Relationship Id="rId1" Type="http://schemas.openxmlformats.org/officeDocument/2006/relationships/image" Target="../media/image30.pn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image" Target="../media/image44.jpeg"/><Relationship Id="rId7" Type="http://schemas.openxmlformats.org/officeDocument/2006/relationships/image" Target="../media/image43.jpeg"/><Relationship Id="rId6" Type="http://schemas.microsoft.com/office/2007/relationships/hdphoto" Target="../media/image42.wdp"/><Relationship Id="rId5" Type="http://schemas.openxmlformats.org/officeDocument/2006/relationships/image" Target="../media/image41.png"/><Relationship Id="rId4" Type="http://schemas.microsoft.com/office/2007/relationships/hdphoto" Target="../media/image40.wdp"/><Relationship Id="rId3" Type="http://schemas.openxmlformats.org/officeDocument/2006/relationships/image" Target="../media/image39.png"/><Relationship Id="rId2" Type="http://schemas.microsoft.com/office/2007/relationships/hdphoto" Target="../media/image38.wdp"/><Relationship Id="rId1"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5.xml"/><Relationship Id="rId2" Type="http://schemas.openxmlformats.org/officeDocument/2006/relationships/image" Target="../media/image46.png"/><Relationship Id="rId1"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 name="Shape">
            <a:hlinkClick r:id="" action="ppaction://media"/>
          </p:cNvPr>
          <p:cNvPicPr>
            <a:picLocks noRot="1" noChangeAspect="1"/>
          </p:cNvPicPr>
          <p:nvPr/>
        </p:nvPicPr>
        <p:blipFill>
          <a:blip r:embed="rId1"/>
          <a:stretch>
            <a:fillRect/>
          </a:stretch>
        </p:blipFill>
        <p:spPr>
          <a:xfrm>
            <a:off x="-1087437" y="344488"/>
            <a:ext cx="457200" cy="457200"/>
          </a:xfrm>
          <a:prstGeom prst="rect">
            <a:avLst/>
          </a:prstGeom>
          <a:noFill/>
          <a:ln w="9525">
            <a:noFill/>
          </a:ln>
        </p:spPr>
      </p:pic>
      <p:grpSp>
        <p:nvGrpSpPr>
          <p:cNvPr id="13314" name="组合 2"/>
          <p:cNvGrpSpPr/>
          <p:nvPr/>
        </p:nvGrpSpPr>
        <p:grpSpPr>
          <a:xfrm>
            <a:off x="-84137" y="857250"/>
            <a:ext cx="9228137" cy="5233988"/>
            <a:chOff x="-66675" y="-52387"/>
            <a:chExt cx="12303919" cy="6978229"/>
          </a:xfrm>
        </p:grpSpPr>
        <p:pic>
          <p:nvPicPr>
            <p:cNvPr id="13315" name="图片 13" descr="5de1409504a9c2a68615785262168eca"/>
            <p:cNvPicPr>
              <a:picLocks noChangeAspect="1"/>
            </p:cNvPicPr>
            <p:nvPr/>
          </p:nvPicPr>
          <p:blipFill>
            <a:blip r:embed="rId2"/>
            <a:srcRect t="37875"/>
            <a:stretch>
              <a:fillRect/>
            </a:stretch>
          </p:blipFill>
          <p:spPr>
            <a:xfrm>
              <a:off x="-45244" y="5192292"/>
              <a:ext cx="12282488" cy="1733550"/>
            </a:xfrm>
            <a:prstGeom prst="rect">
              <a:avLst/>
            </a:prstGeom>
            <a:noFill/>
            <a:ln w="9525">
              <a:noFill/>
            </a:ln>
          </p:spPr>
        </p:pic>
        <p:pic>
          <p:nvPicPr>
            <p:cNvPr id="13316" name="图片 40"/>
            <p:cNvPicPr>
              <a:picLocks noChangeAspect="1"/>
            </p:cNvPicPr>
            <p:nvPr/>
          </p:nvPicPr>
          <p:blipFill>
            <a:blip r:embed="rId3"/>
            <a:stretch>
              <a:fillRect/>
            </a:stretch>
          </p:blipFill>
          <p:spPr>
            <a:xfrm>
              <a:off x="9663113" y="271463"/>
              <a:ext cx="2170112" cy="1220787"/>
            </a:xfrm>
            <a:prstGeom prst="rect">
              <a:avLst/>
            </a:prstGeom>
            <a:noFill/>
            <a:ln w="9525">
              <a:noFill/>
            </a:ln>
          </p:spPr>
        </p:pic>
        <p:pic>
          <p:nvPicPr>
            <p:cNvPr id="13317" name="PA_图片 12"/>
            <p:cNvPicPr>
              <a:picLocks noChangeAspect="1"/>
            </p:cNvPicPr>
            <p:nvPr/>
          </p:nvPicPr>
          <p:blipFill>
            <a:blip r:embed="rId4"/>
            <a:stretch>
              <a:fillRect/>
            </a:stretch>
          </p:blipFill>
          <p:spPr>
            <a:xfrm>
              <a:off x="-66675" y="-52387"/>
              <a:ext cx="4397375" cy="1433512"/>
            </a:xfrm>
            <a:prstGeom prst="rect">
              <a:avLst/>
            </a:prstGeom>
            <a:noFill/>
            <a:ln w="9525">
              <a:noFill/>
            </a:ln>
          </p:spPr>
        </p:pic>
      </p:grpSp>
      <p:sp>
        <p:nvSpPr>
          <p:cNvPr id="13" name="PA_矩形 17"/>
          <p:cNvSpPr/>
          <p:nvPr>
            <p:custDataLst>
              <p:tags r:id="rId5"/>
            </p:custDataLst>
          </p:nvPr>
        </p:nvSpPr>
        <p:spPr bwMode="auto">
          <a:xfrm>
            <a:off x="257349" y="2702059"/>
            <a:ext cx="8564880" cy="2245360"/>
          </a:xfrm>
          <a:prstGeom prst="rect">
            <a:avLst/>
          </a:prstGeom>
          <a:effectLst>
            <a:outerShdw blurRad="50800" dist="38100" dir="5400000" algn="t" rotWithShape="0">
              <a:prstClr val="black">
                <a:alpha val="0"/>
              </a:prstClr>
            </a:outerShdw>
          </a:effectLst>
        </p:spPr>
        <p:txBody>
          <a:bodyPr wrap="none">
            <a:spAutoFit/>
          </a:bodyPr>
          <a:lstStyle/>
          <a:p>
            <a:pPr algn="dist" fontAlgn="auto">
              <a:spcBef>
                <a:spcPts val="0"/>
              </a:spcBef>
              <a:spcAft>
                <a:spcPts val="0"/>
              </a:spcAft>
              <a:defRPr/>
            </a:pPr>
            <a:r>
              <a:rPr lang="zh-CN" altLang="en-US" sz="6000" b="1" strike="noStrike" noProof="1" dirty="0" smtClean="0">
                <a:ln w="22225">
                  <a:noFill/>
                </a:ln>
                <a:gradFill flip="none" rotWithShape="1">
                  <a:gsLst>
                    <a:gs pos="0">
                      <a:srgbClr val="E30000"/>
                    </a:gs>
                    <a:gs pos="100000">
                      <a:srgbClr val="760303"/>
                    </a:gs>
                  </a:gsLst>
                  <a:path path="rect">
                    <a:fillToRect l="50000" t="50000" r="50000" b="50000"/>
                  </a:path>
                  <a:tileRect/>
                </a:gradFill>
                <a:effectLst>
                  <a:outerShdw blurRad="50800" dist="38100" dir="5400000" algn="t" rotWithShape="0">
                    <a:prstClr val="black">
                      <a:alpha val="40000"/>
                    </a:prstClr>
                  </a:outerShdw>
                </a:effectLst>
                <a:latin typeface="微软雅黑" panose="020B0503020204020204" charset="-122"/>
                <a:ea typeface="微软雅黑" panose="020B0503020204020204" charset="-122"/>
                <a:cs typeface="八大山人 V2007" pitchFamily="2" charset="-122"/>
                <a:sym typeface="微软雅黑" panose="020B0503020204020204" charset="-122"/>
              </a:rPr>
              <a:t>对外开放格局的初步形成</a:t>
            </a:r>
            <a:endParaRPr lang="zh-CN" altLang="en-US" sz="6000" b="1" strike="noStrike" noProof="1" dirty="0" smtClean="0">
              <a:ln w="22225">
                <a:noFill/>
              </a:ln>
              <a:gradFill flip="none" rotWithShape="1">
                <a:gsLst>
                  <a:gs pos="0">
                    <a:srgbClr val="E30000"/>
                  </a:gs>
                  <a:gs pos="100000">
                    <a:srgbClr val="760303"/>
                  </a:gs>
                </a:gsLst>
                <a:path path="rect">
                  <a:fillToRect l="50000" t="50000" r="50000" b="50000"/>
                </a:path>
                <a:tileRect/>
              </a:gradFill>
              <a:effectLst>
                <a:outerShdw blurRad="50800" dist="38100" dir="5400000" algn="t" rotWithShape="0">
                  <a:prstClr val="black">
                    <a:alpha val="40000"/>
                  </a:prstClr>
                </a:outerShdw>
              </a:effectLst>
              <a:latin typeface="微软雅黑" panose="020B0503020204020204" charset="-122"/>
              <a:ea typeface="微软雅黑" panose="020B0503020204020204" charset="-122"/>
              <a:cs typeface="八大山人 V2007" pitchFamily="2" charset="-122"/>
              <a:sym typeface="微软雅黑" panose="020B0503020204020204" charset="-122"/>
            </a:endParaRPr>
          </a:p>
          <a:p>
            <a:pPr algn="ctr" fontAlgn="auto">
              <a:spcBef>
                <a:spcPts val="0"/>
              </a:spcBef>
              <a:spcAft>
                <a:spcPts val="0"/>
              </a:spcAft>
              <a:defRPr/>
            </a:pPr>
            <a:endParaRPr lang="zh-CN" altLang="en-US" sz="4000" b="1" strike="noStrike" noProof="1" dirty="0">
              <a:ln w="22225">
                <a:noFill/>
              </a:ln>
              <a:solidFill>
                <a:schemeClr val="accent2">
                  <a:lumMod val="60000"/>
                  <a:lumOff val="40000"/>
                </a:schemeClr>
              </a:solidFill>
              <a:effectLst>
                <a:outerShdw blurRad="50800" dist="38100" dir="5400000" algn="t" rotWithShape="0">
                  <a:prstClr val="black">
                    <a:alpha val="40000"/>
                  </a:prstClr>
                </a:outerShdw>
              </a:effectLst>
              <a:latin typeface="微软雅黑" panose="020B0503020204020204" charset="-122"/>
              <a:ea typeface="微软雅黑" panose="020B0503020204020204" charset="-122"/>
              <a:cs typeface="八大山人 V2007" pitchFamily="2" charset="-122"/>
              <a:sym typeface="微软雅黑" panose="020B0503020204020204" charset="-122"/>
            </a:endParaRPr>
          </a:p>
          <a:p>
            <a:pPr algn="ctr" fontAlgn="auto">
              <a:spcBef>
                <a:spcPts val="0"/>
              </a:spcBef>
              <a:spcAft>
                <a:spcPts val="0"/>
              </a:spcAft>
              <a:defRPr/>
            </a:pPr>
            <a:r>
              <a:rPr lang="zh-CN" altLang="en-US" sz="4000" b="1" strike="noStrike" noProof="1" dirty="0">
                <a:ln w="22225">
                  <a:noFill/>
                </a:ln>
                <a:solidFill>
                  <a:schemeClr val="accent2">
                    <a:lumMod val="60000"/>
                    <a:lumOff val="40000"/>
                  </a:schemeClr>
                </a:solidFill>
                <a:effectLst>
                  <a:outerShdw blurRad="50800" dist="38100" dir="5400000" algn="t" rotWithShape="0">
                    <a:prstClr val="black">
                      <a:alpha val="40000"/>
                    </a:prstClr>
                  </a:outerShdw>
                </a:effectLst>
                <a:latin typeface="微软雅黑" panose="020B0503020204020204" charset="-122"/>
                <a:ea typeface="微软雅黑" panose="020B0503020204020204" charset="-122"/>
                <a:cs typeface="八大山人 V2007" pitchFamily="2" charset="-122"/>
                <a:sym typeface="微软雅黑" panose="020B0503020204020204" charset="-122"/>
              </a:rPr>
              <a:t>蚌埠一中</a:t>
            </a:r>
            <a:r>
              <a:rPr lang="en-US" altLang="zh-CN" sz="4000" b="1" strike="noStrike" noProof="1" dirty="0">
                <a:ln w="22225">
                  <a:noFill/>
                </a:ln>
                <a:solidFill>
                  <a:schemeClr val="accent2">
                    <a:lumMod val="60000"/>
                    <a:lumOff val="40000"/>
                  </a:schemeClr>
                </a:solidFill>
                <a:effectLst>
                  <a:outerShdw blurRad="50800" dist="38100" dir="5400000" algn="t" rotWithShape="0">
                    <a:prstClr val="black">
                      <a:alpha val="40000"/>
                    </a:prstClr>
                  </a:outerShdw>
                </a:effectLst>
                <a:latin typeface="微软雅黑" panose="020B0503020204020204" charset="-122"/>
                <a:ea typeface="微软雅黑" panose="020B0503020204020204" charset="-122"/>
                <a:cs typeface="八大山人 V2007" pitchFamily="2" charset="-122"/>
                <a:sym typeface="微软雅黑" panose="020B0503020204020204" charset="-122"/>
              </a:rPr>
              <a:t> </a:t>
            </a:r>
            <a:r>
              <a:rPr lang="zh-CN" altLang="en-US" sz="4000" b="1" strike="noStrike" noProof="1" dirty="0">
                <a:ln w="22225">
                  <a:noFill/>
                </a:ln>
                <a:solidFill>
                  <a:schemeClr val="accent2">
                    <a:lumMod val="60000"/>
                    <a:lumOff val="40000"/>
                  </a:schemeClr>
                </a:solidFill>
                <a:effectLst>
                  <a:outerShdw blurRad="50800" dist="38100" dir="5400000" algn="t" rotWithShape="0">
                    <a:prstClr val="black">
                      <a:alpha val="40000"/>
                    </a:prstClr>
                  </a:outerShdw>
                </a:effectLst>
                <a:latin typeface="微软雅黑" panose="020B0503020204020204" charset="-122"/>
                <a:ea typeface="微软雅黑" panose="020B0503020204020204" charset="-122"/>
                <a:cs typeface="八大山人 V2007" pitchFamily="2" charset="-122"/>
                <a:sym typeface="微软雅黑" panose="020B0503020204020204" charset="-122"/>
              </a:rPr>
              <a:t>施海涛</a:t>
            </a:r>
            <a:endParaRPr lang="zh-CN" altLang="en-US" sz="4000" b="1" strike="noStrike" noProof="1" dirty="0">
              <a:ln w="22225">
                <a:noFill/>
              </a:ln>
              <a:solidFill>
                <a:schemeClr val="accent2">
                  <a:lumMod val="60000"/>
                  <a:lumOff val="40000"/>
                </a:schemeClr>
              </a:solidFill>
              <a:effectLst>
                <a:outerShdw blurRad="50800" dist="38100" dir="5400000" algn="t" rotWithShape="0">
                  <a:prstClr val="black">
                    <a:alpha val="40000"/>
                  </a:prstClr>
                </a:outerShdw>
              </a:effectLst>
              <a:latin typeface="微软雅黑" panose="020B0503020204020204" charset="-122"/>
              <a:ea typeface="微软雅黑" panose="020B0503020204020204" charset="-122"/>
              <a:cs typeface="八大山人 V2007" pitchFamily="2" charset="-122"/>
              <a:sym typeface="微软雅黑" panose="020B0503020204020204" charset="-122"/>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图示 5"/>
          <p:cNvGraphicFramePr/>
          <p:nvPr/>
        </p:nvGraphicFramePr>
        <p:xfrm>
          <a:off x="297177" y="1445894"/>
          <a:ext cx="8522335" cy="434085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6626" name="矩形 4"/>
          <p:cNvSpPr/>
          <p:nvPr/>
        </p:nvSpPr>
        <p:spPr>
          <a:xfrm>
            <a:off x="296863" y="823913"/>
            <a:ext cx="8648700" cy="460375"/>
          </a:xfrm>
          <a:prstGeom prst="rect">
            <a:avLst/>
          </a:prstGeom>
          <a:noFill/>
          <a:ln w="9525">
            <a:noFill/>
          </a:ln>
        </p:spPr>
        <p:txBody>
          <a:bodyPr wrap="square" anchor="t" anchorCtr="0">
            <a:spAutoFit/>
          </a:bodyPr>
          <a:p>
            <a:pPr algn="ctr"/>
            <a:r>
              <a:rPr lang="zh-CN" altLang="en-US" sz="2400" b="1" dirty="0">
                <a:solidFill>
                  <a:srgbClr val="FF0000"/>
                </a:solidFill>
                <a:latin typeface="Arial" panose="020B0604020202020204" pitchFamily="34" charset="0"/>
                <a:ea typeface="宋体" panose="02010600030101010101" pitchFamily="2" charset="-122"/>
              </a:rPr>
              <a:t>结合所学知识归纳概括：中国实行对外开放政策的原因有哪些？</a:t>
            </a:r>
            <a:endParaRPr lang="zh-CN" altLang="en-US" sz="2400" b="1" dirty="0">
              <a:solidFill>
                <a:srgbClr val="FF0000"/>
              </a:solidFill>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1"/>
          <p:cNvSpPr txBox="1"/>
          <p:nvPr/>
        </p:nvSpPr>
        <p:spPr>
          <a:xfrm>
            <a:off x="365125" y="862013"/>
            <a:ext cx="8413750" cy="768350"/>
          </a:xfrm>
          <a:prstGeom prst="rect">
            <a:avLst/>
          </a:prstGeom>
          <a:noFill/>
          <a:ln w="9525">
            <a:noFill/>
          </a:ln>
        </p:spPr>
        <p:txBody>
          <a:bodyPr wrap="square" anchor="t" anchorCtr="0">
            <a:spAutoFit/>
          </a:bodyPr>
          <a:p>
            <a:r>
              <a:rPr lang="zh-CN" altLang="en-US" sz="4400" b="1">
                <a:solidFill>
                  <a:srgbClr val="002060"/>
                </a:solidFill>
                <a:latin typeface="微软雅黑" panose="020B0503020204020204" charset="-122"/>
                <a:ea typeface="微软雅黑" panose="020B0503020204020204" charset="-122"/>
              </a:rPr>
              <a:t>二、只争朝夕</a:t>
            </a:r>
            <a:r>
              <a:rPr lang="en-US" altLang="zh-CN" sz="4400" b="1">
                <a:solidFill>
                  <a:srgbClr val="002060"/>
                </a:solidFill>
                <a:latin typeface="黑体" panose="02010609060101010101" pitchFamily="49" charset="-122"/>
                <a:ea typeface="黑体" panose="02010609060101010101" pitchFamily="49" charset="-122"/>
              </a:rPr>
              <a:t>——</a:t>
            </a:r>
            <a:r>
              <a:rPr lang="zh-CN" altLang="en-US" sz="4400" b="1">
                <a:solidFill>
                  <a:srgbClr val="002060"/>
                </a:solidFill>
                <a:latin typeface="黑体" panose="02010609060101010101" pitchFamily="49" charset="-122"/>
                <a:ea typeface="黑体" panose="02010609060101010101" pitchFamily="49" charset="-122"/>
              </a:rPr>
              <a:t>探开放之局</a:t>
            </a:r>
            <a:endParaRPr lang="zh-CN" altLang="en-US" sz="4400" b="1">
              <a:solidFill>
                <a:srgbClr val="002060"/>
              </a:solidFill>
              <a:latin typeface="黑体" panose="02010609060101010101" pitchFamily="49" charset="-122"/>
              <a:ea typeface="黑体" panose="02010609060101010101" pitchFamily="49" charset="-122"/>
            </a:endParaRPr>
          </a:p>
        </p:txBody>
      </p:sp>
      <p:sp>
        <p:nvSpPr>
          <p:cNvPr id="27650" name="Text Box 3"/>
          <p:cNvSpPr txBox="1"/>
          <p:nvPr/>
        </p:nvSpPr>
        <p:spPr>
          <a:xfrm>
            <a:off x="365125" y="2006600"/>
            <a:ext cx="8343900" cy="3192463"/>
          </a:xfrm>
          <a:prstGeom prst="rect">
            <a:avLst/>
          </a:prstGeom>
          <a:noFill/>
          <a:ln w="9525">
            <a:noFill/>
          </a:ln>
        </p:spPr>
        <p:txBody>
          <a:bodyPr anchor="t" anchorCtr="0">
            <a:spAutoFit/>
          </a:bodyPr>
          <a:p>
            <a:pPr>
              <a:lnSpc>
                <a:spcPct val="120000"/>
              </a:lnSpc>
            </a:pPr>
            <a:r>
              <a:rPr lang="en-US" altLang="zh-CN" sz="2800" b="1" dirty="0">
                <a:latin typeface="楷体_GB2312" pitchFamily="49" charset="-122"/>
                <a:ea typeface="楷体_GB2312" pitchFamily="49" charset="-122"/>
              </a:rPr>
              <a:t>    </a:t>
            </a:r>
            <a:r>
              <a:rPr lang="zh-CN" altLang="en-US" sz="2800" b="1" dirty="0">
                <a:latin typeface="楷体_GB2312" pitchFamily="49" charset="-122"/>
                <a:ea typeface="楷体_GB2312" pitchFamily="49" charset="-122"/>
              </a:rPr>
              <a:t>对外开放是指在独立自主，自力更生基础上，遵循平等互利原则，同世界各国发展经济合作和技术交流。其实质是</a:t>
            </a:r>
            <a:r>
              <a:rPr lang="zh-CN" altLang="en-US" sz="2800" b="1" dirty="0">
                <a:solidFill>
                  <a:srgbClr val="FF0000"/>
                </a:solidFill>
                <a:latin typeface="楷体_GB2312" pitchFamily="49" charset="-122"/>
                <a:ea typeface="楷体_GB2312" pitchFamily="49" charset="-122"/>
              </a:rPr>
              <a:t>坚持国家独立自主和社会主义的前提下</a:t>
            </a:r>
            <a:r>
              <a:rPr lang="zh-CN" altLang="en-US" sz="2800" b="1" dirty="0">
                <a:latin typeface="楷体_GB2312" pitchFamily="49" charset="-122"/>
                <a:ea typeface="楷体_GB2312" pitchFamily="49" charset="-122"/>
              </a:rPr>
              <a:t>发展与国外的经济、贸易往来，从而</a:t>
            </a:r>
            <a:r>
              <a:rPr lang="zh-CN" altLang="en-US" sz="2800" b="1" dirty="0">
                <a:solidFill>
                  <a:srgbClr val="FF0000"/>
                </a:solidFill>
                <a:latin typeface="楷体_GB2312" pitchFamily="49" charset="-122"/>
                <a:ea typeface="楷体_GB2312" pitchFamily="49" charset="-122"/>
              </a:rPr>
              <a:t>壮大社会主义经济</a:t>
            </a:r>
            <a:r>
              <a:rPr lang="zh-CN" altLang="en-US" sz="2800" b="1" dirty="0">
                <a:latin typeface="楷体_GB2312" pitchFamily="49" charset="-122"/>
                <a:ea typeface="楷体_GB2312" pitchFamily="49" charset="-122"/>
              </a:rPr>
              <a:t>。</a:t>
            </a:r>
            <a:endParaRPr lang="zh-CN" altLang="en-US" sz="2800" b="1" dirty="0">
              <a:latin typeface="楷体_GB2312" pitchFamily="49" charset="-122"/>
              <a:ea typeface="楷体_GB2312" pitchFamily="49" charset="-122"/>
            </a:endParaRPr>
          </a:p>
          <a:p>
            <a:pPr>
              <a:lnSpc>
                <a:spcPct val="120000"/>
              </a:lnSpc>
            </a:pPr>
            <a:r>
              <a:rPr lang="en-US" altLang="zh-CN" sz="2800" b="1" dirty="0">
                <a:latin typeface="楷体_GB2312" pitchFamily="49" charset="-122"/>
                <a:ea typeface="楷体_GB2312" pitchFamily="49" charset="-122"/>
              </a:rPr>
              <a:t>                                ——</a:t>
            </a:r>
            <a:r>
              <a:rPr lang="zh-CN" altLang="en-US" sz="2800" b="1" dirty="0">
                <a:latin typeface="楷体_GB2312" pitchFamily="49" charset="-122"/>
                <a:ea typeface="楷体_GB2312" pitchFamily="49" charset="-122"/>
              </a:rPr>
              <a:t>《求是》</a:t>
            </a:r>
            <a:endParaRPr lang="zh-CN" altLang="en-US" sz="2800" b="1" dirty="0">
              <a:latin typeface="楷体_GB2312" pitchFamily="49" charset="-122"/>
              <a:ea typeface="楷体_GB2312" pitchFamily="49" charset="-122"/>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直接连接符 3"/>
          <p:cNvSpPr/>
          <p:nvPr/>
        </p:nvSpPr>
        <p:spPr>
          <a:xfrm>
            <a:off x="2416175" y="965200"/>
            <a:ext cx="0" cy="196850"/>
          </a:xfrm>
          <a:prstGeom prst="line">
            <a:avLst/>
          </a:prstGeom>
          <a:ln w="9525" cap="flat" cmpd="sng">
            <a:solidFill>
              <a:schemeClr val="bg1"/>
            </a:solidFill>
            <a:prstDash val="solid"/>
            <a:round/>
            <a:headEnd type="none" w="med" len="med"/>
            <a:tailEnd type="none" w="med" len="med"/>
          </a:ln>
        </p:spPr>
        <p:txBody>
          <a:bodyPr anchor="t" anchorCtr="0"/>
          <a:p>
            <a:endParaRPr lang="zh-CN" altLang="en-US" sz="100">
              <a:latin typeface="Arial" panose="020B0604020202020204" pitchFamily="34" charset="0"/>
              <a:ea typeface="宋体" panose="02010600030101010101" pitchFamily="2" charset="-122"/>
            </a:endParaRPr>
          </a:p>
        </p:txBody>
      </p:sp>
      <p:sp>
        <p:nvSpPr>
          <p:cNvPr id="28674" name="Rectangle 5"/>
          <p:cNvSpPr/>
          <p:nvPr/>
        </p:nvSpPr>
        <p:spPr>
          <a:xfrm rot="-5400000">
            <a:off x="7197725" y="925513"/>
            <a:ext cx="896938" cy="755650"/>
          </a:xfrm>
          <a:custGeom>
            <a:avLst/>
            <a:gdLst/>
            <a:ahLst/>
            <a:cxnLst>
              <a:cxn ang="0">
                <a:pos x="0" y="0"/>
              </a:cxn>
            </a:cxnLst>
            <a:pathLst>
              <a:path w="4732299" h="655200">
                <a:moveTo>
                  <a:pt x="29842" y="0"/>
                </a:moveTo>
                <a:lnTo>
                  <a:pt x="4732299" y="0"/>
                </a:lnTo>
                <a:lnTo>
                  <a:pt x="4732299" y="655200"/>
                </a:lnTo>
                <a:lnTo>
                  <a:pt x="0" y="655200"/>
                </a:lnTo>
                <a:lnTo>
                  <a:pt x="0" y="651669"/>
                </a:lnTo>
                <a:lnTo>
                  <a:pt x="25384" y="651669"/>
                </a:lnTo>
                <a:lnTo>
                  <a:pt x="393662" y="323851"/>
                </a:lnTo>
                <a:close/>
              </a:path>
            </a:pathLst>
          </a:custGeom>
          <a:solidFill>
            <a:srgbClr val="FFFFFF">
              <a:alpha val="84998"/>
            </a:srgbClr>
          </a:solidFill>
          <a:ln w="3175">
            <a:noFill/>
          </a:ln>
        </p:spPr>
        <p:txBody>
          <a:bodyPr/>
          <a:p>
            <a:endParaRPr lang="zh-CN" altLang="en-US"/>
          </a:p>
        </p:txBody>
      </p:sp>
      <p:sp>
        <p:nvSpPr>
          <p:cNvPr id="28675" name="直接连接符 6"/>
          <p:cNvSpPr/>
          <p:nvPr/>
        </p:nvSpPr>
        <p:spPr>
          <a:xfrm>
            <a:off x="4027488" y="965200"/>
            <a:ext cx="0" cy="196850"/>
          </a:xfrm>
          <a:prstGeom prst="line">
            <a:avLst/>
          </a:prstGeom>
          <a:ln w="9525" cap="flat" cmpd="sng">
            <a:solidFill>
              <a:schemeClr val="bg1"/>
            </a:solidFill>
            <a:prstDash val="solid"/>
            <a:round/>
            <a:headEnd type="none" w="med" len="med"/>
            <a:tailEnd type="none" w="med" len="med"/>
          </a:ln>
        </p:spPr>
        <p:txBody>
          <a:bodyPr anchor="t" anchorCtr="0"/>
          <a:p>
            <a:endParaRPr lang="zh-CN" altLang="en-US" sz="100">
              <a:latin typeface="Arial" panose="020B0604020202020204" pitchFamily="34" charset="0"/>
              <a:ea typeface="宋体" panose="02010600030101010101" pitchFamily="2" charset="-122"/>
            </a:endParaRPr>
          </a:p>
        </p:txBody>
      </p:sp>
      <p:sp>
        <p:nvSpPr>
          <p:cNvPr id="28676" name="直接连接符 7"/>
          <p:cNvSpPr/>
          <p:nvPr/>
        </p:nvSpPr>
        <p:spPr>
          <a:xfrm>
            <a:off x="5640388" y="965200"/>
            <a:ext cx="0" cy="196850"/>
          </a:xfrm>
          <a:prstGeom prst="line">
            <a:avLst/>
          </a:prstGeom>
          <a:ln w="9525" cap="flat" cmpd="sng">
            <a:solidFill>
              <a:schemeClr val="bg1"/>
            </a:solidFill>
            <a:prstDash val="solid"/>
            <a:round/>
            <a:headEnd type="none" w="med" len="med"/>
            <a:tailEnd type="none" w="med" len="med"/>
          </a:ln>
        </p:spPr>
        <p:txBody>
          <a:bodyPr anchor="t" anchorCtr="0"/>
          <a:p>
            <a:endParaRPr lang="zh-CN" altLang="en-US" sz="100">
              <a:latin typeface="Arial" panose="020B0604020202020204" pitchFamily="34" charset="0"/>
              <a:ea typeface="宋体" panose="02010600030101010101" pitchFamily="2" charset="-122"/>
            </a:endParaRPr>
          </a:p>
        </p:txBody>
      </p:sp>
      <p:sp>
        <p:nvSpPr>
          <p:cNvPr id="28677" name="TextBox 8"/>
          <p:cNvSpPr/>
          <p:nvPr/>
        </p:nvSpPr>
        <p:spPr>
          <a:xfrm>
            <a:off x="815975" y="962025"/>
            <a:ext cx="1600200" cy="274638"/>
          </a:xfrm>
          <a:prstGeom prst="rect">
            <a:avLst/>
          </a:prstGeom>
          <a:noFill/>
          <a:ln w="9525">
            <a:noFill/>
          </a:ln>
        </p:spPr>
        <p:txBody>
          <a:bodyPr wrap="square" anchor="t" anchorCtr="0">
            <a:spAutoFit/>
          </a:bodyPr>
          <a:p>
            <a:r>
              <a:rPr lang="zh-CN" altLang="en-US" sz="1200" b="1">
                <a:solidFill>
                  <a:schemeClr val="bg1"/>
                </a:solidFill>
                <a:latin typeface="微软雅黑" panose="020B0503020204020204" charset="-122"/>
                <a:ea typeface="微软雅黑" panose="020B0503020204020204" charset="-122"/>
                <a:sym typeface="宋体" panose="02010600030101010101" pitchFamily="2" charset="-122"/>
              </a:rPr>
              <a:t>讲师的角色概述</a:t>
            </a:r>
            <a:endParaRPr lang="zh-CN" altLang="en-US" sz="100">
              <a:latin typeface="Arial" panose="020B0604020202020204" pitchFamily="34" charset="0"/>
              <a:ea typeface="宋体" panose="02010600030101010101" pitchFamily="2" charset="-122"/>
            </a:endParaRPr>
          </a:p>
        </p:txBody>
      </p:sp>
      <p:sp>
        <p:nvSpPr>
          <p:cNvPr id="28678" name="TextBox 9"/>
          <p:cNvSpPr/>
          <p:nvPr/>
        </p:nvSpPr>
        <p:spPr>
          <a:xfrm>
            <a:off x="2433638" y="962025"/>
            <a:ext cx="1593850" cy="274638"/>
          </a:xfrm>
          <a:prstGeom prst="rect">
            <a:avLst/>
          </a:prstGeom>
          <a:noFill/>
          <a:ln w="9525">
            <a:noFill/>
          </a:ln>
        </p:spPr>
        <p:txBody>
          <a:bodyPr wrap="square" anchor="t" anchorCtr="0">
            <a:spAutoFit/>
          </a:bodyPr>
          <a:p>
            <a:r>
              <a:rPr lang="zh-CN" altLang="en-US" sz="1200" b="1">
                <a:solidFill>
                  <a:schemeClr val="bg1"/>
                </a:solidFill>
                <a:latin typeface="微软雅黑" panose="020B0503020204020204" charset="-122"/>
                <a:ea typeface="微软雅黑" panose="020B0503020204020204" charset="-122"/>
                <a:sym typeface="宋体" panose="02010600030101010101" pitchFamily="2" charset="-122"/>
              </a:rPr>
              <a:t>成人的学习特点</a:t>
            </a:r>
            <a:endParaRPr lang="zh-CN" altLang="en-US" sz="100">
              <a:latin typeface="Arial" panose="020B0604020202020204" pitchFamily="34" charset="0"/>
              <a:ea typeface="宋体" panose="02010600030101010101" pitchFamily="2" charset="-122"/>
            </a:endParaRPr>
          </a:p>
        </p:txBody>
      </p:sp>
      <p:sp>
        <p:nvSpPr>
          <p:cNvPr id="72716" name="TextBox 11"/>
          <p:cNvSpPr/>
          <p:nvPr/>
        </p:nvSpPr>
        <p:spPr>
          <a:xfrm>
            <a:off x="5640388" y="946150"/>
            <a:ext cx="1606550" cy="298450"/>
          </a:xfrm>
          <a:prstGeom prst="rect">
            <a:avLst/>
          </a:prstGeom>
          <a:noFill/>
          <a:ln w="9525">
            <a:noFill/>
            <a:miter/>
          </a:ln>
        </p:spPr>
        <p:txBody>
          <a:bodyPr wrap="square">
            <a:spAutoFit/>
          </a:bodyPr>
          <a:lstStyle/>
          <a:p>
            <a:pPr lvl="0" fontAlgn="base">
              <a:lnSpc>
                <a:spcPct val="100000"/>
              </a:lnSpc>
            </a:pPr>
            <a:r>
              <a:rPr lang="zh-CN" altLang="en-US" sz="1350" b="1" strike="noStrike" noProof="1">
                <a:solidFill>
                  <a:schemeClr val="bg1"/>
                </a:solidFill>
                <a:latin typeface="微软雅黑" panose="020B0503020204020204" charset="-122"/>
                <a:ea typeface="微软雅黑" panose="020B0503020204020204" charset="-122"/>
                <a:cs typeface="+mn-cs"/>
                <a:sym typeface="宋体" panose="02010600030101010101" pitchFamily="2" charset="-122"/>
              </a:rPr>
              <a:t>异常情况的处理</a:t>
            </a:r>
            <a:endParaRPr lang="zh-CN" altLang="en-US" sz="100" strike="noStrike" noProof="1">
              <a:ea typeface="宋体" panose="02010600030101010101" pitchFamily="2" charset="-122"/>
            </a:endParaRPr>
          </a:p>
        </p:txBody>
      </p:sp>
      <p:sp>
        <p:nvSpPr>
          <p:cNvPr id="28680" name="TextBox 12"/>
          <p:cNvSpPr/>
          <p:nvPr/>
        </p:nvSpPr>
        <p:spPr>
          <a:xfrm>
            <a:off x="4027488" y="962025"/>
            <a:ext cx="1612900" cy="274638"/>
          </a:xfrm>
          <a:prstGeom prst="rect">
            <a:avLst/>
          </a:prstGeom>
          <a:noFill/>
          <a:ln w="9525">
            <a:noFill/>
          </a:ln>
        </p:spPr>
        <p:txBody>
          <a:bodyPr wrap="square" anchor="t" anchorCtr="0">
            <a:spAutoFit/>
          </a:bodyPr>
          <a:p>
            <a:r>
              <a:rPr lang="zh-CN" altLang="en-US" sz="1200" b="1">
                <a:solidFill>
                  <a:schemeClr val="bg1"/>
                </a:solidFill>
                <a:latin typeface="微软雅黑" panose="020B0503020204020204" charset="-122"/>
                <a:ea typeface="微软雅黑" panose="020B0503020204020204" charset="-122"/>
                <a:sym typeface="宋体" panose="02010600030101010101" pitchFamily="2" charset="-122"/>
              </a:rPr>
              <a:t>授课的过程及技巧</a:t>
            </a:r>
            <a:endParaRPr lang="zh-CN" altLang="en-US" sz="100">
              <a:latin typeface="Arial" panose="020B0604020202020204" pitchFamily="34" charset="0"/>
              <a:ea typeface="宋体" panose="02010600030101010101" pitchFamily="2" charset="-122"/>
            </a:endParaRPr>
          </a:p>
        </p:txBody>
      </p:sp>
      <p:sp>
        <p:nvSpPr>
          <p:cNvPr id="28681" name="TextBox 81"/>
          <p:cNvSpPr/>
          <p:nvPr/>
        </p:nvSpPr>
        <p:spPr>
          <a:xfrm>
            <a:off x="4267200" y="4962525"/>
            <a:ext cx="309563" cy="106363"/>
          </a:xfrm>
          <a:prstGeom prst="rect">
            <a:avLst/>
          </a:prstGeom>
          <a:noFill/>
          <a:ln w="9525">
            <a:noFill/>
          </a:ln>
        </p:spPr>
        <p:txBody>
          <a:bodyPr wrap="none" anchor="t" anchorCtr="0">
            <a:spAutoFit/>
          </a:bodyPr>
          <a:p>
            <a:endParaRPr lang="zh-CN" altLang="zh-CN" sz="100">
              <a:solidFill>
                <a:srgbClr val="000000"/>
              </a:solidFill>
              <a:latin typeface="Arial" panose="020B0604020202020204" pitchFamily="34" charset="0"/>
              <a:ea typeface="微软雅黑" panose="020B0503020204020204" charset="-122"/>
            </a:endParaRPr>
          </a:p>
        </p:txBody>
      </p:sp>
      <p:grpSp>
        <p:nvGrpSpPr>
          <p:cNvPr id="28682" name="组合 1"/>
          <p:cNvGrpSpPr/>
          <p:nvPr/>
        </p:nvGrpSpPr>
        <p:grpSpPr>
          <a:xfrm>
            <a:off x="460375" y="487363"/>
            <a:ext cx="7566025" cy="4186237"/>
            <a:chOff x="1438" y="2011"/>
            <a:chExt cx="15892" cy="8790"/>
          </a:xfrm>
        </p:grpSpPr>
        <p:sp>
          <p:nvSpPr>
            <p:cNvPr id="28683" name="矩形 6"/>
            <p:cNvSpPr/>
            <p:nvPr/>
          </p:nvSpPr>
          <p:spPr>
            <a:xfrm>
              <a:off x="1438" y="2880"/>
              <a:ext cx="15877" cy="6828"/>
            </a:xfrm>
            <a:prstGeom prst="roundRect">
              <a:avLst>
                <a:gd name="adj" fmla="val 0"/>
              </a:avLst>
            </a:prstGeom>
            <a:solidFill>
              <a:srgbClr val="F0F0F0"/>
            </a:solidFill>
            <a:ln w="9525">
              <a:noFill/>
            </a:ln>
          </p:spPr>
          <p:txBody>
            <a:bodyPr anchor="ctr" anchorCtr="0"/>
            <a:p>
              <a:endParaRPr lang="zh-CN" altLang="zh-CN" sz="1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684" name="圆角矩形 18"/>
            <p:cNvSpPr/>
            <p:nvPr/>
          </p:nvSpPr>
          <p:spPr>
            <a:xfrm>
              <a:off x="1719" y="3585"/>
              <a:ext cx="15611" cy="7079"/>
            </a:xfrm>
            <a:prstGeom prst="roundRect">
              <a:avLst>
                <a:gd name="adj" fmla="val 0"/>
              </a:avLst>
            </a:prstGeom>
            <a:solidFill>
              <a:srgbClr val="002060"/>
            </a:solidFill>
            <a:ln w="25400">
              <a:noFill/>
            </a:ln>
          </p:spPr>
          <p:txBody>
            <a:bodyPr anchor="ctr" anchorCtr="0"/>
            <a:p>
              <a:endParaRPr lang="zh-CN" altLang="zh-CN" sz="100" b="1">
                <a:solidFill>
                  <a:srgbClr val="FFFFFF"/>
                </a:solidFill>
                <a:latin typeface="Calibri" panose="020F0502020204030204" charset="0"/>
                <a:ea typeface="微软雅黑" panose="020B0503020204020204" charset="-122"/>
                <a:sym typeface="Calibri" panose="020F0502020204030204" charset="0"/>
              </a:endParaRPr>
            </a:p>
          </p:txBody>
        </p:sp>
        <p:sp>
          <p:nvSpPr>
            <p:cNvPr id="28685" name="TextBox 53"/>
            <p:cNvSpPr>
              <a:spLocks noChangeAspect="1"/>
            </p:cNvSpPr>
            <p:nvPr/>
          </p:nvSpPr>
          <p:spPr>
            <a:xfrm>
              <a:off x="1890" y="2011"/>
              <a:ext cx="9600" cy="967"/>
            </a:xfrm>
            <a:prstGeom prst="rect">
              <a:avLst/>
            </a:prstGeom>
            <a:noFill/>
            <a:ln w="9525">
              <a:noFill/>
            </a:ln>
          </p:spPr>
          <p:txBody>
            <a:bodyPr wrap="square" anchor="t" anchorCtr="0">
              <a:spAutoFit/>
            </a:bodyPr>
            <a:p>
              <a:r>
                <a:rPr lang="zh-CN" altLang="en-US" sz="2400" b="1" dirty="0">
                  <a:latin typeface="微软雅黑" panose="020B0503020204020204" charset="-122"/>
                  <a:ea typeface="微软雅黑" panose="020B0503020204020204" charset="-122"/>
                </a:rPr>
                <a:t>经济特区的创办</a:t>
              </a:r>
              <a:endParaRPr lang="zh-CN" altLang="en-US" sz="2400" b="1" dirty="0">
                <a:latin typeface="微软雅黑" panose="020B0503020204020204" charset="-122"/>
                <a:ea typeface="微软雅黑" panose="020B0503020204020204" charset="-122"/>
              </a:endParaRPr>
            </a:p>
          </p:txBody>
        </p:sp>
        <p:sp>
          <p:nvSpPr>
            <p:cNvPr id="28686" name="矩形 16"/>
            <p:cNvSpPr/>
            <p:nvPr/>
          </p:nvSpPr>
          <p:spPr>
            <a:xfrm>
              <a:off x="1735" y="2615"/>
              <a:ext cx="155" cy="630"/>
            </a:xfrm>
            <a:prstGeom prst="rect">
              <a:avLst/>
            </a:prstGeom>
            <a:solidFill>
              <a:srgbClr val="FFC000"/>
            </a:solidFill>
            <a:ln w="25400">
              <a:noFill/>
            </a:ln>
          </p:spPr>
          <p:txBody>
            <a:bodyPr anchor="ctr" anchorCtr="0"/>
            <a:p>
              <a:pPr algn="ctr"/>
              <a:endParaRPr lang="zh-CN" altLang="zh-CN" sz="100">
                <a:solidFill>
                  <a:srgbClr val="FFC000"/>
                </a:solidFill>
                <a:latin typeface="Calibri" panose="020F0502020204030204" charset="0"/>
                <a:ea typeface="Calibri" panose="020F0502020204030204" charset="0"/>
                <a:sym typeface="Calibri" panose="020F0502020204030204" charset="0"/>
              </a:endParaRPr>
            </a:p>
          </p:txBody>
        </p:sp>
        <p:sp>
          <p:nvSpPr>
            <p:cNvPr id="28687" name="TextBox 17"/>
            <p:cNvSpPr/>
            <p:nvPr/>
          </p:nvSpPr>
          <p:spPr>
            <a:xfrm>
              <a:off x="2211" y="3790"/>
              <a:ext cx="7210" cy="7011"/>
            </a:xfrm>
            <a:prstGeom prst="rect">
              <a:avLst/>
            </a:prstGeom>
            <a:noFill/>
            <a:ln w="9525">
              <a:noFill/>
            </a:ln>
          </p:spPr>
          <p:txBody>
            <a:bodyPr wrap="square" anchor="t" anchorCtr="0">
              <a:spAutoFit/>
            </a:bodyPr>
            <a:p>
              <a:pPr>
                <a:lnSpc>
                  <a:spcPct val="110000"/>
                </a:lnSpc>
              </a:pPr>
              <a:r>
                <a:rPr lang="en-US" altLang="zh-CN" sz="2100" b="1" dirty="0">
                  <a:solidFill>
                    <a:schemeClr val="bg1"/>
                  </a:solidFill>
                  <a:latin typeface="微软雅黑" panose="020B0503020204020204" charset="-122"/>
                  <a:ea typeface="微软雅黑" panose="020B0503020204020204" charset="-122"/>
                  <a:sym typeface="黑体" panose="02010609060101010101" pitchFamily="49" charset="-122"/>
                </a:rPr>
                <a:t>      </a:t>
              </a:r>
              <a:r>
                <a:rPr lang="en-US" altLang="zh-CN" sz="2400" b="1" dirty="0">
                  <a:solidFill>
                    <a:schemeClr val="bg1"/>
                  </a:solidFill>
                  <a:latin typeface="微软雅黑" panose="020B0503020204020204" charset="-122"/>
                  <a:ea typeface="微软雅黑" panose="020B0503020204020204" charset="-122"/>
                  <a:sym typeface="黑体" panose="02010609060101010101" pitchFamily="49" charset="-122"/>
                </a:rPr>
                <a:t> 1979</a:t>
              </a:r>
              <a:r>
                <a:rPr lang="zh-CN" altLang="en-US" sz="2400" b="1" dirty="0">
                  <a:solidFill>
                    <a:schemeClr val="bg1"/>
                  </a:solidFill>
                  <a:latin typeface="微软雅黑" panose="020B0503020204020204" charset="-122"/>
                  <a:ea typeface="微软雅黑" panose="020B0503020204020204" charset="-122"/>
                  <a:sym typeface="黑体" panose="02010609060101010101" pitchFamily="49" charset="-122"/>
                </a:rPr>
                <a:t>年春邓小平与广东省领导的谈话中说：</a:t>
              </a:r>
              <a:r>
                <a:rPr lang="en-US" altLang="zh-CN" sz="2400" b="1" dirty="0">
                  <a:solidFill>
                    <a:schemeClr val="bg1"/>
                  </a:solidFill>
                  <a:latin typeface="微软雅黑" panose="020B0503020204020204" charset="-122"/>
                  <a:ea typeface="微软雅黑" panose="020B0503020204020204" charset="-122"/>
                  <a:sym typeface="黑体" panose="02010609060101010101" pitchFamily="49" charset="-122"/>
                </a:rPr>
                <a:t>“……</a:t>
              </a:r>
              <a:r>
                <a:rPr lang="zh-CN" altLang="en-US" sz="2400" b="1" dirty="0">
                  <a:solidFill>
                    <a:schemeClr val="bg1"/>
                  </a:solidFill>
                  <a:latin typeface="微软雅黑" panose="020B0503020204020204" charset="-122"/>
                  <a:ea typeface="微软雅黑" panose="020B0503020204020204" charset="-122"/>
                  <a:sym typeface="黑体" panose="02010609060101010101" pitchFamily="49" charset="-122"/>
                </a:rPr>
                <a:t>在你们广东划出一块地方来，也搞一个特区，过去陕甘宁边区就是特区，中央没有钱，你们自己搞，</a:t>
              </a:r>
              <a:r>
                <a:rPr lang="zh-CN" altLang="en-US" sz="2400" b="1" dirty="0">
                  <a:solidFill>
                    <a:srgbClr val="FFFF00"/>
                  </a:solidFill>
                  <a:latin typeface="微软雅黑" panose="020B0503020204020204" charset="-122"/>
                  <a:ea typeface="微软雅黑" panose="020B0503020204020204" charset="-122"/>
                  <a:sym typeface="黑体" panose="02010609060101010101" pitchFamily="49" charset="-122"/>
                </a:rPr>
                <a:t>要杀出一条血路来</a:t>
              </a:r>
              <a:r>
                <a:rPr lang="zh-CN" altLang="en-US" sz="2400" b="1" dirty="0">
                  <a:solidFill>
                    <a:schemeClr val="bg1"/>
                  </a:solidFill>
                  <a:latin typeface="微软雅黑" panose="020B0503020204020204" charset="-122"/>
                  <a:ea typeface="微软雅黑" panose="020B0503020204020204" charset="-122"/>
                  <a:sym typeface="黑体" panose="02010609060101010101" pitchFamily="49" charset="-122"/>
                </a:rPr>
                <a:t>。</a:t>
              </a:r>
              <a:r>
                <a:rPr lang="en-US" altLang="zh-CN" sz="2400" b="1" dirty="0">
                  <a:solidFill>
                    <a:schemeClr val="bg1"/>
                  </a:solidFill>
                  <a:latin typeface="微软雅黑" panose="020B0503020204020204" charset="-122"/>
                  <a:ea typeface="微软雅黑" panose="020B0503020204020204" charset="-122"/>
                  <a:sym typeface="黑体" panose="02010609060101010101" pitchFamily="49" charset="-122"/>
                </a:rPr>
                <a:t>”</a:t>
              </a:r>
              <a:endParaRPr lang="en-US" altLang="zh-CN" sz="2400" b="1" dirty="0">
                <a:solidFill>
                  <a:schemeClr val="bg1"/>
                </a:solidFill>
                <a:latin typeface="微软雅黑" panose="020B0503020204020204" charset="-122"/>
                <a:ea typeface="微软雅黑" panose="020B0503020204020204" charset="-122"/>
                <a:sym typeface="黑体" panose="02010609060101010101" pitchFamily="49" charset="-122"/>
              </a:endParaRPr>
            </a:p>
          </p:txBody>
        </p:sp>
        <p:pic>
          <p:nvPicPr>
            <p:cNvPr id="28688" name="图片 5123" descr="图片2"/>
            <p:cNvPicPr>
              <a:picLocks noChangeAspect="1"/>
            </p:cNvPicPr>
            <p:nvPr/>
          </p:nvPicPr>
          <p:blipFill>
            <a:blip r:embed="rId1"/>
            <a:stretch>
              <a:fillRect/>
            </a:stretch>
          </p:blipFill>
          <p:spPr>
            <a:xfrm>
              <a:off x="10041" y="4088"/>
              <a:ext cx="6687" cy="4622"/>
            </a:xfrm>
            <a:prstGeom prst="rect">
              <a:avLst/>
            </a:prstGeom>
            <a:noFill/>
            <a:ln w="9525">
              <a:noFill/>
            </a:ln>
          </p:spPr>
        </p:pic>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7" name="Picture 4" descr="邓小平视察深圳特区的题词"/>
          <p:cNvPicPr>
            <a:picLocks noChangeAspect="1"/>
          </p:cNvPicPr>
          <p:nvPr/>
        </p:nvPicPr>
        <p:blipFill>
          <a:blip r:embed="rId1"/>
          <a:stretch>
            <a:fillRect/>
          </a:stretch>
        </p:blipFill>
        <p:spPr>
          <a:xfrm>
            <a:off x="309563" y="804863"/>
            <a:ext cx="4648200" cy="2689225"/>
          </a:xfrm>
          <a:prstGeom prst="rect">
            <a:avLst/>
          </a:prstGeom>
          <a:noFill/>
          <a:ln w="76200" cap="flat" cmpd="tri">
            <a:solidFill>
              <a:srgbClr val="FFCC00"/>
            </a:solidFill>
            <a:prstDash val="solid"/>
            <a:miter/>
            <a:headEnd type="none" w="med" len="med"/>
            <a:tailEnd type="none" w="med" len="med"/>
          </a:ln>
        </p:spPr>
      </p:pic>
      <p:sp>
        <p:nvSpPr>
          <p:cNvPr id="29698" name="文本框 2"/>
          <p:cNvSpPr txBox="1"/>
          <p:nvPr/>
        </p:nvSpPr>
        <p:spPr>
          <a:xfrm>
            <a:off x="309563" y="3883025"/>
            <a:ext cx="4719637" cy="506413"/>
          </a:xfrm>
          <a:prstGeom prst="rect">
            <a:avLst/>
          </a:prstGeom>
          <a:solidFill>
            <a:srgbClr val="FF0000"/>
          </a:solidFill>
          <a:ln w="9525">
            <a:noFill/>
          </a:ln>
        </p:spPr>
        <p:txBody>
          <a:bodyPr wrap="square" anchor="t" anchorCtr="0">
            <a:spAutoFit/>
          </a:bodyPr>
          <a:p>
            <a:pPr algn="ctr"/>
            <a:r>
              <a:rPr lang="en-US" altLang="zh-CN" sz="2700" dirty="0">
                <a:solidFill>
                  <a:srgbClr val="FFFF00"/>
                </a:solidFill>
                <a:latin typeface="宋体" panose="02010600030101010101" pitchFamily="2" charset="-122"/>
                <a:ea typeface="宋体" panose="02010600030101010101" pitchFamily="2" charset="-122"/>
              </a:rPr>
              <a:t>1984</a:t>
            </a:r>
            <a:r>
              <a:rPr lang="zh-CN" altLang="en-US" sz="2700" dirty="0">
                <a:solidFill>
                  <a:srgbClr val="FFFF00"/>
                </a:solidFill>
                <a:latin typeface="宋体" panose="02010600030101010101" pitchFamily="2" charset="-122"/>
                <a:ea typeface="宋体" panose="02010600030101010101" pitchFamily="2" charset="-122"/>
              </a:rPr>
              <a:t>年邓小平为深圳题词</a:t>
            </a:r>
            <a:endParaRPr lang="zh-CN" altLang="en-US" sz="2700" dirty="0">
              <a:solidFill>
                <a:srgbClr val="FFFF00"/>
              </a:solidFill>
              <a:latin typeface="宋体" panose="02010600030101010101" pitchFamily="2" charset="-122"/>
              <a:ea typeface="宋体" panose="02010600030101010101" pitchFamily="2" charset="-122"/>
            </a:endParaRPr>
          </a:p>
        </p:txBody>
      </p:sp>
      <p:sp>
        <p:nvSpPr>
          <p:cNvPr id="4" name="Rectangle 3"/>
          <p:cNvSpPr txBox="1">
            <a:spLocks noChangeArrowheads="1"/>
          </p:cNvSpPr>
          <p:nvPr/>
        </p:nvSpPr>
        <p:spPr>
          <a:xfrm>
            <a:off x="4811713" y="501650"/>
            <a:ext cx="4332288" cy="3889375"/>
          </a:xfrm>
          <a:prstGeom prst="rect">
            <a:avLst/>
          </a:prstGeom>
        </p:spPr>
        <p:txBody>
          <a:bodyPr/>
          <a:lstStyle>
            <a:lvl1pPr marL="228600" indent="-228600" algn="l" rtl="0" fontAlgn="base">
              <a:lnSpc>
                <a:spcPct val="120000"/>
              </a:lnSpc>
              <a:spcBef>
                <a:spcPts val="1000"/>
              </a:spcBef>
              <a:spcAft>
                <a:spcPct val="0"/>
              </a:spcAft>
              <a:buClr>
                <a:schemeClr val="accent1"/>
              </a:buClr>
              <a:buSzPct val="160000"/>
              <a:buFont typeface="Arial" panose="020B0604020202020204" pitchFamily="34" charset="0"/>
              <a:buChar char="•"/>
              <a:defRPr sz="2000" kern="1200" cap="all">
                <a:solidFill>
                  <a:schemeClr val="tx1"/>
                </a:solidFill>
                <a:latin typeface="+mn-lt"/>
                <a:ea typeface="微软雅黑" panose="020B0503020204020204" charset="-122"/>
                <a:cs typeface="+mn-cs"/>
              </a:defRPr>
            </a:lvl1pPr>
            <a:lvl2pPr marL="685800" indent="-228600" algn="l" rtl="0" fontAlgn="base">
              <a:lnSpc>
                <a:spcPct val="120000"/>
              </a:lnSpc>
              <a:spcBef>
                <a:spcPts val="500"/>
              </a:spcBef>
              <a:spcAft>
                <a:spcPct val="0"/>
              </a:spcAft>
              <a:buClr>
                <a:schemeClr val="accent1"/>
              </a:buClr>
              <a:buSzPct val="160000"/>
              <a:buFont typeface="Arial" panose="020B0604020202020204" pitchFamily="34" charset="0"/>
              <a:buChar char="•"/>
              <a:defRPr kern="1200" cap="all">
                <a:solidFill>
                  <a:schemeClr val="tx1"/>
                </a:solidFill>
                <a:latin typeface="+mn-lt"/>
                <a:ea typeface="微软雅黑" panose="020B0503020204020204" charset="-122"/>
                <a:cs typeface="+mn-cs"/>
              </a:defRPr>
            </a:lvl2pPr>
            <a:lvl3pPr marL="1143000" indent="-228600" algn="l" rtl="0" fontAlgn="base">
              <a:lnSpc>
                <a:spcPct val="120000"/>
              </a:lnSpc>
              <a:spcBef>
                <a:spcPts val="500"/>
              </a:spcBef>
              <a:spcAft>
                <a:spcPct val="0"/>
              </a:spcAft>
              <a:buClr>
                <a:schemeClr val="accent1"/>
              </a:buClr>
              <a:buSzPct val="160000"/>
              <a:buFont typeface="Arial" panose="020B0604020202020204" pitchFamily="34" charset="0"/>
              <a:buChar char="•"/>
              <a:defRPr sz="1600" kern="1200" cap="all">
                <a:solidFill>
                  <a:schemeClr val="tx1"/>
                </a:solidFill>
                <a:latin typeface="+mn-lt"/>
                <a:ea typeface="微软雅黑" panose="020B0503020204020204" charset="-122"/>
                <a:cs typeface="+mn-cs"/>
              </a:defRPr>
            </a:lvl3pPr>
            <a:lvl4pPr marL="1600200" indent="-228600" algn="l" rtl="0" fontAlgn="base">
              <a:lnSpc>
                <a:spcPct val="120000"/>
              </a:lnSpc>
              <a:spcBef>
                <a:spcPts val="500"/>
              </a:spcBef>
              <a:spcAft>
                <a:spcPct val="0"/>
              </a:spcAft>
              <a:buClr>
                <a:schemeClr val="accent1"/>
              </a:buClr>
              <a:buSzPct val="160000"/>
              <a:buFont typeface="Arial" panose="020B0604020202020204" pitchFamily="34" charset="0"/>
              <a:buChar char="•"/>
              <a:defRPr sz="1400" kern="1200" cap="all">
                <a:solidFill>
                  <a:schemeClr val="tx1"/>
                </a:solidFill>
                <a:latin typeface="+mn-lt"/>
                <a:ea typeface="微软雅黑" panose="020B0503020204020204" charset="-122"/>
                <a:cs typeface="+mn-cs"/>
              </a:defRPr>
            </a:lvl4pPr>
            <a:lvl5pPr marL="2057400" indent="-228600" algn="l" rtl="0" fontAlgn="base">
              <a:lnSpc>
                <a:spcPct val="120000"/>
              </a:lnSpc>
              <a:spcBef>
                <a:spcPts val="500"/>
              </a:spcBef>
              <a:spcAft>
                <a:spcPct val="0"/>
              </a:spcAft>
              <a:buClr>
                <a:schemeClr val="accent1"/>
              </a:buClr>
              <a:buSzPct val="160000"/>
              <a:buFont typeface="Arial" panose="020B0604020202020204" pitchFamily="34" charset="0"/>
              <a:buChar char="•"/>
              <a:defRPr sz="1400" kern="1200" cap="all">
                <a:solidFill>
                  <a:schemeClr val="tx1"/>
                </a:solidFill>
                <a:latin typeface="+mn-lt"/>
                <a:ea typeface="微软雅黑" panose="020B0503020204020204" charset="-122"/>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fontAlgn="base">
              <a:buFontTx/>
              <a:buNone/>
            </a:pPr>
            <a:r>
              <a:rPr lang="zh-CN" altLang="en-US" sz="4050" strike="noStrike" noProof="1" dirty="0" smtClean="0">
                <a:latin typeface="+mn-lt"/>
                <a:ea typeface="微软雅黑" panose="020B0503020204020204" charset="-122"/>
                <a:cs typeface="+mn-cs"/>
              </a:rPr>
              <a:t>    </a:t>
            </a:r>
            <a:r>
              <a:rPr lang="zh-CN" altLang="en-US" sz="2800" b="1" strike="noStrike" noProof="1" dirty="0" smtClean="0">
                <a:solidFill>
                  <a:schemeClr val="accent2"/>
                </a:solidFill>
                <a:latin typeface="黑体" panose="02010609060101010101" pitchFamily="49" charset="-122"/>
                <a:ea typeface="黑体" panose="02010609060101010101" pitchFamily="49" charset="-122"/>
                <a:cs typeface="黑体" panose="02010609060101010101" pitchFamily="49" charset="-122"/>
              </a:rPr>
              <a:t> </a:t>
            </a:r>
            <a:r>
              <a:rPr lang="zh-CN" altLang="en-US" sz="2800" strike="noStrike" noProof="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经济特区就像一个伟大的支点，</a:t>
            </a:r>
            <a:r>
              <a:rPr lang="zh-CN" altLang="en-US" sz="2800" strike="noStrike" noProof="1" dirty="0" smtClean="0">
                <a:latin typeface="黑体" panose="02010609060101010101" pitchFamily="49" charset="-122"/>
                <a:ea typeface="黑体" panose="02010609060101010101" pitchFamily="49" charset="-122"/>
                <a:cs typeface="黑体" panose="02010609060101010101" pitchFamily="49" charset="-122"/>
              </a:rPr>
              <a:t>借助它，撬动中国旧体制的巨石，</a:t>
            </a:r>
            <a:r>
              <a:rPr lang="zh-CN" altLang="en-US" sz="2800" strike="noStrike" noProof="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打开对外开放的大门</a:t>
            </a:r>
            <a:r>
              <a:rPr lang="en-US" altLang="zh-CN" sz="2800" strike="noStrike" noProof="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800" strike="noStrike" noProof="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base">
              <a:buFontTx/>
              <a:buNone/>
            </a:pPr>
            <a:r>
              <a:rPr lang="zh-CN" altLang="en-US" sz="2800" strike="noStrike" noProof="1" dirty="0" smtClean="0">
                <a:latin typeface="黑体" panose="02010609060101010101" pitchFamily="49" charset="-122"/>
                <a:ea typeface="黑体" panose="02010609060101010101" pitchFamily="49" charset="-122"/>
                <a:cs typeface="黑体" panose="02010609060101010101" pitchFamily="49" charset="-122"/>
              </a:rPr>
              <a:t>  </a:t>
            </a:r>
            <a:r>
              <a:rPr lang="en-US" altLang="zh-CN" sz="2800" strike="noStrike" noProof="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800" strike="noStrike" noProof="1" dirty="0" smtClean="0">
                <a:latin typeface="黑体" panose="02010609060101010101" pitchFamily="49" charset="-122"/>
                <a:ea typeface="黑体" panose="02010609060101010101" pitchFamily="49" charset="-122"/>
                <a:cs typeface="黑体" panose="02010609060101010101" pitchFamily="49" charset="-122"/>
              </a:rPr>
              <a:t>人教版历史必修二</a:t>
            </a:r>
            <a:endParaRPr lang="zh-CN" altLang="en-US" sz="2800" strike="noStrike" noProof="1" dirty="0" smtClean="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矩形 9219"/>
          <p:cNvSpPr/>
          <p:nvPr/>
        </p:nvSpPr>
        <p:spPr>
          <a:xfrm>
            <a:off x="2643188" y="263525"/>
            <a:ext cx="3857625" cy="644525"/>
          </a:xfrm>
          <a:prstGeom prst="rect">
            <a:avLst/>
          </a:prstGeom>
          <a:noFill/>
          <a:ln w="9525">
            <a:noFill/>
          </a:ln>
        </p:spPr>
        <p:txBody>
          <a:bodyPr wrap="square" anchor="t" anchorCtr="0">
            <a:spAutoFit/>
          </a:bodyPr>
          <a:p>
            <a:pPr algn="ctr"/>
            <a:r>
              <a:rPr lang="zh-CN" altLang="en-US" sz="3600" b="1" dirty="0">
                <a:solidFill>
                  <a:srgbClr val="FF0000"/>
                </a:solidFill>
                <a:latin typeface="微软雅黑" panose="020B0503020204020204" charset="-122"/>
                <a:ea typeface="微软雅黑" panose="020B0503020204020204" charset="-122"/>
              </a:rPr>
              <a:t>杀出一条血路！！！</a:t>
            </a:r>
            <a:endParaRPr lang="zh-CN" altLang="en-US" sz="3600" b="1" dirty="0">
              <a:solidFill>
                <a:srgbClr val="FF0000"/>
              </a:solidFill>
              <a:latin typeface="微软雅黑" panose="020B0503020204020204" charset="-122"/>
              <a:ea typeface="微软雅黑" panose="020B0503020204020204" charset="-122"/>
            </a:endParaRPr>
          </a:p>
        </p:txBody>
      </p:sp>
      <p:grpSp>
        <p:nvGrpSpPr>
          <p:cNvPr id="30722" name="组合 9"/>
          <p:cNvGrpSpPr/>
          <p:nvPr/>
        </p:nvGrpSpPr>
        <p:grpSpPr>
          <a:xfrm>
            <a:off x="434975" y="3705225"/>
            <a:ext cx="1223963" cy="1993900"/>
            <a:chOff x="1002882" y="4953891"/>
            <a:chExt cx="1907844" cy="3047687"/>
          </a:xfrm>
        </p:grpSpPr>
        <p:pic>
          <p:nvPicPr>
            <p:cNvPr id="11" name="图片 10" descr="01200000028184136323819438400_s.jpg"/>
            <p:cNvPicPr>
              <a:picLocks noChangeAspect="1"/>
            </p:cNvPicPr>
            <p:nvPr/>
          </p:nvPicPr>
          <p:blipFill>
            <a:blip r:embed="rId1" cstate="print"/>
            <a:stretch>
              <a:fillRect/>
            </a:stretch>
          </p:blipFill>
          <p:spPr>
            <a:xfrm>
              <a:off x="1053338" y="4953891"/>
              <a:ext cx="1857388" cy="2484438"/>
            </a:xfrm>
            <a:prstGeom prst="ellipse">
              <a:avLst/>
            </a:prstGeom>
            <a:ln>
              <a:noFill/>
            </a:ln>
            <a:effectLst>
              <a:softEdge rad="112500"/>
            </a:effectLst>
          </p:spPr>
        </p:pic>
        <p:sp>
          <p:nvSpPr>
            <p:cNvPr id="30724" name="TextBox 21"/>
            <p:cNvSpPr txBox="1"/>
            <p:nvPr/>
          </p:nvSpPr>
          <p:spPr>
            <a:xfrm>
              <a:off x="1002882" y="7438329"/>
              <a:ext cx="1857388" cy="563249"/>
            </a:xfrm>
            <a:prstGeom prst="rect">
              <a:avLst/>
            </a:prstGeom>
            <a:solidFill>
              <a:schemeClr val="bg1"/>
            </a:solidFill>
            <a:ln w="9525">
              <a:noFill/>
            </a:ln>
          </p:spPr>
          <p:txBody>
            <a:bodyPr wrap="square" anchor="t" anchorCtr="0">
              <a:spAutoFit/>
            </a:bodyPr>
            <a:p>
              <a:pPr algn="ctr"/>
              <a:r>
                <a:rPr lang="zh-CN" altLang="en-US" dirty="0">
                  <a:latin typeface="宋体" panose="02010600030101010101" pitchFamily="2" charset="-122"/>
                  <a:ea typeface="宋体" panose="02010600030101010101" pitchFamily="2" charset="-122"/>
                </a:rPr>
                <a:t>吴南生</a:t>
              </a:r>
              <a:endParaRPr lang="en-US" altLang="zh-CN" dirty="0">
                <a:latin typeface="宋体" panose="02010600030101010101" pitchFamily="2" charset="-122"/>
                <a:ea typeface="宋体" panose="02010600030101010101" pitchFamily="2" charset="-122"/>
              </a:endParaRPr>
            </a:p>
          </p:txBody>
        </p:sp>
      </p:grpSp>
      <p:sp>
        <p:nvSpPr>
          <p:cNvPr id="30725" name="文本框 7"/>
          <p:cNvSpPr txBox="1"/>
          <p:nvPr/>
        </p:nvSpPr>
        <p:spPr>
          <a:xfrm>
            <a:off x="2247900" y="1270000"/>
            <a:ext cx="5897563" cy="4522788"/>
          </a:xfrm>
          <a:prstGeom prst="rect">
            <a:avLst/>
          </a:prstGeom>
          <a:solidFill>
            <a:schemeClr val="bg1"/>
          </a:solidFill>
          <a:ln w="34925" cap="flat" cmpd="sng">
            <a:solidFill>
              <a:srgbClr val="FF0000"/>
            </a:solidFill>
            <a:prstDash val="solid"/>
            <a:round/>
            <a:headEnd type="none" w="med" len="med"/>
            <a:tailEnd type="none" w="med" len="med"/>
          </a:ln>
        </p:spPr>
        <p:txBody>
          <a:bodyPr wrap="square" anchor="t" anchorCtr="0">
            <a:spAutoFit/>
          </a:bodyPr>
          <a:p>
            <a:pPr algn="ctr"/>
            <a:endParaRPr lang="zh-CN" altLang="en-US"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习仲勋： “只要</a:t>
            </a:r>
            <a:r>
              <a:rPr lang="zh-CN" altLang="en-US" sz="2400" b="1" dirty="0">
                <a:solidFill>
                  <a:srgbClr val="FF0000"/>
                </a:solidFill>
                <a:latin typeface="微软雅黑" panose="020B0503020204020204" charset="-122"/>
                <a:ea typeface="微软雅黑" panose="020B0503020204020204" charset="-122"/>
              </a:rPr>
              <a:t>能把生产搞上去，就干，</a:t>
            </a:r>
            <a:r>
              <a:rPr lang="zh-CN" altLang="en-US" sz="2400" b="1" dirty="0">
                <a:solidFill>
                  <a:srgbClr val="27149B"/>
                </a:solidFill>
                <a:latin typeface="微软雅黑" panose="020B0503020204020204" charset="-122"/>
                <a:ea typeface="微软雅黑" panose="020B0503020204020204" charset="-122"/>
              </a:rPr>
              <a:t>不要先去反他什么主义，</a:t>
            </a:r>
            <a:r>
              <a:rPr lang="zh-CN" altLang="zh-CN" sz="2400" b="1" dirty="0">
                <a:latin typeface="宋体" panose="02010600030101010101" pitchFamily="2" charset="-122"/>
                <a:ea typeface="宋体" panose="02010600030101010101" pitchFamily="2" charset="-122"/>
              </a:rPr>
              <a:t>他们是资本主义，但有些好的方法我们要学习。</a:t>
            </a:r>
            <a:r>
              <a:rPr lang="zh-CN" altLang="en-US" sz="2400" b="1" dirty="0">
                <a:latin typeface="微软雅黑" panose="020B0503020204020204" charset="-122"/>
                <a:ea typeface="微软雅黑" panose="020B0503020204020204" charset="-122"/>
              </a:rPr>
              <a:t>”（</a:t>
            </a:r>
            <a:r>
              <a:rPr lang="en-US" altLang="zh-CN" sz="2400" b="1" dirty="0">
                <a:latin typeface="微软雅黑" panose="020B0503020204020204" charset="-122"/>
                <a:ea typeface="微软雅黑" panose="020B0503020204020204" charset="-122"/>
              </a:rPr>
              <a:t>1978</a:t>
            </a:r>
            <a:r>
              <a:rPr lang="zh-CN" altLang="en-US" sz="2400" b="1" dirty="0">
                <a:latin typeface="微软雅黑" panose="020B0503020204020204" charset="-122"/>
                <a:ea typeface="微软雅黑" panose="020B0503020204020204" charset="-122"/>
              </a:rPr>
              <a:t>年</a:t>
            </a:r>
            <a:r>
              <a:rPr lang="en-US" altLang="zh-CN" sz="2400" b="1" dirty="0">
                <a:latin typeface="微软雅黑" panose="020B0503020204020204" charset="-122"/>
                <a:ea typeface="微软雅黑" panose="020B0503020204020204" charset="-122"/>
              </a:rPr>
              <a:t>7</a:t>
            </a:r>
            <a:r>
              <a:rPr lang="zh-CN" altLang="en-US" sz="2400" b="1" dirty="0">
                <a:latin typeface="微软雅黑" panose="020B0503020204020204" charset="-122"/>
                <a:ea typeface="微软雅黑" panose="020B0503020204020204" charset="-122"/>
              </a:rPr>
              <a:t>月）</a:t>
            </a:r>
            <a:endParaRPr lang="zh-CN" altLang="en-US" sz="2400" b="1" dirty="0">
              <a:latin typeface="微软雅黑" panose="020B0503020204020204" charset="-122"/>
              <a:ea typeface="微软雅黑" panose="020B0503020204020204" charset="-122"/>
            </a:endParaRPr>
          </a:p>
          <a:p>
            <a:endParaRPr lang="zh-CN" altLang="en-US" dirty="0">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a:p>
            <a:endParaRPr lang="zh-CN" altLang="en-US"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吴南生：“划出一块地方，设置海外出口加工，</a:t>
            </a:r>
            <a:r>
              <a:rPr lang="zh-CN" altLang="en-US" sz="2400" b="1" dirty="0">
                <a:solidFill>
                  <a:srgbClr val="FF0000"/>
                </a:solidFill>
                <a:latin typeface="微软雅黑" panose="020B0503020204020204" charset="-122"/>
                <a:ea typeface="微软雅黑" panose="020B0503020204020204" charset="-122"/>
              </a:rPr>
              <a:t>吸引外商投资</a:t>
            </a:r>
            <a:r>
              <a:rPr lang="zh-CN" altLang="en-US" sz="2400" b="1" dirty="0">
                <a:latin typeface="微软雅黑" panose="020B0503020204020204" charset="-122"/>
                <a:ea typeface="微软雅黑" panose="020B0503020204020204" charset="-122"/>
              </a:rPr>
              <a:t>办企业。……</a:t>
            </a:r>
            <a:r>
              <a:rPr lang="zh-CN" altLang="en-US" sz="2400" b="1" dirty="0">
                <a:solidFill>
                  <a:srgbClr val="FF0000"/>
                </a:solidFill>
                <a:latin typeface="微软雅黑" panose="020B0503020204020204" charset="-122"/>
                <a:ea typeface="微软雅黑" panose="020B0503020204020204" charset="-122"/>
              </a:rPr>
              <a:t>打破计划经济的条条框框，下放权力，彻底开放，把市场经济引进来……</a:t>
            </a:r>
            <a:r>
              <a:rPr lang="zh-CN" altLang="en-US" sz="2400" b="1" dirty="0">
                <a:solidFill>
                  <a:srgbClr val="27149B"/>
                </a:solidFill>
                <a:latin typeface="微软雅黑" panose="020B0503020204020204" charset="-122"/>
                <a:ea typeface="微软雅黑" panose="020B0503020204020204" charset="-122"/>
              </a:rPr>
              <a:t>”。</a:t>
            </a:r>
            <a:endParaRPr lang="en-US" altLang="zh-CN" sz="2400" b="1" dirty="0">
              <a:solidFill>
                <a:srgbClr val="27149B"/>
              </a:solidFill>
              <a:latin typeface="微软雅黑" panose="020B0503020204020204" charset="-122"/>
              <a:ea typeface="微软雅黑" panose="020B0503020204020204" charset="-122"/>
            </a:endParaRPr>
          </a:p>
          <a:p>
            <a:r>
              <a:rPr lang="zh-CN" altLang="en-US" sz="2400" b="1" dirty="0">
                <a:solidFill>
                  <a:srgbClr val="27149B"/>
                </a:solidFill>
                <a:latin typeface="微软雅黑" panose="020B0503020204020204" charset="-122"/>
                <a:ea typeface="微软雅黑" panose="020B0503020204020204" charset="-122"/>
              </a:rPr>
              <a:t>（</a:t>
            </a:r>
            <a:r>
              <a:rPr lang="en-US" altLang="zh-CN" sz="2400" b="1" dirty="0">
                <a:solidFill>
                  <a:srgbClr val="27149B"/>
                </a:solidFill>
                <a:latin typeface="微软雅黑" panose="020B0503020204020204" charset="-122"/>
                <a:ea typeface="微软雅黑" panose="020B0503020204020204" charset="-122"/>
              </a:rPr>
              <a:t>1979</a:t>
            </a:r>
            <a:r>
              <a:rPr lang="zh-CN" altLang="en-US" sz="2400" b="1" dirty="0">
                <a:solidFill>
                  <a:srgbClr val="27149B"/>
                </a:solidFill>
                <a:latin typeface="微软雅黑" panose="020B0503020204020204" charset="-122"/>
                <a:ea typeface="微软雅黑" panose="020B0503020204020204" charset="-122"/>
              </a:rPr>
              <a:t>年初）</a:t>
            </a:r>
            <a:endParaRPr lang="zh-CN" altLang="en-US" sz="2400" b="1" dirty="0">
              <a:solidFill>
                <a:srgbClr val="27149B"/>
              </a:solidFill>
              <a:latin typeface="微软雅黑" panose="020B0503020204020204" charset="-122"/>
              <a:ea typeface="微软雅黑" panose="020B0503020204020204" charset="-122"/>
            </a:endParaRPr>
          </a:p>
        </p:txBody>
      </p:sp>
      <p:pic>
        <p:nvPicPr>
          <p:cNvPr id="14" name="图片 13" descr="01200000024571136323438098466_s[1].jpg"/>
          <p:cNvPicPr>
            <a:picLocks noChangeAspect="1"/>
          </p:cNvPicPr>
          <p:nvPr/>
        </p:nvPicPr>
        <p:blipFill>
          <a:blip r:embed="rId2" cstate="print"/>
          <a:stretch>
            <a:fillRect/>
          </a:stretch>
        </p:blipFill>
        <p:spPr>
          <a:xfrm>
            <a:off x="398113" y="1202094"/>
            <a:ext cx="1296933" cy="1714004"/>
          </a:xfrm>
          <a:prstGeom prst="ellipse">
            <a:avLst/>
          </a:prstGeom>
          <a:ln>
            <a:noFill/>
          </a:ln>
          <a:effectLst>
            <a:softEdge rad="112500"/>
          </a:effectLst>
        </p:spPr>
      </p:pic>
      <p:sp>
        <p:nvSpPr>
          <p:cNvPr id="30727" name="TextBox 20"/>
          <p:cNvSpPr txBox="1"/>
          <p:nvPr/>
        </p:nvSpPr>
        <p:spPr>
          <a:xfrm>
            <a:off x="301625" y="2916238"/>
            <a:ext cx="1392238" cy="368300"/>
          </a:xfrm>
          <a:prstGeom prst="rect">
            <a:avLst/>
          </a:prstGeom>
          <a:solidFill>
            <a:schemeClr val="bg1"/>
          </a:solidFill>
          <a:ln w="9525">
            <a:noFill/>
          </a:ln>
        </p:spPr>
        <p:txBody>
          <a:bodyPr wrap="square" anchor="t" anchorCtr="0">
            <a:spAutoFit/>
          </a:bodyPr>
          <a:p>
            <a:pPr algn="ctr"/>
            <a:r>
              <a:rPr lang="zh-CN" altLang="en-US" dirty="0">
                <a:latin typeface="微软雅黑" panose="020B0503020204020204" charset="-122"/>
                <a:ea typeface="微软雅黑" panose="020B0503020204020204" charset="-122"/>
              </a:rPr>
              <a:t>习仲勋</a:t>
            </a:r>
            <a:endParaRPr lang="en-US" altLang="zh-CN" dirty="0">
              <a:latin typeface="微软雅黑" panose="020B0503020204020204" charset="-122"/>
              <a:ea typeface="微软雅黑" panose="020B0503020204020204" charset="-122"/>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矩形 1"/>
          <p:cNvSpPr/>
          <p:nvPr/>
        </p:nvSpPr>
        <p:spPr>
          <a:xfrm>
            <a:off x="127000" y="3702050"/>
            <a:ext cx="9144000" cy="1938338"/>
          </a:xfrm>
          <a:prstGeom prst="rect">
            <a:avLst/>
          </a:prstGeom>
          <a:noFill/>
          <a:ln w="9525">
            <a:noFill/>
          </a:ln>
        </p:spPr>
        <p:txBody>
          <a:bodyPr wrap="square" anchor="t" anchorCtr="0">
            <a:spAutoFit/>
          </a:bodyPr>
          <a:p>
            <a:r>
              <a:rPr lang="en-US" altLang="zh-CN" sz="2100" dirty="0">
                <a:latin typeface="宋体" panose="02010600030101010101" pitchFamily="2" charset="-122"/>
                <a:ea typeface="宋体" panose="02010600030101010101" pitchFamily="2" charset="-122"/>
              </a:rPr>
              <a:t>    </a:t>
            </a:r>
            <a:r>
              <a:rPr lang="zh-CN" altLang="zh-CN" sz="2400" dirty="0">
                <a:latin typeface="黑体" panose="02010609060101010101" pitchFamily="49" charset="-122"/>
                <a:ea typeface="黑体" panose="02010609060101010101" pitchFamily="49" charset="-122"/>
              </a:rPr>
              <a:t>机械队实行计件奖，工人每人每个工作日劳动定额为运泥</a:t>
            </a:r>
            <a:r>
              <a:rPr lang="en-US" altLang="zh-CN" sz="2400" dirty="0">
                <a:latin typeface="黑体" panose="02010609060101010101" pitchFamily="49" charset="-122"/>
                <a:ea typeface="黑体" panose="02010609060101010101" pitchFamily="49" charset="-122"/>
              </a:rPr>
              <a:t>55</a:t>
            </a:r>
            <a:r>
              <a:rPr lang="zh-CN" altLang="zh-CN" sz="2400" dirty="0">
                <a:latin typeface="黑体" panose="02010609060101010101" pitchFamily="49" charset="-122"/>
                <a:ea typeface="黑体" panose="02010609060101010101" pitchFamily="49" charset="-122"/>
              </a:rPr>
              <a:t>车，</a:t>
            </a:r>
            <a:r>
              <a:rPr lang="zh-CN" altLang="zh-CN" sz="2400" dirty="0">
                <a:solidFill>
                  <a:srgbClr val="FF0000"/>
                </a:solidFill>
                <a:latin typeface="黑体" panose="02010609060101010101" pitchFamily="49" charset="-122"/>
                <a:ea typeface="黑体" panose="02010609060101010101" pitchFamily="49" charset="-122"/>
              </a:rPr>
              <a:t>完成这一定额者每车奖</a:t>
            </a:r>
            <a:r>
              <a:rPr lang="en-US" altLang="zh-CN" sz="2400" dirty="0">
                <a:solidFill>
                  <a:srgbClr val="FF0000"/>
                </a:solidFill>
                <a:latin typeface="黑体" panose="02010609060101010101" pitchFamily="49" charset="-122"/>
                <a:ea typeface="黑体" panose="02010609060101010101" pitchFamily="49" charset="-122"/>
              </a:rPr>
              <a:t>2</a:t>
            </a:r>
            <a:r>
              <a:rPr lang="zh-CN" altLang="zh-CN" sz="2400" dirty="0">
                <a:solidFill>
                  <a:srgbClr val="FF0000"/>
                </a:solidFill>
                <a:latin typeface="黑体" panose="02010609060101010101" pitchFamily="49" charset="-122"/>
                <a:ea typeface="黑体" panose="02010609060101010101" pitchFamily="49" charset="-122"/>
              </a:rPr>
              <a:t>分钱，超过定额者每车奖</a:t>
            </a:r>
            <a:r>
              <a:rPr lang="en-US" altLang="zh-CN" sz="2400" dirty="0">
                <a:solidFill>
                  <a:srgbClr val="FF0000"/>
                </a:solidFill>
                <a:latin typeface="黑体" panose="02010609060101010101" pitchFamily="49" charset="-122"/>
                <a:ea typeface="黑体" panose="02010609060101010101" pitchFamily="49" charset="-122"/>
              </a:rPr>
              <a:t>4</a:t>
            </a:r>
            <a:r>
              <a:rPr lang="zh-CN" altLang="zh-CN" sz="2400" dirty="0">
                <a:solidFill>
                  <a:srgbClr val="FF0000"/>
                </a:solidFill>
                <a:latin typeface="黑体" panose="02010609060101010101" pitchFamily="49" charset="-122"/>
                <a:ea typeface="黑体" panose="02010609060101010101" pitchFamily="49" charset="-122"/>
              </a:rPr>
              <a:t>分钱。</a:t>
            </a:r>
            <a:r>
              <a:rPr lang="zh-CN" altLang="zh-CN" sz="2400" dirty="0">
                <a:latin typeface="黑体" panose="02010609060101010101" pitchFamily="49" charset="-122"/>
                <a:ea typeface="黑体" panose="02010609060101010101" pitchFamily="49" charset="-122"/>
              </a:rPr>
              <a:t>制度重新实施的当天，人均运泥车数一下子跃升到</a:t>
            </a:r>
            <a:r>
              <a:rPr lang="en-US" altLang="zh-CN" sz="2400" dirty="0">
                <a:latin typeface="黑体" panose="02010609060101010101" pitchFamily="49" charset="-122"/>
                <a:ea typeface="黑体" panose="02010609060101010101" pitchFamily="49" charset="-122"/>
              </a:rPr>
              <a:t>100</a:t>
            </a:r>
            <a:r>
              <a:rPr lang="zh-CN" altLang="zh-CN" sz="2400" dirty="0">
                <a:latin typeface="黑体" panose="02010609060101010101" pitchFamily="49" charset="-122"/>
                <a:ea typeface="黑体" panose="02010609060101010101" pitchFamily="49" charset="-122"/>
              </a:rPr>
              <a:t>车以上，干劲最大的一位工人曾创下一天运泥</a:t>
            </a:r>
            <a:r>
              <a:rPr lang="en-US" altLang="zh-CN" sz="2400" dirty="0">
                <a:solidFill>
                  <a:srgbClr val="FF0000"/>
                </a:solidFill>
                <a:latin typeface="黑体" panose="02010609060101010101" pitchFamily="49" charset="-122"/>
                <a:ea typeface="黑体" panose="02010609060101010101" pitchFamily="49" charset="-122"/>
              </a:rPr>
              <a:t>131</a:t>
            </a:r>
            <a:r>
              <a:rPr lang="zh-CN" altLang="zh-CN" sz="2400" dirty="0">
                <a:solidFill>
                  <a:srgbClr val="FF0000"/>
                </a:solidFill>
                <a:latin typeface="黑体" panose="02010609060101010101" pitchFamily="49" charset="-122"/>
                <a:ea typeface="黑体" panose="02010609060101010101" pitchFamily="49" charset="-122"/>
              </a:rPr>
              <a:t>车</a:t>
            </a:r>
            <a:r>
              <a:rPr lang="zh-CN" altLang="zh-CN" sz="2400" dirty="0">
                <a:latin typeface="黑体" panose="02010609060101010101" pitchFamily="49" charset="-122"/>
                <a:ea typeface="黑体" panose="02010609060101010101" pitchFamily="49" charset="-122"/>
              </a:rPr>
              <a:t>的记录。</a:t>
            </a:r>
            <a:r>
              <a:rPr lang="en-US" altLang="zh-CN" sz="2400" dirty="0">
                <a:latin typeface="黑体" panose="02010609060101010101" pitchFamily="49" charset="-122"/>
                <a:ea typeface="黑体" panose="02010609060101010101" pitchFamily="49" charset="-122"/>
              </a:rPr>
              <a:t>                                                  </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南方工报</a:t>
            </a:r>
            <a:r>
              <a:rPr lang="en-US" altLang="zh-CN"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
        <p:nvSpPr>
          <p:cNvPr id="3" name="Rectangle 2"/>
          <p:cNvSpPr txBox="1">
            <a:spLocks noChangeArrowheads="1"/>
          </p:cNvSpPr>
          <p:nvPr/>
        </p:nvSpPr>
        <p:spPr>
          <a:xfrm>
            <a:off x="0" y="982663"/>
            <a:ext cx="9144000" cy="1582738"/>
          </a:xfrm>
          <a:prstGeom prst="rect">
            <a:avLst/>
          </a:prstGeom>
        </p:spPr>
        <p:txBody>
          <a:bodyPr/>
          <a:lstStyle>
            <a:lvl1pPr marL="228600" indent="-228600" algn="l" rtl="0" fontAlgn="base">
              <a:lnSpc>
                <a:spcPct val="120000"/>
              </a:lnSpc>
              <a:spcBef>
                <a:spcPts val="1000"/>
              </a:spcBef>
              <a:spcAft>
                <a:spcPct val="0"/>
              </a:spcAft>
              <a:buClr>
                <a:schemeClr val="accent1"/>
              </a:buClr>
              <a:buSzPct val="160000"/>
              <a:buFont typeface="Arial" panose="020B0604020202020204" pitchFamily="34" charset="0"/>
              <a:buChar char="•"/>
              <a:defRPr sz="2000" kern="1200" cap="all">
                <a:solidFill>
                  <a:schemeClr val="tx1"/>
                </a:solidFill>
                <a:latin typeface="+mn-lt"/>
                <a:ea typeface="微软雅黑" panose="020B0503020204020204" charset="-122"/>
                <a:cs typeface="+mn-cs"/>
              </a:defRPr>
            </a:lvl1pPr>
            <a:lvl2pPr marL="685800" indent="-228600" algn="l" rtl="0" fontAlgn="base">
              <a:lnSpc>
                <a:spcPct val="120000"/>
              </a:lnSpc>
              <a:spcBef>
                <a:spcPts val="500"/>
              </a:spcBef>
              <a:spcAft>
                <a:spcPct val="0"/>
              </a:spcAft>
              <a:buClr>
                <a:schemeClr val="accent1"/>
              </a:buClr>
              <a:buSzPct val="160000"/>
              <a:buFont typeface="Arial" panose="020B0604020202020204" pitchFamily="34" charset="0"/>
              <a:buChar char="•"/>
              <a:defRPr kern="1200" cap="all">
                <a:solidFill>
                  <a:schemeClr val="tx1"/>
                </a:solidFill>
                <a:latin typeface="+mn-lt"/>
                <a:ea typeface="微软雅黑" panose="020B0503020204020204" charset="-122"/>
                <a:cs typeface="+mn-cs"/>
              </a:defRPr>
            </a:lvl2pPr>
            <a:lvl3pPr marL="1143000" indent="-228600" algn="l" rtl="0" fontAlgn="base">
              <a:lnSpc>
                <a:spcPct val="120000"/>
              </a:lnSpc>
              <a:spcBef>
                <a:spcPts val="500"/>
              </a:spcBef>
              <a:spcAft>
                <a:spcPct val="0"/>
              </a:spcAft>
              <a:buClr>
                <a:schemeClr val="accent1"/>
              </a:buClr>
              <a:buSzPct val="160000"/>
              <a:buFont typeface="Arial" panose="020B0604020202020204" pitchFamily="34" charset="0"/>
              <a:buChar char="•"/>
              <a:defRPr sz="1600" kern="1200" cap="all">
                <a:solidFill>
                  <a:schemeClr val="tx1"/>
                </a:solidFill>
                <a:latin typeface="+mn-lt"/>
                <a:ea typeface="微软雅黑" panose="020B0503020204020204" charset="-122"/>
                <a:cs typeface="+mn-cs"/>
              </a:defRPr>
            </a:lvl3pPr>
            <a:lvl4pPr marL="1600200" indent="-228600" algn="l" rtl="0" fontAlgn="base">
              <a:lnSpc>
                <a:spcPct val="120000"/>
              </a:lnSpc>
              <a:spcBef>
                <a:spcPts val="500"/>
              </a:spcBef>
              <a:spcAft>
                <a:spcPct val="0"/>
              </a:spcAft>
              <a:buClr>
                <a:schemeClr val="accent1"/>
              </a:buClr>
              <a:buSzPct val="160000"/>
              <a:buFont typeface="Arial" panose="020B0604020202020204" pitchFamily="34" charset="0"/>
              <a:buChar char="•"/>
              <a:defRPr sz="1400" kern="1200" cap="all">
                <a:solidFill>
                  <a:schemeClr val="tx1"/>
                </a:solidFill>
                <a:latin typeface="+mn-lt"/>
                <a:ea typeface="微软雅黑" panose="020B0503020204020204" charset="-122"/>
                <a:cs typeface="+mn-cs"/>
              </a:defRPr>
            </a:lvl4pPr>
            <a:lvl5pPr marL="2057400" indent="-228600" algn="l" rtl="0" fontAlgn="base">
              <a:lnSpc>
                <a:spcPct val="120000"/>
              </a:lnSpc>
              <a:spcBef>
                <a:spcPts val="500"/>
              </a:spcBef>
              <a:spcAft>
                <a:spcPct val="0"/>
              </a:spcAft>
              <a:buClr>
                <a:schemeClr val="accent1"/>
              </a:buClr>
              <a:buSzPct val="160000"/>
              <a:buFont typeface="Arial" panose="020B0604020202020204" pitchFamily="34" charset="0"/>
              <a:buChar char="•"/>
              <a:defRPr sz="1400" kern="1200" cap="all">
                <a:solidFill>
                  <a:schemeClr val="tx1"/>
                </a:solidFill>
                <a:latin typeface="+mn-lt"/>
                <a:ea typeface="微软雅黑" panose="020B0503020204020204" charset="-122"/>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fontAlgn="base">
              <a:buFontTx/>
              <a:buNone/>
            </a:pPr>
            <a:r>
              <a:rPr lang="zh-CN" altLang="en-US" sz="2100" strike="noStrike" noProof="1" dirty="0" smtClean="0">
                <a:latin typeface="+mj-ea"/>
                <a:ea typeface="+mj-ea"/>
                <a:cs typeface="+mn-cs"/>
              </a:rPr>
              <a:t>      </a:t>
            </a:r>
            <a:r>
              <a:rPr lang="zh-CN" altLang="en-US" sz="2400" strike="noStrike" noProof="1" dirty="0" smtClean="0">
                <a:latin typeface="黑体" panose="02010609060101010101" pitchFamily="49" charset="-122"/>
                <a:ea typeface="黑体" panose="02010609060101010101" pitchFamily="49" charset="-122"/>
                <a:cs typeface="黑体" panose="02010609060101010101" pitchFamily="49" charset="-122"/>
              </a:rPr>
              <a:t>在修建一个码头时，需要搬运几十万方土石，可长期以来干多干少都一样的</a:t>
            </a:r>
            <a:r>
              <a:rPr lang="zh-CN" altLang="en-US" sz="2400" strike="noStrike" noProof="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大锅饭体制扼杀了司机的积极性</a:t>
            </a:r>
            <a:r>
              <a:rPr lang="zh-CN" altLang="en-US" sz="2400" strike="noStrike" noProof="1" dirty="0" smtClean="0">
                <a:latin typeface="黑体" panose="02010609060101010101" pitchFamily="49" charset="-122"/>
                <a:ea typeface="黑体" panose="02010609060101010101" pitchFamily="49" charset="-122"/>
                <a:cs typeface="黑体" panose="02010609060101010101" pitchFamily="49" charset="-122"/>
              </a:rPr>
              <a:t>，他们一天中的大部分时间都躲在车下休息，车队的队长</a:t>
            </a:r>
            <a:r>
              <a:rPr lang="zh-CN" altLang="en-US" sz="2400" strike="noStrike" noProof="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一天也只最多运</a:t>
            </a:r>
            <a:r>
              <a:rPr lang="en-US" altLang="zh-CN" sz="2400" strike="noStrike" noProof="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40</a:t>
            </a:r>
            <a:r>
              <a:rPr lang="zh-CN" altLang="en-US" sz="2400" strike="noStrike" noProof="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车</a:t>
            </a:r>
            <a:r>
              <a:rPr lang="zh-CN" altLang="en-US" sz="2400" strike="noStrike" noProof="1" dirty="0" smtClean="0">
                <a:latin typeface="黑体" panose="02010609060101010101" pitchFamily="49" charset="-122"/>
                <a:ea typeface="黑体" panose="02010609060101010101" pitchFamily="49" charset="-122"/>
                <a:cs typeface="黑体" panose="02010609060101010101" pitchFamily="49" charset="-122"/>
              </a:rPr>
              <a:t>，工程进展缓慢。  </a:t>
            </a:r>
            <a:endParaRPr lang="zh-CN" altLang="en-US" sz="2400" strike="noStrike" noProof="1" dirty="0" smtClean="0">
              <a:latin typeface="黑体" panose="02010609060101010101" pitchFamily="49" charset="-122"/>
              <a:ea typeface="黑体" panose="02010609060101010101" pitchFamily="49" charset="-122"/>
              <a:cs typeface="黑体" panose="02010609060101010101" pitchFamily="49" charset="-122"/>
            </a:endParaRPr>
          </a:p>
          <a:p>
            <a:pPr algn="r" fontAlgn="base">
              <a:buFontTx/>
              <a:buNone/>
            </a:pPr>
            <a:r>
              <a:rPr lang="zh-CN" altLang="en-US" sz="2400" strike="noStrike" noProof="1" dirty="0" smtClean="0">
                <a:latin typeface="黑体" panose="02010609060101010101" pitchFamily="49" charset="-122"/>
                <a:ea typeface="黑体" panose="02010609060101010101" pitchFamily="49" charset="-122"/>
                <a:cs typeface="黑体" panose="02010609060101010101" pitchFamily="49" charset="-122"/>
              </a:rPr>
              <a:t>                            </a:t>
            </a:r>
            <a:r>
              <a:rPr lang="en-US" altLang="zh-CN" sz="2400" strike="noStrike" noProof="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400" strike="noStrike" noProof="1" dirty="0">
                <a:latin typeface="黑体" panose="02010609060101010101" pitchFamily="49" charset="-122"/>
                <a:ea typeface="黑体" panose="02010609060101010101" pitchFamily="49" charset="-122"/>
                <a:cs typeface="黑体" panose="02010609060101010101" pitchFamily="49" charset="-122"/>
              </a:rPr>
              <a:t>涂</a:t>
            </a:r>
            <a:r>
              <a:rPr lang="zh-CN" altLang="en-US" sz="2400" strike="noStrike" noProof="1" dirty="0" smtClean="0">
                <a:latin typeface="黑体" panose="02010609060101010101" pitchFamily="49" charset="-122"/>
                <a:ea typeface="黑体" panose="02010609060101010101" pitchFamily="49" charset="-122"/>
                <a:cs typeface="黑体" panose="02010609060101010101" pitchFamily="49" charset="-122"/>
              </a:rPr>
              <a:t>俏</a:t>
            </a:r>
            <a:r>
              <a:rPr lang="zh-CN" altLang="en-US" sz="2400" strike="noStrike" noProof="1" dirty="0">
                <a:latin typeface="黑体" panose="02010609060101010101" pitchFamily="49" charset="-122"/>
                <a:ea typeface="黑体" panose="02010609060101010101" pitchFamily="49" charset="-122"/>
                <a:cs typeface="黑体" panose="02010609060101010101" pitchFamily="49" charset="-122"/>
              </a:rPr>
              <a:t>：</a:t>
            </a:r>
            <a:r>
              <a:rPr lang="en-US" altLang="zh-CN" sz="2400" strike="noStrike" noProof="1" dirty="0" smtClean="0">
                <a:latin typeface="黑体" panose="02010609060101010101" pitchFamily="49" charset="-122"/>
                <a:ea typeface="黑体" panose="02010609060101010101" pitchFamily="49" charset="-122"/>
                <a:cs typeface="黑体" panose="02010609060101010101" pitchFamily="49" charset="-122"/>
              </a:rPr>
              <a:t>《</a:t>
            </a:r>
            <a:r>
              <a:rPr lang="zh-CN" altLang="en-US" sz="2400" strike="noStrike" noProof="1" dirty="0" smtClean="0">
                <a:latin typeface="黑体" panose="02010609060101010101" pitchFamily="49" charset="-122"/>
                <a:ea typeface="黑体" panose="02010609060101010101" pitchFamily="49" charset="-122"/>
                <a:cs typeface="黑体" panose="02010609060101010101" pitchFamily="49" charset="-122"/>
              </a:rPr>
              <a:t>袁庚传</a:t>
            </a:r>
            <a:r>
              <a:rPr lang="en-US" altLang="zh-CN" sz="2400" strike="noStrike" noProof="1" dirty="0" smtClean="0">
                <a:latin typeface="黑体" panose="02010609060101010101" pitchFamily="49" charset="-122"/>
                <a:ea typeface="黑体" panose="02010609060101010101" pitchFamily="49" charset="-122"/>
                <a:cs typeface="黑体" panose="02010609060101010101" pitchFamily="49" charset="-122"/>
              </a:rPr>
              <a:t>》</a:t>
            </a:r>
            <a:endParaRPr lang="zh-CN" altLang="en-US" sz="2400" b="1" strike="noStrike" noProof="1" dirty="0" smtClean="0">
              <a:solidFill>
                <a:schemeClr val="accent2"/>
              </a:solidFill>
              <a:latin typeface="黑体" panose="02010609060101010101" pitchFamily="49" charset="-122"/>
              <a:ea typeface="黑体" panose="02010609060101010101" pitchFamily="49" charset="-122"/>
              <a:cs typeface="黑体" panose="02010609060101010101" pitchFamily="49" charset="-122"/>
            </a:endParaRPr>
          </a:p>
          <a:p>
            <a:pPr marL="0" indent="0" fontAlgn="base">
              <a:buNone/>
            </a:pPr>
            <a:r>
              <a:rPr lang="en-US" altLang="zh-CN" sz="2400" strike="noStrike" noProof="1" dirty="0" smtClean="0">
                <a:latin typeface="黑体" panose="02010609060101010101" pitchFamily="49" charset="-122"/>
                <a:ea typeface="黑体" panose="02010609060101010101" pitchFamily="49" charset="-122"/>
                <a:cs typeface="黑体" panose="02010609060101010101" pitchFamily="49" charset="-122"/>
              </a:rPr>
              <a:t>     </a:t>
            </a:r>
            <a:endParaRPr lang="zh-CN" altLang="en-US" sz="2400" strike="noStrike" noProof="1" dirty="0" smtClean="0">
              <a:solidFill>
                <a:schemeClr val="accent2"/>
              </a:solidFill>
              <a:latin typeface="黑体" panose="02010609060101010101" pitchFamily="49" charset="-122"/>
              <a:ea typeface="黑体" panose="02010609060101010101" pitchFamily="49" charset="-122"/>
              <a:cs typeface="黑体" panose="02010609060101010101" pitchFamily="49" charset="-122"/>
            </a:endParaRPr>
          </a:p>
        </p:txBody>
      </p:sp>
      <p:sp>
        <p:nvSpPr>
          <p:cNvPr id="32771" name="文本框 11267"/>
          <p:cNvSpPr txBox="1"/>
          <p:nvPr/>
        </p:nvSpPr>
        <p:spPr>
          <a:xfrm>
            <a:off x="457200" y="465138"/>
            <a:ext cx="6669088" cy="584200"/>
          </a:xfrm>
          <a:prstGeom prst="rect">
            <a:avLst/>
          </a:prstGeom>
          <a:noFill/>
          <a:ln w="9525">
            <a:noFill/>
          </a:ln>
        </p:spPr>
        <p:txBody>
          <a:bodyPr wrap="square" anchor="t" anchorCtr="0">
            <a:spAutoFit/>
          </a:bodyPr>
          <a:p>
            <a:r>
              <a:rPr lang="zh-CN" altLang="en-US" sz="3200" dirty="0">
                <a:solidFill>
                  <a:srgbClr val="3333FF"/>
                </a:solidFill>
                <a:latin typeface="微软雅黑" panose="020B0503020204020204" charset="-122"/>
                <a:ea typeface="微软雅黑" panose="020B0503020204020204" charset="-122"/>
              </a:rPr>
              <a:t>“四分钱奖励”该不该</a:t>
            </a:r>
            <a:endParaRPr lang="zh-CN" altLang="en-US" sz="3200" dirty="0">
              <a:solidFill>
                <a:srgbClr val="3333FF"/>
              </a:solidFill>
              <a:latin typeface="微软雅黑" panose="020B0503020204020204" charset="-122"/>
              <a:ea typeface="微软雅黑" panose="020B0503020204020204" charset="-122"/>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7" name="Picture 2"/>
          <p:cNvPicPr>
            <a:picLocks noChangeAspect="1"/>
          </p:cNvPicPr>
          <p:nvPr/>
        </p:nvPicPr>
        <p:blipFill>
          <a:blip r:embed="rId1"/>
          <a:stretch>
            <a:fillRect/>
          </a:stretch>
        </p:blipFill>
        <p:spPr>
          <a:xfrm>
            <a:off x="985838" y="1104900"/>
            <a:ext cx="7904162" cy="4397375"/>
          </a:xfrm>
          <a:prstGeom prst="rect">
            <a:avLst/>
          </a:prstGeom>
          <a:noFill/>
          <a:ln w="9525">
            <a:noFill/>
          </a:ln>
        </p:spPr>
      </p:pic>
      <p:sp>
        <p:nvSpPr>
          <p:cNvPr id="3" name="Rectangle 4"/>
          <p:cNvSpPr/>
          <p:nvPr/>
        </p:nvSpPr>
        <p:spPr>
          <a:xfrm>
            <a:off x="3068638" y="4708525"/>
            <a:ext cx="4810125" cy="412750"/>
          </a:xfrm>
          <a:prstGeom prst="rect">
            <a:avLst/>
          </a:prstGeom>
          <a:solidFill>
            <a:srgbClr val="FFFF00"/>
          </a:solidFill>
          <a:ln w="9525">
            <a:noFill/>
          </a:ln>
        </p:spPr>
        <p:txBody>
          <a:bodyPr wrap="square" anchor="t" anchorCtr="0">
            <a:spAutoFit/>
          </a:bodyPr>
          <a:p>
            <a:pPr eaLnBrk="0" hangingPunct="0"/>
            <a:r>
              <a:rPr lang="zh-CN" altLang="zh-CN" sz="2100" b="1" dirty="0">
                <a:latin typeface="微软雅黑" panose="020B0503020204020204" charset="-122"/>
                <a:ea typeface="微软雅黑" panose="020B0503020204020204" charset="-122"/>
              </a:rPr>
              <a:t>③是著名的侨乡，有利于吸引侨资</a:t>
            </a:r>
            <a:endParaRPr lang="zh-CN" altLang="zh-CN" sz="2100" dirty="0">
              <a:latin typeface="微软雅黑" panose="020B0503020204020204" charset="-122"/>
              <a:ea typeface="微软雅黑" panose="020B0503020204020204" charset="-122"/>
            </a:endParaRPr>
          </a:p>
        </p:txBody>
      </p:sp>
      <p:sp>
        <p:nvSpPr>
          <p:cNvPr id="4" name="Rectangle 5"/>
          <p:cNvSpPr/>
          <p:nvPr/>
        </p:nvSpPr>
        <p:spPr>
          <a:xfrm>
            <a:off x="3116263" y="4232275"/>
            <a:ext cx="3248025" cy="414338"/>
          </a:xfrm>
          <a:prstGeom prst="rect">
            <a:avLst/>
          </a:prstGeom>
          <a:solidFill>
            <a:srgbClr val="FFFF00"/>
          </a:solidFill>
          <a:ln w="9525">
            <a:noFill/>
          </a:ln>
        </p:spPr>
        <p:txBody>
          <a:bodyPr wrap="square" anchor="t" anchorCtr="0">
            <a:spAutoFit/>
          </a:bodyPr>
          <a:p>
            <a:pPr eaLnBrk="0" hangingPunct="0"/>
            <a:r>
              <a:rPr lang="zh-CN" altLang="zh-CN" sz="2100" b="1" dirty="0">
                <a:latin typeface="微软雅黑" panose="020B0503020204020204" charset="-122"/>
                <a:ea typeface="微软雅黑" panose="020B0503020204020204" charset="-122"/>
              </a:rPr>
              <a:t>②地处沿海，交通便利</a:t>
            </a:r>
            <a:endParaRPr lang="zh-CN" altLang="zh-CN" sz="2100" dirty="0">
              <a:latin typeface="微软雅黑" panose="020B0503020204020204" charset="-122"/>
              <a:ea typeface="微软雅黑" panose="020B0503020204020204" charset="-122"/>
            </a:endParaRPr>
          </a:p>
        </p:txBody>
      </p:sp>
      <p:sp>
        <p:nvSpPr>
          <p:cNvPr id="5" name="Rectangle 6"/>
          <p:cNvSpPr/>
          <p:nvPr/>
        </p:nvSpPr>
        <p:spPr>
          <a:xfrm>
            <a:off x="3114675" y="3743325"/>
            <a:ext cx="4400550" cy="414338"/>
          </a:xfrm>
          <a:prstGeom prst="rect">
            <a:avLst/>
          </a:prstGeom>
          <a:solidFill>
            <a:srgbClr val="FFFF00"/>
          </a:solidFill>
          <a:ln w="9525">
            <a:noFill/>
          </a:ln>
        </p:spPr>
        <p:txBody>
          <a:bodyPr wrap="square" anchor="t" anchorCtr="0">
            <a:spAutoFit/>
          </a:bodyPr>
          <a:p>
            <a:pPr eaLnBrk="0" hangingPunct="0"/>
            <a:r>
              <a:rPr lang="zh-CN" altLang="zh-CN" sz="2100" b="1" dirty="0">
                <a:latin typeface="微软雅黑" panose="020B0503020204020204" charset="-122"/>
                <a:ea typeface="微软雅黑" panose="020B0503020204020204" charset="-122"/>
              </a:rPr>
              <a:t>①临近港澳台，靠近国际市场</a:t>
            </a:r>
            <a:endParaRPr lang="zh-CN" altLang="zh-CN" sz="2100" dirty="0">
              <a:latin typeface="微软雅黑" panose="020B0503020204020204" charset="-122"/>
              <a:ea typeface="微软雅黑" panose="020B0503020204020204" charset="-122"/>
            </a:endParaRPr>
          </a:p>
        </p:txBody>
      </p:sp>
      <p:grpSp>
        <p:nvGrpSpPr>
          <p:cNvPr id="34821" name="组合 6"/>
          <p:cNvGrpSpPr/>
          <p:nvPr/>
        </p:nvGrpSpPr>
        <p:grpSpPr>
          <a:xfrm>
            <a:off x="146050" y="1528763"/>
            <a:ext cx="1617663" cy="4316412"/>
            <a:chOff x="165" y="1410"/>
            <a:chExt cx="3540" cy="9066"/>
          </a:xfrm>
        </p:grpSpPr>
        <p:sp>
          <p:nvSpPr>
            <p:cNvPr id="34822" name="矩形 35"/>
            <p:cNvSpPr/>
            <p:nvPr/>
          </p:nvSpPr>
          <p:spPr>
            <a:xfrm>
              <a:off x="165" y="2529"/>
              <a:ext cx="1524" cy="7403"/>
            </a:xfrm>
            <a:prstGeom prst="rect">
              <a:avLst/>
            </a:prstGeom>
            <a:solidFill>
              <a:srgbClr val="7BC143">
                <a:alpha val="73997"/>
              </a:srgbClr>
            </a:solidFill>
            <a:ln w="9525">
              <a:noFill/>
            </a:ln>
          </p:spPr>
          <p:txBody>
            <a:bodyPr anchor="ctr" anchorCtr="0"/>
            <a:p>
              <a:endParaRPr lang="zh-CN" altLang="zh-CN" sz="100">
                <a:solidFill>
                  <a:srgbClr val="FFFFFF"/>
                </a:solidFill>
                <a:latin typeface="Calibri" panose="020F0502020204030204" charset="0"/>
                <a:ea typeface="Calibri" panose="020F0502020204030204" charset="0"/>
                <a:sym typeface="Calibri" panose="020F0502020204030204" charset="0"/>
              </a:endParaRPr>
            </a:p>
          </p:txBody>
        </p:sp>
        <p:grpSp>
          <p:nvGrpSpPr>
            <p:cNvPr id="34823" name="组合 7"/>
            <p:cNvGrpSpPr/>
            <p:nvPr/>
          </p:nvGrpSpPr>
          <p:grpSpPr>
            <a:xfrm>
              <a:off x="409" y="1410"/>
              <a:ext cx="3296" cy="9066"/>
              <a:chOff x="409" y="1410"/>
              <a:chExt cx="3296" cy="9066"/>
            </a:xfrm>
          </p:grpSpPr>
          <p:sp>
            <p:nvSpPr>
              <p:cNvPr id="34824" name="直接连接符 34"/>
              <p:cNvSpPr/>
              <p:nvPr/>
            </p:nvSpPr>
            <p:spPr>
              <a:xfrm>
                <a:off x="1666" y="1410"/>
                <a:ext cx="1" cy="9066"/>
              </a:xfrm>
              <a:prstGeom prst="line">
                <a:avLst/>
              </a:prstGeom>
              <a:ln w="9525" cap="flat" cmpd="sng">
                <a:solidFill>
                  <a:srgbClr val="92D050"/>
                </a:solidFill>
                <a:prstDash val="solid"/>
                <a:round/>
                <a:headEnd type="none" w="med" len="med"/>
                <a:tailEnd type="none" w="med" len="med"/>
              </a:ln>
            </p:spPr>
            <p:txBody>
              <a:bodyPr anchor="t" anchorCtr="0"/>
              <a:p>
                <a:endParaRPr lang="zh-CN" altLang="en-US" sz="100">
                  <a:latin typeface="Arial" panose="020B0604020202020204" pitchFamily="34" charset="0"/>
                  <a:ea typeface="宋体" panose="02010600030101010101" pitchFamily="2" charset="-122"/>
                </a:endParaRPr>
              </a:p>
            </p:txBody>
          </p:sp>
          <p:sp>
            <p:nvSpPr>
              <p:cNvPr id="34825" name="TextBox 36"/>
              <p:cNvSpPr/>
              <p:nvPr/>
            </p:nvSpPr>
            <p:spPr>
              <a:xfrm>
                <a:off x="409" y="2710"/>
                <a:ext cx="1208" cy="7173"/>
              </a:xfrm>
              <a:prstGeom prst="rect">
                <a:avLst/>
              </a:prstGeom>
              <a:noFill/>
              <a:ln w="9525">
                <a:noFill/>
              </a:ln>
            </p:spPr>
            <p:txBody>
              <a:bodyPr wrap="square" anchor="ctr" anchorCtr="0">
                <a:spAutoFit/>
              </a:bodyPr>
              <a:p>
                <a:r>
                  <a:rPr lang="zh-CN" altLang="en-US" sz="2700" b="1">
                    <a:latin typeface="微软雅黑" panose="020B0503020204020204" charset="-122"/>
                    <a:ea typeface="微软雅黑" panose="020B0503020204020204" charset="-122"/>
                    <a:sym typeface="微软雅黑" panose="020B0503020204020204" charset="-122"/>
                  </a:rPr>
                  <a:t>经济特区设立条件</a:t>
                </a:r>
                <a:endParaRPr lang="zh-CN" altLang="en-US" sz="2700" b="1">
                  <a:latin typeface="微软雅黑" panose="020B0503020204020204" charset="-122"/>
                  <a:ea typeface="微软雅黑" panose="020B0503020204020204" charset="-122"/>
                  <a:sym typeface="微软雅黑" panose="020B0503020204020204" charset="-122"/>
                </a:endParaRPr>
              </a:p>
            </p:txBody>
          </p:sp>
          <p:sp>
            <p:nvSpPr>
              <p:cNvPr id="34826" name="直接连接符 38"/>
              <p:cNvSpPr/>
              <p:nvPr/>
            </p:nvSpPr>
            <p:spPr>
              <a:xfrm>
                <a:off x="1665" y="10452"/>
                <a:ext cx="2040" cy="2"/>
              </a:xfrm>
              <a:prstGeom prst="line">
                <a:avLst/>
              </a:prstGeom>
              <a:ln w="9525" cap="flat" cmpd="sng">
                <a:solidFill>
                  <a:srgbClr val="92D050"/>
                </a:solidFill>
                <a:prstDash val="solid"/>
                <a:round/>
                <a:headEnd type="none" w="med" len="med"/>
                <a:tailEnd type="none" w="med" len="med"/>
              </a:ln>
            </p:spPr>
            <p:txBody>
              <a:bodyPr anchor="t" anchorCtr="0"/>
              <a:p>
                <a:endParaRPr lang="zh-CN" altLang="en-US" sz="100">
                  <a:latin typeface="Arial" panose="020B0604020202020204" pitchFamily="34" charset="0"/>
                  <a:ea typeface="宋体" panose="02010600030101010101" pitchFamily="2" charset="-122"/>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idx="4294967295"/>
          </p:nvPr>
        </p:nvSpPr>
        <p:spPr>
          <a:xfrm>
            <a:off x="0" y="419100"/>
            <a:ext cx="8229600" cy="5707063"/>
          </a:xfrm>
        </p:spPr>
        <p:txBody>
          <a:bodyPr wrap="square" lIns="91440" tIns="45720" rIns="91440" bIns="45720" anchor="t"/>
          <a:p>
            <a:pPr marL="342900" marR="0" indent="-342900" algn="l" defTabSz="914400" rtl="0" eaLnBrk="1" fontAlgn="base" latinLnBrk="0" hangingPunct="1">
              <a:lnSpc>
                <a:spcPct val="100000"/>
              </a:lnSpc>
              <a:spcBef>
                <a:spcPct val="20000"/>
              </a:spcBef>
              <a:spcAft>
                <a:spcPct val="0"/>
              </a:spcAft>
              <a:buClrTx/>
              <a:buSzTx/>
              <a:buFontTx/>
              <a:buChar char="•"/>
            </a:pP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我国的经济特区是指国家划出一定的范围，实行特殊的经济政策和经济体制的地区。</a:t>
            </a:r>
            <a:endPar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342900" marR="0" indent="-342900" algn="l" defTabSz="914400" rtl="0" eaLnBrk="1" fontAlgn="base" latinLnBrk="0" hangingPunct="1">
              <a:lnSpc>
                <a:spcPct val="100000"/>
              </a:lnSpc>
              <a:spcBef>
                <a:spcPct val="20000"/>
              </a:spcBef>
              <a:spcAft>
                <a:spcPct val="0"/>
              </a:spcAft>
              <a:buClrTx/>
              <a:buSzTx/>
              <a:buFontTx/>
              <a:buChar char="•"/>
            </a:pPr>
            <a:endParaRPr kumimoji="0" lang="en-US" altLang="zh-CN"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342900" marR="0" indent="-342900" algn="l" defTabSz="914400" rtl="0" eaLnBrk="1" fontAlgn="base" latinLnBrk="0" hangingPunct="1">
              <a:lnSpc>
                <a:spcPct val="100000"/>
              </a:lnSpc>
              <a:spcBef>
                <a:spcPct val="20000"/>
              </a:spcBef>
              <a:spcAft>
                <a:spcPct val="0"/>
              </a:spcAft>
              <a:buClrTx/>
              <a:buSzTx/>
              <a:buFontTx/>
              <a:buChar char="•"/>
            </a:pPr>
            <a:r>
              <a:rPr kumimoji="0" lang="zh-CN" altLang="en-US" sz="2800" b="1" i="0" u="none" strike="noStrike" kern="1200" cap="none" spc="0" normalizeH="0" baseline="0" noProof="1" dirty="0">
                <a:solidFill>
                  <a:srgbClr val="FF0000"/>
                </a:solidFill>
                <a:latin typeface="黑体" panose="02010609060101010101" pitchFamily="49" charset="-122"/>
                <a:ea typeface="黑体" panose="02010609060101010101" pitchFamily="49" charset="-122"/>
                <a:cs typeface="黑体" panose="02010609060101010101" pitchFamily="49" charset="-122"/>
              </a:rPr>
              <a:t>“特”</a:t>
            </a: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在实行特殊的</a:t>
            </a:r>
            <a:r>
              <a:rPr kumimoji="0" lang="zh-CN" altLang="en-US" sz="2800" b="1" i="0" u="none" strike="noStrike" kern="1200" cap="none" spc="0" normalizeH="0" baseline="0" noProof="1" dirty="0">
                <a:solidFill>
                  <a:srgbClr val="FF0000"/>
                </a:solidFill>
                <a:latin typeface="黑体" panose="02010609060101010101" pitchFamily="49" charset="-122"/>
                <a:ea typeface="黑体" panose="02010609060101010101" pitchFamily="49" charset="-122"/>
                <a:cs typeface="黑体" panose="02010609060101010101" pitchFamily="49" charset="-122"/>
              </a:rPr>
              <a:t>经济政策和经济管理</a:t>
            </a: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方法。</a:t>
            </a:r>
            <a:endPar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0" marR="0" indent="0" algn="l" defTabSz="914400" rtl="0" eaLnBrk="1" fontAlgn="base" latinLnBrk="0" hangingPunct="1">
              <a:lnSpc>
                <a:spcPct val="100000"/>
              </a:lnSpc>
              <a:spcBef>
                <a:spcPct val="50000"/>
              </a:spcBef>
              <a:spcAft>
                <a:spcPct val="0"/>
              </a:spcAft>
              <a:buClrTx/>
              <a:buSzTx/>
              <a:buFontTx/>
              <a:buNone/>
            </a:pPr>
            <a:endParaRPr kumimoji="0" lang="zh-CN" altLang="en-US" sz="2800" b="0" i="0" u="none" strike="noStrike" kern="1200" cap="none" spc="0" normalizeH="0" baseline="0" noProof="1">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0" marR="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32769" name="内容占位符 2"/>
          <p:cNvSpPr>
            <a:spLocks noGrp="1"/>
          </p:cNvSpPr>
          <p:nvPr/>
        </p:nvSpPr>
        <p:spPr>
          <a:xfrm>
            <a:off x="403225" y="2316163"/>
            <a:ext cx="8410575" cy="5126038"/>
          </a:xfrm>
          <a:prstGeom prst="rect">
            <a:avLst/>
          </a:prstGeom>
          <a:noFill/>
          <a:ln w="9525">
            <a:noFill/>
          </a:ln>
        </p:spPr>
        <p:txBody>
          <a:bodyPr vert="horz" wrap="square" lIns="91440" tIns="45720" rIns="91440" bIns="45720" anchor="t"/>
          <a:lstStyle>
            <a:lvl1pPr marL="257175" lvl="0" indent="-257175" algn="l" defTabSz="685800" eaLnBrk="1" fontAlgn="base" latinLnBrk="0" hangingPunct="1">
              <a:lnSpc>
                <a:spcPct val="100000"/>
              </a:lnSpc>
              <a:spcBef>
                <a:spcPct val="15000"/>
              </a:spcBef>
              <a:buFont typeface="Arial" panose="020B0604020202020204" pitchFamily="34" charset="0"/>
              <a:buChar char="•"/>
              <a:defRPr sz="2400" kern="1200">
                <a:solidFill>
                  <a:schemeClr val="tx1"/>
                </a:solidFill>
                <a:latin typeface="+mn-lt"/>
                <a:ea typeface="+mn-ea"/>
                <a:cs typeface="+mn-cs"/>
                <a:sym typeface="Calibri" panose="020F0502020204030204" charset="0"/>
              </a:defRPr>
            </a:lvl1pPr>
            <a:lvl2pPr marL="556895" lvl="1" indent="-213995" algn="l" defTabSz="685800" eaLnBrk="1" fontAlgn="base" latinLnBrk="0" hangingPunct="1">
              <a:lnSpc>
                <a:spcPct val="100000"/>
              </a:lnSpc>
              <a:spcBef>
                <a:spcPct val="15000"/>
              </a:spcBef>
              <a:buFont typeface="Arial" panose="020B0604020202020204" pitchFamily="34" charset="0"/>
              <a:buChar char="–"/>
              <a:defRPr sz="2100" kern="1200">
                <a:solidFill>
                  <a:schemeClr val="tx1"/>
                </a:solidFill>
                <a:latin typeface="+mn-lt"/>
                <a:ea typeface="+mn-ea"/>
                <a:cs typeface="+mn-cs"/>
                <a:sym typeface="Calibri" panose="020F0502020204030204" charset="0"/>
              </a:defRPr>
            </a:lvl2pPr>
            <a:lvl3pPr marL="857250" lvl="2" indent="-171450" algn="l" defTabSz="685800" eaLnBrk="1" fontAlgn="base" latinLnBrk="0" hangingPunct="1">
              <a:lnSpc>
                <a:spcPct val="100000"/>
              </a:lnSpc>
              <a:spcBef>
                <a:spcPct val="15000"/>
              </a:spcBef>
              <a:buFont typeface="Arial" panose="020B0604020202020204" pitchFamily="34" charset="0"/>
              <a:buChar char="•"/>
              <a:defRPr sz="1800" kern="1200">
                <a:solidFill>
                  <a:schemeClr val="tx1"/>
                </a:solidFill>
                <a:latin typeface="+mn-lt"/>
                <a:ea typeface="+mn-ea"/>
                <a:cs typeface="+mn-cs"/>
                <a:sym typeface="Calibri" panose="020F0502020204030204" charset="0"/>
              </a:defRPr>
            </a:lvl3pPr>
            <a:lvl4pPr marL="1200150" lvl="3"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4pPr>
            <a:lvl5pPr marL="1542415" lvl="4"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5pPr>
            <a:lvl6pPr marL="1885315" lvl="5"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6pPr>
            <a:lvl7pPr marL="2228215" lvl="6"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7pPr>
            <a:lvl8pPr marL="2571115" lvl="7"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8pPr>
            <a:lvl9pPr marL="2914015" lvl="8" indent="-171450" algn="l" defTabSz="685800" eaLnBrk="1" fontAlgn="base" latinLnBrk="0" hangingPunct="1">
              <a:lnSpc>
                <a:spcPct val="100000"/>
              </a:lnSpc>
              <a:spcBef>
                <a:spcPct val="15000"/>
              </a:spcBef>
              <a:buFont typeface="Arial" panose="020B0604020202020204" pitchFamily="34" charset="0"/>
              <a:buChar char="»"/>
              <a:defRPr sz="1500" kern="1200">
                <a:solidFill>
                  <a:schemeClr val="tx1"/>
                </a:solidFill>
                <a:latin typeface="+mn-lt"/>
                <a:ea typeface="+mn-ea"/>
                <a:cs typeface="+mn-cs"/>
                <a:sym typeface="Calibri" panose="020F0502020204030204" charset="0"/>
              </a:defRPr>
            </a:lvl9pPr>
          </a:lstStyle>
          <a:p>
            <a:pPr marL="0" marR="0" indent="0" algn="l" defTabSz="914400" rtl="0" eaLnBrk="1" fontAlgn="base" latinLnBrk="0" hangingPunct="1">
              <a:lnSpc>
                <a:spcPct val="100000"/>
              </a:lnSpc>
              <a:spcBef>
                <a:spcPct val="20000"/>
              </a:spcBef>
              <a:spcAft>
                <a:spcPct val="0"/>
              </a:spcAft>
              <a:buClrTx/>
              <a:buSzTx/>
              <a:buFontTx/>
              <a:buNone/>
            </a:pPr>
            <a:r>
              <a:rPr kumimoji="0" lang="zh-CN" altLang="en-US" sz="4000" b="1" i="0" u="none" strike="noStrike" kern="1200" cap="none" spc="0" normalizeH="0" baseline="0" noProof="1" dirty="0">
                <a:solidFill>
                  <a:schemeClr val="tx1"/>
                </a:solidFill>
                <a:latin typeface="+mn-lt"/>
                <a:ea typeface="+mn-ea"/>
                <a:cs typeface="+mn-cs"/>
              </a:rPr>
              <a:t>      </a:t>
            </a: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①有较大的经济管理权限。</a:t>
            </a:r>
            <a:endPar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342900" marR="0" indent="-34290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     ②以</a:t>
            </a:r>
            <a:r>
              <a:rPr kumimoji="0" lang="zh-CN" altLang="en-US" sz="2800" b="1" i="0" u="none" strike="noStrike" kern="1200" cap="none" spc="0" normalizeH="0" baseline="0" noProof="1" dirty="0">
                <a:solidFill>
                  <a:srgbClr val="00B050"/>
                </a:solidFill>
                <a:latin typeface="黑体" panose="02010609060101010101" pitchFamily="49" charset="-122"/>
                <a:ea typeface="黑体" panose="02010609060101010101" pitchFamily="49" charset="-122"/>
                <a:cs typeface="黑体" panose="02010609060101010101" pitchFamily="49" charset="-122"/>
              </a:rPr>
              <a:t>吸收和利用外资为主</a:t>
            </a: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，对外商投资予以优惠和方便。</a:t>
            </a:r>
            <a:endPar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342900" marR="0" indent="-34290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     ③实行以社会主义公有制为主导的</a:t>
            </a:r>
            <a:r>
              <a:rPr kumimoji="0" lang="zh-CN" altLang="en-US" sz="2800" b="1" i="0" u="none" strike="noStrike" kern="1200" cap="none" spc="0" normalizeH="0" baseline="0" noProof="1" dirty="0">
                <a:solidFill>
                  <a:srgbClr val="00B050"/>
                </a:solidFill>
                <a:latin typeface="黑体" panose="02010609060101010101" pitchFamily="49" charset="-122"/>
                <a:ea typeface="黑体" panose="02010609060101010101" pitchFamily="49" charset="-122"/>
                <a:cs typeface="黑体" panose="02010609060101010101" pitchFamily="49" charset="-122"/>
              </a:rPr>
              <a:t>多元化经济所有制形式</a:t>
            </a: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a:t>
            </a:r>
            <a:endPar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marL="342900" marR="0" indent="-34290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     ④经济活动</a:t>
            </a:r>
            <a:r>
              <a:rPr kumimoji="0" lang="zh-CN" altLang="en-US" sz="2800" b="1" i="0" u="none" strike="noStrike" kern="1200" cap="none" spc="0" normalizeH="0" baseline="0" noProof="1" dirty="0">
                <a:solidFill>
                  <a:srgbClr val="00B050"/>
                </a:solidFill>
                <a:latin typeface="黑体" panose="02010609060101010101" pitchFamily="49" charset="-122"/>
                <a:ea typeface="黑体" panose="02010609060101010101" pitchFamily="49" charset="-122"/>
                <a:cs typeface="黑体" panose="02010609060101010101" pitchFamily="49" charset="-122"/>
              </a:rPr>
              <a:t>以市场调节为主</a:t>
            </a:r>
            <a:r>
              <a:rPr kumimoji="0" lang="zh-CN" altLang="en-US" sz="2800" b="1" i="0" u="none" strike="noStrike" kern="1200" cap="none" spc="0" normalizeH="0" baseline="0" noProof="1" dirty="0">
                <a:solidFill>
                  <a:schemeClr val="tx1"/>
                </a:solidFill>
                <a:latin typeface="黑体" panose="02010609060101010101" pitchFamily="49" charset="-122"/>
                <a:ea typeface="黑体" panose="02010609060101010101" pitchFamily="49" charset="-122"/>
                <a:cs typeface="黑体" panose="02010609060101010101" pitchFamily="49" charset="-122"/>
              </a:rPr>
              <a:t>。</a:t>
            </a:r>
            <a:endParaRPr kumimoji="0" lang="zh-CN" altLang="en-US" sz="4000" b="1" i="0" u="none" strike="noStrike" kern="1200" cap="none" spc="0" normalizeH="0" baseline="0" noProof="1" dirty="0">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endParaRPr kumimoji="0" lang="zh-CN" altLang="en-US" sz="4000" b="0" i="0" u="none" strike="noStrike" kern="1200" cap="none" spc="0" normalizeH="0" baseline="0" noProof="1" dirty="0">
              <a:solidFill>
                <a:schemeClr val="tx1"/>
              </a:solidFill>
              <a:latin typeface="+mn-lt"/>
              <a:ea typeface="+mn-ea"/>
              <a:cs typeface="+mn-cs"/>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文本框 2"/>
          <p:cNvSpPr txBox="1"/>
          <p:nvPr/>
        </p:nvSpPr>
        <p:spPr>
          <a:xfrm>
            <a:off x="182563" y="677863"/>
            <a:ext cx="8670925" cy="3538537"/>
          </a:xfrm>
          <a:prstGeom prst="rect">
            <a:avLst/>
          </a:prstGeom>
          <a:noFill/>
          <a:ln w="9525">
            <a:noFill/>
          </a:ln>
        </p:spPr>
        <p:txBody>
          <a:bodyPr wrap="square" anchor="t" anchorCtr="0">
            <a:spAutoFit/>
          </a:bodyPr>
          <a:p>
            <a:pPr>
              <a:spcBef>
                <a:spcPct val="50000"/>
              </a:spcBef>
              <a:buSzTx/>
            </a:pPr>
            <a:r>
              <a:rPr lang="zh-CN" altLang="en-US" sz="3200" dirty="0">
                <a:latin typeface="黑体" panose="02010609060101010101" pitchFamily="49" charset="-122"/>
                <a:ea typeface="黑体" panose="02010609060101010101" pitchFamily="49" charset="-122"/>
                <a:sym typeface="宋体" panose="02010600030101010101" pitchFamily="2" charset="-122"/>
              </a:rPr>
              <a:t>经济特区和特别行政区</a:t>
            </a:r>
            <a:endParaRPr lang="zh-CN" altLang="en-US" sz="3200" dirty="0">
              <a:latin typeface="黑体" panose="02010609060101010101" pitchFamily="49" charset="-122"/>
              <a:ea typeface="黑体" panose="02010609060101010101" pitchFamily="49" charset="-122"/>
              <a:sym typeface="宋体" panose="02010600030101010101" pitchFamily="2" charset="-122"/>
            </a:endParaRPr>
          </a:p>
          <a:p>
            <a:pPr>
              <a:spcBef>
                <a:spcPct val="50000"/>
              </a:spcBef>
              <a:buSzTx/>
            </a:pPr>
            <a:r>
              <a:rPr lang="zh-CN" altLang="en-US" sz="3200" dirty="0">
                <a:latin typeface="黑体" panose="02010609060101010101" pitchFamily="49" charset="-122"/>
                <a:ea typeface="黑体" panose="02010609060101010101" pitchFamily="49" charset="-122"/>
                <a:sym typeface="宋体" panose="02010600030101010101" pitchFamily="2" charset="-122"/>
              </a:rPr>
              <a:t>（</a:t>
            </a:r>
            <a:r>
              <a:rPr lang="en-US" altLang="zh-CN" sz="3200" dirty="0">
                <a:latin typeface="黑体" panose="02010609060101010101" pitchFamily="49" charset="-122"/>
                <a:ea typeface="黑体" panose="02010609060101010101" pitchFamily="49" charset="-122"/>
                <a:sym typeface="宋体" panose="02010600030101010101" pitchFamily="2" charset="-122"/>
              </a:rPr>
              <a:t>1</a:t>
            </a:r>
            <a:r>
              <a:rPr lang="zh-CN" altLang="en-US" sz="3200" dirty="0">
                <a:latin typeface="黑体" panose="02010609060101010101" pitchFamily="49" charset="-122"/>
                <a:ea typeface="黑体" panose="02010609060101010101" pitchFamily="49" charset="-122"/>
                <a:sym typeface="宋体" panose="02010600030101010101" pitchFamily="2" charset="-122"/>
              </a:rPr>
              <a:t>）区域范围不同：前者内地；后者限于统一后的港澳地区。</a:t>
            </a:r>
            <a:endParaRPr lang="zh-CN" altLang="en-US" sz="3200">
              <a:latin typeface="黑体" panose="02010609060101010101" pitchFamily="49" charset="-122"/>
              <a:ea typeface="黑体" panose="02010609060101010101" pitchFamily="49" charset="-122"/>
            </a:endParaRPr>
          </a:p>
          <a:p>
            <a:pPr>
              <a:spcBef>
                <a:spcPct val="50000"/>
              </a:spcBef>
              <a:buSzTx/>
            </a:pPr>
            <a:r>
              <a:rPr lang="zh-CN" altLang="en-US" sz="3200" dirty="0">
                <a:latin typeface="黑体" panose="02010609060101010101" pitchFamily="49" charset="-122"/>
                <a:ea typeface="黑体" panose="02010609060101010101" pitchFamily="49" charset="-122"/>
                <a:sym typeface="宋体" panose="02010600030101010101" pitchFamily="2" charset="-122"/>
              </a:rPr>
              <a:t>（</a:t>
            </a:r>
            <a:r>
              <a:rPr lang="en-US" altLang="zh-CN" sz="3200" dirty="0">
                <a:latin typeface="黑体" panose="02010609060101010101" pitchFamily="49" charset="-122"/>
                <a:ea typeface="黑体" panose="02010609060101010101" pitchFamily="49" charset="-122"/>
                <a:sym typeface="宋体" panose="02010600030101010101" pitchFamily="2" charset="-122"/>
              </a:rPr>
              <a:t>2</a:t>
            </a:r>
            <a:r>
              <a:rPr lang="zh-CN" altLang="en-US" sz="3200" dirty="0">
                <a:latin typeface="黑体" panose="02010609060101010101" pitchFamily="49" charset="-122"/>
                <a:ea typeface="黑体" panose="02010609060101010101" pitchFamily="49" charset="-122"/>
                <a:sym typeface="宋体" panose="02010600030101010101" pitchFamily="2" charset="-122"/>
              </a:rPr>
              <a:t>）政策范围不同：前者，只是经济上享有特殊政策。后者，除外交权和国防权外，按照基本法规定可以行使其</a:t>
            </a:r>
            <a:r>
              <a:rPr lang="zh-CN" altLang="en-US" sz="3200">
                <a:latin typeface="黑体" panose="02010609060101010101" pitchFamily="49" charset="-122"/>
                <a:ea typeface="黑体" panose="02010609060101010101" pitchFamily="49" charset="-122"/>
                <a:sym typeface="宋体" panose="02010600030101010101" pitchFamily="2" charset="-122"/>
              </a:rPr>
              <a:t>他权力。</a:t>
            </a:r>
            <a:endParaRPr lang="zh-CN" altLang="en-US" sz="3200">
              <a:latin typeface="黑体" panose="02010609060101010101" pitchFamily="49" charset="-122"/>
              <a:ea typeface="黑体" panose="02010609060101010101" pitchFamily="49" charset="-122"/>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Rectangle 2"/>
          <p:cNvSpPr/>
          <p:nvPr/>
        </p:nvSpPr>
        <p:spPr>
          <a:xfrm>
            <a:off x="0" y="857250"/>
            <a:ext cx="9144000" cy="1076325"/>
          </a:xfrm>
          <a:prstGeom prst="rect">
            <a:avLst/>
          </a:prstGeom>
          <a:solidFill>
            <a:srgbClr val="FFC000"/>
          </a:solidFill>
          <a:ln w="9525">
            <a:noFill/>
          </a:ln>
        </p:spPr>
        <p:txBody>
          <a:bodyPr anchor="t" anchorCtr="0">
            <a:spAutoFit/>
          </a:bodyPr>
          <a:p>
            <a:r>
              <a:rPr lang="zh-CN" altLang="en-US" sz="3200" b="1" dirty="0">
                <a:latin typeface="Times New Roman" panose="02020603050405020304" pitchFamily="18" charset="0"/>
                <a:ea typeface="黑体" panose="02010609060101010101" pitchFamily="49" charset="-122"/>
              </a:rPr>
              <a:t>经济特区的设立和发展发挥了什么样的作用和影响？</a:t>
            </a:r>
            <a:endParaRPr lang="zh-CN" altLang="en-US" sz="3200" b="1" dirty="0">
              <a:latin typeface="Times New Roman" panose="02020603050405020304" pitchFamily="18" charset="0"/>
              <a:ea typeface="黑体" panose="02010609060101010101" pitchFamily="49" charset="-122"/>
            </a:endParaRPr>
          </a:p>
        </p:txBody>
      </p:sp>
      <p:sp>
        <p:nvSpPr>
          <p:cNvPr id="37890" name="Text Box 3"/>
          <p:cNvSpPr txBox="1"/>
          <p:nvPr/>
        </p:nvSpPr>
        <p:spPr>
          <a:xfrm>
            <a:off x="139700" y="2649538"/>
            <a:ext cx="9144000" cy="2246312"/>
          </a:xfrm>
          <a:prstGeom prst="rect">
            <a:avLst/>
          </a:prstGeom>
          <a:noFill/>
          <a:ln w="9525">
            <a:noFill/>
          </a:ln>
        </p:spPr>
        <p:txBody>
          <a:bodyPr anchor="t" anchorCtr="0">
            <a:spAutoFit/>
          </a:bodyPr>
          <a:p>
            <a:pPr>
              <a:spcBef>
                <a:spcPct val="50000"/>
              </a:spcBef>
            </a:pPr>
            <a:r>
              <a:rPr lang="en-US" altLang="zh-CN" b="1" dirty="0">
                <a:solidFill>
                  <a:srgbClr val="FF00FF"/>
                </a:solidFill>
                <a:latin typeface="楷体_GB2312" pitchFamily="49" charset="-122"/>
                <a:ea typeface="楷体_GB2312" pitchFamily="49" charset="-122"/>
              </a:rPr>
              <a:t>  </a:t>
            </a:r>
            <a:r>
              <a:rPr lang="en-US" altLang="zh-CN" sz="2800" b="1" dirty="0">
                <a:latin typeface="微软雅黑" panose="020B0503020204020204" charset="-122"/>
                <a:ea typeface="微软雅黑" panose="020B0503020204020204" charset="-122"/>
              </a:rPr>
              <a:t>①</a:t>
            </a:r>
            <a:r>
              <a:rPr lang="zh-CN" altLang="en-US" sz="2800" b="1" dirty="0">
                <a:latin typeface="微软雅黑" panose="020B0503020204020204" charset="-122"/>
                <a:ea typeface="微软雅黑" panose="020B0503020204020204" charset="-122"/>
              </a:rPr>
              <a:t>经济特区是发展外向型经济的“</a:t>
            </a:r>
            <a:r>
              <a:rPr lang="zh-CN" altLang="en-US" sz="2800" b="1" dirty="0">
                <a:solidFill>
                  <a:srgbClr val="FF0000"/>
                </a:solidFill>
                <a:latin typeface="微软雅黑" panose="020B0503020204020204" charset="-122"/>
                <a:ea typeface="微软雅黑" panose="020B0503020204020204" charset="-122"/>
              </a:rPr>
              <a:t>排头兵</a:t>
            </a:r>
            <a:r>
              <a:rPr lang="zh-CN" altLang="en-US" sz="2800" b="1" dirty="0">
                <a:latin typeface="微软雅黑" panose="020B0503020204020204" charset="-122"/>
                <a:ea typeface="微软雅黑" panose="020B0503020204020204" charset="-122"/>
              </a:rPr>
              <a:t>”。</a:t>
            </a:r>
            <a:endParaRPr lang="zh-CN" altLang="en-US" sz="2800" b="1" dirty="0">
              <a:latin typeface="微软雅黑" panose="020B0503020204020204" charset="-122"/>
              <a:ea typeface="微软雅黑" panose="020B0503020204020204" charset="-122"/>
            </a:endParaRPr>
          </a:p>
          <a:p>
            <a:pPr>
              <a:spcBef>
                <a:spcPct val="50000"/>
              </a:spcBef>
            </a:pPr>
            <a:r>
              <a:rPr lang="zh-CN" altLang="en-US" sz="2800" b="1" dirty="0">
                <a:latin typeface="微软雅黑" panose="020B0503020204020204" charset="-122"/>
                <a:ea typeface="微软雅黑" panose="020B0503020204020204" charset="-122"/>
              </a:rPr>
              <a:t>  ②经济特区是全国经济体制改革的“</a:t>
            </a:r>
            <a:r>
              <a:rPr lang="zh-CN" altLang="en-US" sz="2800" b="1" dirty="0">
                <a:solidFill>
                  <a:srgbClr val="FF0000"/>
                </a:solidFill>
                <a:latin typeface="微软雅黑" panose="020B0503020204020204" charset="-122"/>
                <a:ea typeface="微软雅黑" panose="020B0503020204020204" charset="-122"/>
              </a:rPr>
              <a:t>试验田</a:t>
            </a:r>
            <a:r>
              <a:rPr lang="zh-CN" altLang="en-US" sz="2800" b="1" dirty="0">
                <a:latin typeface="微软雅黑" panose="020B0503020204020204" charset="-122"/>
                <a:ea typeface="微软雅黑" panose="020B0503020204020204" charset="-122"/>
              </a:rPr>
              <a:t>”。</a:t>
            </a:r>
            <a:endParaRPr lang="zh-CN" altLang="en-US" sz="2800" b="1" dirty="0">
              <a:latin typeface="微软雅黑" panose="020B0503020204020204" charset="-122"/>
              <a:ea typeface="微软雅黑" panose="020B0503020204020204" charset="-122"/>
            </a:endParaRPr>
          </a:p>
          <a:p>
            <a:pPr>
              <a:spcBef>
                <a:spcPct val="50000"/>
              </a:spcBef>
            </a:pPr>
            <a:r>
              <a:rPr lang="zh-CN" altLang="en-US" sz="2800" b="1" dirty="0">
                <a:latin typeface="微软雅黑" panose="020B0503020204020204" charset="-122"/>
                <a:ea typeface="微软雅黑" panose="020B0503020204020204" charset="-122"/>
              </a:rPr>
              <a:t>  ③经济特区是中国对外开放全面展开的“</a:t>
            </a:r>
            <a:r>
              <a:rPr lang="zh-CN" altLang="en-US" sz="2800" b="1" dirty="0">
                <a:solidFill>
                  <a:srgbClr val="FF0000"/>
                </a:solidFill>
                <a:latin typeface="微软雅黑" panose="020B0503020204020204" charset="-122"/>
                <a:ea typeface="微软雅黑" panose="020B0503020204020204" charset="-122"/>
              </a:rPr>
              <a:t>突破口</a:t>
            </a:r>
            <a:r>
              <a:rPr lang="zh-CN" altLang="en-US" sz="2800" b="1" dirty="0">
                <a:latin typeface="微软雅黑" panose="020B0503020204020204" charset="-122"/>
                <a:ea typeface="微软雅黑" panose="020B0503020204020204" charset="-122"/>
              </a:rPr>
              <a:t>”。具有探索和示范作用，为全国提供了宝贵的经验。</a:t>
            </a:r>
            <a:endParaRPr lang="zh-CN" altLang="en-US" sz="2800" b="1" dirty="0">
              <a:latin typeface="微软雅黑" panose="020B0503020204020204" charset="-122"/>
              <a:ea typeface="微软雅黑" panose="020B0503020204020204" charset="-122"/>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361" name="组合 18"/>
          <p:cNvGrpSpPr/>
          <p:nvPr/>
        </p:nvGrpSpPr>
        <p:grpSpPr>
          <a:xfrm>
            <a:off x="0" y="692150"/>
            <a:ext cx="9144000" cy="5308600"/>
            <a:chOff x="1189619" y="1045930"/>
            <a:chExt cx="7611912" cy="4857784"/>
          </a:xfrm>
        </p:grpSpPr>
        <p:pic>
          <p:nvPicPr>
            <p:cNvPr id="15362" name="Picture 2" descr="c:\users\admin\appdata\roaming\360se6\User Data\temp\4505569952207760437.jpg"/>
            <p:cNvPicPr>
              <a:picLocks noChangeAspect="1"/>
            </p:cNvPicPr>
            <p:nvPr/>
          </p:nvPicPr>
          <p:blipFill>
            <a:blip r:embed="rId1"/>
            <a:stretch>
              <a:fillRect/>
            </a:stretch>
          </p:blipFill>
          <p:spPr>
            <a:xfrm>
              <a:off x="1189619" y="1045930"/>
              <a:ext cx="7611912" cy="4857784"/>
            </a:xfrm>
            <a:prstGeom prst="rect">
              <a:avLst/>
            </a:prstGeom>
            <a:noFill/>
            <a:ln w="9525">
              <a:noFill/>
            </a:ln>
          </p:spPr>
        </p:pic>
        <p:sp>
          <p:nvSpPr>
            <p:cNvPr id="15363" name="TextBox 13"/>
            <p:cNvSpPr txBox="1"/>
            <p:nvPr/>
          </p:nvSpPr>
          <p:spPr>
            <a:xfrm>
              <a:off x="2728135" y="1117939"/>
              <a:ext cx="5857916" cy="534063"/>
            </a:xfrm>
            <a:prstGeom prst="rect">
              <a:avLst/>
            </a:prstGeom>
            <a:noFill/>
            <a:ln w="9525">
              <a:noFill/>
            </a:ln>
          </p:spPr>
          <p:txBody>
            <a:bodyPr anchor="t" anchorCtr="0">
              <a:spAutoFit/>
            </a:bodyPr>
            <a:p>
              <a:r>
                <a:rPr lang="zh-CN" altLang="en-US" sz="3200" b="1" dirty="0">
                  <a:latin typeface="黑体" panose="02010609060101010101" pitchFamily="49" charset="-122"/>
                  <a:ea typeface="黑体" panose="02010609060101010101" pitchFamily="49" charset="-122"/>
                </a:rPr>
                <a:t>改革开放前的深圳（宝安县）</a:t>
              </a:r>
              <a:endParaRPr lang="zh-CN" altLang="en-US" sz="3200" b="1" dirty="0">
                <a:latin typeface="黑体" panose="02010609060101010101" pitchFamily="49" charset="-122"/>
                <a:ea typeface="黑体" panose="02010609060101010101" pitchFamily="49" charset="-122"/>
              </a:endParaRPr>
            </a:p>
          </p:txBody>
        </p:sp>
      </p:grpSp>
      <p:sp>
        <p:nvSpPr>
          <p:cNvPr id="22" name="圆角矩形 14"/>
          <p:cNvSpPr/>
          <p:nvPr/>
        </p:nvSpPr>
        <p:spPr>
          <a:xfrm>
            <a:off x="107950" y="3681413"/>
            <a:ext cx="4032250" cy="1857375"/>
          </a:xfrm>
          <a:prstGeom prst="roundRect">
            <a:avLst/>
          </a:prstGeom>
          <a:solidFill>
            <a:srgbClr val="FEE5A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altLang="zh-CN" sz="2400" b="1" strike="noStrike" noProof="1">
                <a:solidFill>
                  <a:srgbClr val="002060"/>
                </a:solidFill>
                <a:latin typeface="黑体" panose="02010609060101010101" pitchFamily="49" charset="-122"/>
                <a:ea typeface="黑体" panose="02010609060101010101" pitchFamily="49" charset="-122"/>
              </a:rPr>
              <a:t> </a:t>
            </a:r>
            <a:r>
              <a:rPr lang="en-US" altLang="zh-CN" sz="2800" b="1" strike="noStrike" noProof="1">
                <a:solidFill>
                  <a:srgbClr val="002060"/>
                </a:solidFill>
                <a:latin typeface="黑体" panose="02010609060101010101" pitchFamily="49" charset="-122"/>
                <a:ea typeface="黑体" panose="02010609060101010101" pitchFamily="49" charset="-122"/>
              </a:rPr>
              <a:t>“</a:t>
            </a:r>
            <a:r>
              <a:rPr lang="zh-CN" altLang="en-US" sz="2800" b="1" strike="noStrike" noProof="1">
                <a:solidFill>
                  <a:srgbClr val="002060"/>
                </a:solidFill>
                <a:latin typeface="黑体" panose="02010609060101010101" pitchFamily="49" charset="-122"/>
                <a:ea typeface="黑体" panose="02010609060101010101" pitchFamily="49" charset="-122"/>
              </a:rPr>
              <a:t>宝安只有三件宝，</a:t>
            </a:r>
            <a:endParaRPr lang="en-US" altLang="zh-CN" sz="2800" b="1" strike="noStrike" noProof="1">
              <a:solidFill>
                <a:srgbClr val="002060"/>
              </a:solidFill>
              <a:latin typeface="黑体" panose="02010609060101010101" pitchFamily="49" charset="-122"/>
              <a:ea typeface="黑体" panose="02010609060101010101" pitchFamily="49" charset="-122"/>
            </a:endParaRPr>
          </a:p>
          <a:p>
            <a:pPr algn="ctr" fontAlgn="base"/>
            <a:r>
              <a:rPr lang="zh-CN" altLang="en-US" sz="2800" b="1" strike="noStrike" noProof="1">
                <a:solidFill>
                  <a:srgbClr val="002060"/>
                </a:solidFill>
                <a:latin typeface="黑体" panose="02010609060101010101" pitchFamily="49" charset="-122"/>
                <a:ea typeface="黑体" panose="02010609060101010101" pitchFamily="49" charset="-122"/>
              </a:rPr>
              <a:t>苍蝇、蚊子、沙井蚝。</a:t>
            </a:r>
            <a:endParaRPr lang="en-US" altLang="zh-CN" sz="2800" b="1" strike="noStrike" noProof="1">
              <a:solidFill>
                <a:srgbClr val="002060"/>
              </a:solidFill>
              <a:latin typeface="黑体" panose="02010609060101010101" pitchFamily="49" charset="-122"/>
              <a:ea typeface="黑体" panose="02010609060101010101" pitchFamily="49" charset="-122"/>
            </a:endParaRPr>
          </a:p>
          <a:p>
            <a:pPr algn="ctr" fontAlgn="base"/>
            <a:r>
              <a:rPr lang="zh-CN" altLang="en-US" sz="2800" b="1" strike="noStrike" noProof="1">
                <a:solidFill>
                  <a:srgbClr val="002060"/>
                </a:solidFill>
                <a:latin typeface="黑体" panose="02010609060101010101" pitchFamily="49" charset="-122"/>
                <a:ea typeface="黑体" panose="02010609060101010101" pitchFamily="49" charset="-122"/>
              </a:rPr>
              <a:t>十屋九空逃香港，</a:t>
            </a:r>
            <a:endParaRPr lang="en-US" altLang="zh-CN" sz="2800" b="1" strike="noStrike" noProof="1">
              <a:solidFill>
                <a:srgbClr val="002060"/>
              </a:solidFill>
              <a:latin typeface="黑体" panose="02010609060101010101" pitchFamily="49" charset="-122"/>
              <a:ea typeface="黑体" panose="02010609060101010101" pitchFamily="49" charset="-122"/>
            </a:endParaRPr>
          </a:p>
          <a:p>
            <a:pPr algn="ctr" fontAlgn="base"/>
            <a:r>
              <a:rPr lang="zh-CN" altLang="en-US" sz="2800" b="1" strike="noStrike" noProof="1">
                <a:solidFill>
                  <a:srgbClr val="002060"/>
                </a:solidFill>
                <a:latin typeface="黑体" panose="02010609060101010101" pitchFamily="49" charset="-122"/>
                <a:ea typeface="黑体" panose="02010609060101010101" pitchFamily="49" charset="-122"/>
              </a:rPr>
              <a:t>家里只剩老和小。”</a:t>
            </a:r>
            <a:endParaRPr lang="zh-CN" altLang="en-US" sz="2800" strike="noStrike" noProof="1">
              <a:solidFill>
                <a:srgbClr val="002060"/>
              </a:solidFill>
              <a:latin typeface="黑体" panose="02010609060101010101" pitchFamily="49" charset="-122"/>
              <a:ea typeface="黑体" panose="02010609060101010101" pitchFamily="49" charset="-122"/>
            </a:endParaRPr>
          </a:p>
        </p:txBody>
      </p:sp>
      <p:sp>
        <p:nvSpPr>
          <p:cNvPr id="23" name="圆角矩形 15"/>
          <p:cNvSpPr/>
          <p:nvPr/>
        </p:nvSpPr>
        <p:spPr>
          <a:xfrm>
            <a:off x="107950" y="1700213"/>
            <a:ext cx="4068763" cy="1800225"/>
          </a:xfrm>
          <a:prstGeom prst="roundRect">
            <a:avLst/>
          </a:prstGeom>
          <a:solidFill>
            <a:srgbClr val="FEE5A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altLang="zh-CN" sz="3600" b="1" strike="noStrike" noProof="1">
                <a:solidFill>
                  <a:schemeClr val="tx1"/>
                </a:solidFill>
                <a:latin typeface="黑体" panose="02010609060101010101" pitchFamily="49" charset="-122"/>
                <a:ea typeface="黑体" panose="02010609060101010101" pitchFamily="49" charset="-122"/>
              </a:rPr>
              <a:t>1978</a:t>
            </a:r>
            <a:r>
              <a:rPr lang="zh-CN" altLang="en-US" sz="3600" b="1" strike="noStrike" noProof="1">
                <a:solidFill>
                  <a:schemeClr val="tx1"/>
                </a:solidFill>
                <a:latin typeface="黑体" panose="02010609060101010101" pitchFamily="49" charset="-122"/>
                <a:ea typeface="黑体" panose="02010609060101010101" pitchFamily="49" charset="-122"/>
              </a:rPr>
              <a:t>年农民年收入深圳：</a:t>
            </a:r>
            <a:r>
              <a:rPr lang="en-US" altLang="zh-CN" sz="3600" b="1" strike="noStrike" noProof="1">
                <a:solidFill>
                  <a:schemeClr val="tx1"/>
                </a:solidFill>
                <a:latin typeface="黑体" panose="02010609060101010101" pitchFamily="49" charset="-122"/>
                <a:ea typeface="黑体" panose="02010609060101010101" pitchFamily="49" charset="-122"/>
              </a:rPr>
              <a:t>134</a:t>
            </a:r>
            <a:r>
              <a:rPr lang="zh-CN" altLang="en-US" sz="3600" b="1" strike="noStrike" noProof="1">
                <a:solidFill>
                  <a:schemeClr val="tx1"/>
                </a:solidFill>
                <a:latin typeface="黑体" panose="02010609060101010101" pitchFamily="49" charset="-122"/>
                <a:ea typeface="黑体" panose="02010609060101010101" pitchFamily="49" charset="-122"/>
              </a:rPr>
              <a:t>元</a:t>
            </a:r>
            <a:endParaRPr lang="en-US" altLang="zh-CN" sz="3600" b="1" strike="noStrike" noProof="1">
              <a:solidFill>
                <a:schemeClr val="tx1"/>
              </a:solidFill>
              <a:latin typeface="黑体" panose="02010609060101010101" pitchFamily="49" charset="-122"/>
              <a:ea typeface="黑体" panose="02010609060101010101" pitchFamily="49" charset="-122"/>
            </a:endParaRPr>
          </a:p>
          <a:p>
            <a:pPr algn="ctr" fontAlgn="base"/>
            <a:r>
              <a:rPr lang="zh-CN" altLang="en-US" sz="3600" b="1" strike="noStrike" noProof="1">
                <a:solidFill>
                  <a:schemeClr val="tx1"/>
                </a:solidFill>
                <a:latin typeface="黑体" panose="02010609060101010101" pitchFamily="49" charset="-122"/>
                <a:ea typeface="黑体" panose="02010609060101010101" pitchFamily="49" charset="-122"/>
              </a:rPr>
              <a:t>  香港：</a:t>
            </a:r>
            <a:r>
              <a:rPr lang="en-US" altLang="zh-CN" sz="3600" b="1" strike="noStrike" noProof="1">
                <a:solidFill>
                  <a:schemeClr val="tx1"/>
                </a:solidFill>
                <a:latin typeface="黑体" panose="02010609060101010101" pitchFamily="49" charset="-122"/>
                <a:ea typeface="黑体" panose="02010609060101010101" pitchFamily="49" charset="-122"/>
              </a:rPr>
              <a:t>13000</a:t>
            </a:r>
            <a:r>
              <a:rPr lang="zh-CN" altLang="en-US" sz="3600" b="1" strike="noStrike" noProof="1">
                <a:solidFill>
                  <a:schemeClr val="tx1"/>
                </a:solidFill>
                <a:latin typeface="黑体" panose="02010609060101010101" pitchFamily="49" charset="-122"/>
                <a:ea typeface="黑体" panose="02010609060101010101" pitchFamily="49" charset="-122"/>
              </a:rPr>
              <a:t>元</a:t>
            </a:r>
            <a:endParaRPr lang="en-US" altLang="zh-CN" sz="3600" b="1" strike="noStrike" noProof="1">
              <a:solidFill>
                <a:schemeClr val="tx1"/>
              </a:solidFill>
              <a:latin typeface="黑体" panose="02010609060101010101" pitchFamily="49" charset="-122"/>
              <a:ea typeface="黑体" panose="02010609060101010101" pitchFamily="49" charset="-122"/>
            </a:endParaRPr>
          </a:p>
        </p:txBody>
      </p:sp>
      <p:grpSp>
        <p:nvGrpSpPr>
          <p:cNvPr id="24" name="组合 23"/>
          <p:cNvGrpSpPr/>
          <p:nvPr/>
        </p:nvGrpSpPr>
        <p:grpSpPr>
          <a:xfrm>
            <a:off x="4294188" y="1503363"/>
            <a:ext cx="4716462" cy="4286250"/>
            <a:chOff x="928662" y="1223794"/>
            <a:chExt cx="5524513" cy="4649201"/>
          </a:xfrm>
        </p:grpSpPr>
        <p:pic>
          <p:nvPicPr>
            <p:cNvPr id="15367" name="图片 19" descr="深圳地图.gif"/>
            <p:cNvPicPr>
              <a:picLocks noChangeAspect="1"/>
            </p:cNvPicPr>
            <p:nvPr/>
          </p:nvPicPr>
          <p:blipFill>
            <a:blip r:embed="rId2">
              <a:lum bright="-23999"/>
            </a:blip>
            <a:stretch>
              <a:fillRect/>
            </a:stretch>
          </p:blipFill>
          <p:spPr>
            <a:xfrm>
              <a:off x="928662" y="1223794"/>
              <a:ext cx="5524513" cy="4649201"/>
            </a:xfrm>
            <a:prstGeom prst="rect">
              <a:avLst/>
            </a:prstGeom>
            <a:noFill/>
            <a:ln w="38100" cap="flat" cmpd="sng">
              <a:solidFill>
                <a:srgbClr val="A12032"/>
              </a:solidFill>
              <a:prstDash val="solid"/>
              <a:round/>
              <a:headEnd type="none" w="med" len="med"/>
              <a:tailEnd type="none" w="med" len="med"/>
            </a:ln>
          </p:spPr>
        </p:pic>
        <p:sp>
          <p:nvSpPr>
            <p:cNvPr id="15368" name="TextBox 20"/>
            <p:cNvSpPr txBox="1"/>
            <p:nvPr/>
          </p:nvSpPr>
          <p:spPr>
            <a:xfrm>
              <a:off x="1356966" y="2920802"/>
              <a:ext cx="2126971" cy="699698"/>
            </a:xfrm>
            <a:prstGeom prst="rect">
              <a:avLst/>
            </a:prstGeom>
            <a:solidFill>
              <a:schemeClr val="bg1"/>
            </a:solidFill>
            <a:ln w="38100" cap="flat" cmpd="sng">
              <a:solidFill>
                <a:srgbClr val="000000"/>
              </a:solidFill>
              <a:prstDash val="solid"/>
              <a:miter/>
              <a:headEnd type="none" w="med" len="med"/>
              <a:tailEnd type="none" w="med" len="med"/>
            </a:ln>
          </p:spPr>
          <p:txBody>
            <a:bodyPr wrap="square" anchor="t" anchorCtr="0">
              <a:spAutoFit/>
            </a:bodyPr>
            <a:p>
              <a:pPr algn="ctr"/>
              <a:r>
                <a:rPr lang="zh-CN" altLang="en-US" sz="3600" b="1" dirty="0">
                  <a:solidFill>
                    <a:srgbClr val="FF0000"/>
                  </a:solidFill>
                  <a:latin typeface="微软雅黑" panose="020B0503020204020204" charset="-122"/>
                  <a:ea typeface="微软雅黑" panose="020B0503020204020204" charset="-122"/>
                </a:rPr>
                <a:t>宝安县</a:t>
              </a:r>
              <a:endParaRPr lang="zh-CN" altLang="en-US" sz="3600" b="1" dirty="0">
                <a:solidFill>
                  <a:srgbClr val="FF0000"/>
                </a:solidFill>
                <a:latin typeface="微软雅黑" panose="020B0503020204020204" charset="-122"/>
                <a:ea typeface="微软雅黑" panose="020B0503020204020204" charset="-122"/>
              </a:endParaRPr>
            </a:p>
          </p:txBody>
        </p:sp>
        <p:sp>
          <p:nvSpPr>
            <p:cNvPr id="15369" name="TextBox 21"/>
            <p:cNvSpPr txBox="1"/>
            <p:nvPr/>
          </p:nvSpPr>
          <p:spPr>
            <a:xfrm>
              <a:off x="2641877" y="4617810"/>
              <a:ext cx="1884536" cy="699698"/>
            </a:xfrm>
            <a:prstGeom prst="rect">
              <a:avLst/>
            </a:prstGeom>
            <a:solidFill>
              <a:schemeClr val="bg1"/>
            </a:solidFill>
            <a:ln w="38100" cap="flat" cmpd="sng">
              <a:solidFill>
                <a:srgbClr val="000000"/>
              </a:solidFill>
              <a:prstDash val="solid"/>
              <a:miter/>
              <a:headEnd type="none" w="med" len="med"/>
              <a:tailEnd type="none" w="med" len="med"/>
            </a:ln>
          </p:spPr>
          <p:txBody>
            <a:bodyPr wrap="square" anchor="t" anchorCtr="0">
              <a:spAutoFit/>
            </a:bodyPr>
            <a:p>
              <a:pPr algn="ctr"/>
              <a:r>
                <a:rPr lang="zh-CN" altLang="en-US" sz="3600" b="1" dirty="0">
                  <a:solidFill>
                    <a:srgbClr val="FF0000"/>
                  </a:solidFill>
                  <a:latin typeface="微软雅黑" panose="020B0503020204020204" charset="-122"/>
                  <a:ea typeface="微软雅黑" panose="020B0503020204020204" charset="-122"/>
                </a:rPr>
                <a:t>香港</a:t>
              </a:r>
              <a:endParaRPr lang="zh-CN" altLang="en-US" sz="3600" b="1" dirty="0">
                <a:solidFill>
                  <a:srgbClr val="FF0000"/>
                </a:solidFill>
                <a:latin typeface="微软雅黑" panose="020B0503020204020204" charset="-122"/>
                <a:ea typeface="微软雅黑" panose="020B0503020204020204" charset="-122"/>
              </a:endParaRPr>
            </a:p>
          </p:txBody>
        </p:sp>
      </p:grpSp>
      <p:sp>
        <p:nvSpPr>
          <p:cNvPr id="6" name="矩形 5"/>
          <p:cNvSpPr/>
          <p:nvPr/>
        </p:nvSpPr>
        <p:spPr>
          <a:xfrm>
            <a:off x="4359275" y="1358900"/>
            <a:ext cx="4872038" cy="5127625"/>
          </a:xfrm>
          <a:prstGeom prst="rect">
            <a:avLst/>
          </a:prstGeom>
          <a:solidFill>
            <a:schemeClr val="tx1"/>
          </a:solidFill>
          <a:ln w="9525">
            <a:noFill/>
          </a:ln>
        </p:spPr>
        <p:txBody>
          <a:bodyPr wrap="square" anchor="t" anchorCtr="0">
            <a:spAutoFit/>
          </a:bodyPr>
          <a:p>
            <a:pPr marL="457200" indent="-457200" algn="just">
              <a:lnSpc>
                <a:spcPct val="130000"/>
              </a:lnSpc>
              <a:buFont typeface="Arial" panose="020B0604020202020204" pitchFamily="34" charset="0"/>
              <a:buChar char="•"/>
            </a:pPr>
            <a:r>
              <a:rPr lang="en-US" altLang="zh-CN" sz="2800" b="1" dirty="0">
                <a:solidFill>
                  <a:schemeClr val="bg1"/>
                </a:solidFill>
                <a:latin typeface="黑体" panose="02010609060101010101" pitchFamily="49" charset="-122"/>
                <a:ea typeface="黑体" panose="02010609060101010101" pitchFamily="49" charset="-122"/>
              </a:rPr>
              <a:t>1961</a:t>
            </a:r>
            <a:r>
              <a:rPr lang="zh-CN" altLang="en-US" sz="2800" b="1" dirty="0">
                <a:solidFill>
                  <a:schemeClr val="bg1"/>
                </a:solidFill>
                <a:latin typeface="黑体" panose="02010609060101010101" pitchFamily="49" charset="-122"/>
                <a:ea typeface="黑体" panose="02010609060101010101" pitchFamily="49" charset="-122"/>
              </a:rPr>
              <a:t>年，经济困难时期，一次外逃</a:t>
            </a:r>
            <a:r>
              <a:rPr lang="en-US" altLang="zh-CN" sz="2800" b="1" dirty="0">
                <a:solidFill>
                  <a:schemeClr val="bg1"/>
                </a:solidFill>
                <a:latin typeface="黑体" panose="02010609060101010101" pitchFamily="49" charset="-122"/>
                <a:ea typeface="黑体" panose="02010609060101010101" pitchFamily="49" charset="-122"/>
              </a:rPr>
              <a:t>1.9</a:t>
            </a:r>
            <a:r>
              <a:rPr lang="zh-CN" altLang="en-US" sz="2800" b="1" dirty="0">
                <a:solidFill>
                  <a:schemeClr val="bg1"/>
                </a:solidFill>
                <a:latin typeface="黑体" panose="02010609060101010101" pitchFamily="49" charset="-122"/>
                <a:ea typeface="黑体" panose="02010609060101010101" pitchFamily="49" charset="-122"/>
              </a:rPr>
              <a:t>万人</a:t>
            </a:r>
            <a:r>
              <a:rPr lang="en-US" altLang="zh-CN" sz="2800" b="1" dirty="0">
                <a:solidFill>
                  <a:schemeClr val="bg1"/>
                </a:solidFill>
                <a:latin typeface="黑体" panose="02010609060101010101" pitchFamily="49" charset="-122"/>
                <a:ea typeface="黑体" panose="02010609060101010101" pitchFamily="49" charset="-122"/>
              </a:rPr>
              <a:t>;</a:t>
            </a:r>
            <a:endParaRPr lang="zh-CN" altLang="en-US" sz="2800" b="1" dirty="0">
              <a:solidFill>
                <a:schemeClr val="bg1"/>
              </a:solidFill>
              <a:latin typeface="黑体" panose="02010609060101010101" pitchFamily="49" charset="-122"/>
              <a:ea typeface="黑体" panose="02010609060101010101" pitchFamily="49" charset="-122"/>
            </a:endParaRPr>
          </a:p>
          <a:p>
            <a:pPr marL="457200" indent="-457200" algn="just">
              <a:lnSpc>
                <a:spcPct val="130000"/>
              </a:lnSpc>
              <a:buFont typeface="Arial" panose="020B0604020202020204" pitchFamily="34" charset="0"/>
              <a:buChar char="•"/>
            </a:pPr>
            <a:r>
              <a:rPr lang="en-US" altLang="zh-CN" sz="2800" b="1" dirty="0">
                <a:solidFill>
                  <a:schemeClr val="bg1"/>
                </a:solidFill>
                <a:latin typeface="黑体" panose="02010609060101010101" pitchFamily="49" charset="-122"/>
                <a:ea typeface="黑体" panose="02010609060101010101" pitchFamily="49" charset="-122"/>
              </a:rPr>
              <a:t>1972</a:t>
            </a:r>
            <a:r>
              <a:rPr lang="zh-CN" altLang="en-US" sz="2800" b="1" dirty="0">
                <a:solidFill>
                  <a:schemeClr val="bg1"/>
                </a:solidFill>
                <a:latin typeface="黑体" panose="02010609060101010101" pitchFamily="49" charset="-122"/>
                <a:ea typeface="黑体" panose="02010609060101010101" pitchFamily="49" charset="-122"/>
              </a:rPr>
              <a:t>年，文化大革命期间，一次外逃</a:t>
            </a:r>
            <a:r>
              <a:rPr lang="en-US" altLang="zh-CN" sz="2800" b="1" dirty="0">
                <a:solidFill>
                  <a:schemeClr val="bg1"/>
                </a:solidFill>
                <a:latin typeface="黑体" panose="02010609060101010101" pitchFamily="49" charset="-122"/>
                <a:ea typeface="黑体" panose="02010609060101010101" pitchFamily="49" charset="-122"/>
              </a:rPr>
              <a:t>2</a:t>
            </a:r>
            <a:r>
              <a:rPr lang="zh-CN" altLang="en-US" sz="2800" b="1" dirty="0">
                <a:solidFill>
                  <a:schemeClr val="bg1"/>
                </a:solidFill>
                <a:latin typeface="黑体" panose="02010609060101010101" pitchFamily="49" charset="-122"/>
                <a:ea typeface="黑体" panose="02010609060101010101" pitchFamily="49" charset="-122"/>
              </a:rPr>
              <a:t>万人</a:t>
            </a:r>
            <a:r>
              <a:rPr lang="en-US" altLang="zh-CN" sz="2800" b="1" dirty="0">
                <a:solidFill>
                  <a:schemeClr val="bg1"/>
                </a:solidFill>
                <a:latin typeface="黑体" panose="02010609060101010101" pitchFamily="49" charset="-122"/>
                <a:ea typeface="黑体" panose="02010609060101010101" pitchFamily="49" charset="-122"/>
              </a:rPr>
              <a:t>;</a:t>
            </a:r>
            <a:r>
              <a:rPr lang="zh-CN" altLang="en-US" sz="2800" b="1" dirty="0">
                <a:solidFill>
                  <a:schemeClr val="bg1"/>
                </a:solidFill>
                <a:latin typeface="黑体" panose="02010609060101010101" pitchFamily="49" charset="-122"/>
                <a:ea typeface="黑体" panose="02010609060101010101" pitchFamily="49" charset="-122"/>
              </a:rPr>
              <a:t> </a:t>
            </a:r>
            <a:endParaRPr lang="en-US" altLang="zh-CN" sz="2800" b="1" dirty="0">
              <a:solidFill>
                <a:schemeClr val="bg1"/>
              </a:solidFill>
              <a:latin typeface="黑体" panose="02010609060101010101" pitchFamily="49" charset="-122"/>
              <a:ea typeface="黑体" panose="02010609060101010101" pitchFamily="49" charset="-122"/>
            </a:endParaRPr>
          </a:p>
          <a:p>
            <a:pPr marL="457200" indent="-457200" algn="just">
              <a:lnSpc>
                <a:spcPct val="130000"/>
              </a:lnSpc>
              <a:buFont typeface="Arial" panose="020B0604020202020204" pitchFamily="34" charset="0"/>
              <a:buChar char="•"/>
            </a:pPr>
            <a:r>
              <a:rPr lang="en-US" altLang="zh-CN" sz="2800" b="1" dirty="0">
                <a:solidFill>
                  <a:schemeClr val="bg1"/>
                </a:solidFill>
                <a:latin typeface="黑体" panose="02010609060101010101" pitchFamily="49" charset="-122"/>
                <a:ea typeface="黑体" panose="02010609060101010101" pitchFamily="49" charset="-122"/>
              </a:rPr>
              <a:t>1979</a:t>
            </a:r>
            <a:r>
              <a:rPr lang="zh-CN" altLang="en-US" sz="2800" b="1" dirty="0">
                <a:solidFill>
                  <a:schemeClr val="bg1"/>
                </a:solidFill>
                <a:latin typeface="黑体" panose="02010609060101010101" pitchFamily="49" charset="-122"/>
                <a:ea typeface="黑体" panose="02010609060101010101" pitchFamily="49" charset="-122"/>
              </a:rPr>
              <a:t>年，改革开放初期，</a:t>
            </a:r>
            <a:r>
              <a:rPr lang="en-US" altLang="zh-CN" sz="2800" b="1" dirty="0">
                <a:solidFill>
                  <a:schemeClr val="bg1"/>
                </a:solidFill>
                <a:latin typeface="黑体" panose="02010609060101010101" pitchFamily="49" charset="-122"/>
                <a:ea typeface="黑体" panose="02010609060101010101" pitchFamily="49" charset="-122"/>
              </a:rPr>
              <a:t>7</a:t>
            </a:r>
            <a:r>
              <a:rPr lang="zh-CN" altLang="en-US" sz="2800" b="1" dirty="0">
                <a:solidFill>
                  <a:schemeClr val="bg1"/>
                </a:solidFill>
                <a:latin typeface="黑体" panose="02010609060101010101" pitchFamily="49" charset="-122"/>
                <a:ea typeface="黑体" panose="02010609060101010101" pitchFamily="49" charset="-122"/>
              </a:rPr>
              <a:t>万人试图逃港，最终</a:t>
            </a:r>
            <a:r>
              <a:rPr lang="en-US" altLang="zh-CN" sz="2800" b="1" dirty="0">
                <a:solidFill>
                  <a:schemeClr val="bg1"/>
                </a:solidFill>
                <a:latin typeface="黑体" panose="02010609060101010101" pitchFamily="49" charset="-122"/>
                <a:ea typeface="黑体" panose="02010609060101010101" pitchFamily="49" charset="-122"/>
              </a:rPr>
              <a:t>3</a:t>
            </a:r>
            <a:r>
              <a:rPr lang="zh-CN" altLang="en-US" sz="2800" b="1" dirty="0">
                <a:solidFill>
                  <a:schemeClr val="bg1"/>
                </a:solidFill>
                <a:latin typeface="黑体" panose="02010609060101010101" pitchFamily="49" charset="-122"/>
                <a:ea typeface="黑体" panose="02010609060101010101" pitchFamily="49" charset="-122"/>
              </a:rPr>
              <a:t>万人成功。</a:t>
            </a:r>
            <a:endParaRPr lang="zh-CN" altLang="en-US" sz="2800" b="1" dirty="0">
              <a:solidFill>
                <a:schemeClr val="bg1"/>
              </a:solidFill>
              <a:latin typeface="黑体" panose="02010609060101010101" pitchFamily="49" charset="-122"/>
              <a:ea typeface="黑体" panose="02010609060101010101" pitchFamily="49" charset="-122"/>
            </a:endParaRPr>
          </a:p>
          <a:p>
            <a:pPr marL="457200" indent="-457200" algn="just">
              <a:lnSpc>
                <a:spcPct val="130000"/>
              </a:lnSpc>
              <a:buFont typeface="Arial" panose="020B0604020202020204" pitchFamily="34" charset="0"/>
              <a:buChar char="•"/>
            </a:pPr>
            <a:endParaRPr lang="zh-CN" altLang="en-US" sz="2800" b="1" dirty="0">
              <a:solidFill>
                <a:schemeClr val="bg1"/>
              </a:solidFill>
              <a:latin typeface="黑体" panose="02010609060101010101" pitchFamily="49" charset="-122"/>
              <a:ea typeface="黑体" panose="02010609060101010101" pitchFamily="49" charset="-122"/>
            </a:endParaRPr>
          </a:p>
          <a:p>
            <a:pPr marL="457200" indent="-457200" algn="just">
              <a:lnSpc>
                <a:spcPct val="130000"/>
              </a:lnSpc>
              <a:buFont typeface="Arial" panose="020B0604020202020204" pitchFamily="34" charset="0"/>
              <a:buChar char="•"/>
            </a:pPr>
            <a:endParaRPr lang="zh-CN" altLang="en-US" sz="2800" b="1" dirty="0">
              <a:solidFill>
                <a:schemeClr val="bg1"/>
              </a:solidFill>
              <a:latin typeface="黑体" panose="02010609060101010101" pitchFamily="49" charset="-122"/>
              <a:ea typeface="黑体" panose="02010609060101010101" pitchFamily="49" charset="-122"/>
            </a:endParaRPr>
          </a:p>
        </p:txBody>
      </p:sp>
      <p:pic>
        <p:nvPicPr>
          <p:cNvPr id="28" name="Picture 10"/>
          <p:cNvPicPr>
            <a:picLocks noChangeAspect="1" noChangeArrowheads="1"/>
          </p:cNvPicPr>
          <p:nvPr/>
        </p:nvPicPr>
        <p:blipFill>
          <a:blip r:embed="rId3">
            <a:lum bright="-12000" contrast="6000"/>
          </a:blip>
          <a:srcRect/>
          <a:stretch>
            <a:fillRect/>
          </a:stretch>
        </p:blipFill>
        <p:spPr bwMode="auto">
          <a:xfrm>
            <a:off x="41910" y="1503680"/>
            <a:ext cx="4252595" cy="5132070"/>
          </a:xfrm>
          <a:prstGeom prst="rect">
            <a:avLst/>
          </a:prstGeom>
          <a:solidFill>
            <a:schemeClr val="bg1"/>
          </a:solidFill>
          <a:ln w="38100">
            <a:solidFill>
              <a:srgbClr val="A12032"/>
            </a:solidFill>
            <a:miter lim="800000"/>
            <a:headEnd/>
            <a:tailEnd/>
          </a:ln>
          <a:scene3d>
            <a:camera prst="perspectiveLeft"/>
            <a:lightRig rig="threePt" dir="t"/>
          </a:scene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6"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8913" name="组合 14"/>
          <p:cNvGrpSpPr/>
          <p:nvPr/>
        </p:nvGrpSpPr>
        <p:grpSpPr>
          <a:xfrm>
            <a:off x="298450" y="531813"/>
            <a:ext cx="8170863" cy="2100262"/>
            <a:chOff x="640080" y="1598484"/>
            <a:chExt cx="10894791" cy="2799779"/>
          </a:xfrm>
        </p:grpSpPr>
        <p:grpSp>
          <p:nvGrpSpPr>
            <p:cNvPr id="38914" name="组合 11"/>
            <p:cNvGrpSpPr/>
            <p:nvPr/>
          </p:nvGrpSpPr>
          <p:grpSpPr>
            <a:xfrm>
              <a:off x="640080" y="1598485"/>
              <a:ext cx="4315968" cy="2799778"/>
              <a:chOff x="640080" y="1598485"/>
              <a:chExt cx="4315968" cy="2799778"/>
            </a:xfrm>
          </p:grpSpPr>
          <p:pic>
            <p:nvPicPr>
              <p:cNvPr id="3" name="图片 2"/>
              <p:cNvPicPr>
                <a:picLocks noChangeAspect="1"/>
              </p:cNvPicPr>
              <p:nvPr/>
            </p:nvPicPr>
            <p:blipFill rotWithShape="1">
              <a:blip r:embed="rId1"/>
              <a:srcRect l="1106"/>
              <a:stretch>
                <a:fillRect/>
              </a:stretch>
            </p:blipFill>
            <p:spPr>
              <a:xfrm>
                <a:off x="640080" y="1598485"/>
                <a:ext cx="4315968" cy="2406587"/>
              </a:xfrm>
              <a:prstGeom prst="rect">
                <a:avLst/>
              </a:prstGeom>
              <a:ln>
                <a:noFill/>
              </a:ln>
              <a:effectLst>
                <a:outerShdw blurRad="190500" algn="tl" rotWithShape="0">
                  <a:srgbClr val="000000">
                    <a:alpha val="70000"/>
                  </a:srgbClr>
                </a:outerShdw>
              </a:effectLst>
            </p:spPr>
          </p:pic>
          <p:sp>
            <p:nvSpPr>
              <p:cNvPr id="5" name="矩形 4"/>
              <p:cNvSpPr/>
              <p:nvPr/>
            </p:nvSpPr>
            <p:spPr>
              <a:xfrm>
                <a:off x="640080" y="4005070"/>
                <a:ext cx="4315968" cy="3931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1500" b="1" strike="noStrike" noProof="1" dirty="0" smtClean="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对外开放前的破旧小渔村</a:t>
                </a:r>
                <a:endParaRPr lang="zh-CN" altLang="en-US" sz="1500" b="1" strike="noStrike" noProof="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grpSp>
        <p:grpSp>
          <p:nvGrpSpPr>
            <p:cNvPr id="38917" name="组合 12"/>
            <p:cNvGrpSpPr/>
            <p:nvPr/>
          </p:nvGrpSpPr>
          <p:grpSpPr>
            <a:xfrm>
              <a:off x="7077456" y="1598484"/>
              <a:ext cx="4457415" cy="2799779"/>
              <a:chOff x="6437376" y="1598485"/>
              <a:chExt cx="4457415" cy="2799779"/>
            </a:xfrm>
          </p:grpSpPr>
          <p:pic>
            <p:nvPicPr>
              <p:cNvPr id="4" name="图片 3"/>
              <p:cNvPicPr>
                <a:picLocks noChangeAspect="1"/>
              </p:cNvPicPr>
              <p:nvPr/>
            </p:nvPicPr>
            <p:blipFill rotWithShape="1">
              <a:blip r:embed="rId2"/>
              <a:srcRect t="11866" b="8001"/>
              <a:stretch>
                <a:fillRect/>
              </a:stretch>
            </p:blipFill>
            <p:spPr>
              <a:xfrm>
                <a:off x="6437376" y="1598485"/>
                <a:ext cx="4457415" cy="2406587"/>
              </a:xfrm>
              <a:prstGeom prst="rect">
                <a:avLst/>
              </a:prstGeom>
              <a:ln>
                <a:noFill/>
              </a:ln>
              <a:effectLst>
                <a:outerShdw blurRad="190500" algn="tl" rotWithShape="0">
                  <a:srgbClr val="000000">
                    <a:alpha val="70000"/>
                  </a:srgbClr>
                </a:outerShdw>
              </a:effectLst>
            </p:spPr>
          </p:pic>
          <p:sp>
            <p:nvSpPr>
              <p:cNvPr id="10" name="矩形 9"/>
              <p:cNvSpPr/>
              <p:nvPr/>
            </p:nvSpPr>
            <p:spPr>
              <a:xfrm>
                <a:off x="6437376" y="3986784"/>
                <a:ext cx="4457415" cy="411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1500" b="1" strike="noStrike" noProof="1" dirty="0" smtClean="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对外开放后的国际大都市</a:t>
                </a:r>
                <a:endParaRPr lang="zh-CN" altLang="en-US" sz="1500" b="1" strike="noStrike" noProof="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grpSp>
        <p:sp>
          <p:nvSpPr>
            <p:cNvPr id="11" name="矩形 10"/>
            <p:cNvSpPr/>
            <p:nvPr/>
          </p:nvSpPr>
          <p:spPr>
            <a:xfrm>
              <a:off x="5459646" y="2536709"/>
              <a:ext cx="1114213" cy="922020"/>
            </a:xfrm>
            <a:prstGeom prst="rect">
              <a:avLst/>
            </a:prstGeom>
            <a:noFill/>
          </p:spPr>
          <p:txBody>
            <a:bodyPr wrap="none" lIns="68580" tIns="34290" rIns="68580" bIns="34290">
              <a:spAutoFit/>
            </a:bodyPr>
            <a:lstStyle/>
            <a:p>
              <a:pPr algn="ctr" fontAlgn="base"/>
              <a:r>
                <a:rPr lang="en-US" altLang="zh-CN" sz="4050" b="1" strike="noStrike" cap="none" spc="50" noProof="1" dirty="0" smtClean="0">
                  <a:ln w="9525" cmpd="sng">
                    <a:solidFill>
                      <a:schemeClr val="bg1"/>
                    </a:solidFill>
                    <a:prstDash val="solid"/>
                  </a:ln>
                  <a:solidFill>
                    <a:srgbClr val="FF0000"/>
                  </a:solidFill>
                  <a:effectLst>
                    <a:glow rad="38100">
                      <a:schemeClr val="accent1">
                        <a:alpha val="40000"/>
                      </a:schemeClr>
                    </a:glow>
                  </a:effectLst>
                  <a:latin typeface="Arial" panose="020B0604020202020204" pitchFamily="34" charset="0"/>
                  <a:ea typeface="宋体" panose="02010600030101010101" pitchFamily="2" charset="-122"/>
                  <a:cs typeface="+mn-cs"/>
                </a:rPr>
                <a:t>VS</a:t>
              </a:r>
              <a:endParaRPr lang="zh-CN" altLang="en-US" sz="4050" b="1" strike="noStrike" cap="none" spc="50" noProof="1" dirty="0">
                <a:ln w="9525" cmpd="sng">
                  <a:solidFill>
                    <a:schemeClr val="bg1"/>
                  </a:solidFill>
                  <a:prstDash val="solid"/>
                </a:ln>
                <a:solidFill>
                  <a:srgbClr val="FF0000"/>
                </a:solidFill>
                <a:effectLst>
                  <a:glow rad="38100">
                    <a:schemeClr val="accent1">
                      <a:alpha val="40000"/>
                    </a:schemeClr>
                  </a:glow>
                </a:effectLst>
              </a:endParaRPr>
            </a:p>
          </p:txBody>
        </p:sp>
      </p:grpSp>
      <p:sp>
        <p:nvSpPr>
          <p:cNvPr id="14" name="矩形 13"/>
          <p:cNvSpPr/>
          <p:nvPr/>
        </p:nvSpPr>
        <p:spPr>
          <a:xfrm>
            <a:off x="371475" y="2841625"/>
            <a:ext cx="8170863" cy="3449638"/>
          </a:xfrm>
          <a:prstGeom prst="rect">
            <a:avLst/>
          </a:prstGeom>
        </p:spPr>
        <p:txBody>
          <a:bodyPr wrap="square">
            <a:spAutoFit/>
          </a:bodyPr>
          <a:lstStyle/>
          <a:p>
            <a:pPr indent="457200" algn="just" fontAlgn="base">
              <a:lnSpc>
                <a:spcPct val="130000"/>
              </a:lnSpc>
            </a:pPr>
            <a:r>
              <a:rPr lang="zh-CN" altLang="en-US" sz="2800" b="1" strike="noStrike" noProof="1" dirty="0" smtClean="0">
                <a:latin typeface="黑体" panose="02010609060101010101" pitchFamily="49" charset="-122"/>
                <a:ea typeface="黑体" panose="02010609060101010101" pitchFamily="49" charset="-122"/>
                <a:cs typeface="+mn-cs"/>
              </a:rPr>
              <a:t>一</a:t>
            </a:r>
            <a:r>
              <a:rPr lang="zh-CN" altLang="en-US" sz="2800" b="1" strike="noStrike" noProof="1" dirty="0">
                <a:latin typeface="黑体" panose="02010609060101010101" pitchFamily="49" charset="-122"/>
                <a:ea typeface="黑体" panose="02010609060101010101" pitchFamily="49" charset="-122"/>
                <a:cs typeface="+mn-cs"/>
              </a:rPr>
              <a:t>座城市，高度浓缩一个时代精华；一个政党，引领开辟一条康庄大道。如同施展了法术，在不到四十年的时间里，从一个</a:t>
            </a:r>
            <a:r>
              <a:rPr lang="zh-CN" altLang="en-US" sz="2800" b="1" strike="noStrike" noProof="1" dirty="0">
                <a:solidFill>
                  <a:srgbClr val="FF0000"/>
                </a:solidFill>
                <a:latin typeface="黑体" panose="02010609060101010101" pitchFamily="49" charset="-122"/>
                <a:ea typeface="黑体" panose="02010609060101010101" pitchFamily="49" charset="-122"/>
                <a:cs typeface="+mn-cs"/>
              </a:rPr>
              <a:t>默默无闻的边陲小镇</a:t>
            </a:r>
            <a:r>
              <a:rPr lang="zh-CN" altLang="en-US" sz="2800" b="1" strike="noStrike" noProof="1" dirty="0">
                <a:latin typeface="黑体" panose="02010609060101010101" pitchFamily="49" charset="-122"/>
                <a:ea typeface="黑体" panose="02010609060101010101" pitchFamily="49" charset="-122"/>
                <a:cs typeface="+mn-cs"/>
              </a:rPr>
              <a:t>到拥有</a:t>
            </a:r>
            <a:r>
              <a:rPr lang="en-US" altLang="zh-CN" sz="2800" b="1" strike="noStrike" noProof="1" dirty="0">
                <a:latin typeface="黑体" panose="02010609060101010101" pitchFamily="49" charset="-122"/>
                <a:ea typeface="黑体" panose="02010609060101010101" pitchFamily="49" charset="-122"/>
                <a:cs typeface="+mn-cs"/>
              </a:rPr>
              <a:t>2000</a:t>
            </a:r>
            <a:r>
              <a:rPr lang="zh-CN" altLang="en-US" sz="2800" b="1" strike="noStrike" noProof="1" dirty="0">
                <a:latin typeface="黑体" panose="02010609060101010101" pitchFamily="49" charset="-122"/>
                <a:ea typeface="黑体" panose="02010609060101010101" pitchFamily="49" charset="-122"/>
                <a:cs typeface="+mn-cs"/>
              </a:rPr>
              <a:t>万人口的</a:t>
            </a:r>
            <a:r>
              <a:rPr lang="zh-CN" altLang="en-US" sz="2800" b="1" strike="noStrike" noProof="1" dirty="0">
                <a:solidFill>
                  <a:srgbClr val="FF0000"/>
                </a:solidFill>
                <a:latin typeface="黑体" panose="02010609060101010101" pitchFamily="49" charset="-122"/>
                <a:ea typeface="黑体" panose="02010609060101010101" pitchFamily="49" charset="-122"/>
                <a:cs typeface="+mn-cs"/>
              </a:rPr>
              <a:t>现代化国际都市</a:t>
            </a:r>
            <a:r>
              <a:rPr lang="zh-CN" altLang="en-US" sz="2800" b="1" strike="noStrike" noProof="1" dirty="0">
                <a:latin typeface="黑体" panose="02010609060101010101" pitchFamily="49" charset="-122"/>
                <a:ea typeface="黑体" panose="02010609060101010101" pitchFamily="49" charset="-122"/>
                <a:cs typeface="+mn-cs"/>
              </a:rPr>
              <a:t>，深圳奇迹般崛起于中国南方，绽放夺目光彩</a:t>
            </a:r>
            <a:r>
              <a:rPr lang="zh-CN" altLang="en-US" sz="2800" b="1" strike="noStrike" noProof="1" dirty="0" smtClean="0">
                <a:latin typeface="黑体" panose="02010609060101010101" pitchFamily="49" charset="-122"/>
                <a:ea typeface="黑体" panose="02010609060101010101" pitchFamily="49" charset="-122"/>
                <a:cs typeface="+mn-cs"/>
              </a:rPr>
              <a:t>。</a:t>
            </a:r>
            <a:endParaRPr lang="en-US" altLang="zh-CN" sz="2800" b="1" strike="noStrike" noProof="1" dirty="0" smtClean="0">
              <a:latin typeface="黑体" panose="02010609060101010101" pitchFamily="49" charset="-122"/>
              <a:ea typeface="黑体" panose="02010609060101010101" pitchFamily="49" charset="-122"/>
            </a:endParaRPr>
          </a:p>
          <a:p>
            <a:pPr algn="r" fontAlgn="base">
              <a:lnSpc>
                <a:spcPct val="130000"/>
              </a:lnSpc>
            </a:pPr>
            <a:r>
              <a:rPr lang="en-US" altLang="zh-CN" sz="2800" b="1" strike="noStrike" noProof="1" dirty="0" smtClean="0">
                <a:latin typeface="黑体" panose="02010609060101010101" pitchFamily="49" charset="-122"/>
                <a:ea typeface="黑体" panose="02010609060101010101" pitchFamily="49" charset="-122"/>
                <a:cs typeface="+mn-cs"/>
              </a:rPr>
              <a:t>——《</a:t>
            </a:r>
            <a:r>
              <a:rPr lang="zh-CN" altLang="en-US" sz="2800" b="1" strike="noStrike" noProof="1" dirty="0" smtClean="0">
                <a:latin typeface="黑体" panose="02010609060101010101" pitchFamily="49" charset="-122"/>
                <a:ea typeface="黑体" panose="02010609060101010101" pitchFamily="49" charset="-122"/>
                <a:cs typeface="+mn-cs"/>
              </a:rPr>
              <a:t>巨变</a:t>
            </a:r>
            <a:r>
              <a:rPr lang="en-US" altLang="zh-CN" sz="2800" b="1" strike="noStrike" noProof="1" dirty="0" smtClean="0">
                <a:latin typeface="黑体" panose="02010609060101010101" pitchFamily="49" charset="-122"/>
                <a:ea typeface="黑体" panose="02010609060101010101" pitchFamily="49" charset="-122"/>
                <a:cs typeface="+mn-cs"/>
              </a:rPr>
              <a:t>——</a:t>
            </a:r>
            <a:r>
              <a:rPr lang="zh-CN" altLang="en-US" sz="2800" b="1" strike="noStrike" noProof="1" dirty="0" smtClean="0">
                <a:latin typeface="黑体" panose="02010609060101010101" pitchFamily="49" charset="-122"/>
                <a:ea typeface="黑体" panose="02010609060101010101" pitchFamily="49" charset="-122"/>
                <a:cs typeface="+mn-cs"/>
              </a:rPr>
              <a:t>改革开放四十年国家记忆</a:t>
            </a:r>
            <a:r>
              <a:rPr lang="en-US" altLang="zh-CN" sz="2800" b="1" strike="noStrike" noProof="1" dirty="0" smtClean="0">
                <a:latin typeface="黑体" panose="02010609060101010101" pitchFamily="49" charset="-122"/>
                <a:ea typeface="黑体" panose="02010609060101010101" pitchFamily="49" charset="-122"/>
                <a:cs typeface="+mn-cs"/>
              </a:rPr>
              <a:t>》</a:t>
            </a:r>
            <a:endParaRPr lang="zh-CN" altLang="en-US" sz="2800" b="1" strike="noStrike" noProof="1" dirty="0">
              <a:latin typeface="黑体" panose="02010609060101010101" pitchFamily="49" charset="-122"/>
              <a:ea typeface="黑体" panose="02010609060101010101" pitchFamily="49" charset="-122"/>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7" name="图片 3"/>
          <p:cNvPicPr>
            <a:picLocks noChangeAspect="1"/>
          </p:cNvPicPr>
          <p:nvPr/>
        </p:nvPicPr>
        <p:blipFill>
          <a:blip r:embed="rId1"/>
          <a:stretch>
            <a:fillRect/>
          </a:stretch>
        </p:blipFill>
        <p:spPr>
          <a:xfrm>
            <a:off x="427038" y="1495425"/>
            <a:ext cx="8361362" cy="904875"/>
          </a:xfrm>
          <a:prstGeom prst="rect">
            <a:avLst/>
          </a:prstGeom>
          <a:noFill/>
          <a:ln w="9525">
            <a:noFill/>
          </a:ln>
        </p:spPr>
      </p:pic>
      <p:pic>
        <p:nvPicPr>
          <p:cNvPr id="39938" name="图片 4"/>
          <p:cNvPicPr>
            <a:picLocks noChangeAspect="1"/>
          </p:cNvPicPr>
          <p:nvPr/>
        </p:nvPicPr>
        <p:blipFill>
          <a:blip r:embed="rId2"/>
          <a:stretch>
            <a:fillRect/>
          </a:stretch>
        </p:blipFill>
        <p:spPr>
          <a:xfrm>
            <a:off x="427038" y="2400300"/>
            <a:ext cx="8413750" cy="2286000"/>
          </a:xfrm>
          <a:prstGeom prst="rect">
            <a:avLst/>
          </a:prstGeom>
          <a:noFill/>
          <a:ln w="9525">
            <a:noFill/>
          </a:ln>
        </p:spPr>
      </p:pic>
      <p:cxnSp>
        <p:nvCxnSpPr>
          <p:cNvPr id="7" name="直接连接符 6"/>
          <p:cNvCxnSpPr/>
          <p:nvPr/>
        </p:nvCxnSpPr>
        <p:spPr>
          <a:xfrm>
            <a:off x="4811713" y="3554413"/>
            <a:ext cx="141763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568450" y="4313238"/>
            <a:ext cx="2774950" cy="793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006475" y="3957638"/>
            <a:ext cx="141763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776913" y="4300538"/>
            <a:ext cx="2332038" cy="127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27038" y="4665663"/>
            <a:ext cx="6135688" cy="2063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直接连接符 3"/>
          <p:cNvSpPr/>
          <p:nvPr/>
        </p:nvSpPr>
        <p:spPr>
          <a:xfrm>
            <a:off x="2416175" y="965200"/>
            <a:ext cx="0" cy="196850"/>
          </a:xfrm>
          <a:prstGeom prst="line">
            <a:avLst/>
          </a:prstGeom>
          <a:ln w="9525" cap="flat" cmpd="sng">
            <a:solidFill>
              <a:schemeClr val="bg1"/>
            </a:solidFill>
            <a:prstDash val="solid"/>
            <a:round/>
            <a:headEnd type="none" w="med" len="med"/>
            <a:tailEnd type="none" w="med" len="med"/>
          </a:ln>
        </p:spPr>
        <p:txBody>
          <a:bodyPr anchor="t" anchorCtr="0"/>
          <a:p>
            <a:endParaRPr lang="zh-CN" altLang="en-US" sz="100">
              <a:latin typeface="Arial" panose="020B0604020202020204" pitchFamily="34" charset="0"/>
              <a:ea typeface="宋体" panose="02010600030101010101" pitchFamily="2" charset="-122"/>
            </a:endParaRPr>
          </a:p>
        </p:txBody>
      </p:sp>
      <p:sp>
        <p:nvSpPr>
          <p:cNvPr id="41986" name="直接连接符 6"/>
          <p:cNvSpPr/>
          <p:nvPr/>
        </p:nvSpPr>
        <p:spPr>
          <a:xfrm>
            <a:off x="4027488" y="965200"/>
            <a:ext cx="0" cy="196850"/>
          </a:xfrm>
          <a:prstGeom prst="line">
            <a:avLst/>
          </a:prstGeom>
          <a:ln w="9525" cap="flat" cmpd="sng">
            <a:solidFill>
              <a:schemeClr val="bg1"/>
            </a:solidFill>
            <a:prstDash val="solid"/>
            <a:round/>
            <a:headEnd type="none" w="med" len="med"/>
            <a:tailEnd type="none" w="med" len="med"/>
          </a:ln>
        </p:spPr>
        <p:txBody>
          <a:bodyPr anchor="t" anchorCtr="0"/>
          <a:p>
            <a:endParaRPr lang="zh-CN" altLang="en-US" sz="100">
              <a:latin typeface="Arial" panose="020B0604020202020204" pitchFamily="34" charset="0"/>
              <a:ea typeface="宋体" panose="02010600030101010101" pitchFamily="2" charset="-122"/>
            </a:endParaRPr>
          </a:p>
        </p:txBody>
      </p:sp>
      <p:sp>
        <p:nvSpPr>
          <p:cNvPr id="41987" name="直接连接符 7"/>
          <p:cNvSpPr/>
          <p:nvPr/>
        </p:nvSpPr>
        <p:spPr>
          <a:xfrm>
            <a:off x="5640388" y="965200"/>
            <a:ext cx="0" cy="196850"/>
          </a:xfrm>
          <a:prstGeom prst="line">
            <a:avLst/>
          </a:prstGeom>
          <a:ln w="9525" cap="flat" cmpd="sng">
            <a:solidFill>
              <a:schemeClr val="bg1"/>
            </a:solidFill>
            <a:prstDash val="solid"/>
            <a:round/>
            <a:headEnd type="none" w="med" len="med"/>
            <a:tailEnd type="none" w="med" len="med"/>
          </a:ln>
        </p:spPr>
        <p:txBody>
          <a:bodyPr anchor="t" anchorCtr="0"/>
          <a:p>
            <a:endParaRPr lang="zh-CN" altLang="en-US" sz="100">
              <a:latin typeface="Arial" panose="020B0604020202020204" pitchFamily="34" charset="0"/>
              <a:ea typeface="宋体" panose="02010600030101010101" pitchFamily="2" charset="-122"/>
            </a:endParaRPr>
          </a:p>
        </p:txBody>
      </p:sp>
      <p:sp>
        <p:nvSpPr>
          <p:cNvPr id="41988" name="TextBox 8"/>
          <p:cNvSpPr/>
          <p:nvPr/>
        </p:nvSpPr>
        <p:spPr>
          <a:xfrm>
            <a:off x="815975" y="962025"/>
            <a:ext cx="1600200" cy="274638"/>
          </a:xfrm>
          <a:prstGeom prst="rect">
            <a:avLst/>
          </a:prstGeom>
          <a:noFill/>
          <a:ln w="9525">
            <a:noFill/>
          </a:ln>
        </p:spPr>
        <p:txBody>
          <a:bodyPr wrap="square" anchor="t" anchorCtr="0">
            <a:spAutoFit/>
          </a:bodyPr>
          <a:p>
            <a:r>
              <a:rPr lang="zh-CN" altLang="en-US" sz="1200" b="1">
                <a:solidFill>
                  <a:schemeClr val="bg1"/>
                </a:solidFill>
                <a:latin typeface="微软雅黑" panose="020B0503020204020204" charset="-122"/>
                <a:ea typeface="微软雅黑" panose="020B0503020204020204" charset="-122"/>
                <a:sym typeface="宋体" panose="02010600030101010101" pitchFamily="2" charset="-122"/>
              </a:rPr>
              <a:t>讲师的角色概述</a:t>
            </a:r>
            <a:endParaRPr lang="zh-CN" altLang="en-US" sz="100">
              <a:latin typeface="Arial" panose="020B0604020202020204" pitchFamily="34" charset="0"/>
              <a:ea typeface="宋体" panose="02010600030101010101" pitchFamily="2" charset="-122"/>
            </a:endParaRPr>
          </a:p>
        </p:txBody>
      </p:sp>
      <p:sp>
        <p:nvSpPr>
          <p:cNvPr id="41989" name="TextBox 9"/>
          <p:cNvSpPr/>
          <p:nvPr/>
        </p:nvSpPr>
        <p:spPr>
          <a:xfrm>
            <a:off x="2433638" y="962025"/>
            <a:ext cx="1593850" cy="274638"/>
          </a:xfrm>
          <a:prstGeom prst="rect">
            <a:avLst/>
          </a:prstGeom>
          <a:noFill/>
          <a:ln w="9525">
            <a:noFill/>
          </a:ln>
        </p:spPr>
        <p:txBody>
          <a:bodyPr wrap="square" anchor="t" anchorCtr="0">
            <a:spAutoFit/>
          </a:bodyPr>
          <a:p>
            <a:r>
              <a:rPr lang="zh-CN" altLang="en-US" sz="1200" b="1">
                <a:solidFill>
                  <a:schemeClr val="bg1"/>
                </a:solidFill>
                <a:latin typeface="微软雅黑" panose="020B0503020204020204" charset="-122"/>
                <a:ea typeface="微软雅黑" panose="020B0503020204020204" charset="-122"/>
                <a:sym typeface="宋体" panose="02010600030101010101" pitchFamily="2" charset="-122"/>
              </a:rPr>
              <a:t>成人的学习特点</a:t>
            </a:r>
            <a:endParaRPr lang="zh-CN" altLang="en-US" sz="100">
              <a:latin typeface="Arial" panose="020B0604020202020204" pitchFamily="34" charset="0"/>
              <a:ea typeface="宋体" panose="02010600030101010101" pitchFamily="2" charset="-122"/>
            </a:endParaRPr>
          </a:p>
        </p:txBody>
      </p:sp>
      <p:sp>
        <p:nvSpPr>
          <p:cNvPr id="44044" name="TextBox 11"/>
          <p:cNvSpPr/>
          <p:nvPr/>
        </p:nvSpPr>
        <p:spPr>
          <a:xfrm>
            <a:off x="4027488" y="946150"/>
            <a:ext cx="1612900" cy="298450"/>
          </a:xfrm>
          <a:prstGeom prst="rect">
            <a:avLst/>
          </a:prstGeom>
          <a:noFill/>
          <a:ln w="9525">
            <a:noFill/>
            <a:miter/>
          </a:ln>
        </p:spPr>
        <p:txBody>
          <a:bodyPr wrap="square">
            <a:spAutoFit/>
          </a:bodyPr>
          <a:lstStyle/>
          <a:p>
            <a:pPr lvl="0" fontAlgn="base">
              <a:lnSpc>
                <a:spcPct val="100000"/>
              </a:lnSpc>
            </a:pPr>
            <a:r>
              <a:rPr lang="zh-CN" altLang="en-US" sz="1350" b="1" strike="noStrike" noProof="1">
                <a:solidFill>
                  <a:schemeClr val="bg1"/>
                </a:solidFill>
                <a:latin typeface="微软雅黑" panose="020B0503020204020204" charset="-122"/>
                <a:ea typeface="微软雅黑" panose="020B0503020204020204" charset="-122"/>
                <a:cs typeface="+mn-cs"/>
                <a:sym typeface="宋体" panose="02010600030101010101" pitchFamily="2" charset="-122"/>
              </a:rPr>
              <a:t>授课的过程及技巧</a:t>
            </a:r>
            <a:endParaRPr lang="zh-CN" altLang="en-US" sz="100" strike="noStrike" noProof="1">
              <a:ea typeface="宋体" panose="02010600030101010101" pitchFamily="2" charset="-122"/>
            </a:endParaRPr>
          </a:p>
        </p:txBody>
      </p:sp>
      <p:sp>
        <p:nvSpPr>
          <p:cNvPr id="41991" name="TextBox 12"/>
          <p:cNvSpPr/>
          <p:nvPr/>
        </p:nvSpPr>
        <p:spPr>
          <a:xfrm>
            <a:off x="5640388" y="962025"/>
            <a:ext cx="1606550" cy="274638"/>
          </a:xfrm>
          <a:prstGeom prst="rect">
            <a:avLst/>
          </a:prstGeom>
          <a:noFill/>
          <a:ln w="9525">
            <a:noFill/>
          </a:ln>
        </p:spPr>
        <p:txBody>
          <a:bodyPr wrap="square" anchor="t" anchorCtr="0">
            <a:spAutoFit/>
          </a:bodyPr>
          <a:p>
            <a:r>
              <a:rPr lang="zh-CN" altLang="en-US" sz="1200">
                <a:solidFill>
                  <a:schemeClr val="bg1"/>
                </a:solidFill>
                <a:latin typeface="微软雅黑" panose="020B0503020204020204" charset="-122"/>
                <a:ea typeface="微软雅黑" panose="020B0503020204020204" charset="-122"/>
                <a:sym typeface="宋体" panose="02010600030101010101" pitchFamily="2" charset="-122"/>
              </a:rPr>
              <a:t>异常情况的处理</a:t>
            </a:r>
            <a:endParaRPr lang="zh-CN" altLang="en-US" sz="100">
              <a:latin typeface="Arial" panose="020B0604020202020204" pitchFamily="34" charset="0"/>
              <a:ea typeface="宋体" panose="02010600030101010101" pitchFamily="2" charset="-122"/>
            </a:endParaRPr>
          </a:p>
        </p:txBody>
      </p:sp>
      <p:sp>
        <p:nvSpPr>
          <p:cNvPr id="41992" name="Text Box 44"/>
          <p:cNvSpPr/>
          <p:nvPr/>
        </p:nvSpPr>
        <p:spPr>
          <a:xfrm>
            <a:off x="263525" y="419100"/>
            <a:ext cx="8615363" cy="2525713"/>
          </a:xfrm>
          <a:prstGeom prst="rect">
            <a:avLst/>
          </a:prstGeom>
          <a:noFill/>
          <a:ln w="9525">
            <a:noFill/>
          </a:ln>
        </p:spPr>
        <p:txBody>
          <a:bodyPr wrap="square" anchor="t" anchorCtr="0">
            <a:spAutoFit/>
          </a:bodyPr>
          <a:p>
            <a:pPr>
              <a:lnSpc>
                <a:spcPct val="110000"/>
              </a:lnSpc>
            </a:pPr>
            <a:r>
              <a:rPr lang="en-US" altLang="zh-CN" b="1" dirty="0">
                <a:latin typeface="微软雅黑" panose="020B0503020204020204" charset="-122"/>
                <a:ea typeface="微软雅黑" panose="020B0503020204020204" charset="-122"/>
              </a:rPr>
              <a:t>      </a:t>
            </a:r>
            <a:r>
              <a:rPr lang="en-US" altLang="zh-CN" sz="2400" b="1" dirty="0">
                <a:latin typeface="微软雅黑" panose="020B0503020204020204" charset="-122"/>
                <a:ea typeface="微软雅黑" panose="020B0503020204020204" charset="-122"/>
              </a:rPr>
              <a:t> </a:t>
            </a:r>
            <a:r>
              <a:rPr lang="zh-CN" altLang="en-US" sz="2400" b="1" dirty="0">
                <a:latin typeface="微软雅黑" panose="020B0503020204020204" charset="-122"/>
                <a:ea typeface="微软雅黑" panose="020B0503020204020204" charset="-122"/>
              </a:rPr>
              <a:t>宝安县有一个小渔村，叫罗芳村，隔着一条河，就是香港，离罗湖桥口岸近在咫尺的罗芳村村民们不惜一切代价跨越边界线。后来，潜逃过去的</a:t>
            </a:r>
            <a:r>
              <a:rPr lang="en-US" altLang="zh-CN" sz="2400" b="1" dirty="0">
                <a:latin typeface="微软雅黑" panose="020B0503020204020204" charset="-122"/>
                <a:ea typeface="微软雅黑" panose="020B0503020204020204" charset="-122"/>
              </a:rPr>
              <a:t>500</a:t>
            </a:r>
            <a:r>
              <a:rPr lang="zh-CN" altLang="en-US" sz="2400" b="1" dirty="0">
                <a:latin typeface="微软雅黑" panose="020B0503020204020204" charset="-122"/>
                <a:ea typeface="微软雅黑" panose="020B0503020204020204" charset="-122"/>
              </a:rPr>
              <a:t>多村民又在香港建了一个</a:t>
            </a:r>
            <a:r>
              <a:rPr lang="en-US" altLang="zh-CN" sz="2400" b="1" dirty="0">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新村</a:t>
            </a:r>
            <a:r>
              <a:rPr lang="en-US" altLang="zh-CN" sz="2400" b="1" dirty="0">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，村名仍叫</a:t>
            </a:r>
            <a:r>
              <a:rPr lang="en-US" altLang="zh-CN" sz="2400" b="1" dirty="0">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罗芳村</a:t>
            </a:r>
            <a:r>
              <a:rPr lang="en-US" altLang="zh-CN" sz="2400" b="1" dirty="0">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。广东省委特派调查组调查，同样以种田为业，</a:t>
            </a:r>
            <a:r>
              <a:rPr lang="zh-CN" altLang="en-US" sz="2400" b="1" dirty="0">
                <a:solidFill>
                  <a:srgbClr val="FF0000"/>
                </a:solidFill>
                <a:latin typeface="微软雅黑" panose="020B0503020204020204" charset="-122"/>
                <a:ea typeface="微软雅黑" panose="020B0503020204020204" charset="-122"/>
              </a:rPr>
              <a:t>深圳河北岸的罗芳村农民人均年收入仅</a:t>
            </a:r>
            <a:r>
              <a:rPr lang="en-US" altLang="zh-CN" sz="2400" b="1" dirty="0">
                <a:solidFill>
                  <a:srgbClr val="FF0000"/>
                </a:solidFill>
                <a:latin typeface="微软雅黑" panose="020B0503020204020204" charset="-122"/>
                <a:ea typeface="微软雅黑" panose="020B0503020204020204" charset="-122"/>
              </a:rPr>
              <a:t>134</a:t>
            </a:r>
            <a:r>
              <a:rPr lang="zh-CN" altLang="en-US" sz="2400" b="1" dirty="0">
                <a:solidFill>
                  <a:srgbClr val="FF0000"/>
                </a:solidFill>
                <a:latin typeface="微软雅黑" panose="020B0503020204020204" charset="-122"/>
                <a:ea typeface="微软雅黑" panose="020B0503020204020204" charset="-122"/>
              </a:rPr>
              <a:t>元，而河南岸的香港罗芳村农民人均年收入则高达</a:t>
            </a:r>
            <a:r>
              <a:rPr lang="en-US" altLang="zh-CN" sz="2400" b="1" dirty="0">
                <a:solidFill>
                  <a:srgbClr val="FF0000"/>
                </a:solidFill>
                <a:latin typeface="微软雅黑" panose="020B0503020204020204" charset="-122"/>
                <a:ea typeface="微软雅黑" panose="020B0503020204020204" charset="-122"/>
              </a:rPr>
              <a:t>13000</a:t>
            </a:r>
            <a:r>
              <a:rPr lang="zh-CN" altLang="en-US" sz="2400" b="1" dirty="0">
                <a:solidFill>
                  <a:srgbClr val="FF0000"/>
                </a:solidFill>
                <a:latin typeface="微软雅黑" panose="020B0503020204020204" charset="-122"/>
                <a:ea typeface="微软雅黑" panose="020B0503020204020204" charset="-122"/>
              </a:rPr>
              <a:t>元。</a:t>
            </a:r>
            <a:endParaRPr lang="zh-CN" altLang="en-US" sz="2400" b="1" dirty="0">
              <a:solidFill>
                <a:srgbClr val="FF0000"/>
              </a:solidFill>
              <a:latin typeface="微软雅黑" panose="020B0503020204020204" charset="-122"/>
              <a:ea typeface="微软雅黑" panose="020B0503020204020204" charset="-122"/>
            </a:endParaRPr>
          </a:p>
        </p:txBody>
      </p:sp>
      <p:sp>
        <p:nvSpPr>
          <p:cNvPr id="48155" name="Text Box 44"/>
          <p:cNvSpPr/>
          <p:nvPr/>
        </p:nvSpPr>
        <p:spPr>
          <a:xfrm>
            <a:off x="201613" y="3370263"/>
            <a:ext cx="8942387" cy="3338512"/>
          </a:xfrm>
          <a:prstGeom prst="rect">
            <a:avLst/>
          </a:prstGeom>
          <a:noFill/>
          <a:ln w="9525">
            <a:noFill/>
          </a:ln>
        </p:spPr>
        <p:txBody>
          <a:bodyPr wrap="square" anchor="t" anchorCtr="0">
            <a:spAutoFit/>
          </a:bodyPr>
          <a:p>
            <a:pPr>
              <a:lnSpc>
                <a:spcPct val="110000"/>
              </a:lnSpc>
            </a:pPr>
            <a:r>
              <a:rPr lang="en-US" altLang="zh-CN" b="1" dirty="0">
                <a:solidFill>
                  <a:srgbClr val="0D0D0D"/>
                </a:solidFill>
                <a:latin typeface="微软雅黑" panose="020B0503020204020204" charset="-122"/>
                <a:ea typeface="微软雅黑" panose="020B0503020204020204" charset="-122"/>
              </a:rPr>
              <a:t>      </a:t>
            </a:r>
            <a:r>
              <a:rPr lang="en-US" altLang="zh-CN" sz="2400" b="1" dirty="0">
                <a:solidFill>
                  <a:srgbClr val="0D0D0D"/>
                </a:solidFill>
                <a:latin typeface="微软雅黑" panose="020B0503020204020204" charset="-122"/>
                <a:ea typeface="微软雅黑" panose="020B0503020204020204" charset="-122"/>
              </a:rPr>
              <a:t> </a:t>
            </a:r>
            <a:r>
              <a:rPr lang="zh-CN" altLang="en-US" sz="2400" b="1" dirty="0">
                <a:solidFill>
                  <a:srgbClr val="0D0D0D"/>
                </a:solidFill>
                <a:latin typeface="微软雅黑" panose="020B0503020204020204" charset="-122"/>
                <a:ea typeface="微软雅黑" panose="020B0503020204020204" charset="-122"/>
              </a:rPr>
              <a:t>如今，深圳罗芳村的村民们不再种地，他们不再像当初那般夜以继日地冒死前往香港。他们拥有了自己的物业，他们自己开公司办企业，</a:t>
            </a:r>
            <a:r>
              <a:rPr lang="zh-CN" altLang="en-US" sz="2400" b="1" dirty="0">
                <a:solidFill>
                  <a:srgbClr val="FF0000"/>
                </a:solidFill>
                <a:latin typeface="微软雅黑" panose="020B0503020204020204" charset="-122"/>
                <a:ea typeface="微软雅黑" panose="020B0503020204020204" charset="-122"/>
              </a:rPr>
              <a:t>整个村更成立了股份制公司，资产过亿</a:t>
            </a:r>
            <a:r>
              <a:rPr lang="zh-CN" altLang="en-US" sz="2400" b="1" dirty="0">
                <a:solidFill>
                  <a:srgbClr val="0D0D0D"/>
                </a:solidFill>
                <a:latin typeface="微软雅黑" panose="020B0503020204020204" charset="-122"/>
                <a:ea typeface="微软雅黑" panose="020B0503020204020204" charset="-122"/>
              </a:rPr>
              <a:t>。而河对岸的香港罗芳村旧瓦房、水泥房、铁皮房面貌依旧，依旧守护着往日日升而作、日落而归的田园静谧。如今，香港在内地置业的人数已达</a:t>
            </a:r>
            <a:r>
              <a:rPr lang="en-US" altLang="zh-CN" sz="2400" b="1" dirty="0">
                <a:solidFill>
                  <a:srgbClr val="0D0D0D"/>
                </a:solidFill>
                <a:latin typeface="微软雅黑" panose="020B0503020204020204" charset="-122"/>
                <a:ea typeface="微软雅黑" panose="020B0503020204020204" charset="-122"/>
              </a:rPr>
              <a:t>20</a:t>
            </a:r>
            <a:r>
              <a:rPr lang="zh-CN" altLang="en-US" sz="2400" b="1" dirty="0">
                <a:solidFill>
                  <a:srgbClr val="0D0D0D"/>
                </a:solidFill>
                <a:latin typeface="微软雅黑" panose="020B0503020204020204" charset="-122"/>
                <a:ea typeface="微软雅黑" panose="020B0503020204020204" charset="-122"/>
              </a:rPr>
              <a:t>万人之多。在深圳长期居住的香港人也有近</a:t>
            </a:r>
            <a:r>
              <a:rPr lang="en-US" altLang="zh-CN" sz="2400" b="1" dirty="0">
                <a:solidFill>
                  <a:srgbClr val="0D0D0D"/>
                </a:solidFill>
                <a:latin typeface="微软雅黑" panose="020B0503020204020204" charset="-122"/>
                <a:ea typeface="微软雅黑" panose="020B0503020204020204" charset="-122"/>
              </a:rPr>
              <a:t>1.5</a:t>
            </a:r>
            <a:r>
              <a:rPr lang="zh-CN" altLang="en-US" sz="2400" b="1" dirty="0">
                <a:solidFill>
                  <a:srgbClr val="0D0D0D"/>
                </a:solidFill>
                <a:latin typeface="微软雅黑" panose="020B0503020204020204" charset="-122"/>
                <a:ea typeface="微软雅黑" panose="020B0503020204020204" charset="-122"/>
              </a:rPr>
              <a:t>万人。</a:t>
            </a:r>
            <a:r>
              <a:rPr lang="en-US" altLang="zh-CN" sz="2400" b="1" dirty="0">
                <a:solidFill>
                  <a:srgbClr val="0D0D0D"/>
                </a:solidFill>
                <a:latin typeface="微软雅黑" panose="020B0503020204020204" charset="-122"/>
                <a:ea typeface="微软雅黑" panose="020B0503020204020204" charset="-122"/>
              </a:rPr>
              <a:t>“</a:t>
            </a:r>
            <a:r>
              <a:rPr lang="zh-CN" altLang="en-US" sz="2400" b="1" dirty="0">
                <a:solidFill>
                  <a:srgbClr val="0D0D0D"/>
                </a:solidFill>
                <a:latin typeface="微软雅黑" panose="020B0503020204020204" charset="-122"/>
                <a:ea typeface="微软雅黑" panose="020B0503020204020204" charset="-122"/>
              </a:rPr>
              <a:t>三十年河东，三十年河西</a:t>
            </a:r>
            <a:r>
              <a:rPr lang="en-US" altLang="zh-CN" sz="2400" b="1" dirty="0">
                <a:solidFill>
                  <a:srgbClr val="0D0D0D"/>
                </a:solidFill>
                <a:latin typeface="微软雅黑" panose="020B0503020204020204" charset="-122"/>
                <a:ea typeface="微软雅黑" panose="020B0503020204020204" charset="-122"/>
              </a:rPr>
              <a:t>”</a:t>
            </a:r>
            <a:r>
              <a:rPr lang="zh-CN" altLang="en-US" sz="2400" b="1" dirty="0">
                <a:solidFill>
                  <a:srgbClr val="0D0D0D"/>
                </a:solidFill>
                <a:latin typeface="微软雅黑" panose="020B0503020204020204" charset="-122"/>
                <a:ea typeface="微软雅黑" panose="020B0503020204020204" charset="-122"/>
              </a:rPr>
              <a:t>，历史的沧桑巨变在深圳，在罗芳村得以完美演绎。</a:t>
            </a:r>
            <a:endParaRPr lang="zh-CN" altLang="en-US" sz="2400" b="1" dirty="0">
              <a:solidFill>
                <a:srgbClr val="0D0D0D"/>
              </a:solidFill>
              <a:latin typeface="微软雅黑" panose="020B0503020204020204" charset="-122"/>
              <a:ea typeface="微软雅黑" panose="020B0503020204020204" charset="-122"/>
            </a:endParaRPr>
          </a:p>
        </p:txBody>
      </p:sp>
      <p:sp>
        <p:nvSpPr>
          <p:cNvPr id="2" name="文本框 1"/>
          <p:cNvSpPr txBox="1"/>
          <p:nvPr/>
        </p:nvSpPr>
        <p:spPr>
          <a:xfrm>
            <a:off x="0" y="2019300"/>
            <a:ext cx="9029700" cy="1200150"/>
          </a:xfrm>
          <a:prstGeom prst="rect">
            <a:avLst/>
          </a:prstGeom>
          <a:gradFill rotWithShape="1">
            <a:gsLst>
              <a:gs pos="0">
                <a:srgbClr val="FBFB11"/>
              </a:gs>
              <a:gs pos="100000">
                <a:srgbClr val="838309"/>
              </a:gs>
            </a:gsLst>
            <a:lin ang="0"/>
            <a:tileRect/>
          </a:gradFill>
          <a:ln w="9525">
            <a:noFill/>
          </a:ln>
        </p:spPr>
        <p:txBody>
          <a:bodyPr wrap="square" anchor="t" anchorCtr="0">
            <a:spAutoFit/>
          </a:bodyPr>
          <a:p>
            <a:pPr algn="ctr"/>
            <a:r>
              <a:rPr lang="zh-CN" altLang="en-US" sz="3600" b="1">
                <a:latin typeface="微软雅黑" panose="020B0503020204020204" charset="-122"/>
                <a:ea typeface="微软雅黑" panose="020B0503020204020204" charset="-122"/>
              </a:rPr>
              <a:t>故事还在继续</a:t>
            </a:r>
            <a:endParaRPr lang="zh-CN" altLang="en-US" sz="3600" b="1">
              <a:latin typeface="微软雅黑" panose="020B0503020204020204" charset="-122"/>
              <a:ea typeface="微软雅黑" panose="020B0503020204020204" charset="-122"/>
            </a:endParaRPr>
          </a:p>
          <a:p>
            <a:pPr algn="ctr"/>
            <a:endParaRPr lang="zh-CN" altLang="en-US" sz="3600" b="1">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55"/>
                                        </p:tgtEl>
                                        <p:attrNameLst>
                                          <p:attrName>style.visibility</p:attrName>
                                        </p:attrNameLst>
                                      </p:cBhvr>
                                      <p:to>
                                        <p:strVal val="visible"/>
                                      </p:to>
                                    </p:set>
                                    <p:anim calcmode="lin" valueType="num">
                                      <p:cBhvr additive="base">
                                        <p:cTn id="13" dur="500" fill="hold"/>
                                        <p:tgtEl>
                                          <p:spTgt spid="48155"/>
                                        </p:tgtEl>
                                        <p:attrNameLst>
                                          <p:attrName>ppt_x</p:attrName>
                                        </p:attrNameLst>
                                      </p:cBhvr>
                                      <p:tavLst>
                                        <p:tav tm="0">
                                          <p:val>
                                            <p:strVal val="#ppt_x"/>
                                          </p:val>
                                        </p:tav>
                                        <p:tav tm="100000">
                                          <p:val>
                                            <p:strVal val="#ppt_x"/>
                                          </p:val>
                                        </p:tav>
                                      </p:tavLst>
                                    </p:anim>
                                    <p:anim calcmode="lin" valueType="num">
                                      <p:cBhvr additive="base">
                                        <p:cTn id="14" dur="500" fill="hold"/>
                                        <p:tgtEl>
                                          <p:spTgt spid="48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15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矩形 2"/>
          <p:cNvSpPr/>
          <p:nvPr/>
        </p:nvSpPr>
        <p:spPr>
          <a:xfrm>
            <a:off x="355600" y="261938"/>
            <a:ext cx="8648700" cy="1938337"/>
          </a:xfrm>
          <a:prstGeom prst="rect">
            <a:avLst/>
          </a:prstGeom>
          <a:solidFill>
            <a:schemeClr val="bg1"/>
          </a:solidFill>
          <a:ln w="9525" cap="flat" cmpd="sng">
            <a:solidFill>
              <a:srgbClr val="FF0000"/>
            </a:solidFill>
            <a:prstDash val="solid"/>
            <a:round/>
            <a:headEnd type="none" w="med" len="med"/>
            <a:tailEnd type="none" w="med" len="med"/>
          </a:ln>
        </p:spPr>
        <p:txBody>
          <a:bodyPr wrap="square" anchor="t" anchorCtr="0">
            <a:spAutoFit/>
          </a:bodyPr>
          <a:p>
            <a:pPr indent="457200"/>
            <a:r>
              <a:rPr lang="zh-CN" altLang="en-US" sz="100" b="1" dirty="0">
                <a:solidFill>
                  <a:srgbClr val="404040"/>
                </a:solidFill>
                <a:latin typeface="微软雅黑" panose="020B0503020204020204" charset="-122"/>
                <a:ea typeface="微软雅黑" panose="020B0503020204020204" charset="-122"/>
              </a:rPr>
              <a:t> </a:t>
            </a:r>
            <a:r>
              <a:rPr lang="zh-CN" altLang="en-US" sz="2100" dirty="0">
                <a:solidFill>
                  <a:srgbClr val="404040"/>
                </a:solidFill>
                <a:latin typeface="微软雅黑" panose="020B0503020204020204" charset="-122"/>
                <a:ea typeface="微软雅黑" panose="020B0503020204020204" charset="-122"/>
              </a:rPr>
              <a:t>    </a:t>
            </a:r>
            <a:r>
              <a:rPr lang="zh-CN" altLang="en-US" sz="2400" b="1" dirty="0">
                <a:latin typeface="微软雅黑" panose="020B0503020204020204" charset="-122"/>
                <a:ea typeface="微软雅黑" panose="020B0503020204020204" charset="-122"/>
              </a:rPr>
              <a:t>历史，是沿着这样一条路发展的，而不是其他：从群众到领袖，从被迫到自觉，从特区到全国，从群众要求到理论升华</a:t>
            </a:r>
            <a:r>
              <a:rPr lang="en-US" altLang="zh-CN" sz="2400" b="1" dirty="0">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一场源起于</a:t>
            </a:r>
            <a:r>
              <a:rPr lang="en-US" altLang="zh-CN" sz="2400" b="1" dirty="0">
                <a:latin typeface="微软雅黑" panose="020B0503020204020204" charset="-122"/>
                <a:ea typeface="微软雅黑" panose="020B0503020204020204" charset="-122"/>
              </a:rPr>
              <a:t>20</a:t>
            </a:r>
            <a:r>
              <a:rPr lang="zh-CN" altLang="en-US" sz="2400" b="1" dirty="0">
                <a:latin typeface="微软雅黑" panose="020B0503020204020204" charset="-122"/>
                <a:ea typeface="微软雅黑" panose="020B0503020204020204" charset="-122"/>
              </a:rPr>
              <a:t>世纪下半叶的复兴中华民族的改革开放，就这样一步步推开了！</a:t>
            </a:r>
            <a:endParaRPr lang="en-US" altLang="zh-CN" sz="2400" b="1" dirty="0">
              <a:latin typeface="微软雅黑" panose="020B0503020204020204" charset="-122"/>
              <a:ea typeface="微软雅黑" panose="020B0503020204020204" charset="-122"/>
            </a:endParaRPr>
          </a:p>
          <a:p>
            <a:pPr indent="457200" algn="r"/>
            <a:r>
              <a:rPr lang="en-US" altLang="zh-CN" sz="2400" b="1" dirty="0">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陈秉安</a:t>
            </a:r>
            <a:r>
              <a:rPr lang="en-US" altLang="zh-CN" sz="2400" b="1" dirty="0">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大逃港</a:t>
            </a:r>
            <a:r>
              <a:rPr lang="en-US" altLang="zh-CN" sz="2400" b="1" dirty="0">
                <a:latin typeface="微软雅黑" panose="020B0503020204020204" charset="-122"/>
                <a:ea typeface="微软雅黑" panose="020B0503020204020204" charset="-122"/>
              </a:rPr>
              <a:t>》</a:t>
            </a:r>
            <a:endParaRPr lang="zh-CN" altLang="en-US" sz="2400" dirty="0">
              <a:latin typeface="微软雅黑" panose="020B0503020204020204" charset="-122"/>
              <a:ea typeface="微软雅黑" panose="020B0503020204020204" charset="-122"/>
            </a:endParaRPr>
          </a:p>
        </p:txBody>
      </p:sp>
      <p:sp>
        <p:nvSpPr>
          <p:cNvPr id="9" name="TextBox 26"/>
          <p:cNvSpPr txBox="1"/>
          <p:nvPr/>
        </p:nvSpPr>
        <p:spPr>
          <a:xfrm>
            <a:off x="355597" y="2459990"/>
            <a:ext cx="8432800" cy="1938020"/>
          </a:xfrm>
          <a:prstGeom prst="rect">
            <a:avLst/>
          </a:prstGeom>
          <a:noFill/>
          <a:ln>
            <a:gradFill>
              <a:gsLst>
                <a:gs pos="0">
                  <a:srgbClr val="FFF200"/>
                </a:gs>
                <a:gs pos="45000">
                  <a:srgbClr val="FF7A00"/>
                </a:gs>
                <a:gs pos="70000">
                  <a:srgbClr val="FF0300"/>
                </a:gs>
                <a:gs pos="100000">
                  <a:srgbClr val="4D0808"/>
                </a:gs>
              </a:gsLst>
              <a:lin ang="5400000" scaled="0"/>
            </a:gradFill>
          </a:ln>
        </p:spPr>
        <p:txBody>
          <a:bodyPr wrap="square" rtlCol="0">
            <a:spAutoFit/>
          </a:bodyPr>
          <a:lstStyle/>
          <a:p>
            <a:r>
              <a:rPr lang="zh-CN" altLang="en-US" sz="2100" noProof="1" dirty="0">
                <a:latin typeface="微软雅黑" panose="020B0503020204020204" charset="-122"/>
                <a:ea typeface="微软雅黑" panose="020B0503020204020204" charset="-122"/>
                <a:cs typeface="+mn-cs"/>
              </a:rPr>
              <a:t>   </a:t>
            </a:r>
            <a:r>
              <a:rPr lang="zh-CN" altLang="en-US" sz="2100" noProof="1" dirty="0" smtClean="0">
                <a:latin typeface="微软雅黑" panose="020B0503020204020204" charset="-122"/>
                <a:ea typeface="微软雅黑" panose="020B0503020204020204" charset="-122"/>
                <a:cs typeface="+mn-cs"/>
              </a:rPr>
              <a:t>   </a:t>
            </a:r>
            <a:r>
              <a:rPr lang="zh-CN" altLang="en-US" sz="2400" b="1" noProof="1" dirty="0" smtClean="0">
                <a:latin typeface="微软雅黑" panose="020B0503020204020204" charset="-122"/>
                <a:ea typeface="微软雅黑" panose="020B0503020204020204" charset="-122"/>
                <a:cs typeface="+mn-cs"/>
              </a:rPr>
              <a:t>小</a:t>
            </a:r>
            <a:r>
              <a:rPr lang="zh-CN" altLang="en-US" sz="2400" b="1" noProof="1" dirty="0">
                <a:latin typeface="微软雅黑" panose="020B0503020204020204" charset="-122"/>
                <a:ea typeface="微软雅黑" panose="020B0503020204020204" charset="-122"/>
                <a:cs typeface="+mn-cs"/>
              </a:rPr>
              <a:t>岗村群众签字，画押要搞联产承包 是在</a:t>
            </a:r>
            <a:r>
              <a:rPr lang="en-US" sz="2400" b="1" noProof="1" dirty="0">
                <a:latin typeface="微软雅黑" panose="020B0503020204020204" charset="-122"/>
                <a:ea typeface="微软雅黑" panose="020B0503020204020204" charset="-122"/>
                <a:cs typeface="+mn-cs"/>
              </a:rPr>
              <a:t>1978</a:t>
            </a:r>
            <a:r>
              <a:rPr lang="zh-CN" altLang="en-US" sz="2400" b="1" noProof="1" dirty="0">
                <a:latin typeface="微软雅黑" panose="020B0503020204020204" charset="-122"/>
                <a:ea typeface="微软雅黑" panose="020B0503020204020204" charset="-122"/>
                <a:cs typeface="+mn-cs"/>
              </a:rPr>
              <a:t>年冬季，可是宝安县早在</a:t>
            </a:r>
            <a:r>
              <a:rPr lang="en-US" sz="2400" b="1" noProof="1" dirty="0">
                <a:latin typeface="微软雅黑" panose="020B0503020204020204" charset="-122"/>
                <a:ea typeface="微软雅黑" panose="020B0503020204020204" charset="-122"/>
                <a:cs typeface="+mn-cs"/>
              </a:rPr>
              <a:t>1978</a:t>
            </a:r>
            <a:r>
              <a:rPr lang="zh-CN" altLang="en-US" sz="2400" b="1" noProof="1" dirty="0">
                <a:latin typeface="微软雅黑" panose="020B0503020204020204" charset="-122"/>
                <a:ea typeface="微软雅黑" panose="020B0503020204020204" charset="-122"/>
                <a:cs typeface="+mn-cs"/>
              </a:rPr>
              <a:t>年的夏季，就在搞“引进外资”</a:t>
            </a:r>
            <a:r>
              <a:rPr lang="en-US" altLang="zh-CN" sz="2400" b="1" noProof="1" dirty="0">
                <a:latin typeface="微软雅黑" panose="020B0503020204020204" charset="-122"/>
                <a:ea typeface="微软雅黑" panose="020B0503020204020204" charset="-122"/>
                <a:cs typeface="+mn-cs"/>
              </a:rPr>
              <a:t>……</a:t>
            </a:r>
            <a:r>
              <a:rPr lang="zh-CN" altLang="en-US" sz="2400" b="1" noProof="1" dirty="0">
                <a:latin typeface="微软雅黑" panose="020B0503020204020204" charset="-122"/>
                <a:ea typeface="微软雅黑" panose="020B0503020204020204" charset="-122"/>
                <a:cs typeface="+mn-cs"/>
              </a:rPr>
              <a:t>改革开放最初的萌芽，是从民间发起的。</a:t>
            </a:r>
            <a:endParaRPr lang="en-US" altLang="zh-CN" sz="2400" b="1" noProof="1" dirty="0">
              <a:latin typeface="微软雅黑" panose="020B0503020204020204" charset="-122"/>
              <a:ea typeface="微软雅黑" panose="020B0503020204020204" charset="-122"/>
            </a:endParaRPr>
          </a:p>
          <a:p>
            <a:r>
              <a:rPr lang="en-US" altLang="zh-CN" sz="2400" b="1" noProof="1" dirty="0">
                <a:latin typeface="微软雅黑" panose="020B0503020204020204" charset="-122"/>
                <a:ea typeface="微软雅黑" panose="020B0503020204020204" charset="-122"/>
                <a:cs typeface="+mn-cs"/>
              </a:rPr>
              <a:t>——</a:t>
            </a:r>
            <a:r>
              <a:rPr lang="zh-CN" altLang="en-US" sz="2400" b="1" noProof="1" dirty="0">
                <a:latin typeface="微软雅黑" panose="020B0503020204020204" charset="-122"/>
                <a:ea typeface="微软雅黑" panose="020B0503020204020204" charset="-122"/>
                <a:cs typeface="+mn-cs"/>
              </a:rPr>
              <a:t>邵丽蓉：</a:t>
            </a:r>
            <a:r>
              <a:rPr lang="en-US" altLang="zh-CN" sz="2400" b="1" noProof="1" dirty="0">
                <a:latin typeface="微软雅黑" panose="020B0503020204020204" charset="-122"/>
                <a:ea typeface="微软雅黑" panose="020B0503020204020204" charset="-122"/>
                <a:cs typeface="+mn-cs"/>
              </a:rPr>
              <a:t>《〈</a:t>
            </a:r>
            <a:r>
              <a:rPr lang="zh-CN" altLang="en-US" sz="2400" b="1" noProof="1" dirty="0">
                <a:latin typeface="微软雅黑" panose="020B0503020204020204" charset="-122"/>
                <a:ea typeface="微软雅黑" panose="020B0503020204020204" charset="-122"/>
                <a:cs typeface="+mn-cs"/>
              </a:rPr>
              <a:t>大逃港</a:t>
            </a:r>
            <a:r>
              <a:rPr lang="en-US" altLang="zh-CN" sz="2400" b="1" noProof="1" dirty="0">
                <a:latin typeface="微软雅黑" panose="020B0503020204020204" charset="-122"/>
                <a:ea typeface="微软雅黑" panose="020B0503020204020204" charset="-122"/>
                <a:cs typeface="+mn-cs"/>
              </a:rPr>
              <a:t>〉</a:t>
            </a:r>
            <a:r>
              <a:rPr lang="zh-CN" altLang="en-US" sz="2400" b="1" noProof="1" dirty="0">
                <a:latin typeface="微软雅黑" panose="020B0503020204020204" charset="-122"/>
                <a:ea typeface="微软雅黑" panose="020B0503020204020204" charset="-122"/>
                <a:cs typeface="+mn-cs"/>
              </a:rPr>
              <a:t>作者：正面肯定逃港事件是新的认识</a:t>
            </a:r>
            <a:r>
              <a:rPr lang="en-US" altLang="zh-CN" sz="2400" b="1" noProof="1" dirty="0">
                <a:latin typeface="微软雅黑" panose="020B0503020204020204" charset="-122"/>
                <a:ea typeface="微软雅黑" panose="020B0503020204020204" charset="-122"/>
                <a:cs typeface="+mn-cs"/>
              </a:rPr>
              <a:t>》</a:t>
            </a:r>
            <a:endParaRPr lang="zh-CN" altLang="en-US" sz="2400" b="1" noProof="1" dirty="0">
              <a:latin typeface="微软雅黑" panose="020B0503020204020204" charset="-122"/>
              <a:ea typeface="微软雅黑" panose="020B0503020204020204" charset="-122"/>
            </a:endParaRPr>
          </a:p>
        </p:txBody>
      </p:sp>
      <p:sp>
        <p:nvSpPr>
          <p:cNvPr id="10" name="TextBox 27"/>
          <p:cNvSpPr txBox="1"/>
          <p:nvPr/>
        </p:nvSpPr>
        <p:spPr>
          <a:xfrm>
            <a:off x="1544638" y="5472113"/>
            <a:ext cx="887413" cy="522288"/>
          </a:xfrm>
          <a:prstGeom prst="rect">
            <a:avLst/>
          </a:prstGeom>
          <a:solidFill>
            <a:srgbClr val="FF0000"/>
          </a:solidFill>
        </p:spPr>
        <p:txBody>
          <a:bodyPr wrap="square" rtlCol="0">
            <a:spAutoFit/>
          </a:bodyPr>
          <a:lstStyle/>
          <a:p>
            <a:pPr algn="ctr"/>
            <a:r>
              <a:rPr lang="zh-CN" altLang="en-US" sz="2800" b="1" u="sng" spc="-400" noProof="1" dirty="0">
                <a:solidFill>
                  <a:srgbClr val="FFFF00"/>
                </a:solidFill>
                <a:latin typeface="微软雅黑" panose="020B0503020204020204" charset="-122"/>
                <a:ea typeface="微软雅黑" panose="020B0503020204020204" charset="-122"/>
                <a:cs typeface="+mn-cs"/>
              </a:rPr>
              <a:t>人民</a:t>
            </a:r>
            <a:endParaRPr lang="zh-CN" altLang="en-US" sz="2800" b="1" u="sng" spc="-400" noProof="1" dirty="0">
              <a:solidFill>
                <a:srgbClr val="FFFF00"/>
              </a:solidFill>
              <a:latin typeface="微软雅黑" panose="020B0503020204020204" charset="-122"/>
              <a:ea typeface="微软雅黑" panose="020B0503020204020204" charset="-122"/>
            </a:endParaRPr>
          </a:p>
        </p:txBody>
      </p:sp>
      <p:sp>
        <p:nvSpPr>
          <p:cNvPr id="12" name="TextBox 29"/>
          <p:cNvSpPr txBox="1"/>
          <p:nvPr/>
        </p:nvSpPr>
        <p:spPr>
          <a:xfrm>
            <a:off x="2963863" y="5265738"/>
            <a:ext cx="3063875" cy="522287"/>
          </a:xfrm>
          <a:prstGeom prst="rect">
            <a:avLst/>
          </a:prstGeom>
          <a:solidFill>
            <a:schemeClr val="bg1"/>
          </a:solidFill>
          <a:ln w="9525" cap="flat" cmpd="sng">
            <a:solidFill>
              <a:srgbClr val="C00000"/>
            </a:solidFill>
            <a:prstDash val="solid"/>
            <a:round/>
            <a:headEnd type="none" w="med" len="med"/>
            <a:tailEnd type="none" w="med" len="med"/>
          </a:ln>
        </p:spPr>
        <p:txBody>
          <a:bodyPr wrap="square" anchor="t" anchorCtr="0">
            <a:spAutoFit/>
          </a:bodyPr>
          <a:p>
            <a:pPr algn="ctr"/>
            <a:r>
              <a:rPr lang="zh-CN" altLang="en-US" sz="2800" b="1" dirty="0">
                <a:latin typeface="微软雅黑" panose="020B0503020204020204" charset="-122"/>
                <a:ea typeface="微软雅黑" panose="020B0503020204020204" charset="-122"/>
              </a:rPr>
              <a:t>改革开放</a:t>
            </a:r>
            <a:r>
              <a:rPr lang="zh-CN" altLang="en-US" sz="2800" u="sng" dirty="0">
                <a:solidFill>
                  <a:srgbClr val="FF0000"/>
                </a:solidFill>
                <a:latin typeface="微软雅黑" panose="020B0503020204020204" charset="-122"/>
                <a:ea typeface="微软雅黑" panose="020B0503020204020204" charset="-122"/>
              </a:rPr>
              <a:t>推动者</a:t>
            </a:r>
            <a:endParaRPr lang="zh-CN" altLang="en-US" sz="2800" u="sng" dirty="0">
              <a:solidFill>
                <a:srgbClr val="FF0000"/>
              </a:solidFill>
              <a:latin typeface="微软雅黑" panose="020B0503020204020204" charset="-122"/>
              <a:ea typeface="微软雅黑" panose="020B0503020204020204" charset="-122"/>
            </a:endParaRPr>
          </a:p>
        </p:txBody>
      </p:sp>
      <p:sp>
        <p:nvSpPr>
          <p:cNvPr id="13" name="Text Box 14"/>
          <p:cNvSpPr txBox="1"/>
          <p:nvPr/>
        </p:nvSpPr>
        <p:spPr>
          <a:xfrm>
            <a:off x="495300" y="4559300"/>
            <a:ext cx="2468563" cy="522288"/>
          </a:xfrm>
          <a:prstGeom prst="rect">
            <a:avLst/>
          </a:prstGeom>
          <a:noFill/>
          <a:ln w="9525" cap="flat" cmpd="sng">
            <a:solidFill>
              <a:schemeClr val="accent1"/>
            </a:solidFill>
            <a:prstDash val="solid"/>
            <a:miter/>
            <a:headEnd type="none" w="med" len="med"/>
            <a:tailEnd type="none" w="med" len="med"/>
          </a:ln>
        </p:spPr>
        <p:txBody>
          <a:bodyPr wrap="square" anchor="t" anchorCtr="0">
            <a:spAutoFit/>
          </a:bodyPr>
          <a:p>
            <a:pPr>
              <a:spcBef>
                <a:spcPct val="50000"/>
              </a:spcBef>
            </a:pPr>
            <a:r>
              <a:rPr lang="zh-CN" altLang="en-US" sz="2800" b="1" dirty="0">
                <a:solidFill>
                  <a:srgbClr val="990033"/>
                </a:solidFill>
                <a:latin typeface="宋体" panose="02010600030101010101" pitchFamily="2" charset="-122"/>
                <a:ea typeface="宋体" panose="02010600030101010101" pitchFamily="2" charset="-122"/>
              </a:rPr>
              <a:t>谈谈你的认识</a:t>
            </a:r>
            <a:endParaRPr lang="zh-CN" altLang="en-US" sz="2800" b="1" dirty="0">
              <a:solidFill>
                <a:srgbClr val="990033"/>
              </a:solidFill>
              <a:latin typeface="宋体" panose="02010600030101010101" pitchFamily="2" charset="-122"/>
              <a:ea typeface="宋体" panose="02010600030101010101" pitchFamily="2" charset="-122"/>
            </a:endParaRPr>
          </a:p>
        </p:txBody>
      </p:sp>
      <p:cxnSp>
        <p:nvCxnSpPr>
          <p:cNvPr id="15" name="直接连接符 14"/>
          <p:cNvCxnSpPr/>
          <p:nvPr/>
        </p:nvCxnSpPr>
        <p:spPr>
          <a:xfrm flipV="1">
            <a:off x="7688263" y="652463"/>
            <a:ext cx="1316038" cy="3016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5532438" y="981075"/>
            <a:ext cx="2855913" cy="9207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540125" y="3638550"/>
            <a:ext cx="14509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28"/>
          <p:cNvSpPr txBox="1"/>
          <p:nvPr/>
        </p:nvSpPr>
        <p:spPr>
          <a:xfrm>
            <a:off x="2963863" y="5788025"/>
            <a:ext cx="3063875" cy="522288"/>
          </a:xfrm>
          <a:prstGeom prst="rect">
            <a:avLst/>
          </a:prstGeom>
          <a:solidFill>
            <a:schemeClr val="bg1"/>
          </a:solidFill>
          <a:ln w="9525" cap="flat" cmpd="sng">
            <a:solidFill>
              <a:srgbClr val="C00000"/>
            </a:solidFill>
            <a:prstDash val="solid"/>
            <a:round/>
            <a:headEnd type="none" w="med" len="med"/>
            <a:tailEnd type="none" w="med" len="med"/>
          </a:ln>
        </p:spPr>
        <p:txBody>
          <a:bodyPr wrap="square" anchor="t" anchorCtr="0">
            <a:spAutoFit/>
          </a:bodyPr>
          <a:p>
            <a:pPr algn="ctr"/>
            <a:r>
              <a:rPr lang="zh-CN" altLang="en-US" sz="2800" b="1" dirty="0">
                <a:latin typeface="微软雅黑" panose="020B0503020204020204" charset="-122"/>
                <a:ea typeface="微软雅黑" panose="020B0503020204020204" charset="-122"/>
              </a:rPr>
              <a:t>改革开放</a:t>
            </a:r>
            <a:r>
              <a:rPr lang="zh-CN" altLang="en-US" sz="2800" u="sng" dirty="0">
                <a:solidFill>
                  <a:srgbClr val="FF0000"/>
                </a:solidFill>
                <a:latin typeface="微软雅黑" panose="020B0503020204020204" charset="-122"/>
                <a:ea typeface="微软雅黑" panose="020B0503020204020204" charset="-122"/>
              </a:rPr>
              <a:t>出发点</a:t>
            </a:r>
            <a:endParaRPr lang="zh-CN" altLang="en-US" sz="2800" u="sng" dirty="0">
              <a:solidFill>
                <a:srgbClr val="FF0000"/>
              </a:solidFill>
              <a:latin typeface="微软雅黑" panose="020B0503020204020204" charset="-122"/>
              <a:ea typeface="微软雅黑" panose="020B050302020402020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0" grpId="0" bldLvl="0" animBg="1"/>
      <p:bldP spid="12" grpId="0" bldLvl="0" animBg="1"/>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3" name="Picture 6" descr="chinamap"/>
          <p:cNvPicPr>
            <a:picLocks noChangeAspect="1"/>
          </p:cNvPicPr>
          <p:nvPr/>
        </p:nvPicPr>
        <p:blipFill>
          <a:blip r:embed="rId1">
            <a:biLevel thresh="50000"/>
            <a:grayscl/>
          </a:blip>
          <a:stretch>
            <a:fillRect/>
          </a:stretch>
        </p:blipFill>
        <p:spPr>
          <a:xfrm>
            <a:off x="1168400" y="857250"/>
            <a:ext cx="6858000" cy="5164138"/>
          </a:xfrm>
          <a:prstGeom prst="rect">
            <a:avLst/>
          </a:prstGeom>
          <a:solidFill>
            <a:schemeClr val="bg1"/>
          </a:solidFill>
          <a:ln w="9525" cap="flat" cmpd="sng">
            <a:solidFill>
              <a:schemeClr val="tx1"/>
            </a:solidFill>
            <a:prstDash val="solid"/>
            <a:miter/>
            <a:headEnd type="none" w="med" len="med"/>
            <a:tailEnd type="none" w="med" len="med"/>
          </a:ln>
        </p:spPr>
      </p:pic>
      <p:sp>
        <p:nvSpPr>
          <p:cNvPr id="668677" name="Rectangle 9"/>
          <p:cNvSpPr>
            <a:spLocks noChangeArrowheads="1"/>
          </p:cNvSpPr>
          <p:nvPr/>
        </p:nvSpPr>
        <p:spPr bwMode="auto">
          <a:xfrm>
            <a:off x="6354763" y="5030788"/>
            <a:ext cx="382588" cy="227013"/>
          </a:xfrm>
          <a:prstGeom prst="rect">
            <a:avLst/>
          </a:prstGeom>
          <a:solidFill>
            <a:schemeClr val="accent2"/>
          </a:solidFill>
          <a:ln w="9525" algn="ctr">
            <a:solidFill>
              <a:schemeClr val="tx1"/>
            </a:solidFill>
            <a:miter lim="800000"/>
          </a:ln>
        </p:spPr>
        <p:txBody>
          <a:bodyPr wrap="none" anchor="ctr"/>
          <a:lstStyle/>
          <a:p>
            <a:pPr algn="ctr" defTabSz="916940" fontAlgn="base">
              <a:spcBef>
                <a:spcPct val="0"/>
              </a:spcBef>
              <a:spcAft>
                <a:spcPct val="0"/>
              </a:spcAft>
              <a:defRPr/>
            </a:pPr>
            <a:r>
              <a:rPr lang="zh-CN" altLang="en-US" sz="2100" b="1" strike="noStrike" noProof="1" dirty="0">
                <a:solidFill>
                  <a:srgbClr val="FF0000"/>
                </a:solidFill>
                <a:effectLst>
                  <a:outerShdw blurRad="38100" dist="38100" dir="2700000" algn="tl">
                    <a:srgbClr val="000000"/>
                  </a:outerShdw>
                </a:effectLst>
                <a:latin typeface="Calibri" panose="020F0502020204030204" charset="0"/>
                <a:ea typeface="黑体" panose="02010609060101010101" pitchFamily="49" charset="-122"/>
                <a:cs typeface="+mn-cs"/>
              </a:rPr>
              <a:t>汕头</a:t>
            </a:r>
            <a:endParaRPr lang="zh-CN" altLang="en-US" sz="2100" b="1" strike="noStrike" noProof="1" dirty="0">
              <a:solidFill>
                <a:srgbClr val="FF0000"/>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678" name="Rectangle 99"/>
          <p:cNvSpPr/>
          <p:nvPr/>
        </p:nvSpPr>
        <p:spPr>
          <a:xfrm>
            <a:off x="6462713" y="4743450"/>
            <a:ext cx="366712" cy="228600"/>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nchorCtr="0"/>
          <a:p>
            <a:pPr algn="ctr" defTabSz="917575"/>
            <a:r>
              <a:rPr lang="zh-CN" altLang="en-US" b="1" dirty="0">
                <a:solidFill>
                  <a:srgbClr val="FF0000"/>
                </a:solidFill>
                <a:latin typeface="宋体" panose="02010600030101010101" pitchFamily="2" charset="-122"/>
                <a:ea typeface="宋体" panose="02010600030101010101" pitchFamily="2" charset="-122"/>
              </a:rPr>
              <a:t>厦门</a:t>
            </a:r>
            <a:endParaRPr lang="zh-CN" altLang="en-US" b="1" dirty="0">
              <a:solidFill>
                <a:srgbClr val="FF0000"/>
              </a:solidFill>
              <a:latin typeface="宋体" panose="02010600030101010101" pitchFamily="2" charset="-122"/>
              <a:ea typeface="宋体" panose="02010600030101010101" pitchFamily="2" charset="-122"/>
            </a:endParaRPr>
          </a:p>
        </p:txBody>
      </p:sp>
      <p:sp>
        <p:nvSpPr>
          <p:cNvPr id="668679" name="Rectangle 100"/>
          <p:cNvSpPr>
            <a:spLocks noChangeArrowheads="1"/>
          </p:cNvSpPr>
          <p:nvPr/>
        </p:nvSpPr>
        <p:spPr bwMode="auto">
          <a:xfrm>
            <a:off x="6084888" y="5138738"/>
            <a:ext cx="376238" cy="233363"/>
          </a:xfrm>
          <a:prstGeom prst="rect">
            <a:avLst/>
          </a:prstGeom>
          <a:solidFill>
            <a:schemeClr val="accent2"/>
          </a:solidFill>
          <a:ln w="9525" algn="ctr">
            <a:solidFill>
              <a:schemeClr val="tx1"/>
            </a:solidFill>
            <a:miter lim="800000"/>
          </a:ln>
        </p:spPr>
        <p:txBody>
          <a:bodyPr wrap="none" anchor="ctr"/>
          <a:lstStyle/>
          <a:p>
            <a:pPr algn="ctr" defTabSz="916940" fontAlgn="base">
              <a:spcBef>
                <a:spcPct val="0"/>
              </a:spcBef>
              <a:spcAft>
                <a:spcPct val="0"/>
              </a:spcAft>
              <a:defRPr/>
            </a:pPr>
            <a:r>
              <a:rPr lang="zh-CN" altLang="en-US" sz="2100" b="1" strike="noStrike" noProof="1">
                <a:solidFill>
                  <a:srgbClr val="FF0000"/>
                </a:solidFill>
                <a:effectLst>
                  <a:outerShdw blurRad="38100" dist="38100" dir="2700000" algn="tl">
                    <a:srgbClr val="000000"/>
                  </a:outerShdw>
                </a:effectLst>
                <a:latin typeface="Calibri" panose="020F0502020204030204" charset="0"/>
                <a:ea typeface="黑体" panose="02010609060101010101" pitchFamily="49" charset="-122"/>
                <a:cs typeface="+mn-cs"/>
              </a:rPr>
              <a:t>深圳</a:t>
            </a:r>
            <a:endParaRPr lang="zh-CN" altLang="en-US" sz="2100" b="1" strike="noStrike" noProof="1">
              <a:solidFill>
                <a:srgbClr val="FF0000"/>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680" name="Rectangle 101"/>
          <p:cNvSpPr>
            <a:spLocks noChangeArrowheads="1"/>
          </p:cNvSpPr>
          <p:nvPr/>
        </p:nvSpPr>
        <p:spPr bwMode="auto">
          <a:xfrm>
            <a:off x="5630863" y="5243513"/>
            <a:ext cx="414338" cy="242888"/>
          </a:xfrm>
          <a:prstGeom prst="rect">
            <a:avLst/>
          </a:prstGeom>
          <a:solidFill>
            <a:schemeClr val="accent2"/>
          </a:solidFill>
          <a:ln w="9525" algn="ctr">
            <a:solidFill>
              <a:schemeClr val="tx1"/>
            </a:solidFill>
            <a:miter lim="800000"/>
          </a:ln>
        </p:spPr>
        <p:txBody>
          <a:bodyPr wrap="none" anchor="ctr"/>
          <a:lstStyle/>
          <a:p>
            <a:pPr algn="ctr" defTabSz="916940" fontAlgn="base">
              <a:spcBef>
                <a:spcPct val="0"/>
              </a:spcBef>
              <a:spcAft>
                <a:spcPct val="0"/>
              </a:spcAft>
              <a:defRPr/>
            </a:pPr>
            <a:r>
              <a:rPr lang="zh-CN" altLang="en-US" sz="2100" b="1" strike="noStrike" noProof="1" dirty="0">
                <a:solidFill>
                  <a:srgbClr val="FF0000"/>
                </a:solidFill>
                <a:effectLst>
                  <a:outerShdw blurRad="38100" dist="38100" dir="2700000" algn="tl">
                    <a:srgbClr val="000000"/>
                  </a:outerShdw>
                </a:effectLst>
                <a:latin typeface="Calibri" panose="020F0502020204030204" charset="0"/>
                <a:ea typeface="黑体" panose="02010609060101010101" pitchFamily="49" charset="-122"/>
                <a:cs typeface="+mn-cs"/>
              </a:rPr>
              <a:t>珠海</a:t>
            </a:r>
            <a:endParaRPr lang="zh-CN" altLang="en-US" sz="2100" b="1" strike="noStrike" noProof="1" dirty="0">
              <a:solidFill>
                <a:srgbClr val="FF0000"/>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681" name="Rectangle 102"/>
          <p:cNvSpPr/>
          <p:nvPr/>
        </p:nvSpPr>
        <p:spPr>
          <a:xfrm>
            <a:off x="5435600" y="5635625"/>
            <a:ext cx="649288" cy="250825"/>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nchorCtr="0"/>
          <a:p>
            <a:pPr defTabSz="917575">
              <a:spcBef>
                <a:spcPct val="50000"/>
              </a:spcBef>
            </a:pPr>
            <a:r>
              <a:rPr lang="zh-CN" altLang="en-US" b="1" dirty="0">
                <a:solidFill>
                  <a:schemeClr val="bg1"/>
                </a:solidFill>
                <a:latin typeface="宋体" panose="02010600030101010101" pitchFamily="2" charset="-122"/>
                <a:ea typeface="宋体" panose="02010600030101010101" pitchFamily="2" charset="-122"/>
              </a:rPr>
              <a:t>海南</a:t>
            </a:r>
            <a:endParaRPr lang="zh-CN" altLang="en-US" b="1" dirty="0">
              <a:solidFill>
                <a:schemeClr val="bg1"/>
              </a:solidFill>
              <a:latin typeface="宋体" panose="02010600030101010101" pitchFamily="2" charset="-122"/>
              <a:ea typeface="宋体" panose="02010600030101010101" pitchFamily="2" charset="-122"/>
            </a:endParaRPr>
          </a:p>
        </p:txBody>
      </p:sp>
      <p:sp>
        <p:nvSpPr>
          <p:cNvPr id="668683" name="Text Box 19"/>
          <p:cNvSpPr txBox="1">
            <a:spLocks noChangeArrowheads="1"/>
          </p:cNvSpPr>
          <p:nvPr/>
        </p:nvSpPr>
        <p:spPr bwMode="auto">
          <a:xfrm>
            <a:off x="6783388" y="3600450"/>
            <a:ext cx="506413"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南通</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4" name="Text Box 13"/>
          <p:cNvSpPr txBox="1">
            <a:spLocks noChangeArrowheads="1"/>
          </p:cNvSpPr>
          <p:nvPr/>
        </p:nvSpPr>
        <p:spPr bwMode="auto">
          <a:xfrm>
            <a:off x="6276975" y="2514600"/>
            <a:ext cx="817563"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秦皇岛</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5" name="Text Box 14"/>
          <p:cNvSpPr txBox="1">
            <a:spLocks noChangeArrowheads="1"/>
          </p:cNvSpPr>
          <p:nvPr/>
        </p:nvSpPr>
        <p:spPr bwMode="auto">
          <a:xfrm>
            <a:off x="6045200" y="2743200"/>
            <a:ext cx="576263"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天津</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6" name="Text Box 15"/>
          <p:cNvSpPr txBox="1">
            <a:spLocks noChangeArrowheads="1"/>
          </p:cNvSpPr>
          <p:nvPr/>
        </p:nvSpPr>
        <p:spPr bwMode="auto">
          <a:xfrm>
            <a:off x="6599238" y="2628900"/>
            <a:ext cx="627063"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大连</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7" name="Text Box 16"/>
          <p:cNvSpPr txBox="1">
            <a:spLocks noChangeArrowheads="1"/>
          </p:cNvSpPr>
          <p:nvPr/>
        </p:nvSpPr>
        <p:spPr bwMode="auto">
          <a:xfrm>
            <a:off x="6369050" y="2971800"/>
            <a:ext cx="534988"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烟台</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8" name="Text Box 17"/>
          <p:cNvSpPr txBox="1">
            <a:spLocks noChangeArrowheads="1"/>
          </p:cNvSpPr>
          <p:nvPr/>
        </p:nvSpPr>
        <p:spPr bwMode="auto">
          <a:xfrm>
            <a:off x="6507163" y="3314700"/>
            <a:ext cx="782638"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连云港</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9" name="Text Box 18"/>
          <p:cNvSpPr txBox="1">
            <a:spLocks noChangeArrowheads="1"/>
          </p:cNvSpPr>
          <p:nvPr/>
        </p:nvSpPr>
        <p:spPr bwMode="auto">
          <a:xfrm>
            <a:off x="6645275" y="3154363"/>
            <a:ext cx="614363"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青岛</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0" name="Text Box 20"/>
          <p:cNvSpPr txBox="1">
            <a:spLocks noChangeArrowheads="1"/>
          </p:cNvSpPr>
          <p:nvPr/>
        </p:nvSpPr>
        <p:spPr bwMode="auto">
          <a:xfrm>
            <a:off x="7013575" y="3886200"/>
            <a:ext cx="536575"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上海</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1" name="Text Box 21"/>
          <p:cNvSpPr txBox="1">
            <a:spLocks noChangeArrowheads="1"/>
          </p:cNvSpPr>
          <p:nvPr/>
        </p:nvSpPr>
        <p:spPr bwMode="auto">
          <a:xfrm>
            <a:off x="7013575" y="4229100"/>
            <a:ext cx="558800"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宁波</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2" name="Text Box 22"/>
          <p:cNvSpPr txBox="1">
            <a:spLocks noChangeArrowheads="1"/>
          </p:cNvSpPr>
          <p:nvPr/>
        </p:nvSpPr>
        <p:spPr bwMode="auto">
          <a:xfrm>
            <a:off x="6783388" y="4572000"/>
            <a:ext cx="522288"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温州</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3" name="Text Box 23"/>
          <p:cNvSpPr txBox="1">
            <a:spLocks noChangeArrowheads="1"/>
          </p:cNvSpPr>
          <p:nvPr/>
        </p:nvSpPr>
        <p:spPr bwMode="auto">
          <a:xfrm>
            <a:off x="6507163" y="4914900"/>
            <a:ext cx="547688"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福州</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4" name="Text Box 24"/>
          <p:cNvSpPr txBox="1">
            <a:spLocks noChangeArrowheads="1"/>
          </p:cNvSpPr>
          <p:nvPr/>
        </p:nvSpPr>
        <p:spPr bwMode="auto">
          <a:xfrm>
            <a:off x="5605463" y="5383213"/>
            <a:ext cx="533400"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湛江</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5" name="Text Box 25"/>
          <p:cNvSpPr txBox="1">
            <a:spLocks noChangeArrowheads="1"/>
          </p:cNvSpPr>
          <p:nvPr/>
        </p:nvSpPr>
        <p:spPr bwMode="auto">
          <a:xfrm>
            <a:off x="5032375" y="5429250"/>
            <a:ext cx="460375"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北海</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6" name="Text Box 26"/>
          <p:cNvSpPr txBox="1">
            <a:spLocks noChangeArrowheads="1"/>
          </p:cNvSpPr>
          <p:nvPr/>
        </p:nvSpPr>
        <p:spPr bwMode="auto">
          <a:xfrm>
            <a:off x="6000750" y="5143500"/>
            <a:ext cx="561975"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广州</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8" name="Freeform 26"/>
          <p:cNvSpPr/>
          <p:nvPr/>
        </p:nvSpPr>
        <p:spPr>
          <a:xfrm>
            <a:off x="5233988" y="2628900"/>
            <a:ext cx="1709738" cy="2806700"/>
          </a:xfrm>
          <a:custGeom>
            <a:avLst/>
            <a:gdLst>
              <a:gd name="txL" fmla="*/ 0 w 1782"/>
              <a:gd name="txT" fmla="*/ 0 h 2289"/>
              <a:gd name="txR" fmla="*/ 1782 w 1782"/>
              <a:gd name="txB" fmla="*/ 2289 h 2289"/>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82" h="2289">
                <a:moveTo>
                  <a:pt x="0" y="2263"/>
                </a:moveTo>
                <a:cubicBezTo>
                  <a:pt x="100" y="2249"/>
                  <a:pt x="159" y="2249"/>
                  <a:pt x="262" y="2263"/>
                </a:cubicBezTo>
                <a:cubicBezTo>
                  <a:pt x="296" y="2275"/>
                  <a:pt x="330" y="2277"/>
                  <a:pt x="364" y="2289"/>
                </a:cubicBezTo>
                <a:cubicBezTo>
                  <a:pt x="387" y="2286"/>
                  <a:pt x="409" y="2282"/>
                  <a:pt x="432" y="2280"/>
                </a:cubicBezTo>
                <a:cubicBezTo>
                  <a:pt x="488" y="2276"/>
                  <a:pt x="545" y="2277"/>
                  <a:pt x="601" y="2272"/>
                </a:cubicBezTo>
                <a:cubicBezTo>
                  <a:pt x="633" y="2269"/>
                  <a:pt x="694" y="2246"/>
                  <a:pt x="694" y="2246"/>
                </a:cubicBezTo>
                <a:cubicBezTo>
                  <a:pt x="703" y="2240"/>
                  <a:pt x="713" y="2236"/>
                  <a:pt x="720" y="2229"/>
                </a:cubicBezTo>
                <a:cubicBezTo>
                  <a:pt x="727" y="2222"/>
                  <a:pt x="729" y="2210"/>
                  <a:pt x="737" y="2204"/>
                </a:cubicBezTo>
                <a:cubicBezTo>
                  <a:pt x="751" y="2192"/>
                  <a:pt x="771" y="2189"/>
                  <a:pt x="787" y="2179"/>
                </a:cubicBezTo>
                <a:cubicBezTo>
                  <a:pt x="790" y="2162"/>
                  <a:pt x="786" y="2142"/>
                  <a:pt x="796" y="2128"/>
                </a:cubicBezTo>
                <a:cubicBezTo>
                  <a:pt x="808" y="2111"/>
                  <a:pt x="835" y="2112"/>
                  <a:pt x="855" y="2111"/>
                </a:cubicBezTo>
                <a:cubicBezTo>
                  <a:pt x="951" y="2106"/>
                  <a:pt x="1047" y="2105"/>
                  <a:pt x="1143" y="2102"/>
                </a:cubicBezTo>
                <a:cubicBezTo>
                  <a:pt x="1149" y="2101"/>
                  <a:pt x="1200" y="2094"/>
                  <a:pt x="1211" y="2085"/>
                </a:cubicBezTo>
                <a:cubicBezTo>
                  <a:pt x="1219" y="2079"/>
                  <a:pt x="1220" y="2066"/>
                  <a:pt x="1228" y="2060"/>
                </a:cubicBezTo>
                <a:cubicBezTo>
                  <a:pt x="1241" y="2050"/>
                  <a:pt x="1287" y="2032"/>
                  <a:pt x="1304" y="2026"/>
                </a:cubicBezTo>
                <a:cubicBezTo>
                  <a:pt x="1325" y="1969"/>
                  <a:pt x="1296" y="2032"/>
                  <a:pt x="1338" y="1984"/>
                </a:cubicBezTo>
                <a:cubicBezTo>
                  <a:pt x="1351" y="1969"/>
                  <a:pt x="1355" y="1944"/>
                  <a:pt x="1372" y="1933"/>
                </a:cubicBezTo>
                <a:cubicBezTo>
                  <a:pt x="1397" y="1916"/>
                  <a:pt x="1423" y="1907"/>
                  <a:pt x="1448" y="1891"/>
                </a:cubicBezTo>
                <a:cubicBezTo>
                  <a:pt x="1454" y="1882"/>
                  <a:pt x="1458" y="1872"/>
                  <a:pt x="1465" y="1865"/>
                </a:cubicBezTo>
                <a:cubicBezTo>
                  <a:pt x="1472" y="1858"/>
                  <a:pt x="1484" y="1856"/>
                  <a:pt x="1491" y="1848"/>
                </a:cubicBezTo>
                <a:cubicBezTo>
                  <a:pt x="1497" y="1841"/>
                  <a:pt x="1495" y="1831"/>
                  <a:pt x="1499" y="1823"/>
                </a:cubicBezTo>
                <a:cubicBezTo>
                  <a:pt x="1521" y="1784"/>
                  <a:pt x="1540" y="1754"/>
                  <a:pt x="1575" y="1730"/>
                </a:cubicBezTo>
                <a:cubicBezTo>
                  <a:pt x="1604" y="1686"/>
                  <a:pt x="1618" y="1651"/>
                  <a:pt x="1635" y="1603"/>
                </a:cubicBezTo>
                <a:cubicBezTo>
                  <a:pt x="1644" y="1549"/>
                  <a:pt x="1657" y="1515"/>
                  <a:pt x="1702" y="1484"/>
                </a:cubicBezTo>
                <a:cubicBezTo>
                  <a:pt x="1719" y="1459"/>
                  <a:pt x="1743" y="1437"/>
                  <a:pt x="1753" y="1408"/>
                </a:cubicBezTo>
                <a:cubicBezTo>
                  <a:pt x="1759" y="1391"/>
                  <a:pt x="1764" y="1374"/>
                  <a:pt x="1770" y="1357"/>
                </a:cubicBezTo>
                <a:cubicBezTo>
                  <a:pt x="1773" y="1348"/>
                  <a:pt x="1779" y="1331"/>
                  <a:pt x="1779" y="1331"/>
                </a:cubicBezTo>
                <a:cubicBezTo>
                  <a:pt x="1760" y="1279"/>
                  <a:pt x="1782" y="1315"/>
                  <a:pt x="1694" y="1298"/>
                </a:cubicBezTo>
                <a:cubicBezTo>
                  <a:pt x="1676" y="1295"/>
                  <a:pt x="1643" y="1281"/>
                  <a:pt x="1643" y="1281"/>
                </a:cubicBezTo>
                <a:cubicBezTo>
                  <a:pt x="1631" y="1242"/>
                  <a:pt x="1613" y="1252"/>
                  <a:pt x="1601" y="1213"/>
                </a:cubicBezTo>
                <a:cubicBezTo>
                  <a:pt x="1607" y="1204"/>
                  <a:pt x="1611" y="1195"/>
                  <a:pt x="1618" y="1187"/>
                </a:cubicBezTo>
                <a:cubicBezTo>
                  <a:pt x="1625" y="1178"/>
                  <a:pt x="1637" y="1172"/>
                  <a:pt x="1643" y="1162"/>
                </a:cubicBezTo>
                <a:cubicBezTo>
                  <a:pt x="1648" y="1155"/>
                  <a:pt x="1647" y="1145"/>
                  <a:pt x="1651" y="1137"/>
                </a:cubicBezTo>
                <a:cubicBezTo>
                  <a:pt x="1661" y="1119"/>
                  <a:pt x="1685" y="1086"/>
                  <a:pt x="1685" y="1086"/>
                </a:cubicBezTo>
                <a:cubicBezTo>
                  <a:pt x="1672" y="1042"/>
                  <a:pt x="1684" y="1021"/>
                  <a:pt x="1643" y="993"/>
                </a:cubicBezTo>
                <a:cubicBezTo>
                  <a:pt x="1623" y="962"/>
                  <a:pt x="1623" y="945"/>
                  <a:pt x="1592" y="925"/>
                </a:cubicBezTo>
                <a:cubicBezTo>
                  <a:pt x="1581" y="889"/>
                  <a:pt x="1552" y="853"/>
                  <a:pt x="1516" y="840"/>
                </a:cubicBezTo>
                <a:cubicBezTo>
                  <a:pt x="1487" y="798"/>
                  <a:pt x="1508" y="821"/>
                  <a:pt x="1448" y="781"/>
                </a:cubicBezTo>
                <a:cubicBezTo>
                  <a:pt x="1440" y="775"/>
                  <a:pt x="1423" y="764"/>
                  <a:pt x="1423" y="764"/>
                </a:cubicBezTo>
                <a:cubicBezTo>
                  <a:pt x="1412" y="747"/>
                  <a:pt x="1387" y="733"/>
                  <a:pt x="1389" y="713"/>
                </a:cubicBezTo>
                <a:cubicBezTo>
                  <a:pt x="1393" y="679"/>
                  <a:pt x="1384" y="638"/>
                  <a:pt x="1406" y="611"/>
                </a:cubicBezTo>
                <a:cubicBezTo>
                  <a:pt x="1431" y="581"/>
                  <a:pt x="1498" y="575"/>
                  <a:pt x="1533" y="552"/>
                </a:cubicBezTo>
                <a:cubicBezTo>
                  <a:pt x="1553" y="490"/>
                  <a:pt x="1579" y="493"/>
                  <a:pt x="1635" y="476"/>
                </a:cubicBezTo>
                <a:cubicBezTo>
                  <a:pt x="1703" y="370"/>
                  <a:pt x="1524" y="422"/>
                  <a:pt x="1465" y="425"/>
                </a:cubicBezTo>
                <a:cubicBezTo>
                  <a:pt x="1426" y="422"/>
                  <a:pt x="1385" y="427"/>
                  <a:pt x="1347" y="417"/>
                </a:cubicBezTo>
                <a:cubicBezTo>
                  <a:pt x="1338" y="415"/>
                  <a:pt x="1344" y="398"/>
                  <a:pt x="1338" y="391"/>
                </a:cubicBezTo>
                <a:cubicBezTo>
                  <a:pt x="1332" y="383"/>
                  <a:pt x="1322" y="378"/>
                  <a:pt x="1313" y="374"/>
                </a:cubicBezTo>
                <a:cubicBezTo>
                  <a:pt x="1268" y="352"/>
                  <a:pt x="1220" y="351"/>
                  <a:pt x="1177" y="323"/>
                </a:cubicBezTo>
                <a:cubicBezTo>
                  <a:pt x="1163" y="281"/>
                  <a:pt x="1166" y="307"/>
                  <a:pt x="1186" y="247"/>
                </a:cubicBezTo>
                <a:cubicBezTo>
                  <a:pt x="1202" y="199"/>
                  <a:pt x="1225" y="204"/>
                  <a:pt x="1279" y="196"/>
                </a:cubicBezTo>
                <a:cubicBezTo>
                  <a:pt x="1306" y="177"/>
                  <a:pt x="1319" y="155"/>
                  <a:pt x="1347" y="137"/>
                </a:cubicBezTo>
                <a:cubicBezTo>
                  <a:pt x="1389" y="72"/>
                  <a:pt x="1334" y="150"/>
                  <a:pt x="1389" y="95"/>
                </a:cubicBezTo>
                <a:cubicBezTo>
                  <a:pt x="1396" y="88"/>
                  <a:pt x="1397" y="75"/>
                  <a:pt x="1406" y="69"/>
                </a:cubicBezTo>
                <a:cubicBezTo>
                  <a:pt x="1421" y="59"/>
                  <a:pt x="1440" y="58"/>
                  <a:pt x="1457" y="52"/>
                </a:cubicBezTo>
                <a:cubicBezTo>
                  <a:pt x="1465" y="49"/>
                  <a:pt x="1482" y="44"/>
                  <a:pt x="1482" y="44"/>
                </a:cubicBezTo>
                <a:cubicBezTo>
                  <a:pt x="1507" y="27"/>
                  <a:pt x="1530" y="20"/>
                  <a:pt x="1558" y="10"/>
                </a:cubicBezTo>
                <a:cubicBezTo>
                  <a:pt x="1585" y="13"/>
                  <a:pt x="1644" y="0"/>
                  <a:pt x="1651" y="44"/>
                </a:cubicBezTo>
                <a:cubicBezTo>
                  <a:pt x="1653" y="58"/>
                  <a:pt x="1643" y="72"/>
                  <a:pt x="1643" y="86"/>
                </a:cubicBezTo>
              </a:path>
            </a:pathLst>
          </a:custGeom>
          <a:noFill/>
          <a:ln w="88900" cap="flat" cmpd="sng">
            <a:solidFill>
              <a:srgbClr val="00FF00">
                <a:alpha val="100000"/>
              </a:srgbClr>
            </a:solidFill>
            <a:prstDash val="solid"/>
            <a:round/>
            <a:headEnd type="none" w="med" len="med"/>
            <a:tailEnd type="none" w="med" len="med"/>
          </a:ln>
        </p:spPr>
        <p:txBody>
          <a:bodyPr/>
          <a:lstStyle/>
          <a:p>
            <a:pPr fontAlgn="base"/>
            <a:endParaRPr lang="zh-CN" altLang="en-US" sz="1425" strike="noStrike" noProof="1"/>
          </a:p>
        </p:txBody>
      </p:sp>
      <p:sp>
        <p:nvSpPr>
          <p:cNvPr id="668700" name="AutoShape 29"/>
          <p:cNvSpPr/>
          <p:nvPr/>
        </p:nvSpPr>
        <p:spPr>
          <a:xfrm>
            <a:off x="7061200" y="5429250"/>
            <a:ext cx="939800" cy="334963"/>
          </a:xfrm>
          <a:prstGeom prst="wedgeRectCallout">
            <a:avLst>
              <a:gd name="adj1" fmla="val -172167"/>
              <a:gd name="adj2" fmla="val -83454"/>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珠三角</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668701" name="AutoShape 30"/>
          <p:cNvSpPr/>
          <p:nvPr/>
        </p:nvSpPr>
        <p:spPr>
          <a:xfrm>
            <a:off x="7107238" y="4914900"/>
            <a:ext cx="893762" cy="342900"/>
          </a:xfrm>
          <a:prstGeom prst="wedgeRectCallout">
            <a:avLst>
              <a:gd name="adj1" fmla="val -107106"/>
              <a:gd name="adj2" fmla="val -25000"/>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闽三角</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668702" name="AutoShape 31"/>
          <p:cNvSpPr/>
          <p:nvPr/>
        </p:nvSpPr>
        <p:spPr>
          <a:xfrm>
            <a:off x="7151688" y="3543300"/>
            <a:ext cx="1058862" cy="342900"/>
          </a:xfrm>
          <a:prstGeom prst="wedgeRectCallout">
            <a:avLst>
              <a:gd name="adj1" fmla="val -81389"/>
              <a:gd name="adj2" fmla="val 103472"/>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长三角</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668703" name="AutoShape 30"/>
          <p:cNvSpPr/>
          <p:nvPr/>
        </p:nvSpPr>
        <p:spPr>
          <a:xfrm>
            <a:off x="7245350" y="4259263"/>
            <a:ext cx="647700" cy="369887"/>
          </a:xfrm>
          <a:prstGeom prst="wedgeRectCallout">
            <a:avLst>
              <a:gd name="adj1" fmla="val -115153"/>
              <a:gd name="adj2" fmla="val -99676"/>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FF0000"/>
                </a:solidFill>
                <a:latin typeface="宋体" panose="02010600030101010101" pitchFamily="2" charset="-122"/>
                <a:ea typeface="宋体" panose="02010600030101010101" pitchFamily="2" charset="-122"/>
              </a:rPr>
              <a:t>浦东</a:t>
            </a:r>
            <a:endParaRPr lang="zh-CN" altLang="en-US" b="1" dirty="0">
              <a:solidFill>
                <a:srgbClr val="FF0000"/>
              </a:solidFill>
              <a:latin typeface="宋体" panose="02010600030101010101" pitchFamily="2" charset="-122"/>
              <a:ea typeface="宋体" panose="02010600030101010101" pitchFamily="2" charset="-122"/>
            </a:endParaRPr>
          </a:p>
        </p:txBody>
      </p:sp>
      <p:sp>
        <p:nvSpPr>
          <p:cNvPr id="668704" name="AutoShape 32"/>
          <p:cNvSpPr/>
          <p:nvPr/>
        </p:nvSpPr>
        <p:spPr>
          <a:xfrm>
            <a:off x="7107238" y="3086100"/>
            <a:ext cx="893762" cy="342900"/>
          </a:xfrm>
          <a:prstGeom prst="wedgeRectCallout">
            <a:avLst>
              <a:gd name="adj1" fmla="val -123083"/>
              <a:gd name="adj2" fmla="val -103125"/>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环渤海</a:t>
            </a:r>
            <a:endParaRPr lang="zh-CN" altLang="en-US" b="1" dirty="0">
              <a:solidFill>
                <a:srgbClr val="0000FF"/>
              </a:solidFill>
              <a:latin typeface="宋体" panose="02010600030101010101" pitchFamily="2" charset="-122"/>
              <a:ea typeface="宋体" panose="02010600030101010101" pitchFamily="2" charset="-122"/>
            </a:endParaRPr>
          </a:p>
        </p:txBody>
      </p:sp>
      <p:grpSp>
        <p:nvGrpSpPr>
          <p:cNvPr id="2" name="Group 33"/>
          <p:cNvGrpSpPr/>
          <p:nvPr/>
        </p:nvGrpSpPr>
        <p:grpSpPr>
          <a:xfrm>
            <a:off x="5319713" y="2457450"/>
            <a:ext cx="1760537" cy="3197225"/>
            <a:chOff x="3488" y="1289"/>
            <a:chExt cx="1479" cy="2685"/>
          </a:xfrm>
        </p:grpSpPr>
        <p:sp>
          <p:nvSpPr>
            <p:cNvPr id="12375" name="Freeform 34"/>
            <p:cNvSpPr/>
            <p:nvPr/>
          </p:nvSpPr>
          <p:spPr>
            <a:xfrm>
              <a:off x="4259" y="1289"/>
              <a:ext cx="693" cy="926"/>
            </a:xfrm>
            <a:custGeom>
              <a:avLst/>
              <a:gdLst>
                <a:gd name="txL" fmla="*/ 0 w 693"/>
                <a:gd name="txT" fmla="*/ 0 h 926"/>
                <a:gd name="txR" fmla="*/ 693 w 693"/>
                <a:gd name="txB" fmla="*/ 926 h 926"/>
              </a:gdLst>
              <a:ahLst/>
              <a:cxnLst>
                <a:cxn ang="0">
                  <a:pos x="284" y="923"/>
                </a:cxn>
                <a:cxn ang="0">
                  <a:pos x="260" y="907"/>
                </a:cxn>
                <a:cxn ang="0">
                  <a:pos x="237" y="899"/>
                </a:cxn>
                <a:cxn ang="0">
                  <a:pos x="276" y="828"/>
                </a:cxn>
                <a:cxn ang="0">
                  <a:pos x="197" y="749"/>
                </a:cxn>
                <a:cxn ang="0">
                  <a:pos x="103" y="773"/>
                </a:cxn>
                <a:cxn ang="0">
                  <a:pos x="16" y="718"/>
                </a:cxn>
                <a:cxn ang="0">
                  <a:pos x="87" y="631"/>
                </a:cxn>
                <a:cxn ang="0">
                  <a:pos x="40" y="489"/>
                </a:cxn>
                <a:cxn ang="0">
                  <a:pos x="0" y="418"/>
                </a:cxn>
                <a:cxn ang="0">
                  <a:pos x="63" y="252"/>
                </a:cxn>
                <a:cxn ang="0">
                  <a:pos x="134" y="292"/>
                </a:cxn>
                <a:cxn ang="0">
                  <a:pos x="237" y="276"/>
                </a:cxn>
                <a:cxn ang="0">
                  <a:pos x="253" y="252"/>
                </a:cxn>
                <a:cxn ang="0">
                  <a:pos x="300" y="221"/>
                </a:cxn>
                <a:cxn ang="0">
                  <a:pos x="363" y="126"/>
                </a:cxn>
                <a:cxn ang="0">
                  <a:pos x="418" y="118"/>
                </a:cxn>
                <a:cxn ang="0">
                  <a:pos x="513" y="95"/>
                </a:cxn>
                <a:cxn ang="0">
                  <a:pos x="568" y="0"/>
                </a:cxn>
                <a:cxn ang="0">
                  <a:pos x="616" y="55"/>
                </a:cxn>
                <a:cxn ang="0">
                  <a:pos x="576" y="118"/>
                </a:cxn>
                <a:cxn ang="0">
                  <a:pos x="584" y="158"/>
                </a:cxn>
                <a:cxn ang="0">
                  <a:pos x="623" y="150"/>
                </a:cxn>
                <a:cxn ang="0">
                  <a:pos x="663" y="87"/>
                </a:cxn>
                <a:cxn ang="0">
                  <a:pos x="671" y="252"/>
                </a:cxn>
                <a:cxn ang="0">
                  <a:pos x="639" y="268"/>
                </a:cxn>
                <a:cxn ang="0">
                  <a:pos x="552" y="300"/>
                </a:cxn>
                <a:cxn ang="0">
                  <a:pos x="489" y="363"/>
                </a:cxn>
                <a:cxn ang="0">
                  <a:pos x="474" y="386"/>
                </a:cxn>
                <a:cxn ang="0">
                  <a:pos x="450" y="394"/>
                </a:cxn>
                <a:cxn ang="0">
                  <a:pos x="426" y="371"/>
                </a:cxn>
                <a:cxn ang="0">
                  <a:pos x="489" y="252"/>
                </a:cxn>
                <a:cxn ang="0">
                  <a:pos x="426" y="158"/>
                </a:cxn>
                <a:cxn ang="0">
                  <a:pos x="379" y="189"/>
                </a:cxn>
                <a:cxn ang="0">
                  <a:pos x="371" y="213"/>
                </a:cxn>
                <a:cxn ang="0">
                  <a:pos x="300" y="268"/>
                </a:cxn>
                <a:cxn ang="0">
                  <a:pos x="221" y="410"/>
                </a:cxn>
                <a:cxn ang="0">
                  <a:pos x="237" y="607"/>
                </a:cxn>
                <a:cxn ang="0">
                  <a:pos x="308" y="639"/>
                </a:cxn>
                <a:cxn ang="0">
                  <a:pos x="489" y="584"/>
                </a:cxn>
                <a:cxn ang="0">
                  <a:pos x="552" y="599"/>
                </a:cxn>
                <a:cxn ang="0">
                  <a:pos x="426" y="686"/>
                </a:cxn>
                <a:cxn ang="0">
                  <a:pos x="387" y="734"/>
                </a:cxn>
                <a:cxn ang="0">
                  <a:pos x="324" y="805"/>
                </a:cxn>
                <a:cxn ang="0">
                  <a:pos x="316" y="828"/>
                </a:cxn>
                <a:cxn ang="0">
                  <a:pos x="292" y="844"/>
                </a:cxn>
                <a:cxn ang="0">
                  <a:pos x="300" y="891"/>
                </a:cxn>
                <a:cxn ang="0">
                  <a:pos x="284" y="923"/>
                </a:cxn>
              </a:cxnLst>
              <a:rect l="txL" t="txT" r="txR" b="txB"/>
              <a:pathLst>
                <a:path w="693" h="926">
                  <a:moveTo>
                    <a:pt x="284" y="923"/>
                  </a:moveTo>
                  <a:cubicBezTo>
                    <a:pt x="276" y="918"/>
                    <a:pt x="269" y="911"/>
                    <a:pt x="260" y="907"/>
                  </a:cubicBezTo>
                  <a:cubicBezTo>
                    <a:pt x="253" y="903"/>
                    <a:pt x="238" y="907"/>
                    <a:pt x="237" y="899"/>
                  </a:cubicBezTo>
                  <a:cubicBezTo>
                    <a:pt x="233" y="866"/>
                    <a:pt x="257" y="847"/>
                    <a:pt x="276" y="828"/>
                  </a:cubicBezTo>
                  <a:cubicBezTo>
                    <a:pt x="261" y="770"/>
                    <a:pt x="241" y="778"/>
                    <a:pt x="197" y="749"/>
                  </a:cubicBezTo>
                  <a:cubicBezTo>
                    <a:pt x="165" y="756"/>
                    <a:pt x="135" y="765"/>
                    <a:pt x="103" y="773"/>
                  </a:cubicBezTo>
                  <a:cubicBezTo>
                    <a:pt x="39" y="765"/>
                    <a:pt x="34" y="772"/>
                    <a:pt x="16" y="718"/>
                  </a:cubicBezTo>
                  <a:cubicBezTo>
                    <a:pt x="27" y="676"/>
                    <a:pt x="44" y="645"/>
                    <a:pt x="87" y="631"/>
                  </a:cubicBezTo>
                  <a:cubicBezTo>
                    <a:pt x="109" y="566"/>
                    <a:pt x="119" y="517"/>
                    <a:pt x="40" y="489"/>
                  </a:cubicBezTo>
                  <a:cubicBezTo>
                    <a:pt x="24" y="465"/>
                    <a:pt x="16" y="442"/>
                    <a:pt x="0" y="418"/>
                  </a:cubicBezTo>
                  <a:cubicBezTo>
                    <a:pt x="12" y="346"/>
                    <a:pt x="42" y="316"/>
                    <a:pt x="63" y="252"/>
                  </a:cubicBezTo>
                  <a:cubicBezTo>
                    <a:pt x="89" y="261"/>
                    <a:pt x="134" y="292"/>
                    <a:pt x="134" y="292"/>
                  </a:cubicBezTo>
                  <a:cubicBezTo>
                    <a:pt x="169" y="288"/>
                    <a:pt x="210" y="298"/>
                    <a:pt x="237" y="276"/>
                  </a:cubicBezTo>
                  <a:cubicBezTo>
                    <a:pt x="245" y="270"/>
                    <a:pt x="246" y="258"/>
                    <a:pt x="253" y="252"/>
                  </a:cubicBezTo>
                  <a:cubicBezTo>
                    <a:pt x="267" y="240"/>
                    <a:pt x="300" y="221"/>
                    <a:pt x="300" y="221"/>
                  </a:cubicBezTo>
                  <a:cubicBezTo>
                    <a:pt x="341" y="157"/>
                    <a:pt x="320" y="189"/>
                    <a:pt x="363" y="126"/>
                  </a:cubicBezTo>
                  <a:cubicBezTo>
                    <a:pt x="373" y="111"/>
                    <a:pt x="400" y="121"/>
                    <a:pt x="418" y="118"/>
                  </a:cubicBezTo>
                  <a:cubicBezTo>
                    <a:pt x="450" y="113"/>
                    <a:pt x="482" y="104"/>
                    <a:pt x="513" y="95"/>
                  </a:cubicBezTo>
                  <a:cubicBezTo>
                    <a:pt x="535" y="62"/>
                    <a:pt x="546" y="31"/>
                    <a:pt x="568" y="0"/>
                  </a:cubicBezTo>
                  <a:cubicBezTo>
                    <a:pt x="600" y="11"/>
                    <a:pt x="606" y="24"/>
                    <a:pt x="616" y="55"/>
                  </a:cubicBezTo>
                  <a:cubicBezTo>
                    <a:pt x="597" y="111"/>
                    <a:pt x="614" y="93"/>
                    <a:pt x="576" y="118"/>
                  </a:cubicBezTo>
                  <a:cubicBezTo>
                    <a:pt x="579" y="131"/>
                    <a:pt x="577" y="146"/>
                    <a:pt x="584" y="158"/>
                  </a:cubicBezTo>
                  <a:cubicBezTo>
                    <a:pt x="603" y="191"/>
                    <a:pt x="615" y="168"/>
                    <a:pt x="623" y="150"/>
                  </a:cubicBezTo>
                  <a:cubicBezTo>
                    <a:pt x="650" y="88"/>
                    <a:pt x="620" y="114"/>
                    <a:pt x="663" y="87"/>
                  </a:cubicBezTo>
                  <a:cubicBezTo>
                    <a:pt x="688" y="123"/>
                    <a:pt x="693" y="213"/>
                    <a:pt x="671" y="252"/>
                  </a:cubicBezTo>
                  <a:cubicBezTo>
                    <a:pt x="665" y="262"/>
                    <a:pt x="650" y="264"/>
                    <a:pt x="639" y="268"/>
                  </a:cubicBezTo>
                  <a:cubicBezTo>
                    <a:pt x="603" y="280"/>
                    <a:pt x="584" y="279"/>
                    <a:pt x="552" y="300"/>
                  </a:cubicBezTo>
                  <a:cubicBezTo>
                    <a:pt x="534" y="328"/>
                    <a:pt x="510" y="338"/>
                    <a:pt x="489" y="363"/>
                  </a:cubicBezTo>
                  <a:cubicBezTo>
                    <a:pt x="483" y="370"/>
                    <a:pt x="481" y="380"/>
                    <a:pt x="474" y="386"/>
                  </a:cubicBezTo>
                  <a:cubicBezTo>
                    <a:pt x="467" y="391"/>
                    <a:pt x="458" y="391"/>
                    <a:pt x="450" y="394"/>
                  </a:cubicBezTo>
                  <a:cubicBezTo>
                    <a:pt x="442" y="386"/>
                    <a:pt x="432" y="380"/>
                    <a:pt x="426" y="371"/>
                  </a:cubicBezTo>
                  <a:cubicBezTo>
                    <a:pt x="393" y="323"/>
                    <a:pt x="467" y="287"/>
                    <a:pt x="489" y="252"/>
                  </a:cubicBezTo>
                  <a:cubicBezTo>
                    <a:pt x="478" y="176"/>
                    <a:pt x="492" y="180"/>
                    <a:pt x="426" y="158"/>
                  </a:cubicBezTo>
                  <a:cubicBezTo>
                    <a:pt x="402" y="166"/>
                    <a:pt x="395" y="165"/>
                    <a:pt x="379" y="189"/>
                  </a:cubicBezTo>
                  <a:cubicBezTo>
                    <a:pt x="374" y="196"/>
                    <a:pt x="376" y="206"/>
                    <a:pt x="371" y="213"/>
                  </a:cubicBezTo>
                  <a:cubicBezTo>
                    <a:pt x="359" y="228"/>
                    <a:pt x="317" y="257"/>
                    <a:pt x="300" y="268"/>
                  </a:cubicBezTo>
                  <a:cubicBezTo>
                    <a:pt x="270" y="313"/>
                    <a:pt x="251" y="365"/>
                    <a:pt x="221" y="410"/>
                  </a:cubicBezTo>
                  <a:cubicBezTo>
                    <a:pt x="205" y="476"/>
                    <a:pt x="197" y="549"/>
                    <a:pt x="237" y="607"/>
                  </a:cubicBezTo>
                  <a:cubicBezTo>
                    <a:pt x="251" y="650"/>
                    <a:pt x="264" y="648"/>
                    <a:pt x="308" y="639"/>
                  </a:cubicBezTo>
                  <a:cubicBezTo>
                    <a:pt x="352" y="573"/>
                    <a:pt x="409" y="589"/>
                    <a:pt x="489" y="584"/>
                  </a:cubicBezTo>
                  <a:cubicBezTo>
                    <a:pt x="522" y="562"/>
                    <a:pt x="539" y="555"/>
                    <a:pt x="552" y="599"/>
                  </a:cubicBezTo>
                  <a:cubicBezTo>
                    <a:pt x="525" y="642"/>
                    <a:pt x="471" y="665"/>
                    <a:pt x="426" y="686"/>
                  </a:cubicBezTo>
                  <a:cubicBezTo>
                    <a:pt x="412" y="701"/>
                    <a:pt x="396" y="715"/>
                    <a:pt x="387" y="734"/>
                  </a:cubicBezTo>
                  <a:cubicBezTo>
                    <a:pt x="362" y="790"/>
                    <a:pt x="386" y="784"/>
                    <a:pt x="324" y="805"/>
                  </a:cubicBezTo>
                  <a:cubicBezTo>
                    <a:pt x="321" y="813"/>
                    <a:pt x="321" y="822"/>
                    <a:pt x="316" y="828"/>
                  </a:cubicBezTo>
                  <a:cubicBezTo>
                    <a:pt x="310" y="835"/>
                    <a:pt x="294" y="835"/>
                    <a:pt x="292" y="844"/>
                  </a:cubicBezTo>
                  <a:cubicBezTo>
                    <a:pt x="288" y="859"/>
                    <a:pt x="297" y="875"/>
                    <a:pt x="300" y="891"/>
                  </a:cubicBezTo>
                  <a:cubicBezTo>
                    <a:pt x="291" y="926"/>
                    <a:pt x="303" y="923"/>
                    <a:pt x="284" y="923"/>
                  </a:cubicBezTo>
                  <a:close/>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lstStyle/>
            <a:p>
              <a:pPr fontAlgn="base"/>
              <a:endParaRPr lang="zh-CN" altLang="en-US" sz="1425" strike="noStrike" noProof="1"/>
            </a:p>
          </p:txBody>
        </p:sp>
        <p:sp>
          <p:nvSpPr>
            <p:cNvPr id="12376" name="Freeform 35"/>
            <p:cNvSpPr/>
            <p:nvPr/>
          </p:nvSpPr>
          <p:spPr>
            <a:xfrm>
              <a:off x="4544" y="2205"/>
              <a:ext cx="423" cy="655"/>
            </a:xfrm>
            <a:custGeom>
              <a:avLst/>
              <a:gdLst>
                <a:gd name="txL" fmla="*/ 0 w 423"/>
                <a:gd name="txT" fmla="*/ 0 h 655"/>
                <a:gd name="txR" fmla="*/ 423 w 423"/>
                <a:gd name="txB" fmla="*/ 655 h 655"/>
              </a:gdLst>
              <a:ahLst/>
              <a:cxnLst>
                <a:cxn ang="0">
                  <a:pos x="110" y="0"/>
                </a:cxn>
                <a:cxn ang="0">
                  <a:pos x="126" y="118"/>
                </a:cxn>
                <a:cxn ang="0">
                  <a:pos x="150" y="142"/>
                </a:cxn>
                <a:cxn ang="0">
                  <a:pos x="134" y="221"/>
                </a:cxn>
                <a:cxn ang="0">
                  <a:pos x="110" y="229"/>
                </a:cxn>
                <a:cxn ang="0">
                  <a:pos x="0" y="268"/>
                </a:cxn>
                <a:cxn ang="0">
                  <a:pos x="55" y="379"/>
                </a:cxn>
                <a:cxn ang="0">
                  <a:pos x="71" y="457"/>
                </a:cxn>
                <a:cxn ang="0">
                  <a:pos x="95" y="450"/>
                </a:cxn>
                <a:cxn ang="0">
                  <a:pos x="95" y="521"/>
                </a:cxn>
                <a:cxn ang="0">
                  <a:pos x="189" y="584"/>
                </a:cxn>
                <a:cxn ang="0">
                  <a:pos x="253" y="599"/>
                </a:cxn>
                <a:cxn ang="0">
                  <a:pos x="268" y="647"/>
                </a:cxn>
                <a:cxn ang="0">
                  <a:pos x="292" y="655"/>
                </a:cxn>
                <a:cxn ang="0">
                  <a:pos x="371" y="647"/>
                </a:cxn>
                <a:cxn ang="0">
                  <a:pos x="339" y="521"/>
                </a:cxn>
                <a:cxn ang="0">
                  <a:pos x="237" y="521"/>
                </a:cxn>
                <a:cxn ang="0">
                  <a:pos x="260" y="513"/>
                </a:cxn>
                <a:cxn ang="0">
                  <a:pos x="308" y="473"/>
                </a:cxn>
                <a:cxn ang="0">
                  <a:pos x="371" y="379"/>
                </a:cxn>
                <a:cxn ang="0">
                  <a:pos x="363" y="331"/>
                </a:cxn>
                <a:cxn ang="0">
                  <a:pos x="339" y="323"/>
                </a:cxn>
                <a:cxn ang="0">
                  <a:pos x="292" y="268"/>
                </a:cxn>
                <a:cxn ang="0">
                  <a:pos x="213" y="110"/>
                </a:cxn>
                <a:cxn ang="0">
                  <a:pos x="110" y="0"/>
                </a:cxn>
              </a:cxnLst>
              <a:rect l="txL" t="txT" r="txR" b="txB"/>
              <a:pathLst>
                <a:path w="423" h="655">
                  <a:moveTo>
                    <a:pt x="110" y="0"/>
                  </a:moveTo>
                  <a:cubicBezTo>
                    <a:pt x="60" y="35"/>
                    <a:pt x="68" y="98"/>
                    <a:pt x="126" y="118"/>
                  </a:cubicBezTo>
                  <a:cubicBezTo>
                    <a:pt x="134" y="126"/>
                    <a:pt x="144" y="133"/>
                    <a:pt x="150" y="142"/>
                  </a:cubicBezTo>
                  <a:cubicBezTo>
                    <a:pt x="166" y="165"/>
                    <a:pt x="155" y="204"/>
                    <a:pt x="134" y="221"/>
                  </a:cubicBezTo>
                  <a:cubicBezTo>
                    <a:pt x="127" y="226"/>
                    <a:pt x="118" y="225"/>
                    <a:pt x="110" y="229"/>
                  </a:cubicBezTo>
                  <a:cubicBezTo>
                    <a:pt x="73" y="247"/>
                    <a:pt x="41" y="260"/>
                    <a:pt x="0" y="268"/>
                  </a:cubicBezTo>
                  <a:cubicBezTo>
                    <a:pt x="10" y="317"/>
                    <a:pt x="13" y="350"/>
                    <a:pt x="55" y="379"/>
                  </a:cubicBezTo>
                  <a:cubicBezTo>
                    <a:pt x="29" y="417"/>
                    <a:pt x="16" y="441"/>
                    <a:pt x="71" y="457"/>
                  </a:cubicBezTo>
                  <a:cubicBezTo>
                    <a:pt x="79" y="455"/>
                    <a:pt x="87" y="447"/>
                    <a:pt x="95" y="450"/>
                  </a:cubicBezTo>
                  <a:cubicBezTo>
                    <a:pt x="125" y="462"/>
                    <a:pt x="101" y="503"/>
                    <a:pt x="95" y="521"/>
                  </a:cubicBezTo>
                  <a:cubicBezTo>
                    <a:pt x="109" y="606"/>
                    <a:pt x="98" y="594"/>
                    <a:pt x="189" y="584"/>
                  </a:cubicBezTo>
                  <a:cubicBezTo>
                    <a:pt x="210" y="591"/>
                    <a:pt x="235" y="587"/>
                    <a:pt x="253" y="599"/>
                  </a:cubicBezTo>
                  <a:cubicBezTo>
                    <a:pt x="267" y="608"/>
                    <a:pt x="256" y="635"/>
                    <a:pt x="268" y="647"/>
                  </a:cubicBezTo>
                  <a:cubicBezTo>
                    <a:pt x="274" y="653"/>
                    <a:pt x="284" y="652"/>
                    <a:pt x="292" y="655"/>
                  </a:cubicBezTo>
                  <a:cubicBezTo>
                    <a:pt x="318" y="652"/>
                    <a:pt x="346" y="655"/>
                    <a:pt x="371" y="647"/>
                  </a:cubicBezTo>
                  <a:cubicBezTo>
                    <a:pt x="423" y="629"/>
                    <a:pt x="370" y="541"/>
                    <a:pt x="339" y="521"/>
                  </a:cubicBezTo>
                  <a:cubicBezTo>
                    <a:pt x="302" y="528"/>
                    <a:pt x="277" y="536"/>
                    <a:pt x="237" y="521"/>
                  </a:cubicBezTo>
                  <a:cubicBezTo>
                    <a:pt x="229" y="518"/>
                    <a:pt x="253" y="517"/>
                    <a:pt x="260" y="513"/>
                  </a:cubicBezTo>
                  <a:cubicBezTo>
                    <a:pt x="279" y="503"/>
                    <a:pt x="295" y="489"/>
                    <a:pt x="308" y="473"/>
                  </a:cubicBezTo>
                  <a:cubicBezTo>
                    <a:pt x="336" y="440"/>
                    <a:pt x="334" y="402"/>
                    <a:pt x="371" y="379"/>
                  </a:cubicBezTo>
                  <a:cubicBezTo>
                    <a:pt x="368" y="363"/>
                    <a:pt x="371" y="345"/>
                    <a:pt x="363" y="331"/>
                  </a:cubicBezTo>
                  <a:cubicBezTo>
                    <a:pt x="359" y="324"/>
                    <a:pt x="345" y="329"/>
                    <a:pt x="339" y="323"/>
                  </a:cubicBezTo>
                  <a:cubicBezTo>
                    <a:pt x="315" y="300"/>
                    <a:pt x="340" y="284"/>
                    <a:pt x="292" y="268"/>
                  </a:cubicBezTo>
                  <a:cubicBezTo>
                    <a:pt x="274" y="216"/>
                    <a:pt x="261" y="142"/>
                    <a:pt x="213" y="110"/>
                  </a:cubicBezTo>
                  <a:cubicBezTo>
                    <a:pt x="194" y="53"/>
                    <a:pt x="180" y="0"/>
                    <a:pt x="110" y="0"/>
                  </a:cubicBezTo>
                  <a:close/>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lstStyle/>
            <a:p>
              <a:pPr fontAlgn="base"/>
              <a:endParaRPr lang="zh-CN" altLang="en-US" sz="1425" strike="noStrike" noProof="1"/>
            </a:p>
          </p:txBody>
        </p:sp>
        <p:sp>
          <p:nvSpPr>
            <p:cNvPr id="12377" name="Freeform 36"/>
            <p:cNvSpPr/>
            <p:nvPr/>
          </p:nvSpPr>
          <p:spPr>
            <a:xfrm>
              <a:off x="4377" y="2921"/>
              <a:ext cx="544" cy="736"/>
            </a:xfrm>
            <a:custGeom>
              <a:avLst/>
              <a:gdLst>
                <a:gd name="txL" fmla="*/ 0 w 544"/>
                <a:gd name="txT" fmla="*/ 0 h 736"/>
                <a:gd name="txR" fmla="*/ 544 w 544"/>
                <a:gd name="txB" fmla="*/ 736 h 736"/>
              </a:gdLst>
              <a:ahLst/>
              <a:cxnLst>
                <a:cxn ang="0">
                  <a:pos x="497" y="18"/>
                </a:cxn>
                <a:cxn ang="0">
                  <a:pos x="394" y="41"/>
                </a:cxn>
                <a:cxn ang="0">
                  <a:pos x="315" y="246"/>
                </a:cxn>
                <a:cxn ang="0">
                  <a:pos x="276" y="317"/>
                </a:cxn>
                <a:cxn ang="0">
                  <a:pos x="165" y="459"/>
                </a:cxn>
                <a:cxn ang="0">
                  <a:pos x="94" y="546"/>
                </a:cxn>
                <a:cxn ang="0">
                  <a:pos x="39" y="594"/>
                </a:cxn>
                <a:cxn ang="0">
                  <a:pos x="0" y="696"/>
                </a:cxn>
                <a:cxn ang="0">
                  <a:pos x="71" y="728"/>
                </a:cxn>
                <a:cxn ang="0">
                  <a:pos x="94" y="736"/>
                </a:cxn>
                <a:cxn ang="0">
                  <a:pos x="165" y="609"/>
                </a:cxn>
                <a:cxn ang="0">
                  <a:pos x="213" y="562"/>
                </a:cxn>
                <a:cxn ang="0">
                  <a:pos x="276" y="523"/>
                </a:cxn>
                <a:cxn ang="0">
                  <a:pos x="371" y="349"/>
                </a:cxn>
                <a:cxn ang="0">
                  <a:pos x="378" y="325"/>
                </a:cxn>
                <a:cxn ang="0">
                  <a:pos x="402" y="294"/>
                </a:cxn>
                <a:cxn ang="0">
                  <a:pos x="410" y="223"/>
                </a:cxn>
                <a:cxn ang="0">
                  <a:pos x="489" y="160"/>
                </a:cxn>
                <a:cxn ang="0">
                  <a:pos x="544" y="57"/>
                </a:cxn>
                <a:cxn ang="0">
                  <a:pos x="497" y="18"/>
                </a:cxn>
              </a:cxnLst>
              <a:rect l="txL" t="txT" r="txR" b="txB"/>
              <a:pathLst>
                <a:path w="544" h="736">
                  <a:moveTo>
                    <a:pt x="497" y="18"/>
                  </a:moveTo>
                  <a:cubicBezTo>
                    <a:pt x="451" y="10"/>
                    <a:pt x="422" y="0"/>
                    <a:pt x="394" y="41"/>
                  </a:cubicBezTo>
                  <a:cubicBezTo>
                    <a:pt x="379" y="115"/>
                    <a:pt x="371" y="192"/>
                    <a:pt x="315" y="246"/>
                  </a:cubicBezTo>
                  <a:cubicBezTo>
                    <a:pt x="306" y="274"/>
                    <a:pt x="291" y="292"/>
                    <a:pt x="276" y="317"/>
                  </a:cubicBezTo>
                  <a:cubicBezTo>
                    <a:pt x="242" y="376"/>
                    <a:pt x="227" y="421"/>
                    <a:pt x="165" y="459"/>
                  </a:cubicBezTo>
                  <a:cubicBezTo>
                    <a:pt x="151" y="500"/>
                    <a:pt x="130" y="522"/>
                    <a:pt x="94" y="546"/>
                  </a:cubicBezTo>
                  <a:cubicBezTo>
                    <a:pt x="83" y="578"/>
                    <a:pt x="70" y="584"/>
                    <a:pt x="39" y="594"/>
                  </a:cubicBezTo>
                  <a:cubicBezTo>
                    <a:pt x="3" y="628"/>
                    <a:pt x="7" y="644"/>
                    <a:pt x="0" y="696"/>
                  </a:cubicBezTo>
                  <a:cubicBezTo>
                    <a:pt x="37" y="722"/>
                    <a:pt x="13" y="709"/>
                    <a:pt x="71" y="728"/>
                  </a:cubicBezTo>
                  <a:cubicBezTo>
                    <a:pt x="79" y="731"/>
                    <a:pt x="94" y="736"/>
                    <a:pt x="94" y="736"/>
                  </a:cubicBezTo>
                  <a:cubicBezTo>
                    <a:pt x="151" y="698"/>
                    <a:pt x="127" y="652"/>
                    <a:pt x="165" y="609"/>
                  </a:cubicBezTo>
                  <a:cubicBezTo>
                    <a:pt x="180" y="592"/>
                    <a:pt x="197" y="578"/>
                    <a:pt x="213" y="562"/>
                  </a:cubicBezTo>
                  <a:cubicBezTo>
                    <a:pt x="231" y="545"/>
                    <a:pt x="276" y="523"/>
                    <a:pt x="276" y="523"/>
                  </a:cubicBezTo>
                  <a:cubicBezTo>
                    <a:pt x="302" y="444"/>
                    <a:pt x="297" y="399"/>
                    <a:pt x="371" y="349"/>
                  </a:cubicBezTo>
                  <a:cubicBezTo>
                    <a:pt x="373" y="341"/>
                    <a:pt x="374" y="332"/>
                    <a:pt x="378" y="325"/>
                  </a:cubicBezTo>
                  <a:cubicBezTo>
                    <a:pt x="384" y="314"/>
                    <a:pt x="398" y="306"/>
                    <a:pt x="402" y="294"/>
                  </a:cubicBezTo>
                  <a:cubicBezTo>
                    <a:pt x="409" y="271"/>
                    <a:pt x="404" y="246"/>
                    <a:pt x="410" y="223"/>
                  </a:cubicBezTo>
                  <a:cubicBezTo>
                    <a:pt x="418" y="190"/>
                    <a:pt x="462" y="173"/>
                    <a:pt x="489" y="160"/>
                  </a:cubicBezTo>
                  <a:cubicBezTo>
                    <a:pt x="512" y="125"/>
                    <a:pt x="531" y="97"/>
                    <a:pt x="544" y="57"/>
                  </a:cubicBezTo>
                  <a:cubicBezTo>
                    <a:pt x="509" y="45"/>
                    <a:pt x="522" y="40"/>
                    <a:pt x="497" y="18"/>
                  </a:cubicBezTo>
                  <a:close/>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lstStyle/>
            <a:p>
              <a:pPr fontAlgn="base"/>
              <a:endParaRPr lang="zh-CN" altLang="en-US" sz="1425" strike="noStrike" noProof="1"/>
            </a:p>
          </p:txBody>
        </p:sp>
        <p:sp>
          <p:nvSpPr>
            <p:cNvPr id="12378" name="Freeform 37"/>
            <p:cNvSpPr/>
            <p:nvPr/>
          </p:nvSpPr>
          <p:spPr>
            <a:xfrm>
              <a:off x="3488" y="3317"/>
              <a:ext cx="844" cy="657"/>
            </a:xfrm>
            <a:custGeom>
              <a:avLst/>
              <a:gdLst>
                <a:gd name="txL" fmla="*/ 0 w 844"/>
                <a:gd name="txT" fmla="*/ 0 h 657"/>
                <a:gd name="txR" fmla="*/ 844 w 844"/>
                <a:gd name="txB" fmla="*/ 657 h 657"/>
              </a:gdLst>
              <a:ahLst/>
              <a:cxnLst>
                <a:cxn ang="0">
                  <a:pos x="0" y="436"/>
                </a:cxn>
                <a:cxn ang="0">
                  <a:pos x="47" y="412"/>
                </a:cxn>
                <a:cxn ang="0">
                  <a:pos x="134" y="428"/>
                </a:cxn>
                <a:cxn ang="0">
                  <a:pos x="157" y="436"/>
                </a:cxn>
                <a:cxn ang="0">
                  <a:pos x="189" y="483"/>
                </a:cxn>
                <a:cxn ang="0">
                  <a:pos x="236" y="507"/>
                </a:cxn>
                <a:cxn ang="0">
                  <a:pos x="323" y="491"/>
                </a:cxn>
                <a:cxn ang="0">
                  <a:pos x="355" y="420"/>
                </a:cxn>
                <a:cxn ang="0">
                  <a:pos x="315" y="349"/>
                </a:cxn>
                <a:cxn ang="0">
                  <a:pos x="473" y="238"/>
                </a:cxn>
                <a:cxn ang="0">
                  <a:pos x="552" y="215"/>
                </a:cxn>
                <a:cxn ang="0">
                  <a:pos x="560" y="191"/>
                </a:cxn>
                <a:cxn ang="0">
                  <a:pos x="544" y="144"/>
                </a:cxn>
                <a:cxn ang="0">
                  <a:pos x="560" y="89"/>
                </a:cxn>
                <a:cxn ang="0">
                  <a:pos x="623" y="81"/>
                </a:cxn>
                <a:cxn ang="0">
                  <a:pos x="686" y="81"/>
                </a:cxn>
                <a:cxn ang="0">
                  <a:pos x="655" y="128"/>
                </a:cxn>
                <a:cxn ang="0">
                  <a:pos x="812" y="167"/>
                </a:cxn>
                <a:cxn ang="0">
                  <a:pos x="828" y="238"/>
                </a:cxn>
                <a:cxn ang="0">
                  <a:pos x="844" y="286"/>
                </a:cxn>
                <a:cxn ang="0">
                  <a:pos x="797" y="365"/>
                </a:cxn>
                <a:cxn ang="0">
                  <a:pos x="662" y="365"/>
                </a:cxn>
                <a:cxn ang="0">
                  <a:pos x="631" y="420"/>
                </a:cxn>
                <a:cxn ang="0">
                  <a:pos x="583" y="467"/>
                </a:cxn>
                <a:cxn ang="0">
                  <a:pos x="497" y="459"/>
                </a:cxn>
                <a:cxn ang="0">
                  <a:pos x="473" y="475"/>
                </a:cxn>
                <a:cxn ang="0">
                  <a:pos x="449" y="483"/>
                </a:cxn>
                <a:cxn ang="0">
                  <a:pos x="370" y="523"/>
                </a:cxn>
                <a:cxn ang="0">
                  <a:pos x="236" y="562"/>
                </a:cxn>
                <a:cxn ang="0">
                  <a:pos x="181" y="657"/>
                </a:cxn>
                <a:cxn ang="0">
                  <a:pos x="157" y="649"/>
                </a:cxn>
                <a:cxn ang="0">
                  <a:pos x="134" y="578"/>
                </a:cxn>
                <a:cxn ang="0">
                  <a:pos x="86" y="554"/>
                </a:cxn>
                <a:cxn ang="0">
                  <a:pos x="63" y="530"/>
                </a:cxn>
                <a:cxn ang="0">
                  <a:pos x="15" y="499"/>
                </a:cxn>
                <a:cxn ang="0">
                  <a:pos x="0" y="475"/>
                </a:cxn>
                <a:cxn ang="0">
                  <a:pos x="0" y="436"/>
                </a:cxn>
              </a:cxnLst>
              <a:rect l="txL" t="txT" r="txR" b="txB"/>
              <a:pathLst>
                <a:path w="844" h="657">
                  <a:moveTo>
                    <a:pt x="0" y="436"/>
                  </a:moveTo>
                  <a:cubicBezTo>
                    <a:pt x="17" y="430"/>
                    <a:pt x="30" y="414"/>
                    <a:pt x="47" y="412"/>
                  </a:cubicBezTo>
                  <a:cubicBezTo>
                    <a:pt x="76" y="408"/>
                    <a:pt x="105" y="423"/>
                    <a:pt x="134" y="428"/>
                  </a:cubicBezTo>
                  <a:cubicBezTo>
                    <a:pt x="142" y="431"/>
                    <a:pt x="151" y="430"/>
                    <a:pt x="157" y="436"/>
                  </a:cubicBezTo>
                  <a:cubicBezTo>
                    <a:pt x="170" y="449"/>
                    <a:pt x="173" y="472"/>
                    <a:pt x="189" y="483"/>
                  </a:cubicBezTo>
                  <a:cubicBezTo>
                    <a:pt x="220" y="504"/>
                    <a:pt x="204" y="496"/>
                    <a:pt x="236" y="507"/>
                  </a:cubicBezTo>
                  <a:cubicBezTo>
                    <a:pt x="265" y="501"/>
                    <a:pt x="297" y="504"/>
                    <a:pt x="323" y="491"/>
                  </a:cubicBezTo>
                  <a:cubicBezTo>
                    <a:pt x="346" y="479"/>
                    <a:pt x="355" y="420"/>
                    <a:pt x="355" y="420"/>
                  </a:cubicBezTo>
                  <a:cubicBezTo>
                    <a:pt x="346" y="383"/>
                    <a:pt x="347" y="370"/>
                    <a:pt x="315" y="349"/>
                  </a:cubicBezTo>
                  <a:cubicBezTo>
                    <a:pt x="286" y="261"/>
                    <a:pt x="414" y="246"/>
                    <a:pt x="473" y="238"/>
                  </a:cubicBezTo>
                  <a:cubicBezTo>
                    <a:pt x="500" y="230"/>
                    <a:pt x="525" y="222"/>
                    <a:pt x="552" y="215"/>
                  </a:cubicBezTo>
                  <a:cubicBezTo>
                    <a:pt x="555" y="207"/>
                    <a:pt x="561" y="199"/>
                    <a:pt x="560" y="191"/>
                  </a:cubicBezTo>
                  <a:cubicBezTo>
                    <a:pt x="558" y="175"/>
                    <a:pt x="544" y="144"/>
                    <a:pt x="544" y="144"/>
                  </a:cubicBezTo>
                  <a:cubicBezTo>
                    <a:pt x="528" y="0"/>
                    <a:pt x="519" y="85"/>
                    <a:pt x="560" y="89"/>
                  </a:cubicBezTo>
                  <a:cubicBezTo>
                    <a:pt x="581" y="91"/>
                    <a:pt x="602" y="84"/>
                    <a:pt x="623" y="81"/>
                  </a:cubicBezTo>
                  <a:cubicBezTo>
                    <a:pt x="638" y="76"/>
                    <a:pt x="672" y="60"/>
                    <a:pt x="686" y="81"/>
                  </a:cubicBezTo>
                  <a:cubicBezTo>
                    <a:pt x="709" y="116"/>
                    <a:pt x="670" y="123"/>
                    <a:pt x="655" y="128"/>
                  </a:cubicBezTo>
                  <a:cubicBezTo>
                    <a:pt x="732" y="181"/>
                    <a:pt x="683" y="159"/>
                    <a:pt x="812" y="167"/>
                  </a:cubicBezTo>
                  <a:cubicBezTo>
                    <a:pt x="835" y="236"/>
                    <a:pt x="800" y="126"/>
                    <a:pt x="828" y="238"/>
                  </a:cubicBezTo>
                  <a:cubicBezTo>
                    <a:pt x="832" y="254"/>
                    <a:pt x="844" y="286"/>
                    <a:pt x="844" y="286"/>
                  </a:cubicBezTo>
                  <a:cubicBezTo>
                    <a:pt x="830" y="327"/>
                    <a:pt x="836" y="352"/>
                    <a:pt x="797" y="365"/>
                  </a:cubicBezTo>
                  <a:cubicBezTo>
                    <a:pt x="734" y="344"/>
                    <a:pt x="729" y="352"/>
                    <a:pt x="662" y="365"/>
                  </a:cubicBezTo>
                  <a:cubicBezTo>
                    <a:pt x="651" y="425"/>
                    <a:pt x="668" y="388"/>
                    <a:pt x="631" y="420"/>
                  </a:cubicBezTo>
                  <a:cubicBezTo>
                    <a:pt x="614" y="435"/>
                    <a:pt x="583" y="467"/>
                    <a:pt x="583" y="467"/>
                  </a:cubicBezTo>
                  <a:cubicBezTo>
                    <a:pt x="548" y="458"/>
                    <a:pt x="533" y="451"/>
                    <a:pt x="497" y="459"/>
                  </a:cubicBezTo>
                  <a:cubicBezTo>
                    <a:pt x="489" y="464"/>
                    <a:pt x="482" y="471"/>
                    <a:pt x="473" y="475"/>
                  </a:cubicBezTo>
                  <a:cubicBezTo>
                    <a:pt x="465" y="479"/>
                    <a:pt x="456" y="479"/>
                    <a:pt x="449" y="483"/>
                  </a:cubicBezTo>
                  <a:cubicBezTo>
                    <a:pt x="372" y="526"/>
                    <a:pt x="433" y="507"/>
                    <a:pt x="370" y="523"/>
                  </a:cubicBezTo>
                  <a:cubicBezTo>
                    <a:pt x="328" y="550"/>
                    <a:pt x="284" y="550"/>
                    <a:pt x="236" y="562"/>
                  </a:cubicBezTo>
                  <a:cubicBezTo>
                    <a:pt x="225" y="605"/>
                    <a:pt x="220" y="631"/>
                    <a:pt x="181" y="657"/>
                  </a:cubicBezTo>
                  <a:cubicBezTo>
                    <a:pt x="173" y="654"/>
                    <a:pt x="163" y="655"/>
                    <a:pt x="157" y="649"/>
                  </a:cubicBezTo>
                  <a:cubicBezTo>
                    <a:pt x="128" y="619"/>
                    <a:pt x="188" y="614"/>
                    <a:pt x="134" y="578"/>
                  </a:cubicBezTo>
                  <a:cubicBezTo>
                    <a:pt x="103" y="557"/>
                    <a:pt x="119" y="565"/>
                    <a:pt x="86" y="554"/>
                  </a:cubicBezTo>
                  <a:cubicBezTo>
                    <a:pt x="78" y="546"/>
                    <a:pt x="72" y="537"/>
                    <a:pt x="63" y="530"/>
                  </a:cubicBezTo>
                  <a:cubicBezTo>
                    <a:pt x="48" y="518"/>
                    <a:pt x="15" y="499"/>
                    <a:pt x="15" y="499"/>
                  </a:cubicBezTo>
                  <a:cubicBezTo>
                    <a:pt x="10" y="491"/>
                    <a:pt x="0" y="484"/>
                    <a:pt x="0" y="475"/>
                  </a:cubicBezTo>
                  <a:cubicBezTo>
                    <a:pt x="0" y="426"/>
                    <a:pt x="36" y="475"/>
                    <a:pt x="0" y="436"/>
                  </a:cubicBezTo>
                  <a:close/>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lstStyle/>
            <a:p>
              <a:pPr fontAlgn="base"/>
              <a:endParaRPr lang="zh-CN" altLang="en-US" sz="1425" strike="noStrike" noProof="1"/>
            </a:p>
          </p:txBody>
        </p:sp>
      </p:grpSp>
      <p:sp>
        <p:nvSpPr>
          <p:cNvPr id="93" name="Text Box 84"/>
          <p:cNvSpPr txBox="1"/>
          <p:nvPr/>
        </p:nvSpPr>
        <p:spPr>
          <a:xfrm>
            <a:off x="1303338" y="5554663"/>
            <a:ext cx="2251075" cy="368300"/>
          </a:xfrm>
          <a:prstGeom prst="rect">
            <a:avLst/>
          </a:prstGeom>
          <a:noFill/>
          <a:ln w="9525">
            <a:noFill/>
          </a:ln>
        </p:spPr>
        <p:txBody>
          <a:bodyPr anchor="t" anchorCtr="0">
            <a:spAutoFit/>
          </a:bodyPr>
          <a:p>
            <a:pPr defTabSz="917575">
              <a:spcBef>
                <a:spcPct val="50000"/>
              </a:spcBef>
            </a:pPr>
            <a:r>
              <a:rPr lang="en-US" altLang="zh-CN" b="1" dirty="0">
                <a:solidFill>
                  <a:srgbClr val="0000FF"/>
                </a:solidFill>
                <a:latin typeface="宋体" panose="02010600030101010101" pitchFamily="2" charset="-122"/>
                <a:ea typeface="宋体" panose="02010600030101010101" pitchFamily="2" charset="-122"/>
              </a:rPr>
              <a:t> </a:t>
            </a:r>
            <a:r>
              <a:rPr lang="zh-CN" altLang="en-US" b="1" dirty="0">
                <a:solidFill>
                  <a:srgbClr val="0000FF"/>
                </a:solidFill>
                <a:latin typeface="宋体" panose="02010600030101010101" pitchFamily="2" charset="-122"/>
                <a:ea typeface="宋体" panose="02010600030101010101" pitchFamily="2" charset="-122"/>
              </a:rPr>
              <a:t>经济特区</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94" name="Text Box 86"/>
          <p:cNvSpPr txBox="1"/>
          <p:nvPr/>
        </p:nvSpPr>
        <p:spPr>
          <a:xfrm>
            <a:off x="1303338" y="5292725"/>
            <a:ext cx="2603500" cy="368300"/>
          </a:xfrm>
          <a:prstGeom prst="rect">
            <a:avLst/>
          </a:prstGeom>
          <a:noFill/>
          <a:ln w="9525">
            <a:noFill/>
          </a:ln>
        </p:spPr>
        <p:txBody>
          <a:bodyPr anchor="t" anchorCtr="0">
            <a:spAutoFit/>
          </a:bodyPr>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沿海港口城市</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95" name="Text Box 85"/>
          <p:cNvSpPr txBox="1"/>
          <p:nvPr/>
        </p:nvSpPr>
        <p:spPr>
          <a:xfrm>
            <a:off x="1293813" y="4987925"/>
            <a:ext cx="2316162" cy="368300"/>
          </a:xfrm>
          <a:prstGeom prst="rect">
            <a:avLst/>
          </a:prstGeom>
          <a:noFill/>
          <a:ln w="9525">
            <a:noFill/>
          </a:ln>
        </p:spPr>
        <p:txBody>
          <a:bodyPr wrap="square" anchor="t" anchorCtr="0">
            <a:spAutoFit/>
          </a:bodyPr>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沿海经济开放区</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44067" name="文本框 29769"/>
          <p:cNvSpPr txBox="1"/>
          <p:nvPr/>
        </p:nvSpPr>
        <p:spPr>
          <a:xfrm>
            <a:off x="1589088" y="2671763"/>
            <a:ext cx="309562" cy="368300"/>
          </a:xfrm>
          <a:prstGeom prst="rect">
            <a:avLst/>
          </a:prstGeom>
          <a:noFill/>
          <a:ln w="9525">
            <a:noFill/>
          </a:ln>
        </p:spPr>
        <p:txBody>
          <a:bodyPr wrap="none" anchor="t" anchorCtr="0">
            <a:spAutoFit/>
          </a:bodyPr>
          <a:p>
            <a:endParaRPr lang="zh-CN" altLang="zh-CN" b="1">
              <a:latin typeface="Tahoma" panose="020B0604030504040204" pitchFamily="34" charset="0"/>
              <a:ea typeface="楷体_GB2312" pitchFamily="49" charset="-122"/>
            </a:endParaRPr>
          </a:p>
        </p:txBody>
      </p:sp>
      <p:sp>
        <p:nvSpPr>
          <p:cNvPr id="44068" name="文本框 29773"/>
          <p:cNvSpPr txBox="1"/>
          <p:nvPr/>
        </p:nvSpPr>
        <p:spPr>
          <a:xfrm>
            <a:off x="1501775" y="2241550"/>
            <a:ext cx="309563" cy="368300"/>
          </a:xfrm>
          <a:prstGeom prst="rect">
            <a:avLst/>
          </a:prstGeom>
          <a:noFill/>
          <a:ln w="9525">
            <a:noFill/>
          </a:ln>
        </p:spPr>
        <p:txBody>
          <a:bodyPr wrap="none" anchor="t" anchorCtr="0">
            <a:spAutoFit/>
          </a:bodyPr>
          <a:p>
            <a:endParaRPr lang="zh-CN" altLang="zh-CN" b="1">
              <a:latin typeface="Tahoma" panose="020B0604030504040204" pitchFamily="34" charset="0"/>
              <a:ea typeface="楷体_GB2312" pitchFamily="49" charset="-122"/>
            </a:endParaRPr>
          </a:p>
        </p:txBody>
      </p:sp>
      <p:sp>
        <p:nvSpPr>
          <p:cNvPr id="44069" name="文本框 29776"/>
          <p:cNvSpPr txBox="1"/>
          <p:nvPr/>
        </p:nvSpPr>
        <p:spPr>
          <a:xfrm>
            <a:off x="1168400" y="1808163"/>
            <a:ext cx="309563" cy="368300"/>
          </a:xfrm>
          <a:prstGeom prst="rect">
            <a:avLst/>
          </a:prstGeom>
          <a:noFill/>
          <a:ln w="9525">
            <a:noFill/>
          </a:ln>
        </p:spPr>
        <p:txBody>
          <a:bodyPr wrap="none" anchor="t" anchorCtr="0">
            <a:spAutoFit/>
          </a:bodyPr>
          <a:p>
            <a:endParaRPr lang="zh-CN" altLang="zh-CN" b="1">
              <a:latin typeface="Tahoma" panose="020B0604030504040204" pitchFamily="34" charset="0"/>
              <a:ea typeface="楷体_GB2312" pitchFamily="49" charset="-122"/>
            </a:endParaRPr>
          </a:p>
        </p:txBody>
      </p:sp>
      <p:sp>
        <p:nvSpPr>
          <p:cNvPr id="44070" name="文本框 2"/>
          <p:cNvSpPr txBox="1"/>
          <p:nvPr/>
        </p:nvSpPr>
        <p:spPr>
          <a:xfrm>
            <a:off x="219075" y="88900"/>
            <a:ext cx="8415338" cy="768350"/>
          </a:xfrm>
          <a:prstGeom prst="rect">
            <a:avLst/>
          </a:prstGeom>
          <a:noFill/>
          <a:ln w="9525">
            <a:noFill/>
          </a:ln>
        </p:spPr>
        <p:txBody>
          <a:bodyPr wrap="square" anchor="t" anchorCtr="0">
            <a:spAutoFit/>
          </a:bodyPr>
          <a:p>
            <a:r>
              <a:rPr lang="zh-CN" altLang="en-US" sz="4400" b="1">
                <a:solidFill>
                  <a:srgbClr val="002060"/>
                </a:solidFill>
                <a:latin typeface="微软雅黑" panose="020B0503020204020204" charset="-122"/>
                <a:ea typeface="微软雅黑" panose="020B0503020204020204" charset="-122"/>
              </a:rPr>
              <a:t>二、只争朝夕</a:t>
            </a:r>
            <a:r>
              <a:rPr lang="en-US" altLang="zh-CN" sz="4400" b="1">
                <a:solidFill>
                  <a:srgbClr val="002060"/>
                </a:solidFill>
                <a:latin typeface="黑体" panose="02010609060101010101" pitchFamily="49" charset="-122"/>
                <a:ea typeface="黑体" panose="02010609060101010101" pitchFamily="49" charset="-122"/>
              </a:rPr>
              <a:t>——</a:t>
            </a:r>
            <a:r>
              <a:rPr lang="zh-CN" altLang="en-US" sz="4400" b="1">
                <a:solidFill>
                  <a:srgbClr val="002060"/>
                </a:solidFill>
                <a:latin typeface="黑体" panose="02010609060101010101" pitchFamily="49" charset="-122"/>
                <a:ea typeface="黑体" panose="02010609060101010101" pitchFamily="49" charset="-122"/>
              </a:rPr>
              <a:t>探开放之局</a:t>
            </a:r>
            <a:endParaRPr lang="zh-CN" altLang="en-US" sz="4400" b="1">
              <a:solidFill>
                <a:srgbClr val="002060"/>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68677"/>
                                        </p:tgtEl>
                                        <p:attrNameLst>
                                          <p:attrName>style.visibility</p:attrName>
                                        </p:attrNameLst>
                                      </p:cBhvr>
                                      <p:to>
                                        <p:strVal val="visible"/>
                                      </p:to>
                                    </p:set>
                                    <p:anim calcmode="lin" valueType="num">
                                      <p:cBhvr>
                                        <p:cTn id="7" dur="1000" fill="hold"/>
                                        <p:tgtEl>
                                          <p:spTgt spid="668677"/>
                                        </p:tgtEl>
                                        <p:attrNameLst>
                                          <p:attrName>ppt_w</p:attrName>
                                        </p:attrNameLst>
                                      </p:cBhvr>
                                      <p:tavLst>
                                        <p:tav tm="0">
                                          <p:val>
                                            <p:fltVal val="0.000000"/>
                                          </p:val>
                                        </p:tav>
                                        <p:tav tm="100000">
                                          <p:val>
                                            <p:strVal val="#ppt_w"/>
                                          </p:val>
                                        </p:tav>
                                      </p:tavLst>
                                    </p:anim>
                                    <p:anim calcmode="lin" valueType="num">
                                      <p:cBhvr>
                                        <p:cTn id="8" dur="1000" fill="hold"/>
                                        <p:tgtEl>
                                          <p:spTgt spid="668677"/>
                                        </p:tgtEl>
                                        <p:attrNameLst>
                                          <p:attrName>ppt_h</p:attrName>
                                        </p:attrNameLst>
                                      </p:cBhvr>
                                      <p:tavLst>
                                        <p:tav tm="0">
                                          <p:val>
                                            <p:fltVal val="0.000000"/>
                                          </p:val>
                                        </p:tav>
                                        <p:tav tm="100000">
                                          <p:val>
                                            <p:strVal val="#ppt_h"/>
                                          </p:val>
                                        </p:tav>
                                      </p:tavLst>
                                    </p:anim>
                                    <p:animEffect transition="in" filter="fade">
                                      <p:cBhvr>
                                        <p:cTn id="9" dur="1000"/>
                                        <p:tgtEl>
                                          <p:spTgt spid="66867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68678"/>
                                        </p:tgtEl>
                                        <p:attrNameLst>
                                          <p:attrName>style.visibility</p:attrName>
                                        </p:attrNameLst>
                                      </p:cBhvr>
                                      <p:to>
                                        <p:strVal val="visible"/>
                                      </p:to>
                                    </p:set>
                                    <p:anim calcmode="lin" valueType="num">
                                      <p:cBhvr>
                                        <p:cTn id="12" dur="1000" fill="hold"/>
                                        <p:tgtEl>
                                          <p:spTgt spid="668678"/>
                                        </p:tgtEl>
                                        <p:attrNameLst>
                                          <p:attrName>ppt_w</p:attrName>
                                        </p:attrNameLst>
                                      </p:cBhvr>
                                      <p:tavLst>
                                        <p:tav tm="0">
                                          <p:val>
                                            <p:fltVal val="0.000000"/>
                                          </p:val>
                                        </p:tav>
                                        <p:tav tm="100000">
                                          <p:val>
                                            <p:strVal val="#ppt_w"/>
                                          </p:val>
                                        </p:tav>
                                      </p:tavLst>
                                    </p:anim>
                                    <p:anim calcmode="lin" valueType="num">
                                      <p:cBhvr>
                                        <p:cTn id="13" dur="1000" fill="hold"/>
                                        <p:tgtEl>
                                          <p:spTgt spid="668678"/>
                                        </p:tgtEl>
                                        <p:attrNameLst>
                                          <p:attrName>ppt_h</p:attrName>
                                        </p:attrNameLst>
                                      </p:cBhvr>
                                      <p:tavLst>
                                        <p:tav tm="0">
                                          <p:val>
                                            <p:fltVal val="0.000000"/>
                                          </p:val>
                                        </p:tav>
                                        <p:tav tm="100000">
                                          <p:val>
                                            <p:strVal val="#ppt_h"/>
                                          </p:val>
                                        </p:tav>
                                      </p:tavLst>
                                    </p:anim>
                                    <p:animEffect transition="in" filter="fade">
                                      <p:cBhvr>
                                        <p:cTn id="14" dur="1000"/>
                                        <p:tgtEl>
                                          <p:spTgt spid="66867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68679"/>
                                        </p:tgtEl>
                                        <p:attrNameLst>
                                          <p:attrName>style.visibility</p:attrName>
                                        </p:attrNameLst>
                                      </p:cBhvr>
                                      <p:to>
                                        <p:strVal val="visible"/>
                                      </p:to>
                                    </p:set>
                                    <p:anim calcmode="lin" valueType="num">
                                      <p:cBhvr>
                                        <p:cTn id="17" dur="1000" fill="hold"/>
                                        <p:tgtEl>
                                          <p:spTgt spid="668679"/>
                                        </p:tgtEl>
                                        <p:attrNameLst>
                                          <p:attrName>ppt_w</p:attrName>
                                        </p:attrNameLst>
                                      </p:cBhvr>
                                      <p:tavLst>
                                        <p:tav tm="0">
                                          <p:val>
                                            <p:fltVal val="0.000000"/>
                                          </p:val>
                                        </p:tav>
                                        <p:tav tm="100000">
                                          <p:val>
                                            <p:strVal val="#ppt_w"/>
                                          </p:val>
                                        </p:tav>
                                      </p:tavLst>
                                    </p:anim>
                                    <p:anim calcmode="lin" valueType="num">
                                      <p:cBhvr>
                                        <p:cTn id="18" dur="1000" fill="hold"/>
                                        <p:tgtEl>
                                          <p:spTgt spid="668679"/>
                                        </p:tgtEl>
                                        <p:attrNameLst>
                                          <p:attrName>ppt_h</p:attrName>
                                        </p:attrNameLst>
                                      </p:cBhvr>
                                      <p:tavLst>
                                        <p:tav tm="0">
                                          <p:val>
                                            <p:fltVal val="0.000000"/>
                                          </p:val>
                                        </p:tav>
                                        <p:tav tm="100000">
                                          <p:val>
                                            <p:strVal val="#ppt_h"/>
                                          </p:val>
                                        </p:tav>
                                      </p:tavLst>
                                    </p:anim>
                                    <p:animEffect transition="in" filter="fade">
                                      <p:cBhvr>
                                        <p:cTn id="19" dur="1000"/>
                                        <p:tgtEl>
                                          <p:spTgt spid="66867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68680"/>
                                        </p:tgtEl>
                                        <p:attrNameLst>
                                          <p:attrName>style.visibility</p:attrName>
                                        </p:attrNameLst>
                                      </p:cBhvr>
                                      <p:to>
                                        <p:strVal val="visible"/>
                                      </p:to>
                                    </p:set>
                                    <p:anim calcmode="lin" valueType="num">
                                      <p:cBhvr>
                                        <p:cTn id="22" dur="1000" fill="hold"/>
                                        <p:tgtEl>
                                          <p:spTgt spid="668680"/>
                                        </p:tgtEl>
                                        <p:attrNameLst>
                                          <p:attrName>ppt_w</p:attrName>
                                        </p:attrNameLst>
                                      </p:cBhvr>
                                      <p:tavLst>
                                        <p:tav tm="0">
                                          <p:val>
                                            <p:fltVal val="0.000000"/>
                                          </p:val>
                                        </p:tav>
                                        <p:tav tm="100000">
                                          <p:val>
                                            <p:strVal val="#ppt_w"/>
                                          </p:val>
                                        </p:tav>
                                      </p:tavLst>
                                    </p:anim>
                                    <p:anim calcmode="lin" valueType="num">
                                      <p:cBhvr>
                                        <p:cTn id="23" dur="1000" fill="hold"/>
                                        <p:tgtEl>
                                          <p:spTgt spid="668680"/>
                                        </p:tgtEl>
                                        <p:attrNameLst>
                                          <p:attrName>ppt_h</p:attrName>
                                        </p:attrNameLst>
                                      </p:cBhvr>
                                      <p:tavLst>
                                        <p:tav tm="0">
                                          <p:val>
                                            <p:fltVal val="0.000000"/>
                                          </p:val>
                                        </p:tav>
                                        <p:tav tm="100000">
                                          <p:val>
                                            <p:strVal val="#ppt_h"/>
                                          </p:val>
                                        </p:tav>
                                      </p:tavLst>
                                    </p:anim>
                                    <p:animEffect transition="in" filter="fade">
                                      <p:cBhvr>
                                        <p:cTn id="24" dur="1000"/>
                                        <p:tgtEl>
                                          <p:spTgt spid="66868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1000" fill="hold"/>
                                        <p:tgtEl>
                                          <p:spTgt spid="93"/>
                                        </p:tgtEl>
                                        <p:attrNameLst>
                                          <p:attrName>ppt_x</p:attrName>
                                        </p:attrNameLst>
                                      </p:cBhvr>
                                      <p:tavLst>
                                        <p:tav tm="0">
                                          <p:val>
                                            <p:strVal val="0-#ppt_w/2"/>
                                          </p:val>
                                        </p:tav>
                                        <p:tav tm="100000">
                                          <p:val>
                                            <p:strVal val="#ppt_x"/>
                                          </p:val>
                                        </p:tav>
                                      </p:tavLst>
                                    </p:anim>
                                    <p:anim calcmode="lin" valueType="num">
                                      <p:cBhvr>
                                        <p:cTn id="30" dur="10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668695"/>
                                        </p:tgtEl>
                                        <p:attrNameLst>
                                          <p:attrName>style.visibility</p:attrName>
                                        </p:attrNameLst>
                                      </p:cBhvr>
                                      <p:to>
                                        <p:strVal val="visible"/>
                                      </p:to>
                                    </p:set>
                                    <p:anim calcmode="lin" valueType="num">
                                      <p:cBhvr>
                                        <p:cTn id="35" dur="1000" fill="hold"/>
                                        <p:tgtEl>
                                          <p:spTgt spid="668695"/>
                                        </p:tgtEl>
                                        <p:attrNameLst>
                                          <p:attrName>ppt_x</p:attrName>
                                        </p:attrNameLst>
                                      </p:cBhvr>
                                      <p:tavLst>
                                        <p:tav tm="0">
                                          <p:val>
                                            <p:strVal val="1+#ppt_w/2"/>
                                          </p:val>
                                        </p:tav>
                                        <p:tav tm="100000">
                                          <p:val>
                                            <p:strVal val="#ppt_x"/>
                                          </p:val>
                                        </p:tav>
                                      </p:tavLst>
                                    </p:anim>
                                    <p:anim calcmode="lin" valueType="num">
                                      <p:cBhvr>
                                        <p:cTn id="36" dur="1000" fill="hold"/>
                                        <p:tgtEl>
                                          <p:spTgt spid="66869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668694"/>
                                        </p:tgtEl>
                                        <p:attrNameLst>
                                          <p:attrName>style.visibility</p:attrName>
                                        </p:attrNameLst>
                                      </p:cBhvr>
                                      <p:to>
                                        <p:strVal val="visible"/>
                                      </p:to>
                                    </p:set>
                                    <p:anim calcmode="lin" valueType="num">
                                      <p:cBhvr>
                                        <p:cTn id="39" dur="1000" fill="hold"/>
                                        <p:tgtEl>
                                          <p:spTgt spid="668694"/>
                                        </p:tgtEl>
                                        <p:attrNameLst>
                                          <p:attrName>ppt_x</p:attrName>
                                        </p:attrNameLst>
                                      </p:cBhvr>
                                      <p:tavLst>
                                        <p:tav tm="0">
                                          <p:val>
                                            <p:strVal val="1+#ppt_w/2"/>
                                          </p:val>
                                        </p:tav>
                                        <p:tav tm="100000">
                                          <p:val>
                                            <p:strVal val="#ppt_x"/>
                                          </p:val>
                                        </p:tav>
                                      </p:tavLst>
                                    </p:anim>
                                    <p:anim calcmode="lin" valueType="num">
                                      <p:cBhvr>
                                        <p:cTn id="40" dur="1000" fill="hold"/>
                                        <p:tgtEl>
                                          <p:spTgt spid="66869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668696"/>
                                        </p:tgtEl>
                                        <p:attrNameLst>
                                          <p:attrName>style.visibility</p:attrName>
                                        </p:attrNameLst>
                                      </p:cBhvr>
                                      <p:to>
                                        <p:strVal val="visible"/>
                                      </p:to>
                                    </p:set>
                                    <p:anim calcmode="lin" valueType="num">
                                      <p:cBhvr>
                                        <p:cTn id="43" dur="1000" fill="hold"/>
                                        <p:tgtEl>
                                          <p:spTgt spid="668696"/>
                                        </p:tgtEl>
                                        <p:attrNameLst>
                                          <p:attrName>ppt_x</p:attrName>
                                        </p:attrNameLst>
                                      </p:cBhvr>
                                      <p:tavLst>
                                        <p:tav tm="0">
                                          <p:val>
                                            <p:strVal val="1+#ppt_w/2"/>
                                          </p:val>
                                        </p:tav>
                                        <p:tav tm="100000">
                                          <p:val>
                                            <p:strVal val="#ppt_x"/>
                                          </p:val>
                                        </p:tav>
                                      </p:tavLst>
                                    </p:anim>
                                    <p:anim calcmode="lin" valueType="num">
                                      <p:cBhvr>
                                        <p:cTn id="44" dur="1000" fill="hold"/>
                                        <p:tgtEl>
                                          <p:spTgt spid="66869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668693"/>
                                        </p:tgtEl>
                                        <p:attrNameLst>
                                          <p:attrName>style.visibility</p:attrName>
                                        </p:attrNameLst>
                                      </p:cBhvr>
                                      <p:to>
                                        <p:strVal val="visible"/>
                                      </p:to>
                                    </p:set>
                                    <p:anim calcmode="lin" valueType="num">
                                      <p:cBhvr>
                                        <p:cTn id="47" dur="1000" fill="hold"/>
                                        <p:tgtEl>
                                          <p:spTgt spid="668693"/>
                                        </p:tgtEl>
                                        <p:attrNameLst>
                                          <p:attrName>ppt_x</p:attrName>
                                        </p:attrNameLst>
                                      </p:cBhvr>
                                      <p:tavLst>
                                        <p:tav tm="0">
                                          <p:val>
                                            <p:strVal val="1+#ppt_w/2"/>
                                          </p:val>
                                        </p:tav>
                                        <p:tav tm="100000">
                                          <p:val>
                                            <p:strVal val="#ppt_x"/>
                                          </p:val>
                                        </p:tav>
                                      </p:tavLst>
                                    </p:anim>
                                    <p:anim calcmode="lin" valueType="num">
                                      <p:cBhvr>
                                        <p:cTn id="48" dur="1000" fill="hold"/>
                                        <p:tgtEl>
                                          <p:spTgt spid="668693"/>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668692"/>
                                        </p:tgtEl>
                                        <p:attrNameLst>
                                          <p:attrName>style.visibility</p:attrName>
                                        </p:attrNameLst>
                                      </p:cBhvr>
                                      <p:to>
                                        <p:strVal val="visible"/>
                                      </p:to>
                                    </p:set>
                                    <p:anim calcmode="lin" valueType="num">
                                      <p:cBhvr>
                                        <p:cTn id="51" dur="1000" fill="hold"/>
                                        <p:tgtEl>
                                          <p:spTgt spid="668692"/>
                                        </p:tgtEl>
                                        <p:attrNameLst>
                                          <p:attrName>ppt_x</p:attrName>
                                        </p:attrNameLst>
                                      </p:cBhvr>
                                      <p:tavLst>
                                        <p:tav tm="0">
                                          <p:val>
                                            <p:strVal val="1+#ppt_w/2"/>
                                          </p:val>
                                        </p:tav>
                                        <p:tav tm="100000">
                                          <p:val>
                                            <p:strVal val="#ppt_x"/>
                                          </p:val>
                                        </p:tav>
                                      </p:tavLst>
                                    </p:anim>
                                    <p:anim calcmode="lin" valueType="num">
                                      <p:cBhvr>
                                        <p:cTn id="52" dur="1000" fill="hold"/>
                                        <p:tgtEl>
                                          <p:spTgt spid="668692"/>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668691"/>
                                        </p:tgtEl>
                                        <p:attrNameLst>
                                          <p:attrName>style.visibility</p:attrName>
                                        </p:attrNameLst>
                                      </p:cBhvr>
                                      <p:to>
                                        <p:strVal val="visible"/>
                                      </p:to>
                                    </p:set>
                                    <p:anim calcmode="lin" valueType="num">
                                      <p:cBhvr>
                                        <p:cTn id="55" dur="1000" fill="hold"/>
                                        <p:tgtEl>
                                          <p:spTgt spid="668691"/>
                                        </p:tgtEl>
                                        <p:attrNameLst>
                                          <p:attrName>ppt_x</p:attrName>
                                        </p:attrNameLst>
                                      </p:cBhvr>
                                      <p:tavLst>
                                        <p:tav tm="0">
                                          <p:val>
                                            <p:strVal val="1+#ppt_w/2"/>
                                          </p:val>
                                        </p:tav>
                                        <p:tav tm="100000">
                                          <p:val>
                                            <p:strVal val="#ppt_x"/>
                                          </p:val>
                                        </p:tav>
                                      </p:tavLst>
                                    </p:anim>
                                    <p:anim calcmode="lin" valueType="num">
                                      <p:cBhvr>
                                        <p:cTn id="56" dur="1000" fill="hold"/>
                                        <p:tgtEl>
                                          <p:spTgt spid="66869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668690"/>
                                        </p:tgtEl>
                                        <p:attrNameLst>
                                          <p:attrName>style.visibility</p:attrName>
                                        </p:attrNameLst>
                                      </p:cBhvr>
                                      <p:to>
                                        <p:strVal val="visible"/>
                                      </p:to>
                                    </p:set>
                                    <p:anim calcmode="lin" valueType="num">
                                      <p:cBhvr>
                                        <p:cTn id="59" dur="1000" fill="hold"/>
                                        <p:tgtEl>
                                          <p:spTgt spid="668690"/>
                                        </p:tgtEl>
                                        <p:attrNameLst>
                                          <p:attrName>ppt_x</p:attrName>
                                        </p:attrNameLst>
                                      </p:cBhvr>
                                      <p:tavLst>
                                        <p:tav tm="0">
                                          <p:val>
                                            <p:strVal val="1+#ppt_w/2"/>
                                          </p:val>
                                        </p:tav>
                                        <p:tav tm="100000">
                                          <p:val>
                                            <p:strVal val="#ppt_x"/>
                                          </p:val>
                                        </p:tav>
                                      </p:tavLst>
                                    </p:anim>
                                    <p:anim calcmode="lin" valueType="num">
                                      <p:cBhvr>
                                        <p:cTn id="60" dur="1000" fill="hold"/>
                                        <p:tgtEl>
                                          <p:spTgt spid="66869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668683"/>
                                        </p:tgtEl>
                                        <p:attrNameLst>
                                          <p:attrName>style.visibility</p:attrName>
                                        </p:attrNameLst>
                                      </p:cBhvr>
                                      <p:to>
                                        <p:strVal val="visible"/>
                                      </p:to>
                                    </p:set>
                                    <p:anim calcmode="lin" valueType="num">
                                      <p:cBhvr>
                                        <p:cTn id="63" dur="1000" fill="hold"/>
                                        <p:tgtEl>
                                          <p:spTgt spid="668683"/>
                                        </p:tgtEl>
                                        <p:attrNameLst>
                                          <p:attrName>ppt_x</p:attrName>
                                        </p:attrNameLst>
                                      </p:cBhvr>
                                      <p:tavLst>
                                        <p:tav tm="0">
                                          <p:val>
                                            <p:strVal val="1+#ppt_w/2"/>
                                          </p:val>
                                        </p:tav>
                                        <p:tav tm="100000">
                                          <p:val>
                                            <p:strVal val="#ppt_x"/>
                                          </p:val>
                                        </p:tav>
                                      </p:tavLst>
                                    </p:anim>
                                    <p:anim calcmode="lin" valueType="num">
                                      <p:cBhvr>
                                        <p:cTn id="64" dur="1000" fill="hold"/>
                                        <p:tgtEl>
                                          <p:spTgt spid="668683"/>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668688"/>
                                        </p:tgtEl>
                                        <p:attrNameLst>
                                          <p:attrName>style.visibility</p:attrName>
                                        </p:attrNameLst>
                                      </p:cBhvr>
                                      <p:to>
                                        <p:strVal val="visible"/>
                                      </p:to>
                                    </p:set>
                                    <p:anim calcmode="lin" valueType="num">
                                      <p:cBhvr>
                                        <p:cTn id="67" dur="1000" fill="hold"/>
                                        <p:tgtEl>
                                          <p:spTgt spid="668688"/>
                                        </p:tgtEl>
                                        <p:attrNameLst>
                                          <p:attrName>ppt_x</p:attrName>
                                        </p:attrNameLst>
                                      </p:cBhvr>
                                      <p:tavLst>
                                        <p:tav tm="0">
                                          <p:val>
                                            <p:strVal val="1+#ppt_w/2"/>
                                          </p:val>
                                        </p:tav>
                                        <p:tav tm="100000">
                                          <p:val>
                                            <p:strVal val="#ppt_x"/>
                                          </p:val>
                                        </p:tav>
                                      </p:tavLst>
                                    </p:anim>
                                    <p:anim calcmode="lin" valueType="num">
                                      <p:cBhvr>
                                        <p:cTn id="68" dur="1000" fill="hold"/>
                                        <p:tgtEl>
                                          <p:spTgt spid="668688"/>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668687"/>
                                        </p:tgtEl>
                                        <p:attrNameLst>
                                          <p:attrName>style.visibility</p:attrName>
                                        </p:attrNameLst>
                                      </p:cBhvr>
                                      <p:to>
                                        <p:strVal val="visible"/>
                                      </p:to>
                                    </p:set>
                                    <p:anim calcmode="lin" valueType="num">
                                      <p:cBhvr>
                                        <p:cTn id="71" dur="1000" fill="hold"/>
                                        <p:tgtEl>
                                          <p:spTgt spid="668687"/>
                                        </p:tgtEl>
                                        <p:attrNameLst>
                                          <p:attrName>ppt_x</p:attrName>
                                        </p:attrNameLst>
                                      </p:cBhvr>
                                      <p:tavLst>
                                        <p:tav tm="0">
                                          <p:val>
                                            <p:strVal val="1+#ppt_w/2"/>
                                          </p:val>
                                        </p:tav>
                                        <p:tav tm="100000">
                                          <p:val>
                                            <p:strVal val="#ppt_x"/>
                                          </p:val>
                                        </p:tav>
                                      </p:tavLst>
                                    </p:anim>
                                    <p:anim calcmode="lin" valueType="num">
                                      <p:cBhvr>
                                        <p:cTn id="72" dur="1000" fill="hold"/>
                                        <p:tgtEl>
                                          <p:spTgt spid="668687"/>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668685"/>
                                        </p:tgtEl>
                                        <p:attrNameLst>
                                          <p:attrName>style.visibility</p:attrName>
                                        </p:attrNameLst>
                                      </p:cBhvr>
                                      <p:to>
                                        <p:strVal val="visible"/>
                                      </p:to>
                                    </p:set>
                                    <p:anim calcmode="lin" valueType="num">
                                      <p:cBhvr>
                                        <p:cTn id="75" dur="1000" fill="hold"/>
                                        <p:tgtEl>
                                          <p:spTgt spid="668685"/>
                                        </p:tgtEl>
                                        <p:attrNameLst>
                                          <p:attrName>ppt_x</p:attrName>
                                        </p:attrNameLst>
                                      </p:cBhvr>
                                      <p:tavLst>
                                        <p:tav tm="0">
                                          <p:val>
                                            <p:strVal val="1+#ppt_w/2"/>
                                          </p:val>
                                        </p:tav>
                                        <p:tav tm="100000">
                                          <p:val>
                                            <p:strVal val="#ppt_x"/>
                                          </p:val>
                                        </p:tav>
                                      </p:tavLst>
                                    </p:anim>
                                    <p:anim calcmode="lin" valueType="num">
                                      <p:cBhvr>
                                        <p:cTn id="76" dur="1000" fill="hold"/>
                                        <p:tgtEl>
                                          <p:spTgt spid="668685"/>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668689"/>
                                        </p:tgtEl>
                                        <p:attrNameLst>
                                          <p:attrName>style.visibility</p:attrName>
                                        </p:attrNameLst>
                                      </p:cBhvr>
                                      <p:to>
                                        <p:strVal val="visible"/>
                                      </p:to>
                                    </p:set>
                                    <p:anim calcmode="lin" valueType="num">
                                      <p:cBhvr>
                                        <p:cTn id="79" dur="1000" fill="hold"/>
                                        <p:tgtEl>
                                          <p:spTgt spid="668689"/>
                                        </p:tgtEl>
                                        <p:attrNameLst>
                                          <p:attrName>ppt_x</p:attrName>
                                        </p:attrNameLst>
                                      </p:cBhvr>
                                      <p:tavLst>
                                        <p:tav tm="0">
                                          <p:val>
                                            <p:strVal val="1+#ppt_w/2"/>
                                          </p:val>
                                        </p:tav>
                                        <p:tav tm="100000">
                                          <p:val>
                                            <p:strVal val="#ppt_x"/>
                                          </p:val>
                                        </p:tav>
                                      </p:tavLst>
                                    </p:anim>
                                    <p:anim calcmode="lin" valueType="num">
                                      <p:cBhvr>
                                        <p:cTn id="80" dur="1000" fill="hold"/>
                                        <p:tgtEl>
                                          <p:spTgt spid="668689"/>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668686"/>
                                        </p:tgtEl>
                                        <p:attrNameLst>
                                          <p:attrName>style.visibility</p:attrName>
                                        </p:attrNameLst>
                                      </p:cBhvr>
                                      <p:to>
                                        <p:strVal val="visible"/>
                                      </p:to>
                                    </p:set>
                                    <p:anim calcmode="lin" valueType="num">
                                      <p:cBhvr>
                                        <p:cTn id="83" dur="1000" fill="hold"/>
                                        <p:tgtEl>
                                          <p:spTgt spid="668686"/>
                                        </p:tgtEl>
                                        <p:attrNameLst>
                                          <p:attrName>ppt_x</p:attrName>
                                        </p:attrNameLst>
                                      </p:cBhvr>
                                      <p:tavLst>
                                        <p:tav tm="0">
                                          <p:val>
                                            <p:strVal val="1+#ppt_w/2"/>
                                          </p:val>
                                        </p:tav>
                                        <p:tav tm="100000">
                                          <p:val>
                                            <p:strVal val="#ppt_x"/>
                                          </p:val>
                                        </p:tav>
                                      </p:tavLst>
                                    </p:anim>
                                    <p:anim calcmode="lin" valueType="num">
                                      <p:cBhvr>
                                        <p:cTn id="84" dur="1000" fill="hold"/>
                                        <p:tgtEl>
                                          <p:spTgt spid="668686"/>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668684"/>
                                        </p:tgtEl>
                                        <p:attrNameLst>
                                          <p:attrName>style.visibility</p:attrName>
                                        </p:attrNameLst>
                                      </p:cBhvr>
                                      <p:to>
                                        <p:strVal val="visible"/>
                                      </p:to>
                                    </p:set>
                                    <p:anim calcmode="lin" valueType="num">
                                      <p:cBhvr>
                                        <p:cTn id="87" dur="1000" fill="hold"/>
                                        <p:tgtEl>
                                          <p:spTgt spid="668684"/>
                                        </p:tgtEl>
                                        <p:attrNameLst>
                                          <p:attrName>ppt_x</p:attrName>
                                        </p:attrNameLst>
                                      </p:cBhvr>
                                      <p:tavLst>
                                        <p:tav tm="0">
                                          <p:val>
                                            <p:strVal val="1+#ppt_w/2"/>
                                          </p:val>
                                        </p:tav>
                                        <p:tav tm="100000">
                                          <p:val>
                                            <p:strVal val="#ppt_x"/>
                                          </p:val>
                                        </p:tav>
                                      </p:tavLst>
                                    </p:anim>
                                    <p:anim calcmode="lin" valueType="num">
                                      <p:cBhvr>
                                        <p:cTn id="88" dur="1000" fill="hold"/>
                                        <p:tgtEl>
                                          <p:spTgt spid="668684"/>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94"/>
                                        </p:tgtEl>
                                        <p:attrNameLst>
                                          <p:attrName>style.visibility</p:attrName>
                                        </p:attrNameLst>
                                      </p:cBhvr>
                                      <p:to>
                                        <p:strVal val="visible"/>
                                      </p:to>
                                    </p:set>
                                    <p:anim calcmode="lin" valueType="num">
                                      <p:cBhvr>
                                        <p:cTn id="93" dur="1000" fill="hold"/>
                                        <p:tgtEl>
                                          <p:spTgt spid="94"/>
                                        </p:tgtEl>
                                        <p:attrNameLst>
                                          <p:attrName>ppt_x</p:attrName>
                                        </p:attrNameLst>
                                      </p:cBhvr>
                                      <p:tavLst>
                                        <p:tav tm="0">
                                          <p:val>
                                            <p:strVal val="0-#ppt_w/2"/>
                                          </p:val>
                                        </p:tav>
                                        <p:tav tm="100000">
                                          <p:val>
                                            <p:strVal val="#ppt_x"/>
                                          </p:val>
                                        </p:tav>
                                      </p:tavLst>
                                    </p:anim>
                                    <p:anim calcmode="lin" valueType="num">
                                      <p:cBhvr>
                                        <p:cTn id="94"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668698"/>
                                        </p:tgtEl>
                                        <p:attrNameLst>
                                          <p:attrName>style.visibility</p:attrName>
                                        </p:attrNameLst>
                                      </p:cBhvr>
                                      <p:to>
                                        <p:strVal val="visible"/>
                                      </p:to>
                                    </p:set>
                                    <p:animEffect transition="in" filter="wipe(down)">
                                      <p:cBhvr>
                                        <p:cTn id="99" dur="2000"/>
                                        <p:tgtEl>
                                          <p:spTgt spid="66869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668700"/>
                                        </p:tgtEl>
                                        <p:attrNameLst>
                                          <p:attrName>style.visibility</p:attrName>
                                        </p:attrNameLst>
                                      </p:cBhvr>
                                      <p:to>
                                        <p:strVal val="visible"/>
                                      </p:to>
                                    </p:set>
                                    <p:animEffect transition="in" filter="wipe(left)">
                                      <p:cBhvr>
                                        <p:cTn id="104" dur="1000"/>
                                        <p:tgtEl>
                                          <p:spTgt spid="668700"/>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668701"/>
                                        </p:tgtEl>
                                        <p:attrNameLst>
                                          <p:attrName>style.visibility</p:attrName>
                                        </p:attrNameLst>
                                      </p:cBhvr>
                                      <p:to>
                                        <p:strVal val="visible"/>
                                      </p:to>
                                    </p:set>
                                    <p:animEffect transition="in" filter="wipe(left)">
                                      <p:cBhvr>
                                        <p:cTn id="107" dur="1000"/>
                                        <p:tgtEl>
                                          <p:spTgt spid="668701"/>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668702"/>
                                        </p:tgtEl>
                                        <p:attrNameLst>
                                          <p:attrName>style.visibility</p:attrName>
                                        </p:attrNameLst>
                                      </p:cBhvr>
                                      <p:to>
                                        <p:strVal val="visible"/>
                                      </p:to>
                                    </p:set>
                                    <p:animEffect transition="in" filter="wipe(left)">
                                      <p:cBhvr>
                                        <p:cTn id="110" dur="1000"/>
                                        <p:tgtEl>
                                          <p:spTgt spid="668702"/>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668681"/>
                                        </p:tgtEl>
                                        <p:attrNameLst>
                                          <p:attrName>style.visibility</p:attrName>
                                        </p:attrNameLst>
                                      </p:cBhvr>
                                      <p:to>
                                        <p:strVal val="visible"/>
                                      </p:to>
                                    </p:set>
                                    <p:anim calcmode="lin" valueType="num">
                                      <p:cBhvr>
                                        <p:cTn id="113" dur="1000" fill="hold"/>
                                        <p:tgtEl>
                                          <p:spTgt spid="668681"/>
                                        </p:tgtEl>
                                        <p:attrNameLst>
                                          <p:attrName>ppt_w</p:attrName>
                                        </p:attrNameLst>
                                      </p:cBhvr>
                                      <p:tavLst>
                                        <p:tav tm="0">
                                          <p:val>
                                            <p:fltVal val="0.000000"/>
                                          </p:val>
                                        </p:tav>
                                        <p:tav tm="100000">
                                          <p:val>
                                            <p:strVal val="#ppt_w"/>
                                          </p:val>
                                        </p:tav>
                                      </p:tavLst>
                                    </p:anim>
                                    <p:anim calcmode="lin" valueType="num">
                                      <p:cBhvr>
                                        <p:cTn id="114" dur="1000" fill="hold"/>
                                        <p:tgtEl>
                                          <p:spTgt spid="668681"/>
                                        </p:tgtEl>
                                        <p:attrNameLst>
                                          <p:attrName>ppt_h</p:attrName>
                                        </p:attrNameLst>
                                      </p:cBhvr>
                                      <p:tavLst>
                                        <p:tav tm="0">
                                          <p:val>
                                            <p:fltVal val="0.000000"/>
                                          </p:val>
                                        </p:tav>
                                        <p:tav tm="100000">
                                          <p:val>
                                            <p:strVal val="#ppt_h"/>
                                          </p:val>
                                        </p:tav>
                                      </p:tavLst>
                                    </p:anim>
                                    <p:animEffect transition="in" filter="fade">
                                      <p:cBhvr>
                                        <p:cTn id="115" dur="1000"/>
                                        <p:tgtEl>
                                          <p:spTgt spid="668681"/>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668704"/>
                                        </p:tgtEl>
                                        <p:attrNameLst>
                                          <p:attrName>style.visibility</p:attrName>
                                        </p:attrNameLst>
                                      </p:cBhvr>
                                      <p:to>
                                        <p:strVal val="visible"/>
                                      </p:to>
                                    </p:set>
                                    <p:animEffect transition="in" filter="wipe(left)">
                                      <p:cBhvr>
                                        <p:cTn id="118" dur="1000"/>
                                        <p:tgtEl>
                                          <p:spTgt spid="668704"/>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grpId="0" nodeType="clickEffect">
                                  <p:stCondLst>
                                    <p:cond delay="0"/>
                                  </p:stCondLst>
                                  <p:childTnLst>
                                    <p:set>
                                      <p:cBhvr>
                                        <p:cTn id="122" dur="1" fill="hold">
                                          <p:stCondLst>
                                            <p:cond delay="0"/>
                                          </p:stCondLst>
                                        </p:cTn>
                                        <p:tgtEl>
                                          <p:spTgt spid="95"/>
                                        </p:tgtEl>
                                        <p:attrNameLst>
                                          <p:attrName>style.visibility</p:attrName>
                                        </p:attrNameLst>
                                      </p:cBhvr>
                                      <p:to>
                                        <p:strVal val="visible"/>
                                      </p:to>
                                    </p:set>
                                    <p:anim calcmode="lin" valueType="num">
                                      <p:cBhvr>
                                        <p:cTn id="123" dur="1000" fill="hold"/>
                                        <p:tgtEl>
                                          <p:spTgt spid="95"/>
                                        </p:tgtEl>
                                        <p:attrNameLst>
                                          <p:attrName>ppt_x</p:attrName>
                                        </p:attrNameLst>
                                      </p:cBhvr>
                                      <p:tavLst>
                                        <p:tav tm="0">
                                          <p:val>
                                            <p:strVal val="0-#ppt_w/2"/>
                                          </p:val>
                                        </p:tav>
                                        <p:tav tm="100000">
                                          <p:val>
                                            <p:strVal val="#ppt_x"/>
                                          </p:val>
                                        </p:tav>
                                      </p:tavLst>
                                    </p:anim>
                                    <p:anim calcmode="lin" valueType="num">
                                      <p:cBhvr>
                                        <p:cTn id="124"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500"/>
                                        <p:tgtEl>
                                          <p:spTgt spid="2"/>
                                        </p:tgtEl>
                                      </p:cBhvr>
                                    </p:animEffect>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668703"/>
                                        </p:tgtEl>
                                        <p:attrNameLst>
                                          <p:attrName>style.visibility</p:attrName>
                                        </p:attrNameLst>
                                      </p:cBhvr>
                                      <p:to>
                                        <p:strVal val="visible"/>
                                      </p:to>
                                    </p:set>
                                    <p:anim calcmode="lin" valueType="num">
                                      <p:cBhvr additive="base">
                                        <p:cTn id="134" dur="500" fill="hold"/>
                                        <p:tgtEl>
                                          <p:spTgt spid="668703"/>
                                        </p:tgtEl>
                                        <p:attrNameLst>
                                          <p:attrName>ppt_x</p:attrName>
                                        </p:attrNameLst>
                                      </p:cBhvr>
                                      <p:tavLst>
                                        <p:tav tm="0">
                                          <p:val>
                                            <p:strVal val="#ppt_x"/>
                                          </p:val>
                                        </p:tav>
                                        <p:tav tm="100000">
                                          <p:val>
                                            <p:strVal val="#ppt_x"/>
                                          </p:val>
                                        </p:tav>
                                      </p:tavLst>
                                    </p:anim>
                                    <p:anim calcmode="lin" valueType="num">
                                      <p:cBhvr additive="base">
                                        <p:cTn id="135" dur="500" fill="hold"/>
                                        <p:tgtEl>
                                          <p:spTgt spid="6687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7" grpId="0" bldLvl="0" animBg="1"/>
      <p:bldP spid="668678" grpId="0" bldLvl="0" animBg="1"/>
      <p:bldP spid="668679" grpId="0" bldLvl="0" animBg="1"/>
      <p:bldP spid="668680" grpId="0" bldLvl="0" animBg="1"/>
      <p:bldP spid="668681" grpId="0" bldLvl="0" animBg="1"/>
      <p:bldP spid="668683" grpId="0"/>
      <p:bldP spid="668684" grpId="0"/>
      <p:bldP spid="668685" grpId="0"/>
      <p:bldP spid="668686" grpId="0"/>
      <p:bldP spid="668687" grpId="0"/>
      <p:bldP spid="668688" grpId="0"/>
      <p:bldP spid="668689" grpId="0"/>
      <p:bldP spid="668690" grpId="0"/>
      <p:bldP spid="668691" grpId="0"/>
      <p:bldP spid="668692" grpId="0"/>
      <p:bldP spid="668693" grpId="0"/>
      <p:bldP spid="668694" grpId="0"/>
      <p:bldP spid="668695" grpId="0"/>
      <p:bldP spid="668696" grpId="0"/>
      <p:bldP spid="668700" grpId="0" bldLvl="0" animBg="1"/>
      <p:bldP spid="668701" grpId="0" bldLvl="0" animBg="1"/>
      <p:bldP spid="668702" grpId="0" bldLvl="0" animBg="1"/>
      <p:bldP spid="668704" grpId="0" bldLvl="0" animBg="1"/>
      <p:bldP spid="93" grpId="0"/>
      <p:bldP spid="94" grpId="0"/>
      <p:bldP spid="95" grpId="0"/>
      <p:bldP spid="6687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228600" y="919163"/>
            <a:ext cx="8813800" cy="4546600"/>
          </a:xfrm>
          <a:prstGeom prst="rect">
            <a:avLst/>
          </a:prstGeom>
        </p:spPr>
        <p:txBody>
          <a:bodyPr wrap="square">
            <a:spAutoFit/>
          </a:bodyPr>
          <a:lstStyle/>
          <a:p>
            <a:pPr indent="457200" algn="just" fontAlgn="base">
              <a:lnSpc>
                <a:spcPct val="150000"/>
              </a:lnSpc>
            </a:pPr>
            <a:r>
              <a:rPr lang="zh-CN" altLang="en-US" sz="2400" b="1" strike="noStrike" noProof="1" dirty="0">
                <a:latin typeface="黑体" panose="02010609060101010101" pitchFamily="49" charset="-122"/>
                <a:ea typeface="黑体" panose="02010609060101010101" pitchFamily="49" charset="-122"/>
                <a:cs typeface="+mn-cs"/>
              </a:rPr>
              <a:t>在爱打桥牌的邓小平</a:t>
            </a:r>
            <a:r>
              <a:rPr lang="zh-CN" altLang="en-US" sz="2400" b="1" strike="noStrike" noProof="1" dirty="0" smtClean="0">
                <a:latin typeface="黑体" panose="02010609060101010101" pitchFamily="49" charset="-122"/>
                <a:ea typeface="黑体" panose="02010609060101010101" pitchFamily="49" charset="-122"/>
                <a:cs typeface="+mn-cs"/>
              </a:rPr>
              <a:t>眼里，</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上海</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是</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“王牌”</a:t>
            </a:r>
            <a:r>
              <a:rPr lang="zh-CN" altLang="en-US" sz="2400" b="1" strike="noStrike" noProof="1" dirty="0">
                <a:latin typeface="黑体" panose="02010609060101010101" pitchFamily="49" charset="-122"/>
                <a:ea typeface="黑体" panose="02010609060101010101" pitchFamily="49" charset="-122"/>
                <a:cs typeface="+mn-cs"/>
              </a:rPr>
              <a:t>，</a:t>
            </a:r>
            <a:r>
              <a:rPr lang="zh-CN" altLang="en-US" sz="2400" b="1" strike="noStrike" noProof="1" dirty="0" smtClean="0">
                <a:latin typeface="黑体" panose="02010609060101010101" pitchFamily="49" charset="-122"/>
                <a:ea typeface="黑体" panose="02010609060101010101" pitchFamily="49" charset="-122"/>
                <a:cs typeface="+mn-cs"/>
              </a:rPr>
              <a:t>需要</a:t>
            </a:r>
            <a:r>
              <a:rPr lang="zh-CN" altLang="en-US" sz="2400" b="1" strike="noStrike" noProof="1" dirty="0">
                <a:latin typeface="黑体" panose="02010609060101010101" pitchFamily="49" charset="-122"/>
                <a:ea typeface="黑体" panose="02010609060101010101" pitchFamily="49" charset="-122"/>
                <a:cs typeface="+mn-cs"/>
              </a:rPr>
              <a:t>考虑的是怎么出，什么时候出。他曾经如此解释</a:t>
            </a:r>
            <a:r>
              <a:rPr lang="zh-CN" altLang="en-US" sz="2400" b="1" strike="noStrike" noProof="1" dirty="0" smtClean="0">
                <a:latin typeface="黑体" panose="02010609060101010101" pitchFamily="49" charset="-122"/>
                <a:ea typeface="黑体" panose="02010609060101010101" pitchFamily="49" charset="-122"/>
                <a:cs typeface="+mn-cs"/>
              </a:rPr>
              <a:t>“</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出牌顺序</a:t>
            </a:r>
            <a:r>
              <a:rPr lang="zh-CN" altLang="en-US" sz="2400" b="1" strike="noStrike" noProof="1" dirty="0" smtClean="0">
                <a:latin typeface="黑体" panose="02010609060101010101" pitchFamily="49" charset="-122"/>
                <a:ea typeface="黑体" panose="02010609060101010101" pitchFamily="49" charset="-122"/>
                <a:cs typeface="+mn-cs"/>
              </a:rPr>
              <a:t>”：“</a:t>
            </a:r>
            <a:r>
              <a:rPr lang="zh-CN" altLang="en-US" sz="2400" b="1" strike="noStrike" noProof="1" dirty="0">
                <a:latin typeface="黑体" panose="02010609060101010101" pitchFamily="49" charset="-122"/>
                <a:ea typeface="黑体" panose="02010609060101010101" pitchFamily="49" charset="-122"/>
                <a:cs typeface="+mn-cs"/>
              </a:rPr>
              <a:t>为什么我考虑</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深圳</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开放</a:t>
            </a:r>
            <a:r>
              <a:rPr lang="zh-CN" altLang="en-US" sz="2400" b="1" strike="noStrike" noProof="1" dirty="0" smtClean="0">
                <a:latin typeface="黑体" panose="02010609060101010101" pitchFamily="49" charset="-122"/>
                <a:ea typeface="黑体" panose="02010609060101010101" pitchFamily="49" charset="-122"/>
                <a:cs typeface="+mn-cs"/>
              </a:rPr>
              <a:t>？因为</a:t>
            </a:r>
            <a:r>
              <a:rPr lang="zh-CN" altLang="en-US" sz="2400" b="1" strike="noStrike" noProof="1" dirty="0">
                <a:latin typeface="黑体" panose="02010609060101010101" pitchFamily="49" charset="-122"/>
                <a:ea typeface="黑体" panose="02010609060101010101" pitchFamily="49" charset="-122"/>
                <a:cs typeface="+mn-cs"/>
              </a:rPr>
              <a:t>它</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面对着</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香港</a:t>
            </a:r>
            <a:r>
              <a:rPr lang="zh-CN" altLang="en-US" sz="2400" b="1" strike="noStrike" noProof="1" dirty="0" smtClean="0">
                <a:latin typeface="黑体" panose="02010609060101010101" pitchFamily="49" charset="-122"/>
                <a:ea typeface="黑体" panose="02010609060101010101" pitchFamily="49" charset="-122"/>
                <a:cs typeface="+mn-cs"/>
              </a:rPr>
              <a:t>；</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开放珠海</a:t>
            </a:r>
            <a:r>
              <a:rPr lang="zh-CN" altLang="en-US" sz="2400" b="1" strike="noStrike" noProof="1" dirty="0" smtClean="0">
                <a:latin typeface="黑体" panose="02010609060101010101" pitchFamily="49" charset="-122"/>
                <a:ea typeface="黑体" panose="02010609060101010101" pitchFamily="49" charset="-122"/>
                <a:cs typeface="+mn-cs"/>
              </a:rPr>
              <a:t>，是</a:t>
            </a:r>
            <a:r>
              <a:rPr lang="zh-CN" altLang="en-US" sz="2400" b="1" strike="noStrike" noProof="1" dirty="0">
                <a:latin typeface="黑体" panose="02010609060101010101" pitchFamily="49" charset="-122"/>
                <a:ea typeface="黑体" panose="02010609060101010101" pitchFamily="49" charset="-122"/>
                <a:cs typeface="+mn-cs"/>
              </a:rPr>
              <a:t>因为它</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面对着</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澳门</a:t>
            </a:r>
            <a:r>
              <a:rPr lang="zh-CN" altLang="en-US" sz="2400" b="1" strike="noStrike" noProof="1" dirty="0">
                <a:latin typeface="黑体" panose="02010609060101010101" pitchFamily="49" charset="-122"/>
                <a:ea typeface="黑体" panose="02010609060101010101" pitchFamily="49" charset="-122"/>
                <a:cs typeface="+mn-cs"/>
              </a:rPr>
              <a:t>；</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开放厦门</a:t>
            </a:r>
            <a:r>
              <a:rPr lang="zh-CN" altLang="en-US" sz="2400" b="1" strike="noStrike" noProof="1" dirty="0" smtClean="0">
                <a:latin typeface="黑体" panose="02010609060101010101" pitchFamily="49" charset="-122"/>
                <a:ea typeface="黑体" panose="02010609060101010101" pitchFamily="49" charset="-122"/>
                <a:cs typeface="+mn-cs"/>
              </a:rPr>
              <a:t>，因为</a:t>
            </a:r>
            <a:r>
              <a:rPr lang="zh-CN" altLang="en-US" sz="2400" b="1" strike="noStrike" noProof="1" dirty="0">
                <a:latin typeface="黑体" panose="02010609060101010101" pitchFamily="49" charset="-122"/>
                <a:ea typeface="黑体" panose="02010609060101010101" pitchFamily="49" charset="-122"/>
                <a:cs typeface="+mn-cs"/>
              </a:rPr>
              <a:t>它</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面对着</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台湾</a:t>
            </a:r>
            <a:r>
              <a:rPr lang="zh-CN" altLang="en-US" sz="2400" b="1" strike="noStrike" noProof="1" dirty="0" smtClean="0">
                <a:latin typeface="黑体" panose="02010609060101010101" pitchFamily="49" charset="-122"/>
                <a:ea typeface="黑体" panose="02010609060101010101" pitchFamily="49" charset="-122"/>
                <a:cs typeface="+mn-cs"/>
              </a:rPr>
              <a:t>；开放</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海南、</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汕头</a:t>
            </a:r>
            <a:r>
              <a:rPr lang="zh-CN" altLang="en-US" sz="2400" b="1" strike="noStrike" noProof="1" dirty="0" smtClean="0">
                <a:latin typeface="黑体" panose="02010609060101010101" pitchFamily="49" charset="-122"/>
                <a:ea typeface="黑体" panose="02010609060101010101" pitchFamily="49" charset="-122"/>
                <a:cs typeface="+mn-cs"/>
              </a:rPr>
              <a:t>，因为</a:t>
            </a:r>
            <a:r>
              <a:rPr lang="zh-CN" altLang="en-US" sz="2400" b="1" strike="noStrike" noProof="1" dirty="0">
                <a:latin typeface="黑体" panose="02010609060101010101" pitchFamily="49" charset="-122"/>
                <a:ea typeface="黑体" panose="02010609060101010101" pitchFamily="49" charset="-122"/>
                <a:cs typeface="+mn-cs"/>
              </a:rPr>
              <a:t>它</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面对着</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东南亚</a:t>
            </a:r>
            <a:r>
              <a:rPr lang="zh-CN" altLang="en-US" sz="2400" b="1" strike="noStrike" noProof="1" dirty="0" smtClean="0">
                <a:latin typeface="黑体" panose="02010609060101010101" pitchFamily="49" charset="-122"/>
                <a:ea typeface="黑体" panose="02010609060101010101" pitchFamily="49" charset="-122"/>
                <a:cs typeface="+mn-cs"/>
              </a:rPr>
              <a:t>。而</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开发开放浦东</a:t>
            </a:r>
            <a:r>
              <a:rPr lang="zh-CN" altLang="en-US" sz="2400" b="1" strike="noStrike" noProof="1" dirty="0">
                <a:latin typeface="黑体" panose="02010609060101010101" pitchFamily="49" charset="-122"/>
                <a:ea typeface="黑体" panose="02010609060101010101" pitchFamily="49" charset="-122"/>
                <a:cs typeface="+mn-cs"/>
              </a:rPr>
              <a:t>不止是浦东的</a:t>
            </a:r>
            <a:r>
              <a:rPr lang="zh-CN" altLang="en-US" sz="2400" b="1" strike="noStrike" noProof="1" dirty="0" smtClean="0">
                <a:latin typeface="黑体" panose="02010609060101010101" pitchFamily="49" charset="-122"/>
                <a:ea typeface="黑体" panose="02010609060101010101" pitchFamily="49" charset="-122"/>
                <a:cs typeface="+mn-cs"/>
              </a:rPr>
              <a:t>问题，是</a:t>
            </a:r>
            <a:r>
              <a:rPr lang="zh-CN" altLang="en-US" sz="2400" b="1" strike="noStrike" noProof="1" dirty="0">
                <a:latin typeface="黑体" panose="02010609060101010101" pitchFamily="49" charset="-122"/>
                <a:ea typeface="黑体" panose="02010609060101010101" pitchFamily="49" charset="-122"/>
                <a:cs typeface="+mn-cs"/>
              </a:rPr>
              <a:t>关系上海发展的</a:t>
            </a:r>
            <a:r>
              <a:rPr lang="zh-CN" altLang="en-US" sz="2400" b="1" strike="noStrike" noProof="1" dirty="0" smtClean="0">
                <a:latin typeface="黑体" panose="02010609060101010101" pitchFamily="49" charset="-122"/>
                <a:ea typeface="黑体" panose="02010609060101010101" pitchFamily="49" charset="-122"/>
                <a:cs typeface="+mn-cs"/>
              </a:rPr>
              <a:t>问题，是</a:t>
            </a:r>
            <a:r>
              <a:rPr lang="zh-CN" altLang="en-US" sz="2400" b="1" strike="noStrike" noProof="1" dirty="0">
                <a:latin typeface="黑体" panose="02010609060101010101" pitchFamily="49" charset="-122"/>
                <a:ea typeface="黑体" panose="02010609060101010101" pitchFamily="49" charset="-122"/>
                <a:cs typeface="+mn-cs"/>
              </a:rPr>
              <a:t>利用上海这个基地</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发展长江三角洲和长江流域</a:t>
            </a:r>
            <a:r>
              <a:rPr lang="zh-CN" altLang="en-US" sz="2400" b="1" strike="noStrike" noProof="1" dirty="0">
                <a:latin typeface="黑体" panose="02010609060101010101" pitchFamily="49" charset="-122"/>
                <a:ea typeface="黑体" panose="02010609060101010101" pitchFamily="49" charset="-122"/>
                <a:cs typeface="+mn-cs"/>
              </a:rPr>
              <a:t>的</a:t>
            </a:r>
            <a:r>
              <a:rPr lang="zh-CN" altLang="en-US" sz="2400" b="1" strike="noStrike" noProof="1" dirty="0" smtClean="0">
                <a:latin typeface="黑体" panose="02010609060101010101" pitchFamily="49" charset="-122"/>
                <a:ea typeface="黑体" panose="02010609060101010101" pitchFamily="49" charset="-122"/>
                <a:cs typeface="+mn-cs"/>
              </a:rPr>
              <a:t>问题，它</a:t>
            </a:r>
            <a:r>
              <a:rPr lang="zh-CN" altLang="en-US" sz="2400" b="1" strike="noStrike" noProof="1" dirty="0">
                <a:latin typeface="黑体" panose="02010609060101010101" pitchFamily="49" charset="-122"/>
                <a:ea typeface="黑体" panose="02010609060101010101" pitchFamily="49" charset="-122"/>
                <a:cs typeface="+mn-cs"/>
              </a:rPr>
              <a:t>面对的是</a:t>
            </a:r>
            <a:r>
              <a:rPr lang="zh-CN" altLang="en-US" sz="2400" b="1" strike="noStrike" noProof="1" dirty="0" smtClean="0">
                <a:solidFill>
                  <a:srgbClr val="FF0000"/>
                </a:solidFill>
                <a:latin typeface="黑体" panose="02010609060101010101" pitchFamily="49" charset="-122"/>
                <a:ea typeface="黑体" panose="02010609060101010101" pitchFamily="49" charset="-122"/>
                <a:cs typeface="+mn-cs"/>
              </a:rPr>
              <a:t>太平洋，是</a:t>
            </a:r>
            <a:r>
              <a:rPr lang="zh-CN" altLang="en-US" sz="2400" b="1" strike="noStrike" noProof="1" dirty="0">
                <a:solidFill>
                  <a:srgbClr val="FF0000"/>
                </a:solidFill>
                <a:latin typeface="黑体" panose="02010609060101010101" pitchFamily="49" charset="-122"/>
                <a:ea typeface="黑体" panose="02010609060101010101" pitchFamily="49" charset="-122"/>
                <a:cs typeface="+mn-cs"/>
              </a:rPr>
              <a:t>全世界</a:t>
            </a:r>
            <a:r>
              <a:rPr lang="zh-CN" altLang="en-US" sz="2400" b="1" strike="noStrike" noProof="1" dirty="0" smtClean="0">
                <a:latin typeface="黑体" panose="02010609060101010101" pitchFamily="49" charset="-122"/>
                <a:ea typeface="黑体" panose="02010609060101010101" pitchFamily="49" charset="-122"/>
                <a:cs typeface="+mn-cs"/>
              </a:rPr>
              <a:t>。</a:t>
            </a:r>
            <a:endParaRPr lang="zh-CN" altLang="en-US" sz="2400" b="1" strike="noStrike" noProof="1" dirty="0" smtClean="0">
              <a:latin typeface="黑体" panose="02010609060101010101" pitchFamily="49" charset="-122"/>
              <a:ea typeface="黑体" panose="02010609060101010101" pitchFamily="49" charset="-122"/>
            </a:endParaRPr>
          </a:p>
          <a:p>
            <a:pPr indent="457200" algn="just" fontAlgn="base">
              <a:lnSpc>
                <a:spcPct val="150000"/>
              </a:lnSpc>
            </a:pPr>
            <a:r>
              <a:rPr lang="en-US" altLang="zh-CN" sz="2400" b="1" strike="noStrike" noProof="1" dirty="0" smtClean="0">
                <a:latin typeface="黑体" panose="02010609060101010101" pitchFamily="49" charset="-122"/>
                <a:ea typeface="黑体" panose="02010609060101010101" pitchFamily="49" charset="-122"/>
                <a:cs typeface="+mn-cs"/>
                <a:sym typeface="+mn-ea"/>
              </a:rPr>
              <a:t>——</a:t>
            </a:r>
            <a:r>
              <a:rPr lang="zh-CN" altLang="en-US" sz="2400" b="1" strike="noStrike" noProof="1" dirty="0" smtClean="0">
                <a:latin typeface="黑体" panose="02010609060101010101" pitchFamily="49" charset="-122"/>
                <a:ea typeface="黑体" panose="02010609060101010101" pitchFamily="49" charset="-122"/>
                <a:cs typeface="+mn-cs"/>
                <a:sym typeface="+mn-ea"/>
              </a:rPr>
              <a:t>清辉</a:t>
            </a:r>
            <a:r>
              <a:rPr lang="zh-CN" altLang="en-US" sz="2400" b="1" strike="noStrike" noProof="1" dirty="0">
                <a:latin typeface="黑体" panose="02010609060101010101" pitchFamily="49" charset="-122"/>
                <a:ea typeface="黑体" panose="02010609060101010101" pitchFamily="49" charset="-122"/>
                <a:cs typeface="+mn-cs"/>
                <a:sym typeface="+mn-ea"/>
              </a:rPr>
              <a:t>、郁玫</a:t>
            </a:r>
            <a:r>
              <a:rPr lang="en-US" altLang="zh-CN" sz="2400" b="1" strike="noStrike" noProof="1" dirty="0">
                <a:latin typeface="黑体" panose="02010609060101010101" pitchFamily="49" charset="-122"/>
                <a:ea typeface="黑体" panose="02010609060101010101" pitchFamily="49" charset="-122"/>
                <a:cs typeface="+mn-cs"/>
                <a:sym typeface="+mn-ea"/>
              </a:rPr>
              <a:t>《</a:t>
            </a:r>
            <a:r>
              <a:rPr lang="zh-CN" altLang="en-US" sz="2400" b="1" strike="noStrike" noProof="1" dirty="0">
                <a:latin typeface="黑体" panose="02010609060101010101" pitchFamily="49" charset="-122"/>
                <a:ea typeface="黑体" panose="02010609060101010101" pitchFamily="49" charset="-122"/>
                <a:cs typeface="+mn-cs"/>
                <a:sym typeface="+mn-ea"/>
              </a:rPr>
              <a:t>浦东曾是邓小平手中的“王牌”</a:t>
            </a:r>
            <a:r>
              <a:rPr lang="en-US" altLang="zh-CN" sz="2400" b="1" strike="noStrike" noProof="1" dirty="0">
                <a:latin typeface="黑体" panose="02010609060101010101" pitchFamily="49" charset="-122"/>
                <a:ea typeface="黑体" panose="02010609060101010101" pitchFamily="49" charset="-122"/>
                <a:cs typeface="+mn-cs"/>
                <a:sym typeface="+mn-ea"/>
              </a:rPr>
              <a:t>》</a:t>
            </a:r>
            <a:endParaRPr lang="zh-CN" altLang="en-US" sz="2400" b="1" strike="noStrike" noProof="1" dirty="0">
              <a:latin typeface="黑体" panose="02010609060101010101" pitchFamily="49" charset="-122"/>
              <a:ea typeface="黑体" panose="02010609060101010101" pitchFamily="49" charset="-122"/>
            </a:endParaRPr>
          </a:p>
          <a:p>
            <a:pPr algn="r" fontAlgn="base">
              <a:lnSpc>
                <a:spcPct val="150000"/>
              </a:lnSpc>
            </a:pPr>
            <a:r>
              <a:rPr lang="en-US" altLang="zh-CN" sz="100" b="1" strike="noStrike" noProof="1" dirty="0" smtClean="0">
                <a:latin typeface="黑体" panose="02010609060101010101" pitchFamily="49" charset="-122"/>
                <a:ea typeface="黑体" panose="02010609060101010101" pitchFamily="49" charset="-122"/>
                <a:cs typeface="+mn-cs"/>
              </a:rPr>
              <a:t>——</a:t>
            </a:r>
            <a:r>
              <a:rPr lang="zh-CN" altLang="en-US" sz="100" b="1" strike="noStrike" noProof="1" dirty="0" smtClean="0">
                <a:latin typeface="黑体" panose="02010609060101010101" pitchFamily="49" charset="-122"/>
                <a:ea typeface="黑体" panose="02010609060101010101" pitchFamily="49" charset="-122"/>
                <a:cs typeface="+mn-cs"/>
              </a:rPr>
              <a:t>清辉</a:t>
            </a:r>
            <a:r>
              <a:rPr lang="zh-CN" altLang="en-US" sz="100" b="1" strike="noStrike" noProof="1" dirty="0">
                <a:latin typeface="黑体" panose="02010609060101010101" pitchFamily="49" charset="-122"/>
                <a:ea typeface="黑体" panose="02010609060101010101" pitchFamily="49" charset="-122"/>
                <a:cs typeface="+mn-cs"/>
              </a:rPr>
              <a:t>、郁玫</a:t>
            </a:r>
            <a:r>
              <a:rPr lang="en-US" altLang="zh-CN" sz="100" b="1" strike="noStrike" noProof="1" dirty="0">
                <a:latin typeface="黑体" panose="02010609060101010101" pitchFamily="49" charset="-122"/>
                <a:ea typeface="黑体" panose="02010609060101010101" pitchFamily="49" charset="-122"/>
                <a:cs typeface="+mn-cs"/>
              </a:rPr>
              <a:t>《</a:t>
            </a:r>
            <a:r>
              <a:rPr lang="zh-CN" altLang="en-US" sz="100" b="1" strike="noStrike" noProof="1" dirty="0">
                <a:latin typeface="黑体" panose="02010609060101010101" pitchFamily="49" charset="-122"/>
                <a:ea typeface="黑体" panose="02010609060101010101" pitchFamily="49" charset="-122"/>
                <a:cs typeface="+mn-cs"/>
              </a:rPr>
              <a:t>浦东曾是邓小平手中的“王牌”</a:t>
            </a:r>
            <a:r>
              <a:rPr lang="en-US" altLang="zh-CN" sz="100" b="1" strike="noStrike" noProof="1" dirty="0">
                <a:latin typeface="黑体" panose="02010609060101010101" pitchFamily="49" charset="-122"/>
                <a:ea typeface="黑体" panose="02010609060101010101" pitchFamily="49" charset="-122"/>
                <a:cs typeface="+mn-cs"/>
              </a:rPr>
              <a:t>》</a:t>
            </a:r>
            <a:endParaRPr lang="zh-CN" altLang="en-US" sz="100" b="1" strike="noStrike" noProof="1" dirty="0">
              <a:latin typeface="黑体" panose="02010609060101010101" pitchFamily="49" charset="-122"/>
              <a:ea typeface="黑体" panose="02010609060101010101" pitchFamily="49" charset="-122"/>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标题 1"/>
          <p:cNvSpPr>
            <a:spLocks noGrp="1"/>
          </p:cNvSpPr>
          <p:nvPr>
            <p:ph type="title"/>
          </p:nvPr>
        </p:nvSpPr>
        <p:spPr>
          <a:ln/>
        </p:spPr>
        <p:txBody>
          <a:bodyPr vert="horz" anchor="ctr" anchorCtr="0"/>
          <a:p>
            <a:endParaRPr lang="zh-CN" altLang="en-US"/>
          </a:p>
        </p:txBody>
      </p:sp>
      <p:grpSp>
        <p:nvGrpSpPr>
          <p:cNvPr id="47106" name="组合 3"/>
          <p:cNvGrpSpPr/>
          <p:nvPr/>
        </p:nvGrpSpPr>
        <p:grpSpPr>
          <a:xfrm>
            <a:off x="14288" y="838200"/>
            <a:ext cx="9170987" cy="5160963"/>
            <a:chOff x="-1524000" y="-857250"/>
            <a:chExt cx="12192000" cy="6858000"/>
          </a:xfrm>
        </p:grpSpPr>
        <p:pic>
          <p:nvPicPr>
            <p:cNvPr id="47107" name="图片 4"/>
            <p:cNvPicPr>
              <a:picLocks noChangeAspect="1"/>
            </p:cNvPicPr>
            <p:nvPr/>
          </p:nvPicPr>
          <p:blipFill>
            <a:blip r:embed="rId1"/>
            <a:srcRect l="1839" t="50388" r="2267" b="1862"/>
            <a:stretch>
              <a:fillRect/>
            </a:stretch>
          </p:blipFill>
          <p:spPr>
            <a:xfrm>
              <a:off x="-1524000" y="-857250"/>
              <a:ext cx="12192000" cy="6858000"/>
            </a:xfrm>
            <a:prstGeom prst="rect">
              <a:avLst/>
            </a:prstGeom>
            <a:noFill/>
            <a:ln w="9525">
              <a:noFill/>
            </a:ln>
          </p:spPr>
        </p:pic>
        <p:sp>
          <p:nvSpPr>
            <p:cNvPr id="47108" name="矩形 5"/>
            <p:cNvSpPr/>
            <p:nvPr/>
          </p:nvSpPr>
          <p:spPr>
            <a:xfrm>
              <a:off x="856636" y="-460248"/>
              <a:ext cx="7985820" cy="939147"/>
            </a:xfrm>
            <a:prstGeom prst="rect">
              <a:avLst/>
            </a:prstGeom>
            <a:noFill/>
            <a:ln w="9525">
              <a:noFill/>
            </a:ln>
          </p:spPr>
          <p:txBody>
            <a:bodyPr wrap="none" anchor="t" anchorCtr="0">
              <a:spAutoFit/>
            </a:bodyPr>
            <a:p>
              <a:pPr eaLnBrk="0" hangingPunct="0"/>
              <a:r>
                <a:rPr lang="en-US" altLang="zh-CN" sz="4000" b="1" dirty="0">
                  <a:solidFill>
                    <a:srgbClr val="000000"/>
                  </a:solidFill>
                  <a:latin typeface="微软雅黑" panose="020B0503020204020204" charset="-122"/>
                  <a:ea typeface="微软雅黑" panose="020B0503020204020204" charset="-122"/>
                </a:rPr>
                <a:t>1990</a:t>
              </a:r>
              <a:r>
                <a:rPr lang="zh-CN" altLang="en-US" sz="4000" b="1" dirty="0">
                  <a:solidFill>
                    <a:srgbClr val="000000"/>
                  </a:solidFill>
                  <a:latin typeface="微软雅黑" panose="020B0503020204020204" charset="-122"/>
                  <a:ea typeface="微软雅黑" panose="020B0503020204020204" charset="-122"/>
                </a:rPr>
                <a:t>年拍摄的陆家嘴全景</a:t>
              </a:r>
              <a:endParaRPr lang="zh-CN" altLang="en-US" sz="4000" b="1" dirty="0">
                <a:latin typeface="微软雅黑" panose="020B0503020204020204" charset="-122"/>
                <a:ea typeface="微软雅黑" panose="020B0503020204020204" charset="-122"/>
              </a:endParaRPr>
            </a:p>
          </p:txBody>
        </p:sp>
      </p:grpSp>
      <p:grpSp>
        <p:nvGrpSpPr>
          <p:cNvPr id="7" name="组合 6"/>
          <p:cNvGrpSpPr/>
          <p:nvPr/>
        </p:nvGrpSpPr>
        <p:grpSpPr>
          <a:xfrm>
            <a:off x="19050" y="839788"/>
            <a:ext cx="9140825" cy="5160962"/>
            <a:chOff x="-1524000" y="-857250"/>
            <a:chExt cx="12192000" cy="6858000"/>
          </a:xfrm>
        </p:grpSpPr>
        <p:pic>
          <p:nvPicPr>
            <p:cNvPr id="47110" name="图片 7"/>
            <p:cNvPicPr>
              <a:picLocks noChangeAspect="1"/>
            </p:cNvPicPr>
            <p:nvPr/>
          </p:nvPicPr>
          <p:blipFill>
            <a:blip r:embed="rId2"/>
            <a:srcRect l="2628" t="3256" r="2271" b="50395"/>
            <a:stretch>
              <a:fillRect/>
            </a:stretch>
          </p:blipFill>
          <p:spPr>
            <a:xfrm>
              <a:off x="-1524000" y="-857250"/>
              <a:ext cx="12192000" cy="6858000"/>
            </a:xfrm>
            <a:prstGeom prst="rect">
              <a:avLst/>
            </a:prstGeom>
            <a:noFill/>
            <a:ln w="9525">
              <a:noFill/>
            </a:ln>
          </p:spPr>
        </p:pic>
        <p:sp>
          <p:nvSpPr>
            <p:cNvPr id="47111" name="矩形 8"/>
            <p:cNvSpPr/>
            <p:nvPr/>
          </p:nvSpPr>
          <p:spPr>
            <a:xfrm>
              <a:off x="-708587" y="-344156"/>
              <a:ext cx="10723845" cy="939147"/>
            </a:xfrm>
            <a:prstGeom prst="rect">
              <a:avLst/>
            </a:prstGeom>
            <a:noFill/>
            <a:ln w="9525">
              <a:noFill/>
            </a:ln>
          </p:spPr>
          <p:txBody>
            <a:bodyPr wrap="none" anchor="t" anchorCtr="0">
              <a:spAutoFit/>
            </a:bodyPr>
            <a:p>
              <a:pPr eaLnBrk="0" hangingPunct="0"/>
              <a:r>
                <a:rPr lang="en-US" altLang="zh-CN" sz="4000" b="1" dirty="0">
                  <a:solidFill>
                    <a:schemeClr val="bg1"/>
                  </a:solidFill>
                  <a:latin typeface="微软雅黑" panose="020B0503020204020204" charset="-122"/>
                  <a:ea typeface="微软雅黑" panose="020B0503020204020204" charset="-122"/>
                </a:rPr>
                <a:t>2017</a:t>
              </a:r>
              <a:r>
                <a:rPr lang="zh-CN" altLang="en-US" sz="4000" b="1" dirty="0">
                  <a:solidFill>
                    <a:schemeClr val="bg1"/>
                  </a:solidFill>
                  <a:latin typeface="微软雅黑" panose="020B0503020204020204" charset="-122"/>
                  <a:ea typeface="微软雅黑" panose="020B0503020204020204" charset="-122"/>
                </a:rPr>
                <a:t>年空中俯瞰陆家嘴金融城全景</a:t>
              </a:r>
              <a:endParaRPr lang="zh-CN" altLang="en-US" sz="4000" b="1" dirty="0">
                <a:solidFill>
                  <a:schemeClr val="bg1"/>
                </a:solidFill>
                <a:latin typeface="微软雅黑" panose="020B0503020204020204" charset="-122"/>
                <a:ea typeface="微软雅黑" panose="020B0503020204020204" charset="-122"/>
              </a:endParaRPr>
            </a:p>
          </p:txBody>
        </p:sp>
      </p:grpSp>
      <p:grpSp>
        <p:nvGrpSpPr>
          <p:cNvPr id="10" name="组合 9"/>
          <p:cNvGrpSpPr/>
          <p:nvPr/>
        </p:nvGrpSpPr>
        <p:grpSpPr>
          <a:xfrm>
            <a:off x="-19050" y="833438"/>
            <a:ext cx="10983913" cy="5187950"/>
            <a:chOff x="5634" y="-14463"/>
            <a:chExt cx="10844437" cy="5188473"/>
          </a:xfrm>
        </p:grpSpPr>
        <p:pic>
          <p:nvPicPr>
            <p:cNvPr id="47113" name="图片 10"/>
            <p:cNvPicPr>
              <a:picLocks noChangeAspect="1"/>
            </p:cNvPicPr>
            <p:nvPr/>
          </p:nvPicPr>
          <p:blipFill>
            <a:blip r:embed="rId3"/>
            <a:stretch>
              <a:fillRect/>
            </a:stretch>
          </p:blipFill>
          <p:spPr>
            <a:xfrm>
              <a:off x="5634" y="-14463"/>
              <a:ext cx="4114154" cy="5188473"/>
            </a:xfrm>
            <a:prstGeom prst="rect">
              <a:avLst/>
            </a:prstGeom>
            <a:noFill/>
            <a:ln w="9525">
              <a:noFill/>
            </a:ln>
          </p:spPr>
        </p:pic>
        <p:sp>
          <p:nvSpPr>
            <p:cNvPr id="12" name="矩形 11"/>
            <p:cNvSpPr/>
            <p:nvPr/>
          </p:nvSpPr>
          <p:spPr>
            <a:xfrm>
              <a:off x="4119788" y="13022"/>
              <a:ext cx="5024212" cy="5160988"/>
            </a:xfrm>
            <a:prstGeom prst="rect">
              <a:avLst/>
            </a:prstGeom>
            <a:solidFill>
              <a:srgbClr val="003286">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7115" name="文本框 183"/>
            <p:cNvSpPr txBox="1"/>
            <p:nvPr/>
          </p:nvSpPr>
          <p:spPr>
            <a:xfrm>
              <a:off x="4260380" y="552904"/>
              <a:ext cx="6589691" cy="4523105"/>
            </a:xfrm>
            <a:prstGeom prst="rect">
              <a:avLst/>
            </a:prstGeom>
            <a:noFill/>
            <a:ln w="9525">
              <a:noFill/>
            </a:ln>
          </p:spPr>
          <p:txBody>
            <a:bodyPr wrap="square" anchor="t" anchorCtr="0">
              <a:spAutoFit/>
            </a:bodyPr>
            <a:p>
              <a:r>
                <a:rPr lang="zh-CN" altLang="en-US" sz="3200" b="1" dirty="0">
                  <a:solidFill>
                    <a:schemeClr val="bg1"/>
                  </a:solidFill>
                  <a:latin typeface="微软雅黑" panose="020B0503020204020204" charset="-122"/>
                  <a:ea typeface="微软雅黑" panose="020B0503020204020204" charset="-122"/>
                </a:rPr>
                <a:t>中国第一个金融贸易区</a:t>
              </a:r>
              <a:endParaRPr lang="en-US" altLang="zh-CN" sz="3200" b="1" dirty="0">
                <a:solidFill>
                  <a:schemeClr val="bg1"/>
                </a:solidFill>
                <a:latin typeface="微软雅黑" panose="020B0503020204020204" charset="-122"/>
                <a:ea typeface="微软雅黑" panose="020B0503020204020204" charset="-122"/>
              </a:endParaRPr>
            </a:p>
            <a:p>
              <a:r>
                <a:rPr lang="en-US" altLang="zh-CN" sz="3200" b="1" dirty="0">
                  <a:solidFill>
                    <a:schemeClr val="bg1"/>
                  </a:solidFill>
                  <a:latin typeface="微软雅黑" panose="020B0503020204020204" charset="-122"/>
                  <a:ea typeface="微软雅黑" panose="020B0503020204020204" charset="-122"/>
                </a:rPr>
                <a:t>    ——</a:t>
              </a:r>
              <a:r>
                <a:rPr lang="zh-CN" altLang="en-US" sz="3200" b="1" dirty="0">
                  <a:solidFill>
                    <a:schemeClr val="bg1"/>
                  </a:solidFill>
                  <a:latin typeface="微软雅黑" panose="020B0503020204020204" charset="-122"/>
                  <a:ea typeface="微软雅黑" panose="020B0503020204020204" charset="-122"/>
                </a:rPr>
                <a:t>陆家嘴金融贸易区</a:t>
              </a:r>
              <a:endParaRPr lang="en-US" altLang="zh-CN" sz="3200" b="1" dirty="0">
                <a:solidFill>
                  <a:schemeClr val="bg1"/>
                </a:solidFill>
                <a:latin typeface="微软雅黑" panose="020B0503020204020204" charset="-122"/>
                <a:ea typeface="微软雅黑" panose="020B0503020204020204" charset="-122"/>
              </a:endParaRPr>
            </a:p>
            <a:p>
              <a:r>
                <a:rPr lang="zh-CN" altLang="en-US" sz="3200" b="1" dirty="0">
                  <a:solidFill>
                    <a:schemeClr val="bg1"/>
                  </a:solidFill>
                  <a:latin typeface="微软雅黑" panose="020B0503020204020204" charset="-122"/>
                  <a:ea typeface="微软雅黑" panose="020B0503020204020204" charset="-122"/>
                </a:rPr>
                <a:t>中国第一家证券交易所</a:t>
              </a:r>
              <a:endParaRPr lang="en-US" altLang="zh-CN" sz="3200" b="1" dirty="0">
                <a:solidFill>
                  <a:schemeClr val="bg1"/>
                </a:solidFill>
                <a:latin typeface="微软雅黑" panose="020B0503020204020204" charset="-122"/>
                <a:ea typeface="微软雅黑" panose="020B0503020204020204" charset="-122"/>
              </a:endParaRPr>
            </a:p>
            <a:p>
              <a:r>
                <a:rPr lang="en-US" altLang="zh-CN" sz="3200" b="1" dirty="0">
                  <a:solidFill>
                    <a:schemeClr val="bg1"/>
                  </a:solidFill>
                  <a:latin typeface="微软雅黑" panose="020B0503020204020204" charset="-122"/>
                  <a:ea typeface="微软雅黑" panose="020B0503020204020204" charset="-122"/>
                </a:rPr>
                <a:t>       ——</a:t>
              </a:r>
              <a:r>
                <a:rPr lang="zh-CN" altLang="en-US" sz="3200" b="1" dirty="0">
                  <a:solidFill>
                    <a:schemeClr val="bg1"/>
                  </a:solidFill>
                  <a:latin typeface="微软雅黑" panose="020B0503020204020204" charset="-122"/>
                  <a:ea typeface="微软雅黑" panose="020B0503020204020204" charset="-122"/>
                </a:rPr>
                <a:t>上海证券交易所</a:t>
              </a:r>
              <a:endParaRPr lang="en-US" altLang="zh-CN" sz="3200" b="1" dirty="0">
                <a:solidFill>
                  <a:schemeClr val="bg1"/>
                </a:solidFill>
                <a:latin typeface="微软雅黑" panose="020B0503020204020204" charset="-122"/>
                <a:ea typeface="微软雅黑" panose="020B0503020204020204" charset="-122"/>
              </a:endParaRPr>
            </a:p>
            <a:p>
              <a:r>
                <a:rPr lang="zh-CN" altLang="en-US" sz="3200" b="1" dirty="0">
                  <a:solidFill>
                    <a:schemeClr val="bg1"/>
                  </a:solidFill>
                  <a:latin typeface="微软雅黑" panose="020B0503020204020204" charset="-122"/>
                  <a:ea typeface="微软雅黑" panose="020B0503020204020204" charset="-122"/>
                </a:rPr>
                <a:t>中国第一个保税区</a:t>
              </a:r>
              <a:endParaRPr lang="en-US" altLang="zh-CN" sz="3200" b="1" dirty="0">
                <a:solidFill>
                  <a:schemeClr val="bg1"/>
                </a:solidFill>
                <a:latin typeface="微软雅黑" panose="020B0503020204020204" charset="-122"/>
                <a:ea typeface="微软雅黑" panose="020B0503020204020204" charset="-122"/>
              </a:endParaRPr>
            </a:p>
            <a:p>
              <a:r>
                <a:rPr lang="en-US" altLang="zh-CN" sz="3200" b="1" dirty="0">
                  <a:solidFill>
                    <a:schemeClr val="bg1"/>
                  </a:solidFill>
                  <a:latin typeface="微软雅黑" panose="020B0503020204020204" charset="-122"/>
                  <a:ea typeface="微软雅黑" panose="020B0503020204020204" charset="-122"/>
                </a:rPr>
                <a:t>          ——</a:t>
              </a:r>
              <a:r>
                <a:rPr lang="zh-CN" altLang="en-US" sz="3200" b="1" dirty="0">
                  <a:solidFill>
                    <a:schemeClr val="bg1"/>
                  </a:solidFill>
                  <a:latin typeface="微软雅黑" panose="020B0503020204020204" charset="-122"/>
                  <a:ea typeface="微软雅黑" panose="020B0503020204020204" charset="-122"/>
                </a:rPr>
                <a:t>外高桥保税区</a:t>
              </a:r>
              <a:endParaRPr lang="en-US" altLang="zh-CN" sz="3200" b="1" dirty="0">
                <a:solidFill>
                  <a:schemeClr val="bg1"/>
                </a:solidFill>
                <a:latin typeface="微软雅黑" panose="020B0503020204020204" charset="-122"/>
                <a:ea typeface="微软雅黑" panose="020B0503020204020204" charset="-122"/>
              </a:endParaRPr>
            </a:p>
            <a:p>
              <a:r>
                <a:rPr lang="zh-CN" altLang="en-US" sz="3200" b="1" dirty="0">
                  <a:solidFill>
                    <a:schemeClr val="bg1"/>
                  </a:solidFill>
                  <a:latin typeface="微软雅黑" panose="020B0503020204020204" charset="-122"/>
                  <a:ea typeface="微软雅黑" panose="020B0503020204020204" charset="-122"/>
                </a:rPr>
                <a:t>中国最早的出口加工区</a:t>
              </a:r>
              <a:endParaRPr lang="en-US" altLang="zh-CN" sz="3200" b="1" dirty="0">
                <a:solidFill>
                  <a:schemeClr val="bg1"/>
                </a:solidFill>
                <a:latin typeface="微软雅黑" panose="020B0503020204020204" charset="-122"/>
                <a:ea typeface="微软雅黑" panose="020B0503020204020204" charset="-122"/>
              </a:endParaRPr>
            </a:p>
            <a:p>
              <a:r>
                <a:rPr lang="en-US" altLang="zh-CN" sz="3200" b="1" dirty="0">
                  <a:solidFill>
                    <a:schemeClr val="bg1"/>
                  </a:solidFill>
                  <a:latin typeface="微软雅黑" panose="020B0503020204020204" charset="-122"/>
                  <a:ea typeface="微软雅黑" panose="020B0503020204020204" charset="-122"/>
                </a:rPr>
                <a:t>       ——</a:t>
              </a:r>
              <a:r>
                <a:rPr lang="zh-CN" altLang="en-US" sz="3200" b="1" dirty="0">
                  <a:solidFill>
                    <a:schemeClr val="bg1"/>
                  </a:solidFill>
                  <a:latin typeface="微软雅黑" panose="020B0503020204020204" charset="-122"/>
                  <a:ea typeface="微软雅黑" panose="020B0503020204020204" charset="-122"/>
                </a:rPr>
                <a:t>金桥出口加工区</a:t>
              </a:r>
              <a:endParaRPr lang="en-US" altLang="zh-CN" sz="3200" b="1" dirty="0">
                <a:solidFill>
                  <a:schemeClr val="bg1"/>
                </a:solidFill>
                <a:latin typeface="微软雅黑" panose="020B0503020204020204" charset="-122"/>
                <a:ea typeface="微软雅黑" panose="020B0503020204020204" charset="-122"/>
              </a:endParaRPr>
            </a:p>
            <a:p>
              <a:r>
                <a:rPr lang="en-US" altLang="zh-CN" sz="3200" b="1" dirty="0">
                  <a:solidFill>
                    <a:schemeClr val="bg1"/>
                  </a:solidFill>
                  <a:latin typeface="微软雅黑" panose="020B0503020204020204" charset="-122"/>
                  <a:ea typeface="微软雅黑" panose="020B0503020204020204" charset="-122"/>
                </a:rPr>
                <a:t>……</a:t>
              </a:r>
              <a:endParaRPr lang="zh-CN" altLang="en-US" sz="3200" b="1" dirty="0">
                <a:solidFill>
                  <a:schemeClr val="bg1"/>
                </a:solidFill>
                <a:latin typeface="微软雅黑" panose="020B0503020204020204" charset="-122"/>
                <a:ea typeface="微软雅黑" panose="020B0503020204020204" charset="-122"/>
              </a:endParaRPr>
            </a:p>
          </p:txBody>
        </p:sp>
      </p:grpSp>
      <p:pic>
        <p:nvPicPr>
          <p:cNvPr id="47116" name="内容占位符 13" descr="视频水印中"/>
          <p:cNvPicPr>
            <a:picLocks noGrp="1" noChangeAspect="1"/>
          </p:cNvPicPr>
          <p:nvPr>
            <p:ph idx="1"/>
          </p:nvPr>
        </p:nvPicPr>
        <p:blipFill>
          <a:blip r:embed="rId4"/>
          <a:stretch>
            <a:fillRect/>
          </a:stretch>
        </p:blipFill>
        <p:spPr>
          <a:xfrm>
            <a:off x="552450" y="5111750"/>
            <a:ext cx="3022600" cy="419100"/>
          </a:xfr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3" name="Picture 6" descr="chinamap"/>
          <p:cNvPicPr>
            <a:picLocks noChangeAspect="1"/>
          </p:cNvPicPr>
          <p:nvPr/>
        </p:nvPicPr>
        <p:blipFill>
          <a:blip r:embed="rId1">
            <a:biLevel thresh="50000"/>
            <a:grayscl/>
          </a:blip>
          <a:stretch>
            <a:fillRect/>
          </a:stretch>
        </p:blipFill>
        <p:spPr>
          <a:xfrm>
            <a:off x="1162050" y="857250"/>
            <a:ext cx="6858000" cy="5164138"/>
          </a:xfrm>
          <a:prstGeom prst="rect">
            <a:avLst/>
          </a:prstGeom>
          <a:solidFill>
            <a:schemeClr val="bg1"/>
          </a:solidFill>
          <a:ln w="9525" cap="flat" cmpd="sng">
            <a:solidFill>
              <a:schemeClr val="tx1"/>
            </a:solidFill>
            <a:prstDash val="solid"/>
            <a:miter/>
            <a:headEnd type="none" w="med" len="med"/>
            <a:tailEnd type="none" w="med" len="med"/>
          </a:ln>
        </p:spPr>
      </p:pic>
      <p:pic>
        <p:nvPicPr>
          <p:cNvPr id="668762" name="Picture 90" descr="china"/>
          <p:cNvPicPr>
            <a:picLocks noChangeAspect="1"/>
          </p:cNvPicPr>
          <p:nvPr/>
        </p:nvPicPr>
        <p:blipFill>
          <a:blip r:embed="rId2"/>
          <a:stretch>
            <a:fillRect/>
          </a:stretch>
        </p:blipFill>
        <p:spPr>
          <a:xfrm>
            <a:off x="1168400" y="857250"/>
            <a:ext cx="6858000" cy="5143500"/>
          </a:xfrm>
          <a:prstGeom prst="rect">
            <a:avLst/>
          </a:prstGeom>
          <a:noFill/>
          <a:ln w="9525">
            <a:noFill/>
          </a:ln>
        </p:spPr>
      </p:pic>
      <p:sp>
        <p:nvSpPr>
          <p:cNvPr id="668677" name="Rectangle 9"/>
          <p:cNvSpPr>
            <a:spLocks noChangeArrowheads="1"/>
          </p:cNvSpPr>
          <p:nvPr/>
        </p:nvSpPr>
        <p:spPr bwMode="auto">
          <a:xfrm>
            <a:off x="6354763" y="5030788"/>
            <a:ext cx="382588" cy="227013"/>
          </a:xfrm>
          <a:prstGeom prst="rect">
            <a:avLst/>
          </a:prstGeom>
          <a:solidFill>
            <a:schemeClr val="accent2"/>
          </a:solidFill>
          <a:ln w="9525" algn="ctr">
            <a:solidFill>
              <a:schemeClr val="tx1"/>
            </a:solidFill>
            <a:miter lim="800000"/>
          </a:ln>
        </p:spPr>
        <p:txBody>
          <a:bodyPr wrap="none" anchor="ctr"/>
          <a:lstStyle/>
          <a:p>
            <a:pPr algn="ctr" defTabSz="916940" fontAlgn="base">
              <a:spcBef>
                <a:spcPct val="0"/>
              </a:spcBef>
              <a:spcAft>
                <a:spcPct val="0"/>
              </a:spcAft>
              <a:defRPr/>
            </a:pPr>
            <a:r>
              <a:rPr lang="zh-CN" altLang="en-US" sz="2100" b="1" strike="noStrike" noProof="1" dirty="0">
                <a:solidFill>
                  <a:srgbClr val="FF0000"/>
                </a:solidFill>
                <a:effectLst>
                  <a:outerShdw blurRad="38100" dist="38100" dir="2700000" algn="tl">
                    <a:srgbClr val="000000"/>
                  </a:outerShdw>
                </a:effectLst>
                <a:latin typeface="Calibri" panose="020F0502020204030204" charset="0"/>
                <a:ea typeface="黑体" panose="02010609060101010101" pitchFamily="49" charset="-122"/>
                <a:cs typeface="+mn-cs"/>
              </a:rPr>
              <a:t>汕头</a:t>
            </a:r>
            <a:endParaRPr lang="zh-CN" altLang="en-US" sz="2100" b="1" strike="noStrike" noProof="1" dirty="0">
              <a:solidFill>
                <a:srgbClr val="FF0000"/>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49156" name="Rectangle 99"/>
          <p:cNvSpPr/>
          <p:nvPr/>
        </p:nvSpPr>
        <p:spPr>
          <a:xfrm>
            <a:off x="6462713" y="4743450"/>
            <a:ext cx="366712" cy="228600"/>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nchorCtr="0"/>
          <a:p>
            <a:pPr algn="ctr" defTabSz="917575"/>
            <a:r>
              <a:rPr lang="zh-CN" altLang="en-US" b="1" dirty="0">
                <a:solidFill>
                  <a:srgbClr val="FF0000"/>
                </a:solidFill>
                <a:latin typeface="宋体" panose="02010600030101010101" pitchFamily="2" charset="-122"/>
                <a:ea typeface="宋体" panose="02010600030101010101" pitchFamily="2" charset="-122"/>
              </a:rPr>
              <a:t>厦门</a:t>
            </a:r>
            <a:endParaRPr lang="zh-CN" altLang="en-US" b="1" dirty="0">
              <a:solidFill>
                <a:srgbClr val="FF0000"/>
              </a:solidFill>
              <a:latin typeface="宋体" panose="02010600030101010101" pitchFamily="2" charset="-122"/>
              <a:ea typeface="宋体" panose="02010600030101010101" pitchFamily="2" charset="-122"/>
            </a:endParaRPr>
          </a:p>
        </p:txBody>
      </p:sp>
      <p:sp>
        <p:nvSpPr>
          <p:cNvPr id="668679" name="Rectangle 100"/>
          <p:cNvSpPr>
            <a:spLocks noChangeArrowheads="1"/>
          </p:cNvSpPr>
          <p:nvPr/>
        </p:nvSpPr>
        <p:spPr bwMode="auto">
          <a:xfrm>
            <a:off x="6084888" y="5138738"/>
            <a:ext cx="376238" cy="233363"/>
          </a:xfrm>
          <a:prstGeom prst="rect">
            <a:avLst/>
          </a:prstGeom>
          <a:solidFill>
            <a:schemeClr val="accent2"/>
          </a:solidFill>
          <a:ln w="9525" algn="ctr">
            <a:solidFill>
              <a:schemeClr val="tx1"/>
            </a:solidFill>
            <a:miter lim="800000"/>
          </a:ln>
        </p:spPr>
        <p:txBody>
          <a:bodyPr wrap="none" anchor="ctr"/>
          <a:lstStyle/>
          <a:p>
            <a:pPr algn="ctr" defTabSz="916940" fontAlgn="base">
              <a:spcBef>
                <a:spcPct val="0"/>
              </a:spcBef>
              <a:spcAft>
                <a:spcPct val="0"/>
              </a:spcAft>
              <a:defRPr/>
            </a:pPr>
            <a:r>
              <a:rPr lang="zh-CN" altLang="en-US" sz="2100" b="1" strike="noStrike" noProof="1">
                <a:solidFill>
                  <a:srgbClr val="FF0000"/>
                </a:solidFill>
                <a:effectLst>
                  <a:outerShdw blurRad="38100" dist="38100" dir="2700000" algn="tl">
                    <a:srgbClr val="000000"/>
                  </a:outerShdw>
                </a:effectLst>
                <a:latin typeface="Calibri" panose="020F0502020204030204" charset="0"/>
                <a:ea typeface="黑体" panose="02010609060101010101" pitchFamily="49" charset="-122"/>
                <a:cs typeface="+mn-cs"/>
              </a:rPr>
              <a:t>深圳</a:t>
            </a:r>
            <a:endParaRPr lang="zh-CN" altLang="en-US" sz="2100" b="1" strike="noStrike" noProof="1">
              <a:solidFill>
                <a:srgbClr val="FF0000"/>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680" name="Rectangle 101"/>
          <p:cNvSpPr>
            <a:spLocks noChangeArrowheads="1"/>
          </p:cNvSpPr>
          <p:nvPr/>
        </p:nvSpPr>
        <p:spPr bwMode="auto">
          <a:xfrm>
            <a:off x="5630863" y="5243513"/>
            <a:ext cx="414338" cy="242888"/>
          </a:xfrm>
          <a:prstGeom prst="rect">
            <a:avLst/>
          </a:prstGeom>
          <a:solidFill>
            <a:schemeClr val="accent2"/>
          </a:solidFill>
          <a:ln w="9525" algn="ctr">
            <a:solidFill>
              <a:schemeClr val="tx1"/>
            </a:solidFill>
            <a:miter lim="800000"/>
          </a:ln>
        </p:spPr>
        <p:txBody>
          <a:bodyPr wrap="none" anchor="ctr"/>
          <a:lstStyle/>
          <a:p>
            <a:pPr algn="ctr" defTabSz="916940" fontAlgn="base">
              <a:spcBef>
                <a:spcPct val="0"/>
              </a:spcBef>
              <a:spcAft>
                <a:spcPct val="0"/>
              </a:spcAft>
              <a:defRPr/>
            </a:pPr>
            <a:r>
              <a:rPr lang="zh-CN" altLang="en-US" sz="2100" b="1" strike="noStrike" noProof="1" dirty="0">
                <a:solidFill>
                  <a:srgbClr val="FF0000"/>
                </a:solidFill>
                <a:effectLst>
                  <a:outerShdw blurRad="38100" dist="38100" dir="2700000" algn="tl">
                    <a:srgbClr val="000000"/>
                  </a:outerShdw>
                </a:effectLst>
                <a:latin typeface="Calibri" panose="020F0502020204030204" charset="0"/>
                <a:ea typeface="黑体" panose="02010609060101010101" pitchFamily="49" charset="-122"/>
                <a:cs typeface="+mn-cs"/>
              </a:rPr>
              <a:t>珠海</a:t>
            </a:r>
            <a:endParaRPr lang="zh-CN" altLang="en-US" sz="2100" b="1" strike="noStrike" noProof="1" dirty="0">
              <a:solidFill>
                <a:srgbClr val="FF0000"/>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49159" name="Rectangle 102"/>
          <p:cNvSpPr/>
          <p:nvPr/>
        </p:nvSpPr>
        <p:spPr>
          <a:xfrm>
            <a:off x="5435600" y="5635625"/>
            <a:ext cx="454025" cy="250825"/>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nchorCtr="0"/>
          <a:p>
            <a:pPr defTabSz="917575">
              <a:spcBef>
                <a:spcPct val="50000"/>
              </a:spcBef>
            </a:pPr>
            <a:r>
              <a:rPr lang="zh-CN" altLang="en-US" b="1" dirty="0">
                <a:solidFill>
                  <a:srgbClr val="FF0000"/>
                </a:solidFill>
                <a:latin typeface="宋体" panose="02010600030101010101" pitchFamily="2" charset="-122"/>
                <a:ea typeface="宋体" panose="02010600030101010101" pitchFamily="2" charset="-122"/>
              </a:rPr>
              <a:t>海南</a:t>
            </a:r>
            <a:endParaRPr lang="zh-CN" altLang="en-US" b="1" dirty="0">
              <a:solidFill>
                <a:srgbClr val="FF0000"/>
              </a:solidFill>
              <a:latin typeface="宋体" panose="02010600030101010101" pitchFamily="2" charset="-122"/>
              <a:ea typeface="宋体" panose="02010600030101010101" pitchFamily="2" charset="-122"/>
            </a:endParaRPr>
          </a:p>
        </p:txBody>
      </p:sp>
      <p:sp>
        <p:nvSpPr>
          <p:cNvPr id="668683" name="Text Box 19"/>
          <p:cNvSpPr txBox="1">
            <a:spLocks noChangeArrowheads="1"/>
          </p:cNvSpPr>
          <p:nvPr/>
        </p:nvSpPr>
        <p:spPr bwMode="auto">
          <a:xfrm>
            <a:off x="6783388" y="3600450"/>
            <a:ext cx="506413"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南通</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4" name="Text Box 13"/>
          <p:cNvSpPr txBox="1">
            <a:spLocks noChangeArrowheads="1"/>
          </p:cNvSpPr>
          <p:nvPr/>
        </p:nvSpPr>
        <p:spPr bwMode="auto">
          <a:xfrm>
            <a:off x="6276975" y="2514600"/>
            <a:ext cx="817563"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秦皇岛</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5" name="Text Box 14"/>
          <p:cNvSpPr txBox="1">
            <a:spLocks noChangeArrowheads="1"/>
          </p:cNvSpPr>
          <p:nvPr/>
        </p:nvSpPr>
        <p:spPr bwMode="auto">
          <a:xfrm>
            <a:off x="6045200" y="2743200"/>
            <a:ext cx="576263"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天津</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6" name="Text Box 15"/>
          <p:cNvSpPr txBox="1">
            <a:spLocks noChangeArrowheads="1"/>
          </p:cNvSpPr>
          <p:nvPr/>
        </p:nvSpPr>
        <p:spPr bwMode="auto">
          <a:xfrm>
            <a:off x="6599238" y="2628900"/>
            <a:ext cx="627063"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大连</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7" name="Text Box 16"/>
          <p:cNvSpPr txBox="1">
            <a:spLocks noChangeArrowheads="1"/>
          </p:cNvSpPr>
          <p:nvPr/>
        </p:nvSpPr>
        <p:spPr bwMode="auto">
          <a:xfrm>
            <a:off x="6369050" y="2971800"/>
            <a:ext cx="534988"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烟台</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8" name="Text Box 17"/>
          <p:cNvSpPr txBox="1">
            <a:spLocks noChangeArrowheads="1"/>
          </p:cNvSpPr>
          <p:nvPr/>
        </p:nvSpPr>
        <p:spPr bwMode="auto">
          <a:xfrm>
            <a:off x="6507163" y="3314700"/>
            <a:ext cx="782638"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连云港</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89" name="Text Box 18"/>
          <p:cNvSpPr txBox="1">
            <a:spLocks noChangeArrowheads="1"/>
          </p:cNvSpPr>
          <p:nvPr/>
        </p:nvSpPr>
        <p:spPr bwMode="auto">
          <a:xfrm>
            <a:off x="6645275" y="3154363"/>
            <a:ext cx="614363"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青岛</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0" name="Text Box 20"/>
          <p:cNvSpPr txBox="1">
            <a:spLocks noChangeArrowheads="1"/>
          </p:cNvSpPr>
          <p:nvPr/>
        </p:nvSpPr>
        <p:spPr bwMode="auto">
          <a:xfrm>
            <a:off x="7013575" y="3886200"/>
            <a:ext cx="536575"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上海</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1" name="Text Box 21"/>
          <p:cNvSpPr txBox="1">
            <a:spLocks noChangeArrowheads="1"/>
          </p:cNvSpPr>
          <p:nvPr/>
        </p:nvSpPr>
        <p:spPr bwMode="auto">
          <a:xfrm>
            <a:off x="7013575" y="4229100"/>
            <a:ext cx="558800"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宁波</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2" name="Text Box 22"/>
          <p:cNvSpPr txBox="1">
            <a:spLocks noChangeArrowheads="1"/>
          </p:cNvSpPr>
          <p:nvPr/>
        </p:nvSpPr>
        <p:spPr bwMode="auto">
          <a:xfrm>
            <a:off x="6783388" y="4572000"/>
            <a:ext cx="522288"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温州</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3" name="Text Box 23"/>
          <p:cNvSpPr txBox="1">
            <a:spLocks noChangeArrowheads="1"/>
          </p:cNvSpPr>
          <p:nvPr/>
        </p:nvSpPr>
        <p:spPr bwMode="auto">
          <a:xfrm>
            <a:off x="6507163" y="4914900"/>
            <a:ext cx="547688"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福州</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4" name="Text Box 24"/>
          <p:cNvSpPr txBox="1">
            <a:spLocks noChangeArrowheads="1"/>
          </p:cNvSpPr>
          <p:nvPr/>
        </p:nvSpPr>
        <p:spPr bwMode="auto">
          <a:xfrm>
            <a:off x="5605463" y="5383213"/>
            <a:ext cx="533400"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湛江</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5" name="Text Box 25"/>
          <p:cNvSpPr txBox="1">
            <a:spLocks noChangeArrowheads="1"/>
          </p:cNvSpPr>
          <p:nvPr/>
        </p:nvSpPr>
        <p:spPr bwMode="auto">
          <a:xfrm>
            <a:off x="5032375" y="5429250"/>
            <a:ext cx="460375"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北海</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6" name="Text Box 26"/>
          <p:cNvSpPr txBox="1">
            <a:spLocks noChangeArrowheads="1"/>
          </p:cNvSpPr>
          <p:nvPr/>
        </p:nvSpPr>
        <p:spPr bwMode="auto">
          <a:xfrm>
            <a:off x="6000750" y="5143500"/>
            <a:ext cx="561975" cy="106363"/>
          </a:xfrm>
          <a:prstGeom prst="rect">
            <a:avLst/>
          </a:prstGeom>
          <a:noFill/>
          <a:ln w="9525">
            <a:noFill/>
            <a:miter lim="800000"/>
          </a:ln>
        </p:spPr>
        <p:txBody>
          <a:bodyPr wrap="square">
            <a:spAutoFit/>
          </a:bodyPr>
          <a:lstStyle/>
          <a:p>
            <a:pPr defTabSz="916940">
              <a:spcBef>
                <a:spcPct val="50000"/>
              </a:spcBef>
              <a:defRPr/>
            </a:pPr>
            <a:r>
              <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cs typeface="+mn-cs"/>
              </a:rPr>
              <a:t>广州</a:t>
            </a:r>
            <a:endParaRPr lang="zh-CN" altLang="en-US" sz="100" b="1" noProof="1" dirty="0">
              <a:solidFill>
                <a:srgbClr val="3333FF"/>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698" name="Freeform 26"/>
          <p:cNvSpPr/>
          <p:nvPr/>
        </p:nvSpPr>
        <p:spPr>
          <a:xfrm>
            <a:off x="5233988" y="2628900"/>
            <a:ext cx="1709738" cy="2806700"/>
          </a:xfrm>
          <a:custGeom>
            <a:avLst/>
            <a:gdLst>
              <a:gd name="txL" fmla="*/ 0 w 1782"/>
              <a:gd name="txT" fmla="*/ 0 h 2289"/>
              <a:gd name="txR" fmla="*/ 1782 w 1782"/>
              <a:gd name="txB" fmla="*/ 2289 h 2289"/>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82" h="2289">
                <a:moveTo>
                  <a:pt x="0" y="2263"/>
                </a:moveTo>
                <a:cubicBezTo>
                  <a:pt x="100" y="2249"/>
                  <a:pt x="159" y="2249"/>
                  <a:pt x="262" y="2263"/>
                </a:cubicBezTo>
                <a:cubicBezTo>
                  <a:pt x="296" y="2275"/>
                  <a:pt x="330" y="2277"/>
                  <a:pt x="364" y="2289"/>
                </a:cubicBezTo>
                <a:cubicBezTo>
                  <a:pt x="387" y="2286"/>
                  <a:pt x="409" y="2282"/>
                  <a:pt x="432" y="2280"/>
                </a:cubicBezTo>
                <a:cubicBezTo>
                  <a:pt x="488" y="2276"/>
                  <a:pt x="545" y="2277"/>
                  <a:pt x="601" y="2272"/>
                </a:cubicBezTo>
                <a:cubicBezTo>
                  <a:pt x="633" y="2269"/>
                  <a:pt x="694" y="2246"/>
                  <a:pt x="694" y="2246"/>
                </a:cubicBezTo>
                <a:cubicBezTo>
                  <a:pt x="703" y="2240"/>
                  <a:pt x="713" y="2236"/>
                  <a:pt x="720" y="2229"/>
                </a:cubicBezTo>
                <a:cubicBezTo>
                  <a:pt x="727" y="2222"/>
                  <a:pt x="729" y="2210"/>
                  <a:pt x="737" y="2204"/>
                </a:cubicBezTo>
                <a:cubicBezTo>
                  <a:pt x="751" y="2192"/>
                  <a:pt x="771" y="2189"/>
                  <a:pt x="787" y="2179"/>
                </a:cubicBezTo>
                <a:cubicBezTo>
                  <a:pt x="790" y="2162"/>
                  <a:pt x="786" y="2142"/>
                  <a:pt x="796" y="2128"/>
                </a:cubicBezTo>
                <a:cubicBezTo>
                  <a:pt x="808" y="2111"/>
                  <a:pt x="835" y="2112"/>
                  <a:pt x="855" y="2111"/>
                </a:cubicBezTo>
                <a:cubicBezTo>
                  <a:pt x="951" y="2106"/>
                  <a:pt x="1047" y="2105"/>
                  <a:pt x="1143" y="2102"/>
                </a:cubicBezTo>
                <a:cubicBezTo>
                  <a:pt x="1149" y="2101"/>
                  <a:pt x="1200" y="2094"/>
                  <a:pt x="1211" y="2085"/>
                </a:cubicBezTo>
                <a:cubicBezTo>
                  <a:pt x="1219" y="2079"/>
                  <a:pt x="1220" y="2066"/>
                  <a:pt x="1228" y="2060"/>
                </a:cubicBezTo>
                <a:cubicBezTo>
                  <a:pt x="1241" y="2050"/>
                  <a:pt x="1287" y="2032"/>
                  <a:pt x="1304" y="2026"/>
                </a:cubicBezTo>
                <a:cubicBezTo>
                  <a:pt x="1325" y="1969"/>
                  <a:pt x="1296" y="2032"/>
                  <a:pt x="1338" y="1984"/>
                </a:cubicBezTo>
                <a:cubicBezTo>
                  <a:pt x="1351" y="1969"/>
                  <a:pt x="1355" y="1944"/>
                  <a:pt x="1372" y="1933"/>
                </a:cubicBezTo>
                <a:cubicBezTo>
                  <a:pt x="1397" y="1916"/>
                  <a:pt x="1423" y="1907"/>
                  <a:pt x="1448" y="1891"/>
                </a:cubicBezTo>
                <a:cubicBezTo>
                  <a:pt x="1454" y="1882"/>
                  <a:pt x="1458" y="1872"/>
                  <a:pt x="1465" y="1865"/>
                </a:cubicBezTo>
                <a:cubicBezTo>
                  <a:pt x="1472" y="1858"/>
                  <a:pt x="1484" y="1856"/>
                  <a:pt x="1491" y="1848"/>
                </a:cubicBezTo>
                <a:cubicBezTo>
                  <a:pt x="1497" y="1841"/>
                  <a:pt x="1495" y="1831"/>
                  <a:pt x="1499" y="1823"/>
                </a:cubicBezTo>
                <a:cubicBezTo>
                  <a:pt x="1521" y="1784"/>
                  <a:pt x="1540" y="1754"/>
                  <a:pt x="1575" y="1730"/>
                </a:cubicBezTo>
                <a:cubicBezTo>
                  <a:pt x="1604" y="1686"/>
                  <a:pt x="1618" y="1651"/>
                  <a:pt x="1635" y="1603"/>
                </a:cubicBezTo>
                <a:cubicBezTo>
                  <a:pt x="1644" y="1549"/>
                  <a:pt x="1657" y="1515"/>
                  <a:pt x="1702" y="1484"/>
                </a:cubicBezTo>
                <a:cubicBezTo>
                  <a:pt x="1719" y="1459"/>
                  <a:pt x="1743" y="1437"/>
                  <a:pt x="1753" y="1408"/>
                </a:cubicBezTo>
                <a:cubicBezTo>
                  <a:pt x="1759" y="1391"/>
                  <a:pt x="1764" y="1374"/>
                  <a:pt x="1770" y="1357"/>
                </a:cubicBezTo>
                <a:cubicBezTo>
                  <a:pt x="1773" y="1348"/>
                  <a:pt x="1779" y="1331"/>
                  <a:pt x="1779" y="1331"/>
                </a:cubicBezTo>
                <a:cubicBezTo>
                  <a:pt x="1760" y="1279"/>
                  <a:pt x="1782" y="1315"/>
                  <a:pt x="1694" y="1298"/>
                </a:cubicBezTo>
                <a:cubicBezTo>
                  <a:pt x="1676" y="1295"/>
                  <a:pt x="1643" y="1281"/>
                  <a:pt x="1643" y="1281"/>
                </a:cubicBezTo>
                <a:cubicBezTo>
                  <a:pt x="1631" y="1242"/>
                  <a:pt x="1613" y="1252"/>
                  <a:pt x="1601" y="1213"/>
                </a:cubicBezTo>
                <a:cubicBezTo>
                  <a:pt x="1607" y="1204"/>
                  <a:pt x="1611" y="1195"/>
                  <a:pt x="1618" y="1187"/>
                </a:cubicBezTo>
                <a:cubicBezTo>
                  <a:pt x="1625" y="1178"/>
                  <a:pt x="1637" y="1172"/>
                  <a:pt x="1643" y="1162"/>
                </a:cubicBezTo>
                <a:cubicBezTo>
                  <a:pt x="1648" y="1155"/>
                  <a:pt x="1647" y="1145"/>
                  <a:pt x="1651" y="1137"/>
                </a:cubicBezTo>
                <a:cubicBezTo>
                  <a:pt x="1661" y="1119"/>
                  <a:pt x="1685" y="1086"/>
                  <a:pt x="1685" y="1086"/>
                </a:cubicBezTo>
                <a:cubicBezTo>
                  <a:pt x="1672" y="1042"/>
                  <a:pt x="1684" y="1021"/>
                  <a:pt x="1643" y="993"/>
                </a:cubicBezTo>
                <a:cubicBezTo>
                  <a:pt x="1623" y="962"/>
                  <a:pt x="1623" y="945"/>
                  <a:pt x="1592" y="925"/>
                </a:cubicBezTo>
                <a:cubicBezTo>
                  <a:pt x="1581" y="889"/>
                  <a:pt x="1552" y="853"/>
                  <a:pt x="1516" y="840"/>
                </a:cubicBezTo>
                <a:cubicBezTo>
                  <a:pt x="1487" y="798"/>
                  <a:pt x="1508" y="821"/>
                  <a:pt x="1448" y="781"/>
                </a:cubicBezTo>
                <a:cubicBezTo>
                  <a:pt x="1440" y="775"/>
                  <a:pt x="1423" y="764"/>
                  <a:pt x="1423" y="764"/>
                </a:cubicBezTo>
                <a:cubicBezTo>
                  <a:pt x="1412" y="747"/>
                  <a:pt x="1387" y="733"/>
                  <a:pt x="1389" y="713"/>
                </a:cubicBezTo>
                <a:cubicBezTo>
                  <a:pt x="1393" y="679"/>
                  <a:pt x="1384" y="638"/>
                  <a:pt x="1406" y="611"/>
                </a:cubicBezTo>
                <a:cubicBezTo>
                  <a:pt x="1431" y="581"/>
                  <a:pt x="1498" y="575"/>
                  <a:pt x="1533" y="552"/>
                </a:cubicBezTo>
                <a:cubicBezTo>
                  <a:pt x="1553" y="490"/>
                  <a:pt x="1579" y="493"/>
                  <a:pt x="1635" y="476"/>
                </a:cubicBezTo>
                <a:cubicBezTo>
                  <a:pt x="1703" y="370"/>
                  <a:pt x="1524" y="422"/>
                  <a:pt x="1465" y="425"/>
                </a:cubicBezTo>
                <a:cubicBezTo>
                  <a:pt x="1426" y="422"/>
                  <a:pt x="1385" y="427"/>
                  <a:pt x="1347" y="417"/>
                </a:cubicBezTo>
                <a:cubicBezTo>
                  <a:pt x="1338" y="415"/>
                  <a:pt x="1344" y="398"/>
                  <a:pt x="1338" y="391"/>
                </a:cubicBezTo>
                <a:cubicBezTo>
                  <a:pt x="1332" y="383"/>
                  <a:pt x="1322" y="378"/>
                  <a:pt x="1313" y="374"/>
                </a:cubicBezTo>
                <a:cubicBezTo>
                  <a:pt x="1268" y="352"/>
                  <a:pt x="1220" y="351"/>
                  <a:pt x="1177" y="323"/>
                </a:cubicBezTo>
                <a:cubicBezTo>
                  <a:pt x="1163" y="281"/>
                  <a:pt x="1166" y="307"/>
                  <a:pt x="1186" y="247"/>
                </a:cubicBezTo>
                <a:cubicBezTo>
                  <a:pt x="1202" y="199"/>
                  <a:pt x="1225" y="204"/>
                  <a:pt x="1279" y="196"/>
                </a:cubicBezTo>
                <a:cubicBezTo>
                  <a:pt x="1306" y="177"/>
                  <a:pt x="1319" y="155"/>
                  <a:pt x="1347" y="137"/>
                </a:cubicBezTo>
                <a:cubicBezTo>
                  <a:pt x="1389" y="72"/>
                  <a:pt x="1334" y="150"/>
                  <a:pt x="1389" y="95"/>
                </a:cubicBezTo>
                <a:cubicBezTo>
                  <a:pt x="1396" y="88"/>
                  <a:pt x="1397" y="75"/>
                  <a:pt x="1406" y="69"/>
                </a:cubicBezTo>
                <a:cubicBezTo>
                  <a:pt x="1421" y="59"/>
                  <a:pt x="1440" y="58"/>
                  <a:pt x="1457" y="52"/>
                </a:cubicBezTo>
                <a:cubicBezTo>
                  <a:pt x="1465" y="49"/>
                  <a:pt x="1482" y="44"/>
                  <a:pt x="1482" y="44"/>
                </a:cubicBezTo>
                <a:cubicBezTo>
                  <a:pt x="1507" y="27"/>
                  <a:pt x="1530" y="20"/>
                  <a:pt x="1558" y="10"/>
                </a:cubicBezTo>
                <a:cubicBezTo>
                  <a:pt x="1585" y="13"/>
                  <a:pt x="1644" y="0"/>
                  <a:pt x="1651" y="44"/>
                </a:cubicBezTo>
                <a:cubicBezTo>
                  <a:pt x="1653" y="58"/>
                  <a:pt x="1643" y="72"/>
                  <a:pt x="1643" y="86"/>
                </a:cubicBezTo>
              </a:path>
            </a:pathLst>
          </a:custGeom>
          <a:noFill/>
          <a:ln w="88900" cap="flat" cmpd="sng">
            <a:solidFill>
              <a:srgbClr val="00FF00">
                <a:alpha val="100000"/>
              </a:srgbClr>
            </a:solidFill>
            <a:prstDash val="solid"/>
            <a:round/>
            <a:headEnd type="none" w="med" len="med"/>
            <a:tailEnd type="none" w="med" len="med"/>
          </a:ln>
        </p:spPr>
        <p:txBody>
          <a:bodyPr/>
          <a:lstStyle/>
          <a:p>
            <a:pPr fontAlgn="base"/>
            <a:endParaRPr lang="zh-CN" altLang="en-US" sz="1425" strike="noStrike" noProof="1"/>
          </a:p>
        </p:txBody>
      </p:sp>
      <p:sp>
        <p:nvSpPr>
          <p:cNvPr id="49175" name="AutoShape 29"/>
          <p:cNvSpPr/>
          <p:nvPr/>
        </p:nvSpPr>
        <p:spPr>
          <a:xfrm>
            <a:off x="7061200" y="5429250"/>
            <a:ext cx="939800" cy="334963"/>
          </a:xfrm>
          <a:prstGeom prst="wedgeRectCallout">
            <a:avLst>
              <a:gd name="adj1" fmla="val -172167"/>
              <a:gd name="adj2" fmla="val -83454"/>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珠三角</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49176" name="AutoShape 30"/>
          <p:cNvSpPr/>
          <p:nvPr/>
        </p:nvSpPr>
        <p:spPr>
          <a:xfrm>
            <a:off x="7107238" y="4914900"/>
            <a:ext cx="893762" cy="342900"/>
          </a:xfrm>
          <a:prstGeom prst="wedgeRectCallout">
            <a:avLst>
              <a:gd name="adj1" fmla="val -107106"/>
              <a:gd name="adj2" fmla="val -25000"/>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闽三角</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49177" name="AutoShape 31"/>
          <p:cNvSpPr/>
          <p:nvPr/>
        </p:nvSpPr>
        <p:spPr>
          <a:xfrm>
            <a:off x="7151688" y="3543300"/>
            <a:ext cx="1157287" cy="342900"/>
          </a:xfrm>
          <a:prstGeom prst="wedgeRectCallout">
            <a:avLst>
              <a:gd name="adj1" fmla="val -81389"/>
              <a:gd name="adj2" fmla="val 103472"/>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长三角</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49178" name="AutoShape 30"/>
          <p:cNvSpPr/>
          <p:nvPr/>
        </p:nvSpPr>
        <p:spPr>
          <a:xfrm>
            <a:off x="7245350" y="4259263"/>
            <a:ext cx="647700" cy="369887"/>
          </a:xfrm>
          <a:prstGeom prst="wedgeRectCallout">
            <a:avLst>
              <a:gd name="adj1" fmla="val -115153"/>
              <a:gd name="adj2" fmla="val -99676"/>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FF0000"/>
                </a:solidFill>
                <a:latin typeface="宋体" panose="02010600030101010101" pitchFamily="2" charset="-122"/>
                <a:ea typeface="宋体" panose="02010600030101010101" pitchFamily="2" charset="-122"/>
              </a:rPr>
              <a:t>浦东</a:t>
            </a:r>
            <a:endParaRPr lang="zh-CN" altLang="en-US" b="1" dirty="0">
              <a:solidFill>
                <a:srgbClr val="FF0000"/>
              </a:solidFill>
              <a:latin typeface="宋体" panose="02010600030101010101" pitchFamily="2" charset="-122"/>
              <a:ea typeface="宋体" panose="02010600030101010101" pitchFamily="2" charset="-122"/>
            </a:endParaRPr>
          </a:p>
        </p:txBody>
      </p:sp>
      <p:sp>
        <p:nvSpPr>
          <p:cNvPr id="49179" name="AutoShape 32"/>
          <p:cNvSpPr/>
          <p:nvPr/>
        </p:nvSpPr>
        <p:spPr>
          <a:xfrm>
            <a:off x="7107238" y="3086100"/>
            <a:ext cx="893762" cy="342900"/>
          </a:xfrm>
          <a:prstGeom prst="wedgeRectCallout">
            <a:avLst>
              <a:gd name="adj1" fmla="val -123083"/>
              <a:gd name="adj2" fmla="val -103125"/>
            </a:avLst>
          </a:prstGeom>
          <a:solidFill>
            <a:srgbClr val="FFFF00"/>
          </a:solidFill>
          <a:ln w="9525" cap="flat" cmpd="sng">
            <a:solidFill>
              <a:schemeClr val="tx1"/>
            </a:solidFill>
            <a:prstDash val="solid"/>
            <a:miter/>
            <a:headEnd type="none" w="med" len="med"/>
            <a:tailEnd type="none" w="med" len="med"/>
          </a:ln>
        </p:spPr>
        <p:txBody>
          <a:bodyPr anchor="t" anchorCtr="0"/>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环渤海</a:t>
            </a:r>
            <a:endParaRPr lang="zh-CN" altLang="en-US" b="1" dirty="0">
              <a:solidFill>
                <a:srgbClr val="0000FF"/>
              </a:solidFill>
              <a:latin typeface="宋体" panose="02010600030101010101" pitchFamily="2" charset="-122"/>
              <a:ea typeface="宋体" panose="02010600030101010101" pitchFamily="2" charset="-122"/>
            </a:endParaRPr>
          </a:p>
        </p:txBody>
      </p:sp>
      <p:grpSp>
        <p:nvGrpSpPr>
          <p:cNvPr id="49180" name="Group 33"/>
          <p:cNvGrpSpPr/>
          <p:nvPr/>
        </p:nvGrpSpPr>
        <p:grpSpPr>
          <a:xfrm>
            <a:off x="5319713" y="2457450"/>
            <a:ext cx="1760537" cy="3197225"/>
            <a:chOff x="3488" y="1289"/>
            <a:chExt cx="1479" cy="2685"/>
          </a:xfrm>
        </p:grpSpPr>
        <p:sp>
          <p:nvSpPr>
            <p:cNvPr id="12375" name="Freeform 34"/>
            <p:cNvSpPr/>
            <p:nvPr/>
          </p:nvSpPr>
          <p:spPr>
            <a:xfrm>
              <a:off x="4259" y="1289"/>
              <a:ext cx="693" cy="926"/>
            </a:xfrm>
            <a:custGeom>
              <a:avLst/>
              <a:gdLst>
                <a:gd name="txL" fmla="*/ 0 w 693"/>
                <a:gd name="txT" fmla="*/ 0 h 926"/>
                <a:gd name="txR" fmla="*/ 693 w 693"/>
                <a:gd name="txB" fmla="*/ 926 h 926"/>
              </a:gdLst>
              <a:ahLst/>
              <a:cxnLst>
                <a:cxn ang="0">
                  <a:pos x="284" y="923"/>
                </a:cxn>
                <a:cxn ang="0">
                  <a:pos x="260" y="907"/>
                </a:cxn>
                <a:cxn ang="0">
                  <a:pos x="237" y="899"/>
                </a:cxn>
                <a:cxn ang="0">
                  <a:pos x="276" y="828"/>
                </a:cxn>
                <a:cxn ang="0">
                  <a:pos x="197" y="749"/>
                </a:cxn>
                <a:cxn ang="0">
                  <a:pos x="103" y="773"/>
                </a:cxn>
                <a:cxn ang="0">
                  <a:pos x="16" y="718"/>
                </a:cxn>
                <a:cxn ang="0">
                  <a:pos x="87" y="631"/>
                </a:cxn>
                <a:cxn ang="0">
                  <a:pos x="40" y="489"/>
                </a:cxn>
                <a:cxn ang="0">
                  <a:pos x="0" y="418"/>
                </a:cxn>
                <a:cxn ang="0">
                  <a:pos x="63" y="252"/>
                </a:cxn>
                <a:cxn ang="0">
                  <a:pos x="134" y="292"/>
                </a:cxn>
                <a:cxn ang="0">
                  <a:pos x="237" y="276"/>
                </a:cxn>
                <a:cxn ang="0">
                  <a:pos x="253" y="252"/>
                </a:cxn>
                <a:cxn ang="0">
                  <a:pos x="300" y="221"/>
                </a:cxn>
                <a:cxn ang="0">
                  <a:pos x="363" y="126"/>
                </a:cxn>
                <a:cxn ang="0">
                  <a:pos x="418" y="118"/>
                </a:cxn>
                <a:cxn ang="0">
                  <a:pos x="513" y="95"/>
                </a:cxn>
                <a:cxn ang="0">
                  <a:pos x="568" y="0"/>
                </a:cxn>
                <a:cxn ang="0">
                  <a:pos x="616" y="55"/>
                </a:cxn>
                <a:cxn ang="0">
                  <a:pos x="576" y="118"/>
                </a:cxn>
                <a:cxn ang="0">
                  <a:pos x="584" y="158"/>
                </a:cxn>
                <a:cxn ang="0">
                  <a:pos x="623" y="150"/>
                </a:cxn>
                <a:cxn ang="0">
                  <a:pos x="663" y="87"/>
                </a:cxn>
                <a:cxn ang="0">
                  <a:pos x="671" y="252"/>
                </a:cxn>
                <a:cxn ang="0">
                  <a:pos x="639" y="268"/>
                </a:cxn>
                <a:cxn ang="0">
                  <a:pos x="552" y="300"/>
                </a:cxn>
                <a:cxn ang="0">
                  <a:pos x="489" y="363"/>
                </a:cxn>
                <a:cxn ang="0">
                  <a:pos x="474" y="386"/>
                </a:cxn>
                <a:cxn ang="0">
                  <a:pos x="450" y="394"/>
                </a:cxn>
                <a:cxn ang="0">
                  <a:pos x="426" y="371"/>
                </a:cxn>
                <a:cxn ang="0">
                  <a:pos x="489" y="252"/>
                </a:cxn>
                <a:cxn ang="0">
                  <a:pos x="426" y="158"/>
                </a:cxn>
                <a:cxn ang="0">
                  <a:pos x="379" y="189"/>
                </a:cxn>
                <a:cxn ang="0">
                  <a:pos x="371" y="213"/>
                </a:cxn>
                <a:cxn ang="0">
                  <a:pos x="300" y="268"/>
                </a:cxn>
                <a:cxn ang="0">
                  <a:pos x="221" y="410"/>
                </a:cxn>
                <a:cxn ang="0">
                  <a:pos x="237" y="607"/>
                </a:cxn>
                <a:cxn ang="0">
                  <a:pos x="308" y="639"/>
                </a:cxn>
                <a:cxn ang="0">
                  <a:pos x="489" y="584"/>
                </a:cxn>
                <a:cxn ang="0">
                  <a:pos x="552" y="599"/>
                </a:cxn>
                <a:cxn ang="0">
                  <a:pos x="426" y="686"/>
                </a:cxn>
                <a:cxn ang="0">
                  <a:pos x="387" y="734"/>
                </a:cxn>
                <a:cxn ang="0">
                  <a:pos x="324" y="805"/>
                </a:cxn>
                <a:cxn ang="0">
                  <a:pos x="316" y="828"/>
                </a:cxn>
                <a:cxn ang="0">
                  <a:pos x="292" y="844"/>
                </a:cxn>
                <a:cxn ang="0">
                  <a:pos x="300" y="891"/>
                </a:cxn>
                <a:cxn ang="0">
                  <a:pos x="284" y="923"/>
                </a:cxn>
              </a:cxnLst>
              <a:rect l="txL" t="txT" r="txR" b="txB"/>
              <a:pathLst>
                <a:path w="693" h="926">
                  <a:moveTo>
                    <a:pt x="284" y="923"/>
                  </a:moveTo>
                  <a:cubicBezTo>
                    <a:pt x="276" y="918"/>
                    <a:pt x="269" y="911"/>
                    <a:pt x="260" y="907"/>
                  </a:cubicBezTo>
                  <a:cubicBezTo>
                    <a:pt x="253" y="903"/>
                    <a:pt x="238" y="907"/>
                    <a:pt x="237" y="899"/>
                  </a:cubicBezTo>
                  <a:cubicBezTo>
                    <a:pt x="233" y="866"/>
                    <a:pt x="257" y="847"/>
                    <a:pt x="276" y="828"/>
                  </a:cubicBezTo>
                  <a:cubicBezTo>
                    <a:pt x="261" y="770"/>
                    <a:pt x="241" y="778"/>
                    <a:pt x="197" y="749"/>
                  </a:cubicBezTo>
                  <a:cubicBezTo>
                    <a:pt x="165" y="756"/>
                    <a:pt x="135" y="765"/>
                    <a:pt x="103" y="773"/>
                  </a:cubicBezTo>
                  <a:cubicBezTo>
                    <a:pt x="39" y="765"/>
                    <a:pt x="34" y="772"/>
                    <a:pt x="16" y="718"/>
                  </a:cubicBezTo>
                  <a:cubicBezTo>
                    <a:pt x="27" y="676"/>
                    <a:pt x="44" y="645"/>
                    <a:pt x="87" y="631"/>
                  </a:cubicBezTo>
                  <a:cubicBezTo>
                    <a:pt x="109" y="566"/>
                    <a:pt x="119" y="517"/>
                    <a:pt x="40" y="489"/>
                  </a:cubicBezTo>
                  <a:cubicBezTo>
                    <a:pt x="24" y="465"/>
                    <a:pt x="16" y="442"/>
                    <a:pt x="0" y="418"/>
                  </a:cubicBezTo>
                  <a:cubicBezTo>
                    <a:pt x="12" y="346"/>
                    <a:pt x="42" y="316"/>
                    <a:pt x="63" y="252"/>
                  </a:cubicBezTo>
                  <a:cubicBezTo>
                    <a:pt x="89" y="261"/>
                    <a:pt x="134" y="292"/>
                    <a:pt x="134" y="292"/>
                  </a:cubicBezTo>
                  <a:cubicBezTo>
                    <a:pt x="169" y="288"/>
                    <a:pt x="210" y="298"/>
                    <a:pt x="237" y="276"/>
                  </a:cubicBezTo>
                  <a:cubicBezTo>
                    <a:pt x="245" y="270"/>
                    <a:pt x="246" y="258"/>
                    <a:pt x="253" y="252"/>
                  </a:cubicBezTo>
                  <a:cubicBezTo>
                    <a:pt x="267" y="240"/>
                    <a:pt x="300" y="221"/>
                    <a:pt x="300" y="221"/>
                  </a:cubicBezTo>
                  <a:cubicBezTo>
                    <a:pt x="341" y="157"/>
                    <a:pt x="320" y="189"/>
                    <a:pt x="363" y="126"/>
                  </a:cubicBezTo>
                  <a:cubicBezTo>
                    <a:pt x="373" y="111"/>
                    <a:pt x="400" y="121"/>
                    <a:pt x="418" y="118"/>
                  </a:cubicBezTo>
                  <a:cubicBezTo>
                    <a:pt x="450" y="113"/>
                    <a:pt x="482" y="104"/>
                    <a:pt x="513" y="95"/>
                  </a:cubicBezTo>
                  <a:cubicBezTo>
                    <a:pt x="535" y="62"/>
                    <a:pt x="546" y="31"/>
                    <a:pt x="568" y="0"/>
                  </a:cubicBezTo>
                  <a:cubicBezTo>
                    <a:pt x="600" y="11"/>
                    <a:pt x="606" y="24"/>
                    <a:pt x="616" y="55"/>
                  </a:cubicBezTo>
                  <a:cubicBezTo>
                    <a:pt x="597" y="111"/>
                    <a:pt x="614" y="93"/>
                    <a:pt x="576" y="118"/>
                  </a:cubicBezTo>
                  <a:cubicBezTo>
                    <a:pt x="579" y="131"/>
                    <a:pt x="577" y="146"/>
                    <a:pt x="584" y="158"/>
                  </a:cubicBezTo>
                  <a:cubicBezTo>
                    <a:pt x="603" y="191"/>
                    <a:pt x="615" y="168"/>
                    <a:pt x="623" y="150"/>
                  </a:cubicBezTo>
                  <a:cubicBezTo>
                    <a:pt x="650" y="88"/>
                    <a:pt x="620" y="114"/>
                    <a:pt x="663" y="87"/>
                  </a:cubicBezTo>
                  <a:cubicBezTo>
                    <a:pt x="688" y="123"/>
                    <a:pt x="693" y="213"/>
                    <a:pt x="671" y="252"/>
                  </a:cubicBezTo>
                  <a:cubicBezTo>
                    <a:pt x="665" y="262"/>
                    <a:pt x="650" y="264"/>
                    <a:pt x="639" y="268"/>
                  </a:cubicBezTo>
                  <a:cubicBezTo>
                    <a:pt x="603" y="280"/>
                    <a:pt x="584" y="279"/>
                    <a:pt x="552" y="300"/>
                  </a:cubicBezTo>
                  <a:cubicBezTo>
                    <a:pt x="534" y="328"/>
                    <a:pt x="510" y="338"/>
                    <a:pt x="489" y="363"/>
                  </a:cubicBezTo>
                  <a:cubicBezTo>
                    <a:pt x="483" y="370"/>
                    <a:pt x="481" y="380"/>
                    <a:pt x="474" y="386"/>
                  </a:cubicBezTo>
                  <a:cubicBezTo>
                    <a:pt x="467" y="391"/>
                    <a:pt x="458" y="391"/>
                    <a:pt x="450" y="394"/>
                  </a:cubicBezTo>
                  <a:cubicBezTo>
                    <a:pt x="442" y="386"/>
                    <a:pt x="432" y="380"/>
                    <a:pt x="426" y="371"/>
                  </a:cubicBezTo>
                  <a:cubicBezTo>
                    <a:pt x="393" y="323"/>
                    <a:pt x="467" y="287"/>
                    <a:pt x="489" y="252"/>
                  </a:cubicBezTo>
                  <a:cubicBezTo>
                    <a:pt x="478" y="176"/>
                    <a:pt x="492" y="180"/>
                    <a:pt x="426" y="158"/>
                  </a:cubicBezTo>
                  <a:cubicBezTo>
                    <a:pt x="402" y="166"/>
                    <a:pt x="395" y="165"/>
                    <a:pt x="379" y="189"/>
                  </a:cubicBezTo>
                  <a:cubicBezTo>
                    <a:pt x="374" y="196"/>
                    <a:pt x="376" y="206"/>
                    <a:pt x="371" y="213"/>
                  </a:cubicBezTo>
                  <a:cubicBezTo>
                    <a:pt x="359" y="228"/>
                    <a:pt x="317" y="257"/>
                    <a:pt x="300" y="268"/>
                  </a:cubicBezTo>
                  <a:cubicBezTo>
                    <a:pt x="270" y="313"/>
                    <a:pt x="251" y="365"/>
                    <a:pt x="221" y="410"/>
                  </a:cubicBezTo>
                  <a:cubicBezTo>
                    <a:pt x="205" y="476"/>
                    <a:pt x="197" y="549"/>
                    <a:pt x="237" y="607"/>
                  </a:cubicBezTo>
                  <a:cubicBezTo>
                    <a:pt x="251" y="650"/>
                    <a:pt x="264" y="648"/>
                    <a:pt x="308" y="639"/>
                  </a:cubicBezTo>
                  <a:cubicBezTo>
                    <a:pt x="352" y="573"/>
                    <a:pt x="409" y="589"/>
                    <a:pt x="489" y="584"/>
                  </a:cubicBezTo>
                  <a:cubicBezTo>
                    <a:pt x="522" y="562"/>
                    <a:pt x="539" y="555"/>
                    <a:pt x="552" y="599"/>
                  </a:cubicBezTo>
                  <a:cubicBezTo>
                    <a:pt x="525" y="642"/>
                    <a:pt x="471" y="665"/>
                    <a:pt x="426" y="686"/>
                  </a:cubicBezTo>
                  <a:cubicBezTo>
                    <a:pt x="412" y="701"/>
                    <a:pt x="396" y="715"/>
                    <a:pt x="387" y="734"/>
                  </a:cubicBezTo>
                  <a:cubicBezTo>
                    <a:pt x="362" y="790"/>
                    <a:pt x="386" y="784"/>
                    <a:pt x="324" y="805"/>
                  </a:cubicBezTo>
                  <a:cubicBezTo>
                    <a:pt x="321" y="813"/>
                    <a:pt x="321" y="822"/>
                    <a:pt x="316" y="828"/>
                  </a:cubicBezTo>
                  <a:cubicBezTo>
                    <a:pt x="310" y="835"/>
                    <a:pt x="294" y="835"/>
                    <a:pt x="292" y="844"/>
                  </a:cubicBezTo>
                  <a:cubicBezTo>
                    <a:pt x="288" y="859"/>
                    <a:pt x="297" y="875"/>
                    <a:pt x="300" y="891"/>
                  </a:cubicBezTo>
                  <a:cubicBezTo>
                    <a:pt x="291" y="926"/>
                    <a:pt x="303" y="923"/>
                    <a:pt x="284" y="923"/>
                  </a:cubicBezTo>
                  <a:close/>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lstStyle/>
            <a:p>
              <a:pPr fontAlgn="base"/>
              <a:endParaRPr lang="zh-CN" altLang="en-US" sz="1425" strike="noStrike" noProof="1"/>
            </a:p>
          </p:txBody>
        </p:sp>
        <p:sp>
          <p:nvSpPr>
            <p:cNvPr id="12376" name="Freeform 35"/>
            <p:cNvSpPr/>
            <p:nvPr/>
          </p:nvSpPr>
          <p:spPr>
            <a:xfrm>
              <a:off x="4544" y="2205"/>
              <a:ext cx="423" cy="655"/>
            </a:xfrm>
            <a:custGeom>
              <a:avLst/>
              <a:gdLst>
                <a:gd name="txL" fmla="*/ 0 w 423"/>
                <a:gd name="txT" fmla="*/ 0 h 655"/>
                <a:gd name="txR" fmla="*/ 423 w 423"/>
                <a:gd name="txB" fmla="*/ 655 h 655"/>
              </a:gdLst>
              <a:ahLst/>
              <a:cxnLst>
                <a:cxn ang="0">
                  <a:pos x="110" y="0"/>
                </a:cxn>
                <a:cxn ang="0">
                  <a:pos x="126" y="118"/>
                </a:cxn>
                <a:cxn ang="0">
                  <a:pos x="150" y="142"/>
                </a:cxn>
                <a:cxn ang="0">
                  <a:pos x="134" y="221"/>
                </a:cxn>
                <a:cxn ang="0">
                  <a:pos x="110" y="229"/>
                </a:cxn>
                <a:cxn ang="0">
                  <a:pos x="0" y="268"/>
                </a:cxn>
                <a:cxn ang="0">
                  <a:pos x="55" y="379"/>
                </a:cxn>
                <a:cxn ang="0">
                  <a:pos x="71" y="457"/>
                </a:cxn>
                <a:cxn ang="0">
                  <a:pos x="95" y="450"/>
                </a:cxn>
                <a:cxn ang="0">
                  <a:pos x="95" y="521"/>
                </a:cxn>
                <a:cxn ang="0">
                  <a:pos x="189" y="584"/>
                </a:cxn>
                <a:cxn ang="0">
                  <a:pos x="253" y="599"/>
                </a:cxn>
                <a:cxn ang="0">
                  <a:pos x="268" y="647"/>
                </a:cxn>
                <a:cxn ang="0">
                  <a:pos x="292" y="655"/>
                </a:cxn>
                <a:cxn ang="0">
                  <a:pos x="371" y="647"/>
                </a:cxn>
                <a:cxn ang="0">
                  <a:pos x="339" y="521"/>
                </a:cxn>
                <a:cxn ang="0">
                  <a:pos x="237" y="521"/>
                </a:cxn>
                <a:cxn ang="0">
                  <a:pos x="260" y="513"/>
                </a:cxn>
                <a:cxn ang="0">
                  <a:pos x="308" y="473"/>
                </a:cxn>
                <a:cxn ang="0">
                  <a:pos x="371" y="379"/>
                </a:cxn>
                <a:cxn ang="0">
                  <a:pos x="363" y="331"/>
                </a:cxn>
                <a:cxn ang="0">
                  <a:pos x="339" y="323"/>
                </a:cxn>
                <a:cxn ang="0">
                  <a:pos x="292" y="268"/>
                </a:cxn>
                <a:cxn ang="0">
                  <a:pos x="213" y="110"/>
                </a:cxn>
                <a:cxn ang="0">
                  <a:pos x="110" y="0"/>
                </a:cxn>
              </a:cxnLst>
              <a:rect l="txL" t="txT" r="txR" b="txB"/>
              <a:pathLst>
                <a:path w="423" h="655">
                  <a:moveTo>
                    <a:pt x="110" y="0"/>
                  </a:moveTo>
                  <a:cubicBezTo>
                    <a:pt x="60" y="35"/>
                    <a:pt x="68" y="98"/>
                    <a:pt x="126" y="118"/>
                  </a:cubicBezTo>
                  <a:cubicBezTo>
                    <a:pt x="134" y="126"/>
                    <a:pt x="144" y="133"/>
                    <a:pt x="150" y="142"/>
                  </a:cubicBezTo>
                  <a:cubicBezTo>
                    <a:pt x="166" y="165"/>
                    <a:pt x="155" y="204"/>
                    <a:pt x="134" y="221"/>
                  </a:cubicBezTo>
                  <a:cubicBezTo>
                    <a:pt x="127" y="226"/>
                    <a:pt x="118" y="225"/>
                    <a:pt x="110" y="229"/>
                  </a:cubicBezTo>
                  <a:cubicBezTo>
                    <a:pt x="73" y="247"/>
                    <a:pt x="41" y="260"/>
                    <a:pt x="0" y="268"/>
                  </a:cubicBezTo>
                  <a:cubicBezTo>
                    <a:pt x="10" y="317"/>
                    <a:pt x="13" y="350"/>
                    <a:pt x="55" y="379"/>
                  </a:cubicBezTo>
                  <a:cubicBezTo>
                    <a:pt x="29" y="417"/>
                    <a:pt x="16" y="441"/>
                    <a:pt x="71" y="457"/>
                  </a:cubicBezTo>
                  <a:cubicBezTo>
                    <a:pt x="79" y="455"/>
                    <a:pt x="87" y="447"/>
                    <a:pt x="95" y="450"/>
                  </a:cubicBezTo>
                  <a:cubicBezTo>
                    <a:pt x="125" y="462"/>
                    <a:pt x="101" y="503"/>
                    <a:pt x="95" y="521"/>
                  </a:cubicBezTo>
                  <a:cubicBezTo>
                    <a:pt x="109" y="606"/>
                    <a:pt x="98" y="594"/>
                    <a:pt x="189" y="584"/>
                  </a:cubicBezTo>
                  <a:cubicBezTo>
                    <a:pt x="210" y="591"/>
                    <a:pt x="235" y="587"/>
                    <a:pt x="253" y="599"/>
                  </a:cubicBezTo>
                  <a:cubicBezTo>
                    <a:pt x="267" y="608"/>
                    <a:pt x="256" y="635"/>
                    <a:pt x="268" y="647"/>
                  </a:cubicBezTo>
                  <a:cubicBezTo>
                    <a:pt x="274" y="653"/>
                    <a:pt x="284" y="652"/>
                    <a:pt x="292" y="655"/>
                  </a:cubicBezTo>
                  <a:cubicBezTo>
                    <a:pt x="318" y="652"/>
                    <a:pt x="346" y="655"/>
                    <a:pt x="371" y="647"/>
                  </a:cubicBezTo>
                  <a:cubicBezTo>
                    <a:pt x="423" y="629"/>
                    <a:pt x="370" y="541"/>
                    <a:pt x="339" y="521"/>
                  </a:cubicBezTo>
                  <a:cubicBezTo>
                    <a:pt x="302" y="528"/>
                    <a:pt x="277" y="536"/>
                    <a:pt x="237" y="521"/>
                  </a:cubicBezTo>
                  <a:cubicBezTo>
                    <a:pt x="229" y="518"/>
                    <a:pt x="253" y="517"/>
                    <a:pt x="260" y="513"/>
                  </a:cubicBezTo>
                  <a:cubicBezTo>
                    <a:pt x="279" y="503"/>
                    <a:pt x="295" y="489"/>
                    <a:pt x="308" y="473"/>
                  </a:cubicBezTo>
                  <a:cubicBezTo>
                    <a:pt x="336" y="440"/>
                    <a:pt x="334" y="402"/>
                    <a:pt x="371" y="379"/>
                  </a:cubicBezTo>
                  <a:cubicBezTo>
                    <a:pt x="368" y="363"/>
                    <a:pt x="371" y="345"/>
                    <a:pt x="363" y="331"/>
                  </a:cubicBezTo>
                  <a:cubicBezTo>
                    <a:pt x="359" y="324"/>
                    <a:pt x="345" y="329"/>
                    <a:pt x="339" y="323"/>
                  </a:cubicBezTo>
                  <a:cubicBezTo>
                    <a:pt x="315" y="300"/>
                    <a:pt x="340" y="284"/>
                    <a:pt x="292" y="268"/>
                  </a:cubicBezTo>
                  <a:cubicBezTo>
                    <a:pt x="274" y="216"/>
                    <a:pt x="261" y="142"/>
                    <a:pt x="213" y="110"/>
                  </a:cubicBezTo>
                  <a:cubicBezTo>
                    <a:pt x="194" y="53"/>
                    <a:pt x="180" y="0"/>
                    <a:pt x="110" y="0"/>
                  </a:cubicBezTo>
                  <a:close/>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lstStyle/>
            <a:p>
              <a:pPr fontAlgn="base"/>
              <a:endParaRPr lang="zh-CN" altLang="en-US" sz="1425" strike="noStrike" noProof="1"/>
            </a:p>
          </p:txBody>
        </p:sp>
        <p:sp>
          <p:nvSpPr>
            <p:cNvPr id="12377" name="Freeform 36"/>
            <p:cNvSpPr/>
            <p:nvPr/>
          </p:nvSpPr>
          <p:spPr>
            <a:xfrm>
              <a:off x="4377" y="2921"/>
              <a:ext cx="544" cy="736"/>
            </a:xfrm>
            <a:custGeom>
              <a:avLst/>
              <a:gdLst>
                <a:gd name="txL" fmla="*/ 0 w 544"/>
                <a:gd name="txT" fmla="*/ 0 h 736"/>
                <a:gd name="txR" fmla="*/ 544 w 544"/>
                <a:gd name="txB" fmla="*/ 736 h 736"/>
              </a:gdLst>
              <a:ahLst/>
              <a:cxnLst>
                <a:cxn ang="0">
                  <a:pos x="497" y="18"/>
                </a:cxn>
                <a:cxn ang="0">
                  <a:pos x="394" y="41"/>
                </a:cxn>
                <a:cxn ang="0">
                  <a:pos x="315" y="246"/>
                </a:cxn>
                <a:cxn ang="0">
                  <a:pos x="276" y="317"/>
                </a:cxn>
                <a:cxn ang="0">
                  <a:pos x="165" y="459"/>
                </a:cxn>
                <a:cxn ang="0">
                  <a:pos x="94" y="546"/>
                </a:cxn>
                <a:cxn ang="0">
                  <a:pos x="39" y="594"/>
                </a:cxn>
                <a:cxn ang="0">
                  <a:pos x="0" y="696"/>
                </a:cxn>
                <a:cxn ang="0">
                  <a:pos x="71" y="728"/>
                </a:cxn>
                <a:cxn ang="0">
                  <a:pos x="94" y="736"/>
                </a:cxn>
                <a:cxn ang="0">
                  <a:pos x="165" y="609"/>
                </a:cxn>
                <a:cxn ang="0">
                  <a:pos x="213" y="562"/>
                </a:cxn>
                <a:cxn ang="0">
                  <a:pos x="276" y="523"/>
                </a:cxn>
                <a:cxn ang="0">
                  <a:pos x="371" y="349"/>
                </a:cxn>
                <a:cxn ang="0">
                  <a:pos x="378" y="325"/>
                </a:cxn>
                <a:cxn ang="0">
                  <a:pos x="402" y="294"/>
                </a:cxn>
                <a:cxn ang="0">
                  <a:pos x="410" y="223"/>
                </a:cxn>
                <a:cxn ang="0">
                  <a:pos x="489" y="160"/>
                </a:cxn>
                <a:cxn ang="0">
                  <a:pos x="544" y="57"/>
                </a:cxn>
                <a:cxn ang="0">
                  <a:pos x="497" y="18"/>
                </a:cxn>
              </a:cxnLst>
              <a:rect l="txL" t="txT" r="txR" b="txB"/>
              <a:pathLst>
                <a:path w="544" h="736">
                  <a:moveTo>
                    <a:pt x="497" y="18"/>
                  </a:moveTo>
                  <a:cubicBezTo>
                    <a:pt x="451" y="10"/>
                    <a:pt x="422" y="0"/>
                    <a:pt x="394" y="41"/>
                  </a:cubicBezTo>
                  <a:cubicBezTo>
                    <a:pt x="379" y="115"/>
                    <a:pt x="371" y="192"/>
                    <a:pt x="315" y="246"/>
                  </a:cubicBezTo>
                  <a:cubicBezTo>
                    <a:pt x="306" y="274"/>
                    <a:pt x="291" y="292"/>
                    <a:pt x="276" y="317"/>
                  </a:cubicBezTo>
                  <a:cubicBezTo>
                    <a:pt x="242" y="376"/>
                    <a:pt x="227" y="421"/>
                    <a:pt x="165" y="459"/>
                  </a:cubicBezTo>
                  <a:cubicBezTo>
                    <a:pt x="151" y="500"/>
                    <a:pt x="130" y="522"/>
                    <a:pt x="94" y="546"/>
                  </a:cubicBezTo>
                  <a:cubicBezTo>
                    <a:pt x="83" y="578"/>
                    <a:pt x="70" y="584"/>
                    <a:pt x="39" y="594"/>
                  </a:cubicBezTo>
                  <a:cubicBezTo>
                    <a:pt x="3" y="628"/>
                    <a:pt x="7" y="644"/>
                    <a:pt x="0" y="696"/>
                  </a:cubicBezTo>
                  <a:cubicBezTo>
                    <a:pt x="37" y="722"/>
                    <a:pt x="13" y="709"/>
                    <a:pt x="71" y="728"/>
                  </a:cubicBezTo>
                  <a:cubicBezTo>
                    <a:pt x="79" y="731"/>
                    <a:pt x="94" y="736"/>
                    <a:pt x="94" y="736"/>
                  </a:cubicBezTo>
                  <a:cubicBezTo>
                    <a:pt x="151" y="698"/>
                    <a:pt x="127" y="652"/>
                    <a:pt x="165" y="609"/>
                  </a:cubicBezTo>
                  <a:cubicBezTo>
                    <a:pt x="180" y="592"/>
                    <a:pt x="197" y="578"/>
                    <a:pt x="213" y="562"/>
                  </a:cubicBezTo>
                  <a:cubicBezTo>
                    <a:pt x="231" y="545"/>
                    <a:pt x="276" y="523"/>
                    <a:pt x="276" y="523"/>
                  </a:cubicBezTo>
                  <a:cubicBezTo>
                    <a:pt x="302" y="444"/>
                    <a:pt x="297" y="399"/>
                    <a:pt x="371" y="349"/>
                  </a:cubicBezTo>
                  <a:cubicBezTo>
                    <a:pt x="373" y="341"/>
                    <a:pt x="374" y="332"/>
                    <a:pt x="378" y="325"/>
                  </a:cubicBezTo>
                  <a:cubicBezTo>
                    <a:pt x="384" y="314"/>
                    <a:pt x="398" y="306"/>
                    <a:pt x="402" y="294"/>
                  </a:cubicBezTo>
                  <a:cubicBezTo>
                    <a:pt x="409" y="271"/>
                    <a:pt x="404" y="246"/>
                    <a:pt x="410" y="223"/>
                  </a:cubicBezTo>
                  <a:cubicBezTo>
                    <a:pt x="418" y="190"/>
                    <a:pt x="462" y="173"/>
                    <a:pt x="489" y="160"/>
                  </a:cubicBezTo>
                  <a:cubicBezTo>
                    <a:pt x="512" y="125"/>
                    <a:pt x="531" y="97"/>
                    <a:pt x="544" y="57"/>
                  </a:cubicBezTo>
                  <a:cubicBezTo>
                    <a:pt x="509" y="45"/>
                    <a:pt x="522" y="40"/>
                    <a:pt x="497" y="18"/>
                  </a:cubicBezTo>
                  <a:close/>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lstStyle/>
            <a:p>
              <a:pPr fontAlgn="base"/>
              <a:endParaRPr lang="zh-CN" altLang="en-US" sz="1425" strike="noStrike" noProof="1"/>
            </a:p>
          </p:txBody>
        </p:sp>
        <p:sp>
          <p:nvSpPr>
            <p:cNvPr id="12378" name="Freeform 37"/>
            <p:cNvSpPr/>
            <p:nvPr/>
          </p:nvSpPr>
          <p:spPr>
            <a:xfrm>
              <a:off x="3488" y="3317"/>
              <a:ext cx="844" cy="657"/>
            </a:xfrm>
            <a:custGeom>
              <a:avLst/>
              <a:gdLst>
                <a:gd name="txL" fmla="*/ 0 w 844"/>
                <a:gd name="txT" fmla="*/ 0 h 657"/>
                <a:gd name="txR" fmla="*/ 844 w 844"/>
                <a:gd name="txB" fmla="*/ 657 h 657"/>
              </a:gdLst>
              <a:ahLst/>
              <a:cxnLst>
                <a:cxn ang="0">
                  <a:pos x="0" y="436"/>
                </a:cxn>
                <a:cxn ang="0">
                  <a:pos x="47" y="412"/>
                </a:cxn>
                <a:cxn ang="0">
                  <a:pos x="134" y="428"/>
                </a:cxn>
                <a:cxn ang="0">
                  <a:pos x="157" y="436"/>
                </a:cxn>
                <a:cxn ang="0">
                  <a:pos x="189" y="483"/>
                </a:cxn>
                <a:cxn ang="0">
                  <a:pos x="236" y="507"/>
                </a:cxn>
                <a:cxn ang="0">
                  <a:pos x="323" y="491"/>
                </a:cxn>
                <a:cxn ang="0">
                  <a:pos x="355" y="420"/>
                </a:cxn>
                <a:cxn ang="0">
                  <a:pos x="315" y="349"/>
                </a:cxn>
                <a:cxn ang="0">
                  <a:pos x="473" y="238"/>
                </a:cxn>
                <a:cxn ang="0">
                  <a:pos x="552" y="215"/>
                </a:cxn>
                <a:cxn ang="0">
                  <a:pos x="560" y="191"/>
                </a:cxn>
                <a:cxn ang="0">
                  <a:pos x="544" y="144"/>
                </a:cxn>
                <a:cxn ang="0">
                  <a:pos x="560" y="89"/>
                </a:cxn>
                <a:cxn ang="0">
                  <a:pos x="623" y="81"/>
                </a:cxn>
                <a:cxn ang="0">
                  <a:pos x="686" y="81"/>
                </a:cxn>
                <a:cxn ang="0">
                  <a:pos x="655" y="128"/>
                </a:cxn>
                <a:cxn ang="0">
                  <a:pos x="812" y="167"/>
                </a:cxn>
                <a:cxn ang="0">
                  <a:pos x="828" y="238"/>
                </a:cxn>
                <a:cxn ang="0">
                  <a:pos x="844" y="286"/>
                </a:cxn>
                <a:cxn ang="0">
                  <a:pos x="797" y="365"/>
                </a:cxn>
                <a:cxn ang="0">
                  <a:pos x="662" y="365"/>
                </a:cxn>
                <a:cxn ang="0">
                  <a:pos x="631" y="420"/>
                </a:cxn>
                <a:cxn ang="0">
                  <a:pos x="583" y="467"/>
                </a:cxn>
                <a:cxn ang="0">
                  <a:pos x="497" y="459"/>
                </a:cxn>
                <a:cxn ang="0">
                  <a:pos x="473" y="475"/>
                </a:cxn>
                <a:cxn ang="0">
                  <a:pos x="449" y="483"/>
                </a:cxn>
                <a:cxn ang="0">
                  <a:pos x="370" y="523"/>
                </a:cxn>
                <a:cxn ang="0">
                  <a:pos x="236" y="562"/>
                </a:cxn>
                <a:cxn ang="0">
                  <a:pos x="181" y="657"/>
                </a:cxn>
                <a:cxn ang="0">
                  <a:pos x="157" y="649"/>
                </a:cxn>
                <a:cxn ang="0">
                  <a:pos x="134" y="578"/>
                </a:cxn>
                <a:cxn ang="0">
                  <a:pos x="86" y="554"/>
                </a:cxn>
                <a:cxn ang="0">
                  <a:pos x="63" y="530"/>
                </a:cxn>
                <a:cxn ang="0">
                  <a:pos x="15" y="499"/>
                </a:cxn>
                <a:cxn ang="0">
                  <a:pos x="0" y="475"/>
                </a:cxn>
                <a:cxn ang="0">
                  <a:pos x="0" y="436"/>
                </a:cxn>
              </a:cxnLst>
              <a:rect l="txL" t="txT" r="txR" b="txB"/>
              <a:pathLst>
                <a:path w="844" h="657">
                  <a:moveTo>
                    <a:pt x="0" y="436"/>
                  </a:moveTo>
                  <a:cubicBezTo>
                    <a:pt x="17" y="430"/>
                    <a:pt x="30" y="414"/>
                    <a:pt x="47" y="412"/>
                  </a:cubicBezTo>
                  <a:cubicBezTo>
                    <a:pt x="76" y="408"/>
                    <a:pt x="105" y="423"/>
                    <a:pt x="134" y="428"/>
                  </a:cubicBezTo>
                  <a:cubicBezTo>
                    <a:pt x="142" y="431"/>
                    <a:pt x="151" y="430"/>
                    <a:pt x="157" y="436"/>
                  </a:cubicBezTo>
                  <a:cubicBezTo>
                    <a:pt x="170" y="449"/>
                    <a:pt x="173" y="472"/>
                    <a:pt x="189" y="483"/>
                  </a:cubicBezTo>
                  <a:cubicBezTo>
                    <a:pt x="220" y="504"/>
                    <a:pt x="204" y="496"/>
                    <a:pt x="236" y="507"/>
                  </a:cubicBezTo>
                  <a:cubicBezTo>
                    <a:pt x="265" y="501"/>
                    <a:pt x="297" y="504"/>
                    <a:pt x="323" y="491"/>
                  </a:cubicBezTo>
                  <a:cubicBezTo>
                    <a:pt x="346" y="479"/>
                    <a:pt x="355" y="420"/>
                    <a:pt x="355" y="420"/>
                  </a:cubicBezTo>
                  <a:cubicBezTo>
                    <a:pt x="346" y="383"/>
                    <a:pt x="347" y="370"/>
                    <a:pt x="315" y="349"/>
                  </a:cubicBezTo>
                  <a:cubicBezTo>
                    <a:pt x="286" y="261"/>
                    <a:pt x="414" y="246"/>
                    <a:pt x="473" y="238"/>
                  </a:cubicBezTo>
                  <a:cubicBezTo>
                    <a:pt x="500" y="230"/>
                    <a:pt x="525" y="222"/>
                    <a:pt x="552" y="215"/>
                  </a:cubicBezTo>
                  <a:cubicBezTo>
                    <a:pt x="555" y="207"/>
                    <a:pt x="561" y="199"/>
                    <a:pt x="560" y="191"/>
                  </a:cubicBezTo>
                  <a:cubicBezTo>
                    <a:pt x="558" y="175"/>
                    <a:pt x="544" y="144"/>
                    <a:pt x="544" y="144"/>
                  </a:cubicBezTo>
                  <a:cubicBezTo>
                    <a:pt x="528" y="0"/>
                    <a:pt x="519" y="85"/>
                    <a:pt x="560" y="89"/>
                  </a:cubicBezTo>
                  <a:cubicBezTo>
                    <a:pt x="581" y="91"/>
                    <a:pt x="602" y="84"/>
                    <a:pt x="623" y="81"/>
                  </a:cubicBezTo>
                  <a:cubicBezTo>
                    <a:pt x="638" y="76"/>
                    <a:pt x="672" y="60"/>
                    <a:pt x="686" y="81"/>
                  </a:cubicBezTo>
                  <a:cubicBezTo>
                    <a:pt x="709" y="116"/>
                    <a:pt x="670" y="123"/>
                    <a:pt x="655" y="128"/>
                  </a:cubicBezTo>
                  <a:cubicBezTo>
                    <a:pt x="732" y="181"/>
                    <a:pt x="683" y="159"/>
                    <a:pt x="812" y="167"/>
                  </a:cubicBezTo>
                  <a:cubicBezTo>
                    <a:pt x="835" y="236"/>
                    <a:pt x="800" y="126"/>
                    <a:pt x="828" y="238"/>
                  </a:cubicBezTo>
                  <a:cubicBezTo>
                    <a:pt x="832" y="254"/>
                    <a:pt x="844" y="286"/>
                    <a:pt x="844" y="286"/>
                  </a:cubicBezTo>
                  <a:cubicBezTo>
                    <a:pt x="830" y="327"/>
                    <a:pt x="836" y="352"/>
                    <a:pt x="797" y="365"/>
                  </a:cubicBezTo>
                  <a:cubicBezTo>
                    <a:pt x="734" y="344"/>
                    <a:pt x="729" y="352"/>
                    <a:pt x="662" y="365"/>
                  </a:cubicBezTo>
                  <a:cubicBezTo>
                    <a:pt x="651" y="425"/>
                    <a:pt x="668" y="388"/>
                    <a:pt x="631" y="420"/>
                  </a:cubicBezTo>
                  <a:cubicBezTo>
                    <a:pt x="614" y="435"/>
                    <a:pt x="583" y="467"/>
                    <a:pt x="583" y="467"/>
                  </a:cubicBezTo>
                  <a:cubicBezTo>
                    <a:pt x="548" y="458"/>
                    <a:pt x="533" y="451"/>
                    <a:pt x="497" y="459"/>
                  </a:cubicBezTo>
                  <a:cubicBezTo>
                    <a:pt x="489" y="464"/>
                    <a:pt x="482" y="471"/>
                    <a:pt x="473" y="475"/>
                  </a:cubicBezTo>
                  <a:cubicBezTo>
                    <a:pt x="465" y="479"/>
                    <a:pt x="456" y="479"/>
                    <a:pt x="449" y="483"/>
                  </a:cubicBezTo>
                  <a:cubicBezTo>
                    <a:pt x="372" y="526"/>
                    <a:pt x="433" y="507"/>
                    <a:pt x="370" y="523"/>
                  </a:cubicBezTo>
                  <a:cubicBezTo>
                    <a:pt x="328" y="550"/>
                    <a:pt x="284" y="550"/>
                    <a:pt x="236" y="562"/>
                  </a:cubicBezTo>
                  <a:cubicBezTo>
                    <a:pt x="225" y="605"/>
                    <a:pt x="220" y="631"/>
                    <a:pt x="181" y="657"/>
                  </a:cubicBezTo>
                  <a:cubicBezTo>
                    <a:pt x="173" y="654"/>
                    <a:pt x="163" y="655"/>
                    <a:pt x="157" y="649"/>
                  </a:cubicBezTo>
                  <a:cubicBezTo>
                    <a:pt x="128" y="619"/>
                    <a:pt x="188" y="614"/>
                    <a:pt x="134" y="578"/>
                  </a:cubicBezTo>
                  <a:cubicBezTo>
                    <a:pt x="103" y="557"/>
                    <a:pt x="119" y="565"/>
                    <a:pt x="86" y="554"/>
                  </a:cubicBezTo>
                  <a:cubicBezTo>
                    <a:pt x="78" y="546"/>
                    <a:pt x="72" y="537"/>
                    <a:pt x="63" y="530"/>
                  </a:cubicBezTo>
                  <a:cubicBezTo>
                    <a:pt x="48" y="518"/>
                    <a:pt x="15" y="499"/>
                    <a:pt x="15" y="499"/>
                  </a:cubicBezTo>
                  <a:cubicBezTo>
                    <a:pt x="10" y="491"/>
                    <a:pt x="0" y="484"/>
                    <a:pt x="0" y="475"/>
                  </a:cubicBezTo>
                  <a:cubicBezTo>
                    <a:pt x="0" y="426"/>
                    <a:pt x="36" y="475"/>
                    <a:pt x="0" y="436"/>
                  </a:cubicBezTo>
                  <a:close/>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lstStyle/>
            <a:p>
              <a:pPr fontAlgn="base"/>
              <a:endParaRPr lang="zh-CN" altLang="en-US" sz="1425" strike="noStrike" noProof="1"/>
            </a:p>
          </p:txBody>
        </p:sp>
      </p:grpSp>
      <p:sp>
        <p:nvSpPr>
          <p:cNvPr id="668710" name="Text Box 84"/>
          <p:cNvSpPr txBox="1"/>
          <p:nvPr/>
        </p:nvSpPr>
        <p:spPr>
          <a:xfrm>
            <a:off x="1327150" y="4660900"/>
            <a:ext cx="2249488" cy="368300"/>
          </a:xfrm>
          <a:prstGeom prst="rect">
            <a:avLst/>
          </a:prstGeom>
          <a:noFill/>
          <a:ln w="9525">
            <a:noFill/>
          </a:ln>
        </p:spPr>
        <p:txBody>
          <a:bodyPr anchor="t" anchorCtr="0">
            <a:spAutoFit/>
          </a:bodyPr>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沿江城市</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668711" name="Rectangle 91"/>
          <p:cNvSpPr>
            <a:spLocks noChangeArrowheads="1"/>
          </p:cNvSpPr>
          <p:nvPr/>
        </p:nvSpPr>
        <p:spPr bwMode="auto">
          <a:xfrm>
            <a:off x="5724525" y="4286250"/>
            <a:ext cx="523875" cy="285750"/>
          </a:xfrm>
          <a:prstGeom prst="rect">
            <a:avLst/>
          </a:prstGeom>
          <a:solidFill>
            <a:srgbClr val="00FF00"/>
          </a:solidFill>
          <a:ln w="9525" algn="ctr">
            <a:noFill/>
            <a:miter lim="800000"/>
          </a:ln>
        </p:spPr>
        <p:txBody>
          <a:bodyPr wrap="none" anchor="ctr"/>
          <a:lstStyle/>
          <a:p>
            <a:pPr algn="ctr" defTabSz="916940" fontAlgn="base">
              <a:spcBef>
                <a:spcPct val="0"/>
              </a:spcBef>
              <a:spcAft>
                <a:spcPct val="0"/>
              </a:spcAft>
              <a:defRPr/>
            </a:pPr>
            <a:r>
              <a:rPr lang="zh-CN" altLang="en-US" sz="1800" b="1" strike="noStrike" noProof="1">
                <a:solidFill>
                  <a:srgbClr val="D60093"/>
                </a:solidFill>
                <a:effectLst>
                  <a:outerShdw blurRad="38100" dist="38100" dir="2700000" algn="tl">
                    <a:srgbClr val="000000"/>
                  </a:outerShdw>
                </a:effectLst>
                <a:latin typeface="Calibri" panose="020F0502020204030204" charset="0"/>
                <a:ea typeface="黑体" panose="02010609060101010101" pitchFamily="49" charset="-122"/>
                <a:cs typeface="+mn-cs"/>
              </a:rPr>
              <a:t>岳阳</a:t>
            </a:r>
            <a:endParaRPr lang="zh-CN" altLang="en-US" sz="1800" b="1" strike="noStrike" noProof="1">
              <a:solidFill>
                <a:srgbClr val="D60093"/>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712" name="Rectangle 95"/>
          <p:cNvSpPr>
            <a:spLocks noChangeArrowheads="1"/>
          </p:cNvSpPr>
          <p:nvPr/>
        </p:nvSpPr>
        <p:spPr bwMode="auto">
          <a:xfrm>
            <a:off x="4756150" y="4171950"/>
            <a:ext cx="460375" cy="285750"/>
          </a:xfrm>
          <a:prstGeom prst="rect">
            <a:avLst/>
          </a:prstGeom>
          <a:solidFill>
            <a:srgbClr val="00FF00"/>
          </a:solidFill>
          <a:ln w="9525" algn="ctr">
            <a:noFill/>
            <a:miter lim="800000"/>
          </a:ln>
        </p:spPr>
        <p:txBody>
          <a:bodyPr wrap="none" anchor="ctr"/>
          <a:lstStyle/>
          <a:p>
            <a:pPr algn="ctr" defTabSz="916940" fontAlgn="base">
              <a:spcBef>
                <a:spcPct val="0"/>
              </a:spcBef>
              <a:spcAft>
                <a:spcPct val="0"/>
              </a:spcAft>
              <a:defRPr/>
            </a:pPr>
            <a:r>
              <a:rPr lang="zh-CN" altLang="en-US" sz="100" b="1" strike="noStrike" noProof="1">
                <a:solidFill>
                  <a:srgbClr val="D60093"/>
                </a:solidFill>
                <a:effectLst>
                  <a:outerShdw blurRad="38100" dist="38100" dir="2700000" algn="tl">
                    <a:srgbClr val="000000"/>
                  </a:outerShdw>
                </a:effectLst>
                <a:latin typeface="Calibri" panose="020F0502020204030204" charset="0"/>
                <a:ea typeface="黑体" panose="02010609060101010101" pitchFamily="49" charset="-122"/>
                <a:cs typeface="+mn-cs"/>
              </a:rPr>
              <a:t>重庆</a:t>
            </a:r>
            <a:endParaRPr lang="zh-CN" altLang="en-US" sz="100" b="1" strike="noStrike" noProof="1">
              <a:solidFill>
                <a:srgbClr val="D60093"/>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713" name="Rectangle 96"/>
          <p:cNvSpPr>
            <a:spLocks noChangeArrowheads="1"/>
          </p:cNvSpPr>
          <p:nvPr/>
        </p:nvSpPr>
        <p:spPr bwMode="auto">
          <a:xfrm>
            <a:off x="6183313" y="4235450"/>
            <a:ext cx="508000" cy="279400"/>
          </a:xfrm>
          <a:prstGeom prst="rect">
            <a:avLst/>
          </a:prstGeom>
          <a:solidFill>
            <a:srgbClr val="00FF00"/>
          </a:solidFill>
          <a:ln w="9525" algn="ctr">
            <a:noFill/>
            <a:miter lim="800000"/>
          </a:ln>
        </p:spPr>
        <p:txBody>
          <a:bodyPr wrap="none" anchor="ctr"/>
          <a:lstStyle/>
          <a:p>
            <a:pPr algn="ctr" defTabSz="916940" fontAlgn="base">
              <a:spcBef>
                <a:spcPct val="0"/>
              </a:spcBef>
              <a:spcAft>
                <a:spcPct val="0"/>
              </a:spcAft>
              <a:defRPr/>
            </a:pPr>
            <a:r>
              <a:rPr lang="zh-CN" altLang="en-US" sz="100" b="1" strike="noStrike" noProof="1" dirty="0">
                <a:solidFill>
                  <a:srgbClr val="D60093"/>
                </a:solidFill>
                <a:effectLst>
                  <a:outerShdw blurRad="38100" dist="38100" dir="2700000" algn="tl">
                    <a:srgbClr val="000000"/>
                  </a:outerShdw>
                </a:effectLst>
                <a:latin typeface="Calibri" panose="020F0502020204030204" charset="0"/>
                <a:ea typeface="黑体" panose="02010609060101010101" pitchFamily="49" charset="-122"/>
                <a:cs typeface="+mn-cs"/>
              </a:rPr>
              <a:t>九江</a:t>
            </a:r>
            <a:endParaRPr lang="zh-CN" altLang="en-US" sz="100" b="1" strike="noStrike" noProof="1" dirty="0">
              <a:solidFill>
                <a:srgbClr val="D60093"/>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714" name="Rectangle 97"/>
          <p:cNvSpPr>
            <a:spLocks noChangeArrowheads="1"/>
          </p:cNvSpPr>
          <p:nvPr/>
        </p:nvSpPr>
        <p:spPr bwMode="auto">
          <a:xfrm>
            <a:off x="5446713" y="4000500"/>
            <a:ext cx="460375" cy="285750"/>
          </a:xfrm>
          <a:prstGeom prst="rect">
            <a:avLst/>
          </a:prstGeom>
          <a:solidFill>
            <a:srgbClr val="00FF00"/>
          </a:solidFill>
          <a:ln w="9525" algn="ctr">
            <a:noFill/>
            <a:miter lim="800000"/>
          </a:ln>
        </p:spPr>
        <p:txBody>
          <a:bodyPr wrap="none" anchor="ctr"/>
          <a:lstStyle/>
          <a:p>
            <a:pPr algn="ctr" defTabSz="916940" fontAlgn="base">
              <a:spcBef>
                <a:spcPct val="0"/>
              </a:spcBef>
              <a:spcAft>
                <a:spcPct val="0"/>
              </a:spcAft>
              <a:defRPr/>
            </a:pPr>
            <a:r>
              <a:rPr lang="zh-CN" altLang="en-US" sz="100" b="1" strike="noStrike" noProof="1" dirty="0">
                <a:solidFill>
                  <a:srgbClr val="D60093"/>
                </a:solidFill>
                <a:effectLst>
                  <a:outerShdw blurRad="38100" dist="38100" dir="2700000" algn="tl">
                    <a:srgbClr val="000000"/>
                  </a:outerShdw>
                </a:effectLst>
                <a:latin typeface="Calibri" panose="020F0502020204030204" charset="0"/>
                <a:ea typeface="黑体" panose="02010609060101010101" pitchFamily="49" charset="-122"/>
                <a:cs typeface="+mn-cs"/>
              </a:rPr>
              <a:t>武汉</a:t>
            </a:r>
            <a:endParaRPr lang="zh-CN" altLang="en-US" sz="100" b="1" strike="noStrike" noProof="1" dirty="0">
              <a:solidFill>
                <a:srgbClr val="D60093"/>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715" name="Rectangle 98"/>
          <p:cNvSpPr>
            <a:spLocks noChangeArrowheads="1"/>
          </p:cNvSpPr>
          <p:nvPr/>
        </p:nvSpPr>
        <p:spPr bwMode="auto">
          <a:xfrm>
            <a:off x="6461125" y="3943350"/>
            <a:ext cx="466725" cy="263525"/>
          </a:xfrm>
          <a:prstGeom prst="rect">
            <a:avLst/>
          </a:prstGeom>
          <a:solidFill>
            <a:srgbClr val="00FF00"/>
          </a:solidFill>
          <a:ln w="9525" algn="ctr">
            <a:noFill/>
            <a:miter lim="800000"/>
          </a:ln>
        </p:spPr>
        <p:txBody>
          <a:bodyPr wrap="none" anchor="ctr"/>
          <a:lstStyle/>
          <a:p>
            <a:pPr algn="ctr" defTabSz="916940" fontAlgn="base">
              <a:spcBef>
                <a:spcPct val="0"/>
              </a:spcBef>
              <a:spcAft>
                <a:spcPct val="0"/>
              </a:spcAft>
              <a:defRPr/>
            </a:pPr>
            <a:r>
              <a:rPr lang="zh-CN" altLang="en-US" sz="100" b="1" strike="noStrike" noProof="1" dirty="0">
                <a:solidFill>
                  <a:srgbClr val="D60093"/>
                </a:solidFill>
                <a:effectLst>
                  <a:outerShdw blurRad="38100" dist="38100" dir="2700000" algn="tl">
                    <a:srgbClr val="000000"/>
                  </a:outerShdw>
                </a:effectLst>
                <a:latin typeface="Calibri" panose="020F0502020204030204" charset="0"/>
                <a:ea typeface="黑体" panose="02010609060101010101" pitchFamily="49" charset="-122"/>
                <a:cs typeface="+mn-cs"/>
              </a:rPr>
              <a:t>芜湖</a:t>
            </a:r>
            <a:endParaRPr lang="zh-CN" altLang="en-US" sz="100" b="1" strike="noStrike" noProof="1" dirty="0">
              <a:solidFill>
                <a:srgbClr val="D60093"/>
              </a:solidFill>
              <a:effectLst>
                <a:outerShdw blurRad="38100" dist="38100" dir="2700000" algn="tl">
                  <a:srgbClr val="000000"/>
                </a:outerShdw>
              </a:effectLst>
              <a:latin typeface="Calibri" panose="020F0502020204030204" charset="0"/>
              <a:ea typeface="黑体" panose="02010609060101010101" pitchFamily="49" charset="-122"/>
            </a:endParaRPr>
          </a:p>
        </p:txBody>
      </p:sp>
      <p:sp>
        <p:nvSpPr>
          <p:cNvPr id="668716" name="Text Box 86"/>
          <p:cNvSpPr txBox="1"/>
          <p:nvPr/>
        </p:nvSpPr>
        <p:spPr>
          <a:xfrm>
            <a:off x="1235075" y="4046538"/>
            <a:ext cx="2603500" cy="368300"/>
          </a:xfrm>
          <a:prstGeom prst="rect">
            <a:avLst/>
          </a:prstGeom>
          <a:noFill/>
          <a:ln w="9525">
            <a:noFill/>
          </a:ln>
        </p:spPr>
        <p:txBody>
          <a:bodyPr anchor="t" anchorCtr="0">
            <a:spAutoFit/>
          </a:bodyPr>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内地省会城市</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668717" name="Text Box 129"/>
          <p:cNvSpPr txBox="1">
            <a:spLocks noChangeArrowheads="1"/>
          </p:cNvSpPr>
          <p:nvPr/>
        </p:nvSpPr>
        <p:spPr bwMode="auto">
          <a:xfrm>
            <a:off x="4433888" y="3543300"/>
            <a:ext cx="561975"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兰州</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18" name="Text Box 71"/>
          <p:cNvSpPr txBox="1">
            <a:spLocks noChangeArrowheads="1"/>
          </p:cNvSpPr>
          <p:nvPr/>
        </p:nvSpPr>
        <p:spPr bwMode="auto">
          <a:xfrm>
            <a:off x="2452688" y="2286000"/>
            <a:ext cx="1090613"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乌鲁木齐</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19" name="Text Box 76"/>
          <p:cNvSpPr txBox="1">
            <a:spLocks noChangeArrowheads="1"/>
          </p:cNvSpPr>
          <p:nvPr/>
        </p:nvSpPr>
        <p:spPr bwMode="auto">
          <a:xfrm>
            <a:off x="3708400" y="3213100"/>
            <a:ext cx="495300"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西宁</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0" name="Text Box 77"/>
          <p:cNvSpPr txBox="1">
            <a:spLocks noChangeArrowheads="1"/>
          </p:cNvSpPr>
          <p:nvPr/>
        </p:nvSpPr>
        <p:spPr bwMode="auto">
          <a:xfrm>
            <a:off x="4479925" y="2686050"/>
            <a:ext cx="598488"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银川</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1" name="Text Box 121"/>
          <p:cNvSpPr txBox="1">
            <a:spLocks noChangeArrowheads="1"/>
          </p:cNvSpPr>
          <p:nvPr/>
        </p:nvSpPr>
        <p:spPr bwMode="auto">
          <a:xfrm>
            <a:off x="4157663" y="3943350"/>
            <a:ext cx="601663"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成都</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2" name="Text Box 73"/>
          <p:cNvSpPr txBox="1">
            <a:spLocks noChangeArrowheads="1"/>
          </p:cNvSpPr>
          <p:nvPr/>
        </p:nvSpPr>
        <p:spPr bwMode="auto">
          <a:xfrm>
            <a:off x="4103688" y="4951413"/>
            <a:ext cx="560388" cy="646113"/>
          </a:xfrm>
          <a:prstGeom prst="rect">
            <a:avLst/>
          </a:prstGeom>
          <a:noFill/>
          <a:ln w="9525">
            <a:noFill/>
            <a:miter lim="800000"/>
          </a:ln>
        </p:spPr>
        <p:txBody>
          <a:bodyPr>
            <a:spAutoFit/>
          </a:bodyPr>
          <a:lstStyle/>
          <a:p>
            <a:pPr defTabSz="916940">
              <a:spcBef>
                <a:spcPct val="50000"/>
              </a:spcBef>
              <a:defRPr/>
            </a:pPr>
            <a:r>
              <a:rPr lang="zh-CN" altLang="en-US" b="1" noProof="1">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昆明</a:t>
            </a:r>
            <a:endParaRPr lang="zh-CN" altLang="en-US" b="1" noProof="1">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3" name="Text Box 120"/>
          <p:cNvSpPr txBox="1">
            <a:spLocks noChangeArrowheads="1"/>
          </p:cNvSpPr>
          <p:nvPr/>
        </p:nvSpPr>
        <p:spPr bwMode="auto">
          <a:xfrm>
            <a:off x="5165725" y="4940300"/>
            <a:ext cx="603250" cy="107950"/>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南宁</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4" name="Text Box 75"/>
          <p:cNvSpPr txBox="1">
            <a:spLocks noChangeArrowheads="1"/>
          </p:cNvSpPr>
          <p:nvPr/>
        </p:nvSpPr>
        <p:spPr bwMode="auto">
          <a:xfrm>
            <a:off x="5446713" y="4343400"/>
            <a:ext cx="508000"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长沙</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5" name="Text Box 115"/>
          <p:cNvSpPr txBox="1">
            <a:spLocks noChangeArrowheads="1"/>
          </p:cNvSpPr>
          <p:nvPr/>
        </p:nvSpPr>
        <p:spPr bwMode="auto">
          <a:xfrm>
            <a:off x="6075363" y="4478338"/>
            <a:ext cx="522288" cy="107950"/>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南昌</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6" name="Text Box 116"/>
          <p:cNvSpPr txBox="1">
            <a:spLocks noChangeArrowheads="1"/>
          </p:cNvSpPr>
          <p:nvPr/>
        </p:nvSpPr>
        <p:spPr bwMode="auto">
          <a:xfrm>
            <a:off x="6045200" y="3886200"/>
            <a:ext cx="509588"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合肥</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7" name="Text Box 117"/>
          <p:cNvSpPr txBox="1">
            <a:spLocks noChangeArrowheads="1"/>
          </p:cNvSpPr>
          <p:nvPr/>
        </p:nvSpPr>
        <p:spPr bwMode="auto">
          <a:xfrm>
            <a:off x="5724525" y="3486150"/>
            <a:ext cx="531813"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郑州</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8" name="Text Box 118"/>
          <p:cNvSpPr txBox="1">
            <a:spLocks noChangeArrowheads="1"/>
          </p:cNvSpPr>
          <p:nvPr/>
        </p:nvSpPr>
        <p:spPr bwMode="auto">
          <a:xfrm>
            <a:off x="5032375" y="3314700"/>
            <a:ext cx="568325"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西安</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29" name="Text Box 119"/>
          <p:cNvSpPr txBox="1">
            <a:spLocks noChangeArrowheads="1"/>
          </p:cNvSpPr>
          <p:nvPr/>
        </p:nvSpPr>
        <p:spPr bwMode="auto">
          <a:xfrm>
            <a:off x="5446713" y="3028950"/>
            <a:ext cx="508000"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太原</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30" name="Text Box 78"/>
          <p:cNvSpPr txBox="1">
            <a:spLocks noChangeArrowheads="1"/>
          </p:cNvSpPr>
          <p:nvPr/>
        </p:nvSpPr>
        <p:spPr bwMode="auto">
          <a:xfrm>
            <a:off x="5297488" y="2466975"/>
            <a:ext cx="887413"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呼和浩特</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31" name="Text Box 134"/>
          <p:cNvSpPr txBox="1">
            <a:spLocks noChangeArrowheads="1"/>
          </p:cNvSpPr>
          <p:nvPr/>
        </p:nvSpPr>
        <p:spPr bwMode="auto">
          <a:xfrm>
            <a:off x="7056438" y="1549400"/>
            <a:ext cx="693738"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哈尔滨</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32" name="Text Box 79"/>
          <p:cNvSpPr txBox="1">
            <a:spLocks noChangeArrowheads="1"/>
          </p:cNvSpPr>
          <p:nvPr/>
        </p:nvSpPr>
        <p:spPr bwMode="auto">
          <a:xfrm>
            <a:off x="6875463" y="2114550"/>
            <a:ext cx="542925"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长春</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33" name="Text Box 120"/>
          <p:cNvSpPr txBox="1">
            <a:spLocks noChangeArrowheads="1"/>
          </p:cNvSpPr>
          <p:nvPr/>
        </p:nvSpPr>
        <p:spPr bwMode="auto">
          <a:xfrm>
            <a:off x="4894263" y="4514850"/>
            <a:ext cx="552450" cy="106363"/>
          </a:xfrm>
          <a:prstGeom prst="rect">
            <a:avLst/>
          </a:prstGeom>
          <a:noFill/>
          <a:ln w="9525">
            <a:noFill/>
            <a:miter lim="800000"/>
          </a:ln>
        </p:spPr>
        <p:txBody>
          <a:bodyPr>
            <a:spAutoFit/>
          </a:bodyPr>
          <a:lstStyle/>
          <a:p>
            <a:pPr defTabSz="916940">
              <a:spcBef>
                <a:spcPct val="50000"/>
              </a:spcBef>
              <a:defRPr/>
            </a:pPr>
            <a:r>
              <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cs typeface="+mn-cs"/>
              </a:rPr>
              <a:t>贵阳</a:t>
            </a:r>
            <a:endParaRPr lang="zh-CN" altLang="en-US" sz="100" b="1" noProof="1" dirty="0">
              <a:solidFill>
                <a:srgbClr val="080808"/>
              </a:solidFill>
              <a:effectLst>
                <a:outerShdw blurRad="38100" dist="38100" dir="2700000" algn="tl">
                  <a:srgbClr val="C0C0C0"/>
                </a:outerShdw>
              </a:effectLst>
              <a:latin typeface="Calibri" panose="020F0502020204030204" charset="0"/>
              <a:ea typeface="黑体" panose="02010609060101010101" pitchFamily="49" charset="-122"/>
            </a:endParaRPr>
          </a:p>
        </p:txBody>
      </p:sp>
      <p:sp>
        <p:nvSpPr>
          <p:cNvPr id="668734" name="Oval 110"/>
          <p:cNvSpPr/>
          <p:nvPr/>
        </p:nvSpPr>
        <p:spPr>
          <a:xfrm>
            <a:off x="4664075" y="33718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35" name="Oval 110"/>
          <p:cNvSpPr/>
          <p:nvPr/>
        </p:nvSpPr>
        <p:spPr>
          <a:xfrm>
            <a:off x="4433888" y="4286250"/>
            <a:ext cx="139700"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36" name="Oval 110"/>
          <p:cNvSpPr/>
          <p:nvPr/>
        </p:nvSpPr>
        <p:spPr>
          <a:xfrm>
            <a:off x="4043363" y="32067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37" name="Oval 110"/>
          <p:cNvSpPr/>
          <p:nvPr/>
        </p:nvSpPr>
        <p:spPr>
          <a:xfrm>
            <a:off x="2820988" y="26860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38" name="Oval 110"/>
          <p:cNvSpPr/>
          <p:nvPr/>
        </p:nvSpPr>
        <p:spPr>
          <a:xfrm>
            <a:off x="4756150" y="30289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39" name="Oval 110"/>
          <p:cNvSpPr/>
          <p:nvPr/>
        </p:nvSpPr>
        <p:spPr>
          <a:xfrm>
            <a:off x="5264150" y="365760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0" name="Oval 110"/>
          <p:cNvSpPr/>
          <p:nvPr/>
        </p:nvSpPr>
        <p:spPr>
          <a:xfrm>
            <a:off x="5630863" y="28003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1" name="Oval 110"/>
          <p:cNvSpPr/>
          <p:nvPr/>
        </p:nvSpPr>
        <p:spPr>
          <a:xfrm>
            <a:off x="5630863" y="46291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2" name="Oval 110"/>
          <p:cNvSpPr/>
          <p:nvPr/>
        </p:nvSpPr>
        <p:spPr>
          <a:xfrm>
            <a:off x="4295775" y="48577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3" name="Oval 110"/>
          <p:cNvSpPr/>
          <p:nvPr/>
        </p:nvSpPr>
        <p:spPr>
          <a:xfrm>
            <a:off x="5354638" y="52006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4" name="Oval 110"/>
          <p:cNvSpPr/>
          <p:nvPr/>
        </p:nvSpPr>
        <p:spPr>
          <a:xfrm>
            <a:off x="5907088" y="377190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5" name="Oval 110"/>
          <p:cNvSpPr/>
          <p:nvPr/>
        </p:nvSpPr>
        <p:spPr>
          <a:xfrm>
            <a:off x="6276975" y="377190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6" name="Oval 110"/>
          <p:cNvSpPr/>
          <p:nvPr/>
        </p:nvSpPr>
        <p:spPr>
          <a:xfrm>
            <a:off x="6184900" y="434340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7" name="Oval 110"/>
          <p:cNvSpPr/>
          <p:nvPr/>
        </p:nvSpPr>
        <p:spPr>
          <a:xfrm>
            <a:off x="7107238" y="24574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8" name="Oval 110"/>
          <p:cNvSpPr/>
          <p:nvPr/>
        </p:nvSpPr>
        <p:spPr>
          <a:xfrm>
            <a:off x="5630863" y="331470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49" name="Oval 110"/>
          <p:cNvSpPr/>
          <p:nvPr/>
        </p:nvSpPr>
        <p:spPr>
          <a:xfrm>
            <a:off x="7289800" y="188595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50" name="Oval 110"/>
          <p:cNvSpPr/>
          <p:nvPr/>
        </p:nvSpPr>
        <p:spPr>
          <a:xfrm>
            <a:off x="5032375" y="4800600"/>
            <a:ext cx="138113" cy="171450"/>
          </a:xfrm>
          <a:prstGeom prst="ellipse">
            <a:avLst/>
          </a:prstGeom>
          <a:solidFill>
            <a:srgbClr val="00FF00"/>
          </a:solidFill>
          <a:ln w="9525" cap="flat" cmpd="sng">
            <a:solidFill>
              <a:schemeClr val="tx1"/>
            </a:solidFill>
            <a:prstDash val="solid"/>
            <a:miter/>
            <a:headEnd type="none" w="med" len="med"/>
            <a:tailEnd type="none" w="med" len="med"/>
          </a:ln>
        </p:spPr>
        <p:txBody>
          <a:bodyPr wrap="none" anchor="ctr"/>
          <a:lstStyle/>
          <a:p>
            <a:pPr fontAlgn="base"/>
            <a:endParaRPr lang="zh-CN" altLang="zh-CN" sz="1425" strike="noStrike" noProof="1" dirty="0">
              <a:solidFill>
                <a:srgbClr val="0000CC"/>
              </a:solidFill>
              <a:latin typeface="Calibri" panose="020F0502020204030204" charset="0"/>
            </a:endParaRPr>
          </a:p>
        </p:txBody>
      </p:sp>
      <p:sp>
        <p:nvSpPr>
          <p:cNvPr id="668751" name="Text Box 85"/>
          <p:cNvSpPr txBox="1"/>
          <p:nvPr/>
        </p:nvSpPr>
        <p:spPr>
          <a:xfrm>
            <a:off x="1303338" y="4360863"/>
            <a:ext cx="2228850" cy="368300"/>
          </a:xfrm>
          <a:prstGeom prst="rect">
            <a:avLst/>
          </a:prstGeom>
          <a:noFill/>
          <a:ln w="9525">
            <a:noFill/>
          </a:ln>
        </p:spPr>
        <p:txBody>
          <a:bodyPr anchor="t" anchorCtr="0">
            <a:spAutoFit/>
          </a:bodyPr>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沿边城市</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668752" name="Text Box 41"/>
          <p:cNvSpPr txBox="1">
            <a:spLocks noChangeArrowheads="1"/>
          </p:cNvSpPr>
          <p:nvPr/>
        </p:nvSpPr>
        <p:spPr bwMode="auto">
          <a:xfrm>
            <a:off x="2682875" y="1714500"/>
            <a:ext cx="303213" cy="106363"/>
          </a:xfrm>
          <a:prstGeom prst="rect">
            <a:avLst/>
          </a:prstGeom>
          <a:solidFill>
            <a:srgbClr val="FF00FF"/>
          </a:solidFill>
          <a:ln w="9525">
            <a:noFill/>
            <a:miter lim="800000"/>
          </a:ln>
        </p:spPr>
        <p:txBody>
          <a:bodyPr>
            <a:spAutoFit/>
          </a:bodyPr>
          <a:lstStyle/>
          <a:p>
            <a:pPr defTabSz="916940">
              <a:spcBef>
                <a:spcPct val="50000"/>
              </a:spcBef>
              <a:defRPr/>
            </a:pPr>
            <a:r>
              <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cs typeface="+mn-cs"/>
              </a:rPr>
              <a:t>塔城</a:t>
            </a:r>
            <a:endPar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endParaRPr>
          </a:p>
        </p:txBody>
      </p:sp>
      <p:sp>
        <p:nvSpPr>
          <p:cNvPr id="668753" name="Text Box 42"/>
          <p:cNvSpPr txBox="1">
            <a:spLocks noChangeArrowheads="1"/>
          </p:cNvSpPr>
          <p:nvPr/>
        </p:nvSpPr>
        <p:spPr bwMode="auto">
          <a:xfrm>
            <a:off x="2082800" y="2171700"/>
            <a:ext cx="485775" cy="106363"/>
          </a:xfrm>
          <a:prstGeom prst="rect">
            <a:avLst/>
          </a:prstGeom>
          <a:solidFill>
            <a:srgbClr val="FF00FF"/>
          </a:solidFill>
          <a:ln w="9525">
            <a:noFill/>
            <a:miter lim="800000"/>
          </a:ln>
        </p:spPr>
        <p:txBody>
          <a:bodyPr>
            <a:spAutoFit/>
          </a:bodyPr>
          <a:lstStyle/>
          <a:p>
            <a:pPr defTabSz="916940">
              <a:spcBef>
                <a:spcPct val="50000"/>
              </a:spcBef>
              <a:defRPr/>
            </a:pPr>
            <a:r>
              <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cs typeface="+mn-cs"/>
              </a:rPr>
              <a:t>伊宁</a:t>
            </a:r>
            <a:endPar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endParaRPr>
          </a:p>
        </p:txBody>
      </p:sp>
      <p:sp>
        <p:nvSpPr>
          <p:cNvPr id="668754" name="Text Box 43"/>
          <p:cNvSpPr txBox="1">
            <a:spLocks noChangeArrowheads="1"/>
          </p:cNvSpPr>
          <p:nvPr/>
        </p:nvSpPr>
        <p:spPr bwMode="auto">
          <a:xfrm>
            <a:off x="3741738" y="4800600"/>
            <a:ext cx="444500" cy="106363"/>
          </a:xfrm>
          <a:prstGeom prst="rect">
            <a:avLst/>
          </a:prstGeom>
          <a:solidFill>
            <a:srgbClr val="FF00FF"/>
          </a:solidFill>
          <a:ln w="9525">
            <a:noFill/>
            <a:miter lim="800000"/>
          </a:ln>
        </p:spPr>
        <p:txBody>
          <a:bodyPr>
            <a:spAutoFit/>
          </a:bodyPr>
          <a:lstStyle/>
          <a:p>
            <a:pPr defTabSz="916940">
              <a:spcBef>
                <a:spcPct val="50000"/>
              </a:spcBef>
              <a:defRPr/>
            </a:pPr>
            <a:r>
              <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cs typeface="+mn-cs"/>
              </a:rPr>
              <a:t>瑞丽</a:t>
            </a:r>
            <a:endPar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endParaRPr>
          </a:p>
        </p:txBody>
      </p:sp>
      <p:sp>
        <p:nvSpPr>
          <p:cNvPr id="668755" name="Text Box 44"/>
          <p:cNvSpPr txBox="1">
            <a:spLocks noChangeArrowheads="1"/>
          </p:cNvSpPr>
          <p:nvPr/>
        </p:nvSpPr>
        <p:spPr bwMode="auto">
          <a:xfrm>
            <a:off x="4295775" y="5275263"/>
            <a:ext cx="222250" cy="460375"/>
          </a:xfrm>
          <a:prstGeom prst="rect">
            <a:avLst/>
          </a:prstGeom>
          <a:solidFill>
            <a:srgbClr val="FF00FF"/>
          </a:solidFill>
          <a:ln w="9525">
            <a:noFill/>
            <a:miter lim="800000"/>
          </a:ln>
        </p:spPr>
        <p:txBody>
          <a:bodyPr>
            <a:spAutoFit/>
          </a:bodyPr>
          <a:lstStyle/>
          <a:p>
            <a:pPr defTabSz="916940">
              <a:spcBef>
                <a:spcPct val="50000"/>
              </a:spcBef>
              <a:defRPr/>
            </a:pPr>
            <a:r>
              <a:rPr lang="zh-CN" altLang="en-US" sz="1200" b="1" noProof="1" dirty="0">
                <a:effectLst>
                  <a:outerShdw blurRad="38100" dist="38100" dir="2700000" algn="tl">
                    <a:srgbClr val="FFFFFF"/>
                  </a:outerShdw>
                </a:effectLst>
                <a:latin typeface="Calibri" panose="020F0502020204030204" charset="0"/>
                <a:ea typeface="黑体" panose="02010609060101010101" pitchFamily="49" charset="-122"/>
                <a:cs typeface="+mn-cs"/>
              </a:rPr>
              <a:t>河口</a:t>
            </a:r>
            <a:endParaRPr lang="zh-CN" altLang="en-US" sz="1200" b="1" noProof="1" dirty="0">
              <a:effectLst>
                <a:outerShdw blurRad="38100" dist="38100" dir="2700000" algn="tl">
                  <a:srgbClr val="FFFFFF"/>
                </a:outerShdw>
              </a:effectLst>
              <a:latin typeface="Calibri" panose="020F0502020204030204" charset="0"/>
              <a:ea typeface="黑体" panose="02010609060101010101" pitchFamily="49" charset="-122"/>
            </a:endParaRPr>
          </a:p>
        </p:txBody>
      </p:sp>
      <p:sp>
        <p:nvSpPr>
          <p:cNvPr id="668756" name="Text Box 47"/>
          <p:cNvSpPr txBox="1">
            <a:spLocks noChangeArrowheads="1"/>
          </p:cNvSpPr>
          <p:nvPr/>
        </p:nvSpPr>
        <p:spPr bwMode="auto">
          <a:xfrm>
            <a:off x="6083300" y="1439863"/>
            <a:ext cx="352425" cy="107950"/>
          </a:xfrm>
          <a:prstGeom prst="rect">
            <a:avLst/>
          </a:prstGeom>
          <a:solidFill>
            <a:srgbClr val="FF00FF"/>
          </a:solidFill>
          <a:ln w="9525">
            <a:noFill/>
            <a:miter lim="800000"/>
          </a:ln>
        </p:spPr>
        <p:txBody>
          <a:bodyPr>
            <a:spAutoFit/>
          </a:bodyPr>
          <a:lstStyle/>
          <a:p>
            <a:pPr defTabSz="916940">
              <a:spcBef>
                <a:spcPct val="50000"/>
              </a:spcBef>
              <a:defRPr/>
            </a:pPr>
            <a:r>
              <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cs typeface="+mn-cs"/>
              </a:rPr>
              <a:t>满洲里</a:t>
            </a:r>
            <a:endPar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endParaRPr>
          </a:p>
        </p:txBody>
      </p:sp>
      <p:sp>
        <p:nvSpPr>
          <p:cNvPr id="668757" name="Text Box 48"/>
          <p:cNvSpPr txBox="1">
            <a:spLocks noChangeArrowheads="1"/>
          </p:cNvSpPr>
          <p:nvPr/>
        </p:nvSpPr>
        <p:spPr bwMode="auto">
          <a:xfrm>
            <a:off x="6921500" y="1143000"/>
            <a:ext cx="328613" cy="106363"/>
          </a:xfrm>
          <a:prstGeom prst="rect">
            <a:avLst/>
          </a:prstGeom>
          <a:solidFill>
            <a:srgbClr val="FF00FF"/>
          </a:solidFill>
          <a:ln w="9525">
            <a:noFill/>
            <a:miter lim="800000"/>
          </a:ln>
        </p:spPr>
        <p:txBody>
          <a:bodyPr>
            <a:spAutoFit/>
          </a:bodyPr>
          <a:lstStyle/>
          <a:p>
            <a:pPr defTabSz="916940">
              <a:spcBef>
                <a:spcPct val="50000"/>
              </a:spcBef>
              <a:defRPr/>
            </a:pPr>
            <a:r>
              <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cs typeface="+mn-cs"/>
              </a:rPr>
              <a:t>黑河</a:t>
            </a:r>
            <a:endPar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endParaRPr>
          </a:p>
        </p:txBody>
      </p:sp>
      <p:sp>
        <p:nvSpPr>
          <p:cNvPr id="668758" name="Text Box 46"/>
          <p:cNvSpPr txBox="1">
            <a:spLocks noChangeArrowheads="1"/>
          </p:cNvSpPr>
          <p:nvPr/>
        </p:nvSpPr>
        <p:spPr bwMode="auto">
          <a:xfrm>
            <a:off x="4848225" y="5200650"/>
            <a:ext cx="280988" cy="106363"/>
          </a:xfrm>
          <a:prstGeom prst="rect">
            <a:avLst/>
          </a:prstGeom>
          <a:solidFill>
            <a:srgbClr val="FF00FF"/>
          </a:solidFill>
          <a:ln w="9525">
            <a:noFill/>
            <a:miter lim="800000"/>
          </a:ln>
        </p:spPr>
        <p:txBody>
          <a:bodyPr>
            <a:spAutoFit/>
          </a:bodyPr>
          <a:lstStyle/>
          <a:p>
            <a:pPr defTabSz="916940">
              <a:spcBef>
                <a:spcPct val="50000"/>
              </a:spcBef>
              <a:defRPr/>
            </a:pPr>
            <a:r>
              <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cs typeface="+mn-cs"/>
              </a:rPr>
              <a:t>东兴</a:t>
            </a:r>
            <a:endPar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endParaRPr>
          </a:p>
        </p:txBody>
      </p:sp>
      <p:sp>
        <p:nvSpPr>
          <p:cNvPr id="668759" name="Text Box 49"/>
          <p:cNvSpPr txBox="1">
            <a:spLocks noChangeArrowheads="1"/>
          </p:cNvSpPr>
          <p:nvPr/>
        </p:nvSpPr>
        <p:spPr bwMode="auto">
          <a:xfrm>
            <a:off x="7289800" y="2057400"/>
            <a:ext cx="314325" cy="106363"/>
          </a:xfrm>
          <a:prstGeom prst="rect">
            <a:avLst/>
          </a:prstGeom>
          <a:solidFill>
            <a:srgbClr val="FF00FF"/>
          </a:solidFill>
          <a:ln w="9525">
            <a:noFill/>
            <a:miter lim="800000"/>
          </a:ln>
        </p:spPr>
        <p:txBody>
          <a:bodyPr>
            <a:spAutoFit/>
          </a:bodyPr>
          <a:lstStyle/>
          <a:p>
            <a:pPr defTabSz="916940">
              <a:spcBef>
                <a:spcPct val="50000"/>
              </a:spcBef>
              <a:defRPr/>
            </a:pPr>
            <a:r>
              <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cs typeface="+mn-cs"/>
              </a:rPr>
              <a:t>珲春</a:t>
            </a:r>
            <a:endParaRPr lang="zh-CN" altLang="en-US" sz="100" b="1" noProof="1" dirty="0">
              <a:effectLst>
                <a:outerShdw blurRad="38100" dist="38100" dir="2700000" algn="tl">
                  <a:srgbClr val="FFFFFF"/>
                </a:outerShdw>
              </a:effectLst>
              <a:latin typeface="Calibri" panose="020F0502020204030204" charset="0"/>
              <a:ea typeface="黑体" panose="02010609060101010101" pitchFamily="49" charset="-122"/>
            </a:endParaRPr>
          </a:p>
        </p:txBody>
      </p:sp>
      <p:cxnSp>
        <p:nvCxnSpPr>
          <p:cNvPr id="87" name="直接连接符 86"/>
          <p:cNvCxnSpPr/>
          <p:nvPr/>
        </p:nvCxnSpPr>
        <p:spPr>
          <a:xfrm flipV="1">
            <a:off x="2332038" y="3729038"/>
            <a:ext cx="1039813" cy="257175"/>
          </a:xfrm>
          <a:prstGeom prst="line">
            <a:avLst/>
          </a:prstGeom>
          <a:ln w="41275">
            <a:solidFill>
              <a:srgbClr val="CC00FF"/>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H="1">
            <a:off x="2643188" y="4037013"/>
            <a:ext cx="631825" cy="288925"/>
          </a:xfrm>
          <a:prstGeom prst="line">
            <a:avLst/>
          </a:prstGeom>
          <a:ln w="41275">
            <a:solidFill>
              <a:srgbClr val="CC00FF"/>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2505075" y="3937000"/>
            <a:ext cx="1243013" cy="857250"/>
          </a:xfrm>
          <a:prstGeom prst="line">
            <a:avLst/>
          </a:prstGeom>
          <a:ln w="41275">
            <a:solidFill>
              <a:srgbClr val="CC00FF"/>
            </a:solidFill>
          </a:ln>
        </p:spPr>
        <p:style>
          <a:lnRef idx="1">
            <a:schemeClr val="accent1"/>
          </a:lnRef>
          <a:fillRef idx="0">
            <a:schemeClr val="accent1"/>
          </a:fillRef>
          <a:effectRef idx="0">
            <a:schemeClr val="accent1"/>
          </a:effectRef>
          <a:fontRef idx="minor">
            <a:schemeClr val="tx1"/>
          </a:fontRef>
        </p:style>
      </p:cxnSp>
      <p:sp>
        <p:nvSpPr>
          <p:cNvPr id="90" name="文本框 13"/>
          <p:cNvSpPr txBox="1"/>
          <p:nvPr/>
        </p:nvSpPr>
        <p:spPr>
          <a:xfrm>
            <a:off x="3259138" y="3619500"/>
            <a:ext cx="736600" cy="347663"/>
          </a:xfrm>
          <a:prstGeom prst="rect">
            <a:avLst/>
          </a:prstGeom>
          <a:solidFill>
            <a:schemeClr val="accent6">
              <a:alpha val="78000"/>
            </a:schemeClr>
          </a:solidFill>
          <a:ln w="28575">
            <a:solidFill>
              <a:schemeClr val="accent6">
                <a:lumMod val="50000"/>
              </a:schemeClr>
            </a:solidFill>
          </a:ln>
        </p:spPr>
        <p:txBody>
          <a:bodyPr wrap="square" lIns="71326" tIns="35662" rIns="71326" bIns="35662">
            <a:spAutoFit/>
          </a:bodyPr>
          <a:lstStyle/>
          <a:p>
            <a:pPr defTabSz="916940">
              <a:defRPr/>
            </a:pPr>
            <a:r>
              <a:rPr lang="zh-CN" altLang="en-US" b="1" noProof="1" dirty="0">
                <a:solidFill>
                  <a:schemeClr val="bg1"/>
                </a:solidFill>
                <a:latin typeface="微软雅黑" panose="020B0503020204020204" charset="-122"/>
                <a:ea typeface="微软雅黑" panose="020B0503020204020204" charset="-122"/>
                <a:cs typeface="+mn-cs"/>
              </a:rPr>
              <a:t>内 地</a:t>
            </a:r>
            <a:r>
              <a:rPr lang="zh-CN" altLang="en-US" sz="1425" b="1" noProof="1" dirty="0">
                <a:latin typeface="Arial" panose="020B0604020202020204" pitchFamily="34" charset="0"/>
                <a:ea typeface="宋体" panose="02010600030101010101" pitchFamily="2" charset="-122"/>
                <a:cs typeface="+mn-cs"/>
              </a:rPr>
              <a:t> </a:t>
            </a:r>
            <a:endParaRPr lang="zh-CN" altLang="en-US" sz="1425" b="1" noProof="1" dirty="0">
              <a:latin typeface="Arial" panose="020B0604020202020204" pitchFamily="34" charset="0"/>
              <a:ea typeface="宋体" panose="02010600030101010101" pitchFamily="2" charset="-122"/>
            </a:endParaRPr>
          </a:p>
        </p:txBody>
      </p:sp>
      <p:sp>
        <p:nvSpPr>
          <p:cNvPr id="49239" name="Text Box 84"/>
          <p:cNvSpPr txBox="1"/>
          <p:nvPr/>
        </p:nvSpPr>
        <p:spPr>
          <a:xfrm>
            <a:off x="1303338" y="5554663"/>
            <a:ext cx="2251075" cy="368300"/>
          </a:xfrm>
          <a:prstGeom prst="rect">
            <a:avLst/>
          </a:prstGeom>
          <a:noFill/>
          <a:ln w="9525">
            <a:noFill/>
          </a:ln>
        </p:spPr>
        <p:txBody>
          <a:bodyPr anchor="t" anchorCtr="0">
            <a:spAutoFit/>
          </a:bodyPr>
          <a:p>
            <a:pPr defTabSz="917575">
              <a:spcBef>
                <a:spcPct val="50000"/>
              </a:spcBef>
            </a:pPr>
            <a:r>
              <a:rPr lang="en-US" altLang="zh-CN" b="1" dirty="0">
                <a:solidFill>
                  <a:srgbClr val="0000FF"/>
                </a:solidFill>
                <a:latin typeface="宋体" panose="02010600030101010101" pitchFamily="2" charset="-122"/>
                <a:ea typeface="宋体" panose="02010600030101010101" pitchFamily="2" charset="-122"/>
              </a:rPr>
              <a:t> </a:t>
            </a:r>
            <a:r>
              <a:rPr lang="zh-CN" altLang="en-US" b="1" dirty="0">
                <a:solidFill>
                  <a:srgbClr val="0000FF"/>
                </a:solidFill>
                <a:latin typeface="宋体" panose="02010600030101010101" pitchFamily="2" charset="-122"/>
                <a:ea typeface="宋体" panose="02010600030101010101" pitchFamily="2" charset="-122"/>
              </a:rPr>
              <a:t>经济特区</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49240" name="Text Box 86"/>
          <p:cNvSpPr txBox="1"/>
          <p:nvPr/>
        </p:nvSpPr>
        <p:spPr>
          <a:xfrm>
            <a:off x="1303338" y="5292725"/>
            <a:ext cx="2603500" cy="368300"/>
          </a:xfrm>
          <a:prstGeom prst="rect">
            <a:avLst/>
          </a:prstGeom>
          <a:noFill/>
          <a:ln w="9525">
            <a:noFill/>
          </a:ln>
        </p:spPr>
        <p:txBody>
          <a:bodyPr anchor="t" anchorCtr="0">
            <a:spAutoFit/>
          </a:bodyPr>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沿海港口城市</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49241" name="Text Box 85"/>
          <p:cNvSpPr txBox="1"/>
          <p:nvPr/>
        </p:nvSpPr>
        <p:spPr>
          <a:xfrm>
            <a:off x="1293813" y="4987925"/>
            <a:ext cx="2316162" cy="368300"/>
          </a:xfrm>
          <a:prstGeom prst="rect">
            <a:avLst/>
          </a:prstGeom>
          <a:noFill/>
          <a:ln w="9525">
            <a:noFill/>
          </a:ln>
        </p:spPr>
        <p:txBody>
          <a:bodyPr wrap="square" anchor="t" anchorCtr="0">
            <a:spAutoFit/>
          </a:bodyPr>
          <a:p>
            <a:pPr defTabSz="917575">
              <a:spcBef>
                <a:spcPct val="50000"/>
              </a:spcBef>
            </a:pPr>
            <a:r>
              <a:rPr lang="zh-CN" altLang="en-US" b="1" dirty="0">
                <a:solidFill>
                  <a:srgbClr val="0000FF"/>
                </a:solidFill>
                <a:latin typeface="宋体" panose="02010600030101010101" pitchFamily="2" charset="-122"/>
                <a:ea typeface="宋体" panose="02010600030101010101" pitchFamily="2" charset="-122"/>
              </a:rPr>
              <a:t>沿海经济开放区</a:t>
            </a:r>
            <a:endParaRPr lang="zh-CN" altLang="en-US" b="1" dirty="0">
              <a:solidFill>
                <a:srgbClr val="0000FF"/>
              </a:solidFill>
              <a:latin typeface="宋体" panose="02010600030101010101" pitchFamily="2" charset="-122"/>
              <a:ea typeface="宋体" panose="02010600030101010101" pitchFamily="2" charset="-122"/>
            </a:endParaRPr>
          </a:p>
        </p:txBody>
      </p:sp>
      <p:sp>
        <p:nvSpPr>
          <p:cNvPr id="49242" name="文本框 29769"/>
          <p:cNvSpPr txBox="1"/>
          <p:nvPr/>
        </p:nvSpPr>
        <p:spPr>
          <a:xfrm>
            <a:off x="1589088" y="2671763"/>
            <a:ext cx="309562" cy="368300"/>
          </a:xfrm>
          <a:prstGeom prst="rect">
            <a:avLst/>
          </a:prstGeom>
          <a:noFill/>
          <a:ln w="9525">
            <a:noFill/>
          </a:ln>
        </p:spPr>
        <p:txBody>
          <a:bodyPr wrap="none" anchor="t" anchorCtr="0">
            <a:spAutoFit/>
          </a:bodyPr>
          <a:p>
            <a:endParaRPr lang="zh-CN" altLang="zh-CN" b="1">
              <a:latin typeface="Tahoma" panose="020B0604030504040204" pitchFamily="34" charset="0"/>
              <a:ea typeface="楷体_GB2312" pitchFamily="49" charset="-122"/>
            </a:endParaRPr>
          </a:p>
        </p:txBody>
      </p:sp>
      <p:sp>
        <p:nvSpPr>
          <p:cNvPr id="49243" name="文本框 29773"/>
          <p:cNvSpPr txBox="1"/>
          <p:nvPr/>
        </p:nvSpPr>
        <p:spPr>
          <a:xfrm>
            <a:off x="1501775" y="2241550"/>
            <a:ext cx="309563" cy="368300"/>
          </a:xfrm>
          <a:prstGeom prst="rect">
            <a:avLst/>
          </a:prstGeom>
          <a:noFill/>
          <a:ln w="9525">
            <a:noFill/>
          </a:ln>
        </p:spPr>
        <p:txBody>
          <a:bodyPr wrap="none" anchor="t" anchorCtr="0">
            <a:spAutoFit/>
          </a:bodyPr>
          <a:p>
            <a:endParaRPr lang="zh-CN" altLang="zh-CN" b="1">
              <a:latin typeface="Tahoma" panose="020B0604030504040204" pitchFamily="34" charset="0"/>
              <a:ea typeface="楷体_GB2312" pitchFamily="49" charset="-122"/>
            </a:endParaRPr>
          </a:p>
        </p:txBody>
      </p:sp>
      <p:sp>
        <p:nvSpPr>
          <p:cNvPr id="49244" name="文本框 29776"/>
          <p:cNvSpPr txBox="1"/>
          <p:nvPr/>
        </p:nvSpPr>
        <p:spPr>
          <a:xfrm>
            <a:off x="1168400" y="1808163"/>
            <a:ext cx="309563" cy="368300"/>
          </a:xfrm>
          <a:prstGeom prst="rect">
            <a:avLst/>
          </a:prstGeom>
          <a:noFill/>
          <a:ln w="9525">
            <a:noFill/>
          </a:ln>
        </p:spPr>
        <p:txBody>
          <a:bodyPr wrap="none" anchor="t" anchorCtr="0">
            <a:spAutoFit/>
          </a:bodyPr>
          <a:p>
            <a:endParaRPr lang="zh-CN" altLang="zh-CN" b="1">
              <a:latin typeface="Tahoma" panose="020B0604030504040204" pitchFamily="34" charset="0"/>
              <a:ea typeface="楷体_GB2312" pitchFamily="49"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500" fill="hold">
                                          <p:stCondLst>
                                            <p:cond delay="0"/>
                                          </p:stCondLst>
                                        </p:cTn>
                                        <p:tgtEl>
                                          <p:spTgt spid="668710"/>
                                        </p:tgtEl>
                                        <p:attrNameLst>
                                          <p:attrName>style.visibility</p:attrName>
                                        </p:attrNameLst>
                                      </p:cBhvr>
                                      <p:to>
                                        <p:strVal val="visible"/>
                                      </p:to>
                                    </p:set>
                                    <p:anim calcmode="lin" valueType="num">
                                      <p:cBhvr>
                                        <p:cTn id="7" dur="500" fill="hold"/>
                                        <p:tgtEl>
                                          <p:spTgt spid="668710"/>
                                        </p:tgtEl>
                                        <p:attrNameLst>
                                          <p:attrName>ppt_x</p:attrName>
                                        </p:attrNameLst>
                                      </p:cBhvr>
                                      <p:tavLst>
                                        <p:tav tm="0">
                                          <p:val>
                                            <p:strVal val="0-#ppt_w/2"/>
                                          </p:val>
                                        </p:tav>
                                        <p:tav tm="100000">
                                          <p:val>
                                            <p:strVal val="#ppt_x"/>
                                          </p:val>
                                        </p:tav>
                                      </p:tavLst>
                                    </p:anim>
                                    <p:anim calcmode="lin" valueType="num">
                                      <p:cBhvr>
                                        <p:cTn id="8" dur="500" fill="hold"/>
                                        <p:tgtEl>
                                          <p:spTgt spid="6687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668715"/>
                                        </p:tgtEl>
                                        <p:attrNameLst>
                                          <p:attrName>style.visibility</p:attrName>
                                        </p:attrNameLst>
                                      </p:cBhvr>
                                      <p:to>
                                        <p:strVal val="visible"/>
                                      </p:to>
                                    </p:set>
                                    <p:animEffect transition="in" filter="wipe(right)">
                                      <p:cBhvr>
                                        <p:cTn id="12" dur="500"/>
                                        <p:tgtEl>
                                          <p:spTgt spid="668715"/>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668713"/>
                                        </p:tgtEl>
                                        <p:attrNameLst>
                                          <p:attrName>style.visibility</p:attrName>
                                        </p:attrNameLst>
                                      </p:cBhvr>
                                      <p:to>
                                        <p:strVal val="visible"/>
                                      </p:to>
                                    </p:set>
                                    <p:animEffect transition="in" filter="wipe(right)">
                                      <p:cBhvr>
                                        <p:cTn id="16" dur="500"/>
                                        <p:tgtEl>
                                          <p:spTgt spid="668713"/>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668711"/>
                                        </p:tgtEl>
                                        <p:attrNameLst>
                                          <p:attrName>style.visibility</p:attrName>
                                        </p:attrNameLst>
                                      </p:cBhvr>
                                      <p:to>
                                        <p:strVal val="visible"/>
                                      </p:to>
                                    </p:set>
                                    <p:animEffect transition="in" filter="wipe(right)">
                                      <p:cBhvr>
                                        <p:cTn id="20" dur="500"/>
                                        <p:tgtEl>
                                          <p:spTgt spid="668711"/>
                                        </p:tgtEl>
                                      </p:cBhvr>
                                    </p:animEffec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668714"/>
                                        </p:tgtEl>
                                        <p:attrNameLst>
                                          <p:attrName>style.visibility</p:attrName>
                                        </p:attrNameLst>
                                      </p:cBhvr>
                                      <p:to>
                                        <p:strVal val="visible"/>
                                      </p:to>
                                    </p:set>
                                    <p:animEffect transition="in" filter="wipe(right)">
                                      <p:cBhvr>
                                        <p:cTn id="24" dur="500"/>
                                        <p:tgtEl>
                                          <p:spTgt spid="668714"/>
                                        </p:tgtEl>
                                      </p:cBhvr>
                                    </p:animEffect>
                                  </p:childTnLst>
                                </p:cTn>
                              </p:par>
                            </p:childTnLst>
                          </p:cTn>
                        </p:par>
                        <p:par>
                          <p:cTn id="25" fill="hold">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668712"/>
                                        </p:tgtEl>
                                        <p:attrNameLst>
                                          <p:attrName>style.visibility</p:attrName>
                                        </p:attrNameLst>
                                      </p:cBhvr>
                                      <p:to>
                                        <p:strVal val="visible"/>
                                      </p:to>
                                    </p:set>
                                    <p:animEffect transition="in" filter="wipe(right)">
                                      <p:cBhvr>
                                        <p:cTn id="28" dur="500"/>
                                        <p:tgtEl>
                                          <p:spTgt spid="6687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500" fill="hold">
                                          <p:stCondLst>
                                            <p:cond delay="0"/>
                                          </p:stCondLst>
                                        </p:cTn>
                                        <p:tgtEl>
                                          <p:spTgt spid="668751"/>
                                        </p:tgtEl>
                                        <p:attrNameLst>
                                          <p:attrName>style.visibility</p:attrName>
                                        </p:attrNameLst>
                                      </p:cBhvr>
                                      <p:to>
                                        <p:strVal val="visible"/>
                                      </p:to>
                                    </p:set>
                                    <p:anim calcmode="lin" valueType="num">
                                      <p:cBhvr>
                                        <p:cTn id="33" dur="500" fill="hold"/>
                                        <p:tgtEl>
                                          <p:spTgt spid="668751"/>
                                        </p:tgtEl>
                                        <p:attrNameLst>
                                          <p:attrName>ppt_x</p:attrName>
                                        </p:attrNameLst>
                                      </p:cBhvr>
                                      <p:tavLst>
                                        <p:tav tm="0">
                                          <p:val>
                                            <p:strVal val="0-#ppt_w/2"/>
                                          </p:val>
                                        </p:tav>
                                        <p:tav tm="100000">
                                          <p:val>
                                            <p:strVal val="#ppt_x"/>
                                          </p:val>
                                        </p:tav>
                                      </p:tavLst>
                                    </p:anim>
                                    <p:anim calcmode="lin" valueType="num">
                                      <p:cBhvr>
                                        <p:cTn id="34" dur="500" fill="hold"/>
                                        <p:tgtEl>
                                          <p:spTgt spid="668751"/>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9" fill="hold" grpId="0" nodeType="afterEffect">
                                  <p:stCondLst>
                                    <p:cond delay="0"/>
                                  </p:stCondLst>
                                  <p:childTnLst>
                                    <p:set>
                                      <p:cBhvr>
                                        <p:cTn id="37" dur="1" fill="hold">
                                          <p:stCondLst>
                                            <p:cond delay="0"/>
                                          </p:stCondLst>
                                        </p:cTn>
                                        <p:tgtEl>
                                          <p:spTgt spid="668752"/>
                                        </p:tgtEl>
                                        <p:attrNameLst>
                                          <p:attrName>style.visibility</p:attrName>
                                        </p:attrNameLst>
                                      </p:cBhvr>
                                      <p:to>
                                        <p:strVal val="visible"/>
                                      </p:to>
                                    </p:set>
                                    <p:anim calcmode="lin" valueType="num">
                                      <p:cBhvr>
                                        <p:cTn id="38" dur="1000" fill="hold"/>
                                        <p:tgtEl>
                                          <p:spTgt spid="668752"/>
                                        </p:tgtEl>
                                        <p:attrNameLst>
                                          <p:attrName>ppt_x</p:attrName>
                                        </p:attrNameLst>
                                      </p:cBhvr>
                                      <p:tavLst>
                                        <p:tav tm="0">
                                          <p:val>
                                            <p:strVal val="0-#ppt_w/2"/>
                                          </p:val>
                                        </p:tav>
                                        <p:tav tm="100000">
                                          <p:val>
                                            <p:strVal val="#ppt_x"/>
                                          </p:val>
                                        </p:tav>
                                      </p:tavLst>
                                    </p:anim>
                                    <p:anim calcmode="lin" valueType="num">
                                      <p:cBhvr>
                                        <p:cTn id="39" dur="1000" fill="hold"/>
                                        <p:tgtEl>
                                          <p:spTgt spid="668752"/>
                                        </p:tgtEl>
                                        <p:attrNameLst>
                                          <p:attrName>ppt_y</p:attrName>
                                        </p:attrNameLst>
                                      </p:cBhvr>
                                      <p:tavLst>
                                        <p:tav tm="0">
                                          <p:val>
                                            <p:strVal val="0-#ppt_h/2"/>
                                          </p:val>
                                        </p:tav>
                                        <p:tav tm="100000">
                                          <p:val>
                                            <p:strVal val="#ppt_y"/>
                                          </p:val>
                                        </p:tav>
                                      </p:tavLst>
                                    </p:anim>
                                  </p:childTnLst>
                                </p:cTn>
                              </p:par>
                              <p:par>
                                <p:cTn id="40" presetID="2" presetClass="entr" presetSubtype="9" fill="hold" grpId="0" nodeType="withEffect">
                                  <p:stCondLst>
                                    <p:cond delay="0"/>
                                  </p:stCondLst>
                                  <p:childTnLst>
                                    <p:set>
                                      <p:cBhvr>
                                        <p:cTn id="41" dur="1" fill="hold">
                                          <p:stCondLst>
                                            <p:cond delay="0"/>
                                          </p:stCondLst>
                                        </p:cTn>
                                        <p:tgtEl>
                                          <p:spTgt spid="668753"/>
                                        </p:tgtEl>
                                        <p:attrNameLst>
                                          <p:attrName>style.visibility</p:attrName>
                                        </p:attrNameLst>
                                      </p:cBhvr>
                                      <p:to>
                                        <p:strVal val="visible"/>
                                      </p:to>
                                    </p:set>
                                    <p:anim calcmode="lin" valueType="num">
                                      <p:cBhvr>
                                        <p:cTn id="42" dur="1000" fill="hold"/>
                                        <p:tgtEl>
                                          <p:spTgt spid="668753"/>
                                        </p:tgtEl>
                                        <p:attrNameLst>
                                          <p:attrName>ppt_x</p:attrName>
                                        </p:attrNameLst>
                                      </p:cBhvr>
                                      <p:tavLst>
                                        <p:tav tm="0">
                                          <p:val>
                                            <p:strVal val="0-#ppt_w/2"/>
                                          </p:val>
                                        </p:tav>
                                        <p:tav tm="100000">
                                          <p:val>
                                            <p:strVal val="#ppt_x"/>
                                          </p:val>
                                        </p:tav>
                                      </p:tavLst>
                                    </p:anim>
                                    <p:anim calcmode="lin" valueType="num">
                                      <p:cBhvr>
                                        <p:cTn id="43" dur="1000" fill="hold"/>
                                        <p:tgtEl>
                                          <p:spTgt spid="668753"/>
                                        </p:tgtEl>
                                        <p:attrNameLst>
                                          <p:attrName>ppt_y</p:attrName>
                                        </p:attrNameLst>
                                      </p:cBhvr>
                                      <p:tavLst>
                                        <p:tav tm="0">
                                          <p:val>
                                            <p:strVal val="0-#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668754"/>
                                        </p:tgtEl>
                                        <p:attrNameLst>
                                          <p:attrName>style.visibility</p:attrName>
                                        </p:attrNameLst>
                                      </p:cBhvr>
                                      <p:to>
                                        <p:strVal val="visible"/>
                                      </p:to>
                                    </p:set>
                                    <p:anim calcmode="lin" valueType="num">
                                      <p:cBhvr>
                                        <p:cTn id="46" dur="1000" fill="hold"/>
                                        <p:tgtEl>
                                          <p:spTgt spid="668754"/>
                                        </p:tgtEl>
                                        <p:attrNameLst>
                                          <p:attrName>ppt_x</p:attrName>
                                        </p:attrNameLst>
                                      </p:cBhvr>
                                      <p:tavLst>
                                        <p:tav tm="0">
                                          <p:val>
                                            <p:strVal val="#ppt_x"/>
                                          </p:val>
                                        </p:tav>
                                        <p:tav tm="100000">
                                          <p:val>
                                            <p:strVal val="#ppt_x"/>
                                          </p:val>
                                        </p:tav>
                                      </p:tavLst>
                                    </p:anim>
                                    <p:anim calcmode="lin" valueType="num">
                                      <p:cBhvr>
                                        <p:cTn id="47" dur="1000" fill="hold"/>
                                        <p:tgtEl>
                                          <p:spTgt spid="66875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668755"/>
                                        </p:tgtEl>
                                        <p:attrNameLst>
                                          <p:attrName>style.visibility</p:attrName>
                                        </p:attrNameLst>
                                      </p:cBhvr>
                                      <p:to>
                                        <p:strVal val="visible"/>
                                      </p:to>
                                    </p:set>
                                    <p:anim calcmode="lin" valueType="num">
                                      <p:cBhvr>
                                        <p:cTn id="50" dur="1000" fill="hold"/>
                                        <p:tgtEl>
                                          <p:spTgt spid="668755"/>
                                        </p:tgtEl>
                                        <p:attrNameLst>
                                          <p:attrName>ppt_x</p:attrName>
                                        </p:attrNameLst>
                                      </p:cBhvr>
                                      <p:tavLst>
                                        <p:tav tm="0">
                                          <p:val>
                                            <p:strVal val="#ppt_x"/>
                                          </p:val>
                                        </p:tav>
                                        <p:tav tm="100000">
                                          <p:val>
                                            <p:strVal val="#ppt_x"/>
                                          </p:val>
                                        </p:tav>
                                      </p:tavLst>
                                    </p:anim>
                                    <p:anim calcmode="lin" valueType="num">
                                      <p:cBhvr>
                                        <p:cTn id="51" dur="1000" fill="hold"/>
                                        <p:tgtEl>
                                          <p:spTgt spid="668755"/>
                                        </p:tgtEl>
                                        <p:attrNameLst>
                                          <p:attrName>ppt_y</p:attrName>
                                        </p:attrNameLst>
                                      </p:cBhvr>
                                      <p:tavLst>
                                        <p:tav tm="0">
                                          <p:val>
                                            <p:strVal val="1+#ppt_h/2"/>
                                          </p:val>
                                        </p:tav>
                                        <p:tav tm="100000">
                                          <p:val>
                                            <p:strVal val="#ppt_y"/>
                                          </p:val>
                                        </p:tav>
                                      </p:tavLst>
                                    </p:anim>
                                  </p:childTnLst>
                                </p:cTn>
                              </p:par>
                              <p:par>
                                <p:cTn id="52" presetID="2" presetClass="entr" presetSubtype="3" fill="hold" grpId="0" nodeType="withEffect">
                                  <p:stCondLst>
                                    <p:cond delay="0"/>
                                  </p:stCondLst>
                                  <p:childTnLst>
                                    <p:set>
                                      <p:cBhvr>
                                        <p:cTn id="53" dur="1" fill="hold">
                                          <p:stCondLst>
                                            <p:cond delay="0"/>
                                          </p:stCondLst>
                                        </p:cTn>
                                        <p:tgtEl>
                                          <p:spTgt spid="668756"/>
                                        </p:tgtEl>
                                        <p:attrNameLst>
                                          <p:attrName>style.visibility</p:attrName>
                                        </p:attrNameLst>
                                      </p:cBhvr>
                                      <p:to>
                                        <p:strVal val="visible"/>
                                      </p:to>
                                    </p:set>
                                    <p:anim calcmode="lin" valueType="num">
                                      <p:cBhvr>
                                        <p:cTn id="54" dur="1000" fill="hold"/>
                                        <p:tgtEl>
                                          <p:spTgt spid="668756"/>
                                        </p:tgtEl>
                                        <p:attrNameLst>
                                          <p:attrName>ppt_x</p:attrName>
                                        </p:attrNameLst>
                                      </p:cBhvr>
                                      <p:tavLst>
                                        <p:tav tm="0">
                                          <p:val>
                                            <p:strVal val="1+#ppt_w/2"/>
                                          </p:val>
                                        </p:tav>
                                        <p:tav tm="100000">
                                          <p:val>
                                            <p:strVal val="#ppt_x"/>
                                          </p:val>
                                        </p:tav>
                                      </p:tavLst>
                                    </p:anim>
                                    <p:anim calcmode="lin" valueType="num">
                                      <p:cBhvr>
                                        <p:cTn id="55" dur="1000" fill="hold"/>
                                        <p:tgtEl>
                                          <p:spTgt spid="668756"/>
                                        </p:tgtEl>
                                        <p:attrNameLst>
                                          <p:attrName>ppt_y</p:attrName>
                                        </p:attrNameLst>
                                      </p:cBhvr>
                                      <p:tavLst>
                                        <p:tav tm="0">
                                          <p:val>
                                            <p:strVal val="0-#ppt_h/2"/>
                                          </p:val>
                                        </p:tav>
                                        <p:tav tm="100000">
                                          <p:val>
                                            <p:strVal val="#ppt_y"/>
                                          </p:val>
                                        </p:tav>
                                      </p:tavLst>
                                    </p:anim>
                                  </p:childTnLst>
                                </p:cTn>
                              </p:par>
                              <p:par>
                                <p:cTn id="56" presetID="2" presetClass="entr" presetSubtype="3" fill="hold" grpId="0" nodeType="withEffect">
                                  <p:stCondLst>
                                    <p:cond delay="0"/>
                                  </p:stCondLst>
                                  <p:childTnLst>
                                    <p:set>
                                      <p:cBhvr>
                                        <p:cTn id="57" dur="1" fill="hold">
                                          <p:stCondLst>
                                            <p:cond delay="0"/>
                                          </p:stCondLst>
                                        </p:cTn>
                                        <p:tgtEl>
                                          <p:spTgt spid="668757"/>
                                        </p:tgtEl>
                                        <p:attrNameLst>
                                          <p:attrName>style.visibility</p:attrName>
                                        </p:attrNameLst>
                                      </p:cBhvr>
                                      <p:to>
                                        <p:strVal val="visible"/>
                                      </p:to>
                                    </p:set>
                                    <p:anim calcmode="lin" valueType="num">
                                      <p:cBhvr>
                                        <p:cTn id="58" dur="1000" fill="hold"/>
                                        <p:tgtEl>
                                          <p:spTgt spid="668757"/>
                                        </p:tgtEl>
                                        <p:attrNameLst>
                                          <p:attrName>ppt_x</p:attrName>
                                        </p:attrNameLst>
                                      </p:cBhvr>
                                      <p:tavLst>
                                        <p:tav tm="0">
                                          <p:val>
                                            <p:strVal val="1+#ppt_w/2"/>
                                          </p:val>
                                        </p:tav>
                                        <p:tav tm="100000">
                                          <p:val>
                                            <p:strVal val="#ppt_x"/>
                                          </p:val>
                                        </p:tav>
                                      </p:tavLst>
                                    </p:anim>
                                    <p:anim calcmode="lin" valueType="num">
                                      <p:cBhvr>
                                        <p:cTn id="59" dur="1000" fill="hold"/>
                                        <p:tgtEl>
                                          <p:spTgt spid="668757"/>
                                        </p:tgtEl>
                                        <p:attrNameLst>
                                          <p:attrName>ppt_y</p:attrName>
                                        </p:attrNameLst>
                                      </p:cBhvr>
                                      <p:tavLst>
                                        <p:tav tm="0">
                                          <p:val>
                                            <p:strVal val="0-#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668758"/>
                                        </p:tgtEl>
                                        <p:attrNameLst>
                                          <p:attrName>style.visibility</p:attrName>
                                        </p:attrNameLst>
                                      </p:cBhvr>
                                      <p:to>
                                        <p:strVal val="visible"/>
                                      </p:to>
                                    </p:set>
                                    <p:anim calcmode="lin" valueType="num">
                                      <p:cBhvr>
                                        <p:cTn id="62" dur="1000" fill="hold"/>
                                        <p:tgtEl>
                                          <p:spTgt spid="668758"/>
                                        </p:tgtEl>
                                        <p:attrNameLst>
                                          <p:attrName>ppt_x</p:attrName>
                                        </p:attrNameLst>
                                      </p:cBhvr>
                                      <p:tavLst>
                                        <p:tav tm="0">
                                          <p:val>
                                            <p:strVal val="#ppt_x"/>
                                          </p:val>
                                        </p:tav>
                                        <p:tav tm="100000">
                                          <p:val>
                                            <p:strVal val="#ppt_x"/>
                                          </p:val>
                                        </p:tav>
                                      </p:tavLst>
                                    </p:anim>
                                    <p:anim calcmode="lin" valueType="num">
                                      <p:cBhvr>
                                        <p:cTn id="63" dur="1000" fill="hold"/>
                                        <p:tgtEl>
                                          <p:spTgt spid="668758"/>
                                        </p:tgtEl>
                                        <p:attrNameLst>
                                          <p:attrName>ppt_y</p:attrName>
                                        </p:attrNameLst>
                                      </p:cBhvr>
                                      <p:tavLst>
                                        <p:tav tm="0">
                                          <p:val>
                                            <p:strVal val="1+#ppt_h/2"/>
                                          </p:val>
                                        </p:tav>
                                        <p:tav tm="100000">
                                          <p:val>
                                            <p:strVal val="#ppt_y"/>
                                          </p:val>
                                        </p:tav>
                                      </p:tavLst>
                                    </p:anim>
                                  </p:childTnLst>
                                </p:cTn>
                              </p:par>
                              <p:par>
                                <p:cTn id="64" presetID="2" presetClass="entr" presetSubtype="3" fill="hold" grpId="0" nodeType="withEffect">
                                  <p:stCondLst>
                                    <p:cond delay="0"/>
                                  </p:stCondLst>
                                  <p:childTnLst>
                                    <p:set>
                                      <p:cBhvr>
                                        <p:cTn id="65" dur="1" fill="hold">
                                          <p:stCondLst>
                                            <p:cond delay="0"/>
                                          </p:stCondLst>
                                        </p:cTn>
                                        <p:tgtEl>
                                          <p:spTgt spid="668759"/>
                                        </p:tgtEl>
                                        <p:attrNameLst>
                                          <p:attrName>style.visibility</p:attrName>
                                        </p:attrNameLst>
                                      </p:cBhvr>
                                      <p:to>
                                        <p:strVal val="visible"/>
                                      </p:to>
                                    </p:set>
                                    <p:anim calcmode="lin" valueType="num">
                                      <p:cBhvr>
                                        <p:cTn id="66" dur="1000" fill="hold"/>
                                        <p:tgtEl>
                                          <p:spTgt spid="668759"/>
                                        </p:tgtEl>
                                        <p:attrNameLst>
                                          <p:attrName>ppt_x</p:attrName>
                                        </p:attrNameLst>
                                      </p:cBhvr>
                                      <p:tavLst>
                                        <p:tav tm="0">
                                          <p:val>
                                            <p:strVal val="1+#ppt_w/2"/>
                                          </p:val>
                                        </p:tav>
                                        <p:tav tm="100000">
                                          <p:val>
                                            <p:strVal val="#ppt_x"/>
                                          </p:val>
                                        </p:tav>
                                      </p:tavLst>
                                    </p:anim>
                                    <p:anim calcmode="lin" valueType="num">
                                      <p:cBhvr>
                                        <p:cTn id="67" dur="1000" fill="hold"/>
                                        <p:tgtEl>
                                          <p:spTgt spid="668759"/>
                                        </p:tgtEl>
                                        <p:attrNameLst>
                                          <p:attrName>ppt_y</p:attrName>
                                        </p:attrNameLst>
                                      </p:cBhvr>
                                      <p:tavLst>
                                        <p:tav tm="0">
                                          <p:val>
                                            <p:strVal val="0-#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500" fill="hold">
                                          <p:stCondLst>
                                            <p:cond delay="0"/>
                                          </p:stCondLst>
                                        </p:cTn>
                                        <p:tgtEl>
                                          <p:spTgt spid="668716"/>
                                        </p:tgtEl>
                                        <p:attrNameLst>
                                          <p:attrName>style.visibility</p:attrName>
                                        </p:attrNameLst>
                                      </p:cBhvr>
                                      <p:to>
                                        <p:strVal val="visible"/>
                                      </p:to>
                                    </p:set>
                                    <p:anim calcmode="lin" valueType="num">
                                      <p:cBhvr>
                                        <p:cTn id="72" dur="500" fill="hold"/>
                                        <p:tgtEl>
                                          <p:spTgt spid="668716"/>
                                        </p:tgtEl>
                                        <p:attrNameLst>
                                          <p:attrName>ppt_x</p:attrName>
                                        </p:attrNameLst>
                                      </p:cBhvr>
                                      <p:tavLst>
                                        <p:tav tm="0">
                                          <p:val>
                                            <p:strVal val="0-#ppt_w/2"/>
                                          </p:val>
                                        </p:tav>
                                        <p:tav tm="100000">
                                          <p:val>
                                            <p:strVal val="#ppt_x"/>
                                          </p:val>
                                        </p:tav>
                                      </p:tavLst>
                                    </p:anim>
                                    <p:anim calcmode="lin" valueType="num">
                                      <p:cBhvr>
                                        <p:cTn id="73" dur="500" fill="hold"/>
                                        <p:tgtEl>
                                          <p:spTgt spid="668716"/>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 presetClass="entr" presetSubtype="4" fill="hold" grpId="0" nodeType="afterEffect">
                                  <p:stCondLst>
                                    <p:cond delay="0"/>
                                  </p:stCondLst>
                                  <p:childTnLst>
                                    <p:set>
                                      <p:cBhvr>
                                        <p:cTn id="76" dur="1" fill="hold">
                                          <p:stCondLst>
                                            <p:cond delay="0"/>
                                          </p:stCondLst>
                                        </p:cTn>
                                        <p:tgtEl>
                                          <p:spTgt spid="668717"/>
                                        </p:tgtEl>
                                        <p:attrNameLst>
                                          <p:attrName>style.visibility</p:attrName>
                                        </p:attrNameLst>
                                      </p:cBhvr>
                                      <p:to>
                                        <p:strVal val="visible"/>
                                      </p:to>
                                    </p:set>
                                    <p:anim calcmode="lin" valueType="num">
                                      <p:cBhvr>
                                        <p:cTn id="77" dur="1000" fill="hold"/>
                                        <p:tgtEl>
                                          <p:spTgt spid="668717"/>
                                        </p:tgtEl>
                                        <p:attrNameLst>
                                          <p:attrName>ppt_x</p:attrName>
                                        </p:attrNameLst>
                                      </p:cBhvr>
                                      <p:tavLst>
                                        <p:tav tm="0">
                                          <p:val>
                                            <p:strVal val="#ppt_x"/>
                                          </p:val>
                                        </p:tav>
                                        <p:tav tm="100000">
                                          <p:val>
                                            <p:strVal val="#ppt_x"/>
                                          </p:val>
                                        </p:tav>
                                      </p:tavLst>
                                    </p:anim>
                                    <p:anim calcmode="lin" valueType="num">
                                      <p:cBhvr>
                                        <p:cTn id="78" dur="1000" fill="hold"/>
                                        <p:tgtEl>
                                          <p:spTgt spid="66871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668718"/>
                                        </p:tgtEl>
                                        <p:attrNameLst>
                                          <p:attrName>style.visibility</p:attrName>
                                        </p:attrNameLst>
                                      </p:cBhvr>
                                      <p:to>
                                        <p:strVal val="visible"/>
                                      </p:to>
                                    </p:set>
                                    <p:anim calcmode="lin" valueType="num">
                                      <p:cBhvr>
                                        <p:cTn id="81" dur="1000" fill="hold"/>
                                        <p:tgtEl>
                                          <p:spTgt spid="668718"/>
                                        </p:tgtEl>
                                        <p:attrNameLst>
                                          <p:attrName>ppt_x</p:attrName>
                                        </p:attrNameLst>
                                      </p:cBhvr>
                                      <p:tavLst>
                                        <p:tav tm="0">
                                          <p:val>
                                            <p:strVal val="#ppt_x"/>
                                          </p:val>
                                        </p:tav>
                                        <p:tav tm="100000">
                                          <p:val>
                                            <p:strVal val="#ppt_x"/>
                                          </p:val>
                                        </p:tav>
                                      </p:tavLst>
                                    </p:anim>
                                    <p:anim calcmode="lin" valueType="num">
                                      <p:cBhvr>
                                        <p:cTn id="82" dur="1000" fill="hold"/>
                                        <p:tgtEl>
                                          <p:spTgt spid="66871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68719"/>
                                        </p:tgtEl>
                                        <p:attrNameLst>
                                          <p:attrName>style.visibility</p:attrName>
                                        </p:attrNameLst>
                                      </p:cBhvr>
                                      <p:to>
                                        <p:strVal val="visible"/>
                                      </p:to>
                                    </p:set>
                                    <p:anim calcmode="lin" valueType="num">
                                      <p:cBhvr>
                                        <p:cTn id="85" dur="1000" fill="hold"/>
                                        <p:tgtEl>
                                          <p:spTgt spid="668719"/>
                                        </p:tgtEl>
                                        <p:attrNameLst>
                                          <p:attrName>ppt_x</p:attrName>
                                        </p:attrNameLst>
                                      </p:cBhvr>
                                      <p:tavLst>
                                        <p:tav tm="0">
                                          <p:val>
                                            <p:strVal val="#ppt_x"/>
                                          </p:val>
                                        </p:tav>
                                        <p:tav tm="100000">
                                          <p:val>
                                            <p:strVal val="#ppt_x"/>
                                          </p:val>
                                        </p:tav>
                                      </p:tavLst>
                                    </p:anim>
                                    <p:anim calcmode="lin" valueType="num">
                                      <p:cBhvr>
                                        <p:cTn id="86" dur="1000" fill="hold"/>
                                        <p:tgtEl>
                                          <p:spTgt spid="66871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668720"/>
                                        </p:tgtEl>
                                        <p:attrNameLst>
                                          <p:attrName>style.visibility</p:attrName>
                                        </p:attrNameLst>
                                      </p:cBhvr>
                                      <p:to>
                                        <p:strVal val="visible"/>
                                      </p:to>
                                    </p:set>
                                    <p:anim calcmode="lin" valueType="num">
                                      <p:cBhvr>
                                        <p:cTn id="89" dur="1000" fill="hold"/>
                                        <p:tgtEl>
                                          <p:spTgt spid="668720"/>
                                        </p:tgtEl>
                                        <p:attrNameLst>
                                          <p:attrName>ppt_x</p:attrName>
                                        </p:attrNameLst>
                                      </p:cBhvr>
                                      <p:tavLst>
                                        <p:tav tm="0">
                                          <p:val>
                                            <p:strVal val="#ppt_x"/>
                                          </p:val>
                                        </p:tav>
                                        <p:tav tm="100000">
                                          <p:val>
                                            <p:strVal val="#ppt_x"/>
                                          </p:val>
                                        </p:tav>
                                      </p:tavLst>
                                    </p:anim>
                                    <p:anim calcmode="lin" valueType="num">
                                      <p:cBhvr>
                                        <p:cTn id="90" dur="1000" fill="hold"/>
                                        <p:tgtEl>
                                          <p:spTgt spid="66872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68721"/>
                                        </p:tgtEl>
                                        <p:attrNameLst>
                                          <p:attrName>style.visibility</p:attrName>
                                        </p:attrNameLst>
                                      </p:cBhvr>
                                      <p:to>
                                        <p:strVal val="visible"/>
                                      </p:to>
                                    </p:set>
                                    <p:anim calcmode="lin" valueType="num">
                                      <p:cBhvr>
                                        <p:cTn id="93" dur="1000" fill="hold"/>
                                        <p:tgtEl>
                                          <p:spTgt spid="668721"/>
                                        </p:tgtEl>
                                        <p:attrNameLst>
                                          <p:attrName>ppt_x</p:attrName>
                                        </p:attrNameLst>
                                      </p:cBhvr>
                                      <p:tavLst>
                                        <p:tav tm="0">
                                          <p:val>
                                            <p:strVal val="#ppt_x"/>
                                          </p:val>
                                        </p:tav>
                                        <p:tav tm="100000">
                                          <p:val>
                                            <p:strVal val="#ppt_x"/>
                                          </p:val>
                                        </p:tav>
                                      </p:tavLst>
                                    </p:anim>
                                    <p:anim calcmode="lin" valueType="num">
                                      <p:cBhvr>
                                        <p:cTn id="94" dur="1000" fill="hold"/>
                                        <p:tgtEl>
                                          <p:spTgt spid="66872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668722"/>
                                        </p:tgtEl>
                                        <p:attrNameLst>
                                          <p:attrName>style.visibility</p:attrName>
                                        </p:attrNameLst>
                                      </p:cBhvr>
                                      <p:to>
                                        <p:strVal val="visible"/>
                                      </p:to>
                                    </p:set>
                                    <p:anim calcmode="lin" valueType="num">
                                      <p:cBhvr>
                                        <p:cTn id="97" dur="1000" fill="hold"/>
                                        <p:tgtEl>
                                          <p:spTgt spid="668722"/>
                                        </p:tgtEl>
                                        <p:attrNameLst>
                                          <p:attrName>ppt_x</p:attrName>
                                        </p:attrNameLst>
                                      </p:cBhvr>
                                      <p:tavLst>
                                        <p:tav tm="0">
                                          <p:val>
                                            <p:strVal val="#ppt_x"/>
                                          </p:val>
                                        </p:tav>
                                        <p:tav tm="100000">
                                          <p:val>
                                            <p:strVal val="#ppt_x"/>
                                          </p:val>
                                        </p:tav>
                                      </p:tavLst>
                                    </p:anim>
                                    <p:anim calcmode="lin" valueType="num">
                                      <p:cBhvr>
                                        <p:cTn id="98" dur="1000" fill="hold"/>
                                        <p:tgtEl>
                                          <p:spTgt spid="6687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668723"/>
                                        </p:tgtEl>
                                        <p:attrNameLst>
                                          <p:attrName>style.visibility</p:attrName>
                                        </p:attrNameLst>
                                      </p:cBhvr>
                                      <p:to>
                                        <p:strVal val="visible"/>
                                      </p:to>
                                    </p:set>
                                    <p:anim calcmode="lin" valueType="num">
                                      <p:cBhvr>
                                        <p:cTn id="101" dur="1000" fill="hold"/>
                                        <p:tgtEl>
                                          <p:spTgt spid="668723"/>
                                        </p:tgtEl>
                                        <p:attrNameLst>
                                          <p:attrName>ppt_x</p:attrName>
                                        </p:attrNameLst>
                                      </p:cBhvr>
                                      <p:tavLst>
                                        <p:tav tm="0">
                                          <p:val>
                                            <p:strVal val="#ppt_x"/>
                                          </p:val>
                                        </p:tav>
                                        <p:tav tm="100000">
                                          <p:val>
                                            <p:strVal val="#ppt_x"/>
                                          </p:val>
                                        </p:tav>
                                      </p:tavLst>
                                    </p:anim>
                                    <p:anim calcmode="lin" valueType="num">
                                      <p:cBhvr>
                                        <p:cTn id="102" dur="1000" fill="hold"/>
                                        <p:tgtEl>
                                          <p:spTgt spid="668723"/>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68724"/>
                                        </p:tgtEl>
                                        <p:attrNameLst>
                                          <p:attrName>style.visibility</p:attrName>
                                        </p:attrNameLst>
                                      </p:cBhvr>
                                      <p:to>
                                        <p:strVal val="visible"/>
                                      </p:to>
                                    </p:set>
                                    <p:anim calcmode="lin" valueType="num">
                                      <p:cBhvr>
                                        <p:cTn id="105" dur="1000" fill="hold"/>
                                        <p:tgtEl>
                                          <p:spTgt spid="668724"/>
                                        </p:tgtEl>
                                        <p:attrNameLst>
                                          <p:attrName>ppt_x</p:attrName>
                                        </p:attrNameLst>
                                      </p:cBhvr>
                                      <p:tavLst>
                                        <p:tav tm="0">
                                          <p:val>
                                            <p:strVal val="#ppt_x"/>
                                          </p:val>
                                        </p:tav>
                                        <p:tav tm="100000">
                                          <p:val>
                                            <p:strVal val="#ppt_x"/>
                                          </p:val>
                                        </p:tav>
                                      </p:tavLst>
                                    </p:anim>
                                    <p:anim calcmode="lin" valueType="num">
                                      <p:cBhvr>
                                        <p:cTn id="106" dur="1000" fill="hold"/>
                                        <p:tgtEl>
                                          <p:spTgt spid="668724"/>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668725"/>
                                        </p:tgtEl>
                                        <p:attrNameLst>
                                          <p:attrName>style.visibility</p:attrName>
                                        </p:attrNameLst>
                                      </p:cBhvr>
                                      <p:to>
                                        <p:strVal val="visible"/>
                                      </p:to>
                                    </p:set>
                                    <p:anim calcmode="lin" valueType="num">
                                      <p:cBhvr>
                                        <p:cTn id="109" dur="1000" fill="hold"/>
                                        <p:tgtEl>
                                          <p:spTgt spid="668725"/>
                                        </p:tgtEl>
                                        <p:attrNameLst>
                                          <p:attrName>ppt_x</p:attrName>
                                        </p:attrNameLst>
                                      </p:cBhvr>
                                      <p:tavLst>
                                        <p:tav tm="0">
                                          <p:val>
                                            <p:strVal val="#ppt_x"/>
                                          </p:val>
                                        </p:tav>
                                        <p:tav tm="100000">
                                          <p:val>
                                            <p:strVal val="#ppt_x"/>
                                          </p:val>
                                        </p:tav>
                                      </p:tavLst>
                                    </p:anim>
                                    <p:anim calcmode="lin" valueType="num">
                                      <p:cBhvr>
                                        <p:cTn id="110" dur="1000" fill="hold"/>
                                        <p:tgtEl>
                                          <p:spTgt spid="66872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668726"/>
                                        </p:tgtEl>
                                        <p:attrNameLst>
                                          <p:attrName>style.visibility</p:attrName>
                                        </p:attrNameLst>
                                      </p:cBhvr>
                                      <p:to>
                                        <p:strVal val="visible"/>
                                      </p:to>
                                    </p:set>
                                    <p:anim calcmode="lin" valueType="num">
                                      <p:cBhvr>
                                        <p:cTn id="113" dur="1000" fill="hold"/>
                                        <p:tgtEl>
                                          <p:spTgt spid="668726"/>
                                        </p:tgtEl>
                                        <p:attrNameLst>
                                          <p:attrName>ppt_x</p:attrName>
                                        </p:attrNameLst>
                                      </p:cBhvr>
                                      <p:tavLst>
                                        <p:tav tm="0">
                                          <p:val>
                                            <p:strVal val="#ppt_x"/>
                                          </p:val>
                                        </p:tav>
                                        <p:tav tm="100000">
                                          <p:val>
                                            <p:strVal val="#ppt_x"/>
                                          </p:val>
                                        </p:tav>
                                      </p:tavLst>
                                    </p:anim>
                                    <p:anim calcmode="lin" valueType="num">
                                      <p:cBhvr>
                                        <p:cTn id="114" dur="1000" fill="hold"/>
                                        <p:tgtEl>
                                          <p:spTgt spid="668726"/>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668727"/>
                                        </p:tgtEl>
                                        <p:attrNameLst>
                                          <p:attrName>style.visibility</p:attrName>
                                        </p:attrNameLst>
                                      </p:cBhvr>
                                      <p:to>
                                        <p:strVal val="visible"/>
                                      </p:to>
                                    </p:set>
                                    <p:anim calcmode="lin" valueType="num">
                                      <p:cBhvr>
                                        <p:cTn id="117" dur="1000" fill="hold"/>
                                        <p:tgtEl>
                                          <p:spTgt spid="668727"/>
                                        </p:tgtEl>
                                        <p:attrNameLst>
                                          <p:attrName>ppt_x</p:attrName>
                                        </p:attrNameLst>
                                      </p:cBhvr>
                                      <p:tavLst>
                                        <p:tav tm="0">
                                          <p:val>
                                            <p:strVal val="#ppt_x"/>
                                          </p:val>
                                        </p:tav>
                                        <p:tav tm="100000">
                                          <p:val>
                                            <p:strVal val="#ppt_x"/>
                                          </p:val>
                                        </p:tav>
                                      </p:tavLst>
                                    </p:anim>
                                    <p:anim calcmode="lin" valueType="num">
                                      <p:cBhvr>
                                        <p:cTn id="118" dur="1000" fill="hold"/>
                                        <p:tgtEl>
                                          <p:spTgt spid="668727"/>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68728"/>
                                        </p:tgtEl>
                                        <p:attrNameLst>
                                          <p:attrName>style.visibility</p:attrName>
                                        </p:attrNameLst>
                                      </p:cBhvr>
                                      <p:to>
                                        <p:strVal val="visible"/>
                                      </p:to>
                                    </p:set>
                                    <p:anim calcmode="lin" valueType="num">
                                      <p:cBhvr>
                                        <p:cTn id="121" dur="1000" fill="hold"/>
                                        <p:tgtEl>
                                          <p:spTgt spid="668728"/>
                                        </p:tgtEl>
                                        <p:attrNameLst>
                                          <p:attrName>ppt_x</p:attrName>
                                        </p:attrNameLst>
                                      </p:cBhvr>
                                      <p:tavLst>
                                        <p:tav tm="0">
                                          <p:val>
                                            <p:strVal val="#ppt_x"/>
                                          </p:val>
                                        </p:tav>
                                        <p:tav tm="100000">
                                          <p:val>
                                            <p:strVal val="#ppt_x"/>
                                          </p:val>
                                        </p:tav>
                                      </p:tavLst>
                                    </p:anim>
                                    <p:anim calcmode="lin" valueType="num">
                                      <p:cBhvr>
                                        <p:cTn id="122" dur="1000" fill="hold"/>
                                        <p:tgtEl>
                                          <p:spTgt spid="668728"/>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668729"/>
                                        </p:tgtEl>
                                        <p:attrNameLst>
                                          <p:attrName>style.visibility</p:attrName>
                                        </p:attrNameLst>
                                      </p:cBhvr>
                                      <p:to>
                                        <p:strVal val="visible"/>
                                      </p:to>
                                    </p:set>
                                    <p:anim calcmode="lin" valueType="num">
                                      <p:cBhvr>
                                        <p:cTn id="125" dur="1000" fill="hold"/>
                                        <p:tgtEl>
                                          <p:spTgt spid="668729"/>
                                        </p:tgtEl>
                                        <p:attrNameLst>
                                          <p:attrName>ppt_x</p:attrName>
                                        </p:attrNameLst>
                                      </p:cBhvr>
                                      <p:tavLst>
                                        <p:tav tm="0">
                                          <p:val>
                                            <p:strVal val="#ppt_x"/>
                                          </p:val>
                                        </p:tav>
                                        <p:tav tm="100000">
                                          <p:val>
                                            <p:strVal val="#ppt_x"/>
                                          </p:val>
                                        </p:tav>
                                      </p:tavLst>
                                    </p:anim>
                                    <p:anim calcmode="lin" valueType="num">
                                      <p:cBhvr>
                                        <p:cTn id="126" dur="1000" fill="hold"/>
                                        <p:tgtEl>
                                          <p:spTgt spid="668729"/>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668730"/>
                                        </p:tgtEl>
                                        <p:attrNameLst>
                                          <p:attrName>style.visibility</p:attrName>
                                        </p:attrNameLst>
                                      </p:cBhvr>
                                      <p:to>
                                        <p:strVal val="visible"/>
                                      </p:to>
                                    </p:set>
                                    <p:anim calcmode="lin" valueType="num">
                                      <p:cBhvr>
                                        <p:cTn id="129" dur="1000" fill="hold"/>
                                        <p:tgtEl>
                                          <p:spTgt spid="668730"/>
                                        </p:tgtEl>
                                        <p:attrNameLst>
                                          <p:attrName>ppt_x</p:attrName>
                                        </p:attrNameLst>
                                      </p:cBhvr>
                                      <p:tavLst>
                                        <p:tav tm="0">
                                          <p:val>
                                            <p:strVal val="#ppt_x"/>
                                          </p:val>
                                        </p:tav>
                                        <p:tav tm="100000">
                                          <p:val>
                                            <p:strVal val="#ppt_x"/>
                                          </p:val>
                                        </p:tav>
                                      </p:tavLst>
                                    </p:anim>
                                    <p:anim calcmode="lin" valueType="num">
                                      <p:cBhvr>
                                        <p:cTn id="130" dur="1000" fill="hold"/>
                                        <p:tgtEl>
                                          <p:spTgt spid="66873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668731"/>
                                        </p:tgtEl>
                                        <p:attrNameLst>
                                          <p:attrName>style.visibility</p:attrName>
                                        </p:attrNameLst>
                                      </p:cBhvr>
                                      <p:to>
                                        <p:strVal val="visible"/>
                                      </p:to>
                                    </p:set>
                                    <p:anim calcmode="lin" valueType="num">
                                      <p:cBhvr>
                                        <p:cTn id="133" dur="1000" fill="hold"/>
                                        <p:tgtEl>
                                          <p:spTgt spid="668731"/>
                                        </p:tgtEl>
                                        <p:attrNameLst>
                                          <p:attrName>ppt_x</p:attrName>
                                        </p:attrNameLst>
                                      </p:cBhvr>
                                      <p:tavLst>
                                        <p:tav tm="0">
                                          <p:val>
                                            <p:strVal val="#ppt_x"/>
                                          </p:val>
                                        </p:tav>
                                        <p:tav tm="100000">
                                          <p:val>
                                            <p:strVal val="#ppt_x"/>
                                          </p:val>
                                        </p:tav>
                                      </p:tavLst>
                                    </p:anim>
                                    <p:anim calcmode="lin" valueType="num">
                                      <p:cBhvr>
                                        <p:cTn id="134" dur="1000" fill="hold"/>
                                        <p:tgtEl>
                                          <p:spTgt spid="668731"/>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668732"/>
                                        </p:tgtEl>
                                        <p:attrNameLst>
                                          <p:attrName>style.visibility</p:attrName>
                                        </p:attrNameLst>
                                      </p:cBhvr>
                                      <p:to>
                                        <p:strVal val="visible"/>
                                      </p:to>
                                    </p:set>
                                    <p:anim calcmode="lin" valueType="num">
                                      <p:cBhvr>
                                        <p:cTn id="137" dur="1000" fill="hold"/>
                                        <p:tgtEl>
                                          <p:spTgt spid="668732"/>
                                        </p:tgtEl>
                                        <p:attrNameLst>
                                          <p:attrName>ppt_x</p:attrName>
                                        </p:attrNameLst>
                                      </p:cBhvr>
                                      <p:tavLst>
                                        <p:tav tm="0">
                                          <p:val>
                                            <p:strVal val="#ppt_x"/>
                                          </p:val>
                                        </p:tav>
                                        <p:tav tm="100000">
                                          <p:val>
                                            <p:strVal val="#ppt_x"/>
                                          </p:val>
                                        </p:tav>
                                      </p:tavLst>
                                    </p:anim>
                                    <p:anim calcmode="lin" valueType="num">
                                      <p:cBhvr>
                                        <p:cTn id="138" dur="1000" fill="hold"/>
                                        <p:tgtEl>
                                          <p:spTgt spid="66873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668733"/>
                                        </p:tgtEl>
                                        <p:attrNameLst>
                                          <p:attrName>style.visibility</p:attrName>
                                        </p:attrNameLst>
                                      </p:cBhvr>
                                      <p:to>
                                        <p:strVal val="visible"/>
                                      </p:to>
                                    </p:set>
                                    <p:anim calcmode="lin" valueType="num">
                                      <p:cBhvr>
                                        <p:cTn id="141" dur="1000" fill="hold"/>
                                        <p:tgtEl>
                                          <p:spTgt spid="668733"/>
                                        </p:tgtEl>
                                        <p:attrNameLst>
                                          <p:attrName>ppt_x</p:attrName>
                                        </p:attrNameLst>
                                      </p:cBhvr>
                                      <p:tavLst>
                                        <p:tav tm="0">
                                          <p:val>
                                            <p:strVal val="#ppt_x"/>
                                          </p:val>
                                        </p:tav>
                                        <p:tav tm="100000">
                                          <p:val>
                                            <p:strVal val="#ppt_x"/>
                                          </p:val>
                                        </p:tav>
                                      </p:tavLst>
                                    </p:anim>
                                    <p:anim calcmode="lin" valueType="num">
                                      <p:cBhvr>
                                        <p:cTn id="142" dur="1000" fill="hold"/>
                                        <p:tgtEl>
                                          <p:spTgt spid="668733"/>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668734"/>
                                        </p:tgtEl>
                                        <p:attrNameLst>
                                          <p:attrName>style.visibility</p:attrName>
                                        </p:attrNameLst>
                                      </p:cBhvr>
                                      <p:to>
                                        <p:strVal val="visible"/>
                                      </p:to>
                                    </p:set>
                                    <p:anim calcmode="lin" valueType="num">
                                      <p:cBhvr>
                                        <p:cTn id="145" dur="1000" fill="hold"/>
                                        <p:tgtEl>
                                          <p:spTgt spid="668734"/>
                                        </p:tgtEl>
                                        <p:attrNameLst>
                                          <p:attrName>ppt_x</p:attrName>
                                        </p:attrNameLst>
                                      </p:cBhvr>
                                      <p:tavLst>
                                        <p:tav tm="0">
                                          <p:val>
                                            <p:strVal val="#ppt_x"/>
                                          </p:val>
                                        </p:tav>
                                        <p:tav tm="100000">
                                          <p:val>
                                            <p:strVal val="#ppt_x"/>
                                          </p:val>
                                        </p:tav>
                                      </p:tavLst>
                                    </p:anim>
                                    <p:anim calcmode="lin" valueType="num">
                                      <p:cBhvr>
                                        <p:cTn id="146" dur="1000" fill="hold"/>
                                        <p:tgtEl>
                                          <p:spTgt spid="668734"/>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668735"/>
                                        </p:tgtEl>
                                        <p:attrNameLst>
                                          <p:attrName>style.visibility</p:attrName>
                                        </p:attrNameLst>
                                      </p:cBhvr>
                                      <p:to>
                                        <p:strVal val="visible"/>
                                      </p:to>
                                    </p:set>
                                    <p:anim calcmode="lin" valueType="num">
                                      <p:cBhvr>
                                        <p:cTn id="149" dur="1000" fill="hold"/>
                                        <p:tgtEl>
                                          <p:spTgt spid="668735"/>
                                        </p:tgtEl>
                                        <p:attrNameLst>
                                          <p:attrName>ppt_x</p:attrName>
                                        </p:attrNameLst>
                                      </p:cBhvr>
                                      <p:tavLst>
                                        <p:tav tm="0">
                                          <p:val>
                                            <p:strVal val="#ppt_x"/>
                                          </p:val>
                                        </p:tav>
                                        <p:tav tm="100000">
                                          <p:val>
                                            <p:strVal val="#ppt_x"/>
                                          </p:val>
                                        </p:tav>
                                      </p:tavLst>
                                    </p:anim>
                                    <p:anim calcmode="lin" valueType="num">
                                      <p:cBhvr>
                                        <p:cTn id="150" dur="1000" fill="hold"/>
                                        <p:tgtEl>
                                          <p:spTgt spid="668735"/>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668736"/>
                                        </p:tgtEl>
                                        <p:attrNameLst>
                                          <p:attrName>style.visibility</p:attrName>
                                        </p:attrNameLst>
                                      </p:cBhvr>
                                      <p:to>
                                        <p:strVal val="visible"/>
                                      </p:to>
                                    </p:set>
                                    <p:anim calcmode="lin" valueType="num">
                                      <p:cBhvr>
                                        <p:cTn id="153" dur="1000" fill="hold"/>
                                        <p:tgtEl>
                                          <p:spTgt spid="668736"/>
                                        </p:tgtEl>
                                        <p:attrNameLst>
                                          <p:attrName>ppt_x</p:attrName>
                                        </p:attrNameLst>
                                      </p:cBhvr>
                                      <p:tavLst>
                                        <p:tav tm="0">
                                          <p:val>
                                            <p:strVal val="#ppt_x"/>
                                          </p:val>
                                        </p:tav>
                                        <p:tav tm="100000">
                                          <p:val>
                                            <p:strVal val="#ppt_x"/>
                                          </p:val>
                                        </p:tav>
                                      </p:tavLst>
                                    </p:anim>
                                    <p:anim calcmode="lin" valueType="num">
                                      <p:cBhvr>
                                        <p:cTn id="154" dur="1000" fill="hold"/>
                                        <p:tgtEl>
                                          <p:spTgt spid="668736"/>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668737"/>
                                        </p:tgtEl>
                                        <p:attrNameLst>
                                          <p:attrName>style.visibility</p:attrName>
                                        </p:attrNameLst>
                                      </p:cBhvr>
                                      <p:to>
                                        <p:strVal val="visible"/>
                                      </p:to>
                                    </p:set>
                                    <p:anim calcmode="lin" valueType="num">
                                      <p:cBhvr>
                                        <p:cTn id="157" dur="1000" fill="hold"/>
                                        <p:tgtEl>
                                          <p:spTgt spid="668737"/>
                                        </p:tgtEl>
                                        <p:attrNameLst>
                                          <p:attrName>ppt_x</p:attrName>
                                        </p:attrNameLst>
                                      </p:cBhvr>
                                      <p:tavLst>
                                        <p:tav tm="0">
                                          <p:val>
                                            <p:strVal val="#ppt_x"/>
                                          </p:val>
                                        </p:tav>
                                        <p:tav tm="100000">
                                          <p:val>
                                            <p:strVal val="#ppt_x"/>
                                          </p:val>
                                        </p:tav>
                                      </p:tavLst>
                                    </p:anim>
                                    <p:anim calcmode="lin" valueType="num">
                                      <p:cBhvr>
                                        <p:cTn id="158" dur="1000" fill="hold"/>
                                        <p:tgtEl>
                                          <p:spTgt spid="668737"/>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668738"/>
                                        </p:tgtEl>
                                        <p:attrNameLst>
                                          <p:attrName>style.visibility</p:attrName>
                                        </p:attrNameLst>
                                      </p:cBhvr>
                                      <p:to>
                                        <p:strVal val="visible"/>
                                      </p:to>
                                    </p:set>
                                    <p:anim calcmode="lin" valueType="num">
                                      <p:cBhvr>
                                        <p:cTn id="161" dur="1000" fill="hold"/>
                                        <p:tgtEl>
                                          <p:spTgt spid="668738"/>
                                        </p:tgtEl>
                                        <p:attrNameLst>
                                          <p:attrName>ppt_x</p:attrName>
                                        </p:attrNameLst>
                                      </p:cBhvr>
                                      <p:tavLst>
                                        <p:tav tm="0">
                                          <p:val>
                                            <p:strVal val="#ppt_x"/>
                                          </p:val>
                                        </p:tav>
                                        <p:tav tm="100000">
                                          <p:val>
                                            <p:strVal val="#ppt_x"/>
                                          </p:val>
                                        </p:tav>
                                      </p:tavLst>
                                    </p:anim>
                                    <p:anim calcmode="lin" valueType="num">
                                      <p:cBhvr>
                                        <p:cTn id="162" dur="1000" fill="hold"/>
                                        <p:tgtEl>
                                          <p:spTgt spid="668738"/>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668739"/>
                                        </p:tgtEl>
                                        <p:attrNameLst>
                                          <p:attrName>style.visibility</p:attrName>
                                        </p:attrNameLst>
                                      </p:cBhvr>
                                      <p:to>
                                        <p:strVal val="visible"/>
                                      </p:to>
                                    </p:set>
                                    <p:anim calcmode="lin" valueType="num">
                                      <p:cBhvr>
                                        <p:cTn id="165" dur="1000" fill="hold"/>
                                        <p:tgtEl>
                                          <p:spTgt spid="668739"/>
                                        </p:tgtEl>
                                        <p:attrNameLst>
                                          <p:attrName>ppt_x</p:attrName>
                                        </p:attrNameLst>
                                      </p:cBhvr>
                                      <p:tavLst>
                                        <p:tav tm="0">
                                          <p:val>
                                            <p:strVal val="#ppt_x"/>
                                          </p:val>
                                        </p:tav>
                                        <p:tav tm="100000">
                                          <p:val>
                                            <p:strVal val="#ppt_x"/>
                                          </p:val>
                                        </p:tav>
                                      </p:tavLst>
                                    </p:anim>
                                    <p:anim calcmode="lin" valueType="num">
                                      <p:cBhvr>
                                        <p:cTn id="166" dur="1000" fill="hold"/>
                                        <p:tgtEl>
                                          <p:spTgt spid="668739"/>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668740"/>
                                        </p:tgtEl>
                                        <p:attrNameLst>
                                          <p:attrName>style.visibility</p:attrName>
                                        </p:attrNameLst>
                                      </p:cBhvr>
                                      <p:to>
                                        <p:strVal val="visible"/>
                                      </p:to>
                                    </p:set>
                                    <p:anim calcmode="lin" valueType="num">
                                      <p:cBhvr>
                                        <p:cTn id="169" dur="1000" fill="hold"/>
                                        <p:tgtEl>
                                          <p:spTgt spid="668740"/>
                                        </p:tgtEl>
                                        <p:attrNameLst>
                                          <p:attrName>ppt_x</p:attrName>
                                        </p:attrNameLst>
                                      </p:cBhvr>
                                      <p:tavLst>
                                        <p:tav tm="0">
                                          <p:val>
                                            <p:strVal val="#ppt_x"/>
                                          </p:val>
                                        </p:tav>
                                        <p:tav tm="100000">
                                          <p:val>
                                            <p:strVal val="#ppt_x"/>
                                          </p:val>
                                        </p:tav>
                                      </p:tavLst>
                                    </p:anim>
                                    <p:anim calcmode="lin" valueType="num">
                                      <p:cBhvr>
                                        <p:cTn id="170" dur="1000" fill="hold"/>
                                        <p:tgtEl>
                                          <p:spTgt spid="668740"/>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668741"/>
                                        </p:tgtEl>
                                        <p:attrNameLst>
                                          <p:attrName>style.visibility</p:attrName>
                                        </p:attrNameLst>
                                      </p:cBhvr>
                                      <p:to>
                                        <p:strVal val="visible"/>
                                      </p:to>
                                    </p:set>
                                    <p:anim calcmode="lin" valueType="num">
                                      <p:cBhvr>
                                        <p:cTn id="173" dur="1000" fill="hold"/>
                                        <p:tgtEl>
                                          <p:spTgt spid="668741"/>
                                        </p:tgtEl>
                                        <p:attrNameLst>
                                          <p:attrName>ppt_x</p:attrName>
                                        </p:attrNameLst>
                                      </p:cBhvr>
                                      <p:tavLst>
                                        <p:tav tm="0">
                                          <p:val>
                                            <p:strVal val="#ppt_x"/>
                                          </p:val>
                                        </p:tav>
                                        <p:tav tm="100000">
                                          <p:val>
                                            <p:strVal val="#ppt_x"/>
                                          </p:val>
                                        </p:tav>
                                      </p:tavLst>
                                    </p:anim>
                                    <p:anim calcmode="lin" valueType="num">
                                      <p:cBhvr>
                                        <p:cTn id="174" dur="1000" fill="hold"/>
                                        <p:tgtEl>
                                          <p:spTgt spid="668741"/>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668742"/>
                                        </p:tgtEl>
                                        <p:attrNameLst>
                                          <p:attrName>style.visibility</p:attrName>
                                        </p:attrNameLst>
                                      </p:cBhvr>
                                      <p:to>
                                        <p:strVal val="visible"/>
                                      </p:to>
                                    </p:set>
                                    <p:anim calcmode="lin" valueType="num">
                                      <p:cBhvr>
                                        <p:cTn id="177" dur="1000" fill="hold"/>
                                        <p:tgtEl>
                                          <p:spTgt spid="668742"/>
                                        </p:tgtEl>
                                        <p:attrNameLst>
                                          <p:attrName>ppt_x</p:attrName>
                                        </p:attrNameLst>
                                      </p:cBhvr>
                                      <p:tavLst>
                                        <p:tav tm="0">
                                          <p:val>
                                            <p:strVal val="#ppt_x"/>
                                          </p:val>
                                        </p:tav>
                                        <p:tav tm="100000">
                                          <p:val>
                                            <p:strVal val="#ppt_x"/>
                                          </p:val>
                                        </p:tav>
                                      </p:tavLst>
                                    </p:anim>
                                    <p:anim calcmode="lin" valueType="num">
                                      <p:cBhvr>
                                        <p:cTn id="178" dur="1000" fill="hold"/>
                                        <p:tgtEl>
                                          <p:spTgt spid="668742"/>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668743"/>
                                        </p:tgtEl>
                                        <p:attrNameLst>
                                          <p:attrName>style.visibility</p:attrName>
                                        </p:attrNameLst>
                                      </p:cBhvr>
                                      <p:to>
                                        <p:strVal val="visible"/>
                                      </p:to>
                                    </p:set>
                                    <p:anim calcmode="lin" valueType="num">
                                      <p:cBhvr>
                                        <p:cTn id="181" dur="1000" fill="hold"/>
                                        <p:tgtEl>
                                          <p:spTgt spid="668743"/>
                                        </p:tgtEl>
                                        <p:attrNameLst>
                                          <p:attrName>ppt_x</p:attrName>
                                        </p:attrNameLst>
                                      </p:cBhvr>
                                      <p:tavLst>
                                        <p:tav tm="0">
                                          <p:val>
                                            <p:strVal val="#ppt_x"/>
                                          </p:val>
                                        </p:tav>
                                        <p:tav tm="100000">
                                          <p:val>
                                            <p:strVal val="#ppt_x"/>
                                          </p:val>
                                        </p:tav>
                                      </p:tavLst>
                                    </p:anim>
                                    <p:anim calcmode="lin" valueType="num">
                                      <p:cBhvr>
                                        <p:cTn id="182" dur="1000" fill="hold"/>
                                        <p:tgtEl>
                                          <p:spTgt spid="668743"/>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668744"/>
                                        </p:tgtEl>
                                        <p:attrNameLst>
                                          <p:attrName>style.visibility</p:attrName>
                                        </p:attrNameLst>
                                      </p:cBhvr>
                                      <p:to>
                                        <p:strVal val="visible"/>
                                      </p:to>
                                    </p:set>
                                    <p:anim calcmode="lin" valueType="num">
                                      <p:cBhvr>
                                        <p:cTn id="185" dur="1000" fill="hold"/>
                                        <p:tgtEl>
                                          <p:spTgt spid="668744"/>
                                        </p:tgtEl>
                                        <p:attrNameLst>
                                          <p:attrName>ppt_x</p:attrName>
                                        </p:attrNameLst>
                                      </p:cBhvr>
                                      <p:tavLst>
                                        <p:tav tm="0">
                                          <p:val>
                                            <p:strVal val="#ppt_x"/>
                                          </p:val>
                                        </p:tav>
                                        <p:tav tm="100000">
                                          <p:val>
                                            <p:strVal val="#ppt_x"/>
                                          </p:val>
                                        </p:tav>
                                      </p:tavLst>
                                    </p:anim>
                                    <p:anim calcmode="lin" valueType="num">
                                      <p:cBhvr>
                                        <p:cTn id="186" dur="1000" fill="hold"/>
                                        <p:tgtEl>
                                          <p:spTgt spid="668744"/>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668745"/>
                                        </p:tgtEl>
                                        <p:attrNameLst>
                                          <p:attrName>style.visibility</p:attrName>
                                        </p:attrNameLst>
                                      </p:cBhvr>
                                      <p:to>
                                        <p:strVal val="visible"/>
                                      </p:to>
                                    </p:set>
                                    <p:anim calcmode="lin" valueType="num">
                                      <p:cBhvr>
                                        <p:cTn id="189" dur="1000" fill="hold"/>
                                        <p:tgtEl>
                                          <p:spTgt spid="668745"/>
                                        </p:tgtEl>
                                        <p:attrNameLst>
                                          <p:attrName>ppt_x</p:attrName>
                                        </p:attrNameLst>
                                      </p:cBhvr>
                                      <p:tavLst>
                                        <p:tav tm="0">
                                          <p:val>
                                            <p:strVal val="#ppt_x"/>
                                          </p:val>
                                        </p:tav>
                                        <p:tav tm="100000">
                                          <p:val>
                                            <p:strVal val="#ppt_x"/>
                                          </p:val>
                                        </p:tav>
                                      </p:tavLst>
                                    </p:anim>
                                    <p:anim calcmode="lin" valueType="num">
                                      <p:cBhvr>
                                        <p:cTn id="190" dur="1000" fill="hold"/>
                                        <p:tgtEl>
                                          <p:spTgt spid="668745"/>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668746"/>
                                        </p:tgtEl>
                                        <p:attrNameLst>
                                          <p:attrName>style.visibility</p:attrName>
                                        </p:attrNameLst>
                                      </p:cBhvr>
                                      <p:to>
                                        <p:strVal val="visible"/>
                                      </p:to>
                                    </p:set>
                                    <p:anim calcmode="lin" valueType="num">
                                      <p:cBhvr>
                                        <p:cTn id="193" dur="1000" fill="hold"/>
                                        <p:tgtEl>
                                          <p:spTgt spid="668746"/>
                                        </p:tgtEl>
                                        <p:attrNameLst>
                                          <p:attrName>ppt_x</p:attrName>
                                        </p:attrNameLst>
                                      </p:cBhvr>
                                      <p:tavLst>
                                        <p:tav tm="0">
                                          <p:val>
                                            <p:strVal val="#ppt_x"/>
                                          </p:val>
                                        </p:tav>
                                        <p:tav tm="100000">
                                          <p:val>
                                            <p:strVal val="#ppt_x"/>
                                          </p:val>
                                        </p:tav>
                                      </p:tavLst>
                                    </p:anim>
                                    <p:anim calcmode="lin" valueType="num">
                                      <p:cBhvr>
                                        <p:cTn id="194" dur="1000" fill="hold"/>
                                        <p:tgtEl>
                                          <p:spTgt spid="668746"/>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668747"/>
                                        </p:tgtEl>
                                        <p:attrNameLst>
                                          <p:attrName>style.visibility</p:attrName>
                                        </p:attrNameLst>
                                      </p:cBhvr>
                                      <p:to>
                                        <p:strVal val="visible"/>
                                      </p:to>
                                    </p:set>
                                    <p:anim calcmode="lin" valueType="num">
                                      <p:cBhvr>
                                        <p:cTn id="197" dur="1000" fill="hold"/>
                                        <p:tgtEl>
                                          <p:spTgt spid="668747"/>
                                        </p:tgtEl>
                                        <p:attrNameLst>
                                          <p:attrName>ppt_x</p:attrName>
                                        </p:attrNameLst>
                                      </p:cBhvr>
                                      <p:tavLst>
                                        <p:tav tm="0">
                                          <p:val>
                                            <p:strVal val="#ppt_x"/>
                                          </p:val>
                                        </p:tav>
                                        <p:tav tm="100000">
                                          <p:val>
                                            <p:strVal val="#ppt_x"/>
                                          </p:val>
                                        </p:tav>
                                      </p:tavLst>
                                    </p:anim>
                                    <p:anim calcmode="lin" valueType="num">
                                      <p:cBhvr>
                                        <p:cTn id="198" dur="1000" fill="hold"/>
                                        <p:tgtEl>
                                          <p:spTgt spid="668747"/>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668748"/>
                                        </p:tgtEl>
                                        <p:attrNameLst>
                                          <p:attrName>style.visibility</p:attrName>
                                        </p:attrNameLst>
                                      </p:cBhvr>
                                      <p:to>
                                        <p:strVal val="visible"/>
                                      </p:to>
                                    </p:set>
                                    <p:anim calcmode="lin" valueType="num">
                                      <p:cBhvr>
                                        <p:cTn id="201" dur="1000" fill="hold"/>
                                        <p:tgtEl>
                                          <p:spTgt spid="668748"/>
                                        </p:tgtEl>
                                        <p:attrNameLst>
                                          <p:attrName>ppt_x</p:attrName>
                                        </p:attrNameLst>
                                      </p:cBhvr>
                                      <p:tavLst>
                                        <p:tav tm="0">
                                          <p:val>
                                            <p:strVal val="#ppt_x"/>
                                          </p:val>
                                        </p:tav>
                                        <p:tav tm="100000">
                                          <p:val>
                                            <p:strVal val="#ppt_x"/>
                                          </p:val>
                                        </p:tav>
                                      </p:tavLst>
                                    </p:anim>
                                    <p:anim calcmode="lin" valueType="num">
                                      <p:cBhvr>
                                        <p:cTn id="202" dur="1000" fill="hold"/>
                                        <p:tgtEl>
                                          <p:spTgt spid="668748"/>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668749"/>
                                        </p:tgtEl>
                                        <p:attrNameLst>
                                          <p:attrName>style.visibility</p:attrName>
                                        </p:attrNameLst>
                                      </p:cBhvr>
                                      <p:to>
                                        <p:strVal val="visible"/>
                                      </p:to>
                                    </p:set>
                                    <p:anim calcmode="lin" valueType="num">
                                      <p:cBhvr>
                                        <p:cTn id="205" dur="1000" fill="hold"/>
                                        <p:tgtEl>
                                          <p:spTgt spid="668749"/>
                                        </p:tgtEl>
                                        <p:attrNameLst>
                                          <p:attrName>ppt_x</p:attrName>
                                        </p:attrNameLst>
                                      </p:cBhvr>
                                      <p:tavLst>
                                        <p:tav tm="0">
                                          <p:val>
                                            <p:strVal val="#ppt_x"/>
                                          </p:val>
                                        </p:tav>
                                        <p:tav tm="100000">
                                          <p:val>
                                            <p:strVal val="#ppt_x"/>
                                          </p:val>
                                        </p:tav>
                                      </p:tavLst>
                                    </p:anim>
                                    <p:anim calcmode="lin" valueType="num">
                                      <p:cBhvr>
                                        <p:cTn id="206" dur="1000" fill="hold"/>
                                        <p:tgtEl>
                                          <p:spTgt spid="668749"/>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668750"/>
                                        </p:tgtEl>
                                        <p:attrNameLst>
                                          <p:attrName>style.visibility</p:attrName>
                                        </p:attrNameLst>
                                      </p:cBhvr>
                                      <p:to>
                                        <p:strVal val="visible"/>
                                      </p:to>
                                    </p:set>
                                    <p:anim calcmode="lin" valueType="num">
                                      <p:cBhvr>
                                        <p:cTn id="209" dur="1000" fill="hold"/>
                                        <p:tgtEl>
                                          <p:spTgt spid="668750"/>
                                        </p:tgtEl>
                                        <p:attrNameLst>
                                          <p:attrName>ppt_x</p:attrName>
                                        </p:attrNameLst>
                                      </p:cBhvr>
                                      <p:tavLst>
                                        <p:tav tm="0">
                                          <p:val>
                                            <p:strVal val="#ppt_x"/>
                                          </p:val>
                                        </p:tav>
                                        <p:tav tm="100000">
                                          <p:val>
                                            <p:strVal val="#ppt_x"/>
                                          </p:val>
                                        </p:tav>
                                      </p:tavLst>
                                    </p:anim>
                                    <p:anim calcmode="lin" valueType="num">
                                      <p:cBhvr>
                                        <p:cTn id="210" dur="1000" fill="hold"/>
                                        <p:tgtEl>
                                          <p:spTgt spid="668750"/>
                                        </p:tgtEl>
                                        <p:attrNameLst>
                                          <p:attrName>ppt_y</p:attrName>
                                        </p:attrNameLst>
                                      </p:cBhvr>
                                      <p:tavLst>
                                        <p:tav tm="0">
                                          <p:val>
                                            <p:strVal val="1+#ppt_h/2"/>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nodeType="clickEffect">
                                  <p:stCondLst>
                                    <p:cond delay="0"/>
                                  </p:stCondLst>
                                  <p:childTnLst>
                                    <p:set>
                                      <p:cBhvr>
                                        <p:cTn id="214" dur="500" fill="hold">
                                          <p:stCondLst>
                                            <p:cond delay="0"/>
                                          </p:stCondLst>
                                        </p:cTn>
                                        <p:tgtEl>
                                          <p:spTgt spid="668762"/>
                                        </p:tgtEl>
                                        <p:attrNameLst>
                                          <p:attrName>style.visibility</p:attrName>
                                        </p:attrNameLst>
                                      </p:cBhvr>
                                      <p:to>
                                        <p:strVal val="visible"/>
                                      </p:to>
                                    </p:set>
                                    <p:animEffect transition="in" filter="fade">
                                      <p:cBhvr>
                                        <p:cTn id="215" dur="500"/>
                                        <p:tgtEl>
                                          <p:spTgt spid="668762"/>
                                        </p:tgtEl>
                                      </p:cBhvr>
                                    </p:animEffect>
                                  </p:childTnLst>
                                </p:cTn>
                              </p:par>
                              <p:par>
                                <p:cTn id="216" presetID="1" presetClass="entr" presetSubtype="0" fill="hold" nodeType="withEffect">
                                  <p:stCondLst>
                                    <p:cond delay="0"/>
                                  </p:stCondLst>
                                  <p:childTnLst>
                                    <p:set>
                                      <p:cBhvr>
                                        <p:cTn id="217" dur="1" fill="hold">
                                          <p:stCondLst>
                                            <p:cond delay="0"/>
                                          </p:stCondLst>
                                        </p:cTn>
                                        <p:tgtEl>
                                          <p:spTgt spid="87"/>
                                        </p:tgtEl>
                                        <p:attrNameLst>
                                          <p:attrName>style.visibility</p:attrName>
                                        </p:attrNameLst>
                                      </p:cBhvr>
                                      <p:to>
                                        <p:strVal val="visible"/>
                                      </p:to>
                                    </p:set>
                                  </p:childTnLst>
                                </p:cTn>
                              </p:par>
                              <p:par>
                                <p:cTn id="218" presetID="1" presetClass="entr" presetSubtype="0" fill="hold" nodeType="withEffect">
                                  <p:stCondLst>
                                    <p:cond delay="0"/>
                                  </p:stCondLst>
                                  <p:childTnLst>
                                    <p:set>
                                      <p:cBhvr>
                                        <p:cTn id="219" dur="1" fill="hold">
                                          <p:stCondLst>
                                            <p:cond delay="0"/>
                                          </p:stCondLst>
                                        </p:cTn>
                                        <p:tgtEl>
                                          <p:spTgt spid="88"/>
                                        </p:tgtEl>
                                        <p:attrNameLst>
                                          <p:attrName>style.visibility</p:attrName>
                                        </p:attrNameLst>
                                      </p:cBhvr>
                                      <p:to>
                                        <p:strVal val="visible"/>
                                      </p:to>
                                    </p:set>
                                  </p:childTnLst>
                                </p:cTn>
                              </p:par>
                              <p:par>
                                <p:cTn id="220" presetID="1" presetClass="entr" presetSubtype="0" fill="hold" nodeType="withEffect">
                                  <p:stCondLst>
                                    <p:cond delay="0"/>
                                  </p:stCondLst>
                                  <p:childTnLst>
                                    <p:set>
                                      <p:cBhvr>
                                        <p:cTn id="221" dur="1" fill="hold">
                                          <p:stCondLst>
                                            <p:cond delay="0"/>
                                          </p:stCondLst>
                                        </p:cTn>
                                        <p:tgtEl>
                                          <p:spTgt spid="89"/>
                                        </p:tgtEl>
                                        <p:attrNameLst>
                                          <p:attrName>style.visibility</p:attrName>
                                        </p:attrNameLst>
                                      </p:cBhvr>
                                      <p:to>
                                        <p:strVal val="visible"/>
                                      </p:to>
                                    </p:set>
                                  </p:childTnLst>
                                </p:cTn>
                              </p:par>
                              <p:par>
                                <p:cTn id="222" presetID="1" presetClass="entr" presetSubtype="0" fill="hold" grpId="0" nodeType="withEffect">
                                  <p:stCondLst>
                                    <p:cond delay="0"/>
                                  </p:stCondLst>
                                  <p:childTnLst>
                                    <p:set>
                                      <p:cBhvr>
                                        <p:cTn id="223"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710" grpId="0"/>
      <p:bldP spid="668711" grpId="0" bldLvl="0" animBg="1"/>
      <p:bldP spid="668712" grpId="0" bldLvl="0" animBg="1"/>
      <p:bldP spid="668713" grpId="0" bldLvl="0" animBg="1"/>
      <p:bldP spid="668714" grpId="0" bldLvl="0" animBg="1"/>
      <p:bldP spid="668715" grpId="0" bldLvl="0" animBg="1"/>
      <p:bldP spid="668716" grpId="0"/>
      <p:bldP spid="668717" grpId="0"/>
      <p:bldP spid="668718" grpId="0"/>
      <p:bldP spid="668719" grpId="0"/>
      <p:bldP spid="668720" grpId="0"/>
      <p:bldP spid="668721" grpId="0"/>
      <p:bldP spid="668722" grpId="0"/>
      <p:bldP spid="668723" grpId="0"/>
      <p:bldP spid="668724" grpId="0"/>
      <p:bldP spid="668725" grpId="0"/>
      <p:bldP spid="668726" grpId="0"/>
      <p:bldP spid="668727" grpId="0"/>
      <p:bldP spid="668728" grpId="0"/>
      <p:bldP spid="668729" grpId="0"/>
      <p:bldP spid="668730" grpId="0"/>
      <p:bldP spid="668731" grpId="0"/>
      <p:bldP spid="668732" grpId="0"/>
      <p:bldP spid="668733" grpId="0"/>
      <p:bldP spid="668734" grpId="0" bldLvl="0" animBg="1"/>
      <p:bldP spid="668735" grpId="0" bldLvl="0" animBg="1"/>
      <p:bldP spid="668736" grpId="0" bldLvl="0" animBg="1"/>
      <p:bldP spid="668737" grpId="0" bldLvl="0" animBg="1"/>
      <p:bldP spid="668738" grpId="0" bldLvl="0" animBg="1"/>
      <p:bldP spid="668739" grpId="0" bldLvl="0" animBg="1"/>
      <p:bldP spid="668740" grpId="0" bldLvl="0" animBg="1"/>
      <p:bldP spid="668741" grpId="0" bldLvl="0" animBg="1"/>
      <p:bldP spid="668742" grpId="0" bldLvl="0" animBg="1"/>
      <p:bldP spid="668743" grpId="0" bldLvl="0" animBg="1"/>
      <p:bldP spid="668744" grpId="0" bldLvl="0" animBg="1"/>
      <p:bldP spid="668745" grpId="0" bldLvl="0" animBg="1"/>
      <p:bldP spid="668746" grpId="0" bldLvl="0" animBg="1"/>
      <p:bldP spid="668747" grpId="0" bldLvl="0" animBg="1"/>
      <p:bldP spid="668748" grpId="0" bldLvl="0" animBg="1"/>
      <p:bldP spid="668749" grpId="0" bldLvl="0" animBg="1"/>
      <p:bldP spid="668750" grpId="0" bldLvl="0" animBg="1"/>
      <p:bldP spid="668751" grpId="0"/>
      <p:bldP spid="668752" grpId="0" bldLvl="0" animBg="1"/>
      <p:bldP spid="668753" grpId="0" bldLvl="0" animBg="1"/>
      <p:bldP spid="668754" grpId="0" bldLvl="0" animBg="1"/>
      <p:bldP spid="668755" grpId="0" bldLvl="0" animBg="1"/>
      <p:bldP spid="668756" grpId="0" bldLvl="0" animBg="1"/>
      <p:bldP spid="668757" grpId="0" bldLvl="0" animBg="1"/>
      <p:bldP spid="668758" grpId="0" bldLvl="0" animBg="1"/>
      <p:bldP spid="668759" grpId="0" bldLvl="0" animBg="1"/>
      <p:bldP spid="9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1" name="Picture 2"/>
          <p:cNvPicPr>
            <a:picLocks noChangeAspect="1"/>
          </p:cNvPicPr>
          <p:nvPr/>
        </p:nvPicPr>
        <p:blipFill>
          <a:blip r:embed="rId1"/>
          <a:stretch>
            <a:fillRect/>
          </a:stretch>
        </p:blipFill>
        <p:spPr>
          <a:xfrm>
            <a:off x="-157162" y="869950"/>
            <a:ext cx="9491662" cy="5243513"/>
          </a:xfrm>
          <a:prstGeom prst="rect">
            <a:avLst/>
          </a:prstGeom>
          <a:noFill/>
          <a:ln w="9525">
            <a:noFill/>
          </a:ln>
        </p:spPr>
      </p:pic>
      <p:grpSp>
        <p:nvGrpSpPr>
          <p:cNvPr id="4" name="组合 3"/>
          <p:cNvGrpSpPr/>
          <p:nvPr/>
        </p:nvGrpSpPr>
        <p:grpSpPr>
          <a:xfrm>
            <a:off x="-107950" y="866775"/>
            <a:ext cx="9263063" cy="5276850"/>
            <a:chOff x="-196492" y="-19164"/>
            <a:chExt cx="9348336" cy="5276792"/>
          </a:xfrm>
        </p:grpSpPr>
        <p:sp>
          <p:nvSpPr>
            <p:cNvPr id="5" name="矩形 4"/>
            <p:cNvSpPr/>
            <p:nvPr/>
          </p:nvSpPr>
          <p:spPr>
            <a:xfrm>
              <a:off x="-196492" y="-19164"/>
              <a:ext cx="9348336" cy="5276792"/>
            </a:xfrm>
            <a:prstGeom prst="rect">
              <a:avLst/>
            </a:prstGeom>
            <a:solidFill>
              <a:srgbClr val="A12032"/>
            </a:solidFill>
            <a:ln>
              <a:solidFill>
                <a:srgbClr val="A12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51204" name="文本框 232457"/>
            <p:cNvSpPr txBox="1"/>
            <p:nvPr/>
          </p:nvSpPr>
          <p:spPr>
            <a:xfrm>
              <a:off x="78836" y="218176"/>
              <a:ext cx="576064" cy="4892675"/>
            </a:xfrm>
            <a:prstGeom prst="rect">
              <a:avLst/>
            </a:prstGeom>
            <a:noFill/>
            <a:ln w="57150">
              <a:noFill/>
            </a:ln>
          </p:spPr>
          <p:txBody>
            <a:bodyPr wrap="square" anchor="t" anchorCtr="0">
              <a:spAutoFit/>
            </a:bodyPr>
            <a:p>
              <a:pPr>
                <a:spcBef>
                  <a:spcPct val="50000"/>
                </a:spcBef>
              </a:pPr>
              <a:r>
                <a:rPr lang="zh-CN" altLang="en-US" sz="2400" b="1" dirty="0">
                  <a:solidFill>
                    <a:schemeClr val="bg1"/>
                  </a:solidFill>
                  <a:latin typeface="微软雅黑" panose="020B0503020204020204" charset="-122"/>
                  <a:ea typeface="微软雅黑" panose="020B0503020204020204" charset="-122"/>
                </a:rPr>
                <a:t>对外开放格局</a:t>
              </a:r>
              <a:r>
                <a:rPr lang="zh-CN" altLang="en-US" sz="2400" b="1" dirty="0">
                  <a:solidFill>
                    <a:srgbClr val="FFFF00"/>
                  </a:solidFill>
                  <a:latin typeface="微软雅黑" panose="020B0503020204020204" charset="-122"/>
                  <a:ea typeface="微软雅黑" panose="020B0503020204020204" charset="-122"/>
                </a:rPr>
                <a:t>初步</a:t>
              </a:r>
              <a:r>
                <a:rPr lang="zh-CN" altLang="en-US" sz="2400" b="1" dirty="0">
                  <a:solidFill>
                    <a:schemeClr val="bg1"/>
                  </a:solidFill>
                  <a:latin typeface="微软雅黑" panose="020B0503020204020204" charset="-122"/>
                  <a:ea typeface="微软雅黑" panose="020B0503020204020204" charset="-122"/>
                </a:rPr>
                <a:t>形成 的特点</a:t>
              </a:r>
              <a:endParaRPr lang="zh-CN" altLang="en-US" sz="2400" b="1" dirty="0">
                <a:solidFill>
                  <a:schemeClr val="bg1"/>
                </a:solidFill>
                <a:latin typeface="微软雅黑" panose="020B0503020204020204" charset="-122"/>
                <a:ea typeface="微软雅黑" panose="020B0503020204020204" charset="-122"/>
              </a:endParaRPr>
            </a:p>
          </p:txBody>
        </p:sp>
        <p:grpSp>
          <p:nvGrpSpPr>
            <p:cNvPr id="51205" name="组合 6"/>
            <p:cNvGrpSpPr/>
            <p:nvPr/>
          </p:nvGrpSpPr>
          <p:grpSpPr>
            <a:xfrm>
              <a:off x="3836894" y="118033"/>
              <a:ext cx="5314950" cy="4822326"/>
              <a:chOff x="3900957" y="307474"/>
              <a:chExt cx="5314950" cy="4822326"/>
            </a:xfrm>
          </p:grpSpPr>
          <p:sp>
            <p:nvSpPr>
              <p:cNvPr id="51206" name="云形标注 232452"/>
              <p:cNvSpPr/>
              <p:nvPr/>
            </p:nvSpPr>
            <p:spPr>
              <a:xfrm>
                <a:off x="4645734" y="307474"/>
                <a:ext cx="4114800" cy="1296144"/>
              </a:xfrm>
              <a:prstGeom prst="cloudCallout">
                <a:avLst>
                  <a:gd name="adj1" fmla="val -75338"/>
                  <a:gd name="adj2" fmla="val -12477"/>
                </a:avLst>
              </a:prstGeom>
              <a:solidFill>
                <a:schemeClr val="bg1"/>
              </a:solidFill>
              <a:ln w="9525" cap="flat" cmpd="sng">
                <a:solidFill>
                  <a:srgbClr val="00CC00"/>
                </a:solidFill>
                <a:prstDash val="solid"/>
                <a:miter/>
                <a:headEnd type="none" w="med" len="med"/>
                <a:tailEnd type="none" w="med" len="med"/>
              </a:ln>
            </p:spPr>
            <p:txBody>
              <a:bodyPr anchor="t" anchorCtr="0"/>
              <a:p>
                <a:pPr algn="ctr"/>
                <a:r>
                  <a:rPr lang="zh-CN" altLang="en-US" sz="2800" b="1" dirty="0">
                    <a:solidFill>
                      <a:srgbClr val="000099"/>
                    </a:solidFill>
                    <a:latin typeface="Verdana" panose="020B0604030504040204" pitchFamily="34" charset="0"/>
                    <a:ea typeface="黑体" panose="02010609060101010101" pitchFamily="49" charset="-122"/>
                  </a:rPr>
                  <a:t>对世界上所有</a:t>
                </a:r>
                <a:endParaRPr lang="zh-CN" altLang="en-US" sz="2800" b="1" dirty="0">
                  <a:solidFill>
                    <a:srgbClr val="000099"/>
                  </a:solidFill>
                  <a:latin typeface="Verdana" panose="020B0604030504040204" pitchFamily="34" charset="0"/>
                  <a:ea typeface="黑体" panose="02010609060101010101" pitchFamily="49" charset="-122"/>
                </a:endParaRPr>
              </a:p>
              <a:p>
                <a:pPr algn="ctr"/>
                <a:r>
                  <a:rPr lang="zh-CN" altLang="en-US" sz="2800" b="1" dirty="0">
                    <a:solidFill>
                      <a:srgbClr val="000099"/>
                    </a:solidFill>
                    <a:latin typeface="Verdana" panose="020B0604030504040204" pitchFamily="34" charset="0"/>
                    <a:ea typeface="黑体" panose="02010609060101010101" pitchFamily="49" charset="-122"/>
                  </a:rPr>
                  <a:t>国家开放。</a:t>
                </a:r>
                <a:endParaRPr lang="zh-CN" altLang="en-US" sz="2800" b="1" dirty="0">
                  <a:solidFill>
                    <a:srgbClr val="000099"/>
                  </a:solidFill>
                  <a:latin typeface="Verdana" panose="020B0604030504040204" pitchFamily="34" charset="0"/>
                  <a:ea typeface="黑体" panose="02010609060101010101" pitchFamily="49" charset="-122"/>
                </a:endParaRPr>
              </a:p>
            </p:txBody>
          </p:sp>
          <p:sp>
            <p:nvSpPr>
              <p:cNvPr id="51207" name="椭圆形标注 232453"/>
              <p:cNvSpPr/>
              <p:nvPr/>
            </p:nvSpPr>
            <p:spPr>
              <a:xfrm>
                <a:off x="4360699" y="1771651"/>
                <a:ext cx="4697288" cy="1676400"/>
              </a:xfrm>
              <a:prstGeom prst="wedgeEllipseCallout">
                <a:avLst>
                  <a:gd name="adj1" fmla="val -65014"/>
                  <a:gd name="adj2" fmla="val -6986"/>
                </a:avLst>
              </a:prstGeom>
              <a:solidFill>
                <a:schemeClr val="bg1"/>
              </a:solidFill>
              <a:ln w="9525" cap="flat" cmpd="sng">
                <a:solidFill>
                  <a:srgbClr val="00CC00"/>
                </a:solidFill>
                <a:prstDash val="solid"/>
                <a:miter/>
                <a:headEnd type="none" w="med" len="med"/>
                <a:tailEnd type="none" w="med" len="med"/>
              </a:ln>
            </p:spPr>
            <p:txBody>
              <a:bodyPr anchor="t" anchorCtr="0"/>
              <a:p>
                <a:pPr algn="ctr"/>
                <a:r>
                  <a:rPr lang="zh-CN" altLang="en-US" sz="2800" b="1" dirty="0">
                    <a:solidFill>
                      <a:srgbClr val="000099"/>
                    </a:solidFill>
                    <a:latin typeface="Verdana" panose="020B0604030504040204" pitchFamily="34" charset="0"/>
                    <a:ea typeface="黑体" panose="02010609060101010101" pitchFamily="49" charset="-122"/>
                  </a:rPr>
                  <a:t>由</a:t>
                </a:r>
                <a:r>
                  <a:rPr lang="zh-CN" altLang="en-US" sz="2800" b="1" u="sng" dirty="0">
                    <a:solidFill>
                      <a:srgbClr val="FF0000"/>
                    </a:solidFill>
                    <a:latin typeface="Verdana" panose="020B0604030504040204" pitchFamily="34" charset="0"/>
                    <a:ea typeface="黑体" panose="02010609060101010101" pitchFamily="49" charset="-122"/>
                  </a:rPr>
                  <a:t>点</a:t>
                </a:r>
                <a:r>
                  <a:rPr lang="zh-CN" altLang="en-US" sz="2800" b="1" dirty="0">
                    <a:solidFill>
                      <a:srgbClr val="000099"/>
                    </a:solidFill>
                    <a:latin typeface="Verdana" panose="020B0604030504040204" pitchFamily="34" charset="0"/>
                    <a:ea typeface="黑体" panose="02010609060101010101" pitchFamily="49" charset="-122"/>
                  </a:rPr>
                  <a:t>到</a:t>
                </a:r>
                <a:r>
                  <a:rPr lang="zh-CN" altLang="en-US" sz="2800" b="1" u="sng" dirty="0">
                    <a:solidFill>
                      <a:srgbClr val="FF0000"/>
                    </a:solidFill>
                    <a:latin typeface="Verdana" panose="020B0604030504040204" pitchFamily="34" charset="0"/>
                    <a:ea typeface="黑体" panose="02010609060101010101" pitchFamily="49" charset="-122"/>
                  </a:rPr>
                  <a:t>线</a:t>
                </a:r>
                <a:r>
                  <a:rPr lang="zh-CN" altLang="en-US" sz="2800" b="1" dirty="0">
                    <a:solidFill>
                      <a:srgbClr val="000099"/>
                    </a:solidFill>
                    <a:latin typeface="Verdana" panose="020B0604030504040204" pitchFamily="34" charset="0"/>
                    <a:ea typeface="黑体" panose="02010609060101010101" pitchFamily="49" charset="-122"/>
                  </a:rPr>
                  <a:t>、由</a:t>
                </a:r>
                <a:r>
                  <a:rPr lang="zh-CN" altLang="en-US" sz="2800" b="1" u="sng" dirty="0">
                    <a:solidFill>
                      <a:srgbClr val="FF0000"/>
                    </a:solidFill>
                    <a:latin typeface="Verdana" panose="020B0604030504040204" pitchFamily="34" charset="0"/>
                    <a:ea typeface="黑体" panose="02010609060101010101" pitchFamily="49" charset="-122"/>
                  </a:rPr>
                  <a:t>线</a:t>
                </a:r>
                <a:r>
                  <a:rPr lang="zh-CN" altLang="en-US" sz="2800" b="1" dirty="0">
                    <a:solidFill>
                      <a:srgbClr val="000099"/>
                    </a:solidFill>
                    <a:latin typeface="Verdana" panose="020B0604030504040204" pitchFamily="34" charset="0"/>
                    <a:ea typeface="黑体" panose="02010609060101010101" pitchFamily="49" charset="-122"/>
                  </a:rPr>
                  <a:t>到</a:t>
                </a:r>
                <a:r>
                  <a:rPr lang="zh-CN" altLang="en-US" sz="2800" b="1" u="sng" dirty="0">
                    <a:solidFill>
                      <a:srgbClr val="FF0000"/>
                    </a:solidFill>
                    <a:latin typeface="Verdana" panose="020B0604030504040204" pitchFamily="34" charset="0"/>
                    <a:ea typeface="黑体" panose="02010609060101010101" pitchFamily="49" charset="-122"/>
                  </a:rPr>
                  <a:t>面</a:t>
                </a:r>
                <a:r>
                  <a:rPr lang="zh-CN" altLang="en-US" sz="2800" b="1" dirty="0">
                    <a:solidFill>
                      <a:srgbClr val="000099"/>
                    </a:solidFill>
                    <a:latin typeface="Verdana" panose="020B0604030504040204" pitchFamily="34" charset="0"/>
                    <a:ea typeface="黑体" panose="02010609060101010101" pitchFamily="49" charset="-122"/>
                  </a:rPr>
                  <a:t>、由</a:t>
                </a:r>
                <a:r>
                  <a:rPr lang="zh-CN" altLang="en-US" sz="2800" b="1" u="sng" dirty="0">
                    <a:solidFill>
                      <a:srgbClr val="FF0000"/>
                    </a:solidFill>
                    <a:latin typeface="Verdana" panose="020B0604030504040204" pitchFamily="34" charset="0"/>
                    <a:ea typeface="黑体" panose="02010609060101010101" pitchFamily="49" charset="-122"/>
                  </a:rPr>
                  <a:t>沿海</a:t>
                </a:r>
                <a:r>
                  <a:rPr lang="zh-CN" altLang="en-US" sz="2800" b="1" dirty="0">
                    <a:solidFill>
                      <a:srgbClr val="000099"/>
                    </a:solidFill>
                    <a:latin typeface="Verdana" panose="020B0604030504040204" pitchFamily="34" charset="0"/>
                    <a:ea typeface="黑体" panose="02010609060101010101" pitchFamily="49" charset="-122"/>
                  </a:rPr>
                  <a:t>到</a:t>
                </a:r>
                <a:r>
                  <a:rPr lang="zh-CN" altLang="en-US" sz="2800" b="1" u="sng" dirty="0">
                    <a:solidFill>
                      <a:srgbClr val="FF0000"/>
                    </a:solidFill>
                    <a:latin typeface="Verdana" panose="020B0604030504040204" pitchFamily="34" charset="0"/>
                    <a:ea typeface="黑体" panose="02010609060101010101" pitchFamily="49" charset="-122"/>
                  </a:rPr>
                  <a:t>内地</a:t>
                </a:r>
                <a:r>
                  <a:rPr lang="zh-CN" altLang="en-US" sz="2800" b="1" dirty="0">
                    <a:solidFill>
                      <a:srgbClr val="000099"/>
                    </a:solidFill>
                    <a:latin typeface="Verdana" panose="020B0604030504040204" pitchFamily="34" charset="0"/>
                    <a:ea typeface="黑体" panose="02010609060101010101" pitchFamily="49" charset="-122"/>
                  </a:rPr>
                  <a:t>推进。</a:t>
                </a:r>
                <a:endParaRPr lang="zh-CN" altLang="en-US" sz="2800" b="1" dirty="0">
                  <a:solidFill>
                    <a:srgbClr val="000099"/>
                  </a:solidFill>
                  <a:latin typeface="Verdana" panose="020B0604030504040204" pitchFamily="34" charset="0"/>
                  <a:ea typeface="黑体" panose="02010609060101010101" pitchFamily="49" charset="-122"/>
                </a:endParaRPr>
              </a:p>
            </p:txBody>
          </p:sp>
          <p:sp>
            <p:nvSpPr>
              <p:cNvPr id="51208" name="云形标注 232454"/>
              <p:cNvSpPr/>
              <p:nvPr/>
            </p:nvSpPr>
            <p:spPr>
              <a:xfrm>
                <a:off x="3900957" y="3710178"/>
                <a:ext cx="5314950" cy="1419622"/>
              </a:xfrm>
              <a:prstGeom prst="cloudCallout">
                <a:avLst>
                  <a:gd name="adj1" fmla="val -55606"/>
                  <a:gd name="adj2" fmla="val -10093"/>
                </a:avLst>
              </a:prstGeom>
              <a:solidFill>
                <a:schemeClr val="bg1"/>
              </a:solidFill>
              <a:ln w="9525" cap="flat" cmpd="sng">
                <a:solidFill>
                  <a:srgbClr val="00CC00"/>
                </a:solidFill>
                <a:prstDash val="solid"/>
                <a:miter/>
                <a:headEnd type="none" w="med" len="med"/>
                <a:tailEnd type="none" w="med" len="med"/>
              </a:ln>
            </p:spPr>
            <p:txBody>
              <a:bodyPr anchor="t" anchorCtr="0"/>
              <a:p>
                <a:pPr algn="ctr"/>
                <a:r>
                  <a:rPr lang="en-US" altLang="zh-CN" sz="2800" b="1">
                    <a:solidFill>
                      <a:srgbClr val="000099"/>
                    </a:solidFill>
                    <a:latin typeface="Verdana" panose="020B0604030504040204" pitchFamily="34" charset="0"/>
                    <a:ea typeface="黑体" panose="02010609060101010101" pitchFamily="49" charset="-122"/>
                  </a:rPr>
                  <a:t>   </a:t>
                </a:r>
                <a:r>
                  <a:rPr lang="zh-CN" altLang="en-US" sz="2800" b="1">
                    <a:solidFill>
                      <a:srgbClr val="000099"/>
                    </a:solidFill>
                    <a:latin typeface="Verdana" panose="020B0604030504040204" pitchFamily="34" charset="0"/>
                    <a:ea typeface="黑体" panose="02010609060101010101" pitchFamily="49" charset="-122"/>
                  </a:rPr>
                  <a:t>经济、政治、军事、文化等领域开放。</a:t>
                </a:r>
                <a:endParaRPr lang="zh-CN" altLang="en-US" sz="2800" b="1">
                  <a:solidFill>
                    <a:srgbClr val="000099"/>
                  </a:solidFill>
                  <a:latin typeface="Verdana" panose="020B0604030504040204" pitchFamily="34" charset="0"/>
                  <a:ea typeface="黑体" panose="02010609060101010101" pitchFamily="49" charset="-122"/>
                </a:endParaRPr>
              </a:p>
            </p:txBody>
          </p:sp>
        </p:grpSp>
      </p:grpSp>
      <p:sp>
        <p:nvSpPr>
          <p:cNvPr id="11" name="矩形 10"/>
          <p:cNvSpPr/>
          <p:nvPr/>
        </p:nvSpPr>
        <p:spPr>
          <a:xfrm>
            <a:off x="801688" y="2922588"/>
            <a:ext cx="3097212" cy="706437"/>
          </a:xfrm>
          <a:prstGeom prst="rect">
            <a:avLst/>
          </a:prstGeom>
          <a:noFill/>
          <a:ln w="9525">
            <a:noFill/>
          </a:ln>
        </p:spPr>
        <p:txBody>
          <a:bodyPr wrap="square" anchor="t" anchorCtr="0">
            <a:spAutoFit/>
          </a:bodyPr>
          <a:p>
            <a:r>
              <a:rPr lang="zh-CN" altLang="en-US" sz="4000" b="1" dirty="0">
                <a:solidFill>
                  <a:srgbClr val="FFFF00"/>
                </a:solidFill>
                <a:latin typeface="微软雅黑" panose="020B0503020204020204" charset="-122"/>
                <a:ea typeface="微软雅黑" panose="020B0503020204020204" charset="-122"/>
              </a:rPr>
              <a:t>多</a:t>
            </a:r>
            <a:r>
              <a:rPr lang="zh-CN" altLang="en-US" sz="4000" b="1" dirty="0">
                <a:solidFill>
                  <a:schemeClr val="bg1"/>
                </a:solidFill>
                <a:latin typeface="微软雅黑" panose="020B0503020204020204" charset="-122"/>
                <a:ea typeface="微软雅黑" panose="020B0503020204020204" charset="-122"/>
              </a:rPr>
              <a:t>层次</a:t>
            </a:r>
            <a:r>
              <a:rPr lang="en-US" altLang="zh-CN" sz="4000" b="1" dirty="0">
                <a:solidFill>
                  <a:schemeClr val="bg1"/>
                </a:solidFill>
                <a:latin typeface="微软雅黑" panose="020B0503020204020204" charset="-122"/>
                <a:ea typeface="微软雅黑" panose="020B0503020204020204" charset="-122"/>
              </a:rPr>
              <a:t>——</a:t>
            </a:r>
            <a:endParaRPr lang="en-US" altLang="zh-CN" sz="4000" b="1" dirty="0">
              <a:solidFill>
                <a:schemeClr val="bg1"/>
              </a:solidFill>
              <a:latin typeface="微软雅黑" panose="020B0503020204020204" charset="-122"/>
              <a:ea typeface="微软雅黑" panose="020B0503020204020204" charset="-122"/>
            </a:endParaRPr>
          </a:p>
        </p:txBody>
      </p:sp>
      <p:sp>
        <p:nvSpPr>
          <p:cNvPr id="12" name="矩形 11"/>
          <p:cNvSpPr/>
          <p:nvPr/>
        </p:nvSpPr>
        <p:spPr>
          <a:xfrm>
            <a:off x="792163" y="4732338"/>
            <a:ext cx="2805112" cy="706437"/>
          </a:xfrm>
          <a:prstGeom prst="rect">
            <a:avLst/>
          </a:prstGeom>
          <a:noFill/>
          <a:ln w="9525">
            <a:noFill/>
          </a:ln>
        </p:spPr>
        <p:txBody>
          <a:bodyPr wrap="none" anchor="t" anchorCtr="0">
            <a:spAutoFit/>
          </a:bodyPr>
          <a:p>
            <a:r>
              <a:rPr lang="zh-CN" altLang="en-US" sz="4000" b="1" dirty="0">
                <a:solidFill>
                  <a:srgbClr val="FFFF00"/>
                </a:solidFill>
                <a:latin typeface="微软雅黑" panose="020B0503020204020204" charset="-122"/>
                <a:ea typeface="微软雅黑" panose="020B0503020204020204" charset="-122"/>
              </a:rPr>
              <a:t>宽</a:t>
            </a:r>
            <a:r>
              <a:rPr lang="zh-CN" altLang="en-US" sz="4000" b="1" dirty="0">
                <a:solidFill>
                  <a:schemeClr val="bg1"/>
                </a:solidFill>
                <a:latin typeface="微软雅黑" panose="020B0503020204020204" charset="-122"/>
                <a:ea typeface="微软雅黑" panose="020B0503020204020204" charset="-122"/>
              </a:rPr>
              <a:t>领域</a:t>
            </a:r>
            <a:r>
              <a:rPr lang="en-US" altLang="zh-CN" sz="4000" b="1" dirty="0">
                <a:solidFill>
                  <a:schemeClr val="bg1"/>
                </a:solidFill>
                <a:latin typeface="微软雅黑" panose="020B0503020204020204" charset="-122"/>
                <a:ea typeface="微软雅黑" panose="020B0503020204020204" charset="-122"/>
              </a:rPr>
              <a:t>——</a:t>
            </a:r>
            <a:endParaRPr lang="en-US" altLang="zh-CN" sz="4000" b="1" dirty="0">
              <a:solidFill>
                <a:schemeClr val="bg1"/>
              </a:solidFill>
              <a:latin typeface="微软雅黑" panose="020B0503020204020204" charset="-122"/>
              <a:ea typeface="微软雅黑" panose="020B0503020204020204" charset="-122"/>
            </a:endParaRPr>
          </a:p>
        </p:txBody>
      </p:sp>
      <p:sp>
        <p:nvSpPr>
          <p:cNvPr id="13" name="矩形 12"/>
          <p:cNvSpPr/>
          <p:nvPr/>
        </p:nvSpPr>
        <p:spPr>
          <a:xfrm>
            <a:off x="728663" y="1344613"/>
            <a:ext cx="2803525" cy="706437"/>
          </a:xfrm>
          <a:prstGeom prst="rect">
            <a:avLst/>
          </a:prstGeom>
          <a:noFill/>
          <a:ln w="9525">
            <a:noFill/>
          </a:ln>
        </p:spPr>
        <p:txBody>
          <a:bodyPr wrap="none" anchor="t" anchorCtr="0">
            <a:spAutoFit/>
          </a:bodyPr>
          <a:p>
            <a:r>
              <a:rPr lang="zh-CN" altLang="en-US" sz="4000" b="1" dirty="0">
                <a:solidFill>
                  <a:srgbClr val="FFFF00"/>
                </a:solidFill>
                <a:latin typeface="微软雅黑" panose="020B0503020204020204" charset="-122"/>
                <a:ea typeface="微软雅黑" panose="020B0503020204020204" charset="-122"/>
              </a:rPr>
              <a:t>全</a:t>
            </a:r>
            <a:r>
              <a:rPr lang="zh-CN" altLang="en-US" sz="4000" b="1" dirty="0">
                <a:solidFill>
                  <a:schemeClr val="bg1"/>
                </a:solidFill>
                <a:latin typeface="微软雅黑" panose="020B0503020204020204" charset="-122"/>
                <a:ea typeface="微软雅黑" panose="020B0503020204020204" charset="-122"/>
              </a:rPr>
              <a:t>方位</a:t>
            </a:r>
            <a:r>
              <a:rPr lang="en-US" altLang="zh-CN" sz="4000" b="1" dirty="0">
                <a:solidFill>
                  <a:schemeClr val="bg1"/>
                </a:solidFill>
                <a:latin typeface="微软雅黑" panose="020B0503020204020204" charset="-122"/>
                <a:ea typeface="微软雅黑" panose="020B0503020204020204" charset="-122"/>
              </a:rPr>
              <a:t>——</a:t>
            </a:r>
            <a:endParaRPr lang="en-US" altLang="zh-CN" sz="4000" b="1" dirty="0">
              <a:solidFill>
                <a:schemeClr val="bg1"/>
              </a:solidFill>
              <a:latin typeface="微软雅黑" panose="020B0503020204020204" charset="-122"/>
              <a:ea typeface="微软雅黑" panose="020B0503020204020204" charset="-122"/>
            </a:endParaRPr>
          </a:p>
        </p:txBody>
      </p:sp>
      <p:sp>
        <p:nvSpPr>
          <p:cNvPr id="2" name="矩形 1"/>
          <p:cNvSpPr/>
          <p:nvPr/>
        </p:nvSpPr>
        <p:spPr>
          <a:xfrm>
            <a:off x="5270500" y="862013"/>
            <a:ext cx="309563" cy="52228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fontAlgn="base"/>
            <a:endParaRPr lang="zh-CN" altLang="en-US" sz="2800" b="1" strike="noStrike" cap="none" spc="0" noProof="1" dirty="0">
              <a:solidFill>
                <a:srgbClr val="FFFF00"/>
              </a:solidFill>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4"/>
                                        </p:tgtEl>
                                      </p:cBhvr>
                                    </p:animEffect>
                                    <p:anim calcmode="lin" valueType="num">
                                      <p:cBhvr>
                                        <p:cTn id="34" dur="1000"/>
                                        <p:tgtEl>
                                          <p:spTgt spid="4"/>
                                        </p:tgtEl>
                                        <p:attrNameLst>
                                          <p:attrName>ppt_x</p:attrName>
                                        </p:attrNameLst>
                                      </p:cBhvr>
                                      <p:tavLst>
                                        <p:tav tm="0">
                                          <p:val>
                                            <p:strVal val="ppt_x"/>
                                          </p:val>
                                        </p:tav>
                                        <p:tav tm="100000">
                                          <p:val>
                                            <p:strVal val="ppt_x"/>
                                          </p:val>
                                        </p:tav>
                                      </p:tavLst>
                                    </p:anim>
                                    <p:anim calcmode="lin" valueType="num">
                                      <p:cBhvr>
                                        <p:cTn id="35" dur="1000"/>
                                        <p:tgtEl>
                                          <p:spTgt spid="4"/>
                                        </p:tgtEl>
                                        <p:attrNameLst>
                                          <p:attrName>ppt_y</p:attrName>
                                        </p:attrNameLst>
                                      </p:cBhvr>
                                      <p:tavLst>
                                        <p:tav tm="0">
                                          <p:val>
                                            <p:strVal val="ppt_y"/>
                                          </p:val>
                                        </p:tav>
                                        <p:tav tm="100000">
                                          <p:val>
                                            <p:strVal val="ppt_y+.1"/>
                                          </p:val>
                                        </p:tav>
                                      </p:tavLst>
                                    </p:anim>
                                    <p:set>
                                      <p:cBhvr>
                                        <p:cTn id="36" dur="1" fill="hold">
                                          <p:stCondLst>
                                            <p:cond delay="999"/>
                                          </p:stCondLst>
                                        </p:cTn>
                                        <p:tgtEl>
                                          <p:spTgt spid="4"/>
                                        </p:tgtEl>
                                        <p:attrNameLst>
                                          <p:attrName>style.visibility</p:attrName>
                                        </p:attrNameLst>
                                      </p:cBhvr>
                                      <p:to>
                                        <p:strVal val="hidden"/>
                                      </p:to>
                                    </p:set>
                                  </p:childTnLst>
                                </p:cTn>
                              </p:par>
                              <p:par>
                                <p:cTn id="37" presetID="42" presetClass="exit" presetSubtype="0" fill="hold" grpId="1" nodeType="withEffect">
                                  <p:stCondLst>
                                    <p:cond delay="0"/>
                                  </p:stCondLst>
                                  <p:childTnLst>
                                    <p:animEffect transition="out" filter="fade">
                                      <p:cBhvr>
                                        <p:cTn id="38" dur="1000"/>
                                        <p:tgtEl>
                                          <p:spTgt spid="13"/>
                                        </p:tgtEl>
                                      </p:cBhvr>
                                    </p:animEffect>
                                    <p:anim calcmode="lin" valueType="num">
                                      <p:cBhvr>
                                        <p:cTn id="39" dur="1000"/>
                                        <p:tgtEl>
                                          <p:spTgt spid="13"/>
                                        </p:tgtEl>
                                        <p:attrNameLst>
                                          <p:attrName>ppt_x</p:attrName>
                                        </p:attrNameLst>
                                      </p:cBhvr>
                                      <p:tavLst>
                                        <p:tav tm="0">
                                          <p:val>
                                            <p:strVal val="ppt_x"/>
                                          </p:val>
                                        </p:tav>
                                        <p:tav tm="100000">
                                          <p:val>
                                            <p:strVal val="ppt_x"/>
                                          </p:val>
                                        </p:tav>
                                      </p:tavLst>
                                    </p:anim>
                                    <p:anim calcmode="lin" valueType="num">
                                      <p:cBhvr>
                                        <p:cTn id="40" dur="1000"/>
                                        <p:tgtEl>
                                          <p:spTgt spid="13"/>
                                        </p:tgtEl>
                                        <p:attrNameLst>
                                          <p:attrName>ppt_y</p:attrName>
                                        </p:attrNameLst>
                                      </p:cBhvr>
                                      <p:tavLst>
                                        <p:tav tm="0">
                                          <p:val>
                                            <p:strVal val="ppt_y"/>
                                          </p:val>
                                        </p:tav>
                                        <p:tav tm="100000">
                                          <p:val>
                                            <p:strVal val="ppt_y+.1"/>
                                          </p:val>
                                        </p:tav>
                                      </p:tavLst>
                                    </p:anim>
                                    <p:set>
                                      <p:cBhvr>
                                        <p:cTn id="41" dur="1" fill="hold">
                                          <p:stCondLst>
                                            <p:cond delay="999"/>
                                          </p:stCondLst>
                                        </p:cTn>
                                        <p:tgtEl>
                                          <p:spTgt spid="13"/>
                                        </p:tgtEl>
                                        <p:attrNameLst>
                                          <p:attrName>style.visibility</p:attrName>
                                        </p:attrNameLst>
                                      </p:cBhvr>
                                      <p:to>
                                        <p:strVal val="hidden"/>
                                      </p:to>
                                    </p:set>
                                  </p:childTnLst>
                                </p:cTn>
                              </p:par>
                              <p:par>
                                <p:cTn id="42" presetID="42" presetClass="exit" presetSubtype="0" fill="hold" grpId="1" nodeType="withEffect">
                                  <p:stCondLst>
                                    <p:cond delay="0"/>
                                  </p:stCondLst>
                                  <p:childTnLst>
                                    <p:animEffect transition="out" filter="fade">
                                      <p:cBhvr>
                                        <p:cTn id="43" dur="1000"/>
                                        <p:tgtEl>
                                          <p:spTgt spid="11"/>
                                        </p:tgtEl>
                                      </p:cBhvr>
                                    </p:animEffect>
                                    <p:anim calcmode="lin" valueType="num">
                                      <p:cBhvr>
                                        <p:cTn id="44" dur="1000"/>
                                        <p:tgtEl>
                                          <p:spTgt spid="11"/>
                                        </p:tgtEl>
                                        <p:attrNameLst>
                                          <p:attrName>ppt_x</p:attrName>
                                        </p:attrNameLst>
                                      </p:cBhvr>
                                      <p:tavLst>
                                        <p:tav tm="0">
                                          <p:val>
                                            <p:strVal val="ppt_x"/>
                                          </p:val>
                                        </p:tav>
                                        <p:tav tm="100000">
                                          <p:val>
                                            <p:strVal val="ppt_x"/>
                                          </p:val>
                                        </p:tav>
                                      </p:tavLst>
                                    </p:anim>
                                    <p:anim calcmode="lin" valueType="num">
                                      <p:cBhvr>
                                        <p:cTn id="45" dur="1000"/>
                                        <p:tgtEl>
                                          <p:spTgt spid="11"/>
                                        </p:tgtEl>
                                        <p:attrNameLst>
                                          <p:attrName>ppt_y</p:attrName>
                                        </p:attrNameLst>
                                      </p:cBhvr>
                                      <p:tavLst>
                                        <p:tav tm="0">
                                          <p:val>
                                            <p:strVal val="ppt_y"/>
                                          </p:val>
                                        </p:tav>
                                        <p:tav tm="100000">
                                          <p:val>
                                            <p:strVal val="ppt_y+.1"/>
                                          </p:val>
                                        </p:tav>
                                      </p:tavLst>
                                    </p:anim>
                                    <p:set>
                                      <p:cBhvr>
                                        <p:cTn id="46" dur="1" fill="hold">
                                          <p:stCondLst>
                                            <p:cond delay="999"/>
                                          </p:stCondLst>
                                        </p:cTn>
                                        <p:tgtEl>
                                          <p:spTgt spid="11"/>
                                        </p:tgtEl>
                                        <p:attrNameLst>
                                          <p:attrName>style.visibility</p:attrName>
                                        </p:attrNameLst>
                                      </p:cBhvr>
                                      <p:to>
                                        <p:strVal val="hidden"/>
                                      </p:to>
                                    </p:set>
                                  </p:childTnLst>
                                </p:cTn>
                              </p:par>
                              <p:par>
                                <p:cTn id="47" presetID="42" presetClass="exit" presetSubtype="0" fill="hold" grpId="1" nodeType="with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 name="组合 17"/>
          <p:cNvGrpSpPr/>
          <p:nvPr/>
        </p:nvGrpSpPr>
        <p:grpSpPr>
          <a:xfrm>
            <a:off x="671519" y="2805264"/>
            <a:ext cx="3490662" cy="1198461"/>
            <a:chOff x="895359" y="3112184"/>
            <a:chExt cx="4654216" cy="1597948"/>
          </a:xfrm>
        </p:grpSpPr>
        <p:sp>
          <p:nvSpPr>
            <p:cNvPr id="19" name="任意多边形 18"/>
            <p:cNvSpPr/>
            <p:nvPr/>
          </p:nvSpPr>
          <p:spPr>
            <a:xfrm>
              <a:off x="1081527" y="3313867"/>
              <a:ext cx="4468048" cy="1396265"/>
            </a:xfrm>
            <a:custGeom>
              <a:avLst/>
              <a:gdLst>
                <a:gd name="connsiteX0" fmla="*/ 0 w 4468048"/>
                <a:gd name="connsiteY0" fmla="*/ 0 h 1396265"/>
                <a:gd name="connsiteX1" fmla="*/ 4468048 w 4468048"/>
                <a:gd name="connsiteY1" fmla="*/ 0 h 1396265"/>
                <a:gd name="connsiteX2" fmla="*/ 4468048 w 4468048"/>
                <a:gd name="connsiteY2" fmla="*/ 1396265 h 1396265"/>
                <a:gd name="connsiteX3" fmla="*/ 0 w 4468048"/>
                <a:gd name="connsiteY3" fmla="*/ 1396265 h 1396265"/>
                <a:gd name="connsiteX4" fmla="*/ 0 w 4468048"/>
                <a:gd name="connsiteY4" fmla="*/ 0 h 139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8048" h="1396265">
                  <a:moveTo>
                    <a:pt x="0" y="0"/>
                  </a:moveTo>
                  <a:lnTo>
                    <a:pt x="4468048" y="0"/>
                  </a:lnTo>
                  <a:lnTo>
                    <a:pt x="4468048" y="1396265"/>
                  </a:lnTo>
                  <a:lnTo>
                    <a:pt x="0" y="1396265"/>
                  </a:lnTo>
                  <a:lnTo>
                    <a:pt x="0" y="0"/>
                  </a:lnTo>
                  <a:close/>
                </a:path>
              </a:pathLst>
            </a:custGeom>
            <a:solidFill>
              <a:srgbClr val="EA0000">
                <a:alpha val="40000"/>
                <a:tint val="40000"/>
                <a:hueOff val="0"/>
                <a:satOff val="0"/>
                <a:lumOff val="0"/>
                <a:alphaOff val="0"/>
              </a:srgbClr>
            </a:solidFill>
            <a:ln w="6350" cap="flat" cmpd="sng" algn="ctr">
              <a:solidFill>
                <a:srgbClr val="EA0000">
                  <a:hueOff val="0"/>
                  <a:satOff val="0"/>
                  <a:lumOff val="0"/>
                  <a:alphaOff val="0"/>
                </a:srgbClr>
              </a:solidFill>
              <a:prstDash val="solid"/>
              <a:miter lim="800000"/>
            </a:ln>
            <a:effectLst/>
            <a:scene3d>
              <a:camera prst="perspectiveFront" zoom="95000"/>
              <a:lightRig rig="flat" dir="t"/>
            </a:scene3d>
            <a:sp3d extrusionH="381000" prstMaterial="matte"/>
          </p:spPr>
          <p:txBody>
            <a:bodyPr spcFirstLastPara="0" vert="horz" wrap="square" lIns="709302" tIns="91440" rIns="91440" bIns="91440" numCol="1" spcCol="1270" anchor="ctr" anchorCtr="0">
              <a:noAutofit/>
            </a:bodyPr>
            <a:lstStyle/>
            <a:p>
              <a:pPr marL="0" marR="0" lvl="0" indent="0" defTabSz="1422400" eaLnBrk="1" fontAlgn="auto" latinLnBrk="0" hangingPunct="1">
                <a:lnSpc>
                  <a:spcPct val="90000"/>
                </a:lnSpc>
                <a:spcBef>
                  <a:spcPct val="0"/>
                </a:spcBef>
                <a:spcAft>
                  <a:spcPct val="35000"/>
                </a:spcAft>
                <a:buClrTx/>
                <a:buSzTx/>
                <a:buFontTx/>
                <a:buNone/>
                <a:defRPr/>
              </a:pPr>
              <a:r>
                <a:rPr kumimoji="0" lang="zh-CN" altLang="en-US" sz="2400" b="1" i="0" u="none" strike="noStrike" kern="0" cap="none" spc="0" normalizeH="0" baseline="0" noProof="0" dirty="0" smtClean="0">
                  <a:ln>
                    <a:noFill/>
                  </a:ln>
                  <a:solidFill>
                    <a:prstClr val="black">
                      <a:hueOff val="0"/>
                      <a:satOff val="0"/>
                      <a:lumOff val="0"/>
                      <a:alphaOff val="0"/>
                    </a:prstClr>
                  </a:solidFill>
                  <a:effectLst/>
                  <a:uLnTx/>
                  <a:uFillTx/>
                  <a:latin typeface="华文楷体" panose="02010600040101010101" pitchFamily="2" charset="-122"/>
                  <a:ea typeface="华文楷体" panose="02010600040101010101" pitchFamily="2" charset="-122"/>
                  <a:cs typeface="+mn-cs"/>
                </a:rPr>
                <a:t>世界第二大经济体</a:t>
              </a:r>
              <a:endParaRPr kumimoji="0" lang="zh-CN" altLang="en-US" sz="2400" b="1" i="0" u="none" strike="noStrike" kern="0" cap="none" spc="0" normalizeH="0" baseline="0" noProof="0" dirty="0" smtClean="0">
                <a:ln>
                  <a:noFill/>
                </a:ln>
                <a:solidFill>
                  <a:prstClr val="black">
                    <a:hueOff val="0"/>
                    <a:satOff val="0"/>
                    <a:lumOff val="0"/>
                    <a:alphaOff val="0"/>
                  </a:prstClr>
                </a:solidFill>
                <a:effectLst/>
                <a:uLnTx/>
                <a:uFillTx/>
                <a:latin typeface="华文楷体" panose="02010600040101010101" pitchFamily="2" charset="-122"/>
                <a:ea typeface="华文楷体" panose="02010600040101010101" pitchFamily="2" charset="-122"/>
                <a:cs typeface="+mn-cs"/>
              </a:endParaRPr>
            </a:p>
          </p:txBody>
        </p:sp>
        <p:sp>
          <p:nvSpPr>
            <p:cNvPr id="20" name="矩形 19"/>
            <p:cNvSpPr/>
            <p:nvPr/>
          </p:nvSpPr>
          <p:spPr>
            <a:xfrm>
              <a:off x="895359" y="3112184"/>
              <a:ext cx="977385" cy="1466078"/>
            </a:xfrm>
            <a:prstGeom prst="rect">
              <a:avLst/>
            </a:prstGeom>
            <a:solidFill>
              <a:srgbClr val="EA0000"/>
            </a:solidFill>
            <a:ln>
              <a:noFill/>
            </a:ln>
            <a:effectLst/>
            <a:scene3d>
              <a:camera prst="perspectiveFront" zoom="95000"/>
              <a:lightRig rig="flat" dir="t"/>
            </a:scene3d>
            <a:sp3d z="57150" extrusionH="63500" contourW="12700" prstMaterial="matte">
              <a:contourClr>
                <a:sysClr val="window" lastClr="FFFFFF"/>
              </a:contourClr>
            </a:sp3d>
          </p:spPr>
          <p:txBody>
            <a:bodyPr/>
            <a:lstStyle/>
            <a:p>
              <a:pPr marL="0" marR="0" lvl="0" indent="0" algn="ctr" defTabSz="914400" eaLnBrk="1" fontAlgn="auto" latinLnBrk="0" hangingPunct="1">
                <a:lnSpc>
                  <a:spcPct val="200000"/>
                </a:lnSpc>
                <a:spcBef>
                  <a:spcPts val="0"/>
                </a:spcBef>
                <a:spcAft>
                  <a:spcPts val="0"/>
                </a:spcAft>
                <a:buClrTx/>
                <a:buSzTx/>
                <a:buFontTx/>
                <a:buNone/>
                <a:defRPr/>
              </a:pPr>
              <a:r>
                <a:rPr kumimoji="0" lang="en-US" altLang="zh-CN" sz="3000" b="1" i="0" u="none" strike="noStrike" kern="0" cap="none" spc="0" normalizeH="0" baseline="0" noProof="0" dirty="0" smtClean="0">
                  <a:ln>
                    <a:noFill/>
                  </a:ln>
                  <a:solidFill>
                    <a:prstClr val="white">
                      <a:hueOff val="0"/>
                      <a:satOff val="0"/>
                      <a:lumOff val="0"/>
                      <a:alphaOff val="0"/>
                    </a:prstClr>
                  </a:solidFill>
                  <a:effectLst/>
                  <a:uLnTx/>
                  <a:uFillTx/>
                  <a:latin typeface="方正粗黑宋简体" pitchFamily="2" charset="-122"/>
                  <a:ea typeface="方正粗黑宋简体" pitchFamily="2" charset="-122"/>
                  <a:cs typeface="+mn-cs"/>
                </a:rPr>
                <a:t>1</a:t>
              </a:r>
              <a:endParaRPr kumimoji="0" lang="zh-CN" altLang="en-US" sz="3000" b="1" i="0" u="none" strike="noStrike" kern="0" cap="none" spc="0" normalizeH="0" baseline="0" noProof="0" dirty="0" smtClean="0">
                <a:ln>
                  <a:noFill/>
                </a:ln>
                <a:solidFill>
                  <a:prstClr val="white">
                    <a:hueOff val="0"/>
                    <a:satOff val="0"/>
                    <a:lumOff val="0"/>
                    <a:alphaOff val="0"/>
                  </a:prstClr>
                </a:solidFill>
                <a:effectLst/>
                <a:uLnTx/>
                <a:uFillTx/>
                <a:latin typeface="方正粗黑宋简体" pitchFamily="2" charset="-122"/>
                <a:ea typeface="方正粗黑宋简体" pitchFamily="2" charset="-122"/>
                <a:cs typeface="+mn-cs"/>
              </a:endParaRPr>
            </a:p>
          </p:txBody>
        </p:sp>
      </p:grpSp>
      <p:grpSp>
        <p:nvGrpSpPr>
          <p:cNvPr id="21" name="组合 20"/>
          <p:cNvGrpSpPr/>
          <p:nvPr/>
        </p:nvGrpSpPr>
        <p:grpSpPr>
          <a:xfrm>
            <a:off x="4435379" y="2805642"/>
            <a:ext cx="4222800" cy="1197704"/>
            <a:chOff x="5913842" y="3234608"/>
            <a:chExt cx="5630399" cy="1596939"/>
          </a:xfrm>
        </p:grpSpPr>
        <p:sp>
          <p:nvSpPr>
            <p:cNvPr id="22" name="任意多边形 21"/>
            <p:cNvSpPr/>
            <p:nvPr/>
          </p:nvSpPr>
          <p:spPr>
            <a:xfrm>
              <a:off x="6099893" y="3436164"/>
              <a:ext cx="5444348" cy="1395383"/>
            </a:xfrm>
            <a:custGeom>
              <a:avLst/>
              <a:gdLst>
                <a:gd name="connsiteX0" fmla="*/ 0 w 4465227"/>
                <a:gd name="connsiteY0" fmla="*/ 0 h 1395383"/>
                <a:gd name="connsiteX1" fmla="*/ 4465227 w 4465227"/>
                <a:gd name="connsiteY1" fmla="*/ 0 h 1395383"/>
                <a:gd name="connsiteX2" fmla="*/ 4465227 w 4465227"/>
                <a:gd name="connsiteY2" fmla="*/ 1395383 h 1395383"/>
                <a:gd name="connsiteX3" fmla="*/ 0 w 4465227"/>
                <a:gd name="connsiteY3" fmla="*/ 1395383 h 1395383"/>
                <a:gd name="connsiteX4" fmla="*/ 0 w 4465227"/>
                <a:gd name="connsiteY4" fmla="*/ 0 h 1395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227" h="1395383">
                  <a:moveTo>
                    <a:pt x="0" y="0"/>
                  </a:moveTo>
                  <a:lnTo>
                    <a:pt x="4465227" y="0"/>
                  </a:lnTo>
                  <a:lnTo>
                    <a:pt x="4465227" y="1395383"/>
                  </a:lnTo>
                  <a:lnTo>
                    <a:pt x="0" y="1395383"/>
                  </a:lnTo>
                  <a:lnTo>
                    <a:pt x="0" y="0"/>
                  </a:lnTo>
                  <a:close/>
                </a:path>
              </a:pathLst>
            </a:custGeom>
            <a:solidFill>
              <a:srgbClr val="EA0000">
                <a:alpha val="40000"/>
                <a:tint val="40000"/>
                <a:hueOff val="0"/>
                <a:satOff val="0"/>
                <a:lumOff val="0"/>
                <a:alphaOff val="0"/>
              </a:srgbClr>
            </a:solidFill>
            <a:ln w="6350" cap="flat" cmpd="sng" algn="ctr">
              <a:solidFill>
                <a:srgbClr val="EA0000">
                  <a:hueOff val="0"/>
                  <a:satOff val="0"/>
                  <a:lumOff val="0"/>
                  <a:alphaOff val="0"/>
                </a:srgbClr>
              </a:solidFill>
              <a:prstDash val="solid"/>
              <a:miter lim="800000"/>
            </a:ln>
            <a:effectLst/>
            <a:scene3d>
              <a:camera prst="perspectiveFront" zoom="95000"/>
              <a:lightRig rig="flat" dir="t"/>
            </a:scene3d>
            <a:sp3d extrusionH="381000" prstMaterial="matte"/>
          </p:spPr>
          <p:txBody>
            <a:bodyPr spcFirstLastPara="0" vert="horz" wrap="square" lIns="708855" tIns="91440" rIns="91440" bIns="91440" numCol="1" spcCol="1270" anchor="ctr" anchorCtr="0">
              <a:noAutofit/>
            </a:bodyPr>
            <a:lstStyle/>
            <a:p>
              <a:pPr marL="0" marR="0" lvl="0" indent="0" defTabSz="1422400" eaLnBrk="1" fontAlgn="auto" latinLnBrk="0" hangingPunct="1">
                <a:lnSpc>
                  <a:spcPct val="90000"/>
                </a:lnSpc>
                <a:spcBef>
                  <a:spcPct val="0"/>
                </a:spcBef>
                <a:spcAft>
                  <a:spcPct val="35000"/>
                </a:spcAft>
                <a:buClrTx/>
                <a:buSzTx/>
                <a:buFontTx/>
                <a:buNone/>
                <a:defRPr/>
              </a:pPr>
              <a:r>
                <a:rPr kumimoji="0" lang="zh-CN" altLang="en-US" sz="2400" b="1" i="0" u="none" strike="noStrike" kern="0" cap="none" spc="0" normalizeH="0" baseline="0" noProof="0" dirty="0" smtClean="0">
                  <a:ln>
                    <a:noFill/>
                  </a:ln>
                  <a:solidFill>
                    <a:prstClr val="black">
                      <a:hueOff val="0"/>
                      <a:satOff val="0"/>
                      <a:lumOff val="0"/>
                      <a:alphaOff val="0"/>
                    </a:prstClr>
                  </a:solidFill>
                  <a:effectLst/>
                  <a:uLnTx/>
                  <a:uFillTx/>
                  <a:latin typeface="华文楷体" panose="02010600040101010101" pitchFamily="2" charset="-122"/>
                  <a:ea typeface="华文楷体" panose="02010600040101010101" pitchFamily="2" charset="-122"/>
                  <a:cs typeface="+mn-cs"/>
                </a:rPr>
                <a:t>世界第一大货物贸易国</a:t>
              </a:r>
              <a:endParaRPr kumimoji="0" lang="zh-CN" altLang="en-US" sz="2400" b="1" i="0" u="none" strike="noStrike" kern="0" cap="none" spc="0" normalizeH="0" baseline="0" noProof="0" dirty="0" smtClean="0">
                <a:ln>
                  <a:noFill/>
                </a:ln>
                <a:solidFill>
                  <a:prstClr val="black">
                    <a:hueOff val="0"/>
                    <a:satOff val="0"/>
                    <a:lumOff val="0"/>
                    <a:alphaOff val="0"/>
                  </a:prstClr>
                </a:solidFill>
                <a:effectLst/>
                <a:uLnTx/>
                <a:uFillTx/>
                <a:latin typeface="华文楷体" panose="02010600040101010101" pitchFamily="2" charset="-122"/>
                <a:ea typeface="华文楷体" panose="02010600040101010101" pitchFamily="2" charset="-122"/>
                <a:cs typeface="+mn-cs"/>
              </a:endParaRPr>
            </a:p>
          </p:txBody>
        </p:sp>
        <p:sp>
          <p:nvSpPr>
            <p:cNvPr id="23" name="矩形 22"/>
            <p:cNvSpPr/>
            <p:nvPr/>
          </p:nvSpPr>
          <p:spPr>
            <a:xfrm>
              <a:off x="5913842" y="3234608"/>
              <a:ext cx="976768" cy="1465152"/>
            </a:xfrm>
            <a:prstGeom prst="rect">
              <a:avLst/>
            </a:prstGeom>
            <a:solidFill>
              <a:srgbClr val="EA0000"/>
            </a:solidFill>
            <a:ln>
              <a:noFill/>
            </a:ln>
            <a:effectLst/>
            <a:scene3d>
              <a:camera prst="perspectiveFront" zoom="95000"/>
              <a:lightRig rig="flat" dir="t"/>
            </a:scene3d>
            <a:sp3d z="57150" extrusionH="63500" contourW="12700" prstMaterial="matte">
              <a:contourClr>
                <a:sysClr val="window" lastClr="FFFFFF"/>
              </a:contourClr>
            </a:sp3d>
          </p:spPr>
          <p:txBody>
            <a:bodyPr/>
            <a:lstStyle/>
            <a:p>
              <a:pPr marL="0" marR="0" lvl="0" indent="0" algn="ctr" defTabSz="914400" eaLnBrk="1" fontAlgn="auto" latinLnBrk="0" hangingPunct="1">
                <a:lnSpc>
                  <a:spcPct val="200000"/>
                </a:lnSpc>
                <a:spcBef>
                  <a:spcPts val="0"/>
                </a:spcBef>
                <a:spcAft>
                  <a:spcPts val="0"/>
                </a:spcAft>
                <a:buClrTx/>
                <a:buSzTx/>
                <a:buFontTx/>
                <a:buNone/>
                <a:defRPr/>
              </a:pPr>
              <a:r>
                <a:rPr kumimoji="0" lang="en-US" altLang="zh-CN" sz="3000" b="1" i="0" u="none" strike="noStrike" kern="0" cap="none" spc="0" normalizeH="0" baseline="0" noProof="0" dirty="0" smtClean="0">
                  <a:ln>
                    <a:noFill/>
                  </a:ln>
                  <a:solidFill>
                    <a:prstClr val="white">
                      <a:hueOff val="0"/>
                      <a:satOff val="0"/>
                      <a:lumOff val="0"/>
                      <a:alphaOff val="0"/>
                    </a:prstClr>
                  </a:solidFill>
                  <a:effectLst>
                    <a:outerShdw blurRad="38100" dist="38100" dir="2700000" algn="tl">
                      <a:srgbClr val="000000">
                        <a:alpha val="43137"/>
                      </a:srgbClr>
                    </a:outerShdw>
                  </a:effectLst>
                  <a:uLnTx/>
                  <a:uFillTx/>
                  <a:latin typeface="方正粗黑宋简体" pitchFamily="2" charset="-122"/>
                  <a:ea typeface="方正粗黑宋简体" pitchFamily="2" charset="-122"/>
                  <a:cs typeface="+mn-cs"/>
                </a:rPr>
                <a:t>2</a:t>
              </a:r>
              <a:endParaRPr kumimoji="0" lang="zh-CN" altLang="en-US" sz="3000" b="1" i="0" u="none" strike="noStrike" kern="0" cap="none" spc="0" normalizeH="0" baseline="0" noProof="0" dirty="0" smtClean="0">
                <a:ln>
                  <a:noFill/>
                </a:ln>
                <a:solidFill>
                  <a:prstClr val="white">
                    <a:hueOff val="0"/>
                    <a:satOff val="0"/>
                    <a:lumOff val="0"/>
                    <a:alphaOff val="0"/>
                  </a:prstClr>
                </a:solidFill>
                <a:effectLst>
                  <a:outerShdw blurRad="38100" dist="38100" dir="2700000" algn="tl">
                    <a:srgbClr val="000000">
                      <a:alpha val="43137"/>
                    </a:srgbClr>
                  </a:outerShdw>
                </a:effectLst>
                <a:uLnTx/>
                <a:uFillTx/>
                <a:latin typeface="方正粗黑宋简体" pitchFamily="2" charset="-122"/>
                <a:ea typeface="方正粗黑宋简体" pitchFamily="2" charset="-122"/>
                <a:cs typeface="+mn-cs"/>
              </a:endParaRPr>
            </a:p>
          </p:txBody>
        </p:sp>
      </p:grpSp>
      <p:grpSp>
        <p:nvGrpSpPr>
          <p:cNvPr id="24" name="组合 23"/>
          <p:cNvGrpSpPr/>
          <p:nvPr/>
        </p:nvGrpSpPr>
        <p:grpSpPr>
          <a:xfrm>
            <a:off x="685837" y="4235173"/>
            <a:ext cx="3475242" cy="1193166"/>
            <a:chOff x="1112570" y="4997464"/>
            <a:chExt cx="4633656" cy="1590888"/>
          </a:xfrm>
        </p:grpSpPr>
        <p:sp>
          <p:nvSpPr>
            <p:cNvPr id="25" name="任意多边形 24"/>
            <p:cNvSpPr/>
            <p:nvPr/>
          </p:nvSpPr>
          <p:spPr>
            <a:xfrm>
              <a:off x="1297916" y="5198256"/>
              <a:ext cx="4448310" cy="1390096"/>
            </a:xfrm>
            <a:custGeom>
              <a:avLst/>
              <a:gdLst>
                <a:gd name="connsiteX0" fmla="*/ 0 w 4448310"/>
                <a:gd name="connsiteY0" fmla="*/ 0 h 1390096"/>
                <a:gd name="connsiteX1" fmla="*/ 4448310 w 4448310"/>
                <a:gd name="connsiteY1" fmla="*/ 0 h 1390096"/>
                <a:gd name="connsiteX2" fmla="*/ 4448310 w 4448310"/>
                <a:gd name="connsiteY2" fmla="*/ 1390096 h 1390096"/>
                <a:gd name="connsiteX3" fmla="*/ 0 w 4448310"/>
                <a:gd name="connsiteY3" fmla="*/ 1390096 h 1390096"/>
                <a:gd name="connsiteX4" fmla="*/ 0 w 4448310"/>
                <a:gd name="connsiteY4" fmla="*/ 0 h 139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310" h="1390096">
                  <a:moveTo>
                    <a:pt x="0" y="0"/>
                  </a:moveTo>
                  <a:lnTo>
                    <a:pt x="4448310" y="0"/>
                  </a:lnTo>
                  <a:lnTo>
                    <a:pt x="4448310" y="1390096"/>
                  </a:lnTo>
                  <a:lnTo>
                    <a:pt x="0" y="1390096"/>
                  </a:lnTo>
                  <a:lnTo>
                    <a:pt x="0" y="0"/>
                  </a:lnTo>
                  <a:close/>
                </a:path>
              </a:pathLst>
            </a:custGeom>
            <a:solidFill>
              <a:srgbClr val="EA0000">
                <a:alpha val="40000"/>
                <a:tint val="40000"/>
                <a:hueOff val="0"/>
                <a:satOff val="0"/>
                <a:lumOff val="0"/>
                <a:alphaOff val="0"/>
              </a:srgbClr>
            </a:solidFill>
            <a:ln w="6350" cap="flat" cmpd="sng" algn="ctr">
              <a:solidFill>
                <a:srgbClr val="EA0000">
                  <a:hueOff val="0"/>
                  <a:satOff val="0"/>
                  <a:lumOff val="0"/>
                  <a:alphaOff val="0"/>
                </a:srgbClr>
              </a:solidFill>
              <a:prstDash val="solid"/>
              <a:miter lim="800000"/>
            </a:ln>
            <a:effectLst/>
            <a:scene3d>
              <a:camera prst="perspectiveFront" zoom="95000"/>
              <a:lightRig rig="flat" dir="t"/>
            </a:scene3d>
            <a:sp3d extrusionH="381000" prstMaterial="matte"/>
          </p:spPr>
          <p:txBody>
            <a:bodyPr spcFirstLastPara="0" vert="horz" wrap="square" lIns="706169" tIns="91440" rIns="91440" bIns="91440" numCol="1" spcCol="1270" anchor="ctr" anchorCtr="0">
              <a:noAutofit/>
            </a:bodyPr>
            <a:lstStyle/>
            <a:p>
              <a:pPr marL="0" marR="0" lvl="0" indent="0" defTabSz="1422400" eaLnBrk="1" fontAlgn="auto" latinLnBrk="0" hangingPunct="1">
                <a:lnSpc>
                  <a:spcPct val="90000"/>
                </a:lnSpc>
                <a:spcBef>
                  <a:spcPct val="0"/>
                </a:spcBef>
                <a:spcAft>
                  <a:spcPct val="35000"/>
                </a:spcAft>
                <a:buClrTx/>
                <a:buSzTx/>
                <a:buFontTx/>
                <a:buNone/>
                <a:defRPr/>
              </a:pPr>
              <a:r>
                <a:rPr kumimoji="0" lang="zh-CN" altLang="en-US" sz="2400" b="1" i="0" u="none" strike="noStrike" kern="0" cap="none" spc="0" normalizeH="0" baseline="0" noProof="0" dirty="0" smtClean="0">
                  <a:ln>
                    <a:noFill/>
                  </a:ln>
                  <a:solidFill>
                    <a:prstClr val="black">
                      <a:hueOff val="0"/>
                      <a:satOff val="0"/>
                      <a:lumOff val="0"/>
                      <a:alphaOff val="0"/>
                    </a:prstClr>
                  </a:solidFill>
                  <a:effectLst/>
                  <a:uLnTx/>
                  <a:uFillTx/>
                  <a:latin typeface="华文楷体" panose="02010600040101010101" pitchFamily="2" charset="-122"/>
                  <a:ea typeface="华文楷体" panose="02010600040101010101" pitchFamily="2" charset="-122"/>
                  <a:cs typeface="+mn-cs"/>
                </a:rPr>
                <a:t>世界第一大工业国</a:t>
              </a:r>
              <a:endParaRPr kumimoji="0" lang="zh-CN" altLang="en-US" sz="2400" b="1" i="0" u="none" strike="noStrike" kern="0" cap="none" spc="0" normalizeH="0" baseline="0" noProof="0" dirty="0" smtClean="0">
                <a:ln>
                  <a:noFill/>
                </a:ln>
                <a:solidFill>
                  <a:prstClr val="black">
                    <a:hueOff val="0"/>
                    <a:satOff val="0"/>
                    <a:lumOff val="0"/>
                    <a:alphaOff val="0"/>
                  </a:prstClr>
                </a:solidFill>
                <a:effectLst/>
                <a:uLnTx/>
                <a:uFillTx/>
                <a:latin typeface="华文楷体" panose="02010600040101010101" pitchFamily="2" charset="-122"/>
                <a:ea typeface="华文楷体" panose="02010600040101010101" pitchFamily="2" charset="-122"/>
                <a:cs typeface="+mn-cs"/>
              </a:endParaRPr>
            </a:p>
          </p:txBody>
        </p:sp>
        <p:sp>
          <p:nvSpPr>
            <p:cNvPr id="26" name="矩形 25"/>
            <p:cNvSpPr/>
            <p:nvPr/>
          </p:nvSpPr>
          <p:spPr>
            <a:xfrm>
              <a:off x="1112570" y="4997464"/>
              <a:ext cx="973067" cy="1459601"/>
            </a:xfrm>
            <a:prstGeom prst="rect">
              <a:avLst/>
            </a:prstGeom>
            <a:solidFill>
              <a:srgbClr val="EA0000"/>
            </a:solidFill>
            <a:ln>
              <a:noFill/>
            </a:ln>
            <a:effectLst/>
            <a:scene3d>
              <a:camera prst="perspectiveFront" zoom="95000"/>
              <a:lightRig rig="flat" dir="t"/>
            </a:scene3d>
            <a:sp3d z="57150" extrusionH="63500" contourW="12700" prstMaterial="matte">
              <a:contourClr>
                <a:sysClr val="window" lastClr="FFFFFF"/>
              </a:contourClr>
            </a:sp3d>
          </p:spPr>
          <p:txBody>
            <a:bodyPr/>
            <a:lstStyle/>
            <a:p>
              <a:pPr marL="0" marR="0" lvl="0" indent="0" algn="ctr" defTabSz="914400" eaLnBrk="1" fontAlgn="auto" latinLnBrk="0" hangingPunct="1">
                <a:lnSpc>
                  <a:spcPct val="200000"/>
                </a:lnSpc>
                <a:spcBef>
                  <a:spcPts val="0"/>
                </a:spcBef>
                <a:spcAft>
                  <a:spcPts val="0"/>
                </a:spcAft>
                <a:buClrTx/>
                <a:buSzTx/>
                <a:buFontTx/>
                <a:buNone/>
                <a:defRPr/>
              </a:pPr>
              <a:r>
                <a:rPr kumimoji="0" lang="en-US" altLang="zh-CN" sz="3000" b="1" i="0" u="none" strike="noStrike" kern="0" cap="none" spc="0" normalizeH="0" baseline="0" noProof="0" dirty="0" smtClean="0">
                  <a:ln>
                    <a:noFill/>
                  </a:ln>
                  <a:solidFill>
                    <a:prstClr val="white">
                      <a:hueOff val="0"/>
                      <a:satOff val="0"/>
                      <a:lumOff val="0"/>
                      <a:alphaOff val="0"/>
                    </a:prstClr>
                  </a:solidFill>
                  <a:effectLst>
                    <a:outerShdw blurRad="38100" dist="38100" dir="2700000" algn="tl">
                      <a:srgbClr val="000000">
                        <a:alpha val="43137"/>
                      </a:srgbClr>
                    </a:outerShdw>
                  </a:effectLst>
                  <a:uLnTx/>
                  <a:uFillTx/>
                  <a:latin typeface="方正粗黑宋简体" pitchFamily="2" charset="-122"/>
                  <a:ea typeface="方正粗黑宋简体" pitchFamily="2" charset="-122"/>
                  <a:cs typeface="+mn-cs"/>
                </a:rPr>
                <a:t>3</a:t>
              </a:r>
              <a:endParaRPr kumimoji="0" lang="zh-CN" altLang="en-US" sz="3000" b="1" i="0" u="none" strike="noStrike" kern="0" cap="none" spc="0" normalizeH="0" baseline="0" noProof="0" dirty="0" smtClean="0">
                <a:ln>
                  <a:noFill/>
                </a:ln>
                <a:solidFill>
                  <a:prstClr val="white">
                    <a:hueOff val="0"/>
                    <a:satOff val="0"/>
                    <a:lumOff val="0"/>
                    <a:alphaOff val="0"/>
                  </a:prstClr>
                </a:solidFill>
                <a:effectLst>
                  <a:outerShdw blurRad="38100" dist="38100" dir="2700000" algn="tl">
                    <a:srgbClr val="000000">
                      <a:alpha val="43137"/>
                    </a:srgbClr>
                  </a:outerShdw>
                </a:effectLst>
                <a:uLnTx/>
                <a:uFillTx/>
                <a:latin typeface="方正粗黑宋简体" pitchFamily="2" charset="-122"/>
                <a:ea typeface="方正粗黑宋简体" pitchFamily="2" charset="-122"/>
                <a:cs typeface="+mn-cs"/>
              </a:endParaRPr>
            </a:p>
          </p:txBody>
        </p:sp>
      </p:grpSp>
      <p:grpSp>
        <p:nvGrpSpPr>
          <p:cNvPr id="27" name="组合 26"/>
          <p:cNvGrpSpPr/>
          <p:nvPr/>
        </p:nvGrpSpPr>
        <p:grpSpPr>
          <a:xfrm>
            <a:off x="4451422" y="4235173"/>
            <a:ext cx="4206799" cy="1193166"/>
            <a:chOff x="5912373" y="4997464"/>
            <a:chExt cx="5609066" cy="1590888"/>
          </a:xfrm>
        </p:grpSpPr>
        <p:sp>
          <p:nvSpPr>
            <p:cNvPr id="28" name="任意多边形 27"/>
            <p:cNvSpPr/>
            <p:nvPr/>
          </p:nvSpPr>
          <p:spPr>
            <a:xfrm>
              <a:off x="6097718" y="5198256"/>
              <a:ext cx="5423721" cy="1390096"/>
            </a:xfrm>
            <a:custGeom>
              <a:avLst/>
              <a:gdLst>
                <a:gd name="connsiteX0" fmla="*/ 0 w 4448310"/>
                <a:gd name="connsiteY0" fmla="*/ 0 h 1390096"/>
                <a:gd name="connsiteX1" fmla="*/ 4448310 w 4448310"/>
                <a:gd name="connsiteY1" fmla="*/ 0 h 1390096"/>
                <a:gd name="connsiteX2" fmla="*/ 4448310 w 4448310"/>
                <a:gd name="connsiteY2" fmla="*/ 1390096 h 1390096"/>
                <a:gd name="connsiteX3" fmla="*/ 0 w 4448310"/>
                <a:gd name="connsiteY3" fmla="*/ 1390096 h 1390096"/>
                <a:gd name="connsiteX4" fmla="*/ 0 w 4448310"/>
                <a:gd name="connsiteY4" fmla="*/ 0 h 139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310" h="1390096">
                  <a:moveTo>
                    <a:pt x="0" y="0"/>
                  </a:moveTo>
                  <a:lnTo>
                    <a:pt x="4448310" y="0"/>
                  </a:lnTo>
                  <a:lnTo>
                    <a:pt x="4448310" y="1390096"/>
                  </a:lnTo>
                  <a:lnTo>
                    <a:pt x="0" y="1390096"/>
                  </a:lnTo>
                  <a:lnTo>
                    <a:pt x="0" y="0"/>
                  </a:lnTo>
                  <a:close/>
                </a:path>
              </a:pathLst>
            </a:custGeom>
            <a:solidFill>
              <a:srgbClr val="EA0000">
                <a:alpha val="40000"/>
                <a:tint val="40000"/>
                <a:hueOff val="0"/>
                <a:satOff val="0"/>
                <a:lumOff val="0"/>
                <a:alphaOff val="0"/>
              </a:srgbClr>
            </a:solidFill>
            <a:ln w="6350" cap="flat" cmpd="sng" algn="ctr">
              <a:solidFill>
                <a:srgbClr val="EA0000">
                  <a:hueOff val="0"/>
                  <a:satOff val="0"/>
                  <a:lumOff val="0"/>
                  <a:alphaOff val="0"/>
                </a:srgbClr>
              </a:solidFill>
              <a:prstDash val="solid"/>
              <a:miter lim="800000"/>
            </a:ln>
            <a:effectLst/>
            <a:scene3d>
              <a:camera prst="perspectiveFront" zoom="95000"/>
              <a:lightRig rig="flat" dir="t"/>
            </a:scene3d>
            <a:sp3d extrusionH="381000" prstMaterial="matte"/>
          </p:spPr>
          <p:txBody>
            <a:bodyPr spcFirstLastPara="0" vert="horz" wrap="square" lIns="706169" tIns="91440" rIns="91440" bIns="91440" numCol="1" spcCol="1270" anchor="ctr" anchorCtr="0">
              <a:noAutofit/>
            </a:bodyPr>
            <a:lstStyle/>
            <a:p>
              <a:pPr marL="0" marR="0" lvl="0" indent="0" defTabSz="1422400" eaLnBrk="1" fontAlgn="auto" latinLnBrk="0" hangingPunct="1">
                <a:lnSpc>
                  <a:spcPct val="90000"/>
                </a:lnSpc>
                <a:spcBef>
                  <a:spcPct val="0"/>
                </a:spcBef>
                <a:spcAft>
                  <a:spcPct val="35000"/>
                </a:spcAft>
                <a:buClrTx/>
                <a:buSzTx/>
                <a:buFontTx/>
                <a:buNone/>
                <a:defRPr/>
              </a:pPr>
              <a:r>
                <a:rPr kumimoji="0" lang="zh-CN" altLang="en-US" sz="2400" b="1" i="0" u="none" strike="noStrike" kern="0" cap="none" spc="0" normalizeH="0" baseline="0" noProof="0" smtClean="0">
                  <a:ln>
                    <a:noFill/>
                  </a:ln>
                  <a:solidFill>
                    <a:prstClr val="black">
                      <a:hueOff val="0"/>
                      <a:satOff val="0"/>
                      <a:lumOff val="0"/>
                      <a:alphaOff val="0"/>
                    </a:prstClr>
                  </a:solidFill>
                  <a:effectLst/>
                  <a:uLnTx/>
                  <a:uFillTx/>
                  <a:latin typeface="华文楷体" panose="02010600040101010101" pitchFamily="2" charset="-122"/>
                  <a:ea typeface="华文楷体" panose="02010600040101010101" pitchFamily="2" charset="-122"/>
                  <a:cs typeface="+mn-cs"/>
                </a:rPr>
                <a:t>世界第一大外汇储备国</a:t>
              </a:r>
              <a:endParaRPr kumimoji="0" lang="zh-CN" altLang="en-US" sz="2400" b="1" i="0" u="none" strike="noStrike" kern="0" cap="none" spc="0" normalizeH="0" baseline="0" noProof="0" smtClean="0">
                <a:ln>
                  <a:noFill/>
                </a:ln>
                <a:solidFill>
                  <a:prstClr val="black">
                    <a:hueOff val="0"/>
                    <a:satOff val="0"/>
                    <a:lumOff val="0"/>
                    <a:alphaOff val="0"/>
                  </a:prstClr>
                </a:solidFill>
                <a:effectLst/>
                <a:uLnTx/>
                <a:uFillTx/>
                <a:latin typeface="华文楷体" panose="02010600040101010101" pitchFamily="2" charset="-122"/>
                <a:ea typeface="华文楷体" panose="02010600040101010101" pitchFamily="2" charset="-122"/>
                <a:cs typeface="+mn-cs"/>
              </a:endParaRPr>
            </a:p>
          </p:txBody>
        </p:sp>
        <p:sp>
          <p:nvSpPr>
            <p:cNvPr id="29" name="矩形 28"/>
            <p:cNvSpPr/>
            <p:nvPr/>
          </p:nvSpPr>
          <p:spPr>
            <a:xfrm>
              <a:off x="5912373" y="4997464"/>
              <a:ext cx="973067" cy="1459601"/>
            </a:xfrm>
            <a:prstGeom prst="rect">
              <a:avLst/>
            </a:prstGeom>
            <a:solidFill>
              <a:srgbClr val="EA0000"/>
            </a:solidFill>
            <a:ln>
              <a:noFill/>
            </a:ln>
            <a:effectLst/>
            <a:scene3d>
              <a:camera prst="perspectiveFront" zoom="95000"/>
              <a:lightRig rig="flat" dir="t"/>
            </a:scene3d>
            <a:sp3d z="57150" extrusionH="63500" contourW="12700" prstMaterial="matte">
              <a:contourClr>
                <a:sysClr val="window" lastClr="FFFFFF"/>
              </a:contourClr>
            </a:sp3d>
          </p:spPr>
          <p:txBody>
            <a:bodyPr/>
            <a:lstStyle/>
            <a:p>
              <a:pPr marL="0" marR="0" lvl="0" indent="0" algn="ctr" defTabSz="914400" eaLnBrk="1" fontAlgn="auto" latinLnBrk="0" hangingPunct="1">
                <a:lnSpc>
                  <a:spcPct val="200000"/>
                </a:lnSpc>
                <a:spcBef>
                  <a:spcPts val="0"/>
                </a:spcBef>
                <a:spcAft>
                  <a:spcPts val="0"/>
                </a:spcAft>
                <a:buClrTx/>
                <a:buSzTx/>
                <a:buFontTx/>
                <a:buNone/>
                <a:defRPr/>
              </a:pPr>
              <a:r>
                <a:rPr kumimoji="0" lang="en-US" altLang="zh-CN" sz="3000" b="1" i="0" u="none" strike="noStrike" kern="0" cap="none" spc="0" normalizeH="0" baseline="0" noProof="0" dirty="0" smtClean="0">
                  <a:ln>
                    <a:noFill/>
                  </a:ln>
                  <a:solidFill>
                    <a:prstClr val="white">
                      <a:hueOff val="0"/>
                      <a:satOff val="0"/>
                      <a:lumOff val="0"/>
                      <a:alphaOff val="0"/>
                    </a:prstClr>
                  </a:solidFill>
                  <a:effectLst>
                    <a:outerShdw blurRad="38100" dist="38100" dir="2700000" algn="tl">
                      <a:srgbClr val="000000">
                        <a:alpha val="43137"/>
                      </a:srgbClr>
                    </a:outerShdw>
                  </a:effectLst>
                  <a:uLnTx/>
                  <a:uFillTx/>
                  <a:latin typeface="方正粗黑宋简体" pitchFamily="2" charset="-122"/>
                  <a:ea typeface="方正粗黑宋简体" pitchFamily="2" charset="-122"/>
                  <a:cs typeface="+mn-cs"/>
                </a:rPr>
                <a:t>4</a:t>
              </a:r>
              <a:endParaRPr kumimoji="0" lang="zh-CN" altLang="en-US" sz="3000" b="1" i="0" u="none" strike="noStrike" kern="0" cap="none" spc="0" normalizeH="0" baseline="0" noProof="0" dirty="0" smtClean="0">
                <a:ln>
                  <a:noFill/>
                </a:ln>
                <a:solidFill>
                  <a:prstClr val="white">
                    <a:hueOff val="0"/>
                    <a:satOff val="0"/>
                    <a:lumOff val="0"/>
                    <a:alphaOff val="0"/>
                  </a:prstClr>
                </a:solidFill>
                <a:effectLst>
                  <a:outerShdw blurRad="38100" dist="38100" dir="2700000" algn="tl">
                    <a:srgbClr val="000000">
                      <a:alpha val="43137"/>
                    </a:srgbClr>
                  </a:outerShdw>
                </a:effectLst>
                <a:uLnTx/>
                <a:uFillTx/>
                <a:latin typeface="方正粗黑宋简体" pitchFamily="2" charset="-122"/>
                <a:ea typeface="方正粗黑宋简体" pitchFamily="2" charset="-122"/>
                <a:cs typeface="+mn-cs"/>
              </a:endParaRPr>
            </a:p>
          </p:txBody>
        </p:sp>
      </p:grpSp>
      <p:grpSp>
        <p:nvGrpSpPr>
          <p:cNvPr id="53253" name="组合 29"/>
          <p:cNvGrpSpPr/>
          <p:nvPr/>
        </p:nvGrpSpPr>
        <p:grpSpPr>
          <a:xfrm>
            <a:off x="2633663" y="1998663"/>
            <a:ext cx="4248150" cy="544512"/>
            <a:chOff x="3512008" y="1791803"/>
            <a:chExt cx="5663890" cy="725603"/>
          </a:xfrm>
        </p:grpSpPr>
        <p:pic>
          <p:nvPicPr>
            <p:cNvPr id="53254" name="图片 30"/>
            <p:cNvPicPr>
              <a:picLocks noChangeAspect="1"/>
            </p:cNvPicPr>
            <p:nvPr/>
          </p:nvPicPr>
          <p:blipFill>
            <a:blip r:embed="rId1"/>
            <a:srcRect l="48120" t="2686" r="1070" b="56186"/>
            <a:stretch>
              <a:fillRect/>
            </a:stretch>
          </p:blipFill>
          <p:spPr>
            <a:xfrm>
              <a:off x="3512008" y="1791803"/>
              <a:ext cx="1089838" cy="725603"/>
            </a:xfrm>
            <a:prstGeom prst="rect">
              <a:avLst/>
            </a:prstGeom>
            <a:noFill/>
            <a:ln w="9525">
              <a:noFill/>
            </a:ln>
          </p:spPr>
        </p:pic>
        <p:sp>
          <p:nvSpPr>
            <p:cNvPr id="32" name="矩形 31"/>
            <p:cNvSpPr/>
            <p:nvPr/>
          </p:nvSpPr>
          <p:spPr>
            <a:xfrm>
              <a:off x="4954772" y="1791803"/>
              <a:ext cx="4221126" cy="725603"/>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i="0" u="none" strike="noStrike" kern="0" cap="none" spc="0" normalizeH="0" baseline="0" noProof="0" dirty="0" smtClean="0">
                  <a:ln>
                    <a:noFill/>
                  </a:ln>
                  <a:solidFill>
                    <a:schemeClr val="bg2">
                      <a:lumMod val="25000"/>
                    </a:schemeClr>
                  </a:solidFill>
                  <a:effectLst/>
                  <a:uLnTx/>
                  <a:uFillTx/>
                  <a:latin typeface="方正粗黑宋简体" pitchFamily="2" charset="-122"/>
                  <a:ea typeface="方正粗黑宋简体" pitchFamily="2" charset="-122"/>
                  <a:cs typeface="+mn-cs"/>
                </a:rPr>
                <a:t>今天，</a:t>
              </a:r>
              <a:r>
                <a:rPr kumimoji="0" lang="zh-CN" altLang="en-US" sz="2400" i="0" u="none" strike="noStrike" kern="0" cap="none" spc="0" normalizeH="0" baseline="0" noProof="0" dirty="0" smtClean="0">
                  <a:ln>
                    <a:noFill/>
                  </a:ln>
                  <a:solidFill>
                    <a:srgbClr val="FF0000"/>
                  </a:solidFill>
                  <a:uLnTx/>
                  <a:uFillTx/>
                  <a:latin typeface="方正粗黑宋简体" pitchFamily="2" charset="-122"/>
                  <a:ea typeface="方正粗黑宋简体" pitchFamily="2" charset="-122"/>
                  <a:cs typeface="+mn-cs"/>
                </a:rPr>
                <a:t>中国</a:t>
              </a:r>
              <a:r>
                <a:rPr kumimoji="0" lang="zh-CN" altLang="en-US" sz="2400" i="0" u="none" strike="noStrike" kern="0" cap="none" spc="0" normalizeH="0" baseline="0" noProof="0" dirty="0" smtClean="0">
                  <a:ln>
                    <a:noFill/>
                  </a:ln>
                  <a:solidFill>
                    <a:schemeClr val="bg2">
                      <a:lumMod val="25000"/>
                    </a:schemeClr>
                  </a:solidFill>
                  <a:effectLst/>
                  <a:uLnTx/>
                  <a:uFillTx/>
                  <a:latin typeface="方正粗黑宋简体" pitchFamily="2" charset="-122"/>
                  <a:ea typeface="方正粗黑宋简体" pitchFamily="2" charset="-122"/>
                  <a:cs typeface="+mn-cs"/>
                </a:rPr>
                <a:t>已经成为</a:t>
              </a:r>
              <a:endParaRPr kumimoji="0" lang="zh-CN" altLang="en-US" sz="2400" i="0" u="none" strike="noStrike" kern="0" cap="none" spc="0" normalizeH="0" baseline="0" noProof="0" dirty="0" smtClean="0">
                <a:ln>
                  <a:noFill/>
                </a:ln>
                <a:solidFill>
                  <a:schemeClr val="bg2">
                    <a:lumMod val="25000"/>
                  </a:schemeClr>
                </a:solidFill>
                <a:effectLst/>
                <a:uLnTx/>
                <a:uFillTx/>
                <a:latin typeface="方正粗黑宋简体" pitchFamily="2" charset="-122"/>
                <a:ea typeface="方正粗黑宋简体" pitchFamily="2" charset="-122"/>
                <a:cs typeface="+mn-cs"/>
              </a:endParaRPr>
            </a:p>
          </p:txBody>
        </p:sp>
      </p:grpSp>
      <p:sp>
        <p:nvSpPr>
          <p:cNvPr id="3" name="矩形 2"/>
          <p:cNvSpPr/>
          <p:nvPr/>
        </p:nvSpPr>
        <p:spPr>
          <a:xfrm>
            <a:off x="0" y="1154113"/>
            <a:ext cx="9144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3200" b="1" strike="noStrike" noProof="1" dirty="0" smtClean="0">
                <a:solidFill>
                  <a:schemeClr val="tx1"/>
                </a:solidFill>
                <a:effectLst>
                  <a:outerShdw blurRad="38100" dist="38100" dir="2700000" algn="tl">
                    <a:srgbClr val="000000">
                      <a:alpha val="43137"/>
                    </a:srgbClr>
                  </a:outerShdw>
                </a:effectLst>
              </a:rPr>
              <a:t>一</a:t>
            </a:r>
            <a:r>
              <a:rPr lang="zh-CN" altLang="en-US" sz="3200" b="1" strike="noStrike" noProof="1" dirty="0" smtClean="0">
                <a:solidFill>
                  <a:schemeClr val="tx1"/>
                </a:solidFill>
                <a:effectLst>
                  <a:outerShdw blurRad="38100" dist="38100" dir="2700000" algn="tl">
                    <a:srgbClr val="000000">
                      <a:alpha val="43137"/>
                    </a:srgbClr>
                  </a:outerShdw>
                </a:effectLst>
                <a:sym typeface="+mn-ea"/>
              </a:rPr>
              <a:t>场天翻地覆的巨变</a:t>
            </a:r>
            <a:endParaRPr lang="zh-CN" altLang="en-US" sz="3200" b="1" strike="noStrike" noProof="1" dirty="0" smtClean="0">
              <a:solidFill>
                <a:schemeClr val="tx1"/>
              </a:solidFill>
              <a:effectLst>
                <a:outerShdw blurRad="38100" dist="38100" dir="2700000" algn="tl">
                  <a:srgbClr val="000000">
                    <a:alpha val="43137"/>
                  </a:srgbClr>
                </a:outerShdw>
              </a:effectLst>
            </a:endParaRPr>
          </a:p>
        </p:txBody>
      </p:sp>
      <p:sp>
        <p:nvSpPr>
          <p:cNvPr id="5" name="文本框 4"/>
          <p:cNvSpPr txBox="1"/>
          <p:nvPr/>
        </p:nvSpPr>
        <p:spPr>
          <a:xfrm>
            <a:off x="685800" y="215900"/>
            <a:ext cx="8242300" cy="676275"/>
          </a:xfrm>
          <a:prstGeom prst="rect">
            <a:avLst/>
          </a:prstGeom>
          <a:noFill/>
        </p:spPr>
        <p:txBody>
          <a:bodyPr wrap="square" rtlCol="0">
            <a:spAutoFit/>
          </a:bodyPr>
          <a:p>
            <a:r>
              <a:rPr lang="zh-CN" altLang="en-US" sz="3800" b="1" noProof="1">
                <a:solidFill>
                  <a:srgbClr val="FF0000"/>
                </a:solidFill>
                <a:latin typeface="微软雅黑" panose="020B0503020204020204" charset="-122"/>
                <a:ea typeface="微软雅黑" panose="020B0503020204020204" charset="-122"/>
                <a:cs typeface="微软雅黑" panose="020B0503020204020204" charset="-122"/>
              </a:rPr>
              <a:t>三、在路上</a:t>
            </a:r>
            <a:r>
              <a:rPr lang="en-US" altLang="zh-CN" sz="3800" b="1" noProof="1">
                <a:solidFill>
                  <a:srgbClr val="FF0000"/>
                </a:solidFill>
                <a:latin typeface="微软雅黑" panose="020B0503020204020204" charset="-122"/>
                <a:ea typeface="微软雅黑" panose="020B0503020204020204" charset="-122"/>
                <a:cs typeface="微软雅黑" panose="020B0503020204020204" charset="-122"/>
              </a:rPr>
              <a:t>——</a:t>
            </a:r>
            <a:r>
              <a:rPr lang="zh-CN" altLang="en-US" sz="3800" b="1" noProof="1" dirty="0" smtClean="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一场未完待续的故事</a:t>
            </a:r>
            <a:endParaRPr lang="zh-CN" altLang="en-US" sz="3800" b="1" noProof="1" dirty="0" smtClean="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文本框 1"/>
          <p:cNvSpPr txBox="1"/>
          <p:nvPr/>
        </p:nvSpPr>
        <p:spPr>
          <a:xfrm>
            <a:off x="365125" y="862013"/>
            <a:ext cx="8413750" cy="768350"/>
          </a:xfrm>
          <a:prstGeom prst="rect">
            <a:avLst/>
          </a:prstGeom>
          <a:noFill/>
          <a:ln w="9525">
            <a:noFill/>
          </a:ln>
        </p:spPr>
        <p:txBody>
          <a:bodyPr wrap="square" anchor="t" anchorCtr="0">
            <a:spAutoFit/>
          </a:bodyPr>
          <a:p>
            <a:r>
              <a:rPr lang="zh-CN" altLang="en-US" sz="4400" b="1">
                <a:solidFill>
                  <a:srgbClr val="002060"/>
                </a:solidFill>
                <a:latin typeface="微软雅黑" panose="020B0503020204020204" charset="-122"/>
                <a:ea typeface="微软雅黑" panose="020B0503020204020204" charset="-122"/>
              </a:rPr>
              <a:t>一、时不我待</a:t>
            </a:r>
            <a:r>
              <a:rPr lang="en-US" altLang="zh-CN" sz="4400" b="1">
                <a:solidFill>
                  <a:srgbClr val="002060"/>
                </a:solidFill>
                <a:latin typeface="黑体" panose="02010609060101010101" pitchFamily="49" charset="-122"/>
                <a:ea typeface="黑体" panose="02010609060101010101" pitchFamily="49" charset="-122"/>
              </a:rPr>
              <a:t>——</a:t>
            </a:r>
            <a:r>
              <a:rPr lang="zh-CN" altLang="en-US" sz="4400" b="1">
                <a:solidFill>
                  <a:srgbClr val="002060"/>
                </a:solidFill>
                <a:latin typeface="黑体" panose="02010609060101010101" pitchFamily="49" charset="-122"/>
                <a:ea typeface="黑体" panose="02010609060101010101" pitchFamily="49" charset="-122"/>
              </a:rPr>
              <a:t>析开放之因</a:t>
            </a:r>
            <a:endParaRPr lang="zh-CN" altLang="en-US" sz="4400" b="1">
              <a:solidFill>
                <a:srgbClr val="002060"/>
              </a:solidFill>
              <a:latin typeface="黑体" panose="02010609060101010101" pitchFamily="49" charset="-122"/>
              <a:ea typeface="黑体" panose="02010609060101010101" pitchFamily="49" charset="-122"/>
            </a:endParaRPr>
          </a:p>
        </p:txBody>
      </p:sp>
      <p:sp>
        <p:nvSpPr>
          <p:cNvPr id="4" name="标题 3"/>
          <p:cNvSpPr>
            <a:spLocks noGrp="1"/>
          </p:cNvSpPr>
          <p:nvPr>
            <p:ph type="title" idx="4294967295"/>
          </p:nvPr>
        </p:nvSpPr>
        <p:spPr>
          <a:xfrm>
            <a:off x="111125" y="1720850"/>
            <a:ext cx="8921750" cy="3270250"/>
          </a:xfrm>
          <a:ln/>
        </p:spPr>
        <p:txBody>
          <a:bodyPr anchor="ctr" anchorCtr="0"/>
          <a:p>
            <a:pPr algn="l"/>
            <a:r>
              <a:rPr lang="en-US" altLang="zh-CN"/>
              <a:t>    </a:t>
            </a:r>
            <a:r>
              <a:rPr lang="zh-CN" altLang="en-US" sz="3200" b="1">
                <a:latin typeface="楷体" panose="02010609060101010101" pitchFamily="49" charset="-122"/>
                <a:ea typeface="楷体" panose="02010609060101010101" pitchFamily="49" charset="-122"/>
              </a:rPr>
              <a:t>对人类社会发展起决定性作用的是长时段历史，短时段历史只有在长时段、中时段历史的基础上才有意义</a:t>
            </a:r>
            <a:br>
              <a:rPr lang="zh-CN" altLang="en-US" sz="3200" b="1">
                <a:latin typeface="楷体" panose="02010609060101010101" pitchFamily="49" charset="-122"/>
                <a:ea typeface="楷体" panose="02010609060101010101" pitchFamily="49" charset="-122"/>
              </a:rPr>
            </a:br>
            <a:r>
              <a:rPr lang="en-US" altLang="zh-CN" sz="3200" b="1">
                <a:latin typeface="楷体" panose="02010609060101010101" pitchFamily="49" charset="-122"/>
                <a:ea typeface="楷体" panose="02010609060101010101" pitchFamily="49" charset="-122"/>
              </a:rPr>
              <a:t>——布罗代尔</a:t>
            </a:r>
            <a:r>
              <a:rPr lang="zh-CN" altLang="en-US" sz="3200" b="1">
                <a:latin typeface="楷体" panose="02010609060101010101" pitchFamily="49" charset="-122"/>
                <a:ea typeface="楷体" panose="02010609060101010101" pitchFamily="49" charset="-122"/>
              </a:rPr>
              <a:t>：</a:t>
            </a:r>
            <a:r>
              <a:rPr lang="en-US" altLang="zh-CN" sz="3200" b="1">
                <a:latin typeface="楷体" panose="02010609060101010101" pitchFamily="49" charset="-122"/>
                <a:ea typeface="楷体" panose="02010609060101010101" pitchFamily="49" charset="-122"/>
              </a:rPr>
              <a:t>《历史和社会科学：长时段》</a:t>
            </a:r>
            <a:endParaRPr lang="en-US" altLang="zh-CN" sz="3200" b="1">
              <a:latin typeface="楷体" panose="02010609060101010101" pitchFamily="49" charset="-122"/>
              <a:ea typeface="楷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61912" y="206375"/>
            <a:ext cx="9144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3200" b="1" strike="noStrike" noProof="1" dirty="0" smtClean="0">
                <a:solidFill>
                  <a:schemeClr val="tx1"/>
                </a:solidFill>
                <a:effectLst>
                  <a:outerShdw blurRad="38100" dist="38100" dir="2700000" algn="tl">
                    <a:srgbClr val="000000">
                      <a:alpha val="43137"/>
                    </a:srgbClr>
                  </a:outerShdw>
                </a:effectLst>
              </a:rPr>
              <a:t>一些值得探讨的问题</a:t>
            </a:r>
            <a:endParaRPr lang="zh-CN" altLang="en-US" sz="3200" b="1" strike="noStrike" noProof="1" dirty="0" smtClean="0">
              <a:solidFill>
                <a:schemeClr val="tx1"/>
              </a:solidFill>
              <a:effectLst>
                <a:outerShdw blurRad="38100" dist="38100" dir="2700000" algn="tl">
                  <a:srgbClr val="000000">
                    <a:alpha val="43137"/>
                  </a:srgbClr>
                </a:outerShdw>
              </a:effectLst>
            </a:endParaRPr>
          </a:p>
        </p:txBody>
      </p:sp>
      <p:sp>
        <p:nvSpPr>
          <p:cNvPr id="4" name="矩形 3"/>
          <p:cNvSpPr/>
          <p:nvPr/>
        </p:nvSpPr>
        <p:spPr>
          <a:xfrm>
            <a:off x="203200" y="1101725"/>
            <a:ext cx="5988050" cy="541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zh-CN" altLang="en-US" sz="2800" b="1" strike="noStrike" noProof="1" dirty="0" smtClean="0">
                <a:solidFill>
                  <a:schemeClr val="tx1">
                    <a:lumMod val="75000"/>
                    <a:lumOff val="25000"/>
                  </a:schemeClr>
                </a:solidFill>
                <a:latin typeface="黑体" panose="02010609060101010101" pitchFamily="49" charset="-122"/>
                <a:ea typeface="黑体" panose="02010609060101010101" pitchFamily="49" charset="-122"/>
              </a:rPr>
              <a:t>开放与改革是什么关系？</a:t>
            </a:r>
            <a:endParaRPr lang="zh-CN" altLang="en-US" sz="2800" b="1" strike="noStrike" noProof="1"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55299" name="矩形 8"/>
          <p:cNvSpPr/>
          <p:nvPr/>
        </p:nvSpPr>
        <p:spPr>
          <a:xfrm>
            <a:off x="122238" y="1854200"/>
            <a:ext cx="8959850" cy="3414713"/>
          </a:xfrm>
          <a:prstGeom prst="rect">
            <a:avLst/>
          </a:prstGeom>
          <a:noFill/>
          <a:ln w="9525">
            <a:noFill/>
          </a:ln>
        </p:spPr>
        <p:txBody>
          <a:bodyPr wrap="square" anchor="t" anchorCtr="0">
            <a:spAutoFit/>
          </a:bodyPr>
          <a:p>
            <a:pPr indent="457200">
              <a:lnSpc>
                <a:spcPct val="150000"/>
              </a:lnSpc>
            </a:pPr>
            <a:r>
              <a:rPr lang="zh-CN" altLang="en-US" sz="2400" b="1" dirty="0">
                <a:latin typeface="楷体" panose="02010609060101010101" pitchFamily="49" charset="-122"/>
                <a:ea typeface="楷体" panose="02010609060101010101" pitchFamily="49" charset="-122"/>
              </a:rPr>
              <a:t>举办经济特区是为了吸引利用外资，引进先进技术，拓展对外贸易，加速经济发展</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进行经济体制改革试验。</a:t>
            </a:r>
            <a:endParaRPr lang="en-US" altLang="zh-CN" sz="2400" b="1" dirty="0">
              <a:latin typeface="楷体" panose="02010609060101010101" pitchFamily="49" charset="-122"/>
              <a:ea typeface="楷体" panose="02010609060101010101" pitchFamily="49" charset="-122"/>
            </a:endParaRPr>
          </a:p>
          <a:p>
            <a:pPr indent="457200" algn="r">
              <a:lnSpc>
                <a:spcPct val="150000"/>
              </a:lnSpc>
            </a:pP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曹普</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谷牧与</a:t>
            </a:r>
            <a:r>
              <a:rPr lang="en-US" altLang="zh-CN" sz="2400" b="1" dirty="0">
                <a:latin typeface="楷体" panose="02010609060101010101" pitchFamily="49" charset="-122"/>
                <a:ea typeface="楷体" panose="02010609060101010101" pitchFamily="49" charset="-122"/>
              </a:rPr>
              <a:t>1978——1988</a:t>
            </a:r>
            <a:r>
              <a:rPr lang="zh-CN" altLang="en-US" sz="2400" b="1" dirty="0">
                <a:latin typeface="楷体" panose="02010609060101010101" pitchFamily="49" charset="-122"/>
                <a:ea typeface="楷体" panose="02010609060101010101" pitchFamily="49" charset="-122"/>
              </a:rPr>
              <a:t>年的中国对外开放</a:t>
            </a:r>
            <a:r>
              <a:rPr lang="en-US" altLang="zh-CN" sz="2400" b="1" dirty="0">
                <a:latin typeface="楷体" panose="02010609060101010101" pitchFamily="49" charset="-122"/>
                <a:ea typeface="楷体" panose="02010609060101010101" pitchFamily="49" charset="-122"/>
              </a:rPr>
              <a:t>》</a:t>
            </a:r>
            <a:endParaRPr lang="en-US" altLang="zh-CN" sz="2400" b="1" dirty="0">
              <a:latin typeface="楷体" panose="02010609060101010101" pitchFamily="49" charset="-122"/>
              <a:ea typeface="楷体" panose="02010609060101010101" pitchFamily="49" charset="-122"/>
            </a:endParaRPr>
          </a:p>
          <a:p>
            <a:pPr indent="457200">
              <a:lnSpc>
                <a:spcPct val="150000"/>
              </a:lnSpc>
            </a:pPr>
            <a:r>
              <a:rPr lang="zh-CN" altLang="en-US" sz="2400" b="1" dirty="0">
                <a:latin typeface="楷体" panose="02010609060101010101" pitchFamily="49" charset="-122"/>
                <a:ea typeface="楷体" panose="02010609060101010101" pitchFamily="49" charset="-122"/>
              </a:rPr>
              <a:t>以扩大开放促进深化改革，以深化改革促进扩大开放，才能为经济发展注入新动力、增添新活力、拓展新空间。</a:t>
            </a:r>
            <a:endParaRPr lang="en-US" altLang="zh-CN" sz="2400" b="1" dirty="0">
              <a:latin typeface="楷体" panose="02010609060101010101" pitchFamily="49" charset="-122"/>
              <a:ea typeface="楷体" panose="02010609060101010101" pitchFamily="49" charset="-122"/>
            </a:endParaRPr>
          </a:p>
          <a:p>
            <a:pPr indent="457200" algn="r">
              <a:lnSpc>
                <a:spcPct val="150000"/>
              </a:lnSpc>
            </a:pP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范正伟</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人民日报评论员观察：开放是气质，改革是精神</a:t>
            </a:r>
            <a:r>
              <a:rPr lang="en-US" altLang="zh-CN" sz="2400" b="1" dirty="0">
                <a:latin typeface="楷体" panose="02010609060101010101" pitchFamily="49" charset="-122"/>
                <a:ea typeface="楷体" panose="02010609060101010101" pitchFamily="49" charset="-122"/>
              </a:rPr>
              <a:t>》</a:t>
            </a:r>
            <a:endParaRPr lang="en-US" altLang="zh-CN" sz="2400" b="1" dirty="0">
              <a:latin typeface="楷体" panose="02010609060101010101" pitchFamily="49" charset="-122"/>
              <a:ea typeface="楷体" panose="02010609060101010101" pitchFamily="49" charset="-122"/>
            </a:endParaRPr>
          </a:p>
        </p:txBody>
      </p:sp>
      <p:sp>
        <p:nvSpPr>
          <p:cNvPr id="15" name="矩形 14"/>
          <p:cNvSpPr/>
          <p:nvPr/>
        </p:nvSpPr>
        <p:spPr>
          <a:xfrm>
            <a:off x="334963" y="5721350"/>
            <a:ext cx="8474075" cy="460375"/>
          </a:xfrm>
          <a:prstGeom prst="rect">
            <a:avLst/>
          </a:prstGeom>
          <a:noFill/>
          <a:ln w="9525">
            <a:noFill/>
          </a:ln>
        </p:spPr>
        <p:txBody>
          <a:bodyPr wrap="square" anchor="t" anchorCtr="0">
            <a:spAutoFit/>
          </a:bodyPr>
          <a:p>
            <a:pPr algn="ctr"/>
            <a:r>
              <a:rPr lang="zh-CN" altLang="en-US" sz="2400" b="1" dirty="0">
                <a:solidFill>
                  <a:srgbClr val="FF0000"/>
                </a:solidFill>
                <a:latin typeface="Arial" panose="020B0604020202020204" pitchFamily="34" charset="0"/>
                <a:ea typeface="宋体" panose="02010600030101010101" pitchFamily="2" charset="-122"/>
              </a:rPr>
              <a:t>二者相辅相成，辩证统一，共同推动着中华民族的伟大复兴。</a:t>
            </a:r>
            <a:endParaRPr lang="zh-CN" altLang="en-US" sz="2400" b="1" dirty="0">
              <a:solidFill>
                <a:srgbClr val="FF0000"/>
              </a:solidFill>
              <a:latin typeface="Arial" panose="020B0604020202020204" pitchFamily="34" charset="0"/>
              <a:ea typeface="宋体" panose="0201060003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88900" y="1152525"/>
            <a:ext cx="5988050"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zh-CN" altLang="en-US" sz="2800" b="1" strike="noStrike" noProof="1" dirty="0" smtClean="0">
                <a:solidFill>
                  <a:schemeClr val="tx1">
                    <a:lumMod val="75000"/>
                    <a:lumOff val="25000"/>
                  </a:schemeClr>
                </a:solidFill>
                <a:latin typeface="黑体" panose="02010609060101010101" pitchFamily="49" charset="-122"/>
                <a:ea typeface="黑体" panose="02010609060101010101" pitchFamily="49" charset="-122"/>
              </a:rPr>
              <a:t>对外开放与人的</a:t>
            </a:r>
            <a:r>
              <a:rPr lang="zh-CN" altLang="en-US" sz="2800" b="1" strike="noStrike" noProof="1" dirty="0" smtClean="0">
                <a:solidFill>
                  <a:schemeClr val="tx1">
                    <a:lumMod val="75000"/>
                    <a:lumOff val="25000"/>
                  </a:schemeClr>
                </a:solidFill>
                <a:latin typeface="黑体" panose="02010609060101010101" pitchFamily="49" charset="-122"/>
                <a:ea typeface="黑体" panose="02010609060101010101" pitchFamily="49" charset="-122"/>
              </a:rPr>
              <a:t>解放有什么关系？</a:t>
            </a:r>
            <a:endParaRPr lang="zh-CN" altLang="en-US" sz="2800" b="1" strike="noStrike" noProof="1" dirty="0">
              <a:solidFill>
                <a:schemeClr val="tx1">
                  <a:lumMod val="75000"/>
                  <a:lumOff val="25000"/>
                </a:schemeClr>
              </a:solidFill>
              <a:latin typeface="黑体" panose="02010609060101010101" pitchFamily="49" charset="-122"/>
              <a:ea typeface="黑体" panose="02010609060101010101" pitchFamily="49" charset="-122"/>
            </a:endParaRPr>
          </a:p>
        </p:txBody>
      </p:sp>
      <p:sp>
        <p:nvSpPr>
          <p:cNvPr id="56322" name="矩形 2"/>
          <p:cNvSpPr/>
          <p:nvPr/>
        </p:nvSpPr>
        <p:spPr>
          <a:xfrm>
            <a:off x="220663" y="1695450"/>
            <a:ext cx="8609012" cy="3414713"/>
          </a:xfrm>
          <a:prstGeom prst="rect">
            <a:avLst/>
          </a:prstGeom>
          <a:noFill/>
          <a:ln w="9525">
            <a:noFill/>
          </a:ln>
        </p:spPr>
        <p:txBody>
          <a:bodyPr wrap="square" anchor="t" anchorCtr="0">
            <a:spAutoFit/>
          </a:bodyPr>
          <a:p>
            <a:pPr indent="457200"/>
            <a:r>
              <a:rPr lang="zh-CN" altLang="en-US" sz="2400" b="1" dirty="0">
                <a:latin typeface="楷体" panose="02010609060101010101" pitchFamily="49" charset="-122"/>
                <a:ea typeface="楷体" panose="02010609060101010101" pitchFamily="49" charset="-122"/>
              </a:rPr>
              <a:t>纪念改革三十年，不仅仅是怀旧，更是为了寻找改革的原点，更是为了从原点重新吹响改革的集结号</a:t>
            </a:r>
            <a:r>
              <a:rPr lang="en-US" altLang="zh-CN" sz="2400" b="1" dirty="0">
                <a:latin typeface="楷体" panose="02010609060101010101" pitchFamily="49" charset="-122"/>
                <a:ea typeface="楷体" panose="02010609060101010101" pitchFamily="49" charset="-122"/>
              </a:rPr>
              <a:t>…… </a:t>
            </a:r>
            <a:r>
              <a:rPr lang="zh-CN" altLang="en-US" sz="2400" b="1" dirty="0">
                <a:latin typeface="楷体" panose="02010609060101010101" pitchFamily="49" charset="-122"/>
                <a:ea typeface="楷体" panose="02010609060101010101" pitchFamily="49" charset="-122"/>
              </a:rPr>
              <a:t>而无论物质的海拔还是精神的海拔，</a:t>
            </a:r>
            <a:r>
              <a:rPr lang="zh-CN" altLang="en-US" sz="2400" b="1" dirty="0">
                <a:solidFill>
                  <a:srgbClr val="FF0000"/>
                </a:solidFill>
                <a:latin typeface="楷体" panose="02010609060101010101" pitchFamily="49" charset="-122"/>
                <a:ea typeface="楷体" panose="02010609060101010101" pitchFamily="49" charset="-122"/>
              </a:rPr>
              <a:t>原点最终都是一个，那就是人的解放。</a:t>
            </a:r>
            <a:endParaRPr lang="en-US" altLang="zh-CN" sz="2400" b="1" dirty="0">
              <a:solidFill>
                <a:srgbClr val="FF0000"/>
              </a:solidFill>
              <a:latin typeface="楷体" panose="02010609060101010101" pitchFamily="49" charset="-122"/>
              <a:ea typeface="楷体" panose="02010609060101010101" pitchFamily="49" charset="-122"/>
            </a:endParaRPr>
          </a:p>
          <a:p>
            <a:pPr indent="457200"/>
            <a:r>
              <a:rPr lang="zh-CN" altLang="en-US" sz="2400" b="1" dirty="0">
                <a:latin typeface="楷体" panose="02010609060101010101" pitchFamily="49" charset="-122"/>
                <a:ea typeface="楷体" panose="02010609060101010101" pitchFamily="49" charset="-122"/>
              </a:rPr>
              <a:t> 作为历史主体的国民，只是在改革之初，才真正回归了历史主体的位置；这个生产力中最活跃、最积极的因素，只是在改革之初，才真正起到了作用。</a:t>
            </a:r>
            <a:r>
              <a:rPr lang="zh-CN" altLang="en-US" sz="2400" b="1" dirty="0">
                <a:solidFill>
                  <a:srgbClr val="FF0000"/>
                </a:solidFill>
                <a:latin typeface="楷体" panose="02010609060101010101" pitchFamily="49" charset="-122"/>
                <a:ea typeface="楷体" panose="02010609060101010101" pitchFamily="49" charset="-122"/>
              </a:rPr>
              <a:t>而这一切莫不得自人的解放，莫不得自社会权利结构的调整。</a:t>
            </a:r>
            <a:endParaRPr lang="en-US" altLang="zh-CN" sz="2400" b="1" dirty="0">
              <a:solidFill>
                <a:srgbClr val="FF0000"/>
              </a:solidFill>
              <a:latin typeface="楷体" panose="02010609060101010101" pitchFamily="49" charset="-122"/>
              <a:ea typeface="楷体" panose="02010609060101010101" pitchFamily="49" charset="-122"/>
            </a:endParaRPr>
          </a:p>
          <a:p>
            <a:pPr indent="457200" algn="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南方周末</a:t>
            </a:r>
            <a:r>
              <a:rPr lang="en-US" altLang="zh-CN" sz="2400" b="1" dirty="0">
                <a:latin typeface="楷体" panose="02010609060101010101" pitchFamily="49" charset="-122"/>
                <a:ea typeface="楷体" panose="02010609060101010101" pitchFamily="49" charset="-122"/>
              </a:rPr>
              <a:t>》2008</a:t>
            </a:r>
            <a:r>
              <a:rPr lang="zh-CN" altLang="en-US" sz="2400" b="1" dirty="0">
                <a:latin typeface="楷体" panose="02010609060101010101" pitchFamily="49" charset="-122"/>
                <a:ea typeface="楷体" panose="02010609060101010101" pitchFamily="49" charset="-122"/>
              </a:rPr>
              <a:t>年</a:t>
            </a:r>
            <a:r>
              <a:rPr lang="en-US" altLang="zh-CN" sz="2400" b="1" dirty="0">
                <a:latin typeface="楷体" panose="02010609060101010101" pitchFamily="49" charset="-122"/>
                <a:ea typeface="楷体" panose="02010609060101010101" pitchFamily="49" charset="-122"/>
              </a:rPr>
              <a:t>12</a:t>
            </a:r>
            <a:r>
              <a:rPr lang="zh-CN" altLang="en-US" sz="2400" b="1" dirty="0">
                <a:latin typeface="楷体" panose="02010609060101010101" pitchFamily="49" charset="-122"/>
                <a:ea typeface="楷体" panose="02010609060101010101" pitchFamily="49" charset="-122"/>
              </a:rPr>
              <a:t>月</a:t>
            </a:r>
            <a:r>
              <a:rPr lang="en-US" altLang="zh-CN" sz="2400" b="1" dirty="0">
                <a:latin typeface="楷体" panose="02010609060101010101" pitchFamily="49" charset="-122"/>
                <a:ea typeface="楷体" panose="02010609060101010101" pitchFamily="49" charset="-122"/>
              </a:rPr>
              <a:t>20</a:t>
            </a:r>
            <a:r>
              <a:rPr lang="zh-CN" altLang="en-US" sz="2400" b="1" dirty="0">
                <a:latin typeface="楷体" panose="02010609060101010101" pitchFamily="49" charset="-122"/>
                <a:ea typeface="楷体" panose="02010609060101010101" pitchFamily="49" charset="-122"/>
              </a:rPr>
              <a:t>日</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重新回到人，重新从人出发</a:t>
            </a:r>
            <a:r>
              <a:rPr lang="en-US" altLang="zh-CN" sz="2400" b="1" dirty="0">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
        <p:nvSpPr>
          <p:cNvPr id="5" name="矩形 4"/>
          <p:cNvSpPr/>
          <p:nvPr/>
        </p:nvSpPr>
        <p:spPr>
          <a:xfrm>
            <a:off x="-61912" y="206375"/>
            <a:ext cx="9144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3200" b="1" strike="noStrike" noProof="1" dirty="0" smtClean="0">
                <a:solidFill>
                  <a:schemeClr val="tx1"/>
                </a:solidFill>
                <a:effectLst>
                  <a:outerShdw blurRad="38100" dist="38100" dir="2700000" algn="tl">
                    <a:srgbClr val="000000">
                      <a:alpha val="43137"/>
                    </a:srgbClr>
                  </a:outerShdw>
                </a:effectLst>
              </a:rPr>
              <a:t>一些值得探讨的问题</a:t>
            </a:r>
            <a:endParaRPr lang="zh-CN" altLang="en-US" sz="3200" b="1" strike="noStrike" noProof="1" dirty="0" smtClean="0">
              <a:solidFill>
                <a:schemeClr val="tx1"/>
              </a:solidFill>
              <a:effectLst>
                <a:outerShdw blurRad="38100" dist="38100" dir="2700000" algn="tl">
                  <a:srgbClr val="000000">
                    <a:alpha val="43137"/>
                  </a:srgbClr>
                </a:outerShdw>
              </a:effectLst>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73189" y="1822990"/>
            <a:ext cx="2513906" cy="1971960"/>
          </a:xfrm>
          <a:prstGeom prst="rect">
            <a:avLst/>
          </a:prstGeom>
          <a:solidFill>
            <a:srgbClr val="FFFFFF">
              <a:shade val="85000"/>
            </a:srgbClr>
          </a:solidFill>
          <a:ln w="88900" cap="sq">
            <a:solidFill>
              <a:srgbClr val="FFFFFF"/>
            </a:solidFill>
            <a:miter lim="800000"/>
            <a:headEnd/>
            <a:tailEnd/>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887095" y="1822990"/>
            <a:ext cx="2835967" cy="1971960"/>
          </a:xfrm>
          <a:prstGeom prst="rect">
            <a:avLst/>
          </a:prstGeom>
          <a:solidFill>
            <a:srgbClr val="FFFFFF">
              <a:shade val="85000"/>
            </a:srgbClr>
          </a:solidFill>
          <a:ln w="88900" cap="sq">
            <a:solidFill>
              <a:srgbClr val="FFFFFF"/>
            </a:solidFill>
            <a:miter lim="800000"/>
            <a:headEnd/>
            <a:tailEnd/>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585" y="3794950"/>
            <a:ext cx="2825496" cy="1971961"/>
          </a:xfrm>
          <a:prstGeom prst="rect">
            <a:avLst/>
          </a:prstGeom>
          <a:solidFill>
            <a:srgbClr val="FFFFFF">
              <a:shade val="85000"/>
            </a:srgbClr>
          </a:solidFill>
          <a:ln w="88900" cap="sq">
            <a:solidFill>
              <a:srgbClr val="FFFFFF"/>
            </a:solidFill>
            <a:miter lim="800000"/>
            <a:headEnd/>
            <a:tailEnd/>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r="4275"/>
          <a:stretch>
            <a:fillRect/>
          </a:stretch>
        </p:blipFill>
        <p:spPr>
          <a:xfrm>
            <a:off x="373189" y="3794950"/>
            <a:ext cx="2513906" cy="1971961"/>
          </a:xfrm>
          <a:prstGeom prst="rect">
            <a:avLst/>
          </a:prstGeom>
          <a:solidFill>
            <a:srgbClr val="FFFFFF">
              <a:shade val="85000"/>
            </a:srgbClr>
          </a:solidFill>
          <a:ln w="88900" cap="sq">
            <a:solidFill>
              <a:srgbClr val="FFFFFF"/>
            </a:solidFill>
            <a:miter lim="800000"/>
            <a:headEnd/>
            <a:tailEnd/>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911" t="2800" r="1751" b="1467"/>
          <a:stretch>
            <a:fillRect/>
          </a:stretch>
        </p:blipFill>
        <p:spPr>
          <a:xfrm>
            <a:off x="2890585" y="3794950"/>
            <a:ext cx="2832477" cy="197196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6113463" y="1822450"/>
            <a:ext cx="2657475" cy="3944938"/>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30000"/>
              </a:lnSpc>
            </a:pPr>
            <a:r>
              <a:rPr lang="zh-CN" altLang="en-US" sz="2400" b="1" strike="noStrike" noProof="1" dirty="0" smtClean="0">
                <a:solidFill>
                  <a:srgbClr val="FF0000"/>
                </a:solidFill>
                <a:latin typeface="方正粗黑宋简体" pitchFamily="2" charset="-122"/>
                <a:ea typeface="方正粗黑宋简体" pitchFamily="2" charset="-122"/>
              </a:rPr>
              <a:t>贸易摩擦此起彼此</a:t>
            </a:r>
            <a:endParaRPr lang="en-US" altLang="zh-CN" sz="2400" b="1" strike="noStrike" noProof="1" dirty="0" smtClean="0">
              <a:solidFill>
                <a:srgbClr val="FF0000"/>
              </a:solidFill>
              <a:latin typeface="方正粗黑宋简体" pitchFamily="2" charset="-122"/>
              <a:ea typeface="方正粗黑宋简体" pitchFamily="2" charset="-122"/>
            </a:endParaRPr>
          </a:p>
          <a:p>
            <a:pPr algn="ctr" fontAlgn="base">
              <a:lnSpc>
                <a:spcPct val="130000"/>
              </a:lnSpc>
            </a:pPr>
            <a:r>
              <a:rPr lang="zh-CN" altLang="en-US" sz="2400" b="1" strike="noStrike" noProof="1" dirty="0" smtClean="0">
                <a:solidFill>
                  <a:srgbClr val="FF0000"/>
                </a:solidFill>
                <a:latin typeface="方正粗黑宋简体" pitchFamily="2" charset="-122"/>
                <a:ea typeface="方正粗黑宋简体" pitchFamily="2" charset="-122"/>
              </a:rPr>
              <a:t>各国保护主义抬头</a:t>
            </a:r>
            <a:endParaRPr lang="en-US" altLang="zh-CN" sz="2400" b="1" strike="noStrike" noProof="1" dirty="0" smtClean="0">
              <a:solidFill>
                <a:srgbClr val="FF0000"/>
              </a:solidFill>
              <a:latin typeface="方正粗黑宋简体" pitchFamily="2" charset="-122"/>
              <a:ea typeface="方正粗黑宋简体" pitchFamily="2" charset="-122"/>
            </a:endParaRPr>
          </a:p>
          <a:p>
            <a:pPr algn="ctr" fontAlgn="base">
              <a:lnSpc>
                <a:spcPct val="130000"/>
              </a:lnSpc>
            </a:pPr>
            <a:r>
              <a:rPr lang="zh-CN" altLang="en-US" sz="2400" b="1" strike="noStrike" noProof="1" dirty="0">
                <a:solidFill>
                  <a:srgbClr val="FF0000"/>
                </a:solidFill>
                <a:latin typeface="方正粗黑宋简体" pitchFamily="2" charset="-122"/>
                <a:ea typeface="方正粗黑宋简体" pitchFamily="2" charset="-122"/>
              </a:rPr>
              <a:t>金融</a:t>
            </a:r>
            <a:r>
              <a:rPr lang="zh-CN" altLang="en-US" sz="2400" b="1" strike="noStrike" noProof="1" dirty="0" smtClean="0">
                <a:solidFill>
                  <a:srgbClr val="FF0000"/>
                </a:solidFill>
                <a:latin typeface="方正粗黑宋简体" pitchFamily="2" charset="-122"/>
                <a:ea typeface="方正粗黑宋简体" pitchFamily="2" charset="-122"/>
              </a:rPr>
              <a:t>危机</a:t>
            </a:r>
            <a:r>
              <a:rPr lang="zh-CN" altLang="en-US" sz="2400" b="1" strike="noStrike" noProof="1" dirty="0">
                <a:solidFill>
                  <a:srgbClr val="FF0000"/>
                </a:solidFill>
                <a:latin typeface="方正粗黑宋简体" pitchFamily="2" charset="-122"/>
                <a:ea typeface="方正粗黑宋简体" pitchFamily="2" charset="-122"/>
              </a:rPr>
              <a:t>周期爆发</a:t>
            </a:r>
            <a:endParaRPr lang="en-US" altLang="zh-CN" sz="2400" b="1" strike="noStrike" noProof="1" dirty="0" smtClean="0">
              <a:solidFill>
                <a:srgbClr val="FF0000"/>
              </a:solidFill>
              <a:latin typeface="方正粗黑宋简体" pitchFamily="2" charset="-122"/>
              <a:ea typeface="方正粗黑宋简体" pitchFamily="2" charset="-122"/>
            </a:endParaRPr>
          </a:p>
          <a:p>
            <a:pPr algn="ctr" fontAlgn="base">
              <a:lnSpc>
                <a:spcPct val="130000"/>
              </a:lnSpc>
            </a:pPr>
            <a:r>
              <a:rPr lang="zh-CN" altLang="en-US" sz="2400" b="1" strike="noStrike" noProof="1" dirty="0">
                <a:solidFill>
                  <a:srgbClr val="FF0000"/>
                </a:solidFill>
                <a:latin typeface="方正粗黑宋简体" pitchFamily="2" charset="-122"/>
                <a:ea typeface="方正粗黑宋简体" pitchFamily="2" charset="-122"/>
              </a:rPr>
              <a:t>核心</a:t>
            </a:r>
            <a:r>
              <a:rPr lang="zh-CN" altLang="en-US" sz="2400" b="1" strike="noStrike" noProof="1" dirty="0" smtClean="0">
                <a:solidFill>
                  <a:srgbClr val="FF0000"/>
                </a:solidFill>
                <a:latin typeface="方正粗黑宋简体" pitchFamily="2" charset="-122"/>
                <a:ea typeface="方正粗黑宋简体" pitchFamily="2" charset="-122"/>
              </a:rPr>
              <a:t>技术受制于人</a:t>
            </a:r>
            <a:endParaRPr lang="en-US" altLang="zh-CN" sz="2400" b="1" strike="noStrike" noProof="1" dirty="0" smtClean="0">
              <a:solidFill>
                <a:srgbClr val="FF0000"/>
              </a:solidFill>
              <a:latin typeface="方正粗黑宋简体" pitchFamily="2" charset="-122"/>
              <a:ea typeface="方正粗黑宋简体" pitchFamily="2" charset="-122"/>
            </a:endParaRPr>
          </a:p>
          <a:p>
            <a:pPr algn="ctr" fontAlgn="base">
              <a:lnSpc>
                <a:spcPct val="130000"/>
              </a:lnSpc>
            </a:pPr>
            <a:r>
              <a:rPr lang="zh-CN" altLang="en-US" sz="2400" b="1" strike="noStrike" noProof="1" dirty="0" smtClean="0">
                <a:solidFill>
                  <a:srgbClr val="FF0000"/>
                </a:solidFill>
                <a:latin typeface="方正粗黑宋简体" pitchFamily="2" charset="-122"/>
                <a:ea typeface="方正粗黑宋简体" pitchFamily="2" charset="-122"/>
              </a:rPr>
              <a:t>自主创新能力欠缺</a:t>
            </a:r>
            <a:endParaRPr lang="en-US" altLang="zh-CN" sz="2400" b="1" strike="noStrike" noProof="1" dirty="0" smtClean="0">
              <a:solidFill>
                <a:srgbClr val="FF0000"/>
              </a:solidFill>
              <a:latin typeface="方正粗黑宋简体" pitchFamily="2" charset="-122"/>
              <a:ea typeface="方正粗黑宋简体" pitchFamily="2" charset="-122"/>
            </a:endParaRPr>
          </a:p>
          <a:p>
            <a:pPr algn="ctr" fontAlgn="base">
              <a:lnSpc>
                <a:spcPct val="130000"/>
              </a:lnSpc>
            </a:pPr>
            <a:r>
              <a:rPr lang="zh-CN" altLang="en-US" sz="2400" b="1" strike="noStrike" noProof="1" dirty="0" smtClean="0">
                <a:solidFill>
                  <a:srgbClr val="FF0000"/>
                </a:solidFill>
                <a:latin typeface="方正粗黑宋简体" pitchFamily="2" charset="-122"/>
                <a:ea typeface="方正粗黑宋简体" pitchFamily="2" charset="-122"/>
              </a:rPr>
              <a:t>崇洋媚外思想作祟</a:t>
            </a:r>
            <a:endParaRPr lang="en-US" altLang="zh-CN" sz="2400" b="1" strike="noStrike" noProof="1" dirty="0" smtClean="0">
              <a:solidFill>
                <a:srgbClr val="FF0000"/>
              </a:solidFill>
              <a:latin typeface="方正粗黑宋简体" pitchFamily="2" charset="-122"/>
              <a:ea typeface="方正粗黑宋简体" pitchFamily="2" charset="-122"/>
            </a:endParaRPr>
          </a:p>
          <a:p>
            <a:pPr algn="ctr" fontAlgn="base">
              <a:lnSpc>
                <a:spcPct val="130000"/>
              </a:lnSpc>
            </a:pPr>
            <a:r>
              <a:rPr lang="zh-CN" altLang="en-US" sz="2400" b="1" strike="noStrike" noProof="1" dirty="0" smtClean="0">
                <a:solidFill>
                  <a:srgbClr val="FF0000"/>
                </a:solidFill>
                <a:latin typeface="方正粗黑宋简体" pitchFamily="2" charset="-122"/>
                <a:ea typeface="方正粗黑宋简体" pitchFamily="2" charset="-122"/>
              </a:rPr>
              <a:t>西方意识形态侵蚀</a:t>
            </a:r>
            <a:endParaRPr lang="en-US" altLang="zh-CN" sz="2100" strike="noStrike" noProof="1" dirty="0" smtClean="0">
              <a:solidFill>
                <a:srgbClr val="FF0000"/>
              </a:solidFill>
              <a:latin typeface="方正粗黑宋简体" pitchFamily="2" charset="-122"/>
              <a:ea typeface="方正粗黑宋简体" pitchFamily="2" charset="-122"/>
            </a:endParaRPr>
          </a:p>
          <a:p>
            <a:pPr algn="ctr" fontAlgn="base">
              <a:lnSpc>
                <a:spcPct val="130000"/>
              </a:lnSpc>
            </a:pPr>
            <a:r>
              <a:rPr lang="en-US" altLang="zh-CN" sz="2100" strike="noStrike" noProof="1" dirty="0" smtClean="0">
                <a:solidFill>
                  <a:srgbClr val="FF0000"/>
                </a:solidFill>
                <a:latin typeface="方正粗黑宋简体" pitchFamily="2" charset="-122"/>
                <a:ea typeface="方正粗黑宋简体" pitchFamily="2" charset="-122"/>
              </a:rPr>
              <a:t>……</a:t>
            </a:r>
            <a:endParaRPr lang="en-US" altLang="zh-CN" sz="2100" strike="noStrike" noProof="1" dirty="0" smtClean="0">
              <a:solidFill>
                <a:srgbClr val="FF0000"/>
              </a:solidFill>
              <a:latin typeface="方正粗黑宋简体" pitchFamily="2" charset="-122"/>
              <a:ea typeface="方正粗黑宋简体" pitchFamily="2" charset="-122"/>
            </a:endParaRPr>
          </a:p>
        </p:txBody>
      </p:sp>
      <p:sp>
        <p:nvSpPr>
          <p:cNvPr id="9" name="矩形 8"/>
          <p:cNvSpPr/>
          <p:nvPr/>
        </p:nvSpPr>
        <p:spPr>
          <a:xfrm>
            <a:off x="-61912" y="206375"/>
            <a:ext cx="9144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3200" b="1" strike="noStrike" noProof="1" dirty="0" smtClean="0">
                <a:solidFill>
                  <a:schemeClr val="tx1"/>
                </a:solidFill>
                <a:effectLst>
                  <a:outerShdw blurRad="38100" dist="38100" dir="2700000" algn="tl">
                    <a:srgbClr val="000000">
                      <a:alpha val="43137"/>
                    </a:srgbClr>
                  </a:outerShdw>
                </a:effectLst>
                <a:sym typeface="+mn-ea"/>
              </a:rPr>
              <a:t>一些依然严峻的挑战</a:t>
            </a:r>
            <a:endParaRPr lang="zh-CN" altLang="en-US" sz="3200" b="1" strike="noStrike" noProof="1" dirty="0" smtClean="0">
              <a:solidFill>
                <a:schemeClr val="tx1"/>
              </a:solidFill>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Effect>
                      <a14:sharpenSoften amount="25000"/>
                    </a14:imgEffect>
                  </a14:imgLayer>
                </a14:imgProps>
              </a:ext>
              <a:ext uri="{28A0092B-C50C-407E-A947-70E740481C1C}">
                <a14:useLocalDpi xmlns:a14="http://schemas.microsoft.com/office/drawing/2010/main" val="0"/>
              </a:ext>
            </a:extLst>
          </a:blip>
          <a:srcRect r="3357"/>
          <a:stretch>
            <a:fillRect/>
          </a:stretch>
        </p:blipFill>
        <p:spPr>
          <a:xfrm>
            <a:off x="368332" y="1822990"/>
            <a:ext cx="2690097" cy="206549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44" r="331"/>
          <a:stretch>
            <a:fillRect/>
          </a:stretch>
        </p:blipFill>
        <p:spPr>
          <a:xfrm>
            <a:off x="3041720" y="1822990"/>
            <a:ext cx="2792438" cy="206549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8332" y="3888484"/>
            <a:ext cx="2681742" cy="187842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1222" y="3888482"/>
            <a:ext cx="2742936" cy="18784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nvPicPr>
        <p:blipFill rotWithShape="1">
          <a:blip r:embed="rId8">
            <a:extLst>
              <a:ext uri="{28A0092B-C50C-407E-A947-70E740481C1C}">
                <a14:useLocalDpi xmlns:a14="http://schemas.microsoft.com/office/drawing/2010/main" val="0"/>
              </a:ext>
            </a:extLst>
          </a:blip>
          <a:srcRect l="4859"/>
          <a:stretch>
            <a:fillRect/>
          </a:stretch>
        </p:blipFill>
        <p:spPr>
          <a:xfrm>
            <a:off x="3050074" y="3888481"/>
            <a:ext cx="2784084" cy="18784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矩形 6"/>
          <p:cNvSpPr/>
          <p:nvPr/>
        </p:nvSpPr>
        <p:spPr>
          <a:xfrm>
            <a:off x="6118225" y="1057275"/>
            <a:ext cx="2890838" cy="5724525"/>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00000"/>
              </a:lnSpc>
            </a:pPr>
            <a:r>
              <a:rPr lang="zh-CN" altLang="en-US" sz="2400" b="1" strike="noStrike" noProof="1" dirty="0">
                <a:solidFill>
                  <a:srgbClr val="FF0000"/>
                </a:solidFill>
                <a:latin typeface="方正粗黑宋简体" pitchFamily="2" charset="-122"/>
                <a:ea typeface="方正粗黑宋简体" pitchFamily="2" charset="-122"/>
              </a:rPr>
              <a:t>中国推动更高水平开放的脚步不会停滞！</a:t>
            </a:r>
            <a:endParaRPr lang="zh-CN" altLang="en-US" sz="2400" b="1" strike="noStrike" noProof="1" dirty="0">
              <a:solidFill>
                <a:srgbClr val="FF0000"/>
              </a:solidFill>
              <a:latin typeface="方正粗黑宋简体" pitchFamily="2" charset="-122"/>
              <a:ea typeface="方正粗黑宋简体" pitchFamily="2" charset="-122"/>
            </a:endParaRPr>
          </a:p>
          <a:p>
            <a:pPr algn="l" fontAlgn="base">
              <a:lnSpc>
                <a:spcPct val="100000"/>
              </a:lnSpc>
            </a:pPr>
            <a:r>
              <a:rPr lang="zh-CN" altLang="en-US" sz="2400" b="1" strike="noStrike" noProof="1" dirty="0">
                <a:solidFill>
                  <a:srgbClr val="FF0000"/>
                </a:solidFill>
                <a:latin typeface="方正粗黑宋简体" pitchFamily="2" charset="-122"/>
                <a:ea typeface="方正粗黑宋简体" pitchFamily="2" charset="-122"/>
              </a:rPr>
              <a:t>中国推动建设开放型世界经济的脚步不会停滞！</a:t>
            </a:r>
            <a:endParaRPr lang="zh-CN" altLang="en-US" sz="2400" b="1" strike="noStrike" noProof="1" dirty="0">
              <a:solidFill>
                <a:srgbClr val="FF0000"/>
              </a:solidFill>
              <a:latin typeface="方正粗黑宋简体" pitchFamily="2" charset="-122"/>
              <a:ea typeface="方正粗黑宋简体" pitchFamily="2" charset="-122"/>
            </a:endParaRPr>
          </a:p>
          <a:p>
            <a:pPr algn="l" fontAlgn="base">
              <a:lnSpc>
                <a:spcPct val="100000"/>
              </a:lnSpc>
            </a:pPr>
            <a:r>
              <a:rPr lang="zh-CN" altLang="en-US" sz="2400" b="1" strike="noStrike" noProof="1" dirty="0">
                <a:solidFill>
                  <a:srgbClr val="FF0000"/>
                </a:solidFill>
                <a:latin typeface="方正粗黑宋简体" pitchFamily="2" charset="-122"/>
                <a:ea typeface="方正粗黑宋简体" pitchFamily="2" charset="-122"/>
              </a:rPr>
              <a:t>中国推动构建人类命运共同体的脚步不会停滞！</a:t>
            </a:r>
            <a:endParaRPr lang="en-US" altLang="zh-CN" sz="2400" b="1" strike="noStrike" noProof="1" dirty="0">
              <a:solidFill>
                <a:srgbClr val="FF0000"/>
              </a:solidFill>
              <a:latin typeface="方正粗黑宋简体" pitchFamily="2" charset="-122"/>
              <a:ea typeface="方正粗黑宋简体" pitchFamily="2" charset="-122"/>
            </a:endParaRPr>
          </a:p>
          <a:p>
            <a:pPr algn="l" fontAlgn="base">
              <a:lnSpc>
                <a:spcPct val="100000"/>
              </a:lnSpc>
            </a:pPr>
            <a:r>
              <a:rPr lang="zh-CN" altLang="en-US" sz="2400" b="1" strike="noStrike" noProof="1" dirty="0">
                <a:solidFill>
                  <a:srgbClr val="FF0000"/>
                </a:solidFill>
                <a:latin typeface="方正粗黑宋简体" pitchFamily="2" charset="-122"/>
                <a:ea typeface="方正粗黑宋简体" pitchFamily="2" charset="-122"/>
              </a:rPr>
              <a:t>中国开放的大门不会关闭只会越开越大！</a:t>
            </a:r>
            <a:endParaRPr lang="zh-CN" altLang="en-US" sz="2400" b="1" strike="noStrike" noProof="1" dirty="0">
              <a:solidFill>
                <a:srgbClr val="FF0000"/>
              </a:solidFill>
              <a:latin typeface="方正粗黑宋简体" pitchFamily="2" charset="-122"/>
              <a:ea typeface="方正粗黑宋简体" pitchFamily="2" charset="-122"/>
            </a:endParaRPr>
          </a:p>
        </p:txBody>
      </p:sp>
      <p:sp>
        <p:nvSpPr>
          <p:cNvPr id="8" name="矩形 7"/>
          <p:cNvSpPr/>
          <p:nvPr/>
        </p:nvSpPr>
        <p:spPr>
          <a:xfrm>
            <a:off x="-61912" y="206375"/>
            <a:ext cx="9144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3200" b="1" strike="noStrike" noProof="1" dirty="0" smtClean="0">
                <a:solidFill>
                  <a:schemeClr val="tx1"/>
                </a:solidFill>
                <a:effectLst>
                  <a:outerShdw blurRad="38100" dist="38100" dir="2700000" algn="tl">
                    <a:srgbClr val="000000">
                      <a:alpha val="43137"/>
                    </a:srgbClr>
                  </a:outerShdw>
                </a:effectLst>
                <a:sym typeface="+mn-ea"/>
              </a:rPr>
              <a:t>一</a:t>
            </a:r>
            <a:r>
              <a:rPr lang="zh-CN" altLang="en-US" sz="3200" b="1" strike="noStrike" noProof="1" dirty="0" smtClean="0">
                <a:solidFill>
                  <a:schemeClr val="tx1"/>
                </a:solidFill>
                <a:effectLst>
                  <a:outerShdw blurRad="38100" dist="38100" dir="2700000" algn="tl">
                    <a:srgbClr val="000000">
                      <a:alpha val="43137"/>
                    </a:srgbClr>
                  </a:outerShdw>
                </a:effectLst>
                <a:sym typeface="+mn-ea"/>
              </a:rPr>
              <a:t>场没有终点的开放</a:t>
            </a:r>
            <a:endParaRPr lang="zh-CN" altLang="en-US" sz="3200" b="1" strike="noStrike" noProof="1" dirty="0" smtClean="0">
              <a:solidFill>
                <a:schemeClr val="tx1"/>
              </a:solidFill>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674688" y="911225"/>
            <a:ext cx="7154863" cy="416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pPr>
            <a:r>
              <a:rPr lang="zh-CN" altLang="en-US" sz="4000" b="1" strike="noStrike" noProof="1"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开放，重塑了</a:t>
            </a:r>
            <a:r>
              <a:rPr lang="zh-CN" altLang="en-US"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中国发展面貌；</a:t>
            </a:r>
            <a:endParaRPr lang="en-US" altLang="zh-CN"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algn="ctr" fontAlgn="base">
              <a:lnSpc>
                <a:spcPct val="150000"/>
              </a:lnSpc>
            </a:pPr>
            <a:r>
              <a:rPr lang="zh-CN" altLang="en-US"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开放</a:t>
            </a:r>
            <a:r>
              <a:rPr lang="zh-CN" altLang="en-US" sz="4000" b="1" strike="noStrike" noProof="1"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，创造</a:t>
            </a:r>
            <a:r>
              <a:rPr lang="zh-CN" altLang="en-US"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了中国复兴机遇；</a:t>
            </a:r>
            <a:endParaRPr lang="en-US" altLang="zh-CN"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algn="ctr" fontAlgn="base">
              <a:lnSpc>
                <a:spcPct val="150000"/>
              </a:lnSpc>
            </a:pPr>
            <a:r>
              <a:rPr lang="zh-CN" altLang="en-US"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开放</a:t>
            </a:r>
            <a:r>
              <a:rPr lang="zh-CN" altLang="en-US" sz="4000" b="1" strike="noStrike" noProof="1"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，让中国</a:t>
            </a:r>
            <a:r>
              <a:rPr lang="zh-CN" altLang="en-US"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成为世界中国</a:t>
            </a:r>
            <a:r>
              <a:rPr lang="zh-CN" altLang="en-US" sz="4000" b="1" strike="noStrike" noProof="1"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a:t>
            </a:r>
            <a:endParaRPr lang="en-US" altLang="zh-CN"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algn="ctr" fontAlgn="base">
              <a:lnSpc>
                <a:spcPct val="150000"/>
              </a:lnSpc>
            </a:pPr>
            <a:r>
              <a:rPr lang="zh-CN" altLang="en-US"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开放，让世界变得更加美好；</a:t>
            </a:r>
            <a:endParaRPr lang="en-US" altLang="zh-CN"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algn="ctr" fontAlgn="base">
              <a:lnSpc>
                <a:spcPct val="150000"/>
              </a:lnSpc>
            </a:pPr>
            <a:r>
              <a:rPr lang="zh-CN" altLang="en-US"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开放，一场未完待续的故事。</a:t>
            </a:r>
            <a:endParaRPr lang="zh-CN" altLang="en-US" sz="4000" b="1" strike="noStrike" noProof="1" dirty="0" smtClean="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7" name="图片 2"/>
          <p:cNvPicPr>
            <a:picLocks noChangeAspect="1"/>
          </p:cNvPicPr>
          <p:nvPr/>
        </p:nvPicPr>
        <p:blipFill>
          <a:blip r:embed="rId1"/>
          <a:stretch>
            <a:fillRect/>
          </a:stretch>
        </p:blipFill>
        <p:spPr>
          <a:xfrm>
            <a:off x="3279775" y="869950"/>
            <a:ext cx="5864225" cy="1682750"/>
          </a:xfrm>
          <a:prstGeom prst="rect">
            <a:avLst/>
          </a:prstGeom>
          <a:noFill/>
          <a:ln w="9525">
            <a:noFill/>
          </a:ln>
        </p:spPr>
      </p:pic>
      <p:pic>
        <p:nvPicPr>
          <p:cNvPr id="60418" name="图片 4"/>
          <p:cNvPicPr>
            <a:picLocks noChangeAspect="1"/>
          </p:cNvPicPr>
          <p:nvPr/>
        </p:nvPicPr>
        <p:blipFill>
          <a:blip r:embed="rId2"/>
          <a:srcRect l="14343" r="15755" b="46458"/>
          <a:stretch>
            <a:fillRect/>
          </a:stretch>
        </p:blipFill>
        <p:spPr>
          <a:xfrm>
            <a:off x="107950" y="947738"/>
            <a:ext cx="3168650" cy="2989262"/>
          </a:xfrm>
          <a:prstGeom prst="rect">
            <a:avLst/>
          </a:prstGeom>
          <a:noFill/>
          <a:ln w="9525">
            <a:noFill/>
          </a:ln>
        </p:spPr>
      </p:pic>
      <p:sp>
        <p:nvSpPr>
          <p:cNvPr id="2" name="卷形: 水平 1"/>
          <p:cNvSpPr/>
          <p:nvPr/>
        </p:nvSpPr>
        <p:spPr>
          <a:xfrm>
            <a:off x="3348038" y="1989138"/>
            <a:ext cx="5545138" cy="3671888"/>
          </a:xfrm>
          <a:prstGeom prst="horizontalScroll">
            <a:avLst>
              <a:gd name="adj" fmla="val 5183"/>
            </a:avLst>
          </a:prstGeom>
          <a:solidFill>
            <a:srgbClr val="A42133"/>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0420" name="文本框 5"/>
          <p:cNvSpPr txBox="1"/>
          <p:nvPr/>
        </p:nvSpPr>
        <p:spPr>
          <a:xfrm>
            <a:off x="3419475" y="2276475"/>
            <a:ext cx="5256213" cy="3046413"/>
          </a:xfrm>
          <a:prstGeom prst="rect">
            <a:avLst/>
          </a:prstGeom>
          <a:noFill/>
          <a:ln w="9525">
            <a:noFill/>
          </a:ln>
        </p:spPr>
        <p:txBody>
          <a:bodyPr wrap="square" anchor="t" anchorCtr="0">
            <a:spAutoFit/>
          </a:bodyPr>
          <a:p>
            <a:pPr indent="647700"/>
            <a:r>
              <a:rPr lang="zh-CN" altLang="en-US" sz="3200" b="1" dirty="0">
                <a:solidFill>
                  <a:schemeClr val="bg1"/>
                </a:solidFill>
                <a:latin typeface="微软雅黑" panose="020B0503020204020204" charset="-122"/>
                <a:ea typeface="微软雅黑" panose="020B0503020204020204" charset="-122"/>
              </a:rPr>
              <a:t>中国开放的大门</a:t>
            </a:r>
            <a:r>
              <a:rPr lang="zh-CN" altLang="en-US" sz="3200" b="1" dirty="0">
                <a:solidFill>
                  <a:srgbClr val="FFFF00"/>
                </a:solidFill>
                <a:latin typeface="微软雅黑" panose="020B0503020204020204" charset="-122"/>
                <a:ea typeface="微软雅黑" panose="020B0503020204020204" charset="-122"/>
              </a:rPr>
              <a:t>永远不会关上，只会越开越大。</a:t>
            </a:r>
            <a:endParaRPr lang="en-US" altLang="zh-CN" sz="3200" b="1" dirty="0">
              <a:solidFill>
                <a:srgbClr val="FFFF00"/>
              </a:solidFill>
              <a:latin typeface="微软雅黑" panose="020B0503020204020204" charset="-122"/>
              <a:ea typeface="微软雅黑" panose="020B0503020204020204" charset="-122"/>
            </a:endParaRPr>
          </a:p>
          <a:p>
            <a:pPr indent="647700"/>
            <a:r>
              <a:rPr lang="zh-CN" altLang="en-US" sz="3200" b="1" dirty="0">
                <a:solidFill>
                  <a:schemeClr val="bg1"/>
                </a:solidFill>
                <a:latin typeface="微软雅黑" panose="020B0503020204020204" charset="-122"/>
                <a:ea typeface="微软雅黑" panose="020B0503020204020204" charset="-122"/>
              </a:rPr>
              <a:t>中国将实行更加积极主动的开放战略，创造</a:t>
            </a:r>
            <a:r>
              <a:rPr lang="zh-CN" altLang="en-US" sz="3200" b="1" dirty="0">
                <a:solidFill>
                  <a:srgbClr val="FFFF00"/>
                </a:solidFill>
                <a:latin typeface="微软雅黑" panose="020B0503020204020204" charset="-122"/>
                <a:ea typeface="微软雅黑" panose="020B0503020204020204" charset="-122"/>
              </a:rPr>
              <a:t>更全面、更深入、更多元的对外开放格局。</a:t>
            </a:r>
            <a:endParaRPr lang="zh-CN" altLang="en-US" sz="3200" b="1" dirty="0">
              <a:solidFill>
                <a:srgbClr val="FFFF00"/>
              </a:solidFill>
              <a:latin typeface="微软雅黑" panose="020B0503020204020204" charset="-122"/>
              <a:ea typeface="微软雅黑" panose="020B0503020204020204" charset="-122"/>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文本框 1"/>
          <p:cNvSpPr txBox="1"/>
          <p:nvPr/>
        </p:nvSpPr>
        <p:spPr>
          <a:xfrm>
            <a:off x="417513" y="933450"/>
            <a:ext cx="7748587" cy="3046413"/>
          </a:xfrm>
          <a:prstGeom prst="rect">
            <a:avLst/>
          </a:prstGeom>
          <a:noFill/>
          <a:ln w="9525">
            <a:noFill/>
          </a:ln>
        </p:spPr>
        <p:txBody>
          <a:bodyPr wrap="square" anchor="t" anchorCtr="0">
            <a:spAutoFit/>
          </a:bodyPr>
          <a:p>
            <a:r>
              <a:rPr lang="en-US" altLang="zh-CN" sz="3200">
                <a:latin typeface="Arial" panose="020B0604020202020204" pitchFamily="34" charset="0"/>
                <a:ea typeface="叶根友毛笔行书简体" pitchFamily="2" charset="-122"/>
              </a:rPr>
              <a:t>      </a:t>
            </a:r>
            <a:r>
              <a:rPr lang="zh-CN" altLang="en-US" sz="3200">
                <a:latin typeface="Arial" panose="020B0604020202020204" pitchFamily="34" charset="0"/>
                <a:ea typeface="叶根友毛笔行书简体" pitchFamily="2" charset="-122"/>
              </a:rPr>
              <a:t>材料：</a:t>
            </a:r>
            <a:r>
              <a:rPr lang="en-US" altLang="zh-CN" sz="3200">
                <a:latin typeface="Arial" panose="020B0604020202020204" pitchFamily="34" charset="0"/>
                <a:ea typeface="叶根友毛笔行书简体" pitchFamily="2" charset="-122"/>
              </a:rPr>
              <a:t> </a:t>
            </a:r>
            <a:r>
              <a:rPr lang="zh-CN" altLang="en-US" sz="3200">
                <a:latin typeface="Arial" panose="020B0604020202020204" pitchFamily="34" charset="0"/>
                <a:ea typeface="叶根友毛笔行书简体" pitchFamily="2" charset="-122"/>
              </a:rPr>
              <a:t>随着新航路的开辟，世界各个地区之间从隔绝走向交流，世界市场也逐渐建立起来，开始了经济全球化的进程。任何一个国家如果想得到发展，就不能忽视这种全球化的潮流。</a:t>
            </a:r>
            <a:endParaRPr lang="zh-CN" altLang="en-US" sz="3200">
              <a:latin typeface="Arial" panose="020B0604020202020204" pitchFamily="34" charset="0"/>
              <a:ea typeface="叶根友毛笔行书简体" pitchFamily="2" charset="-122"/>
            </a:endParaRPr>
          </a:p>
          <a:p>
            <a:pPr algn="r"/>
            <a:r>
              <a:rPr lang="en-US" altLang="zh-CN" sz="3200">
                <a:latin typeface="Arial" panose="020B0604020202020204" pitchFamily="34" charset="0"/>
                <a:ea typeface="叶根友毛笔行书简体" pitchFamily="2" charset="-122"/>
              </a:rPr>
              <a:t>——</a:t>
            </a:r>
            <a:r>
              <a:rPr lang="zh-CN" altLang="en-US" sz="3200">
                <a:latin typeface="Arial" panose="020B0604020202020204" pitchFamily="34" charset="0"/>
                <a:ea typeface="叶根友毛笔行书简体" pitchFamily="2" charset="-122"/>
              </a:rPr>
              <a:t>岳麓版《必修二》</a:t>
            </a:r>
            <a:endParaRPr lang="zh-CN" altLang="en-US" sz="3200">
              <a:latin typeface="Arial" panose="020B0604020202020204" pitchFamily="34" charset="0"/>
              <a:ea typeface="叶根友毛笔行书简体" pitchFamily="2" charset="-122"/>
            </a:endParaRPr>
          </a:p>
        </p:txBody>
      </p:sp>
      <p:sp>
        <p:nvSpPr>
          <p:cNvPr id="9218" name="Rectangle 8"/>
          <p:cNvSpPr/>
          <p:nvPr/>
        </p:nvSpPr>
        <p:spPr>
          <a:xfrm>
            <a:off x="819150" y="4732338"/>
            <a:ext cx="7094538" cy="646112"/>
          </a:xfrm>
          <a:prstGeom prst="rect">
            <a:avLst/>
          </a:prstGeom>
          <a:solidFill>
            <a:schemeClr val="hlink"/>
          </a:solidFill>
          <a:ln w="9525">
            <a:noFill/>
          </a:ln>
        </p:spPr>
        <p:txBody>
          <a:bodyPr wrap="square" anchor="t" anchorCtr="0">
            <a:spAutoFit/>
          </a:bodyPr>
          <a:p>
            <a:r>
              <a:rPr lang="zh-CN" altLang="en-US" sz="3600" b="1" dirty="0">
                <a:solidFill>
                  <a:schemeClr val="bg1"/>
                </a:solidFill>
                <a:latin typeface="黑体" panose="02010609060101010101" pitchFamily="49" charset="-122"/>
                <a:ea typeface="黑体" panose="02010609060101010101" pitchFamily="49" charset="-122"/>
              </a:rPr>
              <a:t>为什么要开放？时代的呼唤</a:t>
            </a:r>
            <a:r>
              <a:rPr lang="zh-CN" altLang="en-US" sz="2800" b="1" dirty="0">
                <a:solidFill>
                  <a:schemeClr val="bg1"/>
                </a:solidFill>
                <a:latin typeface="黑体" panose="02010609060101010101" pitchFamily="49" charset="-122"/>
                <a:ea typeface="黑体" panose="02010609060101010101" pitchFamily="49" charset="-122"/>
              </a:rPr>
              <a:t> </a:t>
            </a:r>
            <a:endParaRPr lang="zh-CN" altLang="en-US" sz="2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标题 3073"/>
          <p:cNvSpPr>
            <a:spLocks noGrp="1"/>
          </p:cNvSpPr>
          <p:nvPr>
            <p:ph type="ctrTitle" idx="4294967295"/>
          </p:nvPr>
        </p:nvSpPr>
        <p:spPr>
          <a:xfrm>
            <a:off x="0" y="541338"/>
            <a:ext cx="8812213" cy="4240212"/>
          </a:xfrm>
          <a:ln/>
        </p:spPr>
        <p:txBody>
          <a:bodyPr anchor="ctr" anchorCtr="0"/>
          <a:lstStyle>
            <a:lvl1pPr lvl="0">
              <a:buClrTx/>
              <a:buSzTx/>
              <a:buFontTx/>
              <a:defRPr/>
            </a:lvl1pPr>
          </a:lstStyle>
          <a:p>
            <a:pPr lvl="0" algn="l" defTabSz="914400">
              <a:buClrTx/>
              <a:buSzTx/>
              <a:buFontTx/>
            </a:pPr>
            <a:r>
              <a:rPr lang="zh-CN" altLang="en-US" sz="2400" baseline="0"/>
              <a:t>材料：本世纪是西洋</a:t>
            </a:r>
            <a:r>
              <a:rPr lang="en-US" altLang="zh-CN" sz="2400" baseline="0"/>
              <a:t>——</a:t>
            </a:r>
            <a:r>
              <a:rPr lang="zh-CN" altLang="en-US" sz="2400" baseline="0"/>
              <a:t>包括欧洲和北美的黄金世纪。但在中国，却是最羞辱的痛苦世纪，大黑暗日益沉重，欧美两洲进入一个崭新的科学、群众、追</a:t>
            </a:r>
            <a:r>
              <a:rPr lang="zh-CN" altLang="en-US" sz="2400" baseline="0"/>
              <a:t>求人性尊严，以及疯狂的对外扩张的轰轰烈烈的伟大时代</a:t>
            </a:r>
            <a:r>
              <a:rPr lang="en-US" altLang="zh-CN" sz="2400" baseline="0"/>
              <a:t>……</a:t>
            </a:r>
            <a:br>
              <a:rPr lang="en-US" altLang="zh-CN" sz="2400" baseline="0"/>
            </a:br>
            <a:r>
              <a:rPr lang="en-US" altLang="zh-CN" sz="2400" baseline="0"/>
              <a:t>       </a:t>
            </a:r>
            <a:r>
              <a:rPr lang="zh-CN" altLang="en-US" sz="2400" baseline="0"/>
              <a:t>中国直到上个世纪四十年代，对上诉新生事物，还一无所知</a:t>
            </a:r>
            <a:r>
              <a:rPr lang="en-US" altLang="zh-CN" sz="2400" baseline="0"/>
              <a:t>……</a:t>
            </a:r>
            <a:r>
              <a:rPr lang="zh-CN" altLang="en-US" sz="2400" baseline="0"/>
              <a:t>一切如故，而且恶化。拒绝进步和改革的结果，使庞大的中国从光辉灿烂的顶峰，堕落为国际间的丑角，不断的战败，不断的割地赔款。</a:t>
            </a:r>
            <a:br>
              <a:rPr lang="zh-CN" altLang="en-US" sz="2400" baseline="0"/>
            </a:br>
            <a:r>
              <a:rPr lang="zh-CN" altLang="en-US" sz="2400" baseline="0"/>
              <a:t>                                                            </a:t>
            </a:r>
            <a:r>
              <a:rPr lang="en-US" altLang="zh-CN" sz="2400" baseline="0"/>
              <a:t>——</a:t>
            </a:r>
            <a:r>
              <a:rPr lang="zh-CN" altLang="en-US" sz="2400" baseline="0"/>
              <a:t>柏杨：《中国人史纲》</a:t>
            </a:r>
            <a:endParaRPr lang="zh-CN" altLang="en-US" sz="2400" baseline="0"/>
          </a:p>
        </p:txBody>
      </p:sp>
      <p:sp>
        <p:nvSpPr>
          <p:cNvPr id="9218" name="Rectangle 8"/>
          <p:cNvSpPr/>
          <p:nvPr/>
        </p:nvSpPr>
        <p:spPr>
          <a:xfrm>
            <a:off x="446088" y="4945063"/>
            <a:ext cx="7559675" cy="646112"/>
          </a:xfrm>
          <a:prstGeom prst="rect">
            <a:avLst/>
          </a:prstGeom>
          <a:solidFill>
            <a:schemeClr val="hlink"/>
          </a:solidFill>
          <a:ln w="9525">
            <a:noFill/>
          </a:ln>
        </p:spPr>
        <p:txBody>
          <a:bodyPr wrap="square" anchor="t" anchorCtr="0">
            <a:spAutoFit/>
          </a:bodyPr>
          <a:p>
            <a:r>
              <a:rPr lang="zh-CN" altLang="en-US" sz="3600" b="1" dirty="0">
                <a:solidFill>
                  <a:schemeClr val="bg1"/>
                </a:solidFill>
                <a:latin typeface="黑体" panose="02010609060101010101" pitchFamily="49" charset="-122"/>
                <a:ea typeface="黑体" panose="02010609060101010101" pitchFamily="49" charset="-122"/>
              </a:rPr>
              <a:t>为什么要开放？历史的教训 </a:t>
            </a:r>
            <a:endParaRPr lang="zh-CN" altLang="en-US" sz="36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278129" y="579120"/>
          <a:ext cx="8321040" cy="2007870"/>
        </p:xfrm>
        <a:graphic>
          <a:graphicData uri="http://schemas.openxmlformats.org/drawingml/2006/table">
            <a:tbl>
              <a:tblPr firstRow="1" bandRow="1">
                <a:tableStyleId>{5C22544A-7EE6-4342-B048-85BDC9FD1C3A}</a:tableStyleId>
              </a:tblPr>
              <a:tblGrid>
                <a:gridCol w="2882265"/>
                <a:gridCol w="2665095"/>
                <a:gridCol w="2773680"/>
              </a:tblGrid>
              <a:tr h="669290">
                <a:tc>
                  <a:txBody>
                    <a:bodyPr/>
                    <a:p>
                      <a:pPr>
                        <a:buNone/>
                      </a:pPr>
                      <a:endParaRPr lang="zh-CN" altLang="en-US" sz="2800"/>
                    </a:p>
                  </a:txBody>
                  <a:tcPr/>
                </a:tc>
                <a:tc>
                  <a:txBody>
                    <a:bodyPr/>
                    <a:p>
                      <a:pPr>
                        <a:buNone/>
                      </a:pPr>
                      <a:r>
                        <a:rPr lang="en-US" altLang="zh-CN" sz="2800">
                          <a:solidFill>
                            <a:srgbClr val="FF0000"/>
                          </a:solidFill>
                        </a:rPr>
                        <a:t>1950</a:t>
                      </a:r>
                      <a:endParaRPr lang="en-US" altLang="zh-CN" sz="2800">
                        <a:solidFill>
                          <a:srgbClr val="FF0000"/>
                        </a:solidFill>
                      </a:endParaRPr>
                    </a:p>
                  </a:txBody>
                  <a:tcPr/>
                </a:tc>
                <a:tc>
                  <a:txBody>
                    <a:bodyPr/>
                    <a:p>
                      <a:pPr>
                        <a:buNone/>
                      </a:pPr>
                      <a:r>
                        <a:rPr lang="en-US" altLang="zh-CN" sz="2800">
                          <a:solidFill>
                            <a:srgbClr val="FF0000"/>
                          </a:solidFill>
                        </a:rPr>
                        <a:t>1978</a:t>
                      </a:r>
                      <a:endParaRPr lang="en-US" altLang="zh-CN" sz="2800">
                        <a:solidFill>
                          <a:srgbClr val="FF0000"/>
                        </a:solidFill>
                      </a:endParaRPr>
                    </a:p>
                  </a:txBody>
                  <a:tcPr/>
                </a:tc>
              </a:tr>
              <a:tr h="669290">
                <a:tc>
                  <a:txBody>
                    <a:bodyPr/>
                    <a:p>
                      <a:pPr>
                        <a:buNone/>
                      </a:pPr>
                      <a:r>
                        <a:rPr lang="zh-CN" altLang="en-US" sz="2800"/>
                        <a:t>中国（人均</a:t>
                      </a:r>
                      <a:r>
                        <a:rPr lang="en-US" altLang="zh-CN" sz="2800"/>
                        <a:t>GDP</a:t>
                      </a:r>
                      <a:r>
                        <a:rPr lang="zh-CN" altLang="en-US" sz="2800"/>
                        <a:t>）</a:t>
                      </a:r>
                      <a:endParaRPr lang="zh-CN" altLang="en-US" sz="2800"/>
                    </a:p>
                  </a:txBody>
                  <a:tcPr/>
                </a:tc>
                <a:tc>
                  <a:txBody>
                    <a:bodyPr/>
                    <a:p>
                      <a:pPr>
                        <a:buNone/>
                      </a:pPr>
                      <a:r>
                        <a:rPr lang="en-US" altLang="zh-CN" sz="2800">
                          <a:solidFill>
                            <a:srgbClr val="FF0000"/>
                          </a:solidFill>
                        </a:rPr>
                        <a:t>119</a:t>
                      </a:r>
                      <a:r>
                        <a:rPr lang="zh-CN" altLang="en-US" sz="2800">
                          <a:solidFill>
                            <a:srgbClr val="FF0000"/>
                          </a:solidFill>
                        </a:rPr>
                        <a:t>（人民币）</a:t>
                      </a:r>
                      <a:endParaRPr lang="zh-CN" altLang="en-US" sz="2800">
                        <a:solidFill>
                          <a:srgbClr val="FF0000"/>
                        </a:solidFill>
                      </a:endParaRPr>
                    </a:p>
                  </a:txBody>
                  <a:tcPr/>
                </a:tc>
                <a:tc>
                  <a:txBody>
                    <a:bodyPr/>
                    <a:p>
                      <a:pPr>
                        <a:buNone/>
                      </a:pPr>
                      <a:r>
                        <a:rPr lang="en-US" altLang="zh-CN" sz="2800">
                          <a:solidFill>
                            <a:srgbClr val="FF0000"/>
                          </a:solidFill>
                        </a:rPr>
                        <a:t>381</a:t>
                      </a:r>
                      <a:r>
                        <a:rPr lang="zh-CN" altLang="en-US" sz="2800">
                          <a:solidFill>
                            <a:srgbClr val="FF0000"/>
                          </a:solidFill>
                          <a:sym typeface="+mn-ea"/>
                        </a:rPr>
                        <a:t>（人民币）</a:t>
                      </a:r>
                      <a:endParaRPr lang="zh-CN" altLang="en-US" sz="2800">
                        <a:solidFill>
                          <a:srgbClr val="FF0000"/>
                        </a:solidFill>
                        <a:sym typeface="+mn-ea"/>
                      </a:endParaRPr>
                    </a:p>
                  </a:txBody>
                  <a:tcPr/>
                </a:tc>
              </a:tr>
              <a:tr h="669290">
                <a:tc>
                  <a:txBody>
                    <a:bodyPr/>
                    <a:p>
                      <a:pPr>
                        <a:buNone/>
                      </a:pPr>
                      <a:r>
                        <a:rPr lang="zh-CN" altLang="en-US" sz="2800"/>
                        <a:t>日本</a:t>
                      </a:r>
                      <a:r>
                        <a:rPr lang="zh-CN" altLang="en-US" sz="2800">
                          <a:sym typeface="+mn-ea"/>
                        </a:rPr>
                        <a:t>（人均</a:t>
                      </a:r>
                      <a:r>
                        <a:rPr lang="en-US" altLang="zh-CN" sz="2800">
                          <a:sym typeface="+mn-ea"/>
                        </a:rPr>
                        <a:t>GDP</a:t>
                      </a:r>
                      <a:r>
                        <a:rPr lang="zh-CN" altLang="en-US" sz="2800">
                          <a:sym typeface="+mn-ea"/>
                        </a:rPr>
                        <a:t>）</a:t>
                      </a:r>
                      <a:endParaRPr lang="zh-CN" altLang="en-US" sz="2800">
                        <a:sym typeface="+mn-ea"/>
                      </a:endParaRPr>
                    </a:p>
                  </a:txBody>
                  <a:tcPr/>
                </a:tc>
                <a:tc>
                  <a:txBody>
                    <a:bodyPr/>
                    <a:p>
                      <a:pPr>
                        <a:buNone/>
                      </a:pPr>
                      <a:r>
                        <a:rPr lang="en-US" altLang="zh-CN" sz="2800">
                          <a:gradFill>
                            <a:gsLst>
                              <a:gs pos="0">
                                <a:srgbClr val="012D86"/>
                              </a:gs>
                              <a:gs pos="100000">
                                <a:srgbClr val="0E2557"/>
                              </a:gs>
                            </a:gsLst>
                            <a:lin scaled="0"/>
                          </a:gradFill>
                        </a:rPr>
                        <a:t>151</a:t>
                      </a:r>
                      <a:r>
                        <a:rPr lang="zh-CN" altLang="en-US" sz="2800">
                          <a:gradFill>
                            <a:gsLst>
                              <a:gs pos="0">
                                <a:srgbClr val="012D86"/>
                              </a:gs>
                              <a:gs pos="100000">
                                <a:srgbClr val="0E2557"/>
                              </a:gs>
                            </a:gsLst>
                            <a:lin scaled="0"/>
                          </a:gradFill>
                        </a:rPr>
                        <a:t>（美元）</a:t>
                      </a:r>
                      <a:endParaRPr lang="zh-CN" altLang="en-US" sz="2800">
                        <a:gradFill>
                          <a:gsLst>
                            <a:gs pos="0">
                              <a:srgbClr val="012D86"/>
                            </a:gs>
                            <a:gs pos="100000">
                              <a:srgbClr val="0E2557"/>
                            </a:gs>
                          </a:gsLst>
                          <a:lin scaled="0"/>
                        </a:gradFill>
                      </a:endParaRPr>
                    </a:p>
                  </a:txBody>
                  <a:tcPr/>
                </a:tc>
                <a:tc>
                  <a:txBody>
                    <a:bodyPr/>
                    <a:p>
                      <a:pPr>
                        <a:buNone/>
                      </a:pPr>
                      <a:r>
                        <a:rPr lang="en-US" altLang="zh-CN" sz="2800">
                          <a:gradFill>
                            <a:gsLst>
                              <a:gs pos="0">
                                <a:srgbClr val="012D86"/>
                              </a:gs>
                              <a:gs pos="100000">
                                <a:srgbClr val="0E2557"/>
                              </a:gs>
                            </a:gsLst>
                            <a:lin scaled="0"/>
                          </a:gradFill>
                        </a:rPr>
                        <a:t>8821</a:t>
                      </a:r>
                      <a:r>
                        <a:rPr lang="zh-CN" altLang="en-US" sz="2800">
                          <a:gradFill>
                            <a:gsLst>
                              <a:gs pos="0">
                                <a:srgbClr val="012D86"/>
                              </a:gs>
                              <a:gs pos="100000">
                                <a:srgbClr val="0E2557"/>
                              </a:gs>
                            </a:gsLst>
                            <a:lin scaled="0"/>
                          </a:gradFill>
                        </a:rPr>
                        <a:t>（美元）</a:t>
                      </a:r>
                      <a:endParaRPr lang="zh-CN" altLang="en-US" sz="2800">
                        <a:gradFill>
                          <a:gsLst>
                            <a:gs pos="0">
                              <a:srgbClr val="012D86"/>
                            </a:gs>
                            <a:gs pos="100000">
                              <a:srgbClr val="0E2557"/>
                            </a:gs>
                          </a:gsLst>
                          <a:lin scaled="0"/>
                        </a:gradFill>
                      </a:endParaRPr>
                    </a:p>
                  </a:txBody>
                  <a:tcPr/>
                </a:tc>
              </a:tr>
            </a:tbl>
          </a:graphicData>
        </a:graphic>
      </p:graphicFrame>
      <p:sp>
        <p:nvSpPr>
          <p:cNvPr id="20482" name="文本框 6"/>
          <p:cNvSpPr txBox="1"/>
          <p:nvPr/>
        </p:nvSpPr>
        <p:spPr>
          <a:xfrm>
            <a:off x="250825" y="2854325"/>
            <a:ext cx="8124825" cy="830263"/>
          </a:xfrm>
          <a:prstGeom prst="rect">
            <a:avLst/>
          </a:prstGeom>
          <a:noFill/>
          <a:ln w="9525">
            <a:noFill/>
          </a:ln>
        </p:spPr>
        <p:txBody>
          <a:bodyPr wrap="square" anchor="t" anchorCtr="0">
            <a:spAutoFit/>
          </a:bodyPr>
          <a:p>
            <a:r>
              <a:rPr lang="zh-CN" altLang="en-US" sz="2400" b="1" dirty="0">
                <a:solidFill>
                  <a:srgbClr val="002060"/>
                </a:solidFill>
                <a:latin typeface="微软雅黑" panose="020B0503020204020204" charset="-122"/>
                <a:ea typeface="微软雅黑" panose="020B0503020204020204" charset="-122"/>
              </a:rPr>
              <a:t>（百度数据：</a:t>
            </a:r>
            <a:r>
              <a:rPr lang="en-US" altLang="zh-CN" sz="2400" b="1" dirty="0">
                <a:solidFill>
                  <a:srgbClr val="002060"/>
                </a:solidFill>
                <a:latin typeface="微软雅黑" panose="020B0503020204020204" charset="-122"/>
                <a:ea typeface="微软雅黑" panose="020B0503020204020204" charset="-122"/>
              </a:rPr>
              <a:t>1978</a:t>
            </a:r>
            <a:r>
              <a:rPr lang="zh-CN" altLang="en-US" sz="2400" b="1" dirty="0">
                <a:solidFill>
                  <a:srgbClr val="002060"/>
                </a:solidFill>
                <a:latin typeface="微软雅黑" panose="020B0503020204020204" charset="-122"/>
                <a:ea typeface="微软雅黑" panose="020B0503020204020204" charset="-122"/>
              </a:rPr>
              <a:t>年我国人均</a:t>
            </a:r>
            <a:r>
              <a:rPr lang="en-US" altLang="zh-CN" sz="2400" b="1" dirty="0">
                <a:solidFill>
                  <a:srgbClr val="002060"/>
                </a:solidFill>
                <a:latin typeface="微软雅黑" panose="020B0503020204020204" charset="-122"/>
                <a:ea typeface="微软雅黑" panose="020B0503020204020204" charset="-122"/>
              </a:rPr>
              <a:t>GDP</a:t>
            </a:r>
            <a:r>
              <a:rPr lang="zh-CN" altLang="en-US" sz="2400" b="1" dirty="0">
                <a:solidFill>
                  <a:srgbClr val="002060"/>
                </a:solidFill>
                <a:latin typeface="微软雅黑" panose="020B0503020204020204" charset="-122"/>
                <a:ea typeface="微软雅黑" panose="020B0503020204020204" charset="-122"/>
              </a:rPr>
              <a:t>在有数据的</a:t>
            </a:r>
            <a:r>
              <a:rPr lang="en-US" altLang="zh-CN" sz="2400" b="1" dirty="0">
                <a:solidFill>
                  <a:srgbClr val="002060"/>
                </a:solidFill>
                <a:latin typeface="微软雅黑" panose="020B0503020204020204" charset="-122"/>
                <a:ea typeface="微软雅黑" panose="020B0503020204020204" charset="-122"/>
              </a:rPr>
              <a:t>137</a:t>
            </a:r>
            <a:r>
              <a:rPr lang="zh-CN" altLang="en-US" sz="2400" b="1" dirty="0">
                <a:solidFill>
                  <a:srgbClr val="002060"/>
                </a:solidFill>
                <a:latin typeface="微软雅黑" panose="020B0503020204020204" charset="-122"/>
                <a:ea typeface="微软雅黑" panose="020B0503020204020204" charset="-122"/>
              </a:rPr>
              <a:t>个国家里排名第</a:t>
            </a:r>
            <a:r>
              <a:rPr lang="en-US" altLang="zh-CN" sz="2400" b="1" dirty="0">
                <a:solidFill>
                  <a:srgbClr val="002060"/>
                </a:solidFill>
                <a:latin typeface="微软雅黑" panose="020B0503020204020204" charset="-122"/>
                <a:ea typeface="微软雅黑" panose="020B0503020204020204" charset="-122"/>
              </a:rPr>
              <a:t>135</a:t>
            </a:r>
            <a:r>
              <a:rPr lang="zh-CN" altLang="en-US" sz="2400" b="1" dirty="0">
                <a:solidFill>
                  <a:srgbClr val="002060"/>
                </a:solidFill>
                <a:latin typeface="微软雅黑" panose="020B0503020204020204" charset="-122"/>
                <a:ea typeface="微软雅黑" panose="020B0503020204020204" charset="-122"/>
              </a:rPr>
              <a:t>位，仅领先尼泊尔和索马里）</a:t>
            </a:r>
            <a:endParaRPr lang="zh-CN" altLang="en-US" sz="2400">
              <a:latin typeface="Arial" panose="020B0604020202020204" pitchFamily="34" charset="0"/>
              <a:ea typeface="宋体" panose="02010600030101010101" pitchFamily="2" charset="-122"/>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505" name="组合 7"/>
          <p:cNvGrpSpPr/>
          <p:nvPr/>
        </p:nvGrpSpPr>
        <p:grpSpPr>
          <a:xfrm>
            <a:off x="392113" y="357188"/>
            <a:ext cx="8069262" cy="4032250"/>
            <a:chOff x="799213" y="1306163"/>
            <a:chExt cx="10758373" cy="5377576"/>
          </a:xfrm>
        </p:grpSpPr>
        <p:sp>
          <p:nvSpPr>
            <p:cNvPr id="21506" name="矩形 5"/>
            <p:cNvSpPr/>
            <p:nvPr/>
          </p:nvSpPr>
          <p:spPr>
            <a:xfrm>
              <a:off x="3934042" y="1391226"/>
              <a:ext cx="7623544" cy="5292513"/>
            </a:xfrm>
            <a:prstGeom prst="rect">
              <a:avLst/>
            </a:prstGeom>
            <a:noFill/>
            <a:ln w="9525">
              <a:noFill/>
            </a:ln>
          </p:spPr>
          <p:txBody>
            <a:bodyPr wrap="square" anchor="t" anchorCtr="0">
              <a:spAutoFit/>
            </a:bodyPr>
            <a:p>
              <a:pPr indent="457200">
                <a:lnSpc>
                  <a:spcPct val="150000"/>
                </a:lnSpc>
              </a:pPr>
              <a:r>
                <a:rPr lang="en-US" altLang="zh-CN" sz="2400" b="1" dirty="0">
                  <a:latin typeface="黑体" panose="02010609060101010101" pitchFamily="49" charset="-122"/>
                  <a:ea typeface="黑体" panose="02010609060101010101" pitchFamily="49" charset="-122"/>
                </a:rPr>
                <a:t>(1978</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5</a:t>
              </a:r>
              <a:r>
                <a:rPr lang="zh-CN" altLang="en-US" sz="2400" b="1" dirty="0">
                  <a:latin typeface="黑体" panose="02010609060101010101" pitchFamily="49" charset="-122"/>
                  <a:ea typeface="黑体" panose="02010609060101010101" pitchFamily="49" charset="-122"/>
                </a:rPr>
                <a:t>月</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西德一个年产</a:t>
              </a:r>
              <a:r>
                <a:rPr lang="en-US" altLang="zh-CN" sz="2400" b="1" dirty="0">
                  <a:latin typeface="黑体" panose="02010609060101010101" pitchFamily="49" charset="-122"/>
                  <a:ea typeface="黑体" panose="02010609060101010101" pitchFamily="49" charset="-122"/>
                </a:rPr>
                <a:t>5000</a:t>
              </a:r>
              <a:r>
                <a:rPr lang="zh-CN" altLang="en-US" sz="2400" b="1" dirty="0">
                  <a:latin typeface="黑体" panose="02010609060101010101" pitchFamily="49" charset="-122"/>
                  <a:ea typeface="黑体" panose="02010609060101010101" pitchFamily="49" charset="-122"/>
                </a:rPr>
                <a:t>万吨的煤矿用</a:t>
              </a:r>
              <a:r>
                <a:rPr lang="en-US" altLang="zh-CN" sz="2400" b="1" dirty="0">
                  <a:latin typeface="黑体" panose="02010609060101010101" pitchFamily="49" charset="-122"/>
                  <a:ea typeface="黑体" panose="02010609060101010101" pitchFamily="49" charset="-122"/>
                </a:rPr>
                <a:t>2000</a:t>
              </a:r>
              <a:r>
                <a:rPr lang="zh-CN" altLang="en-US" sz="2400" b="1" dirty="0">
                  <a:latin typeface="黑体" panose="02010609060101010101" pitchFamily="49" charset="-122"/>
                  <a:ea typeface="黑体" panose="02010609060101010101" pitchFamily="49" charset="-122"/>
                </a:rPr>
                <a:t>个工人，中国要</a:t>
              </a:r>
              <a:r>
                <a:rPr lang="en-US" altLang="zh-CN" sz="2400" b="1" dirty="0">
                  <a:latin typeface="黑体" panose="02010609060101010101" pitchFamily="49" charset="-122"/>
                  <a:ea typeface="黑体" panose="02010609060101010101" pitchFamily="49" charset="-122"/>
                </a:rPr>
                <a:t>16</a:t>
              </a:r>
              <a:r>
                <a:rPr lang="zh-CN" altLang="en-US" sz="2400" b="1" dirty="0">
                  <a:latin typeface="黑体" panose="02010609060101010101" pitchFamily="49" charset="-122"/>
                  <a:ea typeface="黑体" panose="02010609060101010101" pitchFamily="49" charset="-122"/>
                </a:rPr>
                <a:t>万工人，</a:t>
              </a:r>
              <a:r>
                <a:rPr lang="zh-CN" altLang="en-US" sz="2400" b="1" dirty="0">
                  <a:solidFill>
                    <a:srgbClr val="FF0000"/>
                  </a:solidFill>
                  <a:latin typeface="黑体" panose="02010609060101010101" pitchFamily="49" charset="-122"/>
                  <a:ea typeface="黑体" panose="02010609060101010101" pitchFamily="49" charset="-122"/>
                </a:rPr>
                <a:t>相差</a:t>
              </a:r>
              <a:r>
                <a:rPr lang="en-US" altLang="zh-CN" sz="2400" b="1" dirty="0">
                  <a:solidFill>
                    <a:srgbClr val="FF0000"/>
                  </a:solidFill>
                  <a:latin typeface="黑体" panose="02010609060101010101" pitchFamily="49" charset="-122"/>
                  <a:ea typeface="黑体" panose="02010609060101010101" pitchFamily="49" charset="-122"/>
                </a:rPr>
                <a:t>80</a:t>
              </a:r>
              <a:r>
                <a:rPr lang="zh-CN" altLang="en-US" sz="2400" b="1" dirty="0">
                  <a:solidFill>
                    <a:srgbClr val="FF0000"/>
                  </a:solidFill>
                  <a:latin typeface="黑体" panose="02010609060101010101" pitchFamily="49" charset="-122"/>
                  <a:ea typeface="黑体" panose="02010609060101010101" pitchFamily="49" charset="-122"/>
                </a:rPr>
                <a:t>倍</a:t>
              </a:r>
              <a:r>
                <a:rPr lang="zh-CN" altLang="en-US" sz="2400" b="1" dirty="0">
                  <a:latin typeface="黑体" panose="02010609060101010101" pitchFamily="49" charset="-122"/>
                  <a:ea typeface="黑体" panose="02010609060101010101" pitchFamily="49" charset="-122"/>
                </a:rPr>
                <a:t>。法国戴高乐机场</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分钟起落</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架飞机，而北京国际机场半小时起落</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架，还搞得</a:t>
              </a:r>
              <a:r>
                <a:rPr lang="zh-CN" altLang="en-US" sz="2400" b="1" dirty="0">
                  <a:solidFill>
                    <a:srgbClr val="FF0000"/>
                  </a:solidFill>
                  <a:latin typeface="黑体" panose="02010609060101010101" pitchFamily="49" charset="-122"/>
                  <a:ea typeface="黑体" panose="02010609060101010101" pitchFamily="49" charset="-122"/>
                </a:rPr>
                <a:t>手忙脚乱</a:t>
              </a:r>
              <a:r>
                <a:rPr lang="zh-CN" altLang="en-US"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a:p>
              <a:pPr indent="457200" algn="r">
                <a:lnSpc>
                  <a:spcPct val="150000"/>
                </a:lnSpc>
              </a:pP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谷牧</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西欧五国考察见闻录</a:t>
              </a:r>
              <a:r>
                <a:rPr lang="en-US" altLang="zh-CN"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indent="457200" algn="r">
                <a:lnSpc>
                  <a:spcPct val="150000"/>
                </a:lnSpc>
              </a:pPr>
              <a:endParaRPr lang="en-US" altLang="zh-CN" sz="2400" b="1" dirty="0">
                <a:latin typeface="黑体" panose="02010609060101010101" pitchFamily="49" charset="-122"/>
                <a:ea typeface="黑体" panose="02010609060101010101" pitchFamily="49" charset="-122"/>
              </a:endParaRPr>
            </a:p>
          </p:txBody>
        </p:sp>
        <p:pic>
          <p:nvPicPr>
            <p:cNvPr id="21507" name="图片 6"/>
            <p:cNvPicPr>
              <a:picLocks noChangeAspect="1"/>
            </p:cNvPicPr>
            <p:nvPr/>
          </p:nvPicPr>
          <p:blipFill>
            <a:blip r:embed="rId1"/>
            <a:srcRect t="9497" r="12160"/>
            <a:stretch>
              <a:fillRect/>
            </a:stretch>
          </p:blipFill>
          <p:spPr>
            <a:xfrm>
              <a:off x="799213" y="1306163"/>
              <a:ext cx="2844359" cy="4082904"/>
            </a:xfrm>
            <a:prstGeom prst="rect">
              <a:avLst/>
            </a:prstGeom>
            <a:noFill/>
            <a:ln w="9525">
              <a:noFill/>
            </a:ln>
          </p:spPr>
        </p:pic>
      </p:grpSp>
      <p:sp>
        <p:nvSpPr>
          <p:cNvPr id="9218" name="Rectangle 8"/>
          <p:cNvSpPr/>
          <p:nvPr/>
        </p:nvSpPr>
        <p:spPr>
          <a:xfrm>
            <a:off x="392113" y="4389438"/>
            <a:ext cx="6135687" cy="584200"/>
          </a:xfrm>
          <a:prstGeom prst="rect">
            <a:avLst/>
          </a:prstGeom>
          <a:solidFill>
            <a:schemeClr val="hlink"/>
          </a:solidFill>
          <a:ln w="9525">
            <a:noFill/>
          </a:ln>
        </p:spPr>
        <p:txBody>
          <a:bodyPr wrap="square" anchor="t" anchorCtr="0">
            <a:spAutoFit/>
          </a:bodyPr>
          <a:p>
            <a:r>
              <a:rPr lang="zh-CN" altLang="en-US" sz="3200" b="1" dirty="0">
                <a:solidFill>
                  <a:schemeClr val="bg1"/>
                </a:solidFill>
                <a:latin typeface="黑体" panose="02010609060101010101" pitchFamily="49" charset="-122"/>
                <a:ea typeface="黑体" panose="02010609060101010101" pitchFamily="49" charset="-122"/>
              </a:rPr>
              <a:t>为什么要开放？现实的差距 </a:t>
            </a:r>
            <a:endParaRPr lang="zh-CN" altLang="en-US" sz="32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ppt_x</p:attrName>
                                        </p:attrNameLst>
                                      </p:cBhvr>
                                      <p:tavLst>
                                        <p:tav tm="0">
                                          <p:val>
                                            <p:strVal val="#ppt_x"/>
                                          </p:val>
                                        </p:tav>
                                        <p:tav tm="100000">
                                          <p:val>
                                            <p:strVal val="#ppt_x"/>
                                          </p:val>
                                        </p:tav>
                                      </p:tavLst>
                                    </p:anim>
                                    <p:anim calcmode="lin" valueType="num">
                                      <p:cBhvr>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Picture 3" descr="http://news.xinhuanet.com/photo/2004-08/13/xinsrc_3708011312441711242160.jpg"/>
          <p:cNvPicPr>
            <a:picLocks noChangeAspect="1"/>
          </p:cNvPicPr>
          <p:nvPr/>
        </p:nvPicPr>
        <p:blipFill>
          <a:blip r:embed="rId1"/>
          <a:srcRect b="12358"/>
          <a:stretch>
            <a:fillRect/>
          </a:stretch>
        </p:blipFill>
        <p:spPr>
          <a:xfrm>
            <a:off x="0" y="0"/>
            <a:ext cx="5670550" cy="3260725"/>
          </a:xfrm>
          <a:prstGeom prst="rect">
            <a:avLst/>
          </a:prstGeom>
          <a:noFill/>
          <a:ln w="9525">
            <a:noFill/>
          </a:ln>
        </p:spPr>
      </p:pic>
      <p:sp>
        <p:nvSpPr>
          <p:cNvPr id="23554" name="Text Box 4"/>
          <p:cNvSpPr txBox="1"/>
          <p:nvPr/>
        </p:nvSpPr>
        <p:spPr>
          <a:xfrm>
            <a:off x="5905500" y="257175"/>
            <a:ext cx="2725738" cy="1568450"/>
          </a:xfrm>
          <a:prstGeom prst="rect">
            <a:avLst/>
          </a:prstGeom>
          <a:noFill/>
          <a:ln w="9525">
            <a:noFill/>
          </a:ln>
        </p:spPr>
        <p:txBody>
          <a:bodyPr wrap="square" anchor="t" anchorCtr="0">
            <a:spAutoFit/>
          </a:bodyPr>
          <a:p>
            <a:r>
              <a:rPr lang="en-US" altLang="zh-CN" b="1" dirty="0">
                <a:latin typeface="Franklin Gothic Book" panose="020B0503020102020204" pitchFamily="34" charset="0"/>
                <a:ea typeface="黑体" panose="02010609060101010101" pitchFamily="49" charset="-122"/>
              </a:rPr>
              <a:t>   </a:t>
            </a:r>
            <a:r>
              <a:rPr lang="en-US" altLang="zh-CN" sz="2400" b="1" dirty="0">
                <a:latin typeface="Franklin Gothic Book" panose="020B0503020102020204" pitchFamily="34" charset="0"/>
                <a:ea typeface="黑体" panose="02010609060101010101" pitchFamily="49" charset="-122"/>
              </a:rPr>
              <a:t>1978</a:t>
            </a:r>
            <a:r>
              <a:rPr lang="zh-CN" altLang="en-US" sz="2400" b="1" dirty="0">
                <a:latin typeface="Franklin Gothic Book" panose="020B0503020102020204" pitchFamily="34" charset="0"/>
                <a:ea typeface="黑体" panose="02010609060101010101" pitchFamily="49" charset="-122"/>
              </a:rPr>
              <a:t>年</a:t>
            </a:r>
            <a:r>
              <a:rPr lang="en-US" altLang="zh-CN" sz="2400" b="1" dirty="0">
                <a:latin typeface="Franklin Gothic Book" panose="020B0503020102020204" pitchFamily="34" charset="0"/>
                <a:ea typeface="黑体" panose="02010609060101010101" pitchFamily="49" charset="-122"/>
              </a:rPr>
              <a:t>10</a:t>
            </a:r>
            <a:r>
              <a:rPr lang="zh-CN" altLang="en-US" sz="2400" b="1" dirty="0">
                <a:latin typeface="Franklin Gothic Book" panose="020B0503020102020204" pitchFamily="34" charset="0"/>
                <a:ea typeface="黑体" panose="02010609060101010101" pitchFamily="49" charset="-122"/>
              </a:rPr>
              <a:t>月</a:t>
            </a:r>
            <a:r>
              <a:rPr lang="en-US" altLang="zh-CN" sz="2400" b="1" dirty="0">
                <a:latin typeface="Franklin Gothic Book" panose="020B0503020102020204" pitchFamily="34" charset="0"/>
                <a:ea typeface="黑体" panose="02010609060101010101" pitchFamily="49" charset="-122"/>
              </a:rPr>
              <a:t>26</a:t>
            </a:r>
            <a:r>
              <a:rPr lang="zh-CN" altLang="en-US" sz="2400" b="1" dirty="0">
                <a:latin typeface="Franklin Gothic Book" panose="020B0503020102020204" pitchFamily="34" charset="0"/>
                <a:ea typeface="黑体" panose="02010609060101010101" pitchFamily="49" charset="-122"/>
              </a:rPr>
              <a:t>日，邓小平乘新干线超特快列车赴京都访问。</a:t>
            </a:r>
            <a:endParaRPr lang="zh-CN" altLang="en-US" sz="2400" b="1" dirty="0">
              <a:latin typeface="Franklin Gothic Book" panose="020B0503020102020204" pitchFamily="34" charset="0"/>
              <a:ea typeface="黑体" panose="02010609060101010101" pitchFamily="49" charset="-122"/>
            </a:endParaRPr>
          </a:p>
        </p:txBody>
      </p:sp>
      <p:grpSp>
        <p:nvGrpSpPr>
          <p:cNvPr id="2" name="组合 6"/>
          <p:cNvGrpSpPr/>
          <p:nvPr/>
        </p:nvGrpSpPr>
        <p:grpSpPr>
          <a:xfrm>
            <a:off x="0" y="520700"/>
            <a:ext cx="3816350" cy="1330325"/>
            <a:chOff x="-316256" y="-811373"/>
            <a:chExt cx="6715125" cy="2143125"/>
          </a:xfrm>
        </p:grpSpPr>
        <p:sp>
          <p:nvSpPr>
            <p:cNvPr id="23556" name="椭圆形标注 5"/>
            <p:cNvSpPr/>
            <p:nvPr/>
          </p:nvSpPr>
          <p:spPr>
            <a:xfrm>
              <a:off x="-316256" y="-811373"/>
              <a:ext cx="6715125" cy="2143125"/>
            </a:xfrm>
            <a:prstGeom prst="wedgeEllipseCallout">
              <a:avLst>
                <a:gd name="adj1" fmla="val 45435"/>
                <a:gd name="adj2" fmla="val 57759"/>
              </a:avLst>
            </a:prstGeom>
            <a:solidFill>
              <a:schemeClr val="hlink"/>
            </a:solidFill>
            <a:ln w="25400" cap="flat" cmpd="sng">
              <a:solidFill>
                <a:srgbClr val="695F0C"/>
              </a:solidFill>
              <a:prstDash val="solid"/>
              <a:miter/>
              <a:headEnd type="none" w="med" len="med"/>
              <a:tailEnd type="none" w="med" len="med"/>
            </a:ln>
          </p:spPr>
          <p:txBody>
            <a:bodyPr anchor="ctr" anchorCtr="0"/>
            <a:p>
              <a:pPr algn="ctr"/>
              <a:endParaRPr lang="zh-CN" altLang="zh-CN" b="1" dirty="0">
                <a:solidFill>
                  <a:srgbClr val="FFFFFF"/>
                </a:solidFill>
                <a:latin typeface="Franklin Gothic Book" panose="020B0503020102020204" pitchFamily="34" charset="0"/>
                <a:ea typeface="黑体" panose="02010609060101010101" pitchFamily="49" charset="-122"/>
              </a:endParaRPr>
            </a:p>
          </p:txBody>
        </p:sp>
        <p:sp>
          <p:nvSpPr>
            <p:cNvPr id="23557" name="TextBox 4"/>
            <p:cNvSpPr txBox="1"/>
            <p:nvPr/>
          </p:nvSpPr>
          <p:spPr>
            <a:xfrm>
              <a:off x="735037" y="-658001"/>
              <a:ext cx="4928687" cy="1485356"/>
            </a:xfrm>
            <a:prstGeom prst="rect">
              <a:avLst/>
            </a:prstGeom>
            <a:noFill/>
            <a:ln w="9525">
              <a:noFill/>
            </a:ln>
          </p:spPr>
          <p:txBody>
            <a:bodyPr anchor="t" anchorCtr="0">
              <a:spAutoFit/>
            </a:bodyPr>
            <a:p>
              <a:r>
                <a:rPr lang="en-US" altLang="zh-CN" b="1" dirty="0">
                  <a:solidFill>
                    <a:schemeClr val="bg1"/>
                  </a:solidFill>
                  <a:latin typeface="Arial" panose="020B0604020202020204" pitchFamily="34" charset="0"/>
                  <a:ea typeface="黑体" panose="02010609060101010101" pitchFamily="49" charset="-122"/>
                </a:rPr>
                <a:t>“</a:t>
              </a:r>
              <a:r>
                <a:rPr lang="zh-CN" altLang="en-US" b="1" dirty="0">
                  <a:solidFill>
                    <a:schemeClr val="bg1"/>
                  </a:solidFill>
                  <a:latin typeface="Arial" panose="020B0604020202020204" pitchFamily="34" charset="0"/>
                  <a:ea typeface="黑体" panose="02010609060101010101" pitchFamily="49" charset="-122"/>
                </a:rPr>
                <a:t>感觉到快，有催人跑的意思，我们现在正合适坐这样的车。”</a:t>
              </a:r>
              <a:endParaRPr lang="zh-CN" altLang="en-US" b="1" dirty="0">
                <a:solidFill>
                  <a:schemeClr val="bg1"/>
                </a:solidFill>
                <a:latin typeface="Arial" panose="020B0604020202020204" pitchFamily="34" charset="0"/>
                <a:ea typeface="黑体" panose="02010609060101010101" pitchFamily="49" charset="-122"/>
              </a:endParaRPr>
            </a:p>
          </p:txBody>
        </p:sp>
      </p:grpSp>
      <p:sp>
        <p:nvSpPr>
          <p:cNvPr id="21510" name="矩形 2"/>
          <p:cNvSpPr/>
          <p:nvPr/>
        </p:nvSpPr>
        <p:spPr>
          <a:xfrm>
            <a:off x="122238" y="3522663"/>
            <a:ext cx="8897937" cy="2676525"/>
          </a:xfrm>
          <a:prstGeom prst="rect">
            <a:avLst/>
          </a:prstGeom>
          <a:noFill/>
          <a:ln w="9525">
            <a:noFill/>
          </a:ln>
        </p:spPr>
        <p:txBody>
          <a:bodyPr wrap="square" anchor="t" anchorCtr="0">
            <a:spAutoFit/>
          </a:bodyPr>
          <a:p>
            <a:pPr algn="just"/>
            <a:r>
              <a:rPr lang="en-US" altLang="zh-CN" sz="2400" b="1" dirty="0">
                <a:latin typeface="黑体" panose="02010609060101010101" pitchFamily="49" charset="-122"/>
                <a:ea typeface="黑体" panose="02010609060101010101" pitchFamily="49" charset="-122"/>
              </a:rPr>
              <a:t>   </a:t>
            </a:r>
            <a:r>
              <a:rPr lang="zh-CN" altLang="en-US" sz="2400" b="1" dirty="0">
                <a:latin typeface="黑体" panose="02010609060101010101" pitchFamily="49" charset="-122"/>
                <a:ea typeface="黑体" panose="02010609060101010101" pitchFamily="49" charset="-122"/>
              </a:rPr>
              <a:t>“</a:t>
            </a:r>
            <a:r>
              <a:rPr lang="zh-CN" altLang="en-US" sz="2400" b="1" dirty="0">
                <a:solidFill>
                  <a:srgbClr val="0D0D0D"/>
                </a:solidFill>
                <a:latin typeface="黑体" panose="02010609060101010101" pitchFamily="49" charset="-122"/>
                <a:ea typeface="黑体" panose="02010609060101010101" pitchFamily="49" charset="-122"/>
              </a:rPr>
              <a:t>要有正确的政策，就是要善于学习，要以现在国际先进的技术</a:t>
            </a:r>
            <a:r>
              <a:rPr lang="zh-CN" altLang="en-US" sz="2400" b="1" dirty="0">
                <a:latin typeface="黑体" panose="02010609060101010101" pitchFamily="49" charset="-122"/>
                <a:ea typeface="黑体" panose="02010609060101010101" pitchFamily="49" charset="-122"/>
              </a:rPr>
              <a:t>、先进的管理方法作为我们发展的起点。</a:t>
            </a:r>
            <a:r>
              <a:rPr lang="zh-CN" altLang="en-US" sz="2400" b="1" dirty="0">
                <a:solidFill>
                  <a:srgbClr val="FF0000"/>
                </a:solidFill>
                <a:latin typeface="黑体" panose="02010609060101010101" pitchFamily="49" charset="-122"/>
                <a:ea typeface="黑体" panose="02010609060101010101" pitchFamily="49" charset="-122"/>
              </a:rPr>
              <a:t>首先承认我们的落后，老老实实承认落后就有希望。再就是善于学习。</a:t>
            </a:r>
            <a:r>
              <a:rPr lang="zh-CN" altLang="en-US" sz="2400" b="1" dirty="0">
                <a:latin typeface="黑体" panose="02010609060101010101" pitchFamily="49" charset="-122"/>
                <a:ea typeface="黑体" panose="02010609060101010101" pitchFamily="49" charset="-122"/>
              </a:rPr>
              <a:t>这次到日本来，就是要向日本请教。</a:t>
            </a:r>
            <a:r>
              <a:rPr lang="zh-CN" altLang="en-US" sz="2400" b="1" dirty="0">
                <a:solidFill>
                  <a:srgbClr val="FF0000"/>
                </a:solidFill>
                <a:latin typeface="黑体" panose="02010609060101010101" pitchFamily="49" charset="-122"/>
                <a:ea typeface="黑体" panose="02010609060101010101" pitchFamily="49" charset="-122"/>
              </a:rPr>
              <a:t>我们向一切发达国家请教。向第三世界穷朋友中的好经验请教。</a:t>
            </a:r>
            <a:r>
              <a:rPr lang="zh-CN" altLang="en-US" sz="2400" b="1" dirty="0">
                <a:latin typeface="黑体" panose="02010609060101010101" pitchFamily="49" charset="-122"/>
                <a:ea typeface="黑体" panose="02010609060101010101" pitchFamily="49" charset="-122"/>
              </a:rPr>
              <a:t>相信本着这样的态度、政策、方针，我们是有希望的。”</a:t>
            </a:r>
            <a:endParaRPr lang="en-US" altLang="zh-CN" sz="2400" b="1" dirty="0">
              <a:latin typeface="黑体" panose="02010609060101010101" pitchFamily="49" charset="-122"/>
              <a:ea typeface="黑体" panose="02010609060101010101" pitchFamily="49" charset="-122"/>
            </a:endParaRPr>
          </a:p>
          <a:p>
            <a:pPr algn="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邓小平访日期间所言</a:t>
            </a:r>
            <a:endParaRPr lang="en-US" altLang="zh-CN" sz="2400" b="1" dirty="0">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 calcmode="lin" valueType="num">
                                      <p:cBhvr additive="base">
                                        <p:cTn id="12" dur="500" fill="hold"/>
                                        <p:tgtEl>
                                          <p:spTgt spid="21510"/>
                                        </p:tgtEl>
                                        <p:attrNameLst>
                                          <p:attrName>ppt_x</p:attrName>
                                        </p:attrNameLst>
                                      </p:cBhvr>
                                      <p:tavLst>
                                        <p:tav tm="0">
                                          <p:val>
                                            <p:strVal val="#ppt_x"/>
                                          </p:val>
                                        </p:tav>
                                        <p:tav tm="100000">
                                          <p:val>
                                            <p:strVal val="#ppt_x"/>
                                          </p:val>
                                        </p:tav>
                                      </p:tavLst>
                                    </p:anim>
                                    <p:anim calcmode="lin" valueType="num">
                                      <p:cBhvr additive="base">
                                        <p:cTn id="13"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矩形 3"/>
          <p:cNvSpPr/>
          <p:nvPr/>
        </p:nvSpPr>
        <p:spPr>
          <a:xfrm>
            <a:off x="0" y="107950"/>
            <a:ext cx="9026525" cy="6186488"/>
          </a:xfrm>
          <a:prstGeom prst="rect">
            <a:avLst/>
          </a:prstGeom>
          <a:noFill/>
          <a:ln w="9525">
            <a:noFill/>
          </a:ln>
        </p:spPr>
        <p:txBody>
          <a:bodyPr wrap="square" anchor="t" anchorCtr="0">
            <a:spAutoFit/>
          </a:bodyPr>
          <a:p>
            <a:pPr indent="457200" algn="just">
              <a:lnSpc>
                <a:spcPct val="150000"/>
              </a:lnSpc>
            </a:pPr>
            <a:r>
              <a:rPr lang="en-US" altLang="zh-CN" sz="2400" b="1" dirty="0">
                <a:latin typeface="黑体" panose="02010609060101010101" pitchFamily="49" charset="-122"/>
                <a:ea typeface="黑体" panose="02010609060101010101" pitchFamily="49" charset="-122"/>
              </a:rPr>
              <a:t> </a:t>
            </a:r>
            <a:r>
              <a:rPr lang="zh-CN" altLang="en-US" sz="2400" b="1" dirty="0">
                <a:latin typeface="黑体" panose="02010609060101010101" pitchFamily="49" charset="-122"/>
                <a:ea typeface="黑体" panose="02010609060101010101" pitchFamily="49" charset="-122"/>
              </a:rPr>
              <a:t>我们干革命几十年，搞社会主义三十多年，截止1978年，工人的月平均工资只有四五十元，农村的大多数地区仍处于贫困状态。</a:t>
            </a:r>
            <a:r>
              <a:rPr lang="zh-CN" altLang="en-US" sz="2400" b="1" dirty="0">
                <a:solidFill>
                  <a:srgbClr val="FF0000"/>
                </a:solidFill>
                <a:latin typeface="黑体" panose="02010609060101010101" pitchFamily="49" charset="-122"/>
                <a:ea typeface="黑体" panose="02010609060101010101" pitchFamily="49" charset="-122"/>
              </a:rPr>
              <a:t>这叫什么社会主义优越性？</a:t>
            </a:r>
            <a:endParaRPr lang="en-US" altLang="zh-CN" sz="2400" b="1" dirty="0">
              <a:solidFill>
                <a:srgbClr val="FF0000"/>
              </a:solidFill>
              <a:latin typeface="黑体" panose="02010609060101010101" pitchFamily="49" charset="-122"/>
              <a:ea typeface="黑体" panose="02010609060101010101" pitchFamily="49" charset="-122"/>
            </a:endParaRPr>
          </a:p>
          <a:p>
            <a:pPr indent="457200" algn="just">
              <a:lnSpc>
                <a:spcPct val="150000"/>
              </a:lnSpc>
            </a:pPr>
            <a:r>
              <a:rPr lang="zh-CN" altLang="en-US" sz="2400" b="1" dirty="0">
                <a:solidFill>
                  <a:srgbClr val="FF0000"/>
                </a:solidFill>
                <a:latin typeface="黑体" panose="02010609060101010101" pitchFamily="49" charset="-122"/>
                <a:ea typeface="黑体" panose="02010609060101010101" pitchFamily="49" charset="-122"/>
              </a:rPr>
              <a:t>任何时候不能把贫穷作为社会主义的骄傲。</a:t>
            </a:r>
            <a:r>
              <a:rPr lang="zh-CN" altLang="en-US" sz="2400" b="1" dirty="0">
                <a:latin typeface="黑体" panose="02010609060101010101" pitchFamily="49" charset="-122"/>
                <a:ea typeface="黑体" panose="02010609060101010101" pitchFamily="49" charset="-122"/>
              </a:rPr>
              <a:t>四人帮鼓吹宁要贫穷的社会主义，也不要富裕的资本主义，是一种谬论，是对社会主义的歪曲甚至污辱。</a:t>
            </a:r>
            <a:r>
              <a:rPr lang="zh-CN" altLang="en-US" sz="2400" b="1" dirty="0">
                <a:solidFill>
                  <a:srgbClr val="FF0000"/>
                </a:solidFill>
                <a:latin typeface="黑体" panose="02010609060101010101" pitchFamily="49" charset="-122"/>
                <a:ea typeface="黑体" panose="02010609060101010101" pitchFamily="49" charset="-122"/>
              </a:rPr>
              <a:t>向穷的方向发展，这不能叫社会主义。</a:t>
            </a:r>
            <a:endParaRPr lang="en-US" altLang="zh-CN" sz="2400" b="1" dirty="0">
              <a:solidFill>
                <a:srgbClr val="FF0000"/>
              </a:solidFill>
              <a:latin typeface="黑体" panose="02010609060101010101" pitchFamily="49" charset="-122"/>
              <a:ea typeface="黑体" panose="02010609060101010101" pitchFamily="49" charset="-122"/>
            </a:endParaRPr>
          </a:p>
          <a:p>
            <a:pPr indent="457200" algn="just">
              <a:lnSpc>
                <a:spcPct val="150000"/>
              </a:lnSpc>
            </a:pPr>
            <a:r>
              <a:rPr lang="zh-CN" altLang="en-US" sz="2400" b="1" dirty="0">
                <a:latin typeface="黑体" panose="02010609060101010101" pitchFamily="49" charset="-122"/>
                <a:ea typeface="黑体" panose="02010609060101010101" pitchFamily="49" charset="-122"/>
              </a:rPr>
              <a:t>中国在西方国家产业革命以后变得落后了，一个重要原因就是</a:t>
            </a:r>
            <a:r>
              <a:rPr lang="zh-CN" altLang="en-US" sz="2400" b="1" dirty="0">
                <a:solidFill>
                  <a:srgbClr val="FF0000"/>
                </a:solidFill>
                <a:latin typeface="黑体" panose="02010609060101010101" pitchFamily="49" charset="-122"/>
                <a:ea typeface="黑体" panose="02010609060101010101" pitchFamily="49" charset="-122"/>
              </a:rPr>
              <a:t>闭关自守</a:t>
            </a:r>
            <a:r>
              <a:rPr lang="zh-CN" altLang="en-US" sz="2400" b="1" dirty="0">
                <a:latin typeface="黑体" panose="02010609060101010101" pitchFamily="49" charset="-122"/>
                <a:ea typeface="黑体" panose="02010609060101010101" pitchFamily="49" charset="-122"/>
              </a:rPr>
              <a:t>。建国后，人家封锁我们，在某种程度上我们也还是闭关自守，这给我们带来了一些困难。</a:t>
            </a:r>
            <a:r>
              <a:rPr lang="zh-CN" altLang="en-US" sz="2400" b="1" dirty="0">
                <a:solidFill>
                  <a:srgbClr val="FF0000"/>
                </a:solidFill>
                <a:latin typeface="黑体" panose="02010609060101010101" pitchFamily="49" charset="-122"/>
                <a:ea typeface="黑体" panose="02010609060101010101" pitchFamily="49" charset="-122"/>
              </a:rPr>
              <a:t>三十几年的经验教训告诉我们，关起门来搞建设是不行的，发展不起来。现在的世界是开放的世界。                            </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邓小平文选</a:t>
            </a:r>
            <a:r>
              <a:rPr lang="en-US" altLang="zh-CN"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p:txBody>
      </p:sp>
    </p:spTree>
  </p:cSld>
  <p:clrMapOvr>
    <a:masterClrMapping/>
  </p:clrMapOvr>
  <p:transition>
    <p:fade/>
  </p:transition>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KSO_WM_UNIT_TABLE_BEAUTIFY" val="{94785974-2eff-4411-b863-148039fba63e}"/>
</p:tagLst>
</file>

<file path=ppt/tags/tag3.xml><?xml version="1.0" encoding="utf-8"?>
<p:tagLst xmlns:p="http://schemas.openxmlformats.org/presentationml/2006/main">
  <p:tag name="commondata" val="eyJoZGlkIjoiOWZjM2ExMmYwNTg5OGRmMjBiODU1MTViNWY3Mjk5YzQifQ=="/>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4944</Words>
  <Application>WPS 演示</Application>
  <PresentationFormat/>
  <Paragraphs>465</Paragraphs>
  <Slides>35</Slides>
  <Notes>0</Notes>
  <HiddenSlides>0</HiddenSlides>
  <MMClips>0</MMClips>
  <ScaleCrop>false</ScaleCrop>
  <HeadingPairs>
    <vt:vector size="6" baseType="variant">
      <vt:variant>
        <vt:lpstr>已用的字体</vt:lpstr>
      </vt:variant>
      <vt:variant>
        <vt:i4>22</vt:i4>
      </vt:variant>
      <vt:variant>
        <vt:lpstr>主题</vt:lpstr>
      </vt:variant>
      <vt:variant>
        <vt:i4>5</vt:i4>
      </vt:variant>
      <vt:variant>
        <vt:lpstr>幻灯片标题</vt:lpstr>
      </vt:variant>
      <vt:variant>
        <vt:i4>35</vt:i4>
      </vt:variant>
    </vt:vector>
  </HeadingPairs>
  <TitlesOfParts>
    <vt:vector size="62" baseType="lpstr">
      <vt:lpstr>Arial</vt:lpstr>
      <vt:lpstr>宋体</vt:lpstr>
      <vt:lpstr>Wingdings</vt:lpstr>
      <vt:lpstr>微软雅黑</vt:lpstr>
      <vt:lpstr>Arial Unicode MS</vt:lpstr>
      <vt:lpstr>Calibri</vt:lpstr>
      <vt:lpstr>叶根友毛笔行书简体</vt:lpstr>
      <vt:lpstr>黑体</vt:lpstr>
      <vt:lpstr>楷体_GB2312</vt:lpstr>
      <vt:lpstr>新宋体</vt:lpstr>
      <vt:lpstr>Franklin Gothic Book</vt:lpstr>
      <vt:lpstr>等线</vt:lpstr>
      <vt:lpstr>Tahoma</vt:lpstr>
      <vt:lpstr>华文新魏</vt:lpstr>
      <vt:lpstr>方正粗黑宋简体</vt:lpstr>
      <vt:lpstr>八大山人 V2007</vt:lpstr>
      <vt:lpstr>Times New Roman</vt:lpstr>
      <vt:lpstr>隶书</vt:lpstr>
      <vt:lpstr>楷体</vt:lpstr>
      <vt:lpstr>Verdana</vt:lpstr>
      <vt:lpstr>华文楷体</vt:lpstr>
      <vt:lpstr>楷体_GB2312</vt:lpstr>
      <vt:lpstr>默认设计模板</vt:lpstr>
      <vt:lpstr>Office 主题</vt:lpstr>
      <vt:lpstr>1_Office 主题</vt:lpstr>
      <vt:lpstr>1_默认设计模板</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材料一：本世纪是西洋——包括欧洲和北美的黄金世纪。但在中国，却是最羞辱的痛苦世纪，大黑暗日益沉重，欧美两洲进入一个崭新的科学、群众、最求人性尊严，以及疯狂的对外扩张的轰轰烈烈的伟大时代……          中国直到上个世纪四十年代，对上诉新生事物，还一无所知……一切如故，而且恶化。拒绝进步和改革的结果，使庞大的中国从光辉灿烂的顶峰，堕落为国际间的丑角，不断的战败，不断的割地赔款。 ——柏杨：《中国人史纲》</dc:title>
  <dc:creator>HP</dc:creator>
  <cp:lastModifiedBy>T</cp:lastModifiedBy>
  <cp:revision>77</cp:revision>
  <dcterms:created xsi:type="dcterms:W3CDTF">2020-06-26T11:43:05Z</dcterms:created>
  <dcterms:modified xsi:type="dcterms:W3CDTF">2024-02-13T02:21:18Z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4AE607D942F747238E9CBCC60F6B11A1_12</vt:lpwstr>
  </property>
</Properties>
</file>