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57" r:id="rId4"/>
    <p:sldId id="305" r:id="rId5"/>
    <p:sldId id="328" r:id="rId6"/>
    <p:sldId id="276" r:id="rId7"/>
    <p:sldId id="329" r:id="rId8"/>
    <p:sldId id="330" r:id="rId9"/>
    <p:sldId id="266" r:id="rId10"/>
    <p:sldId id="280" r:id="rId11"/>
    <p:sldId id="282" r:id="rId12"/>
    <p:sldId id="283" r:id="rId13"/>
    <p:sldId id="284" r:id="rId14"/>
    <p:sldId id="285" r:id="rId15"/>
    <p:sldId id="289" r:id="rId16"/>
    <p:sldId id="290" r:id="rId17"/>
    <p:sldId id="293" r:id="rId18"/>
    <p:sldId id="292" r:id="rId19"/>
    <p:sldId id="295" r:id="rId20"/>
    <p:sldId id="294" r:id="rId21"/>
    <p:sldId id="296" r:id="rId22"/>
    <p:sldId id="271" r:id="rId23"/>
    <p:sldId id="297" r:id="rId24"/>
    <p:sldId id="302" r:id="rId25"/>
    <p:sldId id="303" r:id="rId26"/>
    <p:sldId id="304"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7" name="1206988966@qq.com" initials="1" lastIdx="0" clrIdx="2"/>
  <p:cmAuthor id="1" name="Administrator" initials="A" lastIdx="0" clrIdx="0"/>
  <p:cmAuthor id="8" name="姜伟光" initials="姜" lastIdx="0" clrIdx="0"/>
  <p:cmAuthor id="2" name=" " initials="" lastIdx="0" clrIdx="1"/>
  <p:cmAuthor id="9" name="PPTer_Tang" initials="P" lastIdx="0" clrIdx="0"/>
  <p:cmAuthor id="3" name="lenovo" initials="l" lastIdx="0" clrIdx="2"/>
  <p:cmAuthor id="10" name="86136" initials="8" lastIdx="0" clrIdx="9"/>
  <p:cmAuthor id="4" name="pc" initials="p" lastIdx="0" clrIdx="0"/>
  <p:cmAuthor id="5" name="宋洁然" initials="宋" lastIdx="0" clrIdx="1"/>
  <p:cmAuthor id="6" name="ming qiu" initials="m" lastIdx="0" clrIdx="1"/>
  <p:cmAuthor id="11" name="ZZC" initials="Z" lastIdx="0" clrIdx="10"/>
  <p:cmAuthor id="12" name="12279" initials="1"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87.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png"/><Relationship Id="rId2" Type="http://schemas.microsoft.com/office/2007/relationships/media" Target="file:///C:\Users\lenovo\Desktop\2023.9.12&#20248;&#36136;&#35838;&#36164;&#26009;\&#35270;&#39057;&#25991;&#20214;.MP4" TargetMode="External"/><Relationship Id="rId1" Type="http://schemas.openxmlformats.org/officeDocument/2006/relationships/video" Target="file:///C:\Users\lenovo\Desktop\2023.9.12&#20248;&#36136;&#35838;&#36164;&#26009;\&#35270;&#39057;&#25991;&#20214;.MP4" TargetMode="Externa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image" Target="../media/image5.jpeg"/><Relationship Id="rId2" Type="http://schemas.openxmlformats.org/officeDocument/2006/relationships/tags" Target="../tags/tag131.xml"/><Relationship Id="rId1" Type="http://schemas.openxmlformats.org/officeDocument/2006/relationships/tags" Target="../tags/tag13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7.xml"/><Relationship Id="rId4" Type="http://schemas.openxmlformats.org/officeDocument/2006/relationships/image" Target="../media/image6.png"/><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tags" Target="../tags/tag14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tags" Target="../tags/tag14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5.xml"/><Relationship Id="rId3" Type="http://schemas.openxmlformats.org/officeDocument/2006/relationships/image" Target="../media/image7.png"/><Relationship Id="rId2" Type="http://schemas.openxmlformats.org/officeDocument/2006/relationships/tags" Target="../tags/tag154.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2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63.xml"/><Relationship Id="rId7" Type="http://schemas.openxmlformats.org/officeDocument/2006/relationships/image" Target="../media/image10.png"/><Relationship Id="rId6" Type="http://schemas.openxmlformats.org/officeDocument/2006/relationships/tags" Target="../tags/tag162.xml"/><Relationship Id="rId5" Type="http://schemas.openxmlformats.org/officeDocument/2006/relationships/image" Target="../media/image9.png"/><Relationship Id="rId4" Type="http://schemas.openxmlformats.org/officeDocument/2006/relationships/tags" Target="../tags/tag161.xml"/><Relationship Id="rId3" Type="http://schemas.openxmlformats.org/officeDocument/2006/relationships/image" Target="../media/image8.png"/><Relationship Id="rId21" Type="http://schemas.openxmlformats.org/officeDocument/2006/relationships/slideLayout" Target="../slideLayouts/slideLayout7.xml"/><Relationship Id="rId20" Type="http://schemas.openxmlformats.org/officeDocument/2006/relationships/tags" Target="../tags/tag171.xml"/><Relationship Id="rId2" Type="http://schemas.openxmlformats.org/officeDocument/2006/relationships/tags" Target="../tags/tag160.xml"/><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image" Target="../media/image14.png"/><Relationship Id="rId14" Type="http://schemas.openxmlformats.org/officeDocument/2006/relationships/tags" Target="../tags/tag166.xml"/><Relationship Id="rId13" Type="http://schemas.openxmlformats.org/officeDocument/2006/relationships/image" Target="../media/image13.png"/><Relationship Id="rId12" Type="http://schemas.openxmlformats.org/officeDocument/2006/relationships/tags" Target="../tags/tag165.xml"/><Relationship Id="rId11" Type="http://schemas.openxmlformats.org/officeDocument/2006/relationships/image" Target="../media/image12.png"/><Relationship Id="rId10" Type="http://schemas.openxmlformats.org/officeDocument/2006/relationships/tags" Target="../tags/tag164.xml"/><Relationship Id="rId1" Type="http://schemas.openxmlformats.org/officeDocument/2006/relationships/tags" Target="../tags/tag159.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image" Target="../media/image16.jpeg"/><Relationship Id="rId2" Type="http://schemas.openxmlformats.org/officeDocument/2006/relationships/tags" Target="../tags/tag172.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2.xml"/><Relationship Id="rId1" Type="http://schemas.openxmlformats.org/officeDocument/2006/relationships/tags" Target="../tags/tag181.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image" Target="../media/image17.jpeg"/><Relationship Id="rId2" Type="http://schemas.openxmlformats.org/officeDocument/2006/relationships/tags" Target="../tags/tag184.xml"/><Relationship Id="rId1" Type="http://schemas.openxmlformats.org/officeDocument/2006/relationships/tags" Target="../tags/tag183.xml"/></Relationships>
</file>

<file path=ppt/slides/_rels/slide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5" Type="http://schemas.openxmlformats.org/officeDocument/2006/relationships/slideLayout" Target="../slideLayouts/slideLayout7.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2.jpeg"/><Relationship Id="rId1" Type="http://schemas.openxmlformats.org/officeDocument/2006/relationships/tags" Target="../tags/tag79.xml"/></Relationships>
</file>

<file path=ppt/slides/_rels/slide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image" Target="../media/image3.jpeg"/><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9" Type="http://schemas.openxmlformats.org/officeDocument/2006/relationships/slideLayout" Target="../slideLayouts/slideLayout7.xml"/><Relationship Id="rId18" Type="http://schemas.openxmlformats.org/officeDocument/2006/relationships/tags" Target="../tags/tag99.xml"/><Relationship Id="rId17" Type="http://schemas.openxmlformats.org/officeDocument/2006/relationships/tags" Target="../tags/tag98.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8.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4.png"/><Relationship Id="rId13" Type="http://schemas.openxmlformats.org/officeDocument/2006/relationships/slideLayout" Target="../slideLayouts/slideLayout1.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视频文件">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3827780" y="487680"/>
            <a:ext cx="4355465" cy="5761990"/>
          </a:xfrm>
          <a:prstGeom prst="rect">
            <a:avLst/>
          </a:prstGeom>
        </p:spPr>
      </p:pic>
    </p:spTree>
    <p:custDataLst>
      <p:tags r:id="rId4"/>
    </p:custDataLst>
  </p:cSld>
  <p:clrMapOvr>
    <a:masterClrMapping/>
  </p:clrMapOvr>
  <p:timing>
    <p:tnLst>
      <p:par>
        <p:cTn id="1" dur="indefinite" restart="never" nodeType="tmRoot">
          <p:childTnLst>
            <p:video fullScrn="0">
              <p:cMediaNode>
                <p:cTn id="2" fill="hold" display="1">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0" y="0"/>
            <a:ext cx="7609840" cy="607695"/>
          </a:xfrm>
          <a:prstGeom prst="rect">
            <a:avLst/>
          </a:prstGeom>
          <a:solidFill>
            <a:srgbClr val="000099"/>
          </a:solidFill>
        </p:spPr>
        <p:txBody>
          <a:bodyPr wrap="square">
            <a:noAutofit/>
          </a:bodyPr>
          <a:p>
            <a:pPr algn="l"/>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rPr>
              <a:t>二、交融</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：风靡云涌</a:t>
            </a:r>
            <a:r>
              <a:rPr lang="en-US" altLang="zh-CN"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  </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破除</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旧局</a:t>
            </a:r>
            <a:endPar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endParaRPr>
          </a:p>
        </p:txBody>
      </p:sp>
      <p:sp>
        <p:nvSpPr>
          <p:cNvPr id="2" name="文本框 1"/>
          <p:cNvSpPr txBox="1"/>
          <p:nvPr/>
        </p:nvSpPr>
        <p:spPr>
          <a:xfrm>
            <a:off x="710565" y="711200"/>
            <a:ext cx="698881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结合教科书和所学知识，</a:t>
            </a:r>
            <a:r>
              <a:rPr lang="zh-CN" altLang="en-US" sz="2800" b="1">
                <a:latin typeface="黑体" panose="02010609060101010101" charset="-122"/>
                <a:ea typeface="黑体" panose="02010609060101010101" charset="-122"/>
              </a:rPr>
              <a:t>思考下列问题：</a:t>
            </a:r>
            <a:endParaRPr lang="zh-CN" altLang="en-US" sz="2800" b="1">
              <a:latin typeface="黑体" panose="02010609060101010101" charset="-122"/>
              <a:ea typeface="黑体" panose="02010609060101010101" charset="-122"/>
            </a:endParaRPr>
          </a:p>
        </p:txBody>
      </p:sp>
      <p:sp>
        <p:nvSpPr>
          <p:cNvPr id="6" name="文本框 5"/>
          <p:cNvSpPr txBox="1"/>
          <p:nvPr>
            <p:custDataLst>
              <p:tags r:id="rId2"/>
            </p:custDataLst>
          </p:nvPr>
        </p:nvSpPr>
        <p:spPr>
          <a:xfrm>
            <a:off x="710565" y="1337310"/>
            <a:ext cx="10617200" cy="119507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楷体" panose="02010609060101010101" charset="-122"/>
                <a:ea typeface="楷体" panose="02010609060101010101" charset="-122"/>
                <a:cs typeface="楷体" panose="02010609060101010101" charset="-122"/>
                <a:sym typeface="+mn-ea"/>
              </a:rPr>
              <a:t>问题</a:t>
            </a:r>
            <a:r>
              <a:rPr lang="en-US" altLang="zh-CN" sz="2800" b="1" dirty="0">
                <a:latin typeface="楷体" panose="02010609060101010101" charset="-122"/>
                <a:ea typeface="楷体" panose="02010609060101010101" charset="-122"/>
                <a:cs typeface="楷体" panose="02010609060101010101" charset="-122"/>
                <a:sym typeface="+mn-ea"/>
              </a:rPr>
              <a:t>1</a:t>
            </a:r>
            <a:r>
              <a:rPr lang="zh-CN" altLang="en-US" sz="2800" b="1" dirty="0">
                <a:latin typeface="楷体" panose="02010609060101010101" charset="-122"/>
                <a:ea typeface="楷体" panose="02010609060101010101" charset="-122"/>
                <a:cs typeface="楷体" panose="02010609060101010101" charset="-122"/>
                <a:sym typeface="+mn-ea"/>
              </a:rPr>
              <a:t>：第二次世界大战期间反法西斯国家签署的</a:t>
            </a:r>
            <a:r>
              <a:rPr lang="zh-CN" altLang="en-US" sz="2800" b="1" dirty="0">
                <a:latin typeface="楷体" panose="02010609060101010101" charset="-122"/>
                <a:ea typeface="楷体" panose="02010609060101010101" charset="-122"/>
                <a:cs typeface="楷体" panose="02010609060101010101" charset="-122"/>
                <a:sym typeface="+mn-ea"/>
              </a:rPr>
              <a:t>相关宪章或宣言，有哪些共同内容和</a:t>
            </a:r>
            <a:r>
              <a:rPr lang="zh-CN" altLang="en-US" sz="2800" b="1" dirty="0">
                <a:latin typeface="楷体" panose="02010609060101010101" charset="-122"/>
                <a:ea typeface="楷体" panose="02010609060101010101" charset="-122"/>
                <a:cs typeface="楷体" panose="02010609060101010101" charset="-122"/>
                <a:sym typeface="+mn-ea"/>
              </a:rPr>
              <a:t>影响？</a:t>
            </a:r>
            <a:endParaRPr lang="zh-CN" altLang="en-US" sz="2800" b="1" dirty="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3"/>
            </p:custDataLst>
          </p:nvPr>
        </p:nvSpPr>
        <p:spPr>
          <a:xfrm>
            <a:off x="710565" y="2679065"/>
            <a:ext cx="10617200" cy="119507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楷体" panose="02010609060101010101" charset="-122"/>
                <a:ea typeface="楷体" panose="02010609060101010101" charset="-122"/>
                <a:cs typeface="楷体" panose="02010609060101010101" charset="-122"/>
                <a:sym typeface="+mn-ea"/>
              </a:rPr>
              <a:t>问题</a:t>
            </a:r>
            <a:r>
              <a:rPr lang="en-US" altLang="zh-CN" sz="2800" b="1" dirty="0">
                <a:latin typeface="楷体" panose="02010609060101010101" charset="-122"/>
                <a:ea typeface="楷体" panose="02010609060101010101" charset="-122"/>
                <a:cs typeface="楷体" panose="02010609060101010101" charset="-122"/>
                <a:sym typeface="+mn-ea"/>
              </a:rPr>
              <a:t>2</a:t>
            </a:r>
            <a:r>
              <a:rPr lang="zh-CN" altLang="en-US" sz="2800" b="1" dirty="0">
                <a:latin typeface="楷体" panose="02010609060101010101" charset="-122"/>
                <a:ea typeface="楷体" panose="02010609060101010101" charset="-122"/>
                <a:cs typeface="楷体" panose="02010609060101010101" charset="-122"/>
                <a:sym typeface="+mn-ea"/>
              </a:rPr>
              <a:t>：上述宪章或宣言的签署，说明反法西斯联盟</a:t>
            </a:r>
            <a:r>
              <a:rPr lang="zh-CN" altLang="en-US" sz="2800" b="1" dirty="0">
                <a:latin typeface="楷体" panose="02010609060101010101" charset="-122"/>
                <a:ea typeface="楷体" panose="02010609060101010101" charset="-122"/>
                <a:cs typeface="楷体" panose="02010609060101010101" charset="-122"/>
                <a:sym typeface="+mn-ea"/>
              </a:rPr>
              <a:t>是为明确支持殖民地的独立要求，它们为什么要支持</a:t>
            </a:r>
            <a:r>
              <a:rPr lang="zh-CN" altLang="en-US" sz="2800" b="1" dirty="0">
                <a:latin typeface="楷体" panose="02010609060101010101" charset="-122"/>
                <a:ea typeface="楷体" panose="02010609060101010101" charset="-122"/>
                <a:cs typeface="楷体" panose="02010609060101010101" charset="-122"/>
                <a:sym typeface="+mn-ea"/>
              </a:rPr>
              <a:t>呢？</a:t>
            </a:r>
            <a:endParaRPr lang="zh-CN" altLang="en-US" sz="2800" b="1" dirty="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4"/>
            </p:custDataLst>
          </p:nvPr>
        </p:nvSpPr>
        <p:spPr>
          <a:xfrm>
            <a:off x="710565" y="4020820"/>
            <a:ext cx="10617200" cy="114046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楷体" panose="02010609060101010101" charset="-122"/>
                <a:ea typeface="楷体" panose="02010609060101010101" charset="-122"/>
                <a:cs typeface="楷体" panose="02010609060101010101" charset="-122"/>
                <a:sym typeface="+mn-ea"/>
              </a:rPr>
              <a:t>问题</a:t>
            </a:r>
            <a:r>
              <a:rPr lang="en-US" altLang="zh-CN" sz="2800" b="1" dirty="0">
                <a:latin typeface="楷体" panose="02010609060101010101" charset="-122"/>
                <a:ea typeface="楷体" panose="02010609060101010101" charset="-122"/>
                <a:cs typeface="楷体" panose="02010609060101010101" charset="-122"/>
                <a:sym typeface="+mn-ea"/>
              </a:rPr>
              <a:t>3</a:t>
            </a:r>
            <a:r>
              <a:rPr lang="zh-CN" altLang="en-US" sz="2800" b="1" dirty="0">
                <a:latin typeface="楷体" panose="02010609060101010101" charset="-122"/>
                <a:ea typeface="楷体" panose="02010609060101010101" charset="-122"/>
                <a:cs typeface="楷体" panose="02010609060101010101" charset="-122"/>
                <a:sym typeface="+mn-ea"/>
              </a:rPr>
              <a:t>：作为老牌殖民帝国的英国等国家是真的支持殖民地的独立</a:t>
            </a:r>
            <a:r>
              <a:rPr lang="zh-CN" altLang="en-US" sz="2800" b="1" dirty="0">
                <a:latin typeface="楷体" panose="02010609060101010101" charset="-122"/>
                <a:ea typeface="楷体" panose="02010609060101010101" charset="-122"/>
                <a:cs typeface="楷体" panose="02010609060101010101" charset="-122"/>
                <a:sym typeface="+mn-ea"/>
              </a:rPr>
              <a:t>吗？</a:t>
            </a:r>
            <a:endParaRPr lang="zh-CN" altLang="en-US" sz="2800" b="1" dirty="0">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custDataLst>
              <p:tags r:id="rId5"/>
            </p:custDataLst>
          </p:nvPr>
        </p:nvSpPr>
        <p:spPr>
          <a:xfrm>
            <a:off x="710565" y="5307965"/>
            <a:ext cx="10617200" cy="63944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楷体" panose="02010609060101010101" charset="-122"/>
                <a:ea typeface="楷体" panose="02010609060101010101" charset="-122"/>
                <a:cs typeface="楷体" panose="02010609060101010101" charset="-122"/>
                <a:sym typeface="+mn-ea"/>
              </a:rPr>
              <a:t>问题</a:t>
            </a:r>
            <a:r>
              <a:rPr lang="en-US" altLang="zh-CN" sz="2800" b="1" dirty="0">
                <a:latin typeface="楷体" panose="02010609060101010101" charset="-122"/>
                <a:ea typeface="楷体" panose="02010609060101010101" charset="-122"/>
                <a:cs typeface="楷体" panose="02010609060101010101" charset="-122"/>
                <a:sym typeface="+mn-ea"/>
              </a:rPr>
              <a:t>4</a:t>
            </a:r>
            <a:r>
              <a:rPr lang="zh-CN" altLang="en-US" sz="2800" b="1" dirty="0">
                <a:latin typeface="楷体" panose="02010609060101010101" charset="-122"/>
                <a:ea typeface="楷体" panose="02010609060101010101" charset="-122"/>
                <a:cs typeface="楷体" panose="02010609060101010101" charset="-122"/>
                <a:sym typeface="+mn-ea"/>
              </a:rPr>
              <a:t>：英国等国家为什么</a:t>
            </a:r>
            <a:r>
              <a:rPr lang="zh-CN" altLang="en-US" sz="2800" b="1" dirty="0">
                <a:latin typeface="楷体" panose="02010609060101010101" charset="-122"/>
                <a:ea typeface="楷体" panose="02010609060101010101" charset="-122"/>
                <a:cs typeface="楷体" panose="02010609060101010101" charset="-122"/>
                <a:sym typeface="+mn-ea"/>
              </a:rPr>
              <a:t>还会表态支持</a:t>
            </a:r>
            <a:r>
              <a:rPr lang="zh-CN" altLang="en-US" sz="2800" b="1" dirty="0">
                <a:latin typeface="楷体" panose="02010609060101010101" charset="-122"/>
                <a:ea typeface="楷体" panose="02010609060101010101" charset="-122"/>
                <a:cs typeface="楷体" panose="02010609060101010101" charset="-122"/>
                <a:sym typeface="+mn-ea"/>
              </a:rPr>
              <a:t>呢？</a:t>
            </a:r>
            <a:endParaRPr lang="zh-CN" altLang="en-US" sz="2800" b="1" dirty="0">
              <a:latin typeface="楷体" panose="02010609060101010101" charset="-122"/>
              <a:ea typeface="楷体" panose="02010609060101010101" charset="-122"/>
              <a:cs typeface="楷体" panose="02010609060101010101" charset="-122"/>
              <a:sym typeface="+mn-ea"/>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350520" y="233680"/>
            <a:ext cx="11488420" cy="119507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黑体" panose="02010609060101010101" charset="-122"/>
                <a:ea typeface="黑体" panose="02010609060101010101" charset="-122"/>
                <a:cs typeface="黑体" panose="02010609060101010101" charset="-122"/>
                <a:sym typeface="+mn-ea"/>
              </a:rPr>
              <a:t>问题</a:t>
            </a:r>
            <a:r>
              <a:rPr lang="en-US" altLang="zh-CN" sz="2800" b="1" dirty="0">
                <a:latin typeface="黑体" panose="02010609060101010101" charset="-122"/>
                <a:ea typeface="黑体" panose="02010609060101010101" charset="-122"/>
                <a:cs typeface="黑体" panose="02010609060101010101" charset="-122"/>
                <a:sym typeface="+mn-ea"/>
              </a:rPr>
              <a:t>1</a:t>
            </a:r>
            <a:r>
              <a:rPr lang="zh-CN" altLang="en-US" sz="2800" b="1" dirty="0">
                <a:latin typeface="黑体" panose="02010609060101010101" charset="-122"/>
                <a:ea typeface="黑体" panose="02010609060101010101" charset="-122"/>
                <a:cs typeface="黑体" panose="02010609060101010101" charset="-122"/>
                <a:sym typeface="+mn-ea"/>
              </a:rPr>
              <a:t>：第二次世界大战期间反法西斯国家签署的相关宪章或宣言，有哪些共同内容和</a:t>
            </a:r>
            <a:r>
              <a:rPr lang="zh-CN" altLang="en-US" sz="2800" b="1" dirty="0">
                <a:latin typeface="黑体" panose="02010609060101010101" charset="-122"/>
                <a:ea typeface="黑体" panose="02010609060101010101" charset="-122"/>
                <a:cs typeface="黑体" panose="02010609060101010101" charset="-122"/>
                <a:sym typeface="+mn-ea"/>
              </a:rPr>
              <a:t>影响？</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55" name="文本框 54"/>
          <p:cNvSpPr txBox="1"/>
          <p:nvPr>
            <p:custDataLst>
              <p:tags r:id="rId2"/>
            </p:custDataLst>
          </p:nvPr>
        </p:nvSpPr>
        <p:spPr>
          <a:xfrm>
            <a:off x="350520" y="1677035"/>
            <a:ext cx="11488420" cy="4888865"/>
          </a:xfrm>
          <a:prstGeom prst="rect">
            <a:avLst/>
          </a:prstGeom>
          <a:solidFill>
            <a:schemeClr val="bg1"/>
          </a:solidFill>
          <a:ln w="12700" cmpd="sng">
            <a:solidFill>
              <a:schemeClr val="accent1">
                <a:shade val="50000"/>
              </a:schemeClr>
            </a:solidFill>
            <a:prstDash val="solid"/>
          </a:ln>
        </p:spPr>
        <p:txBody>
          <a:bodyPr wrap="square" rtlCol="0" anchor="t">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4</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尊重</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各民族</a:t>
            </a:r>
            <a:r>
              <a:rPr lang="zh-CN" altLang="en-US" sz="2400" b="1" dirty="0">
                <a:latin typeface="楷体" panose="02010609060101010101" charset="-122"/>
                <a:ea typeface="楷体" panose="02010609060101010101" charset="-122"/>
                <a:cs typeface="楷体" panose="02010609060101010101" charset="-122"/>
                <a:sym typeface="+mn-ea"/>
              </a:rPr>
              <a:t>自由选择其所赖以生存的政府形式的权利。各民族中的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主权和自治权</a:t>
            </a:r>
            <a:r>
              <a:rPr lang="zh-CN" altLang="en-US" sz="2400" b="1" dirty="0">
                <a:latin typeface="楷体" panose="02010609060101010101" charset="-122"/>
                <a:ea typeface="楷体" panose="02010609060101010101" charset="-122"/>
                <a:cs typeface="楷体" panose="02010609060101010101" charset="-122"/>
                <a:sym typeface="+mn-ea"/>
              </a:rPr>
              <a:t>有横遭剥夺者，两国俱欲设法予以恢复。</a:t>
            </a:r>
            <a:endParaRPr lang="en-US" altLang="zh-CN" sz="2400" b="1" dirty="0">
              <a:latin typeface="楷体" panose="02010609060101010101" charset="-122"/>
              <a:ea typeface="楷体" panose="02010609060101010101" charset="-122"/>
              <a:cs typeface="楷体" panose="02010609060101010101" charset="-122"/>
            </a:endParaRPr>
          </a:p>
          <a:p>
            <a:pPr indent="0" algn="r" fontAlgn="auto">
              <a:lnSpc>
                <a:spcPct val="1200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——1941</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8</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月英、美两国首脑签订的</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大西洋宪章</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b="1" dirty="0">
              <a:latin typeface="楷体" panose="02010609060101010101" charset="-122"/>
              <a:ea typeface="楷体" panose="02010609060101010101" charset="-122"/>
              <a:cs typeface="楷体" panose="02010609060101010101" charset="-122"/>
              <a:sym typeface="+mn-ea"/>
            </a:endParaRPr>
          </a:p>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5</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用</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民主方式</a:t>
            </a:r>
            <a:r>
              <a:rPr lang="zh-CN" altLang="en-US" sz="2400" b="1" dirty="0">
                <a:latin typeface="楷体" panose="02010609060101010101" charset="-122"/>
                <a:ea typeface="楷体" panose="02010609060101010101" charset="-122"/>
                <a:cs typeface="楷体" panose="02010609060101010101" charset="-122"/>
                <a:sym typeface="+mn-ea"/>
              </a:rPr>
              <a:t>解决他们迫切的政治问题和经济问题</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致力于全人类的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和平、安全、自由与普遍的福利</a:t>
            </a:r>
            <a:r>
              <a:rPr lang="zh-CN" altLang="en-US" sz="2400" b="1" dirty="0">
                <a:latin typeface="楷体" panose="02010609060101010101" charset="-122"/>
                <a:ea typeface="楷体" panose="02010609060101010101" charset="-122"/>
                <a:cs typeface="楷体" panose="02010609060101010101" charset="-122"/>
                <a:sym typeface="+mn-ea"/>
              </a:rPr>
              <a:t>。 </a:t>
            </a:r>
            <a:endParaRPr lang="zh-CN" altLang="en-US" sz="2400" b="1" dirty="0">
              <a:latin typeface="楷体" panose="02010609060101010101" charset="-122"/>
              <a:ea typeface="楷体" panose="02010609060101010101" charset="-122"/>
              <a:cs typeface="楷体" panose="02010609060101010101" charset="-122"/>
              <a:sym typeface="+mn-ea"/>
            </a:endParaRPr>
          </a:p>
          <a:p>
            <a:pPr lvl="0" indent="0" algn="l" fontAlgn="auto">
              <a:lnSpc>
                <a:spcPct val="120000"/>
              </a:lnSpc>
              <a:buClrTx/>
              <a:buSzTx/>
              <a:buFontTx/>
            </a:pPr>
            <a:r>
              <a:rPr lang="en-US" altLang="zh-CN" sz="2400" b="1" dirty="0">
                <a:latin typeface="楷体" panose="02010609060101010101" charset="-122"/>
                <a:ea typeface="楷体" panose="02010609060101010101" charset="-122"/>
                <a:cs typeface="楷体" panose="02010609060101010101" charset="-122"/>
                <a:sym typeface="+mn-ea"/>
              </a:rPr>
              <a:t>                                   </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——1945</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月美、英、苏三国首脑在雅尔塔会议上通过的</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关于被解放的欧洲的宣言</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auto">
              <a:lnSpc>
                <a:spcPct val="120000"/>
              </a:lnSpc>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6</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欲免后世再遭今代人类两度身历惨不堪言之战祸</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发展国际间以尊重人民</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平等</a:t>
            </a:r>
            <a:r>
              <a:rPr lang="zh-CN" altLang="en-US" sz="2400" b="1" dirty="0">
                <a:latin typeface="楷体" panose="02010609060101010101" charset="-122"/>
                <a:ea typeface="楷体" panose="02010609060101010101" charset="-122"/>
                <a:cs typeface="楷体" panose="02010609060101010101" charset="-122"/>
                <a:sym typeface="+mn-ea"/>
              </a:rPr>
              <a:t>权利及</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自决原则</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为根据之友好关系</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增进并激励对于</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全体人类之人权及基本自由之尊重</a:t>
            </a:r>
            <a:r>
              <a:rPr lang="zh-CN" altLang="en-US" sz="2400" b="1" dirty="0">
                <a:latin typeface="楷体" panose="02010609060101010101" charset="-122"/>
                <a:ea typeface="楷体" panose="02010609060101010101" charset="-122"/>
                <a:cs typeface="楷体" panose="02010609060101010101" charset="-122"/>
                <a:sym typeface="+mn-ea"/>
              </a:rPr>
              <a:t>。</a:t>
            </a:r>
            <a:endParaRPr lang="en-US" altLang="zh-CN" sz="2400" b="1" dirty="0">
              <a:latin typeface="楷体" panose="02010609060101010101" charset="-122"/>
              <a:ea typeface="楷体" panose="02010609060101010101" charset="-122"/>
              <a:cs typeface="楷体" panose="02010609060101010101" charset="-122"/>
            </a:endParaRPr>
          </a:p>
          <a:p>
            <a:pPr indent="0" algn="r" fontAlgn="auto">
              <a:lnSpc>
                <a:spcPct val="120000"/>
              </a:lnSpc>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——1945</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6</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月通过的</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联合国宪章</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custDataLst>
              <p:tags r:id="rId3"/>
            </p:custDataLst>
          </p:nvPr>
        </p:nvSpPr>
        <p:spPr>
          <a:xfrm>
            <a:off x="1360805" y="1677035"/>
            <a:ext cx="9897110" cy="1168400"/>
          </a:xfrm>
          <a:prstGeom prst="rect">
            <a:avLst/>
          </a:prstGeom>
          <a:solidFill>
            <a:schemeClr val="bg1">
              <a:lumMod val="75000"/>
            </a:schemeClr>
          </a:solidFill>
        </p:spPr>
        <p:txBody>
          <a:bodyPr wrap="square" rtlCol="0">
            <a:spAutoFit/>
          </a:bodyPr>
          <a:p>
            <a:pPr algn="just">
              <a:lnSpc>
                <a:spcPct val="125000"/>
              </a:lnSpc>
              <a:spcBef>
                <a:spcPct val="0"/>
              </a:spcBef>
              <a:spcAft>
                <a:spcPct val="0"/>
              </a:spcAft>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使民族自决原则和自由平等思想在国际上得到了更为广泛的传播和应用</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94335" y="226060"/>
            <a:ext cx="11336020" cy="119507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黑体" panose="02010609060101010101" charset="-122"/>
                <a:ea typeface="黑体" panose="02010609060101010101" charset="-122"/>
                <a:cs typeface="黑体" panose="02010609060101010101" charset="-122"/>
                <a:sym typeface="+mn-ea"/>
              </a:rPr>
              <a:t>问题</a:t>
            </a:r>
            <a:r>
              <a:rPr lang="en-US" altLang="zh-CN" sz="2800" b="1" dirty="0">
                <a:latin typeface="黑体" panose="02010609060101010101" charset="-122"/>
                <a:ea typeface="黑体" panose="02010609060101010101" charset="-122"/>
                <a:cs typeface="黑体" panose="02010609060101010101" charset="-122"/>
                <a:sym typeface="+mn-ea"/>
              </a:rPr>
              <a:t>2</a:t>
            </a:r>
            <a:r>
              <a:rPr lang="zh-CN" altLang="en-US" sz="2800" b="1" dirty="0">
                <a:latin typeface="黑体" panose="02010609060101010101" charset="-122"/>
                <a:ea typeface="黑体" panose="02010609060101010101" charset="-122"/>
                <a:cs typeface="黑体" panose="02010609060101010101" charset="-122"/>
                <a:sym typeface="+mn-ea"/>
              </a:rPr>
              <a:t>：上述宪章或宣言的签署，说明反法西斯联盟是为明确支持殖民地的独立要求，它们为什么要支持</a:t>
            </a:r>
            <a:r>
              <a:rPr lang="zh-CN" altLang="en-US" sz="2800" b="1" dirty="0">
                <a:latin typeface="黑体" panose="02010609060101010101" charset="-122"/>
                <a:ea typeface="黑体" panose="02010609060101010101" charset="-122"/>
                <a:cs typeface="黑体" panose="02010609060101010101" charset="-122"/>
                <a:sym typeface="+mn-ea"/>
              </a:rPr>
              <a:t>呢？</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2"/>
            </p:custDataLst>
          </p:nvPr>
        </p:nvSpPr>
        <p:spPr>
          <a:xfrm>
            <a:off x="394335" y="1691640"/>
            <a:ext cx="7049135" cy="294132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5</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协助从纳粹德国统治下获得解放的各国人民，以及欧洲的前轴心附属国人民，用</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民主方式</a:t>
            </a:r>
            <a:r>
              <a:rPr lang="zh-CN" altLang="en-US" sz="2400" b="1" dirty="0">
                <a:latin typeface="楷体" panose="02010609060101010101" charset="-122"/>
                <a:ea typeface="楷体" panose="02010609060101010101" charset="-122"/>
                <a:cs typeface="楷体" panose="02010609060101010101" charset="-122"/>
                <a:sym typeface="+mn-ea"/>
              </a:rPr>
              <a:t>解决他们迫切的政治问题和经济问题</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致力于全人类的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和平、安全、自由与普遍的福利</a:t>
            </a:r>
            <a:r>
              <a:rPr lang="zh-CN" altLang="en-US" sz="2400" b="1" dirty="0">
                <a:latin typeface="楷体" panose="02010609060101010101" charset="-122"/>
                <a:ea typeface="楷体" panose="02010609060101010101" charset="-122"/>
                <a:cs typeface="楷体" panose="02010609060101010101" charset="-122"/>
                <a:sym typeface="+mn-ea"/>
              </a:rPr>
              <a:t>。 </a:t>
            </a:r>
            <a:endParaRPr lang="zh-CN" altLang="en-US" sz="2400" b="1" dirty="0">
              <a:latin typeface="楷体" panose="02010609060101010101" charset="-122"/>
              <a:ea typeface="楷体" panose="02010609060101010101" charset="-122"/>
              <a:cs typeface="楷体" panose="02010609060101010101" charset="-122"/>
              <a:sym typeface="+mn-ea"/>
            </a:endParaRPr>
          </a:p>
          <a:p>
            <a:pPr lvl="0" indent="0" algn="l" fontAlgn="auto">
              <a:lnSpc>
                <a:spcPct val="120000"/>
              </a:lnSpc>
              <a:buClrTx/>
              <a:buSzTx/>
              <a:buFontTx/>
            </a:pPr>
            <a:r>
              <a:rPr lang="en-US" altLang="zh-CN" sz="2400" b="1" dirty="0">
                <a:latin typeface="楷体" panose="02010609060101010101" charset="-122"/>
                <a:ea typeface="楷体" panose="02010609060101010101" charset="-122"/>
                <a:cs typeface="楷体" panose="02010609060101010101" charset="-122"/>
                <a:sym typeface="+mn-ea"/>
              </a:rPr>
              <a:t>                      </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——1945</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月美、英、苏三国首脑在雅尔塔会议上通过的</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关于被解放的欧洲的宣言</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20000"/>
              </a:lnSpc>
              <a:buClrTx/>
              <a:buSzTx/>
              <a:buFontTx/>
            </a:pP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descr="1"/>
          <p:cNvPicPr>
            <a:picLocks noChangeAspect="1"/>
          </p:cNvPicPr>
          <p:nvPr/>
        </p:nvPicPr>
        <p:blipFill>
          <a:blip r:embed="rId3"/>
          <a:stretch>
            <a:fillRect/>
          </a:stretch>
        </p:blipFill>
        <p:spPr>
          <a:xfrm>
            <a:off x="7847330" y="1568450"/>
            <a:ext cx="3702685" cy="4669155"/>
          </a:xfrm>
          <a:prstGeom prst="rect">
            <a:avLst/>
          </a:prstGeom>
        </p:spPr>
      </p:pic>
      <p:sp>
        <p:nvSpPr>
          <p:cNvPr id="8" name="文本框 7"/>
          <p:cNvSpPr txBox="1"/>
          <p:nvPr/>
        </p:nvSpPr>
        <p:spPr>
          <a:xfrm>
            <a:off x="9083040" y="6305550"/>
            <a:ext cx="2143125" cy="398780"/>
          </a:xfrm>
          <a:prstGeom prst="rect">
            <a:avLst/>
          </a:prstGeom>
          <a:noFill/>
        </p:spPr>
        <p:txBody>
          <a:bodyPr wrap="square" rtlCol="0">
            <a:spAutoFit/>
          </a:bodyPr>
          <a:p>
            <a:r>
              <a:rPr lang="zh-CN" altLang="en-US" sz="2000" b="1">
                <a:latin typeface="楷体" panose="02010609060101010101" charset="-122"/>
                <a:ea typeface="楷体" panose="02010609060101010101" charset="-122"/>
              </a:rPr>
              <a:t>同盟国旗帜</a:t>
            </a:r>
            <a:endParaRPr lang="zh-CN" altLang="en-US" sz="2000" b="1">
              <a:latin typeface="楷体" panose="02010609060101010101" charset="-122"/>
              <a:ea typeface="楷体" panose="02010609060101010101" charset="-122"/>
            </a:endParaRPr>
          </a:p>
        </p:txBody>
      </p:sp>
      <p:sp>
        <p:nvSpPr>
          <p:cNvPr id="9" name="文本框 8"/>
          <p:cNvSpPr txBox="1"/>
          <p:nvPr>
            <p:custDataLst>
              <p:tags r:id="rId4"/>
            </p:custDataLst>
          </p:nvPr>
        </p:nvSpPr>
        <p:spPr>
          <a:xfrm>
            <a:off x="394335" y="4836160"/>
            <a:ext cx="7049135" cy="1706880"/>
          </a:xfrm>
          <a:prstGeom prst="rect">
            <a:avLst/>
          </a:prstGeom>
          <a:solidFill>
            <a:schemeClr val="bg1">
              <a:lumMod val="75000"/>
            </a:schemeClr>
          </a:solidFill>
        </p:spPr>
        <p:txBody>
          <a:bodyPr wrap="square" rtlCol="0">
            <a:spAutoFit/>
          </a:bodyPr>
          <a:p>
            <a:pPr algn="just">
              <a:lnSpc>
                <a:spcPct val="125000"/>
              </a:lnSpc>
              <a:spcBef>
                <a:spcPct val="0"/>
              </a:spcBef>
              <a:spcAft>
                <a:spcPct val="0"/>
              </a:spcAft>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为了更广泛地动员一切正义力量，运用自己全部地军事和资源，打败德、意、日法西斯</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国家。</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66750" y="325120"/>
            <a:ext cx="10213975" cy="114046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黑体" panose="02010609060101010101" charset="-122"/>
                <a:ea typeface="黑体" panose="02010609060101010101" charset="-122"/>
                <a:cs typeface="黑体" panose="02010609060101010101" charset="-122"/>
                <a:sym typeface="+mn-ea"/>
              </a:rPr>
              <a:t>问题</a:t>
            </a:r>
            <a:r>
              <a:rPr lang="en-US" altLang="zh-CN" sz="2800" b="1" dirty="0">
                <a:latin typeface="黑体" panose="02010609060101010101" charset="-122"/>
                <a:ea typeface="黑体" panose="02010609060101010101" charset="-122"/>
                <a:cs typeface="黑体" panose="02010609060101010101" charset="-122"/>
                <a:sym typeface="+mn-ea"/>
              </a:rPr>
              <a:t>3</a:t>
            </a:r>
            <a:r>
              <a:rPr lang="zh-CN" altLang="en-US" sz="2800" b="1" dirty="0">
                <a:latin typeface="黑体" panose="02010609060101010101" charset="-122"/>
                <a:ea typeface="黑体" panose="02010609060101010101" charset="-122"/>
                <a:cs typeface="黑体" panose="02010609060101010101" charset="-122"/>
                <a:sym typeface="+mn-ea"/>
              </a:rPr>
              <a:t>：作为老牌殖民帝国的英国等国家是真的支持殖民地的独立</a:t>
            </a:r>
            <a:r>
              <a:rPr lang="zh-CN" altLang="en-US" sz="2800" b="1" dirty="0">
                <a:latin typeface="黑体" panose="02010609060101010101" charset="-122"/>
                <a:ea typeface="黑体" panose="02010609060101010101" charset="-122"/>
                <a:cs typeface="黑体" panose="02010609060101010101" charset="-122"/>
                <a:sym typeface="+mn-ea"/>
              </a:rPr>
              <a:t>吗？</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2"/>
            </p:custDataLst>
          </p:nvPr>
        </p:nvSpPr>
        <p:spPr>
          <a:xfrm>
            <a:off x="666750" y="1872615"/>
            <a:ext cx="6812280" cy="327660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en-US" altLang="zh-CN" sz="2800" b="1" dirty="0">
                <a:latin typeface="楷体" panose="02010609060101010101" charset="-122"/>
                <a:ea typeface="楷体" panose="02010609060101010101" charset="-122"/>
                <a:cs typeface="楷体" panose="02010609060101010101" charset="-122"/>
                <a:sym typeface="+mn-ea"/>
              </a:rPr>
              <a:t>“</a:t>
            </a:r>
            <a:r>
              <a:rPr lang="zh-CN" altLang="en-US" sz="2800" b="1" dirty="0">
                <a:latin typeface="楷体" panose="02010609060101010101" charset="-122"/>
                <a:ea typeface="楷体" panose="02010609060101010101" charset="-122"/>
                <a:cs typeface="楷体" panose="02010609060101010101" charset="-122"/>
                <a:sym typeface="+mn-ea"/>
              </a:rPr>
              <a:t>不通过战争休想从英国夺走任何殖民地或基地。</a:t>
            </a:r>
            <a:r>
              <a:rPr lang="en-US" altLang="zh-CN" sz="2800" b="1" dirty="0">
                <a:latin typeface="楷体" panose="02010609060101010101" charset="-122"/>
                <a:ea typeface="楷体" panose="02010609060101010101" charset="-122"/>
                <a:cs typeface="楷体" panose="02010609060101010101" charset="-122"/>
                <a:sym typeface="+mn-ea"/>
              </a:rPr>
              <a:t>”</a:t>
            </a:r>
            <a:endParaRPr lang="en-US" altLang="zh-CN" sz="2800" b="1" dirty="0">
              <a:latin typeface="楷体" panose="02010609060101010101" charset="-122"/>
              <a:ea typeface="楷体" panose="02010609060101010101" charset="-122"/>
              <a:cs typeface="楷体" panose="02010609060101010101" charset="-122"/>
              <a:sym typeface="+mn-ea"/>
            </a:endParaRPr>
          </a:p>
          <a:p>
            <a:pPr lvl="0" indent="0" algn="r" fontAlgn="auto">
              <a:lnSpc>
                <a:spcPct val="1200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丘吉尔（</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1943</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11</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月德黑兰会议）</a:t>
            </a:r>
            <a:endParaRPr lang="zh-CN" altLang="en-US" sz="2800" b="1" dirty="0">
              <a:latin typeface="楷体" panose="02010609060101010101" charset="-122"/>
              <a:ea typeface="楷体" panose="02010609060101010101" charset="-122"/>
              <a:cs typeface="楷体" panose="02010609060101010101" charset="-122"/>
              <a:sym typeface="+mn-ea"/>
            </a:endParaRPr>
          </a:p>
          <a:p>
            <a:pPr lvl="0" indent="0" algn="l" fontAlgn="auto">
              <a:lnSpc>
                <a:spcPct val="120000"/>
              </a:lnSpc>
              <a:buClrTx/>
              <a:buSzTx/>
              <a:buFontTx/>
            </a:pPr>
            <a:r>
              <a:rPr lang="en-US" altLang="zh-CN" sz="2800" b="1" dirty="0">
                <a:latin typeface="楷体" panose="02010609060101010101" charset="-122"/>
                <a:ea typeface="楷体" panose="02010609060101010101" charset="-122"/>
                <a:cs typeface="楷体" panose="02010609060101010101" charset="-122"/>
                <a:sym typeface="+mn-ea"/>
              </a:rPr>
              <a:t>“</a:t>
            </a:r>
            <a:r>
              <a:rPr lang="zh-CN" altLang="en-US" sz="2800" b="1" dirty="0">
                <a:latin typeface="楷体" panose="02010609060101010101" charset="-122"/>
                <a:ea typeface="楷体" panose="02010609060101010101" charset="-122"/>
                <a:cs typeface="楷体" panose="02010609060101010101" charset="-122"/>
                <a:sym typeface="+mn-ea"/>
              </a:rPr>
              <a:t>只要我还活着，我就不允许任何一块飘着英国国旗的土地被拖到被告席上。</a:t>
            </a:r>
            <a:r>
              <a:rPr lang="en-US" altLang="zh-CN" sz="2800" b="1" dirty="0">
                <a:latin typeface="楷体" panose="02010609060101010101" charset="-122"/>
                <a:ea typeface="楷体" panose="02010609060101010101" charset="-122"/>
                <a:cs typeface="楷体" panose="02010609060101010101" charset="-122"/>
                <a:sym typeface="+mn-ea"/>
              </a:rPr>
              <a:t>”</a:t>
            </a:r>
            <a:endParaRPr lang="en-US" altLang="zh-CN" sz="2800" b="1" dirty="0">
              <a:latin typeface="楷体" panose="02010609060101010101" charset="-122"/>
              <a:ea typeface="楷体" panose="02010609060101010101" charset="-122"/>
              <a:cs typeface="楷体" panose="02010609060101010101" charset="-122"/>
              <a:sym typeface="+mn-ea"/>
            </a:endParaRPr>
          </a:p>
          <a:p>
            <a:pPr lvl="0" indent="0" algn="r" fontAlgn="auto">
              <a:lnSpc>
                <a:spcPct val="1200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丘吉尔（</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1945</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月雅尔塔会议）</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3" name="图片 2" descr="21"/>
          <p:cNvPicPr>
            <a:picLocks noChangeAspect="1"/>
          </p:cNvPicPr>
          <p:nvPr>
            <p:custDataLst>
              <p:tags r:id="rId3"/>
            </p:custDataLst>
          </p:nvPr>
        </p:nvPicPr>
        <p:blipFill>
          <a:blip r:embed="rId4"/>
          <a:stretch>
            <a:fillRect/>
          </a:stretch>
        </p:blipFill>
        <p:spPr>
          <a:xfrm>
            <a:off x="7955280" y="1749425"/>
            <a:ext cx="3592830" cy="4454525"/>
          </a:xfrm>
          <a:prstGeom prst="rect">
            <a:avLst/>
          </a:prstGeom>
        </p:spPr>
      </p:pic>
      <p:sp>
        <p:nvSpPr>
          <p:cNvPr id="4" name="文本框 3"/>
          <p:cNvSpPr txBox="1"/>
          <p:nvPr/>
        </p:nvSpPr>
        <p:spPr>
          <a:xfrm>
            <a:off x="8157210" y="6304915"/>
            <a:ext cx="3481070" cy="368300"/>
          </a:xfrm>
          <a:prstGeom prst="rect">
            <a:avLst/>
          </a:prstGeom>
          <a:noFill/>
        </p:spPr>
        <p:txBody>
          <a:bodyPr wrap="square" rtlCol="0">
            <a:spAutoFit/>
          </a:bodyPr>
          <a:p>
            <a:r>
              <a:rPr lang="zh-CN" altLang="en-US" b="1">
                <a:latin typeface="楷体" panose="02010609060101010101" charset="-122"/>
                <a:ea typeface="楷体" panose="02010609060101010101" charset="-122"/>
                <a:cs typeface="楷体" panose="02010609060101010101" charset="-122"/>
              </a:rPr>
              <a:t>温斯顿</a:t>
            </a:r>
            <a:r>
              <a:rPr lang="en-US" altLang="zh-CN" b="1">
                <a:latin typeface="楷体" panose="02010609060101010101" charset="-122"/>
                <a:ea typeface="楷体" panose="02010609060101010101" charset="-122"/>
                <a:cs typeface="楷体" panose="02010609060101010101" charset="-122"/>
              </a:rPr>
              <a:t>·</a:t>
            </a:r>
            <a:r>
              <a:rPr lang="zh-CN" altLang="en-US" b="1">
                <a:latin typeface="楷体" panose="02010609060101010101" charset="-122"/>
                <a:ea typeface="楷体" panose="02010609060101010101" charset="-122"/>
                <a:cs typeface="楷体" panose="02010609060101010101" charset="-122"/>
              </a:rPr>
              <a:t>丘吉尔（</a:t>
            </a:r>
            <a:r>
              <a:rPr lang="en-US" altLang="zh-CN" b="1">
                <a:latin typeface="楷体" panose="02010609060101010101" charset="-122"/>
                <a:ea typeface="楷体" panose="02010609060101010101" charset="-122"/>
                <a:cs typeface="楷体" panose="02010609060101010101" charset="-122"/>
              </a:rPr>
              <a:t>1874-1965</a:t>
            </a:r>
            <a:r>
              <a:rPr lang="zh-CN" altLang="en-US" b="1">
                <a:latin typeface="楷体" panose="02010609060101010101" charset="-122"/>
                <a:ea typeface="楷体" panose="02010609060101010101" charset="-122"/>
                <a:cs typeface="楷体" panose="02010609060101010101" charset="-122"/>
              </a:rPr>
              <a:t>）</a:t>
            </a:r>
            <a:endParaRPr lang="zh-CN" altLang="en-US" b="1">
              <a:latin typeface="楷体" panose="02010609060101010101" charset="-122"/>
              <a:ea typeface="楷体" panose="02010609060101010101" charset="-122"/>
              <a:cs typeface="楷体" panose="02010609060101010101" charset="-122"/>
            </a:endParaRPr>
          </a:p>
        </p:txBody>
      </p:sp>
    </p:spTree>
    <p:custDataLst>
      <p:tags r:id="rId5"/>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303530" y="210820"/>
            <a:ext cx="7718425" cy="63944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800" b="1" dirty="0">
                <a:latin typeface="黑体" panose="02010609060101010101" charset="-122"/>
                <a:ea typeface="黑体" panose="02010609060101010101" charset="-122"/>
                <a:cs typeface="黑体" panose="02010609060101010101" charset="-122"/>
                <a:sym typeface="+mn-ea"/>
              </a:rPr>
              <a:t>问题</a:t>
            </a:r>
            <a:r>
              <a:rPr lang="en-US" altLang="zh-CN" sz="2800" b="1" dirty="0">
                <a:latin typeface="黑体" panose="02010609060101010101" charset="-122"/>
                <a:ea typeface="黑体" panose="02010609060101010101" charset="-122"/>
                <a:cs typeface="黑体" panose="02010609060101010101" charset="-122"/>
                <a:sym typeface="+mn-ea"/>
              </a:rPr>
              <a:t>4</a:t>
            </a:r>
            <a:r>
              <a:rPr lang="zh-CN" altLang="en-US" sz="2800" b="1" dirty="0">
                <a:latin typeface="黑体" panose="02010609060101010101" charset="-122"/>
                <a:ea typeface="黑体" panose="02010609060101010101" charset="-122"/>
                <a:cs typeface="黑体" panose="02010609060101010101" charset="-122"/>
                <a:sym typeface="+mn-ea"/>
              </a:rPr>
              <a:t>：英国等国家为什么还会表态支持</a:t>
            </a:r>
            <a:r>
              <a:rPr lang="zh-CN" altLang="en-US" sz="2800" b="1" dirty="0">
                <a:latin typeface="黑体" panose="02010609060101010101" charset="-122"/>
                <a:ea typeface="黑体" panose="02010609060101010101" charset="-122"/>
                <a:cs typeface="黑体" panose="02010609060101010101" charset="-122"/>
                <a:sym typeface="+mn-ea"/>
              </a:rPr>
              <a:t>呢？</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2"/>
            </p:custDataLst>
          </p:nvPr>
        </p:nvSpPr>
        <p:spPr>
          <a:xfrm>
            <a:off x="303530" y="988695"/>
            <a:ext cx="11588750" cy="4222115"/>
          </a:xfrm>
          <a:prstGeom prst="rect">
            <a:avLst/>
          </a:prstGeom>
          <a:solidFill>
            <a:schemeClr val="bg1"/>
          </a:solidFill>
          <a:ln w="12700" cmpd="sng">
            <a:solidFill>
              <a:schemeClr val="accent1">
                <a:shade val="50000"/>
              </a:schemeClr>
            </a:solidFill>
            <a:prstDash val="solid"/>
          </a:ln>
        </p:spPr>
        <p:txBody>
          <a:bodyPr wrap="square" rtlCol="0">
            <a:noAutofit/>
          </a:bodyPr>
          <a:p>
            <a:pPr marR="0" lvl="0" indent="0" algn="l" defTabSz="914400" rtl="0" fontAlgn="base">
              <a:lnSpc>
                <a:spcPct val="120000"/>
              </a:lnSpc>
              <a:spcBef>
                <a:spcPct val="0"/>
              </a:spcBef>
              <a:spcAft>
                <a:spcPct val="0"/>
              </a:spcAft>
              <a:buClrTx/>
              <a:buSzTx/>
              <a:buFontTx/>
              <a:buNone/>
              <a:defRPr/>
            </a:pPr>
            <a:r>
              <a:rPr lang="zh-CN" altLang="en-US" sz="2400" b="1" kern="0" noProof="0" dirty="0">
                <a:ln>
                  <a:noFill/>
                </a:ln>
                <a:solidFill>
                  <a:sysClr val="windowText" lastClr="000000"/>
                </a:solidFill>
                <a:effectLst/>
                <a:uLnTx/>
                <a:uFillTx/>
                <a:latin typeface="黑体" panose="02010609060101010101" charset="-122"/>
                <a:ea typeface="黑体" panose="02010609060101010101" charset="-122"/>
                <a:cs typeface="黑体" panose="02010609060101010101" charset="-122"/>
                <a:sym typeface="+mn-ea"/>
              </a:rPr>
              <a:t>材料</a:t>
            </a:r>
            <a:r>
              <a:rPr lang="en-US" altLang="zh-CN" sz="2400" b="1" kern="0" noProof="0" dirty="0">
                <a:ln>
                  <a:noFill/>
                </a:ln>
                <a:solidFill>
                  <a:sysClr val="windowText" lastClr="000000"/>
                </a:solidFill>
                <a:effectLst/>
                <a:uLnTx/>
                <a:uFillTx/>
                <a:latin typeface="黑体" panose="02010609060101010101" charset="-122"/>
                <a:ea typeface="黑体" panose="02010609060101010101" charset="-122"/>
                <a:cs typeface="黑体" panose="02010609060101010101" charset="-122"/>
                <a:sym typeface="+mn-ea"/>
              </a:rPr>
              <a:t>7</a:t>
            </a:r>
            <a:r>
              <a:rPr lang="zh-CN" altLang="en-US" sz="2400" b="1" kern="0" noProof="0" dirty="0">
                <a:ln>
                  <a:noFill/>
                </a:ln>
                <a:solidFill>
                  <a:sysClr val="windowText" lastClr="000000"/>
                </a:solidFill>
                <a:effectLst/>
                <a:uLnTx/>
                <a:uFillTx/>
                <a:latin typeface="黑体" panose="02010609060101010101" charset="-122"/>
                <a:ea typeface="黑体" panose="02010609060101010101" charset="-122"/>
                <a:cs typeface="黑体" panose="02010609060101010101" charset="-122"/>
                <a:sym typeface="+mn-ea"/>
              </a:rPr>
              <a:t>：</a:t>
            </a:r>
            <a:r>
              <a:rPr lang="zh-CN" altLang="en-US" sz="2400" b="1" kern="0" noProof="0" dirty="0">
                <a:ln>
                  <a:noFill/>
                </a:ln>
                <a:solidFill>
                  <a:sysClr val="windowText" lastClr="000000"/>
                </a:solidFill>
                <a:effectLst/>
                <a:uLnTx/>
                <a:uFillTx/>
                <a:latin typeface="楷体" panose="02010609060101010101" charset="-122"/>
                <a:ea typeface="楷体" panose="02010609060101010101" charset="-122"/>
                <a:cs typeface="楷体" panose="02010609060101010101" charset="-122"/>
                <a:sym typeface="+mn-ea"/>
              </a:rPr>
              <a:t>在二战中，为支付军需供应，英国出卖了大部分海外投资，黄金储备几乎枯竭，截止</a:t>
            </a:r>
            <a:r>
              <a:rPr lang="en-US" altLang="zh-CN" sz="2400" b="1" kern="0" noProof="0" dirty="0">
                <a:ln>
                  <a:noFill/>
                </a:ln>
                <a:solidFill>
                  <a:sysClr val="windowText" lastClr="000000"/>
                </a:solidFill>
                <a:effectLst/>
                <a:uLnTx/>
                <a:uFillTx/>
                <a:latin typeface="楷体" panose="02010609060101010101" charset="-122"/>
                <a:ea typeface="楷体" panose="02010609060101010101" charset="-122"/>
                <a:cs typeface="楷体" panose="02010609060101010101" charset="-122"/>
                <a:sym typeface="+mn-ea"/>
              </a:rPr>
              <a:t>1945</a:t>
            </a:r>
            <a:r>
              <a:rPr lang="zh-CN" altLang="en-US" sz="2400" b="1" kern="0" noProof="0" dirty="0">
                <a:ln>
                  <a:noFill/>
                </a:ln>
                <a:solidFill>
                  <a:sysClr val="windowText" lastClr="000000"/>
                </a:solidFill>
                <a:effectLst/>
                <a:uLnTx/>
                <a:uFillTx/>
                <a:latin typeface="楷体" panose="02010609060101010101" charset="-122"/>
                <a:ea typeface="楷体" panose="02010609060101010101" charset="-122"/>
                <a:cs typeface="楷体" panose="02010609060101010101" charset="-122"/>
                <a:sym typeface="+mn-ea"/>
              </a:rPr>
              <a:t>年，仅欠所属殖民地和附属国的</a:t>
            </a:r>
            <a:r>
              <a:rPr lang="zh-CN" altLang="en-US" sz="2400" b="1" kern="0" noProof="0" dirty="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债务就达到了</a:t>
            </a:r>
            <a:r>
              <a:rPr lang="en-US" altLang="zh-CN" sz="2400" b="1" kern="0" noProof="0" dirty="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23.39</a:t>
            </a:r>
            <a:r>
              <a:rPr lang="zh-CN" altLang="en-US" sz="2400" b="1" kern="0" noProof="0" dirty="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亿英镑，早已无心无力处理麻烦百出的殖民地事务</a:t>
            </a:r>
            <a:r>
              <a:rPr lang="zh-CN" altLang="en-US" sz="2400" b="1" kern="0" noProof="0" dirty="0">
                <a:ln>
                  <a:noFill/>
                </a:ln>
                <a:solidFill>
                  <a:sysClr val="windowText" lastClr="000000"/>
                </a:solidFill>
                <a:effectLst/>
                <a:uLnTx/>
                <a:uFillTx/>
                <a:latin typeface="楷体" panose="02010609060101010101" charset="-122"/>
                <a:ea typeface="楷体" panose="02010609060101010101" charset="-122"/>
                <a:cs typeface="楷体" panose="02010609060101010101" charset="-122"/>
                <a:sym typeface="+mn-ea"/>
              </a:rPr>
              <a:t>。</a:t>
            </a:r>
            <a:endParaRPr kumimoji="0" lang="en-US" altLang="zh-CN" sz="2400" b="1" i="0" u="none" strike="noStrike" kern="0" cap="none" spc="0" normalizeH="0" baseline="0" noProof="0" dirty="0">
              <a:ln>
                <a:noFill/>
              </a:ln>
              <a:solidFill>
                <a:sysClr val="windowText" lastClr="000000"/>
              </a:solidFill>
              <a:effectLst/>
              <a:uLnTx/>
              <a:uFillTx/>
              <a:latin typeface="楷体" panose="02010609060101010101" charset="-122"/>
              <a:ea typeface="楷体" panose="02010609060101010101" charset="-122"/>
              <a:cs typeface="楷体" panose="02010609060101010101" charset="-122"/>
            </a:endParaRPr>
          </a:p>
          <a:p>
            <a:pPr marR="0" lvl="0" indent="0" algn="l" defTabSz="914400" rtl="0" fontAlgn="base">
              <a:lnSpc>
                <a:spcPct val="120000"/>
              </a:lnSpc>
              <a:spcBef>
                <a:spcPct val="0"/>
              </a:spcBef>
              <a:spcAft>
                <a:spcPct val="0"/>
              </a:spcAft>
              <a:buClrTx/>
              <a:buSzTx/>
              <a:buFontTx/>
              <a:buNone/>
              <a:defRPr/>
            </a:pPr>
            <a:r>
              <a:rPr lang="en-US" altLang="zh-CN" sz="2400" b="1" kern="0" noProof="0" dirty="0">
                <a:ln>
                  <a:noFill/>
                </a:ln>
                <a:solidFill>
                  <a:sysClr val="windowText" lastClr="000000"/>
                </a:solidFill>
                <a:effectLst/>
                <a:uLnTx/>
                <a:uFillTx/>
                <a:latin typeface="楷体" panose="02010609060101010101" charset="-122"/>
                <a:ea typeface="楷体" panose="02010609060101010101" charset="-122"/>
                <a:cs typeface="楷体" panose="02010609060101010101" charset="-122"/>
                <a:sym typeface="Wingdings" panose="05000000000000000000" pitchFamily="2" charset="2"/>
              </a:rPr>
              <a:t>            </a:t>
            </a:r>
            <a:r>
              <a:rPr lang="en-US" altLang="zh-CN"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a:t>
            </a:r>
            <a:r>
              <a:rPr lang="zh-CN" altLang="en-US"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刘震宇</a:t>
            </a:r>
            <a:r>
              <a:rPr lang="en-US" altLang="zh-CN"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a:t>
            </a:r>
            <a:r>
              <a:rPr lang="zh-CN" altLang="en-US"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试论</a:t>
            </a:r>
            <a:r>
              <a:rPr lang="en-US" altLang="zh-CN"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1939—1947</a:t>
            </a:r>
            <a:r>
              <a:rPr lang="zh-CN" altLang="en-US"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年英国对英属印度的政策兼谈印巴分治</a:t>
            </a:r>
            <a:r>
              <a:rPr lang="en-US" altLang="zh-CN"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rPr>
              <a:t>》</a:t>
            </a:r>
            <a:endParaRPr lang="en-US" altLang="zh-CN" sz="2400" b="1" kern="0" noProof="0" dirty="0">
              <a:ln>
                <a:noFill/>
              </a:ln>
              <a:solidFill>
                <a:sysClr val="windowText" lastClr="000000"/>
              </a:solidFill>
              <a:effectLst/>
              <a:uLnTx/>
              <a:uFillTx/>
              <a:latin typeface="宋体" panose="02010600030101010101" pitchFamily="2" charset="-122"/>
              <a:ea typeface="宋体" panose="02010600030101010101" pitchFamily="2" charset="-122"/>
              <a:cs typeface="宋体" panose="02010600030101010101" pitchFamily="2" charset="-122"/>
              <a:sym typeface="Wingdings" panose="05000000000000000000" pitchFamily="2" charset="2"/>
            </a:endParaRPr>
          </a:p>
          <a:p>
            <a:pPr marR="0" lvl="0" indent="0" algn="l" defTabSz="914400" rtl="0" fontAlgn="base">
              <a:lnSpc>
                <a:spcPct val="12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ysClr val="windowText" lastClr="000000"/>
              </a:solidFill>
              <a:effectLst/>
              <a:uLnTx/>
              <a:uFillTx/>
              <a:latin typeface="楷体" panose="02010609060101010101" charset="-122"/>
              <a:ea typeface="楷体" panose="02010609060101010101" charset="-122"/>
              <a:cs typeface="楷体" panose="02010609060101010101" charset="-122"/>
            </a:endParaRPr>
          </a:p>
          <a:p>
            <a:pPr indent="0" algn="just">
              <a:lnSpc>
                <a:spcPct val="120000"/>
              </a:lnSpc>
            </a:pPr>
            <a:r>
              <a:rPr lang="zh-CN" altLang="en-US" sz="2400" b="1" smtClean="0">
                <a:latin typeface="黑体" panose="02010609060101010101" charset="-122"/>
                <a:ea typeface="黑体" panose="02010609060101010101" charset="-122"/>
                <a:cs typeface="黑体" panose="02010609060101010101" charset="-122"/>
                <a:sym typeface="Arial" panose="020B0604020202020204" pitchFamily="34" charset="0"/>
              </a:rPr>
              <a:t>材料</a:t>
            </a:r>
            <a:r>
              <a:rPr lang="en-US" altLang="zh-CN" sz="2400" b="1" smtClean="0">
                <a:latin typeface="黑体" panose="02010609060101010101" charset="-122"/>
                <a:ea typeface="黑体" panose="02010609060101010101" charset="-122"/>
                <a:cs typeface="黑体" panose="02010609060101010101" charset="-122"/>
                <a:sym typeface="Arial" panose="020B0604020202020204" pitchFamily="34" charset="0"/>
              </a:rPr>
              <a:t>8</a:t>
            </a:r>
            <a:r>
              <a:rPr lang="zh-CN" altLang="en-US" sz="2400" b="1" smtClean="0">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400" b="1" smtClean="0">
                <a:latin typeface="楷体" panose="02010609060101010101" charset="-122"/>
                <a:ea typeface="楷体" panose="02010609060101010101" charset="-122"/>
                <a:cs typeface="楷体" panose="02010609060101010101" charset="-122"/>
                <a:sym typeface="Arial" panose="020B0604020202020204" pitchFamily="34" charset="0"/>
              </a:rPr>
              <a:t>经过 </a:t>
            </a:r>
            <a:r>
              <a:rPr lang="zh-CN" altLang="en-US" sz="2400" b="1">
                <a:latin typeface="楷体" panose="02010609060101010101" charset="-122"/>
                <a:ea typeface="楷体" panose="02010609060101010101" charset="-122"/>
                <a:cs typeface="楷体" panose="02010609060101010101" charset="-122"/>
                <a:sym typeface="Arial" panose="020B0604020202020204" pitchFamily="34" charset="0"/>
              </a:rPr>
              <a:t>20 世纪上半叶的严重危机和两次世界大战的消耗，原来作为资本主义中心区域的西欧创伤累累，</a:t>
            </a:r>
            <a:r>
              <a:rPr lang="zh-CN" altLang="en-US" sz="2400" b="1">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实力大为削弱</a:t>
            </a:r>
            <a:r>
              <a:rPr lang="zh-CN" altLang="en-US" sz="2400" b="1">
                <a:latin typeface="楷体" panose="02010609060101010101" charset="-122"/>
                <a:ea typeface="楷体" panose="02010609060101010101" charset="-122"/>
                <a:cs typeface="楷体" panose="02010609060101010101" charset="-122"/>
                <a:sym typeface="Arial" panose="020B0604020202020204" pitchFamily="34" charset="0"/>
              </a:rPr>
              <a:t>，在原有基础上已不可能继续主导世界体系，也无力继续维持庞大的海外殖民帝国。</a:t>
            </a:r>
            <a:r>
              <a:rPr lang="en-US" altLang="zh-CN" sz="2400" b="1">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400" b="1">
                <a:latin typeface="楷体" panose="02010609060101010101" charset="-122"/>
                <a:ea typeface="楷体" panose="02010609060101010101" charset="-122"/>
                <a:cs typeface="楷体" panose="02010609060101010101" charset="-122"/>
                <a:sym typeface="Arial" panose="020B0604020202020204" pitchFamily="34" charset="0"/>
              </a:rPr>
              <a:t> </a:t>
            </a:r>
            <a:endParaRPr lang="en-US" altLang="zh-CN" sz="2400" b="1" smtClean="0">
              <a:latin typeface="楷体" panose="02010609060101010101" charset="-122"/>
              <a:ea typeface="楷体" panose="02010609060101010101" charset="-122"/>
              <a:cs typeface="楷体" panose="02010609060101010101" charset="-122"/>
              <a:sym typeface="Arial" panose="020B0604020202020204" pitchFamily="34" charset="0"/>
            </a:endParaRPr>
          </a:p>
          <a:p>
            <a:pPr indent="0" algn="just">
              <a:lnSpc>
                <a:spcPct val="120000"/>
              </a:lnSpc>
            </a:pPr>
            <a:r>
              <a:rPr lang="en-US" altLang="zh-CN" sz="2400" b="1">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2400" b="1"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en-US" altLang="zh-CN" sz="2400" b="1" smtClean="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王斯德主编《世界通史》</a:t>
            </a:r>
            <a:endParaRPr lang="zh-CN" altLang="en-US" sz="2400" b="1">
              <a:latin typeface="楷体" panose="02010609060101010101" charset="-122"/>
              <a:ea typeface="楷体" panose="02010609060101010101" charset="-122"/>
              <a:cs typeface="楷体" panose="02010609060101010101" charset="-122"/>
              <a:sym typeface="Arial" panose="020B0604020202020204" pitchFamily="34" charset="0"/>
            </a:endParaRPr>
          </a:p>
          <a:p>
            <a:pPr lvl="0" indent="0" algn="l" fontAlgn="auto">
              <a:lnSpc>
                <a:spcPct val="120000"/>
              </a:lnSpc>
              <a:buClrTx/>
              <a:buSzTx/>
              <a:buFontTx/>
            </a:pPr>
            <a:endParaRPr lang="zh-CN" altLang="en-US" sz="2400" b="1" dirty="0">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custDataLst>
              <p:tags r:id="rId3"/>
            </p:custDataLst>
          </p:nvPr>
        </p:nvSpPr>
        <p:spPr>
          <a:xfrm>
            <a:off x="1541780" y="5416550"/>
            <a:ext cx="9045575" cy="1168400"/>
          </a:xfrm>
          <a:prstGeom prst="rect">
            <a:avLst/>
          </a:prstGeom>
          <a:solidFill>
            <a:schemeClr val="bg1">
              <a:lumMod val="75000"/>
            </a:schemeClr>
          </a:solidFill>
        </p:spPr>
        <p:txBody>
          <a:bodyPr wrap="square" rtlCol="0">
            <a:spAutoFit/>
          </a:bodyPr>
          <a:p>
            <a:pPr algn="just">
              <a:lnSpc>
                <a:spcPct val="125000"/>
              </a:lnSpc>
              <a:spcBef>
                <a:spcPct val="0"/>
              </a:spcBef>
              <a:spcAft>
                <a:spcPct val="0"/>
              </a:spcAft>
            </a:pPr>
            <a:r>
              <a:rPr lang="zh-CN" altLang="en-US" sz="2800" b="1">
                <a:sym typeface="+mn-ea"/>
              </a:rPr>
              <a:t>第二次世界大战严重削弱帝国主义国家的实力，沉重打击了殖民主义。</a:t>
            </a:r>
            <a:endParaRPr lang="zh-CN" altLang="en-US" sz="2800" b="1">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2" grpId="0" bldLvl="0" animBg="1"/>
      <p:bldP spid="2"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文本框 57"/>
          <p:cNvSpPr txBox="1"/>
          <p:nvPr>
            <p:custDataLst>
              <p:tags r:id="rId1"/>
            </p:custDataLst>
          </p:nvPr>
        </p:nvSpPr>
        <p:spPr>
          <a:xfrm>
            <a:off x="663723" y="419198"/>
            <a:ext cx="10864237" cy="521970"/>
          </a:xfrm>
          <a:prstGeom prst="rect">
            <a:avLst/>
          </a:prstGeom>
          <a:solidFill>
            <a:srgbClr val="00B050"/>
          </a:solidFill>
        </p:spPr>
        <p:txBody>
          <a:bodyPr wrap="square" rtlCol="0">
            <a:spAutoFit/>
          </a:bodyPr>
          <a:p>
            <a:pPr algn="ctr"/>
            <a:r>
              <a:rPr lang="zh-CN" altLang="en-US" sz="2800" b="1">
                <a:solidFill>
                  <a:schemeClr val="bg1"/>
                </a:solidFill>
                <a:latin typeface="Arial" panose="020B0604020202020204" pitchFamily="34" charset="0"/>
                <a:ea typeface="黑体" panose="02010609060101010101" charset="-122"/>
                <a:sym typeface="Arial" panose="020B0604020202020204" pitchFamily="34" charset="0"/>
              </a:rPr>
              <a:t>小结：第二次世界</a:t>
            </a:r>
            <a:r>
              <a:rPr lang="zh-CN" altLang="en-US" sz="2800" b="1">
                <a:solidFill>
                  <a:schemeClr val="bg1"/>
                </a:solidFill>
                <a:latin typeface="Arial" panose="020B0604020202020204" pitchFamily="34" charset="0"/>
                <a:ea typeface="黑体" panose="02010609060101010101" charset="-122"/>
                <a:sym typeface="Arial" panose="020B0604020202020204" pitchFamily="34" charset="0"/>
              </a:rPr>
              <a:t>大战后世界殖民体系瓦解的原因是什么？</a:t>
            </a:r>
            <a:endParaRPr lang="zh-CN" altLang="en-US" sz="2800" b="1">
              <a:solidFill>
                <a:schemeClr val="bg1"/>
              </a:solidFill>
              <a:latin typeface="Arial" panose="020B0604020202020204" pitchFamily="34" charset="0"/>
              <a:ea typeface="黑体" panose="02010609060101010101" charset="-122"/>
              <a:sym typeface="Arial" panose="020B0604020202020204" pitchFamily="34" charset="0"/>
            </a:endParaRPr>
          </a:p>
        </p:txBody>
      </p:sp>
      <p:sp>
        <p:nvSpPr>
          <p:cNvPr id="15" name="矩形 14"/>
          <p:cNvSpPr/>
          <p:nvPr>
            <p:custDataLst>
              <p:tags r:id="rId2"/>
            </p:custDataLst>
          </p:nvPr>
        </p:nvSpPr>
        <p:spPr>
          <a:xfrm>
            <a:off x="1162050" y="1477010"/>
            <a:ext cx="9867900" cy="1641475"/>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wrap="square" anchor="ctr">
            <a:spAutoFit/>
          </a:bodyPr>
          <a:p>
            <a:pPr indent="0" algn="l" fontAlgn="auto">
              <a:lnSpc>
                <a:spcPct val="120000"/>
              </a:lnSpc>
            </a:pPr>
            <a:r>
              <a:rPr lang="en-US" alt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1.“</a:t>
            </a:r>
            <a:r>
              <a:rPr lang="zh-CN" altLang="en-US"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民族自决</a:t>
            </a:r>
            <a:r>
              <a:rPr lang="en-US" alt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原则进一步广泛传播，第二次</a:t>
            </a:r>
            <a:r>
              <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民族民主运动浪潮席卷所有帝国主义列强的殖民地和半殖民地，被压迫民族奋力抗争。</a:t>
            </a:r>
            <a:endPar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6" name="矩形 15"/>
          <p:cNvSpPr/>
          <p:nvPr>
            <p:custDataLst>
              <p:tags r:id="rId3"/>
            </p:custDataLst>
          </p:nvPr>
        </p:nvSpPr>
        <p:spPr>
          <a:xfrm>
            <a:off x="1149985" y="3429000"/>
            <a:ext cx="9867900" cy="1383665"/>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wrap="square" anchor="ctr">
            <a:spAutoFit/>
          </a:bodyPr>
          <a:p>
            <a:pPr algn="l"/>
            <a:r>
              <a:rPr lang="en-US" altLang="zh-CN" sz="2800" b="1">
                <a:solidFill>
                  <a:schemeClr val="tx1"/>
                </a:solidFill>
                <a:effectLst/>
                <a:uFillTx/>
                <a:latin typeface="黑体" panose="02010609060101010101" charset="-122"/>
                <a:ea typeface="黑体" panose="02010609060101010101" charset="-122"/>
                <a:cs typeface="黑体" panose="02010609060101010101" charset="-122"/>
                <a:sym typeface="Arial" panose="020B0604020202020204" pitchFamily="34" charset="0"/>
              </a:rPr>
              <a:t>2.</a:t>
            </a:r>
            <a:r>
              <a:rPr lang="zh-CN" altLang="en-US" sz="2800" b="1">
                <a:solidFill>
                  <a:schemeClr val="tx1"/>
                </a:solidFill>
                <a:latin typeface="黑体" panose="02010609060101010101" charset="-122"/>
                <a:ea typeface="黑体" panose="02010609060101010101" charset="-122"/>
                <a:cs typeface="黑体" panose="02010609060101010101" charset="-122"/>
                <a:sym typeface="+mn-ea"/>
              </a:rPr>
              <a:t>第二次世界大战严重削弱帝国主义各国的实力，沉重打击了殖民主义，无心无力再经营庞大的殖民帝国，无力镇压被压迫民族的反抗。</a:t>
            </a:r>
            <a:endParaRPr lang="zh-CN" altLang="en-US" sz="2800" b="1">
              <a:solidFill>
                <a:schemeClr val="tx1"/>
              </a:solidFill>
              <a:latin typeface="黑体" panose="02010609060101010101" charset="-122"/>
              <a:ea typeface="黑体" panose="02010609060101010101" charset="-122"/>
              <a:cs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1940" y="222250"/>
            <a:ext cx="11438890" cy="977265"/>
          </a:xfrm>
          <a:prstGeom prst="rect">
            <a:avLst/>
          </a:prstGeom>
          <a:noFill/>
        </p:spPr>
        <p:txBody>
          <a:bodyPr wrap="square" rtlCol="0">
            <a:spAutoFit/>
          </a:bodyPr>
          <a:p>
            <a:pPr indent="0" fontAlgn="auto">
              <a:lnSpc>
                <a:spcPct val="120000"/>
              </a:lnSpc>
            </a:pPr>
            <a:r>
              <a:rPr lang="zh-CN" altLang="en-US" sz="2400" b="1">
                <a:latin typeface="黑体" panose="02010609060101010101" charset="-122"/>
                <a:ea typeface="黑体" panose="02010609060101010101" charset="-122"/>
              </a:rPr>
              <a:t>阅读教科书，概述第二次世界大战后的民族民主运动概况，</a:t>
            </a:r>
            <a:r>
              <a:rPr lang="zh-CN" altLang="en-US" sz="2400" b="1">
                <a:latin typeface="黑体" panose="02010609060101010101" charset="-122"/>
                <a:ea typeface="黑体" panose="02010609060101010101" charset="-122"/>
              </a:rPr>
              <a:t>思考：与第一次世界大战后相比，第二次世界大战后亚非拉的民族民主运动有何特点？</a:t>
            </a:r>
            <a:endParaRPr lang="zh-CN" altLang="en-US" sz="2400" b="1">
              <a:latin typeface="黑体" panose="02010609060101010101" charset="-122"/>
              <a:ea typeface="黑体" panose="02010609060101010101" charset="-122"/>
            </a:endParaRPr>
          </a:p>
        </p:txBody>
      </p:sp>
      <p:graphicFrame>
        <p:nvGraphicFramePr>
          <p:cNvPr id="4" name="表格 3"/>
          <p:cNvGraphicFramePr/>
          <p:nvPr>
            <p:custDataLst>
              <p:tags r:id="rId1"/>
            </p:custDataLst>
          </p:nvPr>
        </p:nvGraphicFramePr>
        <p:xfrm>
          <a:off x="561340" y="1471295"/>
          <a:ext cx="11159490" cy="4487545"/>
        </p:xfrm>
        <a:graphic>
          <a:graphicData uri="http://schemas.openxmlformats.org/drawingml/2006/table">
            <a:tbl>
              <a:tblPr firstRow="1" bandRow="1">
                <a:tableStyleId>{5C22544A-7EE6-4342-B048-85BDC9FD1C3A}</a:tableStyleId>
              </a:tblPr>
              <a:tblGrid>
                <a:gridCol w="1287145"/>
                <a:gridCol w="4615815"/>
                <a:gridCol w="5256530"/>
              </a:tblGrid>
              <a:tr h="701040">
                <a:tc>
                  <a:txBody>
                    <a:bodyPr/>
                    <a:p>
                      <a:pPr>
                        <a:buNone/>
                      </a:pPr>
                      <a:r>
                        <a:rPr lang="zh-CN" altLang="en-US" sz="2000" b="1">
                          <a:latin typeface="楷体" panose="02010609060101010101" charset="-122"/>
                          <a:ea typeface="楷体" panose="02010609060101010101" charset="-122"/>
                        </a:rPr>
                        <a:t>地区</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第一次世界大战后的民族民主运动高潮</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sym typeface="+mn-ea"/>
                        </a:rPr>
                        <a:t>第二次世界大战后的民族民主运动高潮</a:t>
                      </a:r>
                      <a:endParaRPr lang="zh-CN" altLang="en-US" sz="2000" b="1">
                        <a:latin typeface="楷体" panose="02010609060101010101" charset="-122"/>
                        <a:ea typeface="楷体" panose="02010609060101010101" charset="-122"/>
                        <a:sym typeface="+mn-ea"/>
                      </a:endParaRPr>
                    </a:p>
                  </a:txBody>
                  <a:tcPr/>
                </a:tc>
              </a:tr>
              <a:tr h="1238250">
                <a:tc>
                  <a:txBody>
                    <a:bodyPr/>
                    <a:p>
                      <a:pPr>
                        <a:buNone/>
                      </a:pPr>
                      <a:r>
                        <a:rPr lang="zh-CN" altLang="en-US" sz="2000" b="1">
                          <a:latin typeface="楷体" panose="02010609060101010101" charset="-122"/>
                          <a:ea typeface="楷体" panose="02010609060101010101" charset="-122"/>
                        </a:rPr>
                        <a:t>亚洲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中国：五四运动、中共诞生。</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法属印度支那：胡志明领导的抗法斗争。</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印度：甘地领导的非暴力不合作运动。</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印尼：反荷民族起义</a:t>
                      </a:r>
                      <a:endParaRPr lang="zh-CN" altLang="en-US" sz="2000" b="1">
                        <a:latin typeface="楷体" panose="02010609060101010101" charset="-122"/>
                        <a:ea typeface="楷体" panose="02010609060101010101" charset="-122"/>
                      </a:endParaRPr>
                    </a:p>
                  </a:txBody>
                  <a:tcPr/>
                </a:tc>
                <a:tc>
                  <a:txBody>
                    <a:bodyPr/>
                    <a:p>
                      <a:pPr>
                        <a:buNone/>
                      </a:pPr>
                      <a:endParaRPr lang="zh-CN" altLang="en-US" sz="2000" b="1">
                        <a:latin typeface="楷体" panose="02010609060101010101" charset="-122"/>
                        <a:ea typeface="楷体" panose="02010609060101010101" charset="-122"/>
                      </a:endParaRPr>
                    </a:p>
                  </a:txBody>
                  <a:tcPr/>
                </a:tc>
              </a:tr>
              <a:tr h="1644015">
                <a:tc>
                  <a:txBody>
                    <a:bodyPr/>
                    <a:p>
                      <a:pPr>
                        <a:buNone/>
                      </a:pPr>
                      <a:r>
                        <a:rPr lang="zh-CN" altLang="en-US" sz="2000" b="1">
                          <a:latin typeface="楷体" panose="02010609060101010101" charset="-122"/>
                          <a:ea typeface="楷体" panose="02010609060101010101" charset="-122"/>
                        </a:rPr>
                        <a:t>非洲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埃及：扎格鲁尔领导的华夫脱独立运动。</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摩洛哥：克里姆领导建立里夫共和国，但遭到失败。</a:t>
                      </a:r>
                      <a:endParaRPr lang="zh-CN" altLang="en-US" sz="2000" b="1">
                        <a:latin typeface="楷体" panose="02010609060101010101" charset="-122"/>
                        <a:ea typeface="楷体" panose="02010609060101010101" charset="-122"/>
                      </a:endParaRPr>
                    </a:p>
                  </a:txBody>
                  <a:tcPr/>
                </a:tc>
                <a:tc>
                  <a:txBody>
                    <a:bodyPr/>
                    <a:p>
                      <a:pPr>
                        <a:buNone/>
                      </a:pPr>
                      <a:endParaRPr lang="zh-CN" altLang="en-US" sz="2000" b="1">
                        <a:latin typeface="楷体" panose="02010609060101010101" charset="-122"/>
                        <a:ea typeface="楷体" panose="02010609060101010101" charset="-122"/>
                        <a:cs typeface="楷体" panose="02010609060101010101" charset="-122"/>
                      </a:endParaRPr>
                    </a:p>
                  </a:txBody>
                  <a:tcPr/>
                </a:tc>
              </a:tr>
              <a:tr h="831850">
                <a:tc>
                  <a:txBody>
                    <a:bodyPr/>
                    <a:p>
                      <a:pPr>
                        <a:buNone/>
                      </a:pPr>
                      <a:r>
                        <a:rPr lang="zh-CN" altLang="en-US" sz="2000" b="1">
                          <a:latin typeface="楷体" panose="02010609060101010101" charset="-122"/>
                          <a:ea typeface="楷体" panose="02010609060101010101" charset="-122"/>
                        </a:rPr>
                        <a:t>拉丁美洲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尼加拉瓜：桑地诺领导的抗美斗争。</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墨西哥：卡德纳斯领导的民主改革。</a:t>
                      </a:r>
                      <a:endParaRPr lang="zh-CN" altLang="en-US" sz="2000" b="1">
                        <a:latin typeface="楷体" panose="02010609060101010101" charset="-122"/>
                        <a:ea typeface="楷体" panose="02010609060101010101" charset="-122"/>
                      </a:endParaRPr>
                    </a:p>
                  </a:txBody>
                  <a:tcPr/>
                </a:tc>
                <a:tc>
                  <a:txBody>
                    <a:bodyPr/>
                    <a:p>
                      <a:pPr>
                        <a:buNone/>
                      </a:pPr>
                      <a:endParaRPr lang="zh-CN" altLang="en-US" sz="2000" b="1">
                        <a:latin typeface="楷体" panose="02010609060101010101" charset="-122"/>
                        <a:ea typeface="楷体" panose="02010609060101010101" charset="-122"/>
                      </a:endParaRPr>
                    </a:p>
                  </a:txBody>
                  <a:tcPr/>
                </a:tc>
              </a:tr>
            </a:tbl>
          </a:graphicData>
        </a:graphic>
      </p:graphicFrame>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1940" y="222250"/>
            <a:ext cx="11438890" cy="977265"/>
          </a:xfrm>
          <a:prstGeom prst="rect">
            <a:avLst/>
          </a:prstGeom>
          <a:noFill/>
        </p:spPr>
        <p:txBody>
          <a:bodyPr wrap="square" rtlCol="0">
            <a:spAutoFit/>
          </a:bodyPr>
          <a:p>
            <a:pPr indent="0" fontAlgn="auto">
              <a:lnSpc>
                <a:spcPct val="120000"/>
              </a:lnSpc>
            </a:pPr>
            <a:r>
              <a:rPr lang="zh-CN" altLang="en-US" sz="2400" b="1">
                <a:latin typeface="黑体" panose="02010609060101010101" charset="-122"/>
                <a:ea typeface="黑体" panose="02010609060101010101" charset="-122"/>
              </a:rPr>
              <a:t>阅读教科书，概述第二次世界大战后的民族民主运动概况，</a:t>
            </a:r>
            <a:r>
              <a:rPr lang="zh-CN" altLang="en-US" sz="2400" b="1">
                <a:latin typeface="黑体" panose="02010609060101010101" charset="-122"/>
                <a:ea typeface="黑体" panose="02010609060101010101" charset="-122"/>
              </a:rPr>
              <a:t>思考：与第一次世界大战后相比，第二次世界大战后亚非拉的民族民主运动有何特点？</a:t>
            </a:r>
            <a:endParaRPr lang="zh-CN" altLang="en-US" sz="2400" b="1">
              <a:latin typeface="黑体" panose="02010609060101010101" charset="-122"/>
              <a:ea typeface="黑体" panose="02010609060101010101" charset="-122"/>
            </a:endParaRPr>
          </a:p>
        </p:txBody>
      </p:sp>
      <p:graphicFrame>
        <p:nvGraphicFramePr>
          <p:cNvPr id="4" name="表格 3"/>
          <p:cNvGraphicFramePr/>
          <p:nvPr>
            <p:custDataLst>
              <p:tags r:id="rId1"/>
            </p:custDataLst>
          </p:nvPr>
        </p:nvGraphicFramePr>
        <p:xfrm>
          <a:off x="561340" y="1471295"/>
          <a:ext cx="11159490" cy="4487545"/>
        </p:xfrm>
        <a:graphic>
          <a:graphicData uri="http://schemas.openxmlformats.org/drawingml/2006/table">
            <a:tbl>
              <a:tblPr firstRow="1" bandRow="1">
                <a:tableStyleId>{5C22544A-7EE6-4342-B048-85BDC9FD1C3A}</a:tableStyleId>
              </a:tblPr>
              <a:tblGrid>
                <a:gridCol w="1287145"/>
                <a:gridCol w="4615815"/>
                <a:gridCol w="5256530"/>
              </a:tblGrid>
              <a:tr h="701040">
                <a:tc>
                  <a:txBody>
                    <a:bodyPr/>
                    <a:p>
                      <a:pPr>
                        <a:buNone/>
                      </a:pPr>
                      <a:r>
                        <a:rPr lang="zh-CN" altLang="en-US" sz="2000" b="1">
                          <a:latin typeface="楷体" panose="02010609060101010101" charset="-122"/>
                          <a:ea typeface="楷体" panose="02010609060101010101" charset="-122"/>
                        </a:rPr>
                        <a:t>地区</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第一次世界大战后的民族民主运动高潮</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sym typeface="+mn-ea"/>
                        </a:rPr>
                        <a:t>第二次世界大战后的民族民主运动高潮</a:t>
                      </a:r>
                      <a:endParaRPr lang="zh-CN" altLang="en-US" sz="2000" b="1">
                        <a:latin typeface="楷体" panose="02010609060101010101" charset="-122"/>
                        <a:ea typeface="楷体" panose="02010609060101010101" charset="-122"/>
                        <a:sym typeface="+mn-ea"/>
                      </a:endParaRPr>
                    </a:p>
                  </a:txBody>
                  <a:tcPr/>
                </a:tc>
              </a:tr>
              <a:tr h="1238250">
                <a:tc>
                  <a:txBody>
                    <a:bodyPr/>
                    <a:p>
                      <a:pPr>
                        <a:buNone/>
                      </a:pPr>
                      <a:r>
                        <a:rPr lang="zh-CN" altLang="en-US" sz="2000" b="1">
                          <a:latin typeface="楷体" panose="02010609060101010101" charset="-122"/>
                          <a:ea typeface="楷体" panose="02010609060101010101" charset="-122"/>
                        </a:rPr>
                        <a:t>亚洲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中国：五四运动、中共诞生。</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法属印度支那：胡志明领导的抗法斗争。</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印度：甘地领导的非暴力不合作运动。</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印尼：反荷民族起义</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中国收回台湾；朝鲜、韩国独立。</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巴基斯坦、印度获得独立。</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越南、印尼、新加坡等东南亚国家获得独立。</a:t>
                      </a:r>
                      <a:endParaRPr lang="zh-CN" altLang="en-US" sz="2000" b="1">
                        <a:latin typeface="楷体" panose="02010609060101010101" charset="-122"/>
                        <a:ea typeface="楷体" panose="02010609060101010101" charset="-122"/>
                      </a:endParaRPr>
                    </a:p>
                  </a:txBody>
                  <a:tcPr/>
                </a:tc>
              </a:tr>
              <a:tr h="1644015">
                <a:tc>
                  <a:txBody>
                    <a:bodyPr/>
                    <a:p>
                      <a:pPr>
                        <a:buNone/>
                      </a:pPr>
                      <a:r>
                        <a:rPr lang="zh-CN" altLang="en-US" sz="2000" b="1">
                          <a:latin typeface="楷体" panose="02010609060101010101" charset="-122"/>
                          <a:ea typeface="楷体" panose="02010609060101010101" charset="-122"/>
                        </a:rPr>
                        <a:t>非洲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埃及：扎格鲁尔领导的华夫脱独立运动。</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摩洛哥：克里姆领导建立里夫共和国，但遭到失败。</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cs typeface="楷体" panose="02010609060101010101" charset="-122"/>
                        </a:rPr>
                        <a:t>埃及：成立共和国，收回苏伊士运河主权。</a:t>
                      </a:r>
                      <a:endParaRPr lang="zh-CN" altLang="en-US" sz="2000" b="1">
                        <a:latin typeface="楷体" panose="02010609060101010101" charset="-122"/>
                        <a:ea typeface="楷体" panose="02010609060101010101" charset="-122"/>
                        <a:cs typeface="楷体" panose="02010609060101010101" charset="-122"/>
                      </a:endParaRPr>
                    </a:p>
                    <a:p>
                      <a:pPr>
                        <a:buNone/>
                      </a:pPr>
                      <a:r>
                        <a:rPr lang="zh-CN" altLang="en-US" sz="2000" b="1">
                          <a:latin typeface="楷体" panose="02010609060101010101" charset="-122"/>
                          <a:ea typeface="楷体" panose="02010609060101010101" charset="-122"/>
                          <a:cs typeface="楷体" panose="02010609060101010101" charset="-122"/>
                        </a:rPr>
                        <a:t>阿尔及利亚：《埃维昂协议》，赢得独立。</a:t>
                      </a:r>
                      <a:endParaRPr lang="zh-CN" altLang="en-US" sz="2000" b="1">
                        <a:latin typeface="楷体" panose="02010609060101010101" charset="-122"/>
                        <a:ea typeface="楷体" panose="02010609060101010101" charset="-122"/>
                        <a:cs typeface="楷体" panose="02010609060101010101" charset="-122"/>
                      </a:endParaRPr>
                    </a:p>
                    <a:p>
                      <a:pPr>
                        <a:buNone/>
                      </a:pPr>
                      <a:r>
                        <a:rPr lang="en-US" altLang="zh-CN" sz="2000" b="1">
                          <a:latin typeface="楷体" panose="02010609060101010101" charset="-122"/>
                          <a:ea typeface="楷体" panose="02010609060101010101" charset="-122"/>
                          <a:cs typeface="楷体" panose="02010609060101010101" charset="-122"/>
                        </a:rPr>
                        <a:t>1960</a:t>
                      </a:r>
                      <a:r>
                        <a:rPr lang="zh-CN" altLang="en-US" sz="2000" b="1">
                          <a:latin typeface="楷体" panose="02010609060101010101" charset="-122"/>
                          <a:ea typeface="楷体" panose="02010609060101010101" charset="-122"/>
                          <a:cs typeface="楷体" panose="02010609060101010101" charset="-122"/>
                        </a:rPr>
                        <a:t>年，</a:t>
                      </a:r>
                      <a:r>
                        <a:rPr lang="en-US" altLang="zh-CN" sz="2000" b="1">
                          <a:latin typeface="楷体" panose="02010609060101010101" charset="-122"/>
                          <a:ea typeface="楷体" panose="02010609060101010101" charset="-122"/>
                          <a:cs typeface="楷体" panose="02010609060101010101" charset="-122"/>
                        </a:rPr>
                        <a:t>17</a:t>
                      </a:r>
                      <a:r>
                        <a:rPr lang="zh-CN" altLang="en-US" sz="2000" b="1">
                          <a:latin typeface="楷体" panose="02010609060101010101" charset="-122"/>
                          <a:ea typeface="楷体" panose="02010609060101010101" charset="-122"/>
                          <a:cs typeface="楷体" panose="02010609060101010101" charset="-122"/>
                        </a:rPr>
                        <a:t>个非洲国家独立。</a:t>
                      </a:r>
                      <a:endParaRPr lang="zh-CN" altLang="en-US" sz="2000" b="1">
                        <a:latin typeface="楷体" panose="02010609060101010101" charset="-122"/>
                        <a:ea typeface="楷体" panose="02010609060101010101" charset="-122"/>
                        <a:cs typeface="楷体" panose="02010609060101010101" charset="-122"/>
                      </a:endParaRPr>
                    </a:p>
                    <a:p>
                      <a:pPr>
                        <a:buNone/>
                      </a:pPr>
                      <a:r>
                        <a:rPr lang="en-US" altLang="zh-CN" sz="2000" b="1">
                          <a:latin typeface="楷体" panose="02010609060101010101" charset="-122"/>
                          <a:ea typeface="楷体" panose="02010609060101010101" charset="-122"/>
                          <a:cs typeface="楷体" panose="02010609060101010101" charset="-122"/>
                        </a:rPr>
                        <a:t>1990</a:t>
                      </a:r>
                      <a:r>
                        <a:rPr lang="zh-CN" altLang="en-US" sz="2000" b="1">
                          <a:latin typeface="楷体" panose="02010609060101010101" charset="-122"/>
                          <a:ea typeface="楷体" panose="02010609060101010101" charset="-122"/>
                          <a:cs typeface="楷体" panose="02010609060101010101" charset="-122"/>
                        </a:rPr>
                        <a:t>年，纳米比亚独立，世界殖民体系瓦解。</a:t>
                      </a:r>
                      <a:endParaRPr lang="zh-CN" altLang="en-US" sz="2000" b="1">
                        <a:latin typeface="楷体" panose="02010609060101010101" charset="-122"/>
                        <a:ea typeface="楷体" panose="02010609060101010101" charset="-122"/>
                        <a:cs typeface="楷体" panose="02010609060101010101" charset="-122"/>
                      </a:endParaRPr>
                    </a:p>
                  </a:txBody>
                  <a:tcPr/>
                </a:tc>
              </a:tr>
              <a:tr h="831850">
                <a:tc>
                  <a:txBody>
                    <a:bodyPr/>
                    <a:p>
                      <a:pPr>
                        <a:buNone/>
                      </a:pPr>
                      <a:r>
                        <a:rPr lang="zh-CN" altLang="en-US" sz="2000" b="1">
                          <a:latin typeface="楷体" panose="02010609060101010101" charset="-122"/>
                          <a:ea typeface="楷体" panose="02010609060101010101" charset="-122"/>
                        </a:rPr>
                        <a:t>拉丁美洲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尼加拉瓜：桑地诺领导的抗美斗争。</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墨西哥：卡德纳斯领导的民主改革。</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古巴：卡斯特罗推翻亲美政权。</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巴拿马：收回巴拿马运河主权。</a:t>
                      </a:r>
                      <a:endParaRPr lang="zh-CN" altLang="en-US" sz="2000" b="1">
                        <a:latin typeface="楷体" panose="02010609060101010101" charset="-122"/>
                        <a:ea typeface="楷体" panose="02010609060101010101" charset="-122"/>
                      </a:endParaRPr>
                    </a:p>
                  </a:txBody>
                  <a:tcPr/>
                </a:tc>
              </a:tr>
            </a:tbl>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1940" y="222250"/>
            <a:ext cx="11438890" cy="977265"/>
          </a:xfrm>
          <a:prstGeom prst="rect">
            <a:avLst/>
          </a:prstGeom>
          <a:noFill/>
        </p:spPr>
        <p:txBody>
          <a:bodyPr wrap="square" rtlCol="0">
            <a:spAutoFit/>
          </a:bodyPr>
          <a:p>
            <a:pPr indent="0" fontAlgn="auto">
              <a:lnSpc>
                <a:spcPct val="120000"/>
              </a:lnSpc>
            </a:pPr>
            <a:r>
              <a:rPr lang="zh-CN" altLang="en-US" sz="2400" b="1">
                <a:latin typeface="黑体" panose="02010609060101010101" charset="-122"/>
                <a:ea typeface="黑体" panose="02010609060101010101" charset="-122"/>
              </a:rPr>
              <a:t>阅读教科书，概述第二次世界大战后的民族民主运动概况，</a:t>
            </a:r>
            <a:r>
              <a:rPr lang="zh-CN" altLang="en-US" sz="2400" b="1">
                <a:latin typeface="黑体" panose="02010609060101010101" charset="-122"/>
                <a:ea typeface="黑体" panose="02010609060101010101" charset="-122"/>
              </a:rPr>
              <a:t>思考：与第一次世界大战后相比，第二次世界大战后亚非拉的民族民主运动有何特点？</a:t>
            </a:r>
            <a:endParaRPr lang="zh-CN" altLang="en-US" sz="2400" b="1">
              <a:latin typeface="黑体" panose="02010609060101010101" charset="-122"/>
              <a:ea typeface="黑体" panose="02010609060101010101" charset="-122"/>
            </a:endParaRPr>
          </a:p>
        </p:txBody>
      </p:sp>
      <p:graphicFrame>
        <p:nvGraphicFramePr>
          <p:cNvPr id="4" name="表格 3"/>
          <p:cNvGraphicFramePr/>
          <p:nvPr>
            <p:custDataLst>
              <p:tags r:id="rId1"/>
            </p:custDataLst>
          </p:nvPr>
        </p:nvGraphicFramePr>
        <p:xfrm>
          <a:off x="561340" y="1471295"/>
          <a:ext cx="11159490" cy="4487545"/>
        </p:xfrm>
        <a:graphic>
          <a:graphicData uri="http://schemas.openxmlformats.org/drawingml/2006/table">
            <a:tbl>
              <a:tblPr firstRow="1" bandRow="1">
                <a:tableStyleId>{5C22544A-7EE6-4342-B048-85BDC9FD1C3A}</a:tableStyleId>
              </a:tblPr>
              <a:tblGrid>
                <a:gridCol w="1287145"/>
                <a:gridCol w="4615815"/>
                <a:gridCol w="5256530"/>
              </a:tblGrid>
              <a:tr h="701040">
                <a:tc>
                  <a:txBody>
                    <a:bodyPr/>
                    <a:p>
                      <a:pPr>
                        <a:buNone/>
                      </a:pPr>
                      <a:r>
                        <a:rPr lang="zh-CN" altLang="en-US" sz="2000" b="1">
                          <a:latin typeface="楷体" panose="02010609060101010101" charset="-122"/>
                          <a:ea typeface="楷体" panose="02010609060101010101" charset="-122"/>
                        </a:rPr>
                        <a:t>地区</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第一次世界大战后的民族民主运动高潮</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sym typeface="+mn-ea"/>
                        </a:rPr>
                        <a:t>第二次世界大战后的民族民主运动高潮</a:t>
                      </a:r>
                      <a:endParaRPr lang="zh-CN" altLang="en-US" sz="2000" b="1">
                        <a:latin typeface="楷体" panose="02010609060101010101" charset="-122"/>
                        <a:ea typeface="楷体" panose="02010609060101010101" charset="-122"/>
                        <a:sym typeface="+mn-ea"/>
                      </a:endParaRPr>
                    </a:p>
                  </a:txBody>
                  <a:tcPr/>
                </a:tc>
              </a:tr>
              <a:tr h="1238250">
                <a:tc>
                  <a:txBody>
                    <a:bodyPr/>
                    <a:p>
                      <a:pPr>
                        <a:buNone/>
                      </a:pPr>
                      <a:r>
                        <a:rPr lang="zh-CN" altLang="en-US" sz="2000" b="1">
                          <a:latin typeface="楷体" panose="02010609060101010101" charset="-122"/>
                          <a:ea typeface="楷体" panose="02010609060101010101" charset="-122"/>
                        </a:rPr>
                        <a:t>亚洲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中国：五四运动、中共诞生。</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法属印度支那：胡志明领导的抗法斗争。</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印度：甘地领导的非暴力不合作运动。</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印尼：反荷民族起义</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中国收回台湾；朝鲜、韩国独立。</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巴基斯坦、印度获得独立。</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越南、印尼、新加坡等东南亚国家获得独立。</a:t>
                      </a:r>
                      <a:endParaRPr lang="zh-CN" altLang="en-US" sz="2000" b="1">
                        <a:latin typeface="楷体" panose="02010609060101010101" charset="-122"/>
                        <a:ea typeface="楷体" panose="02010609060101010101" charset="-122"/>
                      </a:endParaRPr>
                    </a:p>
                  </a:txBody>
                  <a:tcPr/>
                </a:tc>
              </a:tr>
              <a:tr h="1644015">
                <a:tc>
                  <a:txBody>
                    <a:bodyPr/>
                    <a:p>
                      <a:pPr>
                        <a:buNone/>
                      </a:pPr>
                      <a:r>
                        <a:rPr lang="zh-CN" altLang="en-US" sz="2000" b="1">
                          <a:latin typeface="楷体" panose="02010609060101010101" charset="-122"/>
                          <a:ea typeface="楷体" panose="02010609060101010101" charset="-122"/>
                        </a:rPr>
                        <a:t>非洲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埃及：扎格鲁尔领导的华夫脱独立运动。</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摩洛哥：克里姆领导建立里夫共和国，但遭到失败。</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cs typeface="楷体" panose="02010609060101010101" charset="-122"/>
                        </a:rPr>
                        <a:t>埃及：成立共和国，收回苏伊士运河主权。</a:t>
                      </a:r>
                      <a:endParaRPr lang="zh-CN" altLang="en-US" sz="2000" b="1">
                        <a:latin typeface="楷体" panose="02010609060101010101" charset="-122"/>
                        <a:ea typeface="楷体" panose="02010609060101010101" charset="-122"/>
                        <a:cs typeface="楷体" panose="02010609060101010101" charset="-122"/>
                      </a:endParaRPr>
                    </a:p>
                    <a:p>
                      <a:pPr>
                        <a:buNone/>
                      </a:pPr>
                      <a:r>
                        <a:rPr lang="zh-CN" altLang="en-US" sz="2000" b="1">
                          <a:latin typeface="楷体" panose="02010609060101010101" charset="-122"/>
                          <a:ea typeface="楷体" panose="02010609060101010101" charset="-122"/>
                          <a:cs typeface="楷体" panose="02010609060101010101" charset="-122"/>
                        </a:rPr>
                        <a:t>阿尔及利亚：《埃维昂协议》，赢得独立。</a:t>
                      </a:r>
                      <a:endParaRPr lang="zh-CN" altLang="en-US" sz="2000" b="1">
                        <a:latin typeface="楷体" panose="02010609060101010101" charset="-122"/>
                        <a:ea typeface="楷体" panose="02010609060101010101" charset="-122"/>
                        <a:cs typeface="楷体" panose="02010609060101010101" charset="-122"/>
                      </a:endParaRPr>
                    </a:p>
                    <a:p>
                      <a:pPr>
                        <a:buNone/>
                      </a:pPr>
                      <a:r>
                        <a:rPr lang="en-US" altLang="zh-CN" sz="2000" b="1">
                          <a:latin typeface="楷体" panose="02010609060101010101" charset="-122"/>
                          <a:ea typeface="楷体" panose="02010609060101010101" charset="-122"/>
                          <a:cs typeface="楷体" panose="02010609060101010101" charset="-122"/>
                        </a:rPr>
                        <a:t>1960</a:t>
                      </a:r>
                      <a:r>
                        <a:rPr lang="zh-CN" altLang="en-US" sz="2000" b="1">
                          <a:latin typeface="楷体" panose="02010609060101010101" charset="-122"/>
                          <a:ea typeface="楷体" panose="02010609060101010101" charset="-122"/>
                          <a:cs typeface="楷体" panose="02010609060101010101" charset="-122"/>
                        </a:rPr>
                        <a:t>年，</a:t>
                      </a:r>
                      <a:r>
                        <a:rPr lang="en-US" altLang="zh-CN" sz="2000" b="1">
                          <a:latin typeface="楷体" panose="02010609060101010101" charset="-122"/>
                          <a:ea typeface="楷体" panose="02010609060101010101" charset="-122"/>
                          <a:cs typeface="楷体" panose="02010609060101010101" charset="-122"/>
                        </a:rPr>
                        <a:t>17</a:t>
                      </a:r>
                      <a:r>
                        <a:rPr lang="zh-CN" altLang="en-US" sz="2000" b="1">
                          <a:latin typeface="楷体" panose="02010609060101010101" charset="-122"/>
                          <a:ea typeface="楷体" panose="02010609060101010101" charset="-122"/>
                          <a:cs typeface="楷体" panose="02010609060101010101" charset="-122"/>
                        </a:rPr>
                        <a:t>个非洲国家独立。</a:t>
                      </a:r>
                      <a:endParaRPr lang="zh-CN" altLang="en-US" sz="2000" b="1">
                        <a:latin typeface="楷体" panose="02010609060101010101" charset="-122"/>
                        <a:ea typeface="楷体" panose="02010609060101010101" charset="-122"/>
                        <a:cs typeface="楷体" panose="02010609060101010101" charset="-122"/>
                      </a:endParaRPr>
                    </a:p>
                    <a:p>
                      <a:pPr>
                        <a:buNone/>
                      </a:pPr>
                      <a:r>
                        <a:rPr lang="en-US" altLang="zh-CN" sz="2000" b="1">
                          <a:latin typeface="楷体" panose="02010609060101010101" charset="-122"/>
                          <a:ea typeface="楷体" panose="02010609060101010101" charset="-122"/>
                          <a:cs typeface="楷体" panose="02010609060101010101" charset="-122"/>
                        </a:rPr>
                        <a:t>1990</a:t>
                      </a:r>
                      <a:r>
                        <a:rPr lang="zh-CN" altLang="en-US" sz="2000" b="1">
                          <a:latin typeface="楷体" panose="02010609060101010101" charset="-122"/>
                          <a:ea typeface="楷体" panose="02010609060101010101" charset="-122"/>
                          <a:cs typeface="楷体" panose="02010609060101010101" charset="-122"/>
                        </a:rPr>
                        <a:t>年，纳米比亚独立，世界殖民体系瓦解。</a:t>
                      </a:r>
                      <a:endParaRPr lang="zh-CN" altLang="en-US" sz="2000" b="1">
                        <a:latin typeface="楷体" panose="02010609060101010101" charset="-122"/>
                        <a:ea typeface="楷体" panose="02010609060101010101" charset="-122"/>
                        <a:cs typeface="楷体" panose="02010609060101010101" charset="-122"/>
                      </a:endParaRPr>
                    </a:p>
                  </a:txBody>
                  <a:tcPr/>
                </a:tc>
              </a:tr>
              <a:tr h="831850">
                <a:tc>
                  <a:txBody>
                    <a:bodyPr/>
                    <a:p>
                      <a:pPr>
                        <a:buNone/>
                      </a:pPr>
                      <a:r>
                        <a:rPr lang="zh-CN" altLang="en-US" sz="2000" b="1">
                          <a:latin typeface="楷体" panose="02010609060101010101" charset="-122"/>
                          <a:ea typeface="楷体" panose="02010609060101010101" charset="-122"/>
                        </a:rPr>
                        <a:t>拉丁美洲</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尼加拉瓜：桑地诺领导的抗美斗争。</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墨西哥：卡德纳斯领导的民主改革。</a:t>
                      </a:r>
                      <a:endParaRPr lang="zh-CN" altLang="en-US" sz="2000" b="1">
                        <a:latin typeface="楷体" panose="02010609060101010101" charset="-122"/>
                        <a:ea typeface="楷体" panose="02010609060101010101" charset="-122"/>
                      </a:endParaRPr>
                    </a:p>
                  </a:txBody>
                  <a:tcPr/>
                </a:tc>
                <a:tc>
                  <a:txBody>
                    <a:bodyPr/>
                    <a:p>
                      <a:pPr>
                        <a:buNone/>
                      </a:pPr>
                      <a:r>
                        <a:rPr lang="zh-CN" altLang="en-US" sz="2000" b="1">
                          <a:latin typeface="楷体" panose="02010609060101010101" charset="-122"/>
                          <a:ea typeface="楷体" panose="02010609060101010101" charset="-122"/>
                        </a:rPr>
                        <a:t>古巴：卡斯特罗推翻亲美政权。</a:t>
                      </a:r>
                      <a:endParaRPr lang="zh-CN" altLang="en-US" sz="2000" b="1">
                        <a:latin typeface="楷体" panose="02010609060101010101" charset="-122"/>
                        <a:ea typeface="楷体" panose="02010609060101010101" charset="-122"/>
                      </a:endParaRPr>
                    </a:p>
                    <a:p>
                      <a:pPr>
                        <a:buNone/>
                      </a:pPr>
                      <a:r>
                        <a:rPr lang="zh-CN" altLang="en-US" sz="2000" b="1">
                          <a:latin typeface="楷体" panose="02010609060101010101" charset="-122"/>
                          <a:ea typeface="楷体" panose="02010609060101010101" charset="-122"/>
                        </a:rPr>
                        <a:t>巴拿马：收回巴拿马运河主权。</a:t>
                      </a:r>
                      <a:endParaRPr lang="zh-CN" altLang="en-US" sz="2000" b="1">
                        <a:latin typeface="楷体" panose="02010609060101010101" charset="-122"/>
                        <a:ea typeface="楷体" panose="02010609060101010101" charset="-122"/>
                      </a:endParaRPr>
                    </a:p>
                  </a:txBody>
                  <a:tcPr/>
                </a:tc>
              </a:tr>
            </a:tbl>
          </a:graphicData>
        </a:graphic>
      </p:graphicFrame>
      <p:sp>
        <p:nvSpPr>
          <p:cNvPr id="15" name="矩形 14"/>
          <p:cNvSpPr/>
          <p:nvPr>
            <p:custDataLst>
              <p:tags r:id="rId2"/>
            </p:custDataLst>
          </p:nvPr>
        </p:nvSpPr>
        <p:spPr>
          <a:xfrm>
            <a:off x="1275080" y="3248025"/>
            <a:ext cx="9867900" cy="1641475"/>
          </a:xfrm>
          <a:prstGeom prst="rect">
            <a:avLst/>
          </a:prstGeom>
          <a:solidFill>
            <a:srgbClr val="FFC000"/>
          </a:solidFill>
        </p:spPr>
        <p:style>
          <a:lnRef idx="3">
            <a:schemeClr val="lt1"/>
          </a:lnRef>
          <a:fillRef idx="1">
            <a:schemeClr val="accent4"/>
          </a:fillRef>
          <a:effectRef idx="1">
            <a:schemeClr val="accent4"/>
          </a:effectRef>
          <a:fontRef idx="minor">
            <a:schemeClr val="lt1"/>
          </a:fontRef>
        </p:style>
        <p:txBody>
          <a:bodyPr wrap="square" anchor="ctr">
            <a:spAutoFit/>
          </a:bodyPr>
          <a:p>
            <a:pPr indent="0" algn="l" fontAlgn="auto">
              <a:lnSpc>
                <a:spcPct val="120000"/>
              </a:lnSpc>
            </a:pPr>
            <a:r>
              <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特点：具有前所未有的规模和广泛性，取得前所未有的</a:t>
            </a:r>
            <a:r>
              <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胜利；</a:t>
            </a:r>
            <a:endPar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endParaRPr>
          </a:p>
          <a:p>
            <a:pPr indent="0" algn="l" fontAlgn="auto">
              <a:lnSpc>
                <a:spcPct val="120000"/>
              </a:lnSpc>
            </a:pPr>
            <a:r>
              <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建立了社会主义和民族主义两类国家</a:t>
            </a:r>
            <a:r>
              <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体系；</a:t>
            </a:r>
            <a:endPar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endParaRPr>
          </a:p>
          <a:p>
            <a:pPr indent="0" algn="l" fontAlgn="auto">
              <a:lnSpc>
                <a:spcPct val="120000"/>
              </a:lnSpc>
            </a:pPr>
            <a:r>
              <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大多数国家通过和平斗争方式取得了</a:t>
            </a:r>
            <a:r>
              <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rPr>
              <a:t>独立。</a:t>
            </a:r>
            <a:endParaRPr lang="zh-CN" sz="2800" b="1">
              <a:solidFill>
                <a:srgbClr val="000000"/>
              </a:solidFill>
              <a:effectLst/>
              <a:latin typeface="黑体" panose="02010609060101010101" charset="-122"/>
              <a:ea typeface="黑体" panose="02010609060101010101" charset="-122"/>
              <a:cs typeface="黑体" panose="02010609060101010101" charset="-122"/>
              <a:sym typeface="Arial" panose="020B0604020202020204" pitchFamily="34" charset="0"/>
            </a:endParaRPr>
          </a:p>
        </p:txBody>
      </p:sp>
    </p:spTree>
    <p:custDataLst>
      <p:tags r:id="rId3"/>
    </p:custDataLst>
  </p:cSld>
  <p:clrMapOvr>
    <a:masterClrMapping/>
  </p:clrMapOvr>
  <p:timing>
    <p:tnLst>
      <p:par>
        <p:cTn id="1" dur="indefinite" restart="never" nodeType="tmRoot"/>
      </p:par>
    </p:tnLst>
    <p:bldLst>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469900" y="486410"/>
            <a:ext cx="11252200" cy="1383665"/>
          </a:xfrm>
          <a:prstGeom prst="rect">
            <a:avLst/>
          </a:prstGeom>
          <a:noFill/>
        </p:spPr>
        <p:txBody>
          <a:bodyPr wrap="square" rtlCol="0">
            <a:spAutoFit/>
          </a:bodyPr>
          <a:p>
            <a:pPr indent="0" fontAlgn="auto">
              <a:lnSpc>
                <a:spcPct val="150000"/>
              </a:lnSpc>
            </a:pPr>
            <a:r>
              <a:rPr lang="zh-CN" altLang="en-US" sz="2800" b="1" dirty="0">
                <a:latin typeface="黑体" panose="02010609060101010101" charset="-122"/>
                <a:ea typeface="黑体" panose="02010609060101010101" charset="-122"/>
              </a:rPr>
              <a:t>第二次世界大战后，第二次民族民主革命浪潮席卷了帝国主义列强的殖民地和半殖民地，</a:t>
            </a:r>
            <a:r>
              <a:rPr lang="zh-CN" altLang="en-US" sz="2800" b="1" dirty="0">
                <a:solidFill>
                  <a:srgbClr val="FF0000"/>
                </a:solidFill>
                <a:latin typeface="黑体" panose="02010609060101010101" charset="-122"/>
                <a:ea typeface="黑体" panose="02010609060101010101" charset="-122"/>
              </a:rPr>
              <a:t>世界殖民体系最终土崩瓦解</a:t>
            </a:r>
            <a:r>
              <a:rPr lang="zh-CN" altLang="en-US" sz="2800" b="1" dirty="0">
                <a:latin typeface="黑体" panose="02010609060101010101" charset="-122"/>
                <a:ea typeface="黑体" panose="02010609060101010101" charset="-122"/>
              </a:rPr>
              <a:t>，</a:t>
            </a:r>
            <a:r>
              <a:rPr lang="zh-CN" altLang="en-US" sz="2800" b="1" dirty="0">
                <a:solidFill>
                  <a:schemeClr val="tx1"/>
                </a:solidFill>
                <a:latin typeface="黑体" panose="02010609060101010101" charset="-122"/>
                <a:ea typeface="黑体" panose="02010609060101010101" charset="-122"/>
              </a:rPr>
              <a:t>退出了历史舞台。</a:t>
            </a:r>
            <a:endParaRPr lang="zh-CN" altLang="en-US" sz="2800" b="1" dirty="0">
              <a:solidFill>
                <a:schemeClr val="tx1"/>
              </a:solidFill>
              <a:latin typeface="黑体" panose="02010609060101010101" charset="-122"/>
              <a:ea typeface="黑体" panose="02010609060101010101" charset="-122"/>
            </a:endParaRPr>
          </a:p>
        </p:txBody>
      </p:sp>
      <p:pic>
        <p:nvPicPr>
          <p:cNvPr id="7" name="图片 6"/>
          <p:cNvPicPr>
            <a:picLocks noChangeAspect="1"/>
          </p:cNvPicPr>
          <p:nvPr>
            <p:custDataLst>
              <p:tags r:id="rId2"/>
            </p:custDataLst>
          </p:nvPr>
        </p:nvPicPr>
        <p:blipFill>
          <a:blip r:embed="rId3"/>
          <a:stretch>
            <a:fillRect/>
          </a:stretch>
        </p:blipFill>
        <p:spPr>
          <a:xfrm>
            <a:off x="157480" y="2320290"/>
            <a:ext cx="11877040" cy="3862705"/>
          </a:xfrm>
          <a:prstGeom prst="rect">
            <a:avLst/>
          </a:prstGeom>
        </p:spPr>
      </p:pic>
    </p:spTree>
    <p:custDataLst>
      <p:tags r:id="rId4"/>
    </p:custDataLst>
  </p:cSld>
  <p:clrMapOvr>
    <a:masterClrMapping/>
  </p:clrMapOvr>
  <p:timing>
    <p:tnLst>
      <p:par>
        <p:cTn id="1" dur="indefinite" restart="never" nodeType="tmRoot"/>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54710" y="2305050"/>
            <a:ext cx="10674985" cy="1871980"/>
          </a:xfrm>
          <a:prstGeom prst="rect">
            <a:avLst/>
          </a:prstGeom>
          <a:noFill/>
        </p:spPr>
        <p:txBody>
          <a:bodyPr wrap="square" rtlCol="0">
            <a:noAutofit/>
          </a:bodyPr>
          <a:p>
            <a:r>
              <a:rPr lang="en-US" altLang="zh-CN" sz="4000" b="1">
                <a:latin typeface="楷体" panose="02010609060101010101" charset="-122"/>
                <a:ea typeface="楷体" panose="02010609060101010101" charset="-122"/>
                <a:cs typeface="楷体" panose="02010609060101010101" charset="-122"/>
              </a:rPr>
              <a:t>“</a:t>
            </a:r>
            <a:r>
              <a:rPr lang="zh-CN" altLang="en-US" sz="4000" b="1">
                <a:latin typeface="楷体" panose="02010609060101010101" charset="-122"/>
                <a:ea typeface="楷体" panose="02010609060101010101" charset="-122"/>
                <a:cs typeface="楷体" panose="02010609060101010101" charset="-122"/>
              </a:rPr>
              <a:t>战争的精华，却不是在胜利，而是在于文化命运的展开。</a:t>
            </a:r>
            <a:r>
              <a:rPr lang="en-US" altLang="zh-CN" sz="4000" b="1">
                <a:latin typeface="楷体" panose="02010609060101010101" charset="-122"/>
                <a:ea typeface="楷体" panose="02010609060101010101" charset="-122"/>
                <a:cs typeface="楷体" panose="02010609060101010101" charset="-122"/>
              </a:rPr>
              <a:t>”</a:t>
            </a:r>
            <a:endParaRPr lang="en-US" altLang="zh-CN" sz="4000">
              <a:latin typeface="华文行楷" panose="02010800040101010101" charset="-122"/>
              <a:ea typeface="华文行楷" panose="02010800040101010101" charset="-122"/>
              <a:cs typeface="华文行楷" panose="02010800040101010101" charset="-122"/>
            </a:endParaRPr>
          </a:p>
          <a:p>
            <a:pPr algn="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奥斯瓦尔德∙斯宾格勒《西方的没落》</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85495" y="404495"/>
            <a:ext cx="10618470" cy="899795"/>
          </a:xfrm>
          <a:prstGeom prst="rect">
            <a:avLst/>
          </a:prstGeom>
          <a:solidFill>
            <a:srgbClr val="C00000"/>
          </a:solidFill>
          <a:ln w="9525">
            <a:noFill/>
          </a:ln>
        </p:spPr>
        <p:txBody>
          <a:bodyPr wrap="square" anchor="t">
            <a:noAutofit/>
          </a:bodyPr>
          <a:p>
            <a:pPr lvl="0" algn="l">
              <a:buClrTx/>
              <a:buSzTx/>
              <a:buFontTx/>
            </a:pPr>
            <a:r>
              <a:rPr lang="zh-CN" sz="2400" b="1">
                <a:solidFill>
                  <a:schemeClr val="bg1"/>
                </a:solidFill>
                <a:latin typeface="楷体" panose="02010609060101010101" charset="-122"/>
                <a:ea typeface="楷体" panose="02010609060101010101" charset="-122"/>
                <a:cs typeface="黑体" panose="02010609060101010101" charset="-122"/>
                <a:sym typeface="+mn-ea"/>
              </a:rPr>
              <a:t>世界殖民体系：</a:t>
            </a:r>
            <a:r>
              <a:rPr sz="2400" b="1">
                <a:solidFill>
                  <a:schemeClr val="bg1"/>
                </a:solidFill>
                <a:latin typeface="楷体" panose="02010609060101010101" charset="-122"/>
                <a:ea typeface="楷体" panose="02010609060101010101" charset="-122"/>
                <a:cs typeface="黑体" panose="02010609060101010101" charset="-122"/>
                <a:sym typeface="+mn-ea"/>
              </a:rPr>
              <a:t>是指</a:t>
            </a:r>
            <a:r>
              <a:rPr lang="zh-CN" sz="2400" b="1">
                <a:solidFill>
                  <a:schemeClr val="bg1"/>
                </a:solidFill>
                <a:latin typeface="楷体" panose="02010609060101010101" charset="-122"/>
                <a:ea typeface="楷体" panose="02010609060101010101" charset="-122"/>
                <a:cs typeface="黑体" panose="02010609060101010101" charset="-122"/>
                <a:sym typeface="+mn-ea"/>
              </a:rPr>
              <a:t>资本主义列强压迫、奴役所有殖民地、半殖民地和附庸国的体系。</a:t>
            </a:r>
            <a:r>
              <a:rPr lang="en-US" altLang="zh-CN" sz="2400" b="1">
                <a:solidFill>
                  <a:schemeClr val="bg1"/>
                </a:solidFill>
                <a:latin typeface="楷体" panose="02010609060101010101" charset="-122"/>
                <a:ea typeface="楷体" panose="02010609060101010101" charset="-122"/>
                <a:cs typeface="黑体" panose="02010609060101010101" charset="-122"/>
                <a:sym typeface="+mn-ea"/>
              </a:rPr>
              <a:t>19</a:t>
            </a:r>
            <a:r>
              <a:rPr lang="zh-CN" altLang="en-US" sz="2400" b="1">
                <a:solidFill>
                  <a:schemeClr val="bg1"/>
                </a:solidFill>
                <a:latin typeface="楷体" panose="02010609060101010101" charset="-122"/>
                <a:ea typeface="楷体" panose="02010609060101010101" charset="-122"/>
                <a:cs typeface="黑体" panose="02010609060101010101" charset="-122"/>
                <a:sym typeface="+mn-ea"/>
              </a:rPr>
              <a:t>世纪末</a:t>
            </a:r>
            <a:r>
              <a:rPr lang="en-US" altLang="zh-CN" sz="2400" b="1">
                <a:solidFill>
                  <a:schemeClr val="bg1"/>
                </a:solidFill>
                <a:latin typeface="楷体" panose="02010609060101010101" charset="-122"/>
                <a:ea typeface="楷体" panose="02010609060101010101" charset="-122"/>
                <a:cs typeface="黑体" panose="02010609060101010101" charset="-122"/>
                <a:sym typeface="+mn-ea"/>
              </a:rPr>
              <a:t>20</a:t>
            </a:r>
            <a:r>
              <a:rPr lang="zh-CN" altLang="en-US" sz="2400" b="1">
                <a:solidFill>
                  <a:schemeClr val="bg1"/>
                </a:solidFill>
                <a:latin typeface="楷体" panose="02010609060101010101" charset="-122"/>
                <a:ea typeface="楷体" panose="02010609060101010101" charset="-122"/>
                <a:cs typeface="黑体" panose="02010609060101010101" charset="-122"/>
                <a:sym typeface="+mn-ea"/>
              </a:rPr>
              <a:t>世纪初，最终</a:t>
            </a:r>
            <a:r>
              <a:rPr lang="zh-CN" altLang="en-US" sz="2400" b="1">
                <a:solidFill>
                  <a:schemeClr val="bg1"/>
                </a:solidFill>
                <a:latin typeface="楷体" panose="02010609060101010101" charset="-122"/>
                <a:ea typeface="楷体" panose="02010609060101010101" charset="-122"/>
                <a:cs typeface="黑体" panose="02010609060101010101" charset="-122"/>
                <a:sym typeface="+mn-ea"/>
              </a:rPr>
              <a:t>形成。</a:t>
            </a:r>
            <a:endParaRPr lang="zh-CN" altLang="en-US" sz="2400" b="1">
              <a:solidFill>
                <a:schemeClr val="bg1"/>
              </a:solidFill>
              <a:latin typeface="楷体" panose="02010609060101010101" charset="-122"/>
              <a:ea typeface="楷体" panose="02010609060101010101" charset="-122"/>
              <a:cs typeface="黑体" panose="02010609060101010101" charset="-122"/>
              <a:sym typeface="+mn-ea"/>
            </a:endParaRPr>
          </a:p>
        </p:txBody>
      </p:sp>
      <p:sp>
        <p:nvSpPr>
          <p:cNvPr id="6" name="文本框 5"/>
          <p:cNvSpPr txBox="1"/>
          <p:nvPr>
            <p:custDataLst>
              <p:tags r:id="rId2"/>
            </p:custDataLst>
          </p:nvPr>
        </p:nvSpPr>
        <p:spPr>
          <a:xfrm>
            <a:off x="785495" y="1637665"/>
            <a:ext cx="10619105" cy="2871470"/>
          </a:xfrm>
          <a:prstGeom prst="rect">
            <a:avLst/>
          </a:prstGeom>
          <a:ln w="12700" cmpd="sng">
            <a:solidFill>
              <a:schemeClr val="accent1">
                <a:shade val="50000"/>
              </a:schemeClr>
            </a:solidFill>
            <a:prstDash val="solid"/>
          </a:ln>
        </p:spPr>
        <p:style>
          <a:lnRef idx="2">
            <a:schemeClr val="dk1"/>
          </a:lnRef>
          <a:fillRef idx="1">
            <a:schemeClr val="lt1"/>
          </a:fillRef>
          <a:effectRef idx="0">
            <a:schemeClr val="dk1"/>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00000"/>
              </a:lnSpc>
              <a:buClrTx/>
              <a:buSzTx/>
              <a:buFontTx/>
              <a:buNone/>
            </a:pPr>
            <a:r>
              <a:rPr lang="zh-CN" altLang="en-US" b="1" dirty="0">
                <a:latin typeface="黑体" panose="02010609060101010101" charset="-122"/>
                <a:ea typeface="黑体" panose="02010609060101010101" charset="-122"/>
                <a:cs typeface="黑体" panose="02010609060101010101" charset="-122"/>
                <a:sym typeface="+mn-ea"/>
              </a:rPr>
              <a:t>材料</a:t>
            </a:r>
            <a:r>
              <a:rPr lang="en-US" altLang="zh-CN" b="1" dirty="0">
                <a:latin typeface="黑体" panose="02010609060101010101" charset="-122"/>
                <a:ea typeface="黑体" panose="02010609060101010101" charset="-122"/>
                <a:cs typeface="黑体" panose="02010609060101010101" charset="-122"/>
                <a:sym typeface="+mn-ea"/>
              </a:rPr>
              <a:t>9</a:t>
            </a:r>
            <a:r>
              <a:rPr lang="zh-CN" altLang="en-US" b="1" dirty="0">
                <a:latin typeface="黑体" panose="02010609060101010101" charset="-122"/>
                <a:ea typeface="黑体" panose="02010609060101010101" charset="-122"/>
                <a:cs typeface="黑体" panose="02010609060101010101" charset="-122"/>
                <a:sym typeface="+mn-ea"/>
              </a:rPr>
              <a:t>：</a:t>
            </a:r>
            <a:r>
              <a:rPr lang="zh-CN" altLang="en-US" b="1" dirty="0">
                <a:latin typeface="楷体" panose="02010609060101010101" charset="-122"/>
                <a:ea typeface="楷体" panose="02010609060101010101" charset="-122"/>
                <a:cs typeface="楷体" panose="02010609060101010101" charset="-122"/>
                <a:sym typeface="+mn-ea"/>
              </a:rPr>
              <a:t>对这些新生国家的前途，西方存在两种不同的观点。一种是</a:t>
            </a: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悲观的</a:t>
            </a:r>
            <a:r>
              <a:rPr lang="zh-CN" altLang="en-US" b="1" dirty="0">
                <a:latin typeface="楷体" panose="02010609060101010101" charset="-122"/>
                <a:ea typeface="楷体" panose="02010609060101010101" charset="-122"/>
                <a:cs typeface="楷体" panose="02010609060101010101" charset="-122"/>
                <a:sym typeface="+mn-ea"/>
              </a:rPr>
              <a:t>，他们预测新独立的国家将无法克服面临的巨大困难，将长期深陷种族矛盾、阶级冲突、社会动乱而不能自拔。一种是</a:t>
            </a: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乐观的</a:t>
            </a:r>
            <a:r>
              <a:rPr lang="zh-CN" altLang="en-US" b="1" dirty="0">
                <a:latin typeface="楷体" panose="02010609060101010101" charset="-122"/>
                <a:ea typeface="楷体" panose="02010609060101010101" charset="-122"/>
                <a:cs typeface="楷体" panose="02010609060101010101" charset="-122"/>
                <a:sym typeface="+mn-ea"/>
              </a:rPr>
              <a:t>，他们认为，新独立国家如同十八九世纪的欧洲国家，只要学习西方，走西方所走过的道路，必定会成为现代化的国家。</a:t>
            </a:r>
            <a:endParaRPr lang="zh-CN" altLang="en-US" b="1" dirty="0">
              <a:latin typeface="楷体" panose="02010609060101010101" charset="-122"/>
              <a:ea typeface="楷体" panose="02010609060101010101" charset="-122"/>
              <a:cs typeface="楷体" panose="02010609060101010101" charset="-122"/>
              <a:sym typeface="+mn-ea"/>
            </a:endParaRPr>
          </a:p>
          <a:p>
            <a:pPr marL="0" lvl="0" algn="r">
              <a:lnSpc>
                <a:spcPct val="100000"/>
              </a:lnSpc>
              <a:buClrTx/>
              <a:buSzTx/>
              <a:buFontTx/>
              <a:buNone/>
            </a:pPr>
            <a:r>
              <a:rPr lang="en-US" altLang="zh-CN" b="1" dirty="0">
                <a:latin typeface="楷体" panose="02010609060101010101" charset="-122"/>
                <a:ea typeface="楷体" panose="02010609060101010101" charset="-122"/>
                <a:cs typeface="楷体" panose="02010609060101010101" charset="-122"/>
                <a:sym typeface="+mn-ea"/>
              </a:rPr>
              <a:t>                                </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——马克垚《世界文明史》</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1659890" y="5156835"/>
            <a:ext cx="964882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对新独立国家的前途，西方国家的两种观点都应验了吗？</a:t>
            </a:r>
            <a:endParaRPr lang="zh-CN" altLang="en-US" sz="2800" b="1">
              <a:latin typeface="黑体" panose="02010609060101010101" charset="-122"/>
              <a:ea typeface="黑体" panose="02010609060101010101" charset="-122"/>
            </a:endParaRPr>
          </a:p>
        </p:txBody>
      </p:sp>
    </p:spTree>
    <p:custDataLst>
      <p:tags r:id="rId3"/>
    </p:custDataLst>
  </p:cSld>
  <p:clrMapOvr>
    <a:masterClrMapping/>
  </p:clrMapOvr>
  <p:timing>
    <p:tnLst>
      <p:par>
        <p:cTn id="1" dur="indefinite" restart="never" nodeType="tmRoot"/>
      </p:par>
    </p:tnLst>
    <p:bldLst>
      <p:bldP spid="5" grpId="0" bldLvl="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0" y="0"/>
            <a:ext cx="7823835" cy="607695"/>
          </a:xfrm>
          <a:prstGeom prst="rect">
            <a:avLst/>
          </a:prstGeom>
          <a:solidFill>
            <a:srgbClr val="000099"/>
          </a:solidFill>
        </p:spPr>
        <p:txBody>
          <a:bodyPr wrap="square">
            <a:noAutofit/>
          </a:bodyPr>
          <a:p>
            <a:pPr algn="l"/>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rPr>
              <a:t>三、共生</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：兼容并蓄</a:t>
            </a:r>
            <a:r>
              <a:rPr lang="en-US" altLang="zh-CN"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  </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协和</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共存</a:t>
            </a:r>
            <a:endPar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endParaRPr>
          </a:p>
        </p:txBody>
      </p:sp>
      <p:pic>
        <p:nvPicPr>
          <p:cNvPr id="25" name="图片 24"/>
          <p:cNvPicPr>
            <a:picLocks noChangeAspect="1"/>
          </p:cNvPicPr>
          <p:nvPr>
            <p:custDataLst>
              <p:tags r:id="rId2"/>
            </p:custDataLst>
          </p:nvPr>
        </p:nvPicPr>
        <p:blipFill>
          <a:blip r:embed="rId3"/>
          <a:stretch>
            <a:fillRect/>
          </a:stretch>
        </p:blipFill>
        <p:spPr>
          <a:xfrm>
            <a:off x="285750" y="1605280"/>
            <a:ext cx="11830050" cy="3943350"/>
          </a:xfrm>
          <a:prstGeom prst="rect">
            <a:avLst/>
          </a:prstGeom>
        </p:spPr>
      </p:pic>
      <p:pic>
        <p:nvPicPr>
          <p:cNvPr id="27" name="图片 26"/>
          <p:cNvPicPr>
            <a:picLocks noChangeAspect="1"/>
          </p:cNvPicPr>
          <p:nvPr>
            <p:custDataLst>
              <p:tags r:id="rId4"/>
            </p:custDataLst>
          </p:nvPr>
        </p:nvPicPr>
        <p:blipFill>
          <a:blip r:embed="rId5"/>
          <a:stretch>
            <a:fillRect/>
          </a:stretch>
        </p:blipFill>
        <p:spPr>
          <a:xfrm>
            <a:off x="3045460" y="2207895"/>
            <a:ext cx="4695825" cy="962025"/>
          </a:xfrm>
          <a:prstGeom prst="rect">
            <a:avLst/>
          </a:prstGeom>
        </p:spPr>
      </p:pic>
      <p:pic>
        <p:nvPicPr>
          <p:cNvPr id="28" name="图片 27"/>
          <p:cNvPicPr>
            <a:picLocks noChangeAspect="1"/>
          </p:cNvPicPr>
          <p:nvPr>
            <p:custDataLst>
              <p:tags r:id="rId6"/>
            </p:custDataLst>
          </p:nvPr>
        </p:nvPicPr>
        <p:blipFill>
          <a:blip r:embed="rId7"/>
          <a:stretch>
            <a:fillRect/>
          </a:stretch>
        </p:blipFill>
        <p:spPr>
          <a:xfrm>
            <a:off x="8106410" y="2207895"/>
            <a:ext cx="3848100" cy="962025"/>
          </a:xfrm>
          <a:prstGeom prst="rect">
            <a:avLst/>
          </a:prstGeom>
        </p:spPr>
      </p:pic>
      <p:pic>
        <p:nvPicPr>
          <p:cNvPr id="29" name="图片 28"/>
          <p:cNvPicPr>
            <a:picLocks noChangeAspect="1"/>
          </p:cNvPicPr>
          <p:nvPr>
            <p:custDataLst>
              <p:tags r:id="rId8"/>
            </p:custDataLst>
          </p:nvPr>
        </p:nvPicPr>
        <p:blipFill>
          <a:blip r:embed="rId9"/>
          <a:stretch>
            <a:fillRect/>
          </a:stretch>
        </p:blipFill>
        <p:spPr>
          <a:xfrm>
            <a:off x="3137535" y="3169920"/>
            <a:ext cx="4686300" cy="962025"/>
          </a:xfrm>
          <a:prstGeom prst="rect">
            <a:avLst/>
          </a:prstGeom>
        </p:spPr>
      </p:pic>
      <p:pic>
        <p:nvPicPr>
          <p:cNvPr id="30" name="图片 29"/>
          <p:cNvPicPr>
            <a:picLocks noChangeAspect="1"/>
          </p:cNvPicPr>
          <p:nvPr>
            <p:custDataLst>
              <p:tags r:id="rId10"/>
            </p:custDataLst>
          </p:nvPr>
        </p:nvPicPr>
        <p:blipFill>
          <a:blip r:embed="rId11"/>
          <a:stretch>
            <a:fillRect/>
          </a:stretch>
        </p:blipFill>
        <p:spPr>
          <a:xfrm>
            <a:off x="8106410" y="3169920"/>
            <a:ext cx="3848100" cy="962025"/>
          </a:xfrm>
          <a:prstGeom prst="rect">
            <a:avLst/>
          </a:prstGeom>
        </p:spPr>
      </p:pic>
      <p:pic>
        <p:nvPicPr>
          <p:cNvPr id="31" name="图片 30"/>
          <p:cNvPicPr>
            <a:picLocks noChangeAspect="1"/>
          </p:cNvPicPr>
          <p:nvPr>
            <p:custDataLst>
              <p:tags r:id="rId12"/>
            </p:custDataLst>
          </p:nvPr>
        </p:nvPicPr>
        <p:blipFill>
          <a:blip r:embed="rId13"/>
          <a:stretch>
            <a:fillRect/>
          </a:stretch>
        </p:blipFill>
        <p:spPr>
          <a:xfrm>
            <a:off x="3120390" y="4131945"/>
            <a:ext cx="4686300" cy="1390650"/>
          </a:xfrm>
          <a:prstGeom prst="rect">
            <a:avLst/>
          </a:prstGeom>
        </p:spPr>
      </p:pic>
      <p:pic>
        <p:nvPicPr>
          <p:cNvPr id="32" name="图片 31"/>
          <p:cNvPicPr>
            <a:picLocks noChangeAspect="1"/>
          </p:cNvPicPr>
          <p:nvPr>
            <p:custDataLst>
              <p:tags r:id="rId14"/>
            </p:custDataLst>
          </p:nvPr>
        </p:nvPicPr>
        <p:blipFill>
          <a:blip r:embed="rId15"/>
          <a:stretch>
            <a:fillRect/>
          </a:stretch>
        </p:blipFill>
        <p:spPr>
          <a:xfrm>
            <a:off x="8106410" y="4131945"/>
            <a:ext cx="3848100" cy="1390650"/>
          </a:xfrm>
          <a:prstGeom prst="rect">
            <a:avLst/>
          </a:prstGeom>
        </p:spPr>
      </p:pic>
      <p:sp>
        <p:nvSpPr>
          <p:cNvPr id="37" name="下箭头标注 36"/>
          <p:cNvSpPr/>
          <p:nvPr>
            <p:custDataLst>
              <p:tags r:id="rId16"/>
            </p:custDataLst>
          </p:nvPr>
        </p:nvSpPr>
        <p:spPr>
          <a:xfrm>
            <a:off x="1469390" y="1605280"/>
            <a:ext cx="1437640" cy="7493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accent2">
                    <a:lumMod val="50000"/>
                  </a:schemeClr>
                </a:solidFill>
                <a:latin typeface="方正粗黑宋简体" panose="02000000000000000000" charset="-122"/>
                <a:ea typeface="方正粗黑宋简体" panose="02000000000000000000" charset="-122"/>
              </a:rPr>
              <a:t>多样化</a:t>
            </a:r>
            <a:endParaRPr lang="zh-CN" altLang="en-US" sz="2800">
              <a:solidFill>
                <a:schemeClr val="accent2">
                  <a:lumMod val="50000"/>
                </a:schemeClr>
              </a:solidFill>
              <a:latin typeface="方正粗黑宋简体" panose="02000000000000000000" charset="-122"/>
              <a:ea typeface="方正粗黑宋简体" panose="02000000000000000000" charset="-122"/>
            </a:endParaRPr>
          </a:p>
        </p:txBody>
      </p:sp>
      <p:sp>
        <p:nvSpPr>
          <p:cNvPr id="39" name="矩形标注 38"/>
          <p:cNvSpPr/>
          <p:nvPr>
            <p:custDataLst>
              <p:tags r:id="rId17"/>
            </p:custDataLst>
          </p:nvPr>
        </p:nvSpPr>
        <p:spPr>
          <a:xfrm>
            <a:off x="3218180" y="3169920"/>
            <a:ext cx="5272405" cy="1016635"/>
          </a:xfrm>
          <a:prstGeom prst="wedgeRectCallout">
            <a:avLst>
              <a:gd name="adj1" fmla="val -58675"/>
              <a:gd name="adj2" fmla="val -12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accent2">
                    <a:lumMod val="50000"/>
                  </a:schemeClr>
                </a:solidFill>
                <a:latin typeface="方正粗黑宋简体" panose="02000000000000000000" charset="-122"/>
                <a:ea typeface="方正粗黑宋简体" panose="02000000000000000000" charset="-122"/>
                <a:sym typeface="+mn-ea"/>
              </a:rPr>
              <a:t>具有非洲特点的阿拉伯文化，并带有欧洲和西亚等地的文化元素</a:t>
            </a:r>
            <a:endParaRPr lang="zh-CN" altLang="en-US" sz="2800">
              <a:solidFill>
                <a:schemeClr val="accent2">
                  <a:lumMod val="50000"/>
                </a:schemeClr>
              </a:solidFill>
              <a:latin typeface="方正粗黑宋简体" panose="02000000000000000000" charset="-122"/>
              <a:ea typeface="方正粗黑宋简体" panose="02000000000000000000" charset="-122"/>
              <a:sym typeface="+mn-ea"/>
            </a:endParaRPr>
          </a:p>
        </p:txBody>
      </p:sp>
      <p:sp>
        <p:nvSpPr>
          <p:cNvPr id="40" name="矩形 39"/>
          <p:cNvSpPr/>
          <p:nvPr>
            <p:custDataLst>
              <p:tags r:id="rId18"/>
            </p:custDataLst>
          </p:nvPr>
        </p:nvSpPr>
        <p:spPr>
          <a:xfrm>
            <a:off x="437515" y="4016375"/>
            <a:ext cx="1031875" cy="1532255"/>
          </a:xfrm>
          <a:prstGeom prst="rect">
            <a:avLst/>
          </a:prstGeom>
          <a:noFill/>
          <a:ln w="28575" cmpd="sng">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962785" y="938530"/>
            <a:ext cx="8870950" cy="521970"/>
          </a:xfrm>
          <a:prstGeom prst="rect">
            <a:avLst/>
          </a:prstGeom>
          <a:noFill/>
        </p:spPr>
        <p:txBody>
          <a:bodyPr wrap="square" rtlCol="0">
            <a:spAutoFit/>
          </a:bodyPr>
          <a:p>
            <a:r>
              <a:rPr lang="zh-CN" altLang="en-US" sz="2800">
                <a:solidFill>
                  <a:schemeClr val="accent1">
                    <a:lumMod val="75000"/>
                  </a:schemeClr>
                </a:solidFill>
                <a:latin typeface="黑体" panose="02010609060101010101" charset="-122"/>
                <a:ea typeface="黑体" panose="02010609060101010101" charset="-122"/>
              </a:rPr>
              <a:t>第二次世界大战后新兴民族国家文化发展概况：</a:t>
            </a:r>
            <a:endParaRPr lang="zh-CN" altLang="en-US" sz="2800">
              <a:solidFill>
                <a:schemeClr val="accent1">
                  <a:lumMod val="75000"/>
                </a:schemeClr>
              </a:solidFill>
              <a:latin typeface="黑体" panose="02010609060101010101" charset="-122"/>
              <a:ea typeface="黑体" panose="02010609060101010101" charset="-122"/>
            </a:endParaRPr>
          </a:p>
        </p:txBody>
      </p:sp>
      <p:sp>
        <p:nvSpPr>
          <p:cNvPr id="12" name="内容占位符 2"/>
          <p:cNvSpPr txBox="1"/>
          <p:nvPr>
            <p:custDataLst>
              <p:tags r:id="rId19"/>
            </p:custDataLst>
          </p:nvPr>
        </p:nvSpPr>
        <p:spPr>
          <a:xfrm>
            <a:off x="337571" y="5693346"/>
            <a:ext cx="11535201" cy="10282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20090">
              <a:lnSpc>
                <a:spcPct val="100000"/>
              </a:lnSpc>
              <a:spcBef>
                <a:spcPts val="0"/>
              </a:spcBef>
              <a:buFont typeface="Arial" panose="020B0604020202020204" pitchFamily="34" charset="0"/>
              <a:buNone/>
            </a:pPr>
            <a:r>
              <a:rPr lang="en-US" altLang="zh-CN" sz="2400" b="1" dirty="0">
                <a:latin typeface="楷体" panose="02010609060101010101" charset="-122"/>
                <a:ea typeface="楷体" panose="02010609060101010101" charset="-122"/>
                <a:cs typeface="楷体" panose="02010609060101010101" charset="-122"/>
              </a:rPr>
              <a:t>“50</a:t>
            </a:r>
            <a:r>
              <a:rPr lang="zh-CN" altLang="en-US" sz="2400" b="1" dirty="0">
                <a:latin typeface="楷体" panose="02010609060101010101" charset="-122"/>
                <a:ea typeface="楷体" panose="02010609060101010101" charset="-122"/>
                <a:cs typeface="楷体" panose="02010609060101010101" charset="-122"/>
              </a:rPr>
              <a:t>年过后，这些新独立的国家</a:t>
            </a:r>
            <a:r>
              <a:rPr lang="zh-CN" altLang="en-US" sz="2400" b="1" dirty="0">
                <a:solidFill>
                  <a:srgbClr val="FF0000"/>
                </a:solidFill>
                <a:latin typeface="楷体" panose="02010609060101010101" charset="-122"/>
                <a:ea typeface="楷体" panose="02010609060101010101" charset="-122"/>
                <a:cs typeface="楷体" panose="02010609060101010101" charset="-122"/>
              </a:rPr>
              <a:t>并不是完全走西方走过的路</a:t>
            </a:r>
            <a:r>
              <a:rPr lang="zh-CN" altLang="en-US" sz="2400" b="1" dirty="0">
                <a:latin typeface="楷体" panose="02010609060101010101" charset="-122"/>
                <a:ea typeface="楷体" panose="02010609060101010101" charset="-122"/>
                <a:cs typeface="楷体" panose="02010609060101010101" charset="-122"/>
              </a:rPr>
              <a:t>，他们在现代化进程中走的是一条</a:t>
            </a:r>
            <a:r>
              <a:rPr lang="zh-CN" altLang="en-US" sz="2400" b="1" dirty="0">
                <a:solidFill>
                  <a:srgbClr val="FF0000"/>
                </a:solidFill>
                <a:latin typeface="楷体" panose="02010609060101010101" charset="-122"/>
                <a:ea typeface="楷体" panose="02010609060101010101" charset="-122"/>
                <a:cs typeface="楷体" panose="02010609060101010101" charset="-122"/>
              </a:rPr>
              <a:t>属于自己的路</a:t>
            </a:r>
            <a:r>
              <a:rPr lang="zh-CN" altLang="en-US" sz="2400" b="1" dirty="0">
                <a:latin typeface="楷体" panose="02010609060101010101" charset="-122"/>
                <a:ea typeface="楷体" panose="02010609060101010101" charset="-122"/>
                <a:cs typeface="楷体" panose="02010609060101010101" charset="-122"/>
              </a:rPr>
              <a:t>。</a:t>
            </a:r>
            <a:r>
              <a:rPr lang="en-US" altLang="zh-CN" sz="2400" b="1" dirty="0">
                <a:latin typeface="楷体" panose="02010609060101010101" charset="-122"/>
                <a:ea typeface="楷体" panose="02010609060101010101" charset="-122"/>
                <a:cs typeface="楷体" panose="02010609060101010101" charset="-122"/>
              </a:rPr>
              <a:t>”</a:t>
            </a:r>
            <a:endParaRPr lang="en-US" altLang="zh-CN" sz="2400" b="1" dirty="0">
              <a:latin typeface="楷体" panose="02010609060101010101" charset="-122"/>
              <a:ea typeface="楷体" panose="02010609060101010101" charset="-122"/>
              <a:cs typeface="楷体" panose="02010609060101010101" charset="-122"/>
            </a:endParaRPr>
          </a:p>
          <a:p>
            <a:pPr indent="720090">
              <a:lnSpc>
                <a:spcPct val="100000"/>
              </a:lnSpc>
              <a:spcBef>
                <a:spcPts val="0"/>
              </a:spcBef>
              <a:buFont typeface="Arial" panose="020B0604020202020204" pitchFamily="34" charset="0"/>
              <a:buNone/>
            </a:pPr>
            <a:r>
              <a:rPr lang="en-US" altLang="zh-CN" sz="24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马克垚《世界文明史》</a:t>
            </a:r>
            <a:endParaRPr lang="zh-CN" altLang="en-US" sz="2400" b="1" dirty="0">
              <a:latin typeface="楷体" panose="02010609060101010101" charset="-122"/>
              <a:ea typeface="楷体" panose="02010609060101010101" charset="-122"/>
              <a:cs typeface="楷体" panose="02010609060101010101" charset="-122"/>
            </a:endParaRPr>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9" grpId="0" bldLvl="0" animBg="1"/>
      <p:bldP spid="40" grpId="0" bldLvl="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3"/>
          <p:cNvPicPr>
            <a:picLocks noChangeAspect="1"/>
          </p:cNvPicPr>
          <p:nvPr/>
        </p:nvPicPr>
        <p:blipFill>
          <a:blip r:embed="rId1"/>
          <a:stretch>
            <a:fillRect/>
          </a:stretch>
        </p:blipFill>
        <p:spPr>
          <a:xfrm>
            <a:off x="252730" y="759460"/>
            <a:ext cx="3797300" cy="5080000"/>
          </a:xfrm>
          <a:prstGeom prst="rect">
            <a:avLst/>
          </a:prstGeom>
        </p:spPr>
      </p:pic>
      <p:pic>
        <p:nvPicPr>
          <p:cNvPr id="104" name="图片 103"/>
          <p:cNvPicPr/>
          <p:nvPr>
            <p:custDataLst>
              <p:tags r:id="rId2"/>
            </p:custDataLst>
          </p:nvPr>
        </p:nvPicPr>
        <p:blipFill>
          <a:blip r:embed="rId3"/>
          <a:stretch>
            <a:fillRect/>
          </a:stretch>
        </p:blipFill>
        <p:spPr>
          <a:xfrm>
            <a:off x="7093585" y="182245"/>
            <a:ext cx="4529455" cy="2886710"/>
          </a:xfrm>
          <a:prstGeom prst="rect">
            <a:avLst/>
          </a:prstGeom>
          <a:noFill/>
          <a:ln w="9525">
            <a:noFill/>
          </a:ln>
        </p:spPr>
      </p:pic>
      <p:sp>
        <p:nvSpPr>
          <p:cNvPr id="5" name="文本框 4"/>
          <p:cNvSpPr txBox="1"/>
          <p:nvPr/>
        </p:nvSpPr>
        <p:spPr>
          <a:xfrm>
            <a:off x="1411605" y="5928995"/>
            <a:ext cx="1627505" cy="368300"/>
          </a:xfrm>
          <a:prstGeom prst="rect">
            <a:avLst/>
          </a:prstGeom>
          <a:noFill/>
        </p:spPr>
        <p:txBody>
          <a:bodyPr wrap="square" rtlCol="0">
            <a:spAutoFit/>
          </a:bodyPr>
          <a:p>
            <a:r>
              <a:rPr lang="zh-CN" altLang="en-US" b="1">
                <a:latin typeface="楷体" panose="02010609060101010101" charset="-122"/>
                <a:ea typeface="楷体" panose="02010609060101010101" charset="-122"/>
                <a:cs typeface="楷体" panose="02010609060101010101" charset="-122"/>
              </a:rPr>
              <a:t>塔哈</a:t>
            </a:r>
            <a:r>
              <a:rPr lang="en-US" altLang="zh-CN" b="1">
                <a:latin typeface="楷体" panose="02010609060101010101" charset="-122"/>
                <a:ea typeface="楷体" panose="02010609060101010101" charset="-122"/>
                <a:cs typeface="楷体" panose="02010609060101010101" charset="-122"/>
              </a:rPr>
              <a:t>·</a:t>
            </a:r>
            <a:r>
              <a:rPr lang="zh-CN" altLang="en-US" b="1">
                <a:latin typeface="楷体" panose="02010609060101010101" charset="-122"/>
                <a:ea typeface="楷体" panose="02010609060101010101" charset="-122"/>
                <a:cs typeface="楷体" panose="02010609060101010101" charset="-122"/>
              </a:rPr>
              <a:t>侯赛因</a:t>
            </a:r>
            <a:endParaRPr lang="zh-CN" altLang="en-US" b="1">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4"/>
            </p:custDataLst>
          </p:nvPr>
        </p:nvSpPr>
        <p:spPr>
          <a:xfrm>
            <a:off x="11687810" y="472440"/>
            <a:ext cx="387350" cy="2306955"/>
          </a:xfrm>
          <a:prstGeom prst="rect">
            <a:avLst/>
          </a:prstGeom>
          <a:noFill/>
        </p:spPr>
        <p:txBody>
          <a:bodyPr wrap="square" rtlCol="0">
            <a:spAutoFit/>
          </a:bodyPr>
          <a:p>
            <a:r>
              <a:rPr lang="zh-CN" altLang="en-US" b="1">
                <a:latin typeface="楷体" panose="02010609060101010101" charset="-122"/>
                <a:ea typeface="楷体" panose="02010609060101010101" charset="-122"/>
                <a:sym typeface="+mn-ea"/>
              </a:rPr>
              <a:t>新加坡国父李光耀</a:t>
            </a:r>
            <a:endParaRPr lang="zh-CN" altLang="en-US" b="1">
              <a:latin typeface="楷体" panose="02010609060101010101" charset="-122"/>
              <a:ea typeface="楷体" panose="02010609060101010101" charset="-122"/>
              <a:sym typeface="+mn-ea"/>
            </a:endParaRPr>
          </a:p>
        </p:txBody>
      </p:sp>
      <p:sp>
        <p:nvSpPr>
          <p:cNvPr id="48130" name="文本框 66563"/>
          <p:cNvSpPr/>
          <p:nvPr>
            <p:custDataLst>
              <p:tags r:id="rId5"/>
            </p:custDataLst>
          </p:nvPr>
        </p:nvSpPr>
        <p:spPr>
          <a:xfrm>
            <a:off x="6188710" y="3343275"/>
            <a:ext cx="5886450" cy="3390900"/>
          </a:xfrm>
          <a:prstGeom prst="rect">
            <a:avLst/>
          </a:prstGeom>
          <a:noFill/>
          <a:ln w="25400" cap="rnd" cmpd="sng">
            <a:solidFill>
              <a:schemeClr val="tx1"/>
            </a:solidFill>
            <a:prstDash val="sysDot"/>
            <a:miter/>
            <a:headEnd type="none" w="med" len="med"/>
            <a:tailEnd type="none" w="med" len="med"/>
          </a:ln>
        </p:spPr>
        <p:txBody>
          <a:bodyPr wrap="square" anchor="t">
            <a:noAutofit/>
          </a:bodyPr>
          <a:p>
            <a:pPr indent="0" fontAlgn="auto">
              <a:lnSpc>
                <a:spcPct val="120000"/>
              </a:lnSpc>
              <a:spcBef>
                <a:spcPts val="0"/>
              </a:spcBef>
            </a:pPr>
            <a:r>
              <a:rPr lang="zh-CN" altLang="en-US" sz="1800"/>
              <a:t> </a:t>
            </a:r>
            <a:r>
              <a:rPr lang="zh-CN" altLang="en-US" sz="2000" b="1">
                <a:latin typeface="楷体" panose="02010609060101010101" charset="-122"/>
                <a:ea typeface="楷体" panose="02010609060101010101" charset="-122"/>
                <a:cs typeface="楷体" panose="02010609060101010101" charset="-122"/>
              </a:rPr>
              <a:t>李光耀谈新加坡的经济增长与儒家文化的关系：</a:t>
            </a:r>
            <a:endParaRPr lang="zh-CN" altLang="en-US" sz="2000" b="1">
              <a:latin typeface="楷体" panose="02010609060101010101" charset="-122"/>
              <a:ea typeface="楷体" panose="02010609060101010101" charset="-122"/>
              <a:cs typeface="楷体" panose="02010609060101010101" charset="-122"/>
            </a:endParaRPr>
          </a:p>
          <a:p>
            <a:pPr indent="0" fontAlgn="auto">
              <a:lnSpc>
                <a:spcPct val="120000"/>
              </a:lnSpc>
              <a:spcBef>
                <a:spcPts val="0"/>
              </a:spcBef>
            </a:pPr>
            <a:r>
              <a:rPr lang="zh-CN" altLang="en-US" sz="2000" b="1">
                <a:solidFill>
                  <a:schemeClr val="tx1"/>
                </a:solidFill>
                <a:latin typeface="楷体" panose="02010609060101010101" charset="-122"/>
                <a:ea typeface="楷体" panose="02010609060101010101" charset="-122"/>
                <a:cs typeface="楷体" panose="02010609060101010101" charset="-122"/>
              </a:rPr>
              <a:t>没有所谓的亚洲模式，但是</a:t>
            </a:r>
            <a:r>
              <a:rPr lang="zh-CN" altLang="en-US" sz="2000" b="1">
                <a:solidFill>
                  <a:srgbClr val="120DE3"/>
                </a:solidFill>
                <a:latin typeface="楷体" panose="02010609060101010101" charset="-122"/>
                <a:ea typeface="楷体" panose="02010609060101010101" charset="-122"/>
                <a:cs typeface="楷体" panose="02010609060101010101" charset="-122"/>
              </a:rPr>
              <a:t>东亚儒家社会同西方自由放任的社会，有着根本的差异。</a:t>
            </a:r>
            <a:r>
              <a:rPr lang="zh-CN" altLang="en-US" sz="2000" b="1">
                <a:solidFill>
                  <a:schemeClr val="tx1"/>
                </a:solidFill>
                <a:latin typeface="楷体" panose="02010609060101010101" charset="-122"/>
                <a:ea typeface="楷体" panose="02010609060101010101" charset="-122"/>
                <a:cs typeface="楷体" panose="02010609060101010101" charset="-122"/>
              </a:rPr>
              <a:t>儒家社会相信个人脱不了家庭</a:t>
            </a:r>
            <a:r>
              <a:rPr lang="en-US" altLang="zh-CN" sz="2000" b="1">
                <a:solidFill>
                  <a:schemeClr val="tx1"/>
                </a:solidFill>
                <a:latin typeface="楷体" panose="02010609060101010101" charset="-122"/>
                <a:ea typeface="楷体" panose="02010609060101010101" charset="-122"/>
                <a:cs typeface="楷体" panose="02010609060101010101" charset="-122"/>
              </a:rPr>
              <a:t>……</a:t>
            </a:r>
            <a:r>
              <a:rPr lang="zh-CN" altLang="en-US" sz="2000" b="1">
                <a:solidFill>
                  <a:schemeClr val="tx1"/>
                </a:solidFill>
                <a:latin typeface="楷体" panose="02010609060101010101" charset="-122"/>
                <a:ea typeface="楷体" panose="02010609060101010101" charset="-122"/>
                <a:cs typeface="楷体" panose="02010609060101010101" charset="-122"/>
              </a:rPr>
              <a:t>新加坡依赖家庭的凝聚力、影响力来维持社会秩序，</a:t>
            </a:r>
            <a:r>
              <a:rPr lang="zh-CN" altLang="en-US" sz="2000" b="1">
                <a:solidFill>
                  <a:srgbClr val="120DE3"/>
                </a:solidFill>
                <a:latin typeface="楷体" panose="02010609060101010101" charset="-122"/>
                <a:ea typeface="楷体" panose="02010609060101010101" charset="-122"/>
                <a:cs typeface="楷体" panose="02010609060101010101" charset="-122"/>
              </a:rPr>
              <a:t>传承节俭、刻苦、孝顺、敬老、尊贤、求知等美德。</a:t>
            </a:r>
            <a:r>
              <a:rPr lang="zh-CN" altLang="en-US" sz="2000" b="1">
                <a:solidFill>
                  <a:schemeClr val="tx1"/>
                </a:solidFill>
                <a:latin typeface="楷体" panose="02010609060101010101" charset="-122"/>
                <a:ea typeface="楷体" panose="02010609060101010101" charset="-122"/>
                <a:cs typeface="楷体" panose="02010609060101010101" charset="-122"/>
              </a:rPr>
              <a:t>这些因素</a:t>
            </a:r>
            <a:r>
              <a:rPr lang="zh-CN" altLang="en-US" sz="2000" b="1">
                <a:solidFill>
                  <a:srgbClr val="120DE3"/>
                </a:solidFill>
                <a:latin typeface="楷体" panose="02010609060101010101" charset="-122"/>
                <a:ea typeface="楷体" panose="02010609060101010101" charset="-122"/>
                <a:cs typeface="楷体" panose="02010609060101010101" charset="-122"/>
              </a:rPr>
              <a:t>造就了有生产力的人民，推动了经济增长。</a:t>
            </a:r>
            <a:r>
              <a:rPr lang="en-US" altLang="zh-CN" sz="2000" b="1">
                <a:solidFill>
                  <a:srgbClr val="120DE3"/>
                </a:solidFill>
                <a:latin typeface="楷体" panose="02010609060101010101" charset="-122"/>
                <a:ea typeface="楷体" panose="02010609060101010101" charset="-122"/>
                <a:cs typeface="楷体" panose="02010609060101010101" charset="-122"/>
              </a:rPr>
              <a:t>  </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李光耀</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经济腾飞</a:t>
            </a:r>
            <a:r>
              <a:rPr lang="en-US" altLang="zh-CN" sz="2000" b="1">
                <a:latin typeface="楷体" panose="02010609060101010101" charset="-122"/>
                <a:ea typeface="楷体" panose="02010609060101010101" charset="-122"/>
                <a:cs typeface="楷体" panose="02010609060101010101" charset="-122"/>
              </a:rPr>
              <a:t>——</a:t>
            </a:r>
            <a:r>
              <a:rPr lang="zh-CN" altLang="en-US" sz="2000" b="1">
                <a:latin typeface="楷体" panose="02010609060101010101" charset="-122"/>
                <a:ea typeface="楷体" panose="02010609060101010101" charset="-122"/>
                <a:cs typeface="楷体" panose="02010609060101010101" charset="-122"/>
              </a:rPr>
              <a:t>李光耀回忆录</a:t>
            </a: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p:txBody>
      </p:sp>
      <p:sp>
        <p:nvSpPr>
          <p:cNvPr id="7" name="文本框 66563"/>
          <p:cNvSpPr/>
          <p:nvPr>
            <p:custDataLst>
              <p:tags r:id="rId6"/>
            </p:custDataLst>
          </p:nvPr>
        </p:nvSpPr>
        <p:spPr>
          <a:xfrm>
            <a:off x="4081780" y="207010"/>
            <a:ext cx="2057400" cy="6249035"/>
          </a:xfrm>
          <a:prstGeom prst="rect">
            <a:avLst/>
          </a:prstGeom>
          <a:noFill/>
          <a:ln w="25400" cap="rnd" cmpd="sng">
            <a:solidFill>
              <a:schemeClr val="tx1"/>
            </a:solidFill>
            <a:prstDash val="sysDot"/>
            <a:miter/>
            <a:headEnd type="none" w="med" len="med"/>
            <a:tailEnd type="none" w="med" len="med"/>
          </a:ln>
        </p:spPr>
        <p:txBody>
          <a:bodyPr wrap="square" anchor="t">
            <a:noAutofit/>
          </a:bodyPr>
          <a:p>
            <a:pPr indent="0" fontAlgn="auto">
              <a:lnSpc>
                <a:spcPts val="3660"/>
              </a:lnSpc>
              <a:spcBef>
                <a:spcPts val="0"/>
              </a:spcBef>
            </a:pPr>
            <a:r>
              <a:rPr lang="zh-CN" altLang="en-US" sz="1800"/>
              <a:t> </a:t>
            </a:r>
            <a:r>
              <a:rPr lang="zh-CN" altLang="en-US" b="1">
                <a:latin typeface="楷体" panose="02010609060101010101" charset="-122"/>
                <a:ea typeface="楷体" panose="02010609060101010101" charset="-122"/>
                <a:cs typeface="楷体" panose="02010609060101010101" charset="-122"/>
                <a:sym typeface="+mn-ea"/>
              </a:rPr>
              <a:t>塔哈</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侯赛因，由一个令人怜悯的盲童成长为第一流的埃及作家，被誉为</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阿拉伯文学之柱</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，他在阿拉伯古代文学和现代文学之间，阿拉伯文学和世界文学之间起了</a:t>
            </a:r>
            <a:r>
              <a:rPr lang="zh-CN" altLang="en-US" b="1">
                <a:solidFill>
                  <a:schemeClr val="accent1">
                    <a:lumMod val="75000"/>
                  </a:schemeClr>
                </a:solidFill>
                <a:latin typeface="楷体" panose="02010609060101010101" charset="-122"/>
                <a:ea typeface="楷体" panose="02010609060101010101" charset="-122"/>
                <a:cs typeface="楷体" panose="02010609060101010101" charset="-122"/>
                <a:sym typeface="+mn-ea"/>
              </a:rPr>
              <a:t>桥梁作用</a:t>
            </a:r>
            <a:r>
              <a:rPr lang="zh-CN" altLang="en-US" b="1">
                <a:latin typeface="楷体" panose="02010609060101010101" charset="-122"/>
                <a:ea typeface="楷体" panose="02010609060101010101" charset="-122"/>
                <a:cs typeface="楷体" panose="02010609060101010101" charset="-122"/>
                <a:sym typeface="+mn-ea"/>
              </a:rPr>
              <a:t>。侯赛因也成为</a:t>
            </a:r>
            <a:r>
              <a:rPr lang="zh-CN" altLang="en-US" b="1">
                <a:solidFill>
                  <a:schemeClr val="accent1">
                    <a:lumMod val="75000"/>
                  </a:schemeClr>
                </a:solidFill>
                <a:latin typeface="楷体" panose="02010609060101010101" charset="-122"/>
                <a:ea typeface="楷体" panose="02010609060101010101" charset="-122"/>
                <a:cs typeface="楷体" panose="02010609060101010101" charset="-122"/>
                <a:sym typeface="+mn-ea"/>
              </a:rPr>
              <a:t>埃及要求民族复兴的新兴力量的代表</a:t>
            </a:r>
            <a:r>
              <a:rPr lang="zh-CN" altLang="en-US" b="1">
                <a:latin typeface="楷体" panose="02010609060101010101" charset="-122"/>
                <a:ea typeface="楷体" panose="02010609060101010101" charset="-122"/>
                <a:cs typeface="楷体" panose="02010609060101010101" charset="-122"/>
                <a:sym typeface="+mn-ea"/>
              </a:rPr>
              <a:t>。</a:t>
            </a:r>
            <a:endParaRPr lang="zh-CN" altLang="en-US" b="1">
              <a:latin typeface="楷体" panose="02010609060101010101" charset="-122"/>
              <a:ea typeface="楷体" panose="02010609060101010101" charset="-122"/>
              <a:cs typeface="楷体" panose="02010609060101010101" charset="-122"/>
            </a:endParaRPr>
          </a:p>
          <a:p>
            <a:pPr indent="0" fontAlgn="auto">
              <a:lnSpc>
                <a:spcPts val="3660"/>
              </a:lnSpc>
              <a:spcBef>
                <a:spcPts val="0"/>
              </a:spcBef>
            </a:pPr>
            <a:endParaRPr lang="zh-CN" altLang="en-US" sz="1800"/>
          </a:p>
        </p:txBody>
      </p:sp>
    </p:spTree>
    <p:custDataLst>
      <p:tags r:id="rId7"/>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94335" y="226060"/>
            <a:ext cx="11336020" cy="200279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10</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每一种文化犹如有机体，都有自己发生、发展、兴盛和衰亡的过程。</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（以前）各大文化都把我们当作全部世界事变的假定中心，绕着我们旋转</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（现在）不承认任何文化占有优势地位。</a:t>
            </a:r>
            <a:endParaRPr lang="zh-CN" altLang="en-US" sz="2400" b="1" dirty="0">
              <a:latin typeface="楷体" panose="02010609060101010101" charset="-122"/>
              <a:ea typeface="楷体" panose="02010609060101010101" charset="-122"/>
              <a:cs typeface="楷体" panose="02010609060101010101" charset="-122"/>
              <a:sym typeface="+mn-ea"/>
            </a:endParaRPr>
          </a:p>
          <a:p>
            <a:pPr lvl="0" indent="0" algn="r" fontAlgn="auto">
              <a:lnSpc>
                <a:spcPct val="1200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摘编自斯宾格勒《西方的没落》</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custDataLst>
              <p:tags r:id="rId2"/>
            </p:custDataLst>
          </p:nvPr>
        </p:nvSpPr>
        <p:spPr>
          <a:xfrm>
            <a:off x="394335" y="2465705"/>
            <a:ext cx="11336020" cy="1572260"/>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11</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“在可预见的未来不会有普遍文明的一统天下，而是一个不同文明集团共存的世界。因此，每一种文明都要学会与其它文明共存。”   </a:t>
            </a:r>
            <a:endParaRPr lang="zh-CN" altLang="en-US" sz="2400" b="1">
              <a:latin typeface="楷体" panose="02010609060101010101" charset="-122"/>
              <a:ea typeface="楷体" panose="02010609060101010101" charset="-122"/>
              <a:cs typeface="楷体" panose="02010609060101010101" charset="-122"/>
            </a:endParaRPr>
          </a:p>
          <a:p>
            <a:pPr indent="0" algn="r" fontAlgn="auto">
              <a:lnSpc>
                <a:spcPct val="120000"/>
              </a:lnSpc>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——塞缪尔·亨廷顿《文明的冲突与世界秩序的重建》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20000"/>
              </a:lnSpc>
              <a:buClrTx/>
              <a:buSzTx/>
              <a:buFontTx/>
            </a:pPr>
            <a:endParaRPr lang="zh-CN" altLang="en-US" sz="2800" b="1" dirty="0">
              <a:latin typeface="黑体" panose="02010609060101010101" charset="-122"/>
              <a:ea typeface="黑体" panose="02010609060101010101" charset="-122"/>
              <a:cs typeface="黑体" panose="02010609060101010101" charset="-122"/>
              <a:sym typeface="+mn-ea"/>
            </a:endParaRPr>
          </a:p>
          <a:p>
            <a:pPr lvl="0" indent="0" algn="l" fontAlgn="auto">
              <a:lnSpc>
                <a:spcPct val="120000"/>
              </a:lnSpc>
              <a:buClrTx/>
              <a:buSzTx/>
              <a:buFontTx/>
            </a:pP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3"/>
            </p:custDataLst>
          </p:nvPr>
        </p:nvSpPr>
        <p:spPr>
          <a:xfrm>
            <a:off x="394335" y="4274820"/>
            <a:ext cx="9249410"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探究：怎样理解新兴民族国家的文化复兴？</a:t>
            </a:r>
            <a:endParaRPr lang="zh-CN" altLang="en-US" sz="2800" b="1">
              <a:solidFill>
                <a:srgbClr val="FF0000"/>
              </a:solidFill>
              <a:latin typeface="黑体" panose="02010609060101010101" charset="-122"/>
              <a:ea typeface="黑体" panose="02010609060101010101" charset="-122"/>
            </a:endParaRPr>
          </a:p>
        </p:txBody>
      </p:sp>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05130" y="474980"/>
            <a:ext cx="9249410"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探究：怎样理解新兴民族国家的文化复兴？</a:t>
            </a:r>
            <a:endParaRPr lang="zh-CN" altLang="en-US" sz="2800" b="1">
              <a:solidFill>
                <a:srgbClr val="FF0000"/>
              </a:solidFill>
              <a:latin typeface="黑体" panose="02010609060101010101" charset="-122"/>
              <a:ea typeface="黑体" panose="02010609060101010101" charset="-122"/>
            </a:endParaRPr>
          </a:p>
        </p:txBody>
      </p:sp>
      <p:sp>
        <p:nvSpPr>
          <p:cNvPr id="2" name="文本框 1"/>
          <p:cNvSpPr txBox="1"/>
          <p:nvPr/>
        </p:nvSpPr>
        <p:spPr>
          <a:xfrm>
            <a:off x="318770" y="996950"/>
            <a:ext cx="11031855" cy="3322955"/>
          </a:xfrm>
          <a:prstGeom prst="rect">
            <a:avLst/>
          </a:prstGeom>
          <a:noFill/>
        </p:spPr>
        <p:txBody>
          <a:bodyPr wrap="square" rtlCol="0" anchor="t">
            <a:spAutoFit/>
          </a:bodyPr>
          <a:p>
            <a:pPr indent="0" fontAlgn="auto">
              <a:lnSpc>
                <a:spcPct val="150000"/>
              </a:lnSpc>
            </a:pPr>
            <a:r>
              <a:rPr lang="en-US" altLang="zh-CN" sz="2800" b="1" dirty="0">
                <a:solidFill>
                  <a:srgbClr val="FF0000"/>
                </a:solidFill>
                <a:latin typeface="黑体" panose="02010609060101010101" charset="-122"/>
                <a:ea typeface="黑体" panose="02010609060101010101" charset="-122"/>
                <a:sym typeface="+mn-ea"/>
              </a:rPr>
              <a:t>1.</a:t>
            </a:r>
            <a:r>
              <a:rPr lang="zh-CN" altLang="en-US" sz="2800" b="1" dirty="0">
                <a:solidFill>
                  <a:srgbClr val="FF0000"/>
                </a:solidFill>
                <a:latin typeface="黑体" panose="02010609060101010101" charset="-122"/>
                <a:ea typeface="黑体" panose="02010609060101010101" charset="-122"/>
                <a:sym typeface="+mn-ea"/>
              </a:rPr>
              <a:t>国家独立是文化复兴的前提</a:t>
            </a:r>
            <a:r>
              <a:rPr lang="zh-CN" altLang="en-US" sz="2800" b="1" dirty="0">
                <a:latin typeface="黑体" panose="02010609060101010101" charset="-122"/>
                <a:ea typeface="黑体" panose="02010609060101010101" charset="-122"/>
                <a:sym typeface="+mn-ea"/>
              </a:rPr>
              <a:t>，处于殖民地、半殖民地状态的国家无法真正实现文化复兴。</a:t>
            </a:r>
            <a:endParaRPr lang="en-US" altLang="zh-CN" sz="2800" b="1" dirty="0">
              <a:latin typeface="黑体" panose="02010609060101010101" charset="-122"/>
              <a:ea typeface="黑体" panose="02010609060101010101" charset="-122"/>
              <a:sym typeface="+mn-ea"/>
            </a:endParaRPr>
          </a:p>
          <a:p>
            <a:pPr indent="0" fontAlgn="auto">
              <a:lnSpc>
                <a:spcPct val="150000"/>
              </a:lnSpc>
            </a:pPr>
            <a:r>
              <a:rPr lang="en-US" altLang="zh-CN" sz="2800" b="1" dirty="0">
                <a:latin typeface="黑体" panose="02010609060101010101" charset="-122"/>
                <a:ea typeface="黑体" panose="02010609060101010101" charset="-122"/>
                <a:sym typeface="+mn-ea"/>
              </a:rPr>
              <a:t>2.</a:t>
            </a:r>
            <a:r>
              <a:rPr lang="zh-CN" altLang="zh-CN" sz="2800" b="1" dirty="0">
                <a:latin typeface="黑体" panose="02010609060101010101" charset="-122"/>
                <a:ea typeface="黑体" panose="02010609060101010101" charset="-122"/>
                <a:sym typeface="+mn-ea"/>
              </a:rPr>
              <a:t>重视</a:t>
            </a:r>
            <a:r>
              <a:rPr lang="zh-CN" altLang="en-US" sz="2800" b="1" dirty="0">
                <a:latin typeface="黑体" panose="02010609060101010101" charset="-122"/>
                <a:ea typeface="黑体" panose="02010609060101010101" charset="-122"/>
                <a:sym typeface="+mn-ea"/>
              </a:rPr>
              <a:t>继承发扬</a:t>
            </a:r>
            <a:r>
              <a:rPr lang="zh-CN" altLang="zh-CN" sz="2800" b="1" dirty="0">
                <a:latin typeface="黑体" panose="02010609060101010101" charset="-122"/>
                <a:ea typeface="黑体" panose="02010609060101010101" charset="-122"/>
                <a:sym typeface="+mn-ea"/>
              </a:rPr>
              <a:t>民族文化</a:t>
            </a:r>
            <a:r>
              <a:rPr lang="zh-CN" altLang="en-US" sz="2800" b="1" dirty="0">
                <a:latin typeface="黑体" panose="02010609060101010101" charset="-122"/>
                <a:ea typeface="黑体" panose="02010609060101010101" charset="-122"/>
                <a:sym typeface="+mn-ea"/>
              </a:rPr>
              <a:t>，同时</a:t>
            </a:r>
            <a:r>
              <a:rPr lang="zh-CN" sz="2800" b="1" dirty="0">
                <a:latin typeface="黑体" panose="02010609060101010101" charset="-122"/>
                <a:ea typeface="黑体" panose="02010609060101010101" charset="-122"/>
                <a:sym typeface="+mn-ea"/>
              </a:rPr>
              <a:t>吸收借鉴外来文化。</a:t>
            </a:r>
            <a:r>
              <a:rPr lang="zh-CN" sz="2800" b="1" dirty="0">
                <a:solidFill>
                  <a:srgbClr val="FF0000"/>
                </a:solidFill>
                <a:latin typeface="黑体" panose="02010609060101010101" charset="-122"/>
                <a:ea typeface="黑体" panose="02010609060101010101" charset="-122"/>
                <a:sym typeface="+mn-ea"/>
              </a:rPr>
              <a:t>在传统与现代</a:t>
            </a:r>
            <a:r>
              <a:rPr lang="zh-CN" altLang="en-US" sz="2800" b="1" dirty="0">
                <a:solidFill>
                  <a:srgbClr val="FF0000"/>
                </a:solidFill>
                <a:latin typeface="黑体" panose="02010609060101010101" charset="-122"/>
                <a:ea typeface="黑体" panose="02010609060101010101" charset="-122"/>
                <a:sym typeface="+mn-ea"/>
              </a:rPr>
              <a:t>的</a:t>
            </a:r>
            <a:r>
              <a:rPr lang="zh-CN" altLang="zh-CN" sz="2800" b="1" dirty="0">
                <a:solidFill>
                  <a:srgbClr val="FF0000"/>
                </a:solidFill>
                <a:latin typeface="黑体" panose="02010609060101010101" charset="-122"/>
                <a:ea typeface="黑体" panose="02010609060101010101" charset="-122"/>
                <a:sym typeface="+mn-ea"/>
              </a:rPr>
              <a:t>碰撞</a:t>
            </a:r>
            <a:r>
              <a:rPr lang="zh-CN" altLang="en-US" sz="2800" b="1" dirty="0">
                <a:solidFill>
                  <a:srgbClr val="FF0000"/>
                </a:solidFill>
                <a:latin typeface="黑体" panose="02010609060101010101" charset="-122"/>
                <a:ea typeface="黑体" panose="02010609060101010101" charset="-122"/>
                <a:sym typeface="+mn-ea"/>
              </a:rPr>
              <a:t>、东方与西方的交流</a:t>
            </a:r>
            <a:r>
              <a:rPr lang="zh-CN" sz="2800" b="1" dirty="0">
                <a:solidFill>
                  <a:srgbClr val="FF0000"/>
                </a:solidFill>
                <a:latin typeface="黑体" panose="02010609060101010101" charset="-122"/>
                <a:ea typeface="黑体" panose="02010609060101010101" charset="-122"/>
                <a:sym typeface="+mn-ea"/>
              </a:rPr>
              <a:t>中</a:t>
            </a:r>
            <a:r>
              <a:rPr lang="zh-CN" altLang="en-US" sz="2800" b="1" dirty="0">
                <a:solidFill>
                  <a:srgbClr val="FF0000"/>
                </a:solidFill>
                <a:latin typeface="黑体" panose="02010609060101010101" charset="-122"/>
                <a:ea typeface="黑体" panose="02010609060101010101" charset="-122"/>
                <a:sym typeface="+mn-ea"/>
              </a:rPr>
              <a:t>，</a:t>
            </a:r>
            <a:r>
              <a:rPr lang="zh-CN" sz="2800" b="1" dirty="0">
                <a:solidFill>
                  <a:srgbClr val="FF0000"/>
                </a:solidFill>
                <a:latin typeface="黑体" panose="02010609060101010101" charset="-122"/>
                <a:ea typeface="黑体" panose="02010609060101010101" charset="-122"/>
                <a:sym typeface="+mn-ea"/>
              </a:rPr>
              <a:t>创新发展</a:t>
            </a:r>
            <a:r>
              <a:rPr lang="zh-CN" sz="2800" b="1" dirty="0">
                <a:latin typeface="黑体" panose="02010609060101010101" charset="-122"/>
                <a:ea typeface="黑体" panose="02010609060101010101" charset="-122"/>
                <a:sym typeface="+mn-ea"/>
              </a:rPr>
              <a:t>。</a:t>
            </a:r>
            <a:endParaRPr lang="en-US" altLang="zh-CN" sz="2800" b="1" dirty="0">
              <a:latin typeface="黑体" panose="02010609060101010101" charset="-122"/>
              <a:ea typeface="黑体" panose="02010609060101010101" charset="-122"/>
              <a:sym typeface="+mn-ea"/>
            </a:endParaRPr>
          </a:p>
          <a:p>
            <a:pPr indent="0" fontAlgn="auto">
              <a:lnSpc>
                <a:spcPct val="150000"/>
              </a:lnSpc>
            </a:pPr>
            <a:r>
              <a:rPr lang="en-US" altLang="zh-CN" sz="2800" b="1" dirty="0">
                <a:latin typeface="黑体" panose="02010609060101010101" charset="-122"/>
                <a:ea typeface="黑体" panose="02010609060101010101" charset="-122"/>
                <a:sym typeface="+mn-ea"/>
              </a:rPr>
              <a:t>3.</a:t>
            </a:r>
            <a:r>
              <a:rPr lang="zh-CN" altLang="en-US" sz="2800" b="1" dirty="0">
                <a:latin typeface="黑体" panose="02010609060101010101" charset="-122"/>
                <a:ea typeface="黑体" panose="02010609060101010101" charset="-122"/>
                <a:sym typeface="+mn-ea"/>
              </a:rPr>
              <a:t>复兴的民族文化，是</a:t>
            </a:r>
            <a:r>
              <a:rPr lang="zh-CN" altLang="en-US" sz="2800" b="1" dirty="0">
                <a:solidFill>
                  <a:srgbClr val="FF0000"/>
                </a:solidFill>
                <a:latin typeface="黑体" panose="02010609060101010101" charset="-122"/>
                <a:ea typeface="黑体" panose="02010609060101010101" charset="-122"/>
                <a:sym typeface="+mn-ea"/>
              </a:rPr>
              <a:t>推动国家发展振兴的重要动力</a:t>
            </a:r>
            <a:r>
              <a:rPr lang="zh-CN" altLang="en-US" sz="2800" b="1" dirty="0">
                <a:latin typeface="黑体" panose="02010609060101010101" charset="-122"/>
                <a:ea typeface="黑体" panose="02010609060101010101" charset="-122"/>
                <a:sym typeface="+mn-ea"/>
              </a:rPr>
              <a:t>。</a:t>
            </a:r>
            <a:endParaRPr lang="zh-CN" altLang="en-US" sz="2800" b="1" dirty="0">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30835" y="767715"/>
            <a:ext cx="6567170" cy="4831080"/>
          </a:xfrm>
          <a:prstGeom prst="rect">
            <a:avLst/>
          </a:prstGeom>
          <a:noFill/>
          <a:ln>
            <a:solidFill>
              <a:srgbClr val="FF0000"/>
            </a:solidFill>
          </a:ln>
        </p:spPr>
        <p:txBody>
          <a:bodyPr wrap="square" rtlCol="0" anchor="t">
            <a:spAutoFit/>
          </a:bodyPr>
          <a:p>
            <a:pPr algn="just"/>
            <a:r>
              <a:rPr lang="en-US" altLang="zh-CN" sz="2800" b="1">
                <a:latin typeface="楷体" panose="02010609060101010101" charset="-122"/>
                <a:ea typeface="楷体" panose="02010609060101010101" charset="-122"/>
                <a:cs typeface="楷体" panose="02010609060101010101" charset="-122"/>
              </a:rPr>
              <a:t>    </a:t>
            </a:r>
            <a:r>
              <a:rPr lang="zh-CN" altLang="en-US" sz="2800" b="1">
                <a:solidFill>
                  <a:schemeClr val="tx1"/>
                </a:solidFill>
                <a:latin typeface="楷体" panose="02010609060101010101" charset="-122"/>
                <a:ea typeface="楷体" panose="02010609060101010101" charset="-122"/>
                <a:cs typeface="楷体" panose="02010609060101010101" charset="-122"/>
              </a:rPr>
              <a:t>“一花独放不是春，百花齐放春满园。”在各国前途命运紧密相连的今天，不同文明包容共存、交流互鉴，在推动人类社会现代化进程、繁荣世界文明百花园中具有不可替代的作用。在此，我愿提出全球文明倡议。</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algn="just"/>
            <a:r>
              <a:rPr lang="en-US" altLang="zh-CN" sz="2800" b="1">
                <a:solidFill>
                  <a:schemeClr val="tx1"/>
                </a:solidFill>
                <a:latin typeface="楷体" panose="02010609060101010101" charset="-122"/>
                <a:ea typeface="楷体" panose="02010609060101010101" charset="-122"/>
                <a:cs typeface="楷体" panose="02010609060101010101" charset="-122"/>
              </a:rPr>
              <a:t>    </a:t>
            </a:r>
            <a:r>
              <a:rPr lang="zh-CN" altLang="en-US" sz="2800" b="1">
                <a:solidFill>
                  <a:schemeClr val="tx1"/>
                </a:solidFill>
                <a:latin typeface="楷体" panose="02010609060101010101" charset="-122"/>
                <a:ea typeface="楷体" panose="02010609060101010101" charset="-122"/>
                <a:cs typeface="楷体" panose="02010609060101010101" charset="-122"/>
              </a:rPr>
              <a:t>我们要共同倡导尊重世界文明多样性，坚持文明平等、互鉴、对话、包容，以文明交流超越文明隔阂、文明互鉴超越文明冲突、文明包容超越文明优越。</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pPr algn="r"/>
            <a:r>
              <a:rPr lang="en-US" altLang="zh-CN" sz="2800" b="1">
                <a:solidFill>
                  <a:schemeClr val="tx1"/>
                </a:solidFill>
                <a:latin typeface="楷体" panose="02010609060101010101" charset="-122"/>
                <a:ea typeface="楷体" panose="02010609060101010101" charset="-122"/>
                <a:cs typeface="楷体" panose="02010609060101010101" charset="-122"/>
              </a:rPr>
              <a:t>——</a:t>
            </a:r>
            <a:r>
              <a:rPr lang="zh-CN" altLang="en-US" sz="2800" b="1">
                <a:solidFill>
                  <a:schemeClr val="tx1"/>
                </a:solidFill>
                <a:latin typeface="楷体" panose="02010609060101010101" charset="-122"/>
                <a:ea typeface="楷体" panose="02010609060101010101" charset="-122"/>
                <a:cs typeface="楷体" panose="02010609060101010101" charset="-122"/>
              </a:rPr>
              <a:t>习近平《携手同行现代化之路》</a:t>
            </a:r>
            <a:endParaRPr lang="zh-CN" altLang="en-US" sz="2800" b="1">
              <a:solidFill>
                <a:schemeClr val="tx1"/>
              </a:solidFill>
              <a:latin typeface="楷体" panose="02010609060101010101" charset="-122"/>
              <a:ea typeface="楷体" panose="02010609060101010101" charset="-122"/>
              <a:cs typeface="楷体" panose="02010609060101010101" charset="-122"/>
            </a:endParaRPr>
          </a:p>
        </p:txBody>
      </p:sp>
      <p:grpSp>
        <p:nvGrpSpPr>
          <p:cNvPr id="4" name="组合 3"/>
          <p:cNvGrpSpPr/>
          <p:nvPr/>
        </p:nvGrpSpPr>
        <p:grpSpPr>
          <a:xfrm>
            <a:off x="7069455" y="767715"/>
            <a:ext cx="4794250" cy="4831080"/>
            <a:chOff x="11303" y="1395"/>
            <a:chExt cx="7550" cy="7608"/>
          </a:xfrm>
        </p:grpSpPr>
        <p:pic>
          <p:nvPicPr>
            <p:cNvPr id="100" name="图片 99"/>
            <p:cNvPicPr/>
            <p:nvPr>
              <p:custDataLst>
                <p:tags r:id="rId2"/>
              </p:custDataLst>
            </p:nvPr>
          </p:nvPicPr>
          <p:blipFill>
            <a:blip r:embed="rId3"/>
            <a:stretch>
              <a:fillRect/>
            </a:stretch>
          </p:blipFill>
          <p:spPr>
            <a:xfrm>
              <a:off x="11303" y="1395"/>
              <a:ext cx="7550" cy="6651"/>
            </a:xfrm>
            <a:prstGeom prst="rect">
              <a:avLst/>
            </a:prstGeom>
            <a:noFill/>
            <a:ln w="9525">
              <a:noFill/>
            </a:ln>
          </p:spPr>
        </p:pic>
        <p:sp>
          <p:nvSpPr>
            <p:cNvPr id="3" name="文本框 2"/>
            <p:cNvSpPr txBox="1"/>
            <p:nvPr>
              <p:custDataLst>
                <p:tags r:id="rId4"/>
              </p:custDataLst>
            </p:nvPr>
          </p:nvSpPr>
          <p:spPr>
            <a:xfrm>
              <a:off x="11303" y="7115"/>
              <a:ext cx="7550" cy="1888"/>
            </a:xfrm>
            <a:prstGeom prst="rect">
              <a:avLst/>
            </a:prstGeom>
            <a:solidFill>
              <a:schemeClr val="accent2">
                <a:lumMod val="20000"/>
                <a:lumOff val="80000"/>
              </a:schemeClr>
            </a:solidFill>
          </p:spPr>
          <p:txBody>
            <a:bodyPr wrap="square" rtlCol="0" anchor="t">
              <a:spAutoFit/>
            </a:bodyPr>
            <a:p>
              <a:pPr algn="just"/>
              <a:r>
                <a:rPr lang="zh-CN" altLang="en-US" sz="2400" b="1">
                  <a:latin typeface="宋体" panose="02010600030101010101" pitchFamily="2" charset="-122"/>
                  <a:ea typeface="宋体" panose="02010600030101010101" pitchFamily="2" charset="-122"/>
                  <a:cs typeface="宋体" panose="02010600030101010101" pitchFamily="2" charset="-122"/>
                </a:rPr>
                <a:t>2023年3月15日，习近平主席在中国共产党与世界政党高层对话会上发表主旨讲话。</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grpSp>
      <p:sp>
        <p:nvSpPr>
          <p:cNvPr id="5" name="文本框 4"/>
          <p:cNvSpPr txBox="1"/>
          <p:nvPr/>
        </p:nvSpPr>
        <p:spPr>
          <a:xfrm>
            <a:off x="1690370" y="5962015"/>
            <a:ext cx="9023985" cy="583565"/>
          </a:xfrm>
          <a:prstGeom prst="rect">
            <a:avLst/>
          </a:prstGeom>
          <a:noFill/>
          <a:ln w="9525">
            <a:noFill/>
          </a:ln>
        </p:spPr>
        <p:txBody>
          <a:bodyPr wrap="square" anchor="t" anchorCtr="0">
            <a:spAutoFit/>
          </a:bodyPr>
          <a:p>
            <a:r>
              <a:rPr lang="zh-CN" altLang="en-US" sz="3200" b="1">
                <a:solidFill>
                  <a:srgbClr val="FF0000"/>
                </a:solidFill>
                <a:latin typeface="Arial" panose="020B0604020202020204" pitchFamily="34" charset="0"/>
                <a:ea typeface="宋体" panose="02010600030101010101" pitchFamily="2" charset="-122"/>
              </a:rPr>
              <a:t>彻底摒弃极端民族主义，</a:t>
            </a:r>
            <a:r>
              <a:rPr lang="zh-CN" altLang="en-US" sz="3200" b="1">
                <a:solidFill>
                  <a:srgbClr val="FF0000"/>
                </a:solidFill>
                <a:latin typeface="Arial" panose="020B0604020202020204" pitchFamily="34" charset="0"/>
                <a:ea typeface="宋体" panose="02010600030101010101" pitchFamily="2" charset="-122"/>
                <a:sym typeface="+mn-ea"/>
              </a:rPr>
              <a:t>文明互鉴超越文明冲突</a:t>
            </a:r>
            <a:r>
              <a:rPr lang="zh-CN" altLang="en-US" sz="3200" b="1">
                <a:solidFill>
                  <a:srgbClr val="FF0000"/>
                </a:solidFill>
                <a:latin typeface="Arial" panose="020B0604020202020204" pitchFamily="34" charset="0"/>
                <a:ea typeface="宋体" panose="02010600030101010101" pitchFamily="2" charset="-122"/>
              </a:rPr>
              <a:t>！</a:t>
            </a:r>
            <a:endParaRPr lang="zh-CN" altLang="en-US" sz="3200" b="1">
              <a:solidFill>
                <a:srgbClr val="FF0000"/>
              </a:solidFill>
              <a:latin typeface="Arial" panose="020B0604020202020204" pitchFamily="34" charset="0"/>
              <a:ea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88595" y="1330325"/>
            <a:ext cx="11758930" cy="2471420"/>
          </a:xfrm>
          <a:prstGeom prst="rect">
            <a:avLst/>
          </a:prstGeom>
          <a:noFill/>
        </p:spPr>
        <p:txBody>
          <a:bodyPr wrap="square" rtlCol="0">
            <a:noAutofit/>
          </a:bodyPr>
          <a:p>
            <a:pPr indent="0" algn="ctr" fontAlgn="auto">
              <a:lnSpc>
                <a:spcPct val="150000"/>
              </a:lnSpc>
            </a:pPr>
            <a:r>
              <a:rPr lang="zh-CN" altLang="en-US" sz="6000" b="1" spc="-100" dirty="0">
                <a:solidFill>
                  <a:schemeClr val="tx1"/>
                </a:solidFill>
                <a:latin typeface="+mn-ea"/>
                <a:cs typeface="黑体" panose="02010609060101010101" charset="-122"/>
                <a:sym typeface="+mn-ea"/>
              </a:rPr>
              <a:t>第</a:t>
            </a:r>
            <a:r>
              <a:rPr lang="en-US" altLang="zh-CN" sz="6000" b="1" spc="-100" dirty="0">
                <a:solidFill>
                  <a:schemeClr val="tx1"/>
                </a:solidFill>
                <a:latin typeface="+mn-ea"/>
                <a:cs typeface="黑体" panose="02010609060101010101" charset="-122"/>
                <a:sym typeface="+mn-ea"/>
              </a:rPr>
              <a:t>13</a:t>
            </a:r>
            <a:r>
              <a:rPr lang="zh-CN" altLang="en-US" sz="6000" b="1" spc="-100" dirty="0">
                <a:solidFill>
                  <a:schemeClr val="tx1"/>
                </a:solidFill>
                <a:latin typeface="+mn-ea"/>
                <a:cs typeface="黑体" panose="02010609060101010101" charset="-122"/>
                <a:sym typeface="+mn-ea"/>
              </a:rPr>
              <a:t>课</a:t>
            </a:r>
            <a:r>
              <a:rPr lang="en-US" altLang="zh-CN" sz="6000" b="1" spc="-100" dirty="0">
                <a:solidFill>
                  <a:schemeClr val="tx1"/>
                </a:solidFill>
                <a:latin typeface="+mn-ea"/>
                <a:cs typeface="黑体" panose="02010609060101010101" charset="-122"/>
                <a:sym typeface="+mn-ea"/>
              </a:rPr>
              <a:t>  </a:t>
            </a:r>
            <a:r>
              <a:rPr lang="zh-CN" altLang="en-US" sz="6000" b="1" spc="-100" dirty="0">
                <a:solidFill>
                  <a:schemeClr val="tx1"/>
                </a:solidFill>
                <a:latin typeface="+mn-ea"/>
                <a:cs typeface="黑体" panose="02010609060101010101" charset="-122"/>
                <a:sym typeface="+mn-ea"/>
              </a:rPr>
              <a:t>碰撞</a:t>
            </a:r>
            <a:r>
              <a:rPr lang="en-US" altLang="zh-CN" sz="6000" b="1" spc="-100" dirty="0">
                <a:solidFill>
                  <a:schemeClr val="tx1"/>
                </a:solidFill>
                <a:latin typeface="+mn-ea"/>
                <a:cs typeface="黑体" panose="02010609060101010101" charset="-122"/>
                <a:sym typeface="+mn-ea"/>
              </a:rPr>
              <a:t>·</a:t>
            </a:r>
            <a:r>
              <a:rPr lang="zh-CN" altLang="en-US" sz="6000" b="1" spc="-100" dirty="0">
                <a:solidFill>
                  <a:schemeClr val="tx1"/>
                </a:solidFill>
                <a:latin typeface="+mn-ea"/>
                <a:cs typeface="黑体" panose="02010609060101010101" charset="-122"/>
                <a:sym typeface="+mn-ea"/>
              </a:rPr>
              <a:t>交融</a:t>
            </a:r>
            <a:r>
              <a:rPr lang="en-US" altLang="zh-CN" sz="6000" b="1" spc="-100" dirty="0">
                <a:solidFill>
                  <a:schemeClr val="tx1"/>
                </a:solidFill>
                <a:latin typeface="+mn-ea"/>
                <a:cs typeface="黑体" panose="02010609060101010101" charset="-122"/>
                <a:sym typeface="+mn-ea"/>
              </a:rPr>
              <a:t>·</a:t>
            </a:r>
            <a:r>
              <a:rPr lang="zh-CN" altLang="en-US" sz="6000" b="1" spc="-100" dirty="0">
                <a:solidFill>
                  <a:schemeClr val="tx1"/>
                </a:solidFill>
                <a:latin typeface="+mn-ea"/>
                <a:cs typeface="黑体" panose="02010609060101010101" charset="-122"/>
                <a:sym typeface="+mn-ea"/>
              </a:rPr>
              <a:t>共生</a:t>
            </a:r>
            <a:endParaRPr lang="en-US" altLang="zh-CN" sz="6000" b="1" spc="-100" dirty="0">
              <a:solidFill>
                <a:schemeClr val="tx1"/>
              </a:solidFill>
              <a:latin typeface="+mn-ea"/>
              <a:cs typeface="黑体" panose="02010609060101010101" charset="-122"/>
              <a:sym typeface="+mn-ea"/>
            </a:endParaRPr>
          </a:p>
          <a:p>
            <a:pPr indent="0" algn="ctr" fontAlgn="auto">
              <a:lnSpc>
                <a:spcPct val="150000"/>
              </a:lnSpc>
            </a:pPr>
            <a:r>
              <a:rPr lang="en-US" altLang="zh-CN" sz="4400" b="1" spc="-100" dirty="0">
                <a:solidFill>
                  <a:schemeClr val="tx1"/>
                </a:solidFill>
                <a:latin typeface="楷体" panose="02010609060101010101" charset="-122"/>
                <a:ea typeface="楷体" panose="02010609060101010101" charset="-122"/>
                <a:cs typeface="黑体" panose="02010609060101010101" charset="-122"/>
                <a:sym typeface="+mn-ea"/>
              </a:rPr>
              <a:t>        ——</a:t>
            </a:r>
            <a:r>
              <a:rPr lang="zh-CN" altLang="en-US" sz="4400" b="1" spc="-100" dirty="0">
                <a:solidFill>
                  <a:schemeClr val="tx1"/>
                </a:solidFill>
                <a:latin typeface="楷体" panose="02010609060101010101" charset="-122"/>
                <a:ea typeface="楷体" panose="02010609060101010101" charset="-122"/>
                <a:cs typeface="黑体" panose="02010609060101010101" charset="-122"/>
                <a:sym typeface="+mn-ea"/>
              </a:rPr>
              <a:t>现代战争与不同文化的碰撞和交流</a:t>
            </a:r>
            <a:endParaRPr lang="zh-CN" altLang="en-US" sz="4400" b="1" spc="-100" dirty="0">
              <a:solidFill>
                <a:schemeClr val="tx1"/>
              </a:solidFill>
              <a:latin typeface="楷体" panose="02010609060101010101" charset="-122"/>
              <a:ea typeface="楷体" panose="02010609060101010101" charset="-122"/>
              <a:cs typeface="黑体" panose="02010609060101010101" charset="-122"/>
              <a:sym typeface="+mn-ea"/>
            </a:endParaRPr>
          </a:p>
        </p:txBody>
      </p:sp>
      <p:grpSp>
        <p:nvGrpSpPr>
          <p:cNvPr id="14" name="组合 13"/>
          <p:cNvGrpSpPr/>
          <p:nvPr/>
        </p:nvGrpSpPr>
        <p:grpSpPr>
          <a:xfrm>
            <a:off x="3465195" y="2898140"/>
            <a:ext cx="2334895" cy="1948692"/>
            <a:chOff x="295275" y="1911350"/>
            <a:chExt cx="3102392" cy="2648348"/>
          </a:xfrm>
        </p:grpSpPr>
        <p:grpSp>
          <p:nvGrpSpPr>
            <p:cNvPr id="11" name="组合 10"/>
            <p:cNvGrpSpPr/>
            <p:nvPr/>
          </p:nvGrpSpPr>
          <p:grpSpPr>
            <a:xfrm>
              <a:off x="323850" y="1911350"/>
              <a:ext cx="2984500" cy="1898650"/>
              <a:chOff x="323850" y="1911350"/>
              <a:chExt cx="2984500" cy="1898650"/>
            </a:xfrm>
          </p:grpSpPr>
          <p:sp>
            <p:nvSpPr>
              <p:cNvPr id="5" name="矩形: 圆角 4"/>
              <p:cNvSpPr/>
              <p:nvPr>
                <p:custDataLst>
                  <p:tags r:id="rId2"/>
                </p:custDataLst>
              </p:nvPr>
            </p:nvSpPr>
            <p:spPr>
              <a:xfrm>
                <a:off x="323850" y="1911350"/>
                <a:ext cx="2984500" cy="1162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cxnSp>
            <p:nvCxnSpPr>
              <p:cNvPr id="7" name="直接箭头连接符 6"/>
              <p:cNvCxnSpPr>
                <a:stCxn id="5" idx="2"/>
              </p:cNvCxnSpPr>
              <p:nvPr>
                <p:custDataLst>
                  <p:tags r:id="rId3"/>
                </p:custDataLst>
              </p:nvPr>
            </p:nvCxnSpPr>
            <p:spPr>
              <a:xfrm flipH="1">
                <a:off x="1016000" y="3073400"/>
                <a:ext cx="800100" cy="736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2"/>
              </p:cNvCxnSpPr>
              <p:nvPr>
                <p:custDataLst>
                  <p:tags r:id="rId4"/>
                </p:custDataLst>
              </p:nvPr>
            </p:nvCxnSpPr>
            <p:spPr>
              <a:xfrm>
                <a:off x="1816100" y="3073400"/>
                <a:ext cx="844550" cy="7112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custDataLst>
                <p:tags r:id="rId5"/>
              </p:custDataLst>
            </p:nvPr>
          </p:nvSpPr>
          <p:spPr>
            <a:xfrm>
              <a:off x="295275" y="3641477"/>
              <a:ext cx="1159292" cy="918221"/>
            </a:xfrm>
            <a:prstGeom prst="rect">
              <a:avLst/>
            </a:prstGeom>
            <a:noFill/>
          </p:spPr>
          <p:txBody>
            <a:bodyPr wrap="square" rtlCol="0">
              <a:spAutoFit/>
            </a:bodyPr>
            <a:p>
              <a:r>
                <a:rPr lang="zh-CN" altLang="en-US" sz="3800" dirty="0">
                  <a:latin typeface="隶书" panose="02010509060101010101" pitchFamily="49" charset="-122"/>
                  <a:ea typeface="隶书" panose="02010509060101010101" pitchFamily="49" charset="-122"/>
                </a:rPr>
                <a:t>一战</a:t>
              </a:r>
              <a:endParaRPr lang="zh-CN" altLang="en-US" sz="3800" dirty="0">
                <a:latin typeface="隶书" panose="02010509060101010101" pitchFamily="49" charset="-122"/>
                <a:ea typeface="隶书" panose="02010509060101010101" pitchFamily="49" charset="-122"/>
              </a:endParaRPr>
            </a:p>
          </p:txBody>
        </p:sp>
        <p:sp>
          <p:nvSpPr>
            <p:cNvPr id="13" name="文本框 12"/>
            <p:cNvSpPr txBox="1"/>
            <p:nvPr>
              <p:custDataLst>
                <p:tags r:id="rId6"/>
              </p:custDataLst>
            </p:nvPr>
          </p:nvSpPr>
          <p:spPr>
            <a:xfrm>
              <a:off x="2238375" y="3641476"/>
              <a:ext cx="1159292" cy="918221"/>
            </a:xfrm>
            <a:prstGeom prst="rect">
              <a:avLst/>
            </a:prstGeom>
            <a:noFill/>
          </p:spPr>
          <p:txBody>
            <a:bodyPr wrap="square" rtlCol="0">
              <a:spAutoFit/>
            </a:bodyPr>
            <a:p>
              <a:r>
                <a:rPr lang="zh-CN" altLang="en-US" sz="3800" dirty="0">
                  <a:latin typeface="隶书" panose="02010509060101010101" pitchFamily="49" charset="-122"/>
                  <a:ea typeface="隶书" panose="02010509060101010101" pitchFamily="49" charset="-122"/>
                </a:rPr>
                <a:t>二战</a:t>
              </a:r>
              <a:endParaRPr lang="zh-CN" altLang="en-US" sz="3800" dirty="0">
                <a:latin typeface="隶书" panose="02010509060101010101" pitchFamily="49" charset="-122"/>
                <a:ea typeface="隶书" panose="02010509060101010101" pitchFamily="49" charset="-122"/>
              </a:endParaRPr>
            </a:p>
          </p:txBody>
        </p:sp>
      </p:grpSp>
      <p:grpSp>
        <p:nvGrpSpPr>
          <p:cNvPr id="23" name="组合 22"/>
          <p:cNvGrpSpPr/>
          <p:nvPr/>
        </p:nvGrpSpPr>
        <p:grpSpPr>
          <a:xfrm>
            <a:off x="6886575" y="2898140"/>
            <a:ext cx="3968115" cy="2874613"/>
            <a:chOff x="5075545" y="1895476"/>
            <a:chExt cx="5091469" cy="3969225"/>
          </a:xfrm>
        </p:grpSpPr>
        <p:grpSp>
          <p:nvGrpSpPr>
            <p:cNvPr id="20" name="组合 19"/>
            <p:cNvGrpSpPr/>
            <p:nvPr/>
          </p:nvGrpSpPr>
          <p:grpSpPr>
            <a:xfrm>
              <a:off x="7835900" y="1895476"/>
              <a:ext cx="1562100" cy="1914524"/>
              <a:chOff x="7835900" y="1895476"/>
              <a:chExt cx="1562100" cy="1914524"/>
            </a:xfrm>
          </p:grpSpPr>
          <p:sp>
            <p:nvSpPr>
              <p:cNvPr id="15" name="矩形: 圆角 14"/>
              <p:cNvSpPr/>
              <p:nvPr>
                <p:custDataLst>
                  <p:tags r:id="rId7"/>
                </p:custDataLst>
              </p:nvPr>
            </p:nvSpPr>
            <p:spPr>
              <a:xfrm>
                <a:off x="7835900" y="1895476"/>
                <a:ext cx="1562100" cy="1162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cxnSp>
            <p:nvCxnSpPr>
              <p:cNvPr id="18" name="直接箭头连接符 17"/>
              <p:cNvCxnSpPr/>
              <p:nvPr>
                <p:custDataLst>
                  <p:tags r:id="rId8"/>
                </p:custDataLst>
              </p:nvPr>
            </p:nvCxnSpPr>
            <p:spPr>
              <a:xfrm flipH="1">
                <a:off x="7835900" y="3073400"/>
                <a:ext cx="800100" cy="736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9"/>
                </p:custDataLst>
              </p:nvPr>
            </p:nvCxnSpPr>
            <p:spPr>
              <a:xfrm>
                <a:off x="8552894" y="3057618"/>
                <a:ext cx="844550" cy="7112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custDataLst>
                <p:tags r:id="rId10"/>
              </p:custDataLst>
            </p:nvPr>
          </p:nvSpPr>
          <p:spPr>
            <a:xfrm>
              <a:off x="5075545" y="3784601"/>
              <a:ext cx="3108543" cy="2038558"/>
            </a:xfrm>
            <a:prstGeom prst="rect">
              <a:avLst/>
            </a:prstGeom>
            <a:noFill/>
          </p:spPr>
          <p:txBody>
            <a:bodyPr wrap="square" rtlCol="0">
              <a:spAutoFit/>
            </a:bodyPr>
            <a:p>
              <a:pPr algn="ctr">
                <a:lnSpc>
                  <a:spcPts val="3600"/>
                </a:lnSpc>
              </a:pPr>
              <a:r>
                <a:rPr lang="zh-CN" altLang="en-US" sz="3800" dirty="0">
                  <a:latin typeface="隶书" panose="02010509060101010101" pitchFamily="49" charset="-122"/>
                  <a:ea typeface="隶书" panose="02010509060101010101" pitchFamily="49" charset="-122"/>
                </a:rPr>
                <a:t>民族民主意识</a:t>
              </a:r>
              <a:endParaRPr lang="en-US" altLang="zh-CN" sz="3800" dirty="0">
                <a:latin typeface="隶书" panose="02010509060101010101" pitchFamily="49" charset="-122"/>
                <a:ea typeface="隶书" panose="02010509060101010101" pitchFamily="49" charset="-122"/>
              </a:endParaRPr>
            </a:p>
            <a:p>
              <a:pPr algn="ctr">
                <a:lnSpc>
                  <a:spcPts val="3600"/>
                </a:lnSpc>
              </a:pPr>
              <a:r>
                <a:rPr lang="zh-CN" altLang="en-US" sz="3800" dirty="0">
                  <a:latin typeface="隶书" panose="02010509060101010101" pitchFamily="49" charset="-122"/>
                  <a:ea typeface="隶书" panose="02010509060101010101" pitchFamily="49" charset="-122"/>
                </a:rPr>
                <a:t>觉醒</a:t>
              </a:r>
              <a:endParaRPr lang="zh-CN" altLang="en-US" sz="3800" dirty="0">
                <a:latin typeface="隶书" panose="02010509060101010101" pitchFamily="49" charset="-122"/>
                <a:ea typeface="隶书" panose="02010509060101010101" pitchFamily="49" charset="-122"/>
              </a:endParaRPr>
            </a:p>
          </p:txBody>
        </p:sp>
        <p:sp>
          <p:nvSpPr>
            <p:cNvPr id="22" name="文本框 21"/>
            <p:cNvSpPr txBox="1"/>
            <p:nvPr>
              <p:custDataLst>
                <p:tags r:id="rId11"/>
              </p:custDataLst>
            </p:nvPr>
          </p:nvSpPr>
          <p:spPr>
            <a:xfrm>
              <a:off x="8033096" y="3826143"/>
              <a:ext cx="2133918" cy="2038558"/>
            </a:xfrm>
            <a:prstGeom prst="rect">
              <a:avLst/>
            </a:prstGeom>
            <a:noFill/>
          </p:spPr>
          <p:txBody>
            <a:bodyPr wrap="square" rtlCol="0">
              <a:spAutoFit/>
            </a:bodyPr>
            <a:p>
              <a:pPr algn="ctr">
                <a:lnSpc>
                  <a:spcPts val="3600"/>
                </a:lnSpc>
              </a:pPr>
              <a:r>
                <a:rPr lang="zh-CN" altLang="en-US" sz="3800" dirty="0">
                  <a:latin typeface="隶书" panose="02010509060101010101" pitchFamily="49" charset="-122"/>
                  <a:ea typeface="隶书" panose="02010509060101010101" pitchFamily="49" charset="-122"/>
                </a:rPr>
                <a:t>殖民</a:t>
              </a:r>
              <a:endParaRPr lang="zh-CN" altLang="en-US" sz="3800" dirty="0">
                <a:latin typeface="隶书" panose="02010509060101010101" pitchFamily="49" charset="-122"/>
                <a:ea typeface="隶书" panose="02010509060101010101" pitchFamily="49" charset="-122"/>
              </a:endParaRPr>
            </a:p>
            <a:p>
              <a:pPr algn="ctr">
                <a:lnSpc>
                  <a:spcPts val="3600"/>
                </a:lnSpc>
              </a:pPr>
              <a:r>
                <a:rPr lang="zh-CN" altLang="en-US" sz="3800" dirty="0">
                  <a:latin typeface="隶书" panose="02010509060101010101" pitchFamily="49" charset="-122"/>
                  <a:ea typeface="隶书" panose="02010509060101010101" pitchFamily="49" charset="-122"/>
                </a:rPr>
                <a:t>体系</a:t>
              </a:r>
              <a:endParaRPr lang="en-US" altLang="zh-CN" sz="3800" dirty="0">
                <a:latin typeface="隶书" panose="02010509060101010101" pitchFamily="49" charset="-122"/>
                <a:ea typeface="隶书" panose="02010509060101010101" pitchFamily="49" charset="-122"/>
              </a:endParaRPr>
            </a:p>
            <a:p>
              <a:pPr algn="ctr">
                <a:lnSpc>
                  <a:spcPts val="3600"/>
                </a:lnSpc>
              </a:pPr>
              <a:r>
                <a:rPr lang="zh-CN" altLang="en-US" sz="3800" dirty="0">
                  <a:latin typeface="隶书" panose="02010509060101010101" pitchFamily="49" charset="-122"/>
                  <a:ea typeface="隶书" panose="02010509060101010101" pitchFamily="49" charset="-122"/>
                </a:rPr>
                <a:t>瓦解</a:t>
              </a:r>
              <a:endParaRPr lang="zh-CN" altLang="en-US" sz="3800" dirty="0">
                <a:latin typeface="隶书" panose="02010509060101010101" pitchFamily="49" charset="-122"/>
                <a:ea typeface="隶书" panose="02010509060101010101" pitchFamily="49" charset="-122"/>
              </a:endParaRPr>
            </a:p>
          </p:txBody>
        </p:sp>
      </p:grpSp>
      <p:grpSp>
        <p:nvGrpSpPr>
          <p:cNvPr id="29" name="组合 28"/>
          <p:cNvGrpSpPr/>
          <p:nvPr/>
        </p:nvGrpSpPr>
        <p:grpSpPr>
          <a:xfrm>
            <a:off x="10441940" y="2898140"/>
            <a:ext cx="2032000" cy="3578834"/>
            <a:chOff x="9577461" y="1911350"/>
            <a:chExt cx="3108543" cy="4716935"/>
          </a:xfrm>
        </p:grpSpPr>
        <p:grpSp>
          <p:nvGrpSpPr>
            <p:cNvPr id="27" name="组合 26"/>
            <p:cNvGrpSpPr/>
            <p:nvPr/>
          </p:nvGrpSpPr>
          <p:grpSpPr>
            <a:xfrm>
              <a:off x="10109200" y="1911350"/>
              <a:ext cx="1562100" cy="2278550"/>
              <a:chOff x="10109200" y="1911350"/>
              <a:chExt cx="1562100" cy="2278550"/>
            </a:xfrm>
          </p:grpSpPr>
          <p:sp>
            <p:nvSpPr>
              <p:cNvPr id="24" name="矩形: 圆角 23"/>
              <p:cNvSpPr/>
              <p:nvPr>
                <p:custDataLst>
                  <p:tags r:id="rId12"/>
                </p:custDataLst>
              </p:nvPr>
            </p:nvSpPr>
            <p:spPr>
              <a:xfrm>
                <a:off x="10109200" y="1911350"/>
                <a:ext cx="1562100" cy="1162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cxnSp>
            <p:nvCxnSpPr>
              <p:cNvPr id="25" name="直接箭头连接符 24"/>
              <p:cNvCxnSpPr/>
              <p:nvPr>
                <p:custDataLst>
                  <p:tags r:id="rId13"/>
                </p:custDataLst>
              </p:nvPr>
            </p:nvCxnSpPr>
            <p:spPr>
              <a:xfrm flipH="1">
                <a:off x="10868879" y="3057526"/>
                <a:ext cx="21371" cy="11323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custDataLst>
                <p:tags r:id="rId14"/>
              </p:custDataLst>
            </p:nvPr>
          </p:nvSpPr>
          <p:spPr>
            <a:xfrm>
              <a:off x="9577461" y="4073957"/>
              <a:ext cx="3108543" cy="2554328"/>
            </a:xfrm>
            <a:prstGeom prst="rect">
              <a:avLst/>
            </a:prstGeom>
            <a:noFill/>
          </p:spPr>
          <p:txBody>
            <a:bodyPr wrap="square" rtlCol="0">
              <a:spAutoFit/>
            </a:bodyPr>
            <a:p>
              <a:pPr algn="ctr">
                <a:lnSpc>
                  <a:spcPts val="3600"/>
                </a:lnSpc>
              </a:pPr>
              <a:r>
                <a:rPr lang="zh-CN" altLang="en-US" sz="3800" dirty="0">
                  <a:latin typeface="隶书" panose="02010509060101010101" pitchFamily="49" charset="-122"/>
                  <a:ea typeface="隶书" panose="02010509060101010101" pitchFamily="49" charset="-122"/>
                </a:rPr>
                <a:t>新兴民族国家</a:t>
              </a:r>
              <a:endParaRPr lang="en-US" altLang="zh-CN" sz="3800" dirty="0">
                <a:latin typeface="隶书" panose="02010509060101010101" pitchFamily="49" charset="-122"/>
                <a:ea typeface="隶书" panose="02010509060101010101" pitchFamily="49" charset="-122"/>
              </a:endParaRPr>
            </a:p>
            <a:p>
              <a:pPr algn="ctr">
                <a:lnSpc>
                  <a:spcPts val="3600"/>
                </a:lnSpc>
              </a:pPr>
              <a:r>
                <a:rPr lang="zh-CN" altLang="en-US" sz="3800" dirty="0">
                  <a:latin typeface="隶书" panose="02010509060101010101" pitchFamily="49" charset="-122"/>
                  <a:ea typeface="隶书" panose="02010509060101010101" pitchFamily="49" charset="-122"/>
                </a:rPr>
                <a:t>文化的发展</a:t>
              </a:r>
              <a:endParaRPr lang="zh-CN" altLang="en-US" sz="3800" dirty="0">
                <a:latin typeface="隶书" panose="02010509060101010101" pitchFamily="49" charset="-122"/>
                <a:ea typeface="隶书"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xit" presetSubtype="0" fill="hold" nodeType="with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xit" presetSubtype="0" fill="hold"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0" y="0"/>
            <a:ext cx="6096635" cy="607695"/>
          </a:xfrm>
          <a:prstGeom prst="rect">
            <a:avLst/>
          </a:prstGeom>
          <a:solidFill>
            <a:srgbClr val="000099"/>
          </a:solidFill>
        </p:spPr>
        <p:txBody>
          <a:bodyPr wrap="square">
            <a:noAutofit/>
          </a:bodyPr>
          <a:p>
            <a:pPr algn="l"/>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rPr>
              <a:t>一、碰撞</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：筚路蓝缕</a:t>
            </a:r>
            <a:r>
              <a:rPr lang="en-US" altLang="zh-CN"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  </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意识</a:t>
            </a:r>
            <a:r>
              <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rPr>
              <a:t>觉醒</a:t>
            </a:r>
            <a:endParaRPr lang="zh-CN" altLang="en-US" sz="2800" b="1" kern="100" spc="-40">
              <a:solidFill>
                <a:schemeClr val="bg1"/>
              </a:solidFill>
              <a:latin typeface="微软雅黑" panose="020B0503020204020204" charset="-122"/>
              <a:ea typeface="微软雅黑" panose="020B0503020204020204" charset="-122"/>
              <a:cs typeface="方正大标宋简体" panose="02000000000000000000" charset="-122"/>
              <a:sym typeface="+mn-ea"/>
            </a:endParaRPr>
          </a:p>
        </p:txBody>
      </p:sp>
      <p:pic>
        <p:nvPicPr>
          <p:cNvPr id="2" name="图片 1" descr="1"/>
          <p:cNvPicPr>
            <a:picLocks noChangeAspect="1"/>
          </p:cNvPicPr>
          <p:nvPr/>
        </p:nvPicPr>
        <p:blipFill>
          <a:blip r:embed="rId2"/>
          <a:stretch>
            <a:fillRect/>
          </a:stretch>
        </p:blipFill>
        <p:spPr>
          <a:xfrm>
            <a:off x="7032625" y="1468120"/>
            <a:ext cx="4572000" cy="3467100"/>
          </a:xfrm>
          <a:prstGeom prst="rect">
            <a:avLst/>
          </a:prstGeom>
        </p:spPr>
      </p:pic>
      <p:sp>
        <p:nvSpPr>
          <p:cNvPr id="3" name="文本框 2"/>
          <p:cNvSpPr txBox="1"/>
          <p:nvPr/>
        </p:nvSpPr>
        <p:spPr>
          <a:xfrm>
            <a:off x="358140" y="805180"/>
            <a:ext cx="10483215" cy="460375"/>
          </a:xfrm>
          <a:prstGeom prst="rect">
            <a:avLst/>
          </a:prstGeom>
          <a:noFill/>
        </p:spPr>
        <p:txBody>
          <a:bodyPr wrap="square" rtlCol="0">
            <a:spAutoFit/>
          </a:bodyPr>
          <a:p>
            <a:r>
              <a:rPr lang="zh-CN" altLang="en-US" sz="2400" b="1"/>
              <a:t>思考：中国参与协约国阵营，对德奥同盟国宣战的目的是什么？</a:t>
            </a:r>
            <a:endParaRPr lang="zh-CN" altLang="en-US" sz="2400" b="1"/>
          </a:p>
        </p:txBody>
      </p:sp>
      <p:sp>
        <p:nvSpPr>
          <p:cNvPr id="6" name="文本框 5"/>
          <p:cNvSpPr txBox="1"/>
          <p:nvPr>
            <p:custDataLst>
              <p:tags r:id="rId3"/>
            </p:custDataLst>
          </p:nvPr>
        </p:nvSpPr>
        <p:spPr>
          <a:xfrm>
            <a:off x="285750" y="1463040"/>
            <a:ext cx="6337300" cy="3859530"/>
          </a:xfrm>
          <a:prstGeom prst="rect">
            <a:avLst/>
          </a:prstGeom>
          <a:solidFill>
            <a:schemeClr val="bg1"/>
          </a:solidFill>
          <a:ln w="12700" cmpd="sng">
            <a:solidFill>
              <a:schemeClr val="accent1">
                <a:shade val="50000"/>
              </a:schemeClr>
            </a:solidFill>
            <a:prstDash val="solid"/>
          </a:ln>
        </p:spPr>
        <p:txBody>
          <a:bodyPr wrap="square" rtlCol="0">
            <a:noAutofit/>
          </a:bodyPr>
          <a:p>
            <a:pPr indent="0" fontAlgn="auto">
              <a:lnSpc>
                <a:spcPct val="120000"/>
              </a:lnSpc>
            </a:pPr>
            <a:r>
              <a:rPr lang="en-US" altLang="zh-CN" sz="28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中国政府</a:t>
            </a:r>
            <a:r>
              <a:rPr lang="en-US" altLang="zh-CN" sz="2400" b="1">
                <a:latin typeface="楷体" panose="02010609060101010101" charset="-122"/>
                <a:ea typeface="楷体" panose="02010609060101010101" charset="-122"/>
                <a:cs typeface="楷体" panose="02010609060101010101" charset="-122"/>
                <a:sym typeface="+mn-ea"/>
              </a:rPr>
              <a:t>1917</a:t>
            </a:r>
            <a:r>
              <a:rPr lang="zh-CN" altLang="en-US" sz="2400" b="1">
                <a:latin typeface="楷体" panose="02010609060101010101" charset="-122"/>
                <a:ea typeface="楷体" panose="02010609060101010101" charset="-122"/>
                <a:cs typeface="楷体" panose="02010609060101010101" charset="-122"/>
                <a:sym typeface="+mn-ea"/>
              </a:rPr>
              <a:t>年</a:t>
            </a:r>
            <a:r>
              <a:rPr lang="en-US" altLang="zh-CN" sz="2400" b="1">
                <a:latin typeface="楷体" panose="02010609060101010101" charset="-122"/>
                <a:ea typeface="楷体" panose="02010609060101010101" charset="-122"/>
                <a:cs typeface="楷体" panose="02010609060101010101" charset="-122"/>
                <a:sym typeface="+mn-ea"/>
              </a:rPr>
              <a:t>8</a:t>
            </a:r>
            <a:r>
              <a:rPr lang="zh-CN" altLang="en-US" sz="2400" b="1">
                <a:latin typeface="楷体" panose="02010609060101010101" charset="-122"/>
                <a:ea typeface="楷体" panose="02010609060101010101" charset="-122"/>
                <a:cs typeface="楷体" panose="02010609060101010101" charset="-122"/>
                <a:sym typeface="+mn-ea"/>
              </a:rPr>
              <a:t>月</a:t>
            </a:r>
            <a:r>
              <a:rPr lang="en-US" altLang="zh-CN" sz="2400" b="1">
                <a:latin typeface="楷体" panose="02010609060101010101" charset="-122"/>
                <a:ea typeface="楷体" panose="02010609060101010101" charset="-122"/>
                <a:cs typeface="楷体" panose="02010609060101010101" charset="-122"/>
                <a:sym typeface="+mn-ea"/>
              </a:rPr>
              <a:t>14</a:t>
            </a:r>
            <a:r>
              <a:rPr lang="zh-CN" altLang="en-US" sz="2400" b="1">
                <a:latin typeface="楷体" panose="02010609060101010101" charset="-122"/>
                <a:ea typeface="楷体" panose="02010609060101010101" charset="-122"/>
                <a:cs typeface="楷体" panose="02010609060101010101" charset="-122"/>
                <a:sym typeface="+mn-ea"/>
              </a:rPr>
              <a:t>日对德宣战的大总统令宣布：</a:t>
            </a:r>
            <a:endParaRPr lang="zh-CN" altLang="en-US" sz="2400" b="1">
              <a:latin typeface="楷体" panose="02010609060101010101" charset="-122"/>
              <a:ea typeface="楷体" panose="02010609060101010101" charset="-122"/>
              <a:cs typeface="楷体" panose="02010609060101010101" charset="-122"/>
            </a:endParaRPr>
          </a:p>
          <a:p>
            <a:pPr indent="0" fontAlgn="auto">
              <a:lnSpc>
                <a:spcPct val="120000"/>
              </a:lnSpc>
            </a:pP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爰自中华民国六年八月十四日上午十时起，对德国、奥国宣布立于战争地位。所以从前我国与德奥两国订立之条约、合同、协约及其他国际条款、国际协议属于中德、中奥之关系者，</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悉依据国际公法及惯例，一律废止</a:t>
            </a:r>
            <a:r>
              <a:rPr lang="zh-CN" altLang="en-US" sz="2400" b="1">
                <a:latin typeface="楷体" panose="02010609060101010101" charset="-122"/>
                <a:ea typeface="楷体" panose="02010609060101010101" charset="-122"/>
                <a:cs typeface="楷体" panose="02010609060101010101" charset="-122"/>
                <a:sym typeface="+mn-ea"/>
              </a:rPr>
              <a:t>。</a:t>
            </a:r>
            <a:endParaRPr lang="zh-CN" altLang="en-US" sz="2400" b="1">
              <a:latin typeface="楷体" panose="02010609060101010101" charset="-122"/>
              <a:ea typeface="楷体" panose="02010609060101010101" charset="-122"/>
              <a:cs typeface="楷体" panose="02010609060101010101" charset="-122"/>
            </a:endParaRPr>
          </a:p>
          <a:p>
            <a:pPr indent="0" algn="r" fontAlgn="auto">
              <a:lnSpc>
                <a:spcPct val="120000"/>
              </a:lnSpc>
            </a:pPr>
            <a:r>
              <a:rPr lang="en-US" altLang="zh-CN" sz="20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王芸生《六十年来中国与日本》</a:t>
            </a:r>
            <a:endParaRPr lang="zh-CN" altLang="en-US" sz="2400" b="1">
              <a:latin typeface="楷体" panose="02010609060101010101" charset="-122"/>
              <a:ea typeface="楷体" panose="02010609060101010101" charset="-122"/>
              <a:cs typeface="楷体" panose="02010609060101010101" charset="-122"/>
            </a:endParaRPr>
          </a:p>
          <a:p>
            <a:pPr lvl="0" indent="0" algn="l" fontAlgn="auto">
              <a:lnSpc>
                <a:spcPct val="120000"/>
              </a:lnSpc>
              <a:buClrTx/>
              <a:buSzTx/>
              <a:buFontTx/>
            </a:pPr>
            <a:endParaRPr lang="en-US" altLang="zh-CN" sz="2400" b="1" dirty="0">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nvSpPr>
        <p:spPr>
          <a:xfrm>
            <a:off x="8197850" y="5070475"/>
            <a:ext cx="2643505" cy="368300"/>
          </a:xfrm>
          <a:prstGeom prst="rect">
            <a:avLst/>
          </a:prstGeom>
          <a:noFill/>
        </p:spPr>
        <p:txBody>
          <a:bodyPr wrap="square" rtlCol="0">
            <a:spAutoFit/>
          </a:bodyPr>
          <a:p>
            <a:r>
              <a:rPr lang="zh-CN" altLang="en-US" b="1">
                <a:latin typeface="楷体" panose="02010609060101010101" charset="-122"/>
                <a:ea typeface="楷体" panose="02010609060101010101" charset="-122"/>
                <a:cs typeface="楷体" panose="02010609060101010101" charset="-122"/>
              </a:rPr>
              <a:t>图</a:t>
            </a:r>
            <a:r>
              <a:rPr lang="en-US" altLang="zh-CN" b="1">
                <a:latin typeface="楷体" panose="02010609060101010101" charset="-122"/>
                <a:ea typeface="楷体" panose="02010609060101010101" charset="-122"/>
                <a:cs typeface="楷体" panose="02010609060101010101" charset="-122"/>
              </a:rPr>
              <a:t>1  </a:t>
            </a:r>
            <a:r>
              <a:rPr lang="zh-CN" altLang="en-US" b="1">
                <a:latin typeface="楷体" panose="02010609060101010101" charset="-122"/>
                <a:ea typeface="楷体" panose="02010609060101010101" charset="-122"/>
                <a:cs typeface="楷体" panose="02010609060101010101" charset="-122"/>
              </a:rPr>
              <a:t>参加一战的华工</a:t>
            </a:r>
            <a:endParaRPr lang="zh-CN" altLang="en-US" b="1">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688975" y="5577840"/>
            <a:ext cx="9832975" cy="460375"/>
          </a:xfrm>
          <a:prstGeom prst="rect">
            <a:avLst/>
          </a:prstGeom>
          <a:noFill/>
        </p:spPr>
        <p:txBody>
          <a:bodyPr wrap="square" rtlCol="0">
            <a:spAutoFit/>
          </a:bodyPr>
          <a:p>
            <a:r>
              <a:rPr lang="zh-CN" altLang="en-US" sz="2400" b="1"/>
              <a:t>目的：废除与德、奥签订德不平等条约，</a:t>
            </a:r>
            <a:r>
              <a:rPr lang="zh-CN" altLang="en-US" sz="2400" b="1">
                <a:solidFill>
                  <a:srgbClr val="FF0000"/>
                </a:solidFill>
              </a:rPr>
              <a:t>收回胶州湾租借地</a:t>
            </a:r>
            <a:r>
              <a:rPr lang="zh-CN" altLang="en-US" sz="2400" b="1"/>
              <a:t>。</a:t>
            </a:r>
            <a:endParaRPr lang="zh-CN" altLang="en-US" sz="2400" b="1"/>
          </a:p>
        </p:txBody>
      </p:sp>
      <p:sp>
        <p:nvSpPr>
          <p:cNvPr id="12" name="文本框 11"/>
          <p:cNvSpPr txBox="1"/>
          <p:nvPr>
            <p:custDataLst>
              <p:tags r:id="rId4"/>
            </p:custDataLst>
          </p:nvPr>
        </p:nvSpPr>
        <p:spPr>
          <a:xfrm>
            <a:off x="3364865" y="6106160"/>
            <a:ext cx="5094605" cy="629920"/>
          </a:xfrm>
          <a:prstGeom prst="rect">
            <a:avLst/>
          </a:prstGeom>
          <a:solidFill>
            <a:schemeClr val="bg1">
              <a:lumMod val="75000"/>
            </a:schemeClr>
          </a:solidFill>
        </p:spPr>
        <p:txBody>
          <a:bodyPr wrap="square" rtlCol="0">
            <a:spAutoFit/>
          </a:bodyPr>
          <a:p>
            <a:pPr algn="just">
              <a:lnSpc>
                <a:spcPct val="125000"/>
              </a:lnSpc>
              <a:spcBef>
                <a:spcPct val="0"/>
              </a:spcBef>
              <a:spcAft>
                <a:spcPct val="0"/>
              </a:spcAft>
            </a:pPr>
            <a:r>
              <a:rPr lang="zh-CN" altLang="en-US" sz="2800" b="1">
                <a:solidFill>
                  <a:srgbClr val="FF0000"/>
                </a:solidFill>
                <a:latin typeface="黑体" panose="02010609060101010101" charset="-122"/>
                <a:ea typeface="黑体" panose="02010609060101010101" charset="-122"/>
                <a:cs typeface="微软雅黑" panose="020B0503020204020204" charset="-122"/>
                <a:sym typeface="Arial" panose="020B0604020202020204" pitchFamily="34" charset="0"/>
              </a:rPr>
              <a:t>中国维护国家主权的民族意识</a:t>
            </a:r>
            <a:endParaRPr lang="zh-CN" altLang="en-US" sz="2800" b="1">
              <a:solidFill>
                <a:srgbClr val="FF0000"/>
              </a:solidFill>
              <a:latin typeface="黑体" panose="02010609060101010101" charset="-122"/>
              <a:ea typeface="黑体" panose="02010609060101010101" charset="-122"/>
              <a:cs typeface="微软雅黑" panose="020B0503020204020204" charset="-122"/>
              <a:sym typeface="Arial" panose="020B0604020202020204" pitchFamily="34" charset="0"/>
            </a:endParaRPr>
          </a:p>
        </p:txBody>
      </p:sp>
      <p:sp>
        <p:nvSpPr>
          <p:cNvPr id="13" name="文本框 12"/>
          <p:cNvSpPr txBox="1"/>
          <p:nvPr>
            <p:custDataLst>
              <p:tags r:id="rId5"/>
            </p:custDataLst>
          </p:nvPr>
        </p:nvSpPr>
        <p:spPr>
          <a:xfrm>
            <a:off x="5908675" y="85725"/>
            <a:ext cx="6103620" cy="521970"/>
          </a:xfrm>
          <a:prstGeom prst="rect">
            <a:avLst/>
          </a:prstGeom>
          <a:noFill/>
        </p:spPr>
        <p:txBody>
          <a:bodyPr wrap="square" rtlCol="0">
            <a:spAutoFit/>
          </a:bodyPr>
          <a:p>
            <a:r>
              <a:rPr lang="zh-CN" altLang="en-US" sz="2800" b="1">
                <a:solidFill>
                  <a:srgbClr val="002060"/>
                </a:solidFill>
                <a:latin typeface="黑体" panose="02010609060101010101" charset="-122"/>
                <a:ea typeface="黑体" panose="02010609060101010101" charset="-122"/>
                <a:cs typeface="黑体" panose="02010609060101010101" charset="-122"/>
              </a:rPr>
              <a:t>（一）艰难的民族民主意识觉醒之路：</a:t>
            </a:r>
            <a:endParaRPr lang="zh-CN" altLang="en-US" sz="2800" b="1">
              <a:solidFill>
                <a:srgbClr val="00206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custDataLst>
              <p:tags r:id="rId1"/>
            </p:custDataLst>
          </p:nvPr>
        </p:nvGrpSpPr>
        <p:grpSpPr>
          <a:xfrm>
            <a:off x="725331" y="1935295"/>
            <a:ext cx="8481060" cy="4831715"/>
            <a:chOff x="403" y="1736"/>
            <a:chExt cx="18476" cy="9079"/>
          </a:xfrm>
        </p:grpSpPr>
        <p:sp>
          <p:nvSpPr>
            <p:cNvPr id="17" name="文本框 16"/>
            <p:cNvSpPr txBox="1"/>
            <p:nvPr>
              <p:custDataLst>
                <p:tags r:id="rId2"/>
              </p:custDataLst>
            </p:nvPr>
          </p:nvSpPr>
          <p:spPr>
            <a:xfrm>
              <a:off x="883" y="10066"/>
              <a:ext cx="7944" cy="749"/>
            </a:xfrm>
            <a:prstGeom prst="rect">
              <a:avLst/>
            </a:prstGeom>
            <a:noFill/>
          </p:spPr>
          <p:txBody>
            <a:bodyPr wrap="square" rtlCol="0">
              <a:spAutoFit/>
            </a:bodyPr>
            <a:p>
              <a:pPr indent="0" algn="ctr">
                <a:buFont typeface="Wingdings" panose="05000000000000000000" charset="0"/>
                <a:buNone/>
              </a:pPr>
              <a:r>
                <a:rPr lang="zh-CN" altLang="en-US" sz="2000" b="1">
                  <a:solidFill>
                    <a:srgbClr val="0070C0"/>
                  </a:solidFill>
                  <a:latin typeface="楷体" panose="02010609060101010101" charset="-122"/>
                  <a:ea typeface="楷体" panose="02010609060101010101" charset="-122"/>
                  <a:sym typeface="Arial" panose="020B0604020202020204" pitchFamily="34" charset="0"/>
                </a:rPr>
                <a:t>◎</a:t>
              </a:r>
              <a:r>
                <a:rPr lang="zh-CN" altLang="en-US" sz="2000" b="1" smtClean="0">
                  <a:solidFill>
                    <a:srgbClr val="0070C0"/>
                  </a:solidFill>
                  <a:latin typeface="楷体" panose="02010609060101010101" charset="-122"/>
                  <a:ea typeface="楷体" panose="02010609060101010101" charset="-122"/>
                  <a:cs typeface="方正姚体" panose="02010601030101010101" pitchFamily="2" charset="-122"/>
                  <a:sym typeface="Arial" panose="020B0604020202020204" pitchFamily="34" charset="0"/>
                </a:rPr>
                <a:t>一</a:t>
              </a:r>
              <a:r>
                <a:rPr lang="zh-CN" altLang="en-US" sz="2000" b="1">
                  <a:solidFill>
                    <a:srgbClr val="0070C0"/>
                  </a:solidFill>
                  <a:latin typeface="楷体" panose="02010609060101010101" charset="-122"/>
                  <a:ea typeface="楷体" panose="02010609060101010101" charset="-122"/>
                  <a:cs typeface="方正姚体" panose="02010601030101010101" pitchFamily="2" charset="-122"/>
                  <a:sym typeface="Arial" panose="020B0604020202020204" pitchFamily="34" charset="0"/>
                </a:rPr>
                <a:t>战前的欧洲</a:t>
              </a:r>
              <a:endParaRPr lang="zh-CN" altLang="en-US" sz="2000" b="1">
                <a:solidFill>
                  <a:srgbClr val="0070C0"/>
                </a:solidFill>
                <a:latin typeface="楷体" panose="02010609060101010101" charset="-122"/>
                <a:ea typeface="楷体" panose="02010609060101010101" charset="-122"/>
                <a:cs typeface="方正姚体" panose="02010601030101010101" pitchFamily="2" charset="-122"/>
                <a:sym typeface="Arial" panose="020B0604020202020204" pitchFamily="34" charset="0"/>
              </a:endParaRPr>
            </a:p>
          </p:txBody>
        </p:sp>
        <p:sp>
          <p:nvSpPr>
            <p:cNvPr id="18" name="文本框 17"/>
            <p:cNvSpPr txBox="1"/>
            <p:nvPr>
              <p:custDataLst>
                <p:tags r:id="rId3"/>
              </p:custDataLst>
            </p:nvPr>
          </p:nvSpPr>
          <p:spPr>
            <a:xfrm>
              <a:off x="10444" y="10066"/>
              <a:ext cx="7944" cy="749"/>
            </a:xfrm>
            <a:prstGeom prst="rect">
              <a:avLst/>
            </a:prstGeom>
            <a:noFill/>
          </p:spPr>
          <p:txBody>
            <a:bodyPr wrap="square" rtlCol="0">
              <a:spAutoFit/>
            </a:bodyPr>
            <a:p>
              <a:pPr lvl="0" algn="ctr">
                <a:buClrTx/>
                <a:buSzTx/>
                <a:buFont typeface="Wingdings" panose="05000000000000000000" charset="0"/>
              </a:pPr>
              <a:r>
                <a:rPr lang="zh-CN" altLang="en-US" sz="2000" b="1">
                  <a:solidFill>
                    <a:srgbClr val="0070C0"/>
                  </a:solidFill>
                  <a:latin typeface="楷体" panose="02010609060101010101" charset="-122"/>
                  <a:ea typeface="楷体" panose="02010609060101010101" charset="-122"/>
                  <a:sym typeface="Arial" panose="020B0604020202020204" pitchFamily="34" charset="0"/>
                </a:rPr>
                <a:t>◎</a:t>
              </a:r>
              <a:r>
                <a:rPr lang="zh-CN" altLang="en-US" sz="2000" b="1" smtClean="0">
                  <a:solidFill>
                    <a:srgbClr val="0070C0"/>
                  </a:solidFill>
                  <a:latin typeface="楷体" panose="02010609060101010101" charset="-122"/>
                  <a:ea typeface="楷体" panose="02010609060101010101" charset="-122"/>
                  <a:cs typeface="方正姚体" panose="02010601030101010101" pitchFamily="2" charset="-122"/>
                  <a:sym typeface="Arial" panose="020B0604020202020204" pitchFamily="34" charset="0"/>
                </a:rPr>
                <a:t>一</a:t>
              </a:r>
              <a:r>
                <a:rPr lang="zh-CN" altLang="en-US" sz="2000" b="1">
                  <a:solidFill>
                    <a:srgbClr val="0070C0"/>
                  </a:solidFill>
                  <a:latin typeface="楷体" panose="02010609060101010101" charset="-122"/>
                  <a:ea typeface="楷体" panose="02010609060101010101" charset="-122"/>
                  <a:cs typeface="方正姚体" panose="02010601030101010101" pitchFamily="2" charset="-122"/>
                  <a:sym typeface="Arial" panose="020B0604020202020204" pitchFamily="34" charset="0"/>
                </a:rPr>
                <a:t>战后的欧洲</a:t>
              </a:r>
              <a:endParaRPr lang="zh-CN" altLang="en-US" sz="2000" b="1">
                <a:solidFill>
                  <a:srgbClr val="0070C0"/>
                </a:solidFill>
                <a:latin typeface="楷体" panose="02010609060101010101" charset="-122"/>
                <a:ea typeface="楷体" panose="02010609060101010101" charset="-122"/>
                <a:cs typeface="方正姚体" panose="02010601030101010101" pitchFamily="2" charset="-122"/>
                <a:sym typeface="Arial" panose="020B0604020202020204" pitchFamily="34" charset="0"/>
              </a:endParaRPr>
            </a:p>
          </p:txBody>
        </p:sp>
        <p:pic>
          <p:nvPicPr>
            <p:cNvPr id="19" name="图片 3" descr="20181219104856205_0001"/>
            <p:cNvPicPr>
              <a:picLocks noChangeAspect="1"/>
            </p:cNvPicPr>
            <p:nvPr>
              <p:custDataLst>
                <p:tags r:id="rId4"/>
              </p:custDataLst>
            </p:nvPr>
          </p:nvPicPr>
          <p:blipFill>
            <a:blip r:embed="rId5"/>
            <a:srcRect r="51195"/>
            <a:stretch>
              <a:fillRect/>
            </a:stretch>
          </p:blipFill>
          <p:spPr>
            <a:xfrm>
              <a:off x="403" y="1736"/>
              <a:ext cx="8905" cy="8330"/>
            </a:xfrm>
            <a:prstGeom prst="rect">
              <a:avLst/>
            </a:prstGeom>
            <a:noFill/>
            <a:ln w="9525">
              <a:noFill/>
            </a:ln>
          </p:spPr>
        </p:pic>
        <p:pic>
          <p:nvPicPr>
            <p:cNvPr id="20" name="图片 3" descr="20181219104856205_0001"/>
            <p:cNvPicPr>
              <a:picLocks noChangeAspect="1"/>
            </p:cNvPicPr>
            <p:nvPr>
              <p:custDataLst>
                <p:tags r:id="rId6"/>
              </p:custDataLst>
            </p:nvPr>
          </p:nvPicPr>
          <p:blipFill>
            <a:blip r:embed="rId5"/>
            <a:srcRect l="51082"/>
            <a:stretch>
              <a:fillRect/>
            </a:stretch>
          </p:blipFill>
          <p:spPr>
            <a:xfrm>
              <a:off x="9954" y="1736"/>
              <a:ext cx="8925" cy="8330"/>
            </a:xfrm>
            <a:prstGeom prst="rect">
              <a:avLst/>
            </a:prstGeom>
            <a:noFill/>
            <a:ln w="9525">
              <a:noFill/>
            </a:ln>
          </p:spPr>
        </p:pic>
      </p:grpSp>
      <p:sp>
        <p:nvSpPr>
          <p:cNvPr id="26" name="任意多边形 25"/>
          <p:cNvSpPr/>
          <p:nvPr>
            <p:custDataLst>
              <p:tags r:id="rId7"/>
            </p:custDataLst>
          </p:nvPr>
        </p:nvSpPr>
        <p:spPr>
          <a:xfrm>
            <a:off x="1968026" y="2966535"/>
            <a:ext cx="1826260" cy="1595755"/>
          </a:xfrm>
          <a:custGeom>
            <a:avLst/>
            <a:gdLst>
              <a:gd name="connisteX0" fmla="*/ 640274 w 2526224"/>
              <a:gd name="connsiteY0" fmla="*/ 31115 h 1904012"/>
              <a:gd name="connisteX1" fmla="*/ 625034 w 2526224"/>
              <a:gd name="connsiteY1" fmla="*/ 108585 h 1904012"/>
              <a:gd name="connisteX2" fmla="*/ 625034 w 2526224"/>
              <a:gd name="connsiteY2" fmla="*/ 186690 h 1904012"/>
              <a:gd name="connisteX3" fmla="*/ 640274 w 2526224"/>
              <a:gd name="connsiteY3" fmla="*/ 264795 h 1904012"/>
              <a:gd name="connisteX4" fmla="*/ 671389 w 2526224"/>
              <a:gd name="connsiteY4" fmla="*/ 342900 h 1904012"/>
              <a:gd name="connisteX5" fmla="*/ 593919 w 2526224"/>
              <a:gd name="connsiteY5" fmla="*/ 374015 h 1904012"/>
              <a:gd name="connisteX6" fmla="*/ 515814 w 2526224"/>
              <a:gd name="connsiteY6" fmla="*/ 405130 h 1904012"/>
              <a:gd name="connisteX7" fmla="*/ 437709 w 2526224"/>
              <a:gd name="connsiteY7" fmla="*/ 405130 h 1904012"/>
              <a:gd name="connisteX8" fmla="*/ 360239 w 2526224"/>
              <a:gd name="connsiteY8" fmla="*/ 342900 h 1904012"/>
              <a:gd name="connisteX9" fmla="*/ 344364 w 2526224"/>
              <a:gd name="connsiteY9" fmla="*/ 420370 h 1904012"/>
              <a:gd name="connisteX10" fmla="*/ 297374 w 2526224"/>
              <a:gd name="connsiteY10" fmla="*/ 498475 h 1904012"/>
              <a:gd name="connisteX11" fmla="*/ 266259 w 2526224"/>
              <a:gd name="connsiteY11" fmla="*/ 576580 h 1904012"/>
              <a:gd name="connisteX12" fmla="*/ 188789 w 2526224"/>
              <a:gd name="connsiteY12" fmla="*/ 638810 h 1904012"/>
              <a:gd name="connisteX13" fmla="*/ 172914 w 2526224"/>
              <a:gd name="connsiteY13" fmla="*/ 716915 h 1904012"/>
              <a:gd name="connisteX14" fmla="*/ 125924 w 2526224"/>
              <a:gd name="connsiteY14" fmla="*/ 794385 h 1904012"/>
              <a:gd name="connisteX15" fmla="*/ 94809 w 2526224"/>
              <a:gd name="connsiteY15" fmla="*/ 872490 h 1904012"/>
              <a:gd name="connisteX16" fmla="*/ 63694 w 2526224"/>
              <a:gd name="connsiteY16" fmla="*/ 950595 h 1904012"/>
              <a:gd name="connisteX17" fmla="*/ 32579 w 2526224"/>
              <a:gd name="connsiteY17" fmla="*/ 1028700 h 1904012"/>
              <a:gd name="connisteX18" fmla="*/ 110684 w 2526224"/>
              <a:gd name="connsiteY18" fmla="*/ 1059815 h 1904012"/>
              <a:gd name="connisteX19" fmla="*/ 110684 w 2526224"/>
              <a:gd name="connsiteY19" fmla="*/ 1137285 h 1904012"/>
              <a:gd name="connisteX20" fmla="*/ 32579 w 2526224"/>
              <a:gd name="connsiteY20" fmla="*/ 1184275 h 1904012"/>
              <a:gd name="connisteX21" fmla="*/ 94809 w 2526224"/>
              <a:gd name="connsiteY21" fmla="*/ 1262380 h 1904012"/>
              <a:gd name="connisteX22" fmla="*/ 17339 w 2526224"/>
              <a:gd name="connsiteY22" fmla="*/ 1308735 h 1904012"/>
              <a:gd name="connisteX23" fmla="*/ 1464 w 2526224"/>
              <a:gd name="connsiteY23" fmla="*/ 1386840 h 1904012"/>
              <a:gd name="connisteX24" fmla="*/ 32579 w 2526224"/>
              <a:gd name="connsiteY24" fmla="*/ 1464945 h 1904012"/>
              <a:gd name="connisteX25" fmla="*/ 94809 w 2526224"/>
              <a:gd name="connsiteY25" fmla="*/ 1543050 h 1904012"/>
              <a:gd name="connisteX26" fmla="*/ 141799 w 2526224"/>
              <a:gd name="connsiteY26" fmla="*/ 1620520 h 1904012"/>
              <a:gd name="connisteX27" fmla="*/ 188789 w 2526224"/>
              <a:gd name="connsiteY27" fmla="*/ 1698625 h 1904012"/>
              <a:gd name="connisteX28" fmla="*/ 235144 w 2526224"/>
              <a:gd name="connsiteY28" fmla="*/ 1776730 h 1904012"/>
              <a:gd name="connisteX29" fmla="*/ 313249 w 2526224"/>
              <a:gd name="connsiteY29" fmla="*/ 1776730 h 1904012"/>
              <a:gd name="connisteX30" fmla="*/ 391354 w 2526224"/>
              <a:gd name="connsiteY30" fmla="*/ 1776730 h 1904012"/>
              <a:gd name="connisteX31" fmla="*/ 468824 w 2526224"/>
              <a:gd name="connsiteY31" fmla="*/ 1791970 h 1904012"/>
              <a:gd name="connisteX32" fmla="*/ 546929 w 2526224"/>
              <a:gd name="connsiteY32" fmla="*/ 1791970 h 1904012"/>
              <a:gd name="connisteX33" fmla="*/ 625034 w 2526224"/>
              <a:gd name="connsiteY33" fmla="*/ 1838960 h 1904012"/>
              <a:gd name="connisteX34" fmla="*/ 703139 w 2526224"/>
              <a:gd name="connsiteY34" fmla="*/ 1885950 h 1904012"/>
              <a:gd name="connisteX35" fmla="*/ 780609 w 2526224"/>
              <a:gd name="connsiteY35" fmla="*/ 1901190 h 1904012"/>
              <a:gd name="connisteX36" fmla="*/ 858714 w 2526224"/>
              <a:gd name="connsiteY36" fmla="*/ 1901190 h 1904012"/>
              <a:gd name="connisteX37" fmla="*/ 936819 w 2526224"/>
              <a:gd name="connsiteY37" fmla="*/ 1901190 h 1904012"/>
              <a:gd name="connisteX38" fmla="*/ 1014289 w 2526224"/>
              <a:gd name="connsiteY38" fmla="*/ 1870075 h 1904012"/>
              <a:gd name="connisteX39" fmla="*/ 1030164 w 2526224"/>
              <a:gd name="connsiteY39" fmla="*/ 1791970 h 1904012"/>
              <a:gd name="connisteX40" fmla="*/ 1108269 w 2526224"/>
              <a:gd name="connsiteY40" fmla="*/ 1745615 h 1904012"/>
              <a:gd name="connisteX41" fmla="*/ 1139384 w 2526224"/>
              <a:gd name="connsiteY41" fmla="*/ 1667510 h 1904012"/>
              <a:gd name="connisteX42" fmla="*/ 1139384 w 2526224"/>
              <a:gd name="connsiteY42" fmla="*/ 1589405 h 1904012"/>
              <a:gd name="connisteX43" fmla="*/ 1061279 w 2526224"/>
              <a:gd name="connsiteY43" fmla="*/ 1543050 h 1904012"/>
              <a:gd name="connisteX44" fmla="*/ 1014289 w 2526224"/>
              <a:gd name="connsiteY44" fmla="*/ 1464945 h 1904012"/>
              <a:gd name="connisteX45" fmla="*/ 999049 w 2526224"/>
              <a:gd name="connsiteY45" fmla="*/ 1386840 h 1904012"/>
              <a:gd name="connisteX46" fmla="*/ 983174 w 2526224"/>
              <a:gd name="connsiteY46" fmla="*/ 1308735 h 1904012"/>
              <a:gd name="connisteX47" fmla="*/ 1014289 w 2526224"/>
              <a:gd name="connsiteY47" fmla="*/ 1231265 h 1904012"/>
              <a:gd name="connisteX48" fmla="*/ 1092394 w 2526224"/>
              <a:gd name="connsiteY48" fmla="*/ 1200150 h 1904012"/>
              <a:gd name="connisteX49" fmla="*/ 1170499 w 2526224"/>
              <a:gd name="connsiteY49" fmla="*/ 1200150 h 1904012"/>
              <a:gd name="connisteX50" fmla="*/ 1248604 w 2526224"/>
              <a:gd name="connsiteY50" fmla="*/ 1200150 h 1904012"/>
              <a:gd name="connisteX51" fmla="*/ 1326074 w 2526224"/>
              <a:gd name="connsiteY51" fmla="*/ 1215390 h 1904012"/>
              <a:gd name="connisteX52" fmla="*/ 1404179 w 2526224"/>
              <a:gd name="connsiteY52" fmla="*/ 1215390 h 1904012"/>
              <a:gd name="connisteX53" fmla="*/ 1482284 w 2526224"/>
              <a:gd name="connsiteY53" fmla="*/ 1200150 h 1904012"/>
              <a:gd name="connisteX54" fmla="*/ 1560389 w 2526224"/>
              <a:gd name="connsiteY54" fmla="*/ 1215390 h 1904012"/>
              <a:gd name="connisteX55" fmla="*/ 1637859 w 2526224"/>
              <a:gd name="connsiteY55" fmla="*/ 1277620 h 1904012"/>
              <a:gd name="connisteX56" fmla="*/ 1715964 w 2526224"/>
              <a:gd name="connsiteY56" fmla="*/ 1324610 h 1904012"/>
              <a:gd name="connisteX57" fmla="*/ 1794069 w 2526224"/>
              <a:gd name="connsiteY57" fmla="*/ 1324610 h 1904012"/>
              <a:gd name="connisteX58" fmla="*/ 1871539 w 2526224"/>
              <a:gd name="connsiteY58" fmla="*/ 1355725 h 1904012"/>
              <a:gd name="connisteX59" fmla="*/ 1949644 w 2526224"/>
              <a:gd name="connsiteY59" fmla="*/ 1371600 h 1904012"/>
              <a:gd name="connisteX60" fmla="*/ 2027749 w 2526224"/>
              <a:gd name="connsiteY60" fmla="*/ 1371600 h 1904012"/>
              <a:gd name="connisteX61" fmla="*/ 2042989 w 2526224"/>
              <a:gd name="connsiteY61" fmla="*/ 1293495 h 1904012"/>
              <a:gd name="connisteX62" fmla="*/ 1965519 w 2526224"/>
              <a:gd name="connsiteY62" fmla="*/ 1215390 h 1904012"/>
              <a:gd name="connisteX63" fmla="*/ 1918529 w 2526224"/>
              <a:gd name="connsiteY63" fmla="*/ 1137285 h 1904012"/>
              <a:gd name="connisteX64" fmla="*/ 1871539 w 2526224"/>
              <a:gd name="connsiteY64" fmla="*/ 1059815 h 1904012"/>
              <a:gd name="connisteX65" fmla="*/ 1856299 w 2526224"/>
              <a:gd name="connsiteY65" fmla="*/ 981710 h 1904012"/>
              <a:gd name="connisteX66" fmla="*/ 1840424 w 2526224"/>
              <a:gd name="connsiteY66" fmla="*/ 903605 h 1904012"/>
              <a:gd name="connisteX67" fmla="*/ 1840424 w 2526224"/>
              <a:gd name="connsiteY67" fmla="*/ 825500 h 1904012"/>
              <a:gd name="connisteX68" fmla="*/ 1918529 w 2526224"/>
              <a:gd name="connsiteY68" fmla="*/ 763270 h 1904012"/>
              <a:gd name="connisteX69" fmla="*/ 1996634 w 2526224"/>
              <a:gd name="connsiteY69" fmla="*/ 748030 h 1904012"/>
              <a:gd name="connisteX70" fmla="*/ 2074739 w 2526224"/>
              <a:gd name="connsiteY70" fmla="*/ 748030 h 1904012"/>
              <a:gd name="connisteX71" fmla="*/ 2152209 w 2526224"/>
              <a:gd name="connsiteY71" fmla="*/ 716915 h 1904012"/>
              <a:gd name="connisteX72" fmla="*/ 2230314 w 2526224"/>
              <a:gd name="connsiteY72" fmla="*/ 685800 h 1904012"/>
              <a:gd name="connisteX73" fmla="*/ 2308419 w 2526224"/>
              <a:gd name="connsiteY73" fmla="*/ 654050 h 1904012"/>
              <a:gd name="connisteX74" fmla="*/ 2385889 w 2526224"/>
              <a:gd name="connsiteY74" fmla="*/ 622935 h 1904012"/>
              <a:gd name="connisteX75" fmla="*/ 2463994 w 2526224"/>
              <a:gd name="connsiteY75" fmla="*/ 545465 h 1904012"/>
              <a:gd name="connisteX76" fmla="*/ 2510984 w 2526224"/>
              <a:gd name="connsiteY76" fmla="*/ 467360 h 1904012"/>
              <a:gd name="connisteX77" fmla="*/ 2526224 w 2526224"/>
              <a:gd name="connsiteY77" fmla="*/ 389255 h 1904012"/>
              <a:gd name="connisteX78" fmla="*/ 2510984 w 2526224"/>
              <a:gd name="connsiteY78" fmla="*/ 311150 h 1904012"/>
              <a:gd name="connisteX79" fmla="*/ 2495109 w 2526224"/>
              <a:gd name="connsiteY79" fmla="*/ 233680 h 1904012"/>
              <a:gd name="connisteX80" fmla="*/ 2448754 w 2526224"/>
              <a:gd name="connsiteY80" fmla="*/ 155575 h 1904012"/>
              <a:gd name="connisteX81" fmla="*/ 2401764 w 2526224"/>
              <a:gd name="connsiteY81" fmla="*/ 77470 h 1904012"/>
              <a:gd name="connisteX82" fmla="*/ 2339534 w 2526224"/>
              <a:gd name="connsiteY82" fmla="*/ 0 h 1904012"/>
              <a:gd name="connisteX83" fmla="*/ 2308419 w 2526224"/>
              <a:gd name="connsiteY83" fmla="*/ 77470 h 1904012"/>
              <a:gd name="connisteX84" fmla="*/ 2308419 w 2526224"/>
              <a:gd name="connsiteY84" fmla="*/ 155575 h 1904012"/>
              <a:gd name="connisteX85" fmla="*/ 2246189 w 2526224"/>
              <a:gd name="connsiteY85" fmla="*/ 233680 h 1904012"/>
              <a:gd name="connisteX86" fmla="*/ 2199199 w 2526224"/>
              <a:gd name="connsiteY86" fmla="*/ 311150 h 1904012"/>
              <a:gd name="connisteX87" fmla="*/ 2121094 w 2526224"/>
              <a:gd name="connsiteY87" fmla="*/ 342900 h 1904012"/>
              <a:gd name="connisteX88" fmla="*/ 2042989 w 2526224"/>
              <a:gd name="connsiteY88" fmla="*/ 358140 h 1904012"/>
              <a:gd name="connisteX89" fmla="*/ 1965519 w 2526224"/>
              <a:gd name="connsiteY89" fmla="*/ 342900 h 1904012"/>
              <a:gd name="connisteX90" fmla="*/ 1918529 w 2526224"/>
              <a:gd name="connsiteY90" fmla="*/ 264795 h 1904012"/>
              <a:gd name="connisteX91" fmla="*/ 1840424 w 2526224"/>
              <a:gd name="connsiteY91" fmla="*/ 280035 h 1904012"/>
              <a:gd name="connisteX92" fmla="*/ 1762954 w 2526224"/>
              <a:gd name="connsiteY92" fmla="*/ 311150 h 1904012"/>
              <a:gd name="connisteX93" fmla="*/ 1684849 w 2526224"/>
              <a:gd name="connsiteY93" fmla="*/ 327025 h 1904012"/>
              <a:gd name="connisteX94" fmla="*/ 1606744 w 2526224"/>
              <a:gd name="connsiteY94" fmla="*/ 342900 h 1904012"/>
              <a:gd name="connisteX95" fmla="*/ 1528639 w 2526224"/>
              <a:gd name="connsiteY95" fmla="*/ 358140 h 1904012"/>
              <a:gd name="connisteX96" fmla="*/ 1451169 w 2526224"/>
              <a:gd name="connsiteY96" fmla="*/ 389255 h 1904012"/>
              <a:gd name="connisteX97" fmla="*/ 1373064 w 2526224"/>
              <a:gd name="connsiteY97" fmla="*/ 420370 h 1904012"/>
              <a:gd name="connisteX98" fmla="*/ 1294959 w 2526224"/>
              <a:gd name="connsiteY98" fmla="*/ 436245 h 1904012"/>
              <a:gd name="connisteX99" fmla="*/ 1248604 w 2526224"/>
              <a:gd name="connsiteY99" fmla="*/ 358140 h 1904012"/>
              <a:gd name="connisteX100" fmla="*/ 1170499 w 2526224"/>
              <a:gd name="connsiteY100" fmla="*/ 327025 h 1904012"/>
              <a:gd name="connisteX101" fmla="*/ 1092394 w 2526224"/>
              <a:gd name="connsiteY101" fmla="*/ 327025 h 1904012"/>
              <a:gd name="connisteX102" fmla="*/ 1014289 w 2526224"/>
              <a:gd name="connsiteY102" fmla="*/ 327025 h 1904012"/>
              <a:gd name="connisteX103" fmla="*/ 936819 w 2526224"/>
              <a:gd name="connsiteY103" fmla="*/ 374015 h 1904012"/>
              <a:gd name="connisteX104" fmla="*/ 874589 w 2526224"/>
              <a:gd name="connsiteY104" fmla="*/ 295910 h 1904012"/>
              <a:gd name="connisteX105" fmla="*/ 796484 w 2526224"/>
              <a:gd name="connsiteY105" fmla="*/ 264795 h 1904012"/>
              <a:gd name="connisteX106" fmla="*/ 780609 w 2526224"/>
              <a:gd name="connsiteY106" fmla="*/ 186690 h 1904012"/>
              <a:gd name="connisteX107" fmla="*/ 780609 w 2526224"/>
              <a:gd name="connsiteY107" fmla="*/ 108585 h 1904012"/>
              <a:gd name="connisteX108" fmla="*/ 718379 w 2526224"/>
              <a:gd name="connsiteY108" fmla="*/ 31115 h 1904012"/>
              <a:gd name="connisteX109" fmla="*/ 640274 w 2526224"/>
              <a:gd name="connsiteY109" fmla="*/ 31115 h 190401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Lst>
            <a:rect l="l" t="t" r="r" b="b"/>
            <a:pathLst>
              <a:path w="2526225" h="1904012">
                <a:moveTo>
                  <a:pt x="640275" y="31115"/>
                </a:moveTo>
                <a:cubicBezTo>
                  <a:pt x="621860" y="46355"/>
                  <a:pt x="628210" y="77470"/>
                  <a:pt x="625035" y="108585"/>
                </a:cubicBezTo>
                <a:cubicBezTo>
                  <a:pt x="621860" y="139700"/>
                  <a:pt x="621860" y="155575"/>
                  <a:pt x="625035" y="186690"/>
                </a:cubicBezTo>
                <a:cubicBezTo>
                  <a:pt x="628210" y="217805"/>
                  <a:pt x="630750" y="233680"/>
                  <a:pt x="640275" y="264795"/>
                </a:cubicBezTo>
                <a:cubicBezTo>
                  <a:pt x="649800" y="295910"/>
                  <a:pt x="680915" y="321310"/>
                  <a:pt x="671390" y="342900"/>
                </a:cubicBezTo>
                <a:cubicBezTo>
                  <a:pt x="661865" y="364490"/>
                  <a:pt x="625035" y="361315"/>
                  <a:pt x="593920" y="374015"/>
                </a:cubicBezTo>
                <a:cubicBezTo>
                  <a:pt x="562805" y="386715"/>
                  <a:pt x="546930" y="398780"/>
                  <a:pt x="515815" y="405130"/>
                </a:cubicBezTo>
                <a:cubicBezTo>
                  <a:pt x="484700" y="411480"/>
                  <a:pt x="468825" y="417830"/>
                  <a:pt x="437710" y="405130"/>
                </a:cubicBezTo>
                <a:cubicBezTo>
                  <a:pt x="406595" y="392430"/>
                  <a:pt x="378655" y="339725"/>
                  <a:pt x="360240" y="342900"/>
                </a:cubicBezTo>
                <a:cubicBezTo>
                  <a:pt x="341825" y="346075"/>
                  <a:pt x="357065" y="389255"/>
                  <a:pt x="344365" y="420370"/>
                </a:cubicBezTo>
                <a:cubicBezTo>
                  <a:pt x="331665" y="451485"/>
                  <a:pt x="313250" y="467360"/>
                  <a:pt x="297375" y="498475"/>
                </a:cubicBezTo>
                <a:cubicBezTo>
                  <a:pt x="281500" y="529590"/>
                  <a:pt x="287850" y="548640"/>
                  <a:pt x="266260" y="576580"/>
                </a:cubicBezTo>
                <a:cubicBezTo>
                  <a:pt x="244670" y="604520"/>
                  <a:pt x="207205" y="610870"/>
                  <a:pt x="188790" y="638810"/>
                </a:cubicBezTo>
                <a:cubicBezTo>
                  <a:pt x="170375" y="666750"/>
                  <a:pt x="185615" y="685800"/>
                  <a:pt x="172915" y="716915"/>
                </a:cubicBezTo>
                <a:cubicBezTo>
                  <a:pt x="160215" y="748030"/>
                  <a:pt x="141800" y="763270"/>
                  <a:pt x="125925" y="794385"/>
                </a:cubicBezTo>
                <a:cubicBezTo>
                  <a:pt x="110050" y="825500"/>
                  <a:pt x="107510" y="841375"/>
                  <a:pt x="94810" y="872490"/>
                </a:cubicBezTo>
                <a:cubicBezTo>
                  <a:pt x="82110" y="903605"/>
                  <a:pt x="76395" y="919480"/>
                  <a:pt x="63695" y="950595"/>
                </a:cubicBezTo>
                <a:cubicBezTo>
                  <a:pt x="50995" y="981710"/>
                  <a:pt x="23055" y="1007110"/>
                  <a:pt x="32580" y="1028700"/>
                </a:cubicBezTo>
                <a:cubicBezTo>
                  <a:pt x="42105" y="1050290"/>
                  <a:pt x="94810" y="1038225"/>
                  <a:pt x="110685" y="1059815"/>
                </a:cubicBezTo>
                <a:cubicBezTo>
                  <a:pt x="126560" y="1081405"/>
                  <a:pt x="126560" y="1112520"/>
                  <a:pt x="110685" y="1137285"/>
                </a:cubicBezTo>
                <a:cubicBezTo>
                  <a:pt x="94810" y="1162050"/>
                  <a:pt x="35755" y="1159510"/>
                  <a:pt x="32580" y="1184275"/>
                </a:cubicBezTo>
                <a:cubicBezTo>
                  <a:pt x="29405" y="1209040"/>
                  <a:pt x="97985" y="1237615"/>
                  <a:pt x="94810" y="1262380"/>
                </a:cubicBezTo>
                <a:cubicBezTo>
                  <a:pt x="91635" y="1287145"/>
                  <a:pt x="35755" y="1283970"/>
                  <a:pt x="17340" y="1308735"/>
                </a:cubicBezTo>
                <a:cubicBezTo>
                  <a:pt x="-1075" y="1333500"/>
                  <a:pt x="-1710" y="1355725"/>
                  <a:pt x="1465" y="1386840"/>
                </a:cubicBezTo>
                <a:cubicBezTo>
                  <a:pt x="4640" y="1417955"/>
                  <a:pt x="14165" y="1433830"/>
                  <a:pt x="32580" y="1464945"/>
                </a:cubicBezTo>
                <a:cubicBezTo>
                  <a:pt x="50995" y="1496060"/>
                  <a:pt x="73220" y="1511935"/>
                  <a:pt x="94810" y="1543050"/>
                </a:cubicBezTo>
                <a:cubicBezTo>
                  <a:pt x="116400" y="1574165"/>
                  <a:pt x="122750" y="1589405"/>
                  <a:pt x="141800" y="1620520"/>
                </a:cubicBezTo>
                <a:cubicBezTo>
                  <a:pt x="160850" y="1651635"/>
                  <a:pt x="170375" y="1667510"/>
                  <a:pt x="188790" y="1698625"/>
                </a:cubicBezTo>
                <a:cubicBezTo>
                  <a:pt x="207205" y="1729740"/>
                  <a:pt x="210380" y="1760855"/>
                  <a:pt x="235145" y="1776730"/>
                </a:cubicBezTo>
                <a:cubicBezTo>
                  <a:pt x="259910" y="1792605"/>
                  <a:pt x="282135" y="1776730"/>
                  <a:pt x="313250" y="1776730"/>
                </a:cubicBezTo>
                <a:cubicBezTo>
                  <a:pt x="344365" y="1776730"/>
                  <a:pt x="360240" y="1773555"/>
                  <a:pt x="391355" y="1776730"/>
                </a:cubicBezTo>
                <a:cubicBezTo>
                  <a:pt x="422470" y="1779905"/>
                  <a:pt x="437710" y="1788795"/>
                  <a:pt x="468825" y="1791970"/>
                </a:cubicBezTo>
                <a:cubicBezTo>
                  <a:pt x="499940" y="1795145"/>
                  <a:pt x="515815" y="1782445"/>
                  <a:pt x="546930" y="1791970"/>
                </a:cubicBezTo>
                <a:cubicBezTo>
                  <a:pt x="578045" y="1801495"/>
                  <a:pt x="593920" y="1819910"/>
                  <a:pt x="625035" y="1838960"/>
                </a:cubicBezTo>
                <a:cubicBezTo>
                  <a:pt x="656150" y="1858010"/>
                  <a:pt x="672025" y="1873250"/>
                  <a:pt x="703140" y="1885950"/>
                </a:cubicBezTo>
                <a:cubicBezTo>
                  <a:pt x="734255" y="1898650"/>
                  <a:pt x="749495" y="1898015"/>
                  <a:pt x="780610" y="1901190"/>
                </a:cubicBezTo>
                <a:cubicBezTo>
                  <a:pt x="811725" y="1904365"/>
                  <a:pt x="827600" y="1901190"/>
                  <a:pt x="858715" y="1901190"/>
                </a:cubicBezTo>
                <a:cubicBezTo>
                  <a:pt x="889830" y="1901190"/>
                  <a:pt x="905705" y="1907540"/>
                  <a:pt x="936820" y="1901190"/>
                </a:cubicBezTo>
                <a:cubicBezTo>
                  <a:pt x="967935" y="1894840"/>
                  <a:pt x="995875" y="1891665"/>
                  <a:pt x="1014290" y="1870075"/>
                </a:cubicBezTo>
                <a:cubicBezTo>
                  <a:pt x="1032705" y="1848485"/>
                  <a:pt x="1011115" y="1816735"/>
                  <a:pt x="1030165" y="1791970"/>
                </a:cubicBezTo>
                <a:cubicBezTo>
                  <a:pt x="1049215" y="1767205"/>
                  <a:pt x="1086680" y="1770380"/>
                  <a:pt x="1108270" y="1745615"/>
                </a:cubicBezTo>
                <a:cubicBezTo>
                  <a:pt x="1129860" y="1720850"/>
                  <a:pt x="1133035" y="1698625"/>
                  <a:pt x="1139385" y="1667510"/>
                </a:cubicBezTo>
                <a:cubicBezTo>
                  <a:pt x="1145735" y="1636395"/>
                  <a:pt x="1155260" y="1614170"/>
                  <a:pt x="1139385" y="1589405"/>
                </a:cubicBezTo>
                <a:cubicBezTo>
                  <a:pt x="1123510" y="1564640"/>
                  <a:pt x="1086045" y="1567815"/>
                  <a:pt x="1061280" y="1543050"/>
                </a:cubicBezTo>
                <a:cubicBezTo>
                  <a:pt x="1036515" y="1518285"/>
                  <a:pt x="1026990" y="1496060"/>
                  <a:pt x="1014290" y="1464945"/>
                </a:cubicBezTo>
                <a:cubicBezTo>
                  <a:pt x="1001590" y="1433830"/>
                  <a:pt x="1005400" y="1417955"/>
                  <a:pt x="999050" y="1386840"/>
                </a:cubicBezTo>
                <a:cubicBezTo>
                  <a:pt x="992700" y="1355725"/>
                  <a:pt x="980000" y="1339850"/>
                  <a:pt x="983175" y="1308735"/>
                </a:cubicBezTo>
                <a:cubicBezTo>
                  <a:pt x="986350" y="1277620"/>
                  <a:pt x="992700" y="1252855"/>
                  <a:pt x="1014290" y="1231265"/>
                </a:cubicBezTo>
                <a:cubicBezTo>
                  <a:pt x="1035880" y="1209675"/>
                  <a:pt x="1061280" y="1206500"/>
                  <a:pt x="1092395" y="1200150"/>
                </a:cubicBezTo>
                <a:cubicBezTo>
                  <a:pt x="1123510" y="1193800"/>
                  <a:pt x="1139385" y="1200150"/>
                  <a:pt x="1170500" y="1200150"/>
                </a:cubicBezTo>
                <a:cubicBezTo>
                  <a:pt x="1201615" y="1200150"/>
                  <a:pt x="1217490" y="1196975"/>
                  <a:pt x="1248605" y="1200150"/>
                </a:cubicBezTo>
                <a:cubicBezTo>
                  <a:pt x="1279720" y="1203325"/>
                  <a:pt x="1294960" y="1212215"/>
                  <a:pt x="1326075" y="1215390"/>
                </a:cubicBezTo>
                <a:cubicBezTo>
                  <a:pt x="1357190" y="1218565"/>
                  <a:pt x="1373065" y="1218565"/>
                  <a:pt x="1404180" y="1215390"/>
                </a:cubicBezTo>
                <a:cubicBezTo>
                  <a:pt x="1435295" y="1212215"/>
                  <a:pt x="1451170" y="1200150"/>
                  <a:pt x="1482285" y="1200150"/>
                </a:cubicBezTo>
                <a:cubicBezTo>
                  <a:pt x="1513400" y="1200150"/>
                  <a:pt x="1529275" y="1200150"/>
                  <a:pt x="1560390" y="1215390"/>
                </a:cubicBezTo>
                <a:cubicBezTo>
                  <a:pt x="1591505" y="1230630"/>
                  <a:pt x="1606745" y="1256030"/>
                  <a:pt x="1637860" y="1277620"/>
                </a:cubicBezTo>
                <a:cubicBezTo>
                  <a:pt x="1668975" y="1299210"/>
                  <a:pt x="1684850" y="1315085"/>
                  <a:pt x="1715965" y="1324610"/>
                </a:cubicBezTo>
                <a:cubicBezTo>
                  <a:pt x="1747080" y="1334135"/>
                  <a:pt x="1762955" y="1318260"/>
                  <a:pt x="1794070" y="1324610"/>
                </a:cubicBezTo>
                <a:cubicBezTo>
                  <a:pt x="1825185" y="1330960"/>
                  <a:pt x="1840425" y="1346200"/>
                  <a:pt x="1871540" y="1355725"/>
                </a:cubicBezTo>
                <a:cubicBezTo>
                  <a:pt x="1902655" y="1365250"/>
                  <a:pt x="1918530" y="1368425"/>
                  <a:pt x="1949645" y="1371600"/>
                </a:cubicBezTo>
                <a:cubicBezTo>
                  <a:pt x="1980760" y="1374775"/>
                  <a:pt x="2009335" y="1387475"/>
                  <a:pt x="2027750" y="1371600"/>
                </a:cubicBezTo>
                <a:cubicBezTo>
                  <a:pt x="2046165" y="1355725"/>
                  <a:pt x="2055690" y="1324610"/>
                  <a:pt x="2042990" y="1293495"/>
                </a:cubicBezTo>
                <a:cubicBezTo>
                  <a:pt x="2030290" y="1262380"/>
                  <a:pt x="1990285" y="1246505"/>
                  <a:pt x="1965520" y="1215390"/>
                </a:cubicBezTo>
                <a:cubicBezTo>
                  <a:pt x="1940755" y="1184275"/>
                  <a:pt x="1937580" y="1168400"/>
                  <a:pt x="1918530" y="1137285"/>
                </a:cubicBezTo>
                <a:cubicBezTo>
                  <a:pt x="1899480" y="1106170"/>
                  <a:pt x="1884240" y="1090930"/>
                  <a:pt x="1871540" y="1059815"/>
                </a:cubicBezTo>
                <a:cubicBezTo>
                  <a:pt x="1858840" y="1028700"/>
                  <a:pt x="1862650" y="1012825"/>
                  <a:pt x="1856300" y="981710"/>
                </a:cubicBezTo>
                <a:cubicBezTo>
                  <a:pt x="1849950" y="950595"/>
                  <a:pt x="1843600" y="934720"/>
                  <a:pt x="1840425" y="903605"/>
                </a:cubicBezTo>
                <a:cubicBezTo>
                  <a:pt x="1837250" y="872490"/>
                  <a:pt x="1824550" y="853440"/>
                  <a:pt x="1840425" y="825500"/>
                </a:cubicBezTo>
                <a:cubicBezTo>
                  <a:pt x="1856300" y="797560"/>
                  <a:pt x="1887415" y="778510"/>
                  <a:pt x="1918530" y="763270"/>
                </a:cubicBezTo>
                <a:cubicBezTo>
                  <a:pt x="1949645" y="748030"/>
                  <a:pt x="1965520" y="751205"/>
                  <a:pt x="1996635" y="748030"/>
                </a:cubicBezTo>
                <a:cubicBezTo>
                  <a:pt x="2027750" y="744855"/>
                  <a:pt x="2043625" y="754380"/>
                  <a:pt x="2074740" y="748030"/>
                </a:cubicBezTo>
                <a:cubicBezTo>
                  <a:pt x="2105855" y="741680"/>
                  <a:pt x="2121095" y="729615"/>
                  <a:pt x="2152210" y="716915"/>
                </a:cubicBezTo>
                <a:cubicBezTo>
                  <a:pt x="2183325" y="704215"/>
                  <a:pt x="2199200" y="698500"/>
                  <a:pt x="2230315" y="685800"/>
                </a:cubicBezTo>
                <a:cubicBezTo>
                  <a:pt x="2261430" y="673100"/>
                  <a:pt x="2277305" y="666750"/>
                  <a:pt x="2308420" y="654050"/>
                </a:cubicBezTo>
                <a:cubicBezTo>
                  <a:pt x="2339535" y="641350"/>
                  <a:pt x="2354775" y="644525"/>
                  <a:pt x="2385890" y="622935"/>
                </a:cubicBezTo>
                <a:cubicBezTo>
                  <a:pt x="2417005" y="601345"/>
                  <a:pt x="2439230" y="576580"/>
                  <a:pt x="2463995" y="545465"/>
                </a:cubicBezTo>
                <a:cubicBezTo>
                  <a:pt x="2488760" y="514350"/>
                  <a:pt x="2498285" y="498475"/>
                  <a:pt x="2510985" y="467360"/>
                </a:cubicBezTo>
                <a:cubicBezTo>
                  <a:pt x="2523685" y="436245"/>
                  <a:pt x="2526225" y="420370"/>
                  <a:pt x="2526225" y="389255"/>
                </a:cubicBezTo>
                <a:cubicBezTo>
                  <a:pt x="2526225" y="358140"/>
                  <a:pt x="2517335" y="342265"/>
                  <a:pt x="2510985" y="311150"/>
                </a:cubicBezTo>
                <a:cubicBezTo>
                  <a:pt x="2504635" y="280035"/>
                  <a:pt x="2507810" y="264795"/>
                  <a:pt x="2495110" y="233680"/>
                </a:cubicBezTo>
                <a:cubicBezTo>
                  <a:pt x="2482410" y="202565"/>
                  <a:pt x="2467170" y="186690"/>
                  <a:pt x="2448755" y="155575"/>
                </a:cubicBezTo>
                <a:cubicBezTo>
                  <a:pt x="2430340" y="124460"/>
                  <a:pt x="2423355" y="108585"/>
                  <a:pt x="2401765" y="77470"/>
                </a:cubicBezTo>
                <a:cubicBezTo>
                  <a:pt x="2380175" y="46355"/>
                  <a:pt x="2357950" y="0"/>
                  <a:pt x="2339535" y="0"/>
                </a:cubicBezTo>
                <a:cubicBezTo>
                  <a:pt x="2321120" y="0"/>
                  <a:pt x="2314770" y="46355"/>
                  <a:pt x="2308420" y="77470"/>
                </a:cubicBezTo>
                <a:cubicBezTo>
                  <a:pt x="2302070" y="108585"/>
                  <a:pt x="2321120" y="124460"/>
                  <a:pt x="2308420" y="155575"/>
                </a:cubicBezTo>
                <a:cubicBezTo>
                  <a:pt x="2295720" y="186690"/>
                  <a:pt x="2267780" y="202565"/>
                  <a:pt x="2246190" y="233680"/>
                </a:cubicBezTo>
                <a:cubicBezTo>
                  <a:pt x="2224600" y="264795"/>
                  <a:pt x="2223965" y="289560"/>
                  <a:pt x="2199200" y="311150"/>
                </a:cubicBezTo>
                <a:cubicBezTo>
                  <a:pt x="2174435" y="332740"/>
                  <a:pt x="2152210" y="333375"/>
                  <a:pt x="2121095" y="342900"/>
                </a:cubicBezTo>
                <a:cubicBezTo>
                  <a:pt x="2089980" y="352425"/>
                  <a:pt x="2074105" y="358140"/>
                  <a:pt x="2042990" y="358140"/>
                </a:cubicBezTo>
                <a:cubicBezTo>
                  <a:pt x="2011875" y="358140"/>
                  <a:pt x="1990285" y="361315"/>
                  <a:pt x="1965520" y="342900"/>
                </a:cubicBezTo>
                <a:cubicBezTo>
                  <a:pt x="1940755" y="324485"/>
                  <a:pt x="1943295" y="277495"/>
                  <a:pt x="1918530" y="264795"/>
                </a:cubicBezTo>
                <a:cubicBezTo>
                  <a:pt x="1893765" y="252095"/>
                  <a:pt x="1871540" y="270510"/>
                  <a:pt x="1840425" y="280035"/>
                </a:cubicBezTo>
                <a:cubicBezTo>
                  <a:pt x="1809310" y="289560"/>
                  <a:pt x="1794070" y="301625"/>
                  <a:pt x="1762955" y="311150"/>
                </a:cubicBezTo>
                <a:cubicBezTo>
                  <a:pt x="1731840" y="320675"/>
                  <a:pt x="1715965" y="320675"/>
                  <a:pt x="1684850" y="327025"/>
                </a:cubicBezTo>
                <a:cubicBezTo>
                  <a:pt x="1653735" y="333375"/>
                  <a:pt x="1637860" y="336550"/>
                  <a:pt x="1606745" y="342900"/>
                </a:cubicBezTo>
                <a:cubicBezTo>
                  <a:pt x="1575630" y="349250"/>
                  <a:pt x="1559755" y="348615"/>
                  <a:pt x="1528640" y="358140"/>
                </a:cubicBezTo>
                <a:cubicBezTo>
                  <a:pt x="1497525" y="367665"/>
                  <a:pt x="1482285" y="376555"/>
                  <a:pt x="1451170" y="389255"/>
                </a:cubicBezTo>
                <a:cubicBezTo>
                  <a:pt x="1420055" y="401955"/>
                  <a:pt x="1404180" y="410845"/>
                  <a:pt x="1373065" y="420370"/>
                </a:cubicBezTo>
                <a:cubicBezTo>
                  <a:pt x="1341950" y="429895"/>
                  <a:pt x="1319725" y="448945"/>
                  <a:pt x="1294960" y="436245"/>
                </a:cubicBezTo>
                <a:cubicBezTo>
                  <a:pt x="1270195" y="423545"/>
                  <a:pt x="1273370" y="379730"/>
                  <a:pt x="1248605" y="358140"/>
                </a:cubicBezTo>
                <a:cubicBezTo>
                  <a:pt x="1223840" y="336550"/>
                  <a:pt x="1201615" y="333375"/>
                  <a:pt x="1170500" y="327025"/>
                </a:cubicBezTo>
                <a:cubicBezTo>
                  <a:pt x="1139385" y="320675"/>
                  <a:pt x="1123510" y="327025"/>
                  <a:pt x="1092395" y="327025"/>
                </a:cubicBezTo>
                <a:cubicBezTo>
                  <a:pt x="1061280" y="327025"/>
                  <a:pt x="1045405" y="317500"/>
                  <a:pt x="1014290" y="327025"/>
                </a:cubicBezTo>
                <a:cubicBezTo>
                  <a:pt x="983175" y="336550"/>
                  <a:pt x="964760" y="380365"/>
                  <a:pt x="936820" y="374015"/>
                </a:cubicBezTo>
                <a:cubicBezTo>
                  <a:pt x="908880" y="367665"/>
                  <a:pt x="902530" y="317500"/>
                  <a:pt x="874590" y="295910"/>
                </a:cubicBezTo>
                <a:cubicBezTo>
                  <a:pt x="846650" y="274320"/>
                  <a:pt x="815535" y="286385"/>
                  <a:pt x="796485" y="264795"/>
                </a:cubicBezTo>
                <a:cubicBezTo>
                  <a:pt x="777435" y="243205"/>
                  <a:pt x="783785" y="217805"/>
                  <a:pt x="780610" y="186690"/>
                </a:cubicBezTo>
                <a:cubicBezTo>
                  <a:pt x="777435" y="155575"/>
                  <a:pt x="793310" y="139700"/>
                  <a:pt x="780610" y="108585"/>
                </a:cubicBezTo>
                <a:cubicBezTo>
                  <a:pt x="767910" y="77470"/>
                  <a:pt x="746320" y="46355"/>
                  <a:pt x="718380" y="31115"/>
                </a:cubicBezTo>
                <a:cubicBezTo>
                  <a:pt x="690440" y="15875"/>
                  <a:pt x="658690" y="15875"/>
                  <a:pt x="640275" y="31115"/>
                </a:cubicBezTo>
                <a:close/>
              </a:path>
            </a:pathLst>
          </a:custGeom>
          <a:noFill/>
          <a:ln w="5715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3" name="任意多边形 22"/>
          <p:cNvSpPr/>
          <p:nvPr>
            <p:custDataLst>
              <p:tags r:id="rId8"/>
            </p:custDataLst>
          </p:nvPr>
        </p:nvSpPr>
        <p:spPr>
          <a:xfrm>
            <a:off x="3329466" y="1986730"/>
            <a:ext cx="1456055" cy="2945765"/>
          </a:xfrm>
          <a:custGeom>
            <a:avLst/>
            <a:gdLst>
              <a:gd name="connisteX0" fmla="*/ 471026 w 2014076"/>
              <a:gd name="connsiteY0" fmla="*/ 0 h 3514884"/>
              <a:gd name="connisteX1" fmla="*/ 471026 w 2014076"/>
              <a:gd name="connsiteY1" fmla="*/ 77470 h 3514884"/>
              <a:gd name="connisteX2" fmla="*/ 549131 w 2014076"/>
              <a:gd name="connsiteY2" fmla="*/ 124460 h 3514884"/>
              <a:gd name="connisteX3" fmla="*/ 627236 w 2014076"/>
              <a:gd name="connsiteY3" fmla="*/ 186690 h 3514884"/>
              <a:gd name="connisteX4" fmla="*/ 658351 w 2014076"/>
              <a:gd name="connsiteY4" fmla="*/ 264795 h 3514884"/>
              <a:gd name="connisteX5" fmla="*/ 736456 w 2014076"/>
              <a:gd name="connsiteY5" fmla="*/ 264795 h 3514884"/>
              <a:gd name="connisteX6" fmla="*/ 813926 w 2014076"/>
              <a:gd name="connsiteY6" fmla="*/ 233680 h 3514884"/>
              <a:gd name="connisteX7" fmla="*/ 892031 w 2014076"/>
              <a:gd name="connsiteY7" fmla="*/ 202565 h 3514884"/>
              <a:gd name="connisteX8" fmla="*/ 970136 w 2014076"/>
              <a:gd name="connsiteY8" fmla="*/ 186690 h 3514884"/>
              <a:gd name="connisteX9" fmla="*/ 1048241 w 2014076"/>
              <a:gd name="connsiteY9" fmla="*/ 171450 h 3514884"/>
              <a:gd name="connisteX10" fmla="*/ 1125711 w 2014076"/>
              <a:gd name="connsiteY10" fmla="*/ 155575 h 3514884"/>
              <a:gd name="connisteX11" fmla="*/ 1203816 w 2014076"/>
              <a:gd name="connsiteY11" fmla="*/ 93345 h 3514884"/>
              <a:gd name="connisteX12" fmla="*/ 1281921 w 2014076"/>
              <a:gd name="connsiteY12" fmla="*/ 31115 h 3514884"/>
              <a:gd name="connisteX13" fmla="*/ 1297161 w 2014076"/>
              <a:gd name="connsiteY13" fmla="*/ 108585 h 3514884"/>
              <a:gd name="connisteX14" fmla="*/ 1375266 w 2014076"/>
              <a:gd name="connsiteY14" fmla="*/ 140335 h 3514884"/>
              <a:gd name="connisteX15" fmla="*/ 1453371 w 2014076"/>
              <a:gd name="connsiteY15" fmla="*/ 124460 h 3514884"/>
              <a:gd name="connisteX16" fmla="*/ 1515601 w 2014076"/>
              <a:gd name="connsiteY16" fmla="*/ 202565 h 3514884"/>
              <a:gd name="connisteX17" fmla="*/ 1437496 w 2014076"/>
              <a:gd name="connsiteY17" fmla="*/ 233680 h 3514884"/>
              <a:gd name="connisteX18" fmla="*/ 1359391 w 2014076"/>
              <a:gd name="connsiteY18" fmla="*/ 264795 h 3514884"/>
              <a:gd name="connisteX19" fmla="*/ 1281921 w 2014076"/>
              <a:gd name="connsiteY19" fmla="*/ 311785 h 3514884"/>
              <a:gd name="connisteX20" fmla="*/ 1203816 w 2014076"/>
              <a:gd name="connsiteY20" fmla="*/ 327025 h 3514884"/>
              <a:gd name="connisteX21" fmla="*/ 1125711 w 2014076"/>
              <a:gd name="connsiteY21" fmla="*/ 342900 h 3514884"/>
              <a:gd name="connisteX22" fmla="*/ 1048241 w 2014076"/>
              <a:gd name="connsiteY22" fmla="*/ 327025 h 3514884"/>
              <a:gd name="connisteX23" fmla="*/ 970136 w 2014076"/>
              <a:gd name="connsiteY23" fmla="*/ 311785 h 3514884"/>
              <a:gd name="connisteX24" fmla="*/ 892031 w 2014076"/>
              <a:gd name="connsiteY24" fmla="*/ 311785 h 3514884"/>
              <a:gd name="connisteX25" fmla="*/ 813926 w 2014076"/>
              <a:gd name="connsiteY25" fmla="*/ 374015 h 3514884"/>
              <a:gd name="connisteX26" fmla="*/ 751696 w 2014076"/>
              <a:gd name="connsiteY26" fmla="*/ 451485 h 3514884"/>
              <a:gd name="connisteX27" fmla="*/ 705341 w 2014076"/>
              <a:gd name="connsiteY27" fmla="*/ 529590 h 3514884"/>
              <a:gd name="connisteX28" fmla="*/ 767571 w 2014076"/>
              <a:gd name="connsiteY28" fmla="*/ 607695 h 3514884"/>
              <a:gd name="connisteX29" fmla="*/ 829801 w 2014076"/>
              <a:gd name="connsiteY29" fmla="*/ 685800 h 3514884"/>
              <a:gd name="connisteX30" fmla="*/ 845041 w 2014076"/>
              <a:gd name="connsiteY30" fmla="*/ 763270 h 3514884"/>
              <a:gd name="connisteX31" fmla="*/ 860916 w 2014076"/>
              <a:gd name="connsiteY31" fmla="*/ 841375 h 3514884"/>
              <a:gd name="connisteX32" fmla="*/ 813926 w 2014076"/>
              <a:gd name="connsiteY32" fmla="*/ 919480 h 3514884"/>
              <a:gd name="connisteX33" fmla="*/ 736456 w 2014076"/>
              <a:gd name="connsiteY33" fmla="*/ 934720 h 3514884"/>
              <a:gd name="connisteX34" fmla="*/ 658351 w 2014076"/>
              <a:gd name="connsiteY34" fmla="*/ 919480 h 3514884"/>
              <a:gd name="connisteX35" fmla="*/ 642476 w 2014076"/>
              <a:gd name="connsiteY35" fmla="*/ 841375 h 3514884"/>
              <a:gd name="connisteX36" fmla="*/ 565006 w 2014076"/>
              <a:gd name="connsiteY36" fmla="*/ 794385 h 3514884"/>
              <a:gd name="connisteX37" fmla="*/ 486901 w 2014076"/>
              <a:gd name="connsiteY37" fmla="*/ 857250 h 3514884"/>
              <a:gd name="connisteX38" fmla="*/ 439911 w 2014076"/>
              <a:gd name="connsiteY38" fmla="*/ 934720 h 3514884"/>
              <a:gd name="connisteX39" fmla="*/ 424671 w 2014076"/>
              <a:gd name="connsiteY39" fmla="*/ 1012825 h 3514884"/>
              <a:gd name="connisteX40" fmla="*/ 408796 w 2014076"/>
              <a:gd name="connsiteY40" fmla="*/ 1090930 h 3514884"/>
              <a:gd name="connisteX41" fmla="*/ 486901 w 2014076"/>
              <a:gd name="connsiteY41" fmla="*/ 1153160 h 3514884"/>
              <a:gd name="connisteX42" fmla="*/ 549131 w 2014076"/>
              <a:gd name="connsiteY42" fmla="*/ 1231265 h 3514884"/>
              <a:gd name="connisteX43" fmla="*/ 596121 w 2014076"/>
              <a:gd name="connsiteY43" fmla="*/ 1308735 h 3514884"/>
              <a:gd name="connisteX44" fmla="*/ 642476 w 2014076"/>
              <a:gd name="connsiteY44" fmla="*/ 1386840 h 3514884"/>
              <a:gd name="connisteX45" fmla="*/ 658351 w 2014076"/>
              <a:gd name="connsiteY45" fmla="*/ 1464945 h 3514884"/>
              <a:gd name="connisteX46" fmla="*/ 673591 w 2014076"/>
              <a:gd name="connsiteY46" fmla="*/ 1543050 h 3514884"/>
              <a:gd name="connisteX47" fmla="*/ 689466 w 2014076"/>
              <a:gd name="connsiteY47" fmla="*/ 1620520 h 3514884"/>
              <a:gd name="connisteX48" fmla="*/ 673591 w 2014076"/>
              <a:gd name="connsiteY48" fmla="*/ 1698625 h 3514884"/>
              <a:gd name="connisteX49" fmla="*/ 596121 w 2014076"/>
              <a:gd name="connsiteY49" fmla="*/ 1745615 h 3514884"/>
              <a:gd name="connisteX50" fmla="*/ 518016 w 2014076"/>
              <a:gd name="connsiteY50" fmla="*/ 1776730 h 3514884"/>
              <a:gd name="connisteX51" fmla="*/ 439911 w 2014076"/>
              <a:gd name="connsiteY51" fmla="*/ 1807845 h 3514884"/>
              <a:gd name="connisteX52" fmla="*/ 362441 w 2014076"/>
              <a:gd name="connsiteY52" fmla="*/ 1838960 h 3514884"/>
              <a:gd name="connisteX53" fmla="*/ 284336 w 2014076"/>
              <a:gd name="connsiteY53" fmla="*/ 1854835 h 3514884"/>
              <a:gd name="connisteX54" fmla="*/ 206231 w 2014076"/>
              <a:gd name="connsiteY54" fmla="*/ 1870075 h 3514884"/>
              <a:gd name="connisteX55" fmla="*/ 128126 w 2014076"/>
              <a:gd name="connsiteY55" fmla="*/ 1885950 h 3514884"/>
              <a:gd name="connisteX56" fmla="*/ 50656 w 2014076"/>
              <a:gd name="connsiteY56" fmla="*/ 1917065 h 3514884"/>
              <a:gd name="connisteX57" fmla="*/ 19541 w 2014076"/>
              <a:gd name="connsiteY57" fmla="*/ 1994535 h 3514884"/>
              <a:gd name="connisteX58" fmla="*/ 3666 w 2014076"/>
              <a:gd name="connsiteY58" fmla="*/ 2072640 h 3514884"/>
              <a:gd name="connisteX59" fmla="*/ 3666 w 2014076"/>
              <a:gd name="connsiteY59" fmla="*/ 2150745 h 3514884"/>
              <a:gd name="connisteX60" fmla="*/ 34781 w 2014076"/>
              <a:gd name="connsiteY60" fmla="*/ 2228850 h 3514884"/>
              <a:gd name="connisteX61" fmla="*/ 65896 w 2014076"/>
              <a:gd name="connsiteY61" fmla="*/ 2306320 h 3514884"/>
              <a:gd name="connisteX62" fmla="*/ 97011 w 2014076"/>
              <a:gd name="connsiteY62" fmla="*/ 2384425 h 3514884"/>
              <a:gd name="connisteX63" fmla="*/ 175116 w 2014076"/>
              <a:gd name="connsiteY63" fmla="*/ 2400300 h 3514884"/>
              <a:gd name="connisteX64" fmla="*/ 253221 w 2014076"/>
              <a:gd name="connsiteY64" fmla="*/ 2462530 h 3514884"/>
              <a:gd name="connisteX65" fmla="*/ 330691 w 2014076"/>
              <a:gd name="connsiteY65" fmla="*/ 2477770 h 3514884"/>
              <a:gd name="connisteX66" fmla="*/ 408796 w 2014076"/>
              <a:gd name="connsiteY66" fmla="*/ 2477770 h 3514884"/>
              <a:gd name="connisteX67" fmla="*/ 486901 w 2014076"/>
              <a:gd name="connsiteY67" fmla="*/ 2462530 h 3514884"/>
              <a:gd name="connisteX68" fmla="*/ 565006 w 2014076"/>
              <a:gd name="connsiteY68" fmla="*/ 2462530 h 3514884"/>
              <a:gd name="connisteX69" fmla="*/ 642476 w 2014076"/>
              <a:gd name="connsiteY69" fmla="*/ 2431415 h 3514884"/>
              <a:gd name="connisteX70" fmla="*/ 720581 w 2014076"/>
              <a:gd name="connsiteY70" fmla="*/ 2415540 h 3514884"/>
              <a:gd name="connisteX71" fmla="*/ 798686 w 2014076"/>
              <a:gd name="connsiteY71" fmla="*/ 2446655 h 3514884"/>
              <a:gd name="connisteX72" fmla="*/ 876791 w 2014076"/>
              <a:gd name="connsiteY72" fmla="*/ 2446655 h 3514884"/>
              <a:gd name="connisteX73" fmla="*/ 954261 w 2014076"/>
              <a:gd name="connsiteY73" fmla="*/ 2431415 h 3514884"/>
              <a:gd name="connisteX74" fmla="*/ 1032366 w 2014076"/>
              <a:gd name="connsiteY74" fmla="*/ 2415540 h 3514884"/>
              <a:gd name="connisteX75" fmla="*/ 1110471 w 2014076"/>
              <a:gd name="connsiteY75" fmla="*/ 2477770 h 3514884"/>
              <a:gd name="connisteX76" fmla="*/ 1172701 w 2014076"/>
              <a:gd name="connsiteY76" fmla="*/ 2555875 h 3514884"/>
              <a:gd name="connisteX77" fmla="*/ 1234931 w 2014076"/>
              <a:gd name="connsiteY77" fmla="*/ 2633980 h 3514884"/>
              <a:gd name="connisteX78" fmla="*/ 1281921 w 2014076"/>
              <a:gd name="connsiteY78" fmla="*/ 2712085 h 3514884"/>
              <a:gd name="connisteX79" fmla="*/ 1313036 w 2014076"/>
              <a:gd name="connsiteY79" fmla="*/ 2789555 h 3514884"/>
              <a:gd name="connisteX80" fmla="*/ 1328276 w 2014076"/>
              <a:gd name="connsiteY80" fmla="*/ 2867660 h 3514884"/>
              <a:gd name="connisteX81" fmla="*/ 1391141 w 2014076"/>
              <a:gd name="connsiteY81" fmla="*/ 2945765 h 3514884"/>
              <a:gd name="connisteX82" fmla="*/ 1468611 w 2014076"/>
              <a:gd name="connsiteY82" fmla="*/ 2992120 h 3514884"/>
              <a:gd name="connisteX83" fmla="*/ 1546716 w 2014076"/>
              <a:gd name="connsiteY83" fmla="*/ 3039110 h 3514884"/>
              <a:gd name="connisteX84" fmla="*/ 1593706 w 2014076"/>
              <a:gd name="connsiteY84" fmla="*/ 3117215 h 3514884"/>
              <a:gd name="connisteX85" fmla="*/ 1608946 w 2014076"/>
              <a:gd name="connsiteY85" fmla="*/ 3194685 h 3514884"/>
              <a:gd name="connisteX86" fmla="*/ 1624821 w 2014076"/>
              <a:gd name="connsiteY86" fmla="*/ 3272790 h 3514884"/>
              <a:gd name="connisteX87" fmla="*/ 1655936 w 2014076"/>
              <a:gd name="connsiteY87" fmla="*/ 3350895 h 3514884"/>
              <a:gd name="connisteX88" fmla="*/ 1671176 w 2014076"/>
              <a:gd name="connsiteY88" fmla="*/ 3429000 h 3514884"/>
              <a:gd name="connisteX89" fmla="*/ 1702291 w 2014076"/>
              <a:gd name="connsiteY89" fmla="*/ 3506470 h 3514884"/>
              <a:gd name="connisteX90" fmla="*/ 1780396 w 2014076"/>
              <a:gd name="connsiteY90" fmla="*/ 3506470 h 3514884"/>
              <a:gd name="connisteX91" fmla="*/ 1858501 w 2014076"/>
              <a:gd name="connsiteY91" fmla="*/ 3475355 h 3514884"/>
              <a:gd name="connisteX92" fmla="*/ 1920731 w 2014076"/>
              <a:gd name="connsiteY92" fmla="*/ 3397885 h 3514884"/>
              <a:gd name="connisteX93" fmla="*/ 1905491 w 2014076"/>
              <a:gd name="connsiteY93" fmla="*/ 3319780 h 3514884"/>
              <a:gd name="connisteX94" fmla="*/ 1982961 w 2014076"/>
              <a:gd name="connsiteY94" fmla="*/ 3288665 h 3514884"/>
              <a:gd name="connisteX95" fmla="*/ 2014076 w 2014076"/>
              <a:gd name="connsiteY95" fmla="*/ 3179445 h 351488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Lst>
            <a:rect l="l" t="t" r="r" b="b"/>
            <a:pathLst>
              <a:path w="2014076" h="3514885">
                <a:moveTo>
                  <a:pt x="471026" y="0"/>
                </a:moveTo>
                <a:cubicBezTo>
                  <a:pt x="469756" y="14605"/>
                  <a:pt x="455151" y="52705"/>
                  <a:pt x="471026" y="77470"/>
                </a:cubicBezTo>
                <a:cubicBezTo>
                  <a:pt x="486901" y="102235"/>
                  <a:pt x="518016" y="102870"/>
                  <a:pt x="549131" y="124460"/>
                </a:cubicBezTo>
                <a:cubicBezTo>
                  <a:pt x="580246" y="146050"/>
                  <a:pt x="605646" y="158750"/>
                  <a:pt x="627236" y="186690"/>
                </a:cubicBezTo>
                <a:cubicBezTo>
                  <a:pt x="648826" y="214630"/>
                  <a:pt x="636761" y="248920"/>
                  <a:pt x="658351" y="264795"/>
                </a:cubicBezTo>
                <a:cubicBezTo>
                  <a:pt x="679941" y="280670"/>
                  <a:pt x="705341" y="271145"/>
                  <a:pt x="736456" y="264795"/>
                </a:cubicBezTo>
                <a:cubicBezTo>
                  <a:pt x="767571" y="258445"/>
                  <a:pt x="782811" y="246380"/>
                  <a:pt x="813926" y="233680"/>
                </a:cubicBezTo>
                <a:cubicBezTo>
                  <a:pt x="845041" y="220980"/>
                  <a:pt x="860916" y="212090"/>
                  <a:pt x="892031" y="202565"/>
                </a:cubicBezTo>
                <a:cubicBezTo>
                  <a:pt x="923146" y="193040"/>
                  <a:pt x="939021" y="193040"/>
                  <a:pt x="970136" y="186690"/>
                </a:cubicBezTo>
                <a:cubicBezTo>
                  <a:pt x="1001251" y="180340"/>
                  <a:pt x="1017126" y="177800"/>
                  <a:pt x="1048241" y="171450"/>
                </a:cubicBezTo>
                <a:cubicBezTo>
                  <a:pt x="1079356" y="165100"/>
                  <a:pt x="1094596" y="171450"/>
                  <a:pt x="1125711" y="155575"/>
                </a:cubicBezTo>
                <a:cubicBezTo>
                  <a:pt x="1156826" y="139700"/>
                  <a:pt x="1172701" y="118110"/>
                  <a:pt x="1203816" y="93345"/>
                </a:cubicBezTo>
                <a:cubicBezTo>
                  <a:pt x="1234931" y="68580"/>
                  <a:pt x="1263506" y="27940"/>
                  <a:pt x="1281921" y="31115"/>
                </a:cubicBezTo>
                <a:cubicBezTo>
                  <a:pt x="1300336" y="34290"/>
                  <a:pt x="1278746" y="86995"/>
                  <a:pt x="1297161" y="108585"/>
                </a:cubicBezTo>
                <a:cubicBezTo>
                  <a:pt x="1315576" y="130175"/>
                  <a:pt x="1344151" y="137160"/>
                  <a:pt x="1375266" y="140335"/>
                </a:cubicBezTo>
                <a:cubicBezTo>
                  <a:pt x="1406381" y="143510"/>
                  <a:pt x="1425431" y="111760"/>
                  <a:pt x="1453371" y="124460"/>
                </a:cubicBezTo>
                <a:cubicBezTo>
                  <a:pt x="1481311" y="137160"/>
                  <a:pt x="1518776" y="180975"/>
                  <a:pt x="1515601" y="202565"/>
                </a:cubicBezTo>
                <a:cubicBezTo>
                  <a:pt x="1512426" y="224155"/>
                  <a:pt x="1468611" y="220980"/>
                  <a:pt x="1437496" y="233680"/>
                </a:cubicBezTo>
                <a:cubicBezTo>
                  <a:pt x="1406381" y="246380"/>
                  <a:pt x="1390506" y="248920"/>
                  <a:pt x="1359391" y="264795"/>
                </a:cubicBezTo>
                <a:cubicBezTo>
                  <a:pt x="1328276" y="280670"/>
                  <a:pt x="1313036" y="299085"/>
                  <a:pt x="1281921" y="311785"/>
                </a:cubicBezTo>
                <a:cubicBezTo>
                  <a:pt x="1250806" y="324485"/>
                  <a:pt x="1234931" y="320675"/>
                  <a:pt x="1203816" y="327025"/>
                </a:cubicBezTo>
                <a:cubicBezTo>
                  <a:pt x="1172701" y="333375"/>
                  <a:pt x="1156826" y="342900"/>
                  <a:pt x="1125711" y="342900"/>
                </a:cubicBezTo>
                <a:cubicBezTo>
                  <a:pt x="1094596" y="342900"/>
                  <a:pt x="1079356" y="333375"/>
                  <a:pt x="1048241" y="327025"/>
                </a:cubicBezTo>
                <a:cubicBezTo>
                  <a:pt x="1017126" y="320675"/>
                  <a:pt x="1001251" y="314960"/>
                  <a:pt x="970136" y="311785"/>
                </a:cubicBezTo>
                <a:cubicBezTo>
                  <a:pt x="939021" y="308610"/>
                  <a:pt x="923146" y="299085"/>
                  <a:pt x="892031" y="311785"/>
                </a:cubicBezTo>
                <a:cubicBezTo>
                  <a:pt x="860916" y="324485"/>
                  <a:pt x="841866" y="346075"/>
                  <a:pt x="813926" y="374015"/>
                </a:cubicBezTo>
                <a:cubicBezTo>
                  <a:pt x="785986" y="401955"/>
                  <a:pt x="773286" y="420370"/>
                  <a:pt x="751696" y="451485"/>
                </a:cubicBezTo>
                <a:cubicBezTo>
                  <a:pt x="730106" y="482600"/>
                  <a:pt x="702166" y="498475"/>
                  <a:pt x="705341" y="529590"/>
                </a:cubicBezTo>
                <a:cubicBezTo>
                  <a:pt x="708516" y="560705"/>
                  <a:pt x="742806" y="576580"/>
                  <a:pt x="767571" y="607695"/>
                </a:cubicBezTo>
                <a:cubicBezTo>
                  <a:pt x="792336" y="638810"/>
                  <a:pt x="814561" y="654685"/>
                  <a:pt x="829801" y="685800"/>
                </a:cubicBezTo>
                <a:cubicBezTo>
                  <a:pt x="845041" y="716915"/>
                  <a:pt x="838691" y="732155"/>
                  <a:pt x="845041" y="763270"/>
                </a:cubicBezTo>
                <a:cubicBezTo>
                  <a:pt x="851391" y="794385"/>
                  <a:pt x="867266" y="810260"/>
                  <a:pt x="860916" y="841375"/>
                </a:cubicBezTo>
                <a:cubicBezTo>
                  <a:pt x="854566" y="872490"/>
                  <a:pt x="838691" y="901065"/>
                  <a:pt x="813926" y="919480"/>
                </a:cubicBezTo>
                <a:cubicBezTo>
                  <a:pt x="789161" y="937895"/>
                  <a:pt x="767571" y="934720"/>
                  <a:pt x="736456" y="934720"/>
                </a:cubicBezTo>
                <a:cubicBezTo>
                  <a:pt x="705341" y="934720"/>
                  <a:pt x="677401" y="937895"/>
                  <a:pt x="658351" y="919480"/>
                </a:cubicBezTo>
                <a:cubicBezTo>
                  <a:pt x="639301" y="901065"/>
                  <a:pt x="660891" y="866140"/>
                  <a:pt x="642476" y="841375"/>
                </a:cubicBezTo>
                <a:cubicBezTo>
                  <a:pt x="624061" y="816610"/>
                  <a:pt x="596121" y="791210"/>
                  <a:pt x="565006" y="794385"/>
                </a:cubicBezTo>
                <a:cubicBezTo>
                  <a:pt x="533891" y="797560"/>
                  <a:pt x="511666" y="829310"/>
                  <a:pt x="486901" y="857250"/>
                </a:cubicBezTo>
                <a:cubicBezTo>
                  <a:pt x="462136" y="885190"/>
                  <a:pt x="452611" y="903605"/>
                  <a:pt x="439911" y="934720"/>
                </a:cubicBezTo>
                <a:cubicBezTo>
                  <a:pt x="427211" y="965835"/>
                  <a:pt x="431021" y="981710"/>
                  <a:pt x="424671" y="1012825"/>
                </a:cubicBezTo>
                <a:cubicBezTo>
                  <a:pt x="418321" y="1043940"/>
                  <a:pt x="396096" y="1062990"/>
                  <a:pt x="408796" y="1090930"/>
                </a:cubicBezTo>
                <a:cubicBezTo>
                  <a:pt x="421496" y="1118870"/>
                  <a:pt x="458961" y="1125220"/>
                  <a:pt x="486901" y="1153160"/>
                </a:cubicBezTo>
                <a:cubicBezTo>
                  <a:pt x="514841" y="1181100"/>
                  <a:pt x="527541" y="1200150"/>
                  <a:pt x="549131" y="1231265"/>
                </a:cubicBezTo>
                <a:cubicBezTo>
                  <a:pt x="570721" y="1262380"/>
                  <a:pt x="577706" y="1277620"/>
                  <a:pt x="596121" y="1308735"/>
                </a:cubicBezTo>
                <a:cubicBezTo>
                  <a:pt x="614536" y="1339850"/>
                  <a:pt x="629776" y="1355725"/>
                  <a:pt x="642476" y="1386840"/>
                </a:cubicBezTo>
                <a:cubicBezTo>
                  <a:pt x="655176" y="1417955"/>
                  <a:pt x="652001" y="1433830"/>
                  <a:pt x="658351" y="1464945"/>
                </a:cubicBezTo>
                <a:cubicBezTo>
                  <a:pt x="664701" y="1496060"/>
                  <a:pt x="667241" y="1511935"/>
                  <a:pt x="673591" y="1543050"/>
                </a:cubicBezTo>
                <a:cubicBezTo>
                  <a:pt x="679941" y="1574165"/>
                  <a:pt x="689466" y="1589405"/>
                  <a:pt x="689466" y="1620520"/>
                </a:cubicBezTo>
                <a:cubicBezTo>
                  <a:pt x="689466" y="1651635"/>
                  <a:pt x="692006" y="1673860"/>
                  <a:pt x="673591" y="1698625"/>
                </a:cubicBezTo>
                <a:cubicBezTo>
                  <a:pt x="655176" y="1723390"/>
                  <a:pt x="627236" y="1729740"/>
                  <a:pt x="596121" y="1745615"/>
                </a:cubicBezTo>
                <a:cubicBezTo>
                  <a:pt x="565006" y="1761490"/>
                  <a:pt x="549131" y="1764030"/>
                  <a:pt x="518016" y="1776730"/>
                </a:cubicBezTo>
                <a:cubicBezTo>
                  <a:pt x="486901" y="1789430"/>
                  <a:pt x="471026" y="1795145"/>
                  <a:pt x="439911" y="1807845"/>
                </a:cubicBezTo>
                <a:cubicBezTo>
                  <a:pt x="408796" y="1820545"/>
                  <a:pt x="393556" y="1829435"/>
                  <a:pt x="362441" y="1838960"/>
                </a:cubicBezTo>
                <a:cubicBezTo>
                  <a:pt x="331326" y="1848485"/>
                  <a:pt x="315451" y="1848485"/>
                  <a:pt x="284336" y="1854835"/>
                </a:cubicBezTo>
                <a:cubicBezTo>
                  <a:pt x="253221" y="1861185"/>
                  <a:pt x="237346" y="1863725"/>
                  <a:pt x="206231" y="1870075"/>
                </a:cubicBezTo>
                <a:cubicBezTo>
                  <a:pt x="175116" y="1876425"/>
                  <a:pt x="159241" y="1876425"/>
                  <a:pt x="128126" y="1885950"/>
                </a:cubicBezTo>
                <a:cubicBezTo>
                  <a:pt x="97011" y="1895475"/>
                  <a:pt x="72246" y="1895475"/>
                  <a:pt x="50656" y="1917065"/>
                </a:cubicBezTo>
                <a:cubicBezTo>
                  <a:pt x="29066" y="1938655"/>
                  <a:pt x="29066" y="1963420"/>
                  <a:pt x="19541" y="1994535"/>
                </a:cubicBezTo>
                <a:cubicBezTo>
                  <a:pt x="10016" y="2025650"/>
                  <a:pt x="6841" y="2041525"/>
                  <a:pt x="3666" y="2072640"/>
                </a:cubicBezTo>
                <a:cubicBezTo>
                  <a:pt x="491" y="2103755"/>
                  <a:pt x="-2684" y="2119630"/>
                  <a:pt x="3666" y="2150745"/>
                </a:cubicBezTo>
                <a:cubicBezTo>
                  <a:pt x="10016" y="2181860"/>
                  <a:pt x="22081" y="2197735"/>
                  <a:pt x="34781" y="2228850"/>
                </a:cubicBezTo>
                <a:cubicBezTo>
                  <a:pt x="47481" y="2259965"/>
                  <a:pt x="53196" y="2275205"/>
                  <a:pt x="65896" y="2306320"/>
                </a:cubicBezTo>
                <a:cubicBezTo>
                  <a:pt x="78596" y="2337435"/>
                  <a:pt x="75421" y="2365375"/>
                  <a:pt x="97011" y="2384425"/>
                </a:cubicBezTo>
                <a:cubicBezTo>
                  <a:pt x="118601" y="2403475"/>
                  <a:pt x="144001" y="2384425"/>
                  <a:pt x="175116" y="2400300"/>
                </a:cubicBezTo>
                <a:cubicBezTo>
                  <a:pt x="206231" y="2416175"/>
                  <a:pt x="222106" y="2447290"/>
                  <a:pt x="253221" y="2462530"/>
                </a:cubicBezTo>
                <a:cubicBezTo>
                  <a:pt x="284336" y="2477770"/>
                  <a:pt x="299576" y="2474595"/>
                  <a:pt x="330691" y="2477770"/>
                </a:cubicBezTo>
                <a:cubicBezTo>
                  <a:pt x="361806" y="2480945"/>
                  <a:pt x="377681" y="2480945"/>
                  <a:pt x="408796" y="2477770"/>
                </a:cubicBezTo>
                <a:cubicBezTo>
                  <a:pt x="439911" y="2474595"/>
                  <a:pt x="455786" y="2465705"/>
                  <a:pt x="486901" y="2462530"/>
                </a:cubicBezTo>
                <a:cubicBezTo>
                  <a:pt x="518016" y="2459355"/>
                  <a:pt x="533891" y="2468880"/>
                  <a:pt x="565006" y="2462530"/>
                </a:cubicBezTo>
                <a:cubicBezTo>
                  <a:pt x="596121" y="2456180"/>
                  <a:pt x="611361" y="2440940"/>
                  <a:pt x="642476" y="2431415"/>
                </a:cubicBezTo>
                <a:cubicBezTo>
                  <a:pt x="673591" y="2421890"/>
                  <a:pt x="689466" y="2412365"/>
                  <a:pt x="720581" y="2415540"/>
                </a:cubicBezTo>
                <a:cubicBezTo>
                  <a:pt x="751696" y="2418715"/>
                  <a:pt x="767571" y="2440305"/>
                  <a:pt x="798686" y="2446655"/>
                </a:cubicBezTo>
                <a:cubicBezTo>
                  <a:pt x="829801" y="2453005"/>
                  <a:pt x="845676" y="2449830"/>
                  <a:pt x="876791" y="2446655"/>
                </a:cubicBezTo>
                <a:cubicBezTo>
                  <a:pt x="907906" y="2443480"/>
                  <a:pt x="923146" y="2437765"/>
                  <a:pt x="954261" y="2431415"/>
                </a:cubicBezTo>
                <a:cubicBezTo>
                  <a:pt x="985376" y="2425065"/>
                  <a:pt x="1001251" y="2406015"/>
                  <a:pt x="1032366" y="2415540"/>
                </a:cubicBezTo>
                <a:cubicBezTo>
                  <a:pt x="1063481" y="2425065"/>
                  <a:pt x="1082531" y="2449830"/>
                  <a:pt x="1110471" y="2477770"/>
                </a:cubicBezTo>
                <a:cubicBezTo>
                  <a:pt x="1138411" y="2505710"/>
                  <a:pt x="1147936" y="2524760"/>
                  <a:pt x="1172701" y="2555875"/>
                </a:cubicBezTo>
                <a:cubicBezTo>
                  <a:pt x="1197466" y="2586990"/>
                  <a:pt x="1213341" y="2602865"/>
                  <a:pt x="1234931" y="2633980"/>
                </a:cubicBezTo>
                <a:cubicBezTo>
                  <a:pt x="1256521" y="2665095"/>
                  <a:pt x="1266046" y="2680970"/>
                  <a:pt x="1281921" y="2712085"/>
                </a:cubicBezTo>
                <a:cubicBezTo>
                  <a:pt x="1297796" y="2743200"/>
                  <a:pt x="1303511" y="2758440"/>
                  <a:pt x="1313036" y="2789555"/>
                </a:cubicBezTo>
                <a:cubicBezTo>
                  <a:pt x="1322561" y="2820670"/>
                  <a:pt x="1312401" y="2836545"/>
                  <a:pt x="1328276" y="2867660"/>
                </a:cubicBezTo>
                <a:cubicBezTo>
                  <a:pt x="1344151" y="2898775"/>
                  <a:pt x="1363201" y="2921000"/>
                  <a:pt x="1391141" y="2945765"/>
                </a:cubicBezTo>
                <a:cubicBezTo>
                  <a:pt x="1419081" y="2970530"/>
                  <a:pt x="1437496" y="2973705"/>
                  <a:pt x="1468611" y="2992120"/>
                </a:cubicBezTo>
                <a:cubicBezTo>
                  <a:pt x="1499726" y="3010535"/>
                  <a:pt x="1521951" y="3014345"/>
                  <a:pt x="1546716" y="3039110"/>
                </a:cubicBezTo>
                <a:cubicBezTo>
                  <a:pt x="1571481" y="3063875"/>
                  <a:pt x="1581006" y="3086100"/>
                  <a:pt x="1593706" y="3117215"/>
                </a:cubicBezTo>
                <a:cubicBezTo>
                  <a:pt x="1606406" y="3148330"/>
                  <a:pt x="1602596" y="3163570"/>
                  <a:pt x="1608946" y="3194685"/>
                </a:cubicBezTo>
                <a:cubicBezTo>
                  <a:pt x="1615296" y="3225800"/>
                  <a:pt x="1615296" y="3241675"/>
                  <a:pt x="1624821" y="3272790"/>
                </a:cubicBezTo>
                <a:cubicBezTo>
                  <a:pt x="1634346" y="3303905"/>
                  <a:pt x="1646411" y="3319780"/>
                  <a:pt x="1655936" y="3350895"/>
                </a:cubicBezTo>
                <a:cubicBezTo>
                  <a:pt x="1665461" y="3382010"/>
                  <a:pt x="1661651" y="3397885"/>
                  <a:pt x="1671176" y="3429000"/>
                </a:cubicBezTo>
                <a:cubicBezTo>
                  <a:pt x="1680701" y="3460115"/>
                  <a:pt x="1680701" y="3491230"/>
                  <a:pt x="1702291" y="3506470"/>
                </a:cubicBezTo>
                <a:cubicBezTo>
                  <a:pt x="1723881" y="3521710"/>
                  <a:pt x="1749281" y="3512820"/>
                  <a:pt x="1780396" y="3506470"/>
                </a:cubicBezTo>
                <a:cubicBezTo>
                  <a:pt x="1811511" y="3500120"/>
                  <a:pt x="1830561" y="3496945"/>
                  <a:pt x="1858501" y="3475355"/>
                </a:cubicBezTo>
                <a:cubicBezTo>
                  <a:pt x="1886441" y="3453765"/>
                  <a:pt x="1911206" y="3429000"/>
                  <a:pt x="1920731" y="3397885"/>
                </a:cubicBezTo>
                <a:cubicBezTo>
                  <a:pt x="1930256" y="3366770"/>
                  <a:pt x="1892791" y="3341370"/>
                  <a:pt x="1905491" y="3319780"/>
                </a:cubicBezTo>
                <a:cubicBezTo>
                  <a:pt x="1918191" y="3298190"/>
                  <a:pt x="1961371" y="3316605"/>
                  <a:pt x="1982961" y="3288665"/>
                </a:cubicBezTo>
                <a:cubicBezTo>
                  <a:pt x="2004551" y="3260725"/>
                  <a:pt x="2009631" y="3200400"/>
                  <a:pt x="2014076" y="317944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1" name="任意多边形 20"/>
          <p:cNvSpPr/>
          <p:nvPr>
            <p:custDataLst>
              <p:tags r:id="rId9"/>
            </p:custDataLst>
          </p:nvPr>
        </p:nvSpPr>
        <p:spPr>
          <a:xfrm>
            <a:off x="2317911" y="3941895"/>
            <a:ext cx="1951990" cy="1612900"/>
          </a:xfrm>
          <a:custGeom>
            <a:avLst/>
            <a:gdLst>
              <a:gd name="connisteX0" fmla="*/ 31598 w 2700623"/>
              <a:gd name="connsiteY0" fmla="*/ 688181 h 1924758"/>
              <a:gd name="connisteX1" fmla="*/ 109703 w 2700623"/>
              <a:gd name="connsiteY1" fmla="*/ 688181 h 1924758"/>
              <a:gd name="connisteX2" fmla="*/ 187173 w 2700623"/>
              <a:gd name="connsiteY2" fmla="*/ 750411 h 1924758"/>
              <a:gd name="connisteX3" fmla="*/ 265278 w 2700623"/>
              <a:gd name="connsiteY3" fmla="*/ 750411 h 1924758"/>
              <a:gd name="connisteX4" fmla="*/ 343383 w 2700623"/>
              <a:gd name="connsiteY4" fmla="*/ 781526 h 1924758"/>
              <a:gd name="connisteX5" fmla="*/ 421488 w 2700623"/>
              <a:gd name="connsiteY5" fmla="*/ 766286 h 1924758"/>
              <a:gd name="connisteX6" fmla="*/ 498958 w 2700623"/>
              <a:gd name="connsiteY6" fmla="*/ 735171 h 1924758"/>
              <a:gd name="connisteX7" fmla="*/ 545948 w 2700623"/>
              <a:gd name="connsiteY7" fmla="*/ 657066 h 1924758"/>
              <a:gd name="connisteX8" fmla="*/ 624053 w 2700623"/>
              <a:gd name="connsiteY8" fmla="*/ 610076 h 1924758"/>
              <a:gd name="connisteX9" fmla="*/ 686283 w 2700623"/>
              <a:gd name="connsiteY9" fmla="*/ 532606 h 1924758"/>
              <a:gd name="connisteX10" fmla="*/ 686283 w 2700623"/>
              <a:gd name="connsiteY10" fmla="*/ 454501 h 1924758"/>
              <a:gd name="connisteX11" fmla="*/ 670408 w 2700623"/>
              <a:gd name="connsiteY11" fmla="*/ 376396 h 1924758"/>
              <a:gd name="connisteX12" fmla="*/ 592938 w 2700623"/>
              <a:gd name="connsiteY12" fmla="*/ 329406 h 1924758"/>
              <a:gd name="connisteX13" fmla="*/ 545948 w 2700623"/>
              <a:gd name="connsiteY13" fmla="*/ 251936 h 1924758"/>
              <a:gd name="connisteX14" fmla="*/ 530073 w 2700623"/>
              <a:gd name="connsiteY14" fmla="*/ 173831 h 1924758"/>
              <a:gd name="connisteX15" fmla="*/ 530073 w 2700623"/>
              <a:gd name="connsiteY15" fmla="*/ 95726 h 1924758"/>
              <a:gd name="connisteX16" fmla="*/ 608178 w 2700623"/>
              <a:gd name="connsiteY16" fmla="*/ 64611 h 1924758"/>
              <a:gd name="connisteX17" fmla="*/ 686283 w 2700623"/>
              <a:gd name="connsiteY17" fmla="*/ 64611 h 1924758"/>
              <a:gd name="connisteX18" fmla="*/ 764388 w 2700623"/>
              <a:gd name="connsiteY18" fmla="*/ 49371 h 1924758"/>
              <a:gd name="connisteX19" fmla="*/ 841858 w 2700623"/>
              <a:gd name="connsiteY19" fmla="*/ 18256 h 1924758"/>
              <a:gd name="connisteX20" fmla="*/ 919963 w 2700623"/>
              <a:gd name="connsiteY20" fmla="*/ 2381 h 1924758"/>
              <a:gd name="connisteX21" fmla="*/ 998068 w 2700623"/>
              <a:gd name="connsiteY21" fmla="*/ 2381 h 1924758"/>
              <a:gd name="connisteX22" fmla="*/ 1076173 w 2700623"/>
              <a:gd name="connsiteY22" fmla="*/ 18256 h 1924758"/>
              <a:gd name="connisteX23" fmla="*/ 1107288 w 2700623"/>
              <a:gd name="connsiteY23" fmla="*/ 95726 h 1924758"/>
              <a:gd name="connisteX24" fmla="*/ 1184758 w 2700623"/>
              <a:gd name="connsiteY24" fmla="*/ 157956 h 1924758"/>
              <a:gd name="connisteX25" fmla="*/ 1262863 w 2700623"/>
              <a:gd name="connsiteY25" fmla="*/ 157956 h 1924758"/>
              <a:gd name="connisteX26" fmla="*/ 1340968 w 2700623"/>
              <a:gd name="connsiteY26" fmla="*/ 189706 h 1924758"/>
              <a:gd name="connisteX27" fmla="*/ 1419073 w 2700623"/>
              <a:gd name="connsiteY27" fmla="*/ 220821 h 1924758"/>
              <a:gd name="connisteX28" fmla="*/ 1496543 w 2700623"/>
              <a:gd name="connsiteY28" fmla="*/ 236061 h 1924758"/>
              <a:gd name="connisteX29" fmla="*/ 1574648 w 2700623"/>
              <a:gd name="connsiteY29" fmla="*/ 204946 h 1924758"/>
              <a:gd name="connisteX30" fmla="*/ 1574648 w 2700623"/>
              <a:gd name="connsiteY30" fmla="*/ 126841 h 1924758"/>
              <a:gd name="connisteX31" fmla="*/ 1652753 w 2700623"/>
              <a:gd name="connsiteY31" fmla="*/ 126841 h 1924758"/>
              <a:gd name="connisteX32" fmla="*/ 1730223 w 2700623"/>
              <a:gd name="connsiteY32" fmla="*/ 189706 h 1924758"/>
              <a:gd name="connisteX33" fmla="*/ 1808328 w 2700623"/>
              <a:gd name="connsiteY33" fmla="*/ 173831 h 1924758"/>
              <a:gd name="connisteX34" fmla="*/ 1886433 w 2700623"/>
              <a:gd name="connsiteY34" fmla="*/ 142716 h 1924758"/>
              <a:gd name="connisteX35" fmla="*/ 1964538 w 2700623"/>
              <a:gd name="connsiteY35" fmla="*/ 111601 h 1924758"/>
              <a:gd name="connisteX36" fmla="*/ 2042008 w 2700623"/>
              <a:gd name="connsiteY36" fmla="*/ 80486 h 1924758"/>
              <a:gd name="connisteX37" fmla="*/ 2120113 w 2700623"/>
              <a:gd name="connsiteY37" fmla="*/ 126841 h 1924758"/>
              <a:gd name="connisteX38" fmla="*/ 2198218 w 2700623"/>
              <a:gd name="connsiteY38" fmla="*/ 173831 h 1924758"/>
              <a:gd name="connisteX39" fmla="*/ 2276323 w 2700623"/>
              <a:gd name="connsiteY39" fmla="*/ 157956 h 1924758"/>
              <a:gd name="connisteX40" fmla="*/ 2353793 w 2700623"/>
              <a:gd name="connsiteY40" fmla="*/ 142716 h 1924758"/>
              <a:gd name="connisteX41" fmla="*/ 2431898 w 2700623"/>
              <a:gd name="connsiteY41" fmla="*/ 95726 h 1924758"/>
              <a:gd name="connisteX42" fmla="*/ 2510003 w 2700623"/>
              <a:gd name="connsiteY42" fmla="*/ 173831 h 1924758"/>
              <a:gd name="connisteX43" fmla="*/ 2587473 w 2700623"/>
              <a:gd name="connsiteY43" fmla="*/ 236061 h 1924758"/>
              <a:gd name="connisteX44" fmla="*/ 2650338 w 2700623"/>
              <a:gd name="connsiteY44" fmla="*/ 314166 h 1924758"/>
              <a:gd name="connisteX45" fmla="*/ 2681453 w 2700623"/>
              <a:gd name="connsiteY45" fmla="*/ 392271 h 1924758"/>
              <a:gd name="connisteX46" fmla="*/ 2696693 w 2700623"/>
              <a:gd name="connsiteY46" fmla="*/ 469741 h 1924758"/>
              <a:gd name="connisteX47" fmla="*/ 2696693 w 2700623"/>
              <a:gd name="connsiteY47" fmla="*/ 547846 h 1924758"/>
              <a:gd name="connisteX48" fmla="*/ 2681453 w 2700623"/>
              <a:gd name="connsiteY48" fmla="*/ 625951 h 1924758"/>
              <a:gd name="connisteX49" fmla="*/ 2681453 w 2700623"/>
              <a:gd name="connsiteY49" fmla="*/ 704056 h 1924758"/>
              <a:gd name="connisteX50" fmla="*/ 2603348 w 2700623"/>
              <a:gd name="connsiteY50" fmla="*/ 750411 h 1924758"/>
              <a:gd name="connisteX51" fmla="*/ 2572233 w 2700623"/>
              <a:gd name="connsiteY51" fmla="*/ 828516 h 1924758"/>
              <a:gd name="connisteX52" fmla="*/ 2634463 w 2700623"/>
              <a:gd name="connsiteY52" fmla="*/ 906621 h 1924758"/>
              <a:gd name="connisteX53" fmla="*/ 2665578 w 2700623"/>
              <a:gd name="connsiteY53" fmla="*/ 984091 h 1924758"/>
              <a:gd name="connisteX54" fmla="*/ 2681453 w 2700623"/>
              <a:gd name="connsiteY54" fmla="*/ 1062196 h 1924758"/>
              <a:gd name="connisteX55" fmla="*/ 2696693 w 2700623"/>
              <a:gd name="connsiteY55" fmla="*/ 1140301 h 1924758"/>
              <a:gd name="connisteX56" fmla="*/ 2619223 w 2700623"/>
              <a:gd name="connsiteY56" fmla="*/ 1186656 h 1924758"/>
              <a:gd name="connisteX57" fmla="*/ 2541118 w 2700623"/>
              <a:gd name="connsiteY57" fmla="*/ 1218406 h 1924758"/>
              <a:gd name="connisteX58" fmla="*/ 2463013 w 2700623"/>
              <a:gd name="connsiteY58" fmla="*/ 1218406 h 1924758"/>
              <a:gd name="connisteX59" fmla="*/ 2384908 w 2700623"/>
              <a:gd name="connsiteY59" fmla="*/ 1202531 h 1924758"/>
              <a:gd name="connisteX60" fmla="*/ 2307438 w 2700623"/>
              <a:gd name="connsiteY60" fmla="*/ 1218406 h 1924758"/>
              <a:gd name="connisteX61" fmla="*/ 2229333 w 2700623"/>
              <a:gd name="connsiteY61" fmla="*/ 1249521 h 1924758"/>
              <a:gd name="connisteX62" fmla="*/ 2151228 w 2700623"/>
              <a:gd name="connsiteY62" fmla="*/ 1280636 h 1924758"/>
              <a:gd name="connisteX63" fmla="*/ 2088998 w 2700623"/>
              <a:gd name="connsiteY63" fmla="*/ 1358106 h 1924758"/>
              <a:gd name="connisteX64" fmla="*/ 2088998 w 2700623"/>
              <a:gd name="connsiteY64" fmla="*/ 1436211 h 1924758"/>
              <a:gd name="connisteX65" fmla="*/ 2010893 w 2700623"/>
              <a:gd name="connsiteY65" fmla="*/ 1467326 h 1924758"/>
              <a:gd name="connisteX66" fmla="*/ 1933423 w 2700623"/>
              <a:gd name="connsiteY66" fmla="*/ 1452086 h 1924758"/>
              <a:gd name="connisteX67" fmla="*/ 1855318 w 2700623"/>
              <a:gd name="connsiteY67" fmla="*/ 1405096 h 1924758"/>
              <a:gd name="connisteX68" fmla="*/ 1777213 w 2700623"/>
              <a:gd name="connsiteY68" fmla="*/ 1326991 h 1924758"/>
              <a:gd name="connisteX69" fmla="*/ 1699108 w 2700623"/>
              <a:gd name="connsiteY69" fmla="*/ 1311751 h 1924758"/>
              <a:gd name="connisteX70" fmla="*/ 1621638 w 2700623"/>
              <a:gd name="connsiteY70" fmla="*/ 1326991 h 1924758"/>
              <a:gd name="connisteX71" fmla="*/ 1543533 w 2700623"/>
              <a:gd name="connsiteY71" fmla="*/ 1373981 h 1924758"/>
              <a:gd name="connisteX72" fmla="*/ 1558773 w 2700623"/>
              <a:gd name="connsiteY72" fmla="*/ 1452086 h 1924758"/>
              <a:gd name="connisteX73" fmla="*/ 1558773 w 2700623"/>
              <a:gd name="connsiteY73" fmla="*/ 1529556 h 1924758"/>
              <a:gd name="connisteX74" fmla="*/ 1496543 w 2700623"/>
              <a:gd name="connsiteY74" fmla="*/ 1607661 h 1924758"/>
              <a:gd name="connisteX75" fmla="*/ 1465428 w 2700623"/>
              <a:gd name="connsiteY75" fmla="*/ 1685766 h 1924758"/>
              <a:gd name="connisteX76" fmla="*/ 1403198 w 2700623"/>
              <a:gd name="connsiteY76" fmla="*/ 1763871 h 1924758"/>
              <a:gd name="connisteX77" fmla="*/ 1403198 w 2700623"/>
              <a:gd name="connsiteY77" fmla="*/ 1841341 h 1924758"/>
              <a:gd name="connisteX78" fmla="*/ 1387323 w 2700623"/>
              <a:gd name="connsiteY78" fmla="*/ 1919446 h 1924758"/>
              <a:gd name="connisteX79" fmla="*/ 1293978 w 2700623"/>
              <a:gd name="connsiteY79" fmla="*/ 1904206 h 1924758"/>
              <a:gd name="connisteX80" fmla="*/ 1215873 w 2700623"/>
              <a:gd name="connsiteY80" fmla="*/ 1841341 h 1924758"/>
              <a:gd name="connisteX81" fmla="*/ 1153643 w 2700623"/>
              <a:gd name="connsiteY81" fmla="*/ 1763871 h 1924758"/>
              <a:gd name="connisteX82" fmla="*/ 1076173 w 2700623"/>
              <a:gd name="connsiteY82" fmla="*/ 1732756 h 1924758"/>
              <a:gd name="connisteX83" fmla="*/ 998068 w 2700623"/>
              <a:gd name="connsiteY83" fmla="*/ 1701006 h 1924758"/>
              <a:gd name="connisteX84" fmla="*/ 919963 w 2700623"/>
              <a:gd name="connsiteY84" fmla="*/ 1623536 h 1924758"/>
              <a:gd name="connisteX85" fmla="*/ 888848 w 2700623"/>
              <a:gd name="connsiteY85" fmla="*/ 1545431 h 1924758"/>
              <a:gd name="connisteX86" fmla="*/ 841858 w 2700623"/>
              <a:gd name="connsiteY86" fmla="*/ 1467326 h 1924758"/>
              <a:gd name="connisteX87" fmla="*/ 795503 w 2700623"/>
              <a:gd name="connsiteY87" fmla="*/ 1389856 h 1924758"/>
              <a:gd name="connisteX88" fmla="*/ 779628 w 2700623"/>
              <a:gd name="connsiteY88" fmla="*/ 1311751 h 1924758"/>
              <a:gd name="connisteX89" fmla="*/ 701523 w 2700623"/>
              <a:gd name="connsiteY89" fmla="*/ 1280636 h 1924758"/>
              <a:gd name="connisteX90" fmla="*/ 624053 w 2700623"/>
              <a:gd name="connsiteY90" fmla="*/ 1311751 h 1924758"/>
              <a:gd name="connisteX91" fmla="*/ 592938 w 2700623"/>
              <a:gd name="connsiteY91" fmla="*/ 1233646 h 1924758"/>
              <a:gd name="connisteX92" fmla="*/ 592938 w 2700623"/>
              <a:gd name="connsiteY92" fmla="*/ 1155541 h 1924758"/>
              <a:gd name="connisteX93" fmla="*/ 608178 w 2700623"/>
              <a:gd name="connsiteY93" fmla="*/ 1078071 h 1924758"/>
              <a:gd name="connisteX94" fmla="*/ 592938 w 2700623"/>
              <a:gd name="connsiteY94" fmla="*/ 999966 h 1924758"/>
              <a:gd name="connisteX95" fmla="*/ 514833 w 2700623"/>
              <a:gd name="connsiteY95" fmla="*/ 937736 h 1924758"/>
              <a:gd name="connisteX96" fmla="*/ 436728 w 2700623"/>
              <a:gd name="connsiteY96" fmla="*/ 937736 h 1924758"/>
              <a:gd name="connisteX97" fmla="*/ 343383 w 2700623"/>
              <a:gd name="connsiteY97" fmla="*/ 968851 h 1924758"/>
              <a:gd name="connisteX98" fmla="*/ 265278 w 2700623"/>
              <a:gd name="connsiteY98" fmla="*/ 1015206 h 1924758"/>
              <a:gd name="connisteX99" fmla="*/ 187173 w 2700623"/>
              <a:gd name="connsiteY99" fmla="*/ 1062196 h 1924758"/>
              <a:gd name="connisteX100" fmla="*/ 109703 w 2700623"/>
              <a:gd name="connsiteY100" fmla="*/ 1031081 h 1924758"/>
              <a:gd name="connisteX101" fmla="*/ 140818 w 2700623"/>
              <a:gd name="connsiteY101" fmla="*/ 952976 h 1924758"/>
              <a:gd name="connisteX102" fmla="*/ 124943 w 2700623"/>
              <a:gd name="connsiteY102" fmla="*/ 875506 h 1924758"/>
              <a:gd name="connisteX103" fmla="*/ 47473 w 2700623"/>
              <a:gd name="connsiteY103" fmla="*/ 812641 h 1924758"/>
              <a:gd name="connisteX104" fmla="*/ 483 w 2700623"/>
              <a:gd name="connsiteY104" fmla="*/ 735171 h 1924758"/>
              <a:gd name="connisteX105" fmla="*/ 31598 w 2700623"/>
              <a:gd name="connsiteY105" fmla="*/ 688181 h 192475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Lst>
            <a:rect l="l" t="t" r="r" b="b"/>
            <a:pathLst>
              <a:path w="2700624" h="1924759">
                <a:moveTo>
                  <a:pt x="31598" y="688181"/>
                </a:moveTo>
                <a:cubicBezTo>
                  <a:pt x="53188" y="678656"/>
                  <a:pt x="78588" y="675481"/>
                  <a:pt x="109703" y="688181"/>
                </a:cubicBezTo>
                <a:cubicBezTo>
                  <a:pt x="140818" y="700881"/>
                  <a:pt x="156058" y="737711"/>
                  <a:pt x="187173" y="750411"/>
                </a:cubicBezTo>
                <a:cubicBezTo>
                  <a:pt x="218288" y="763111"/>
                  <a:pt x="234163" y="744061"/>
                  <a:pt x="265278" y="750411"/>
                </a:cubicBezTo>
                <a:cubicBezTo>
                  <a:pt x="296393" y="756761"/>
                  <a:pt x="312268" y="778351"/>
                  <a:pt x="343383" y="781526"/>
                </a:cubicBezTo>
                <a:cubicBezTo>
                  <a:pt x="374498" y="784701"/>
                  <a:pt x="390373" y="775811"/>
                  <a:pt x="421488" y="766286"/>
                </a:cubicBezTo>
                <a:cubicBezTo>
                  <a:pt x="452603" y="756761"/>
                  <a:pt x="474193" y="756761"/>
                  <a:pt x="498958" y="735171"/>
                </a:cubicBezTo>
                <a:cubicBezTo>
                  <a:pt x="523723" y="713581"/>
                  <a:pt x="521183" y="681831"/>
                  <a:pt x="545948" y="657066"/>
                </a:cubicBezTo>
                <a:cubicBezTo>
                  <a:pt x="570713" y="632301"/>
                  <a:pt x="596113" y="634841"/>
                  <a:pt x="624053" y="610076"/>
                </a:cubicBezTo>
                <a:cubicBezTo>
                  <a:pt x="651993" y="585311"/>
                  <a:pt x="673583" y="563721"/>
                  <a:pt x="686283" y="532606"/>
                </a:cubicBezTo>
                <a:cubicBezTo>
                  <a:pt x="698983" y="501491"/>
                  <a:pt x="689458" y="485616"/>
                  <a:pt x="686283" y="454501"/>
                </a:cubicBezTo>
                <a:cubicBezTo>
                  <a:pt x="683108" y="423386"/>
                  <a:pt x="688823" y="401161"/>
                  <a:pt x="670408" y="376396"/>
                </a:cubicBezTo>
                <a:cubicBezTo>
                  <a:pt x="651993" y="351631"/>
                  <a:pt x="617703" y="354171"/>
                  <a:pt x="592938" y="329406"/>
                </a:cubicBezTo>
                <a:cubicBezTo>
                  <a:pt x="568173" y="304641"/>
                  <a:pt x="558648" y="283051"/>
                  <a:pt x="545948" y="251936"/>
                </a:cubicBezTo>
                <a:cubicBezTo>
                  <a:pt x="533248" y="220821"/>
                  <a:pt x="533248" y="204946"/>
                  <a:pt x="530073" y="173831"/>
                </a:cubicBezTo>
                <a:cubicBezTo>
                  <a:pt x="526898" y="142716"/>
                  <a:pt x="514198" y="117316"/>
                  <a:pt x="530073" y="95726"/>
                </a:cubicBezTo>
                <a:cubicBezTo>
                  <a:pt x="545948" y="74136"/>
                  <a:pt x="577063" y="70961"/>
                  <a:pt x="608178" y="64611"/>
                </a:cubicBezTo>
                <a:cubicBezTo>
                  <a:pt x="639293" y="58261"/>
                  <a:pt x="655168" y="67786"/>
                  <a:pt x="686283" y="64611"/>
                </a:cubicBezTo>
                <a:cubicBezTo>
                  <a:pt x="717398" y="61436"/>
                  <a:pt x="733273" y="58896"/>
                  <a:pt x="764388" y="49371"/>
                </a:cubicBezTo>
                <a:cubicBezTo>
                  <a:pt x="795503" y="39846"/>
                  <a:pt x="810743" y="27781"/>
                  <a:pt x="841858" y="18256"/>
                </a:cubicBezTo>
                <a:cubicBezTo>
                  <a:pt x="872973" y="8731"/>
                  <a:pt x="888848" y="5556"/>
                  <a:pt x="919963" y="2381"/>
                </a:cubicBezTo>
                <a:cubicBezTo>
                  <a:pt x="951078" y="-794"/>
                  <a:pt x="966953" y="-794"/>
                  <a:pt x="998068" y="2381"/>
                </a:cubicBezTo>
                <a:cubicBezTo>
                  <a:pt x="1029183" y="5556"/>
                  <a:pt x="1054583" y="-159"/>
                  <a:pt x="1076173" y="18256"/>
                </a:cubicBezTo>
                <a:cubicBezTo>
                  <a:pt x="1097763" y="36671"/>
                  <a:pt x="1085698" y="67786"/>
                  <a:pt x="1107288" y="95726"/>
                </a:cubicBezTo>
                <a:cubicBezTo>
                  <a:pt x="1128878" y="123666"/>
                  <a:pt x="1153643" y="145256"/>
                  <a:pt x="1184758" y="157956"/>
                </a:cubicBezTo>
                <a:cubicBezTo>
                  <a:pt x="1215873" y="170656"/>
                  <a:pt x="1231748" y="151606"/>
                  <a:pt x="1262863" y="157956"/>
                </a:cubicBezTo>
                <a:cubicBezTo>
                  <a:pt x="1293978" y="164306"/>
                  <a:pt x="1309853" y="177006"/>
                  <a:pt x="1340968" y="189706"/>
                </a:cubicBezTo>
                <a:cubicBezTo>
                  <a:pt x="1372083" y="202406"/>
                  <a:pt x="1387958" y="211296"/>
                  <a:pt x="1419073" y="220821"/>
                </a:cubicBezTo>
                <a:cubicBezTo>
                  <a:pt x="1450188" y="230346"/>
                  <a:pt x="1465428" y="239236"/>
                  <a:pt x="1496543" y="236061"/>
                </a:cubicBezTo>
                <a:cubicBezTo>
                  <a:pt x="1527658" y="232886"/>
                  <a:pt x="1558773" y="226536"/>
                  <a:pt x="1574648" y="204946"/>
                </a:cubicBezTo>
                <a:cubicBezTo>
                  <a:pt x="1590523" y="183356"/>
                  <a:pt x="1558773" y="142716"/>
                  <a:pt x="1574648" y="126841"/>
                </a:cubicBezTo>
                <a:cubicBezTo>
                  <a:pt x="1590523" y="110966"/>
                  <a:pt x="1621638" y="114141"/>
                  <a:pt x="1652753" y="126841"/>
                </a:cubicBezTo>
                <a:cubicBezTo>
                  <a:pt x="1683868" y="139541"/>
                  <a:pt x="1699108" y="180181"/>
                  <a:pt x="1730223" y="189706"/>
                </a:cubicBezTo>
                <a:cubicBezTo>
                  <a:pt x="1761338" y="199231"/>
                  <a:pt x="1777213" y="183356"/>
                  <a:pt x="1808328" y="173831"/>
                </a:cubicBezTo>
                <a:cubicBezTo>
                  <a:pt x="1839443" y="164306"/>
                  <a:pt x="1855318" y="155416"/>
                  <a:pt x="1886433" y="142716"/>
                </a:cubicBezTo>
                <a:cubicBezTo>
                  <a:pt x="1917548" y="130016"/>
                  <a:pt x="1933423" y="124301"/>
                  <a:pt x="1964538" y="111601"/>
                </a:cubicBezTo>
                <a:cubicBezTo>
                  <a:pt x="1995653" y="98901"/>
                  <a:pt x="2010893" y="77311"/>
                  <a:pt x="2042008" y="80486"/>
                </a:cubicBezTo>
                <a:cubicBezTo>
                  <a:pt x="2073123" y="83661"/>
                  <a:pt x="2088998" y="108426"/>
                  <a:pt x="2120113" y="126841"/>
                </a:cubicBezTo>
                <a:cubicBezTo>
                  <a:pt x="2151228" y="145256"/>
                  <a:pt x="2167103" y="167481"/>
                  <a:pt x="2198218" y="173831"/>
                </a:cubicBezTo>
                <a:cubicBezTo>
                  <a:pt x="2229333" y="180181"/>
                  <a:pt x="2245208" y="164306"/>
                  <a:pt x="2276323" y="157956"/>
                </a:cubicBezTo>
                <a:cubicBezTo>
                  <a:pt x="2307438" y="151606"/>
                  <a:pt x="2322678" y="155416"/>
                  <a:pt x="2353793" y="142716"/>
                </a:cubicBezTo>
                <a:cubicBezTo>
                  <a:pt x="2384908" y="130016"/>
                  <a:pt x="2400783" y="89376"/>
                  <a:pt x="2431898" y="95726"/>
                </a:cubicBezTo>
                <a:cubicBezTo>
                  <a:pt x="2463013" y="102076"/>
                  <a:pt x="2478888" y="145891"/>
                  <a:pt x="2510003" y="173831"/>
                </a:cubicBezTo>
                <a:cubicBezTo>
                  <a:pt x="2541118" y="201771"/>
                  <a:pt x="2559533" y="208121"/>
                  <a:pt x="2587473" y="236061"/>
                </a:cubicBezTo>
                <a:cubicBezTo>
                  <a:pt x="2615413" y="264001"/>
                  <a:pt x="2631288" y="283051"/>
                  <a:pt x="2650338" y="314166"/>
                </a:cubicBezTo>
                <a:cubicBezTo>
                  <a:pt x="2669388" y="345281"/>
                  <a:pt x="2671928" y="361156"/>
                  <a:pt x="2681453" y="392271"/>
                </a:cubicBezTo>
                <a:cubicBezTo>
                  <a:pt x="2690978" y="423386"/>
                  <a:pt x="2693518" y="438626"/>
                  <a:pt x="2696693" y="469741"/>
                </a:cubicBezTo>
                <a:cubicBezTo>
                  <a:pt x="2699868" y="500856"/>
                  <a:pt x="2699868" y="516731"/>
                  <a:pt x="2696693" y="547846"/>
                </a:cubicBezTo>
                <a:cubicBezTo>
                  <a:pt x="2693518" y="578961"/>
                  <a:pt x="2684628" y="594836"/>
                  <a:pt x="2681453" y="625951"/>
                </a:cubicBezTo>
                <a:cubicBezTo>
                  <a:pt x="2678278" y="657066"/>
                  <a:pt x="2697328" y="679291"/>
                  <a:pt x="2681453" y="704056"/>
                </a:cubicBezTo>
                <a:cubicBezTo>
                  <a:pt x="2665578" y="728821"/>
                  <a:pt x="2624938" y="725646"/>
                  <a:pt x="2603348" y="750411"/>
                </a:cubicBezTo>
                <a:cubicBezTo>
                  <a:pt x="2581758" y="775176"/>
                  <a:pt x="2565883" y="797401"/>
                  <a:pt x="2572233" y="828516"/>
                </a:cubicBezTo>
                <a:cubicBezTo>
                  <a:pt x="2578583" y="859631"/>
                  <a:pt x="2616048" y="875506"/>
                  <a:pt x="2634463" y="906621"/>
                </a:cubicBezTo>
                <a:cubicBezTo>
                  <a:pt x="2652878" y="937736"/>
                  <a:pt x="2656053" y="952976"/>
                  <a:pt x="2665578" y="984091"/>
                </a:cubicBezTo>
                <a:cubicBezTo>
                  <a:pt x="2675103" y="1015206"/>
                  <a:pt x="2675103" y="1031081"/>
                  <a:pt x="2681453" y="1062196"/>
                </a:cubicBezTo>
                <a:cubicBezTo>
                  <a:pt x="2687803" y="1093311"/>
                  <a:pt x="2709393" y="1115536"/>
                  <a:pt x="2696693" y="1140301"/>
                </a:cubicBezTo>
                <a:cubicBezTo>
                  <a:pt x="2683993" y="1165066"/>
                  <a:pt x="2650338" y="1170781"/>
                  <a:pt x="2619223" y="1186656"/>
                </a:cubicBezTo>
                <a:cubicBezTo>
                  <a:pt x="2588108" y="1202531"/>
                  <a:pt x="2572233" y="1212056"/>
                  <a:pt x="2541118" y="1218406"/>
                </a:cubicBezTo>
                <a:cubicBezTo>
                  <a:pt x="2510003" y="1224756"/>
                  <a:pt x="2494128" y="1221581"/>
                  <a:pt x="2463013" y="1218406"/>
                </a:cubicBezTo>
                <a:cubicBezTo>
                  <a:pt x="2431898" y="1215231"/>
                  <a:pt x="2416023" y="1202531"/>
                  <a:pt x="2384908" y="1202531"/>
                </a:cubicBezTo>
                <a:cubicBezTo>
                  <a:pt x="2353793" y="1202531"/>
                  <a:pt x="2338553" y="1208881"/>
                  <a:pt x="2307438" y="1218406"/>
                </a:cubicBezTo>
                <a:cubicBezTo>
                  <a:pt x="2276323" y="1227931"/>
                  <a:pt x="2260448" y="1236821"/>
                  <a:pt x="2229333" y="1249521"/>
                </a:cubicBezTo>
                <a:cubicBezTo>
                  <a:pt x="2198218" y="1262221"/>
                  <a:pt x="2179168" y="1259046"/>
                  <a:pt x="2151228" y="1280636"/>
                </a:cubicBezTo>
                <a:cubicBezTo>
                  <a:pt x="2123288" y="1302226"/>
                  <a:pt x="2101698" y="1326991"/>
                  <a:pt x="2088998" y="1358106"/>
                </a:cubicBezTo>
                <a:cubicBezTo>
                  <a:pt x="2076298" y="1389221"/>
                  <a:pt x="2104873" y="1414621"/>
                  <a:pt x="2088998" y="1436211"/>
                </a:cubicBezTo>
                <a:cubicBezTo>
                  <a:pt x="2073123" y="1457801"/>
                  <a:pt x="2042008" y="1464151"/>
                  <a:pt x="2010893" y="1467326"/>
                </a:cubicBezTo>
                <a:cubicBezTo>
                  <a:pt x="1979778" y="1470501"/>
                  <a:pt x="1964538" y="1464786"/>
                  <a:pt x="1933423" y="1452086"/>
                </a:cubicBezTo>
                <a:cubicBezTo>
                  <a:pt x="1902308" y="1439386"/>
                  <a:pt x="1886433" y="1429861"/>
                  <a:pt x="1855318" y="1405096"/>
                </a:cubicBezTo>
                <a:cubicBezTo>
                  <a:pt x="1824203" y="1380331"/>
                  <a:pt x="1808328" y="1345406"/>
                  <a:pt x="1777213" y="1326991"/>
                </a:cubicBezTo>
                <a:cubicBezTo>
                  <a:pt x="1746098" y="1308576"/>
                  <a:pt x="1730223" y="1311751"/>
                  <a:pt x="1699108" y="1311751"/>
                </a:cubicBezTo>
                <a:cubicBezTo>
                  <a:pt x="1667993" y="1311751"/>
                  <a:pt x="1652753" y="1314291"/>
                  <a:pt x="1621638" y="1326991"/>
                </a:cubicBezTo>
                <a:cubicBezTo>
                  <a:pt x="1590523" y="1339691"/>
                  <a:pt x="1556233" y="1349216"/>
                  <a:pt x="1543533" y="1373981"/>
                </a:cubicBezTo>
                <a:cubicBezTo>
                  <a:pt x="1530833" y="1398746"/>
                  <a:pt x="1555598" y="1420971"/>
                  <a:pt x="1558773" y="1452086"/>
                </a:cubicBezTo>
                <a:cubicBezTo>
                  <a:pt x="1561948" y="1483201"/>
                  <a:pt x="1571473" y="1498441"/>
                  <a:pt x="1558773" y="1529556"/>
                </a:cubicBezTo>
                <a:cubicBezTo>
                  <a:pt x="1546073" y="1560671"/>
                  <a:pt x="1514958" y="1576546"/>
                  <a:pt x="1496543" y="1607661"/>
                </a:cubicBezTo>
                <a:cubicBezTo>
                  <a:pt x="1478128" y="1638776"/>
                  <a:pt x="1483843" y="1654651"/>
                  <a:pt x="1465428" y="1685766"/>
                </a:cubicBezTo>
                <a:cubicBezTo>
                  <a:pt x="1447013" y="1716881"/>
                  <a:pt x="1415898" y="1732756"/>
                  <a:pt x="1403198" y="1763871"/>
                </a:cubicBezTo>
                <a:cubicBezTo>
                  <a:pt x="1390498" y="1794986"/>
                  <a:pt x="1406373" y="1810226"/>
                  <a:pt x="1403198" y="1841341"/>
                </a:cubicBezTo>
                <a:cubicBezTo>
                  <a:pt x="1400023" y="1872456"/>
                  <a:pt x="1408913" y="1906746"/>
                  <a:pt x="1387323" y="1919446"/>
                </a:cubicBezTo>
                <a:cubicBezTo>
                  <a:pt x="1365733" y="1932146"/>
                  <a:pt x="1328268" y="1920081"/>
                  <a:pt x="1293978" y="1904206"/>
                </a:cubicBezTo>
                <a:cubicBezTo>
                  <a:pt x="1259688" y="1888331"/>
                  <a:pt x="1243813" y="1869281"/>
                  <a:pt x="1215873" y="1841341"/>
                </a:cubicBezTo>
                <a:cubicBezTo>
                  <a:pt x="1187933" y="1813401"/>
                  <a:pt x="1181583" y="1785461"/>
                  <a:pt x="1153643" y="1763871"/>
                </a:cubicBezTo>
                <a:cubicBezTo>
                  <a:pt x="1125703" y="1742281"/>
                  <a:pt x="1107288" y="1745456"/>
                  <a:pt x="1076173" y="1732756"/>
                </a:cubicBezTo>
                <a:cubicBezTo>
                  <a:pt x="1045058" y="1720056"/>
                  <a:pt x="1029183" y="1722596"/>
                  <a:pt x="998068" y="1701006"/>
                </a:cubicBezTo>
                <a:cubicBezTo>
                  <a:pt x="966953" y="1679416"/>
                  <a:pt x="941553" y="1654651"/>
                  <a:pt x="919963" y="1623536"/>
                </a:cubicBezTo>
                <a:cubicBezTo>
                  <a:pt x="898373" y="1592421"/>
                  <a:pt x="904723" y="1576546"/>
                  <a:pt x="888848" y="1545431"/>
                </a:cubicBezTo>
                <a:cubicBezTo>
                  <a:pt x="872973" y="1514316"/>
                  <a:pt x="860273" y="1498441"/>
                  <a:pt x="841858" y="1467326"/>
                </a:cubicBezTo>
                <a:cubicBezTo>
                  <a:pt x="823443" y="1436211"/>
                  <a:pt x="808203" y="1420971"/>
                  <a:pt x="795503" y="1389856"/>
                </a:cubicBezTo>
                <a:cubicBezTo>
                  <a:pt x="782803" y="1358741"/>
                  <a:pt x="798678" y="1333341"/>
                  <a:pt x="779628" y="1311751"/>
                </a:cubicBezTo>
                <a:cubicBezTo>
                  <a:pt x="760578" y="1290161"/>
                  <a:pt x="732638" y="1280636"/>
                  <a:pt x="701523" y="1280636"/>
                </a:cubicBezTo>
                <a:cubicBezTo>
                  <a:pt x="670408" y="1280636"/>
                  <a:pt x="645643" y="1321276"/>
                  <a:pt x="624053" y="1311751"/>
                </a:cubicBezTo>
                <a:cubicBezTo>
                  <a:pt x="602463" y="1302226"/>
                  <a:pt x="599288" y="1264761"/>
                  <a:pt x="592938" y="1233646"/>
                </a:cubicBezTo>
                <a:cubicBezTo>
                  <a:pt x="586588" y="1202531"/>
                  <a:pt x="589763" y="1186656"/>
                  <a:pt x="592938" y="1155541"/>
                </a:cubicBezTo>
                <a:cubicBezTo>
                  <a:pt x="596113" y="1124426"/>
                  <a:pt x="608178" y="1109186"/>
                  <a:pt x="608178" y="1078071"/>
                </a:cubicBezTo>
                <a:cubicBezTo>
                  <a:pt x="608178" y="1046956"/>
                  <a:pt x="611353" y="1027906"/>
                  <a:pt x="592938" y="999966"/>
                </a:cubicBezTo>
                <a:cubicBezTo>
                  <a:pt x="574523" y="972026"/>
                  <a:pt x="545948" y="950436"/>
                  <a:pt x="514833" y="937736"/>
                </a:cubicBezTo>
                <a:cubicBezTo>
                  <a:pt x="483718" y="925036"/>
                  <a:pt x="471018" y="931386"/>
                  <a:pt x="436728" y="937736"/>
                </a:cubicBezTo>
                <a:cubicBezTo>
                  <a:pt x="402438" y="944086"/>
                  <a:pt x="377673" y="953611"/>
                  <a:pt x="343383" y="968851"/>
                </a:cubicBezTo>
                <a:cubicBezTo>
                  <a:pt x="309093" y="984091"/>
                  <a:pt x="296393" y="996791"/>
                  <a:pt x="265278" y="1015206"/>
                </a:cubicBezTo>
                <a:cubicBezTo>
                  <a:pt x="234163" y="1033621"/>
                  <a:pt x="218288" y="1059021"/>
                  <a:pt x="187173" y="1062196"/>
                </a:cubicBezTo>
                <a:cubicBezTo>
                  <a:pt x="156058" y="1065371"/>
                  <a:pt x="119228" y="1052671"/>
                  <a:pt x="109703" y="1031081"/>
                </a:cubicBezTo>
                <a:cubicBezTo>
                  <a:pt x="100178" y="1009491"/>
                  <a:pt x="137643" y="984091"/>
                  <a:pt x="140818" y="952976"/>
                </a:cubicBezTo>
                <a:cubicBezTo>
                  <a:pt x="143993" y="921861"/>
                  <a:pt x="143358" y="903446"/>
                  <a:pt x="124943" y="875506"/>
                </a:cubicBezTo>
                <a:cubicBezTo>
                  <a:pt x="106528" y="847566"/>
                  <a:pt x="72238" y="840581"/>
                  <a:pt x="47473" y="812641"/>
                </a:cubicBezTo>
                <a:cubicBezTo>
                  <a:pt x="22708" y="784701"/>
                  <a:pt x="3658" y="759936"/>
                  <a:pt x="483" y="735171"/>
                </a:cubicBezTo>
                <a:cubicBezTo>
                  <a:pt x="-2692" y="710406"/>
                  <a:pt x="10008" y="697706"/>
                  <a:pt x="31598" y="688181"/>
                </a:cubicBezTo>
                <a:close/>
              </a:path>
            </a:pathLst>
          </a:custGeom>
          <a:noFill/>
          <a:ln w="5715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0" name="任意多边形 29"/>
          <p:cNvSpPr/>
          <p:nvPr>
            <p:custDataLst>
              <p:tags r:id="rId10"/>
            </p:custDataLst>
          </p:nvPr>
        </p:nvSpPr>
        <p:spPr>
          <a:xfrm>
            <a:off x="4299746" y="5617660"/>
            <a:ext cx="485775" cy="758190"/>
          </a:xfrm>
          <a:custGeom>
            <a:avLst/>
            <a:gdLst>
              <a:gd name="connisteX0" fmla="*/ 671867 w 671867"/>
              <a:gd name="connsiteY0" fmla="*/ 109637 h 904657"/>
              <a:gd name="connisteX1" fmla="*/ 594397 w 671867"/>
              <a:gd name="connsiteY1" fmla="*/ 109637 h 904657"/>
              <a:gd name="connisteX2" fmla="*/ 516292 w 671867"/>
              <a:gd name="connsiteY2" fmla="*/ 125512 h 904657"/>
              <a:gd name="connisteX3" fmla="*/ 438187 w 671867"/>
              <a:gd name="connsiteY3" fmla="*/ 109637 h 904657"/>
              <a:gd name="connisteX4" fmla="*/ 375957 w 671867"/>
              <a:gd name="connsiteY4" fmla="*/ 31532 h 904657"/>
              <a:gd name="connisteX5" fmla="*/ 297852 w 671867"/>
              <a:gd name="connsiteY5" fmla="*/ 417 h 904657"/>
              <a:gd name="connisteX6" fmla="*/ 220382 w 671867"/>
              <a:gd name="connsiteY6" fmla="*/ 16292 h 904657"/>
              <a:gd name="connisteX7" fmla="*/ 142277 w 671867"/>
              <a:gd name="connsiteY7" fmla="*/ 16292 h 904657"/>
              <a:gd name="connisteX8" fmla="*/ 80047 w 671867"/>
              <a:gd name="connsiteY8" fmla="*/ 94397 h 904657"/>
              <a:gd name="connisteX9" fmla="*/ 80047 w 671867"/>
              <a:gd name="connsiteY9" fmla="*/ 171867 h 904657"/>
              <a:gd name="connisteX10" fmla="*/ 64172 w 671867"/>
              <a:gd name="connsiteY10" fmla="*/ 249972 h 904657"/>
              <a:gd name="connisteX11" fmla="*/ 80047 w 671867"/>
              <a:gd name="connsiteY11" fmla="*/ 328077 h 904657"/>
              <a:gd name="connisteX12" fmla="*/ 157517 w 671867"/>
              <a:gd name="connsiteY12" fmla="*/ 312202 h 904657"/>
              <a:gd name="connisteX13" fmla="*/ 235622 w 671867"/>
              <a:gd name="connsiteY13" fmla="*/ 281087 h 904657"/>
              <a:gd name="connisteX14" fmla="*/ 313727 w 671867"/>
              <a:gd name="connsiteY14" fmla="*/ 249972 h 904657"/>
              <a:gd name="connisteX15" fmla="*/ 391832 w 671867"/>
              <a:gd name="connsiteY15" fmla="*/ 202982 h 904657"/>
              <a:gd name="connisteX16" fmla="*/ 469302 w 671867"/>
              <a:gd name="connsiteY16" fmla="*/ 187742 h 904657"/>
              <a:gd name="connisteX17" fmla="*/ 547407 w 671867"/>
              <a:gd name="connsiteY17" fmla="*/ 249972 h 904657"/>
              <a:gd name="connisteX18" fmla="*/ 531532 w 671867"/>
              <a:gd name="connsiteY18" fmla="*/ 328077 h 904657"/>
              <a:gd name="connisteX19" fmla="*/ 454062 w 671867"/>
              <a:gd name="connsiteY19" fmla="*/ 343317 h 904657"/>
              <a:gd name="connisteX20" fmla="*/ 375957 w 671867"/>
              <a:gd name="connsiteY20" fmla="*/ 374432 h 904657"/>
              <a:gd name="connisteX21" fmla="*/ 297852 w 671867"/>
              <a:gd name="connsiteY21" fmla="*/ 405547 h 904657"/>
              <a:gd name="connisteX22" fmla="*/ 220382 w 671867"/>
              <a:gd name="connsiteY22" fmla="*/ 421422 h 904657"/>
              <a:gd name="connisteX23" fmla="*/ 142277 w 671867"/>
              <a:gd name="connsiteY23" fmla="*/ 437297 h 904657"/>
              <a:gd name="connisteX24" fmla="*/ 64172 w 671867"/>
              <a:gd name="connsiteY24" fmla="*/ 468412 h 904657"/>
              <a:gd name="connisteX25" fmla="*/ 33057 w 671867"/>
              <a:gd name="connsiteY25" fmla="*/ 545882 h 904657"/>
              <a:gd name="connisteX26" fmla="*/ 1942 w 671867"/>
              <a:gd name="connsiteY26" fmla="*/ 623987 h 904657"/>
              <a:gd name="connisteX27" fmla="*/ 80047 w 671867"/>
              <a:gd name="connsiteY27" fmla="*/ 623987 h 904657"/>
              <a:gd name="connisteX28" fmla="*/ 157517 w 671867"/>
              <a:gd name="connsiteY28" fmla="*/ 592872 h 904657"/>
              <a:gd name="connisteX29" fmla="*/ 126402 w 671867"/>
              <a:gd name="connsiteY29" fmla="*/ 670977 h 904657"/>
              <a:gd name="connisteX30" fmla="*/ 188632 w 671867"/>
              <a:gd name="connsiteY30" fmla="*/ 748447 h 904657"/>
              <a:gd name="connisteX31" fmla="*/ 204507 w 671867"/>
              <a:gd name="connsiteY31" fmla="*/ 826552 h 904657"/>
              <a:gd name="connisteX32" fmla="*/ 235622 w 671867"/>
              <a:gd name="connsiteY32" fmla="*/ 904657 h 9046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671867" h="904656">
                <a:moveTo>
                  <a:pt x="671867" y="109637"/>
                </a:moveTo>
                <a:cubicBezTo>
                  <a:pt x="657897" y="109002"/>
                  <a:pt x="625512" y="106462"/>
                  <a:pt x="594397" y="109637"/>
                </a:cubicBezTo>
                <a:cubicBezTo>
                  <a:pt x="563282" y="112812"/>
                  <a:pt x="547407" y="125512"/>
                  <a:pt x="516292" y="125512"/>
                </a:cubicBezTo>
                <a:cubicBezTo>
                  <a:pt x="485177" y="125512"/>
                  <a:pt x="466127" y="128687"/>
                  <a:pt x="438187" y="109637"/>
                </a:cubicBezTo>
                <a:cubicBezTo>
                  <a:pt x="410247" y="90587"/>
                  <a:pt x="403897" y="53122"/>
                  <a:pt x="375957" y="31532"/>
                </a:cubicBezTo>
                <a:cubicBezTo>
                  <a:pt x="348017" y="9942"/>
                  <a:pt x="328967" y="3592"/>
                  <a:pt x="297852" y="417"/>
                </a:cubicBezTo>
                <a:cubicBezTo>
                  <a:pt x="266737" y="-2758"/>
                  <a:pt x="251497" y="13117"/>
                  <a:pt x="220382" y="16292"/>
                </a:cubicBezTo>
                <a:cubicBezTo>
                  <a:pt x="189267" y="19467"/>
                  <a:pt x="170217" y="417"/>
                  <a:pt x="142277" y="16292"/>
                </a:cubicBezTo>
                <a:cubicBezTo>
                  <a:pt x="114337" y="32167"/>
                  <a:pt x="92747" y="63282"/>
                  <a:pt x="80047" y="94397"/>
                </a:cubicBezTo>
                <a:cubicBezTo>
                  <a:pt x="67347" y="125512"/>
                  <a:pt x="83222" y="140752"/>
                  <a:pt x="80047" y="171867"/>
                </a:cubicBezTo>
                <a:cubicBezTo>
                  <a:pt x="76872" y="202982"/>
                  <a:pt x="64172" y="218857"/>
                  <a:pt x="64172" y="249972"/>
                </a:cubicBezTo>
                <a:cubicBezTo>
                  <a:pt x="64172" y="281087"/>
                  <a:pt x="61632" y="315377"/>
                  <a:pt x="80047" y="328077"/>
                </a:cubicBezTo>
                <a:cubicBezTo>
                  <a:pt x="98462" y="340777"/>
                  <a:pt x="126402" y="321727"/>
                  <a:pt x="157517" y="312202"/>
                </a:cubicBezTo>
                <a:cubicBezTo>
                  <a:pt x="188632" y="302677"/>
                  <a:pt x="204507" y="293787"/>
                  <a:pt x="235622" y="281087"/>
                </a:cubicBezTo>
                <a:cubicBezTo>
                  <a:pt x="266737" y="268387"/>
                  <a:pt x="282612" y="265847"/>
                  <a:pt x="313727" y="249972"/>
                </a:cubicBezTo>
                <a:cubicBezTo>
                  <a:pt x="344842" y="234097"/>
                  <a:pt x="360717" y="215682"/>
                  <a:pt x="391832" y="202982"/>
                </a:cubicBezTo>
                <a:cubicBezTo>
                  <a:pt x="422947" y="190282"/>
                  <a:pt x="438187" y="178217"/>
                  <a:pt x="469302" y="187742"/>
                </a:cubicBezTo>
                <a:cubicBezTo>
                  <a:pt x="500417" y="197267"/>
                  <a:pt x="534707" y="222032"/>
                  <a:pt x="547407" y="249972"/>
                </a:cubicBezTo>
                <a:cubicBezTo>
                  <a:pt x="560107" y="277912"/>
                  <a:pt x="549947" y="309662"/>
                  <a:pt x="531532" y="328077"/>
                </a:cubicBezTo>
                <a:cubicBezTo>
                  <a:pt x="513117" y="346492"/>
                  <a:pt x="485177" y="333792"/>
                  <a:pt x="454062" y="343317"/>
                </a:cubicBezTo>
                <a:cubicBezTo>
                  <a:pt x="422947" y="352842"/>
                  <a:pt x="407072" y="361732"/>
                  <a:pt x="375957" y="374432"/>
                </a:cubicBezTo>
                <a:cubicBezTo>
                  <a:pt x="344842" y="387132"/>
                  <a:pt x="328967" y="396022"/>
                  <a:pt x="297852" y="405547"/>
                </a:cubicBezTo>
                <a:cubicBezTo>
                  <a:pt x="266737" y="415072"/>
                  <a:pt x="251497" y="415072"/>
                  <a:pt x="220382" y="421422"/>
                </a:cubicBezTo>
                <a:cubicBezTo>
                  <a:pt x="189267" y="427772"/>
                  <a:pt x="173392" y="427772"/>
                  <a:pt x="142277" y="437297"/>
                </a:cubicBezTo>
                <a:cubicBezTo>
                  <a:pt x="111162" y="446822"/>
                  <a:pt x="85762" y="446822"/>
                  <a:pt x="64172" y="468412"/>
                </a:cubicBezTo>
                <a:cubicBezTo>
                  <a:pt x="42582" y="490002"/>
                  <a:pt x="45757" y="514767"/>
                  <a:pt x="33057" y="545882"/>
                </a:cubicBezTo>
                <a:cubicBezTo>
                  <a:pt x="20357" y="576997"/>
                  <a:pt x="-7583" y="608112"/>
                  <a:pt x="1942" y="623987"/>
                </a:cubicBezTo>
                <a:cubicBezTo>
                  <a:pt x="11467" y="639862"/>
                  <a:pt x="48932" y="630337"/>
                  <a:pt x="80047" y="623987"/>
                </a:cubicBezTo>
                <a:cubicBezTo>
                  <a:pt x="111162" y="617637"/>
                  <a:pt x="147992" y="583347"/>
                  <a:pt x="157517" y="592872"/>
                </a:cubicBezTo>
                <a:cubicBezTo>
                  <a:pt x="167042" y="602397"/>
                  <a:pt x="120052" y="639862"/>
                  <a:pt x="126402" y="670977"/>
                </a:cubicBezTo>
                <a:cubicBezTo>
                  <a:pt x="132752" y="702092"/>
                  <a:pt x="172757" y="717332"/>
                  <a:pt x="188632" y="748447"/>
                </a:cubicBezTo>
                <a:cubicBezTo>
                  <a:pt x="204507" y="779562"/>
                  <a:pt x="194982" y="795437"/>
                  <a:pt x="204507" y="826552"/>
                </a:cubicBezTo>
                <a:cubicBezTo>
                  <a:pt x="214032" y="857667"/>
                  <a:pt x="229907" y="890687"/>
                  <a:pt x="235622" y="904657"/>
                </a:cubicBezTo>
              </a:path>
            </a:pathLst>
          </a:cu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7" name="任意多边形 26"/>
          <p:cNvSpPr/>
          <p:nvPr>
            <p:custDataLst>
              <p:tags r:id="rId11"/>
            </p:custDataLst>
          </p:nvPr>
        </p:nvSpPr>
        <p:spPr>
          <a:xfrm>
            <a:off x="6341271" y="2966535"/>
            <a:ext cx="1826260" cy="1531620"/>
          </a:xfrm>
          <a:custGeom>
            <a:avLst/>
            <a:gdLst>
              <a:gd name="connisteX0" fmla="*/ 640274 w 2526224"/>
              <a:gd name="connsiteY0" fmla="*/ 31115 h 1904012"/>
              <a:gd name="connisteX1" fmla="*/ 625034 w 2526224"/>
              <a:gd name="connsiteY1" fmla="*/ 108585 h 1904012"/>
              <a:gd name="connisteX2" fmla="*/ 625034 w 2526224"/>
              <a:gd name="connsiteY2" fmla="*/ 186690 h 1904012"/>
              <a:gd name="connisteX3" fmla="*/ 640274 w 2526224"/>
              <a:gd name="connsiteY3" fmla="*/ 264795 h 1904012"/>
              <a:gd name="connisteX4" fmla="*/ 671389 w 2526224"/>
              <a:gd name="connsiteY4" fmla="*/ 342900 h 1904012"/>
              <a:gd name="connisteX5" fmla="*/ 593919 w 2526224"/>
              <a:gd name="connsiteY5" fmla="*/ 374015 h 1904012"/>
              <a:gd name="connisteX6" fmla="*/ 515814 w 2526224"/>
              <a:gd name="connsiteY6" fmla="*/ 405130 h 1904012"/>
              <a:gd name="connisteX7" fmla="*/ 437709 w 2526224"/>
              <a:gd name="connsiteY7" fmla="*/ 405130 h 1904012"/>
              <a:gd name="connisteX8" fmla="*/ 360239 w 2526224"/>
              <a:gd name="connsiteY8" fmla="*/ 342900 h 1904012"/>
              <a:gd name="connisteX9" fmla="*/ 344364 w 2526224"/>
              <a:gd name="connsiteY9" fmla="*/ 420370 h 1904012"/>
              <a:gd name="connisteX10" fmla="*/ 297374 w 2526224"/>
              <a:gd name="connsiteY10" fmla="*/ 498475 h 1904012"/>
              <a:gd name="connisteX11" fmla="*/ 266259 w 2526224"/>
              <a:gd name="connsiteY11" fmla="*/ 576580 h 1904012"/>
              <a:gd name="connisteX12" fmla="*/ 188789 w 2526224"/>
              <a:gd name="connsiteY12" fmla="*/ 638810 h 1904012"/>
              <a:gd name="connisteX13" fmla="*/ 172914 w 2526224"/>
              <a:gd name="connsiteY13" fmla="*/ 716915 h 1904012"/>
              <a:gd name="connisteX14" fmla="*/ 125924 w 2526224"/>
              <a:gd name="connsiteY14" fmla="*/ 794385 h 1904012"/>
              <a:gd name="connisteX15" fmla="*/ 94809 w 2526224"/>
              <a:gd name="connsiteY15" fmla="*/ 872490 h 1904012"/>
              <a:gd name="connisteX16" fmla="*/ 63694 w 2526224"/>
              <a:gd name="connsiteY16" fmla="*/ 950595 h 1904012"/>
              <a:gd name="connisteX17" fmla="*/ 32579 w 2526224"/>
              <a:gd name="connsiteY17" fmla="*/ 1028700 h 1904012"/>
              <a:gd name="connisteX18" fmla="*/ 110684 w 2526224"/>
              <a:gd name="connsiteY18" fmla="*/ 1059815 h 1904012"/>
              <a:gd name="connisteX19" fmla="*/ 110684 w 2526224"/>
              <a:gd name="connsiteY19" fmla="*/ 1137285 h 1904012"/>
              <a:gd name="connisteX20" fmla="*/ 32579 w 2526224"/>
              <a:gd name="connsiteY20" fmla="*/ 1184275 h 1904012"/>
              <a:gd name="connisteX21" fmla="*/ 94809 w 2526224"/>
              <a:gd name="connsiteY21" fmla="*/ 1262380 h 1904012"/>
              <a:gd name="connisteX22" fmla="*/ 17339 w 2526224"/>
              <a:gd name="connsiteY22" fmla="*/ 1308735 h 1904012"/>
              <a:gd name="connisteX23" fmla="*/ 1464 w 2526224"/>
              <a:gd name="connsiteY23" fmla="*/ 1386840 h 1904012"/>
              <a:gd name="connisteX24" fmla="*/ 32579 w 2526224"/>
              <a:gd name="connsiteY24" fmla="*/ 1464945 h 1904012"/>
              <a:gd name="connisteX25" fmla="*/ 94809 w 2526224"/>
              <a:gd name="connsiteY25" fmla="*/ 1543050 h 1904012"/>
              <a:gd name="connisteX26" fmla="*/ 141799 w 2526224"/>
              <a:gd name="connsiteY26" fmla="*/ 1620520 h 1904012"/>
              <a:gd name="connisteX27" fmla="*/ 188789 w 2526224"/>
              <a:gd name="connsiteY27" fmla="*/ 1698625 h 1904012"/>
              <a:gd name="connisteX28" fmla="*/ 235144 w 2526224"/>
              <a:gd name="connsiteY28" fmla="*/ 1776730 h 1904012"/>
              <a:gd name="connisteX29" fmla="*/ 313249 w 2526224"/>
              <a:gd name="connsiteY29" fmla="*/ 1776730 h 1904012"/>
              <a:gd name="connisteX30" fmla="*/ 391354 w 2526224"/>
              <a:gd name="connsiteY30" fmla="*/ 1776730 h 1904012"/>
              <a:gd name="connisteX31" fmla="*/ 468824 w 2526224"/>
              <a:gd name="connsiteY31" fmla="*/ 1791970 h 1904012"/>
              <a:gd name="connisteX32" fmla="*/ 546929 w 2526224"/>
              <a:gd name="connsiteY32" fmla="*/ 1791970 h 1904012"/>
              <a:gd name="connisteX33" fmla="*/ 625034 w 2526224"/>
              <a:gd name="connsiteY33" fmla="*/ 1838960 h 1904012"/>
              <a:gd name="connisteX34" fmla="*/ 703139 w 2526224"/>
              <a:gd name="connsiteY34" fmla="*/ 1885950 h 1904012"/>
              <a:gd name="connisteX35" fmla="*/ 780609 w 2526224"/>
              <a:gd name="connsiteY35" fmla="*/ 1901190 h 1904012"/>
              <a:gd name="connisteX36" fmla="*/ 858714 w 2526224"/>
              <a:gd name="connsiteY36" fmla="*/ 1901190 h 1904012"/>
              <a:gd name="connisteX37" fmla="*/ 936819 w 2526224"/>
              <a:gd name="connsiteY37" fmla="*/ 1901190 h 1904012"/>
              <a:gd name="connisteX38" fmla="*/ 1014289 w 2526224"/>
              <a:gd name="connsiteY38" fmla="*/ 1870075 h 1904012"/>
              <a:gd name="connisteX39" fmla="*/ 1030164 w 2526224"/>
              <a:gd name="connsiteY39" fmla="*/ 1791970 h 1904012"/>
              <a:gd name="connisteX40" fmla="*/ 1108269 w 2526224"/>
              <a:gd name="connsiteY40" fmla="*/ 1745615 h 1904012"/>
              <a:gd name="connisteX41" fmla="*/ 1139384 w 2526224"/>
              <a:gd name="connsiteY41" fmla="*/ 1667510 h 1904012"/>
              <a:gd name="connisteX42" fmla="*/ 1139384 w 2526224"/>
              <a:gd name="connsiteY42" fmla="*/ 1589405 h 1904012"/>
              <a:gd name="connisteX43" fmla="*/ 1061279 w 2526224"/>
              <a:gd name="connsiteY43" fmla="*/ 1543050 h 1904012"/>
              <a:gd name="connisteX44" fmla="*/ 1014289 w 2526224"/>
              <a:gd name="connsiteY44" fmla="*/ 1464945 h 1904012"/>
              <a:gd name="connisteX45" fmla="*/ 999049 w 2526224"/>
              <a:gd name="connsiteY45" fmla="*/ 1386840 h 1904012"/>
              <a:gd name="connisteX46" fmla="*/ 983174 w 2526224"/>
              <a:gd name="connsiteY46" fmla="*/ 1308735 h 1904012"/>
              <a:gd name="connisteX47" fmla="*/ 1014289 w 2526224"/>
              <a:gd name="connsiteY47" fmla="*/ 1231265 h 1904012"/>
              <a:gd name="connisteX48" fmla="*/ 1092394 w 2526224"/>
              <a:gd name="connsiteY48" fmla="*/ 1200150 h 1904012"/>
              <a:gd name="connisteX49" fmla="*/ 1170499 w 2526224"/>
              <a:gd name="connsiteY49" fmla="*/ 1200150 h 1904012"/>
              <a:gd name="connisteX50" fmla="*/ 1248604 w 2526224"/>
              <a:gd name="connsiteY50" fmla="*/ 1200150 h 1904012"/>
              <a:gd name="connisteX51" fmla="*/ 1326074 w 2526224"/>
              <a:gd name="connsiteY51" fmla="*/ 1215390 h 1904012"/>
              <a:gd name="connisteX52" fmla="*/ 1404179 w 2526224"/>
              <a:gd name="connsiteY52" fmla="*/ 1215390 h 1904012"/>
              <a:gd name="connisteX53" fmla="*/ 1482284 w 2526224"/>
              <a:gd name="connsiteY53" fmla="*/ 1200150 h 1904012"/>
              <a:gd name="connisteX54" fmla="*/ 1560389 w 2526224"/>
              <a:gd name="connsiteY54" fmla="*/ 1215390 h 1904012"/>
              <a:gd name="connisteX55" fmla="*/ 1637859 w 2526224"/>
              <a:gd name="connsiteY55" fmla="*/ 1277620 h 1904012"/>
              <a:gd name="connisteX56" fmla="*/ 1715964 w 2526224"/>
              <a:gd name="connsiteY56" fmla="*/ 1324610 h 1904012"/>
              <a:gd name="connisteX57" fmla="*/ 1794069 w 2526224"/>
              <a:gd name="connsiteY57" fmla="*/ 1324610 h 1904012"/>
              <a:gd name="connisteX58" fmla="*/ 1871539 w 2526224"/>
              <a:gd name="connsiteY58" fmla="*/ 1355725 h 1904012"/>
              <a:gd name="connisteX59" fmla="*/ 1949644 w 2526224"/>
              <a:gd name="connsiteY59" fmla="*/ 1371600 h 1904012"/>
              <a:gd name="connisteX60" fmla="*/ 2027749 w 2526224"/>
              <a:gd name="connsiteY60" fmla="*/ 1371600 h 1904012"/>
              <a:gd name="connisteX61" fmla="*/ 2042989 w 2526224"/>
              <a:gd name="connsiteY61" fmla="*/ 1293495 h 1904012"/>
              <a:gd name="connisteX62" fmla="*/ 1965519 w 2526224"/>
              <a:gd name="connsiteY62" fmla="*/ 1215390 h 1904012"/>
              <a:gd name="connisteX63" fmla="*/ 1918529 w 2526224"/>
              <a:gd name="connsiteY63" fmla="*/ 1137285 h 1904012"/>
              <a:gd name="connisteX64" fmla="*/ 1871539 w 2526224"/>
              <a:gd name="connsiteY64" fmla="*/ 1059815 h 1904012"/>
              <a:gd name="connisteX65" fmla="*/ 1856299 w 2526224"/>
              <a:gd name="connsiteY65" fmla="*/ 981710 h 1904012"/>
              <a:gd name="connisteX66" fmla="*/ 1840424 w 2526224"/>
              <a:gd name="connsiteY66" fmla="*/ 903605 h 1904012"/>
              <a:gd name="connisteX67" fmla="*/ 1840424 w 2526224"/>
              <a:gd name="connsiteY67" fmla="*/ 825500 h 1904012"/>
              <a:gd name="connisteX68" fmla="*/ 1918529 w 2526224"/>
              <a:gd name="connsiteY68" fmla="*/ 763270 h 1904012"/>
              <a:gd name="connisteX69" fmla="*/ 1996634 w 2526224"/>
              <a:gd name="connsiteY69" fmla="*/ 748030 h 1904012"/>
              <a:gd name="connisteX70" fmla="*/ 2074739 w 2526224"/>
              <a:gd name="connsiteY70" fmla="*/ 748030 h 1904012"/>
              <a:gd name="connisteX71" fmla="*/ 2152209 w 2526224"/>
              <a:gd name="connsiteY71" fmla="*/ 716915 h 1904012"/>
              <a:gd name="connisteX72" fmla="*/ 2230314 w 2526224"/>
              <a:gd name="connsiteY72" fmla="*/ 685800 h 1904012"/>
              <a:gd name="connisteX73" fmla="*/ 2308419 w 2526224"/>
              <a:gd name="connsiteY73" fmla="*/ 654050 h 1904012"/>
              <a:gd name="connisteX74" fmla="*/ 2385889 w 2526224"/>
              <a:gd name="connsiteY74" fmla="*/ 622935 h 1904012"/>
              <a:gd name="connisteX75" fmla="*/ 2463994 w 2526224"/>
              <a:gd name="connsiteY75" fmla="*/ 545465 h 1904012"/>
              <a:gd name="connisteX76" fmla="*/ 2510984 w 2526224"/>
              <a:gd name="connsiteY76" fmla="*/ 467360 h 1904012"/>
              <a:gd name="connisteX77" fmla="*/ 2526224 w 2526224"/>
              <a:gd name="connsiteY77" fmla="*/ 389255 h 1904012"/>
              <a:gd name="connisteX78" fmla="*/ 2510984 w 2526224"/>
              <a:gd name="connsiteY78" fmla="*/ 311150 h 1904012"/>
              <a:gd name="connisteX79" fmla="*/ 2495109 w 2526224"/>
              <a:gd name="connsiteY79" fmla="*/ 233680 h 1904012"/>
              <a:gd name="connisteX80" fmla="*/ 2448754 w 2526224"/>
              <a:gd name="connsiteY80" fmla="*/ 155575 h 1904012"/>
              <a:gd name="connisteX81" fmla="*/ 2401764 w 2526224"/>
              <a:gd name="connsiteY81" fmla="*/ 77470 h 1904012"/>
              <a:gd name="connisteX82" fmla="*/ 2339534 w 2526224"/>
              <a:gd name="connsiteY82" fmla="*/ 0 h 1904012"/>
              <a:gd name="connisteX83" fmla="*/ 2308419 w 2526224"/>
              <a:gd name="connsiteY83" fmla="*/ 77470 h 1904012"/>
              <a:gd name="connisteX84" fmla="*/ 2308419 w 2526224"/>
              <a:gd name="connsiteY84" fmla="*/ 155575 h 1904012"/>
              <a:gd name="connisteX85" fmla="*/ 2246189 w 2526224"/>
              <a:gd name="connsiteY85" fmla="*/ 233680 h 1904012"/>
              <a:gd name="connisteX86" fmla="*/ 2199199 w 2526224"/>
              <a:gd name="connsiteY86" fmla="*/ 311150 h 1904012"/>
              <a:gd name="connisteX87" fmla="*/ 2121094 w 2526224"/>
              <a:gd name="connsiteY87" fmla="*/ 342900 h 1904012"/>
              <a:gd name="connisteX88" fmla="*/ 2042989 w 2526224"/>
              <a:gd name="connsiteY88" fmla="*/ 358140 h 1904012"/>
              <a:gd name="connisteX89" fmla="*/ 1965519 w 2526224"/>
              <a:gd name="connsiteY89" fmla="*/ 342900 h 1904012"/>
              <a:gd name="connisteX90" fmla="*/ 1918529 w 2526224"/>
              <a:gd name="connsiteY90" fmla="*/ 264795 h 1904012"/>
              <a:gd name="connisteX91" fmla="*/ 1840424 w 2526224"/>
              <a:gd name="connsiteY91" fmla="*/ 280035 h 1904012"/>
              <a:gd name="connisteX92" fmla="*/ 1762954 w 2526224"/>
              <a:gd name="connsiteY92" fmla="*/ 311150 h 1904012"/>
              <a:gd name="connisteX93" fmla="*/ 1684849 w 2526224"/>
              <a:gd name="connsiteY93" fmla="*/ 327025 h 1904012"/>
              <a:gd name="connisteX94" fmla="*/ 1606744 w 2526224"/>
              <a:gd name="connsiteY94" fmla="*/ 342900 h 1904012"/>
              <a:gd name="connisteX95" fmla="*/ 1528639 w 2526224"/>
              <a:gd name="connsiteY95" fmla="*/ 358140 h 1904012"/>
              <a:gd name="connisteX96" fmla="*/ 1451169 w 2526224"/>
              <a:gd name="connsiteY96" fmla="*/ 389255 h 1904012"/>
              <a:gd name="connisteX97" fmla="*/ 1373064 w 2526224"/>
              <a:gd name="connsiteY97" fmla="*/ 420370 h 1904012"/>
              <a:gd name="connisteX98" fmla="*/ 1294959 w 2526224"/>
              <a:gd name="connsiteY98" fmla="*/ 436245 h 1904012"/>
              <a:gd name="connisteX99" fmla="*/ 1248604 w 2526224"/>
              <a:gd name="connsiteY99" fmla="*/ 358140 h 1904012"/>
              <a:gd name="connisteX100" fmla="*/ 1170499 w 2526224"/>
              <a:gd name="connsiteY100" fmla="*/ 327025 h 1904012"/>
              <a:gd name="connisteX101" fmla="*/ 1092394 w 2526224"/>
              <a:gd name="connsiteY101" fmla="*/ 327025 h 1904012"/>
              <a:gd name="connisteX102" fmla="*/ 1014289 w 2526224"/>
              <a:gd name="connsiteY102" fmla="*/ 327025 h 1904012"/>
              <a:gd name="connisteX103" fmla="*/ 936819 w 2526224"/>
              <a:gd name="connsiteY103" fmla="*/ 374015 h 1904012"/>
              <a:gd name="connisteX104" fmla="*/ 874589 w 2526224"/>
              <a:gd name="connsiteY104" fmla="*/ 295910 h 1904012"/>
              <a:gd name="connisteX105" fmla="*/ 796484 w 2526224"/>
              <a:gd name="connsiteY105" fmla="*/ 264795 h 1904012"/>
              <a:gd name="connisteX106" fmla="*/ 780609 w 2526224"/>
              <a:gd name="connsiteY106" fmla="*/ 186690 h 1904012"/>
              <a:gd name="connisteX107" fmla="*/ 780609 w 2526224"/>
              <a:gd name="connsiteY107" fmla="*/ 108585 h 1904012"/>
              <a:gd name="connisteX108" fmla="*/ 718379 w 2526224"/>
              <a:gd name="connsiteY108" fmla="*/ 31115 h 1904012"/>
              <a:gd name="connisteX109" fmla="*/ 640274 w 2526224"/>
              <a:gd name="connsiteY109" fmla="*/ 31115 h 190401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Lst>
            <a:rect l="l" t="t" r="r" b="b"/>
            <a:pathLst>
              <a:path w="2526225" h="1904012">
                <a:moveTo>
                  <a:pt x="640275" y="31115"/>
                </a:moveTo>
                <a:cubicBezTo>
                  <a:pt x="621860" y="46355"/>
                  <a:pt x="628210" y="77470"/>
                  <a:pt x="625035" y="108585"/>
                </a:cubicBezTo>
                <a:cubicBezTo>
                  <a:pt x="621860" y="139700"/>
                  <a:pt x="621860" y="155575"/>
                  <a:pt x="625035" y="186690"/>
                </a:cubicBezTo>
                <a:cubicBezTo>
                  <a:pt x="628210" y="217805"/>
                  <a:pt x="630750" y="233680"/>
                  <a:pt x="640275" y="264795"/>
                </a:cubicBezTo>
                <a:cubicBezTo>
                  <a:pt x="649800" y="295910"/>
                  <a:pt x="680915" y="321310"/>
                  <a:pt x="671390" y="342900"/>
                </a:cubicBezTo>
                <a:cubicBezTo>
                  <a:pt x="661865" y="364490"/>
                  <a:pt x="625035" y="361315"/>
                  <a:pt x="593920" y="374015"/>
                </a:cubicBezTo>
                <a:cubicBezTo>
                  <a:pt x="562805" y="386715"/>
                  <a:pt x="546930" y="398780"/>
                  <a:pt x="515815" y="405130"/>
                </a:cubicBezTo>
                <a:cubicBezTo>
                  <a:pt x="484700" y="411480"/>
                  <a:pt x="468825" y="417830"/>
                  <a:pt x="437710" y="405130"/>
                </a:cubicBezTo>
                <a:cubicBezTo>
                  <a:pt x="406595" y="392430"/>
                  <a:pt x="378655" y="339725"/>
                  <a:pt x="360240" y="342900"/>
                </a:cubicBezTo>
                <a:cubicBezTo>
                  <a:pt x="341825" y="346075"/>
                  <a:pt x="357065" y="389255"/>
                  <a:pt x="344365" y="420370"/>
                </a:cubicBezTo>
                <a:cubicBezTo>
                  <a:pt x="331665" y="451485"/>
                  <a:pt x="313250" y="467360"/>
                  <a:pt x="297375" y="498475"/>
                </a:cubicBezTo>
                <a:cubicBezTo>
                  <a:pt x="281500" y="529590"/>
                  <a:pt x="287850" y="548640"/>
                  <a:pt x="266260" y="576580"/>
                </a:cubicBezTo>
                <a:cubicBezTo>
                  <a:pt x="244670" y="604520"/>
                  <a:pt x="207205" y="610870"/>
                  <a:pt x="188790" y="638810"/>
                </a:cubicBezTo>
                <a:cubicBezTo>
                  <a:pt x="170375" y="666750"/>
                  <a:pt x="185615" y="685800"/>
                  <a:pt x="172915" y="716915"/>
                </a:cubicBezTo>
                <a:cubicBezTo>
                  <a:pt x="160215" y="748030"/>
                  <a:pt x="141800" y="763270"/>
                  <a:pt x="125925" y="794385"/>
                </a:cubicBezTo>
                <a:cubicBezTo>
                  <a:pt x="110050" y="825500"/>
                  <a:pt x="107510" y="841375"/>
                  <a:pt x="94810" y="872490"/>
                </a:cubicBezTo>
                <a:cubicBezTo>
                  <a:pt x="82110" y="903605"/>
                  <a:pt x="76395" y="919480"/>
                  <a:pt x="63695" y="950595"/>
                </a:cubicBezTo>
                <a:cubicBezTo>
                  <a:pt x="50995" y="981710"/>
                  <a:pt x="23055" y="1007110"/>
                  <a:pt x="32580" y="1028700"/>
                </a:cubicBezTo>
                <a:cubicBezTo>
                  <a:pt x="42105" y="1050290"/>
                  <a:pt x="94810" y="1038225"/>
                  <a:pt x="110685" y="1059815"/>
                </a:cubicBezTo>
                <a:cubicBezTo>
                  <a:pt x="126560" y="1081405"/>
                  <a:pt x="126560" y="1112520"/>
                  <a:pt x="110685" y="1137285"/>
                </a:cubicBezTo>
                <a:cubicBezTo>
                  <a:pt x="94810" y="1162050"/>
                  <a:pt x="35755" y="1159510"/>
                  <a:pt x="32580" y="1184275"/>
                </a:cubicBezTo>
                <a:cubicBezTo>
                  <a:pt x="29405" y="1209040"/>
                  <a:pt x="97985" y="1237615"/>
                  <a:pt x="94810" y="1262380"/>
                </a:cubicBezTo>
                <a:cubicBezTo>
                  <a:pt x="91635" y="1287145"/>
                  <a:pt x="35755" y="1283970"/>
                  <a:pt x="17340" y="1308735"/>
                </a:cubicBezTo>
                <a:cubicBezTo>
                  <a:pt x="-1075" y="1333500"/>
                  <a:pt x="-1710" y="1355725"/>
                  <a:pt x="1465" y="1386840"/>
                </a:cubicBezTo>
                <a:cubicBezTo>
                  <a:pt x="4640" y="1417955"/>
                  <a:pt x="14165" y="1433830"/>
                  <a:pt x="32580" y="1464945"/>
                </a:cubicBezTo>
                <a:cubicBezTo>
                  <a:pt x="50995" y="1496060"/>
                  <a:pt x="73220" y="1511935"/>
                  <a:pt x="94810" y="1543050"/>
                </a:cubicBezTo>
                <a:cubicBezTo>
                  <a:pt x="116400" y="1574165"/>
                  <a:pt x="122750" y="1589405"/>
                  <a:pt x="141800" y="1620520"/>
                </a:cubicBezTo>
                <a:cubicBezTo>
                  <a:pt x="160850" y="1651635"/>
                  <a:pt x="170375" y="1667510"/>
                  <a:pt x="188790" y="1698625"/>
                </a:cubicBezTo>
                <a:cubicBezTo>
                  <a:pt x="207205" y="1729740"/>
                  <a:pt x="210380" y="1760855"/>
                  <a:pt x="235145" y="1776730"/>
                </a:cubicBezTo>
                <a:cubicBezTo>
                  <a:pt x="259910" y="1792605"/>
                  <a:pt x="282135" y="1776730"/>
                  <a:pt x="313250" y="1776730"/>
                </a:cubicBezTo>
                <a:cubicBezTo>
                  <a:pt x="344365" y="1776730"/>
                  <a:pt x="360240" y="1773555"/>
                  <a:pt x="391355" y="1776730"/>
                </a:cubicBezTo>
                <a:cubicBezTo>
                  <a:pt x="422470" y="1779905"/>
                  <a:pt x="437710" y="1788795"/>
                  <a:pt x="468825" y="1791970"/>
                </a:cubicBezTo>
                <a:cubicBezTo>
                  <a:pt x="499940" y="1795145"/>
                  <a:pt x="515815" y="1782445"/>
                  <a:pt x="546930" y="1791970"/>
                </a:cubicBezTo>
                <a:cubicBezTo>
                  <a:pt x="578045" y="1801495"/>
                  <a:pt x="593920" y="1819910"/>
                  <a:pt x="625035" y="1838960"/>
                </a:cubicBezTo>
                <a:cubicBezTo>
                  <a:pt x="656150" y="1858010"/>
                  <a:pt x="672025" y="1873250"/>
                  <a:pt x="703140" y="1885950"/>
                </a:cubicBezTo>
                <a:cubicBezTo>
                  <a:pt x="734255" y="1898650"/>
                  <a:pt x="749495" y="1898015"/>
                  <a:pt x="780610" y="1901190"/>
                </a:cubicBezTo>
                <a:cubicBezTo>
                  <a:pt x="811725" y="1904365"/>
                  <a:pt x="827600" y="1901190"/>
                  <a:pt x="858715" y="1901190"/>
                </a:cubicBezTo>
                <a:cubicBezTo>
                  <a:pt x="889830" y="1901190"/>
                  <a:pt x="905705" y="1907540"/>
                  <a:pt x="936820" y="1901190"/>
                </a:cubicBezTo>
                <a:cubicBezTo>
                  <a:pt x="967935" y="1894840"/>
                  <a:pt x="995875" y="1891665"/>
                  <a:pt x="1014290" y="1870075"/>
                </a:cubicBezTo>
                <a:cubicBezTo>
                  <a:pt x="1032705" y="1848485"/>
                  <a:pt x="1011115" y="1816735"/>
                  <a:pt x="1030165" y="1791970"/>
                </a:cubicBezTo>
                <a:cubicBezTo>
                  <a:pt x="1049215" y="1767205"/>
                  <a:pt x="1086680" y="1770380"/>
                  <a:pt x="1108270" y="1745615"/>
                </a:cubicBezTo>
                <a:cubicBezTo>
                  <a:pt x="1129860" y="1720850"/>
                  <a:pt x="1133035" y="1698625"/>
                  <a:pt x="1139385" y="1667510"/>
                </a:cubicBezTo>
                <a:cubicBezTo>
                  <a:pt x="1145735" y="1636395"/>
                  <a:pt x="1155260" y="1614170"/>
                  <a:pt x="1139385" y="1589405"/>
                </a:cubicBezTo>
                <a:cubicBezTo>
                  <a:pt x="1123510" y="1564640"/>
                  <a:pt x="1086045" y="1567815"/>
                  <a:pt x="1061280" y="1543050"/>
                </a:cubicBezTo>
                <a:cubicBezTo>
                  <a:pt x="1036515" y="1518285"/>
                  <a:pt x="1026990" y="1496060"/>
                  <a:pt x="1014290" y="1464945"/>
                </a:cubicBezTo>
                <a:cubicBezTo>
                  <a:pt x="1001590" y="1433830"/>
                  <a:pt x="1005400" y="1417955"/>
                  <a:pt x="999050" y="1386840"/>
                </a:cubicBezTo>
                <a:cubicBezTo>
                  <a:pt x="992700" y="1355725"/>
                  <a:pt x="980000" y="1339850"/>
                  <a:pt x="983175" y="1308735"/>
                </a:cubicBezTo>
                <a:cubicBezTo>
                  <a:pt x="986350" y="1277620"/>
                  <a:pt x="992700" y="1252855"/>
                  <a:pt x="1014290" y="1231265"/>
                </a:cubicBezTo>
                <a:cubicBezTo>
                  <a:pt x="1035880" y="1209675"/>
                  <a:pt x="1061280" y="1206500"/>
                  <a:pt x="1092395" y="1200150"/>
                </a:cubicBezTo>
                <a:cubicBezTo>
                  <a:pt x="1123510" y="1193800"/>
                  <a:pt x="1139385" y="1200150"/>
                  <a:pt x="1170500" y="1200150"/>
                </a:cubicBezTo>
                <a:cubicBezTo>
                  <a:pt x="1201615" y="1200150"/>
                  <a:pt x="1217490" y="1196975"/>
                  <a:pt x="1248605" y="1200150"/>
                </a:cubicBezTo>
                <a:cubicBezTo>
                  <a:pt x="1279720" y="1203325"/>
                  <a:pt x="1294960" y="1212215"/>
                  <a:pt x="1326075" y="1215390"/>
                </a:cubicBezTo>
                <a:cubicBezTo>
                  <a:pt x="1357190" y="1218565"/>
                  <a:pt x="1373065" y="1218565"/>
                  <a:pt x="1404180" y="1215390"/>
                </a:cubicBezTo>
                <a:cubicBezTo>
                  <a:pt x="1435295" y="1212215"/>
                  <a:pt x="1451170" y="1200150"/>
                  <a:pt x="1482285" y="1200150"/>
                </a:cubicBezTo>
                <a:cubicBezTo>
                  <a:pt x="1513400" y="1200150"/>
                  <a:pt x="1529275" y="1200150"/>
                  <a:pt x="1560390" y="1215390"/>
                </a:cubicBezTo>
                <a:cubicBezTo>
                  <a:pt x="1591505" y="1230630"/>
                  <a:pt x="1606745" y="1256030"/>
                  <a:pt x="1637860" y="1277620"/>
                </a:cubicBezTo>
                <a:cubicBezTo>
                  <a:pt x="1668975" y="1299210"/>
                  <a:pt x="1684850" y="1315085"/>
                  <a:pt x="1715965" y="1324610"/>
                </a:cubicBezTo>
                <a:cubicBezTo>
                  <a:pt x="1747080" y="1334135"/>
                  <a:pt x="1762955" y="1318260"/>
                  <a:pt x="1794070" y="1324610"/>
                </a:cubicBezTo>
                <a:cubicBezTo>
                  <a:pt x="1825185" y="1330960"/>
                  <a:pt x="1840425" y="1346200"/>
                  <a:pt x="1871540" y="1355725"/>
                </a:cubicBezTo>
                <a:cubicBezTo>
                  <a:pt x="1902655" y="1365250"/>
                  <a:pt x="1918530" y="1368425"/>
                  <a:pt x="1949645" y="1371600"/>
                </a:cubicBezTo>
                <a:cubicBezTo>
                  <a:pt x="1980760" y="1374775"/>
                  <a:pt x="2009335" y="1387475"/>
                  <a:pt x="2027750" y="1371600"/>
                </a:cubicBezTo>
                <a:cubicBezTo>
                  <a:pt x="2046165" y="1355725"/>
                  <a:pt x="2055690" y="1324610"/>
                  <a:pt x="2042990" y="1293495"/>
                </a:cubicBezTo>
                <a:cubicBezTo>
                  <a:pt x="2030290" y="1262380"/>
                  <a:pt x="1990285" y="1246505"/>
                  <a:pt x="1965520" y="1215390"/>
                </a:cubicBezTo>
                <a:cubicBezTo>
                  <a:pt x="1940755" y="1184275"/>
                  <a:pt x="1937580" y="1168400"/>
                  <a:pt x="1918530" y="1137285"/>
                </a:cubicBezTo>
                <a:cubicBezTo>
                  <a:pt x="1899480" y="1106170"/>
                  <a:pt x="1884240" y="1090930"/>
                  <a:pt x="1871540" y="1059815"/>
                </a:cubicBezTo>
                <a:cubicBezTo>
                  <a:pt x="1858840" y="1028700"/>
                  <a:pt x="1862650" y="1012825"/>
                  <a:pt x="1856300" y="981710"/>
                </a:cubicBezTo>
                <a:cubicBezTo>
                  <a:pt x="1849950" y="950595"/>
                  <a:pt x="1843600" y="934720"/>
                  <a:pt x="1840425" y="903605"/>
                </a:cubicBezTo>
                <a:cubicBezTo>
                  <a:pt x="1837250" y="872490"/>
                  <a:pt x="1824550" y="853440"/>
                  <a:pt x="1840425" y="825500"/>
                </a:cubicBezTo>
                <a:cubicBezTo>
                  <a:pt x="1856300" y="797560"/>
                  <a:pt x="1887415" y="778510"/>
                  <a:pt x="1918530" y="763270"/>
                </a:cubicBezTo>
                <a:cubicBezTo>
                  <a:pt x="1949645" y="748030"/>
                  <a:pt x="1965520" y="751205"/>
                  <a:pt x="1996635" y="748030"/>
                </a:cubicBezTo>
                <a:cubicBezTo>
                  <a:pt x="2027750" y="744855"/>
                  <a:pt x="2043625" y="754380"/>
                  <a:pt x="2074740" y="748030"/>
                </a:cubicBezTo>
                <a:cubicBezTo>
                  <a:pt x="2105855" y="741680"/>
                  <a:pt x="2121095" y="729615"/>
                  <a:pt x="2152210" y="716915"/>
                </a:cubicBezTo>
                <a:cubicBezTo>
                  <a:pt x="2183325" y="704215"/>
                  <a:pt x="2199200" y="698500"/>
                  <a:pt x="2230315" y="685800"/>
                </a:cubicBezTo>
                <a:cubicBezTo>
                  <a:pt x="2261430" y="673100"/>
                  <a:pt x="2277305" y="666750"/>
                  <a:pt x="2308420" y="654050"/>
                </a:cubicBezTo>
                <a:cubicBezTo>
                  <a:pt x="2339535" y="641350"/>
                  <a:pt x="2354775" y="644525"/>
                  <a:pt x="2385890" y="622935"/>
                </a:cubicBezTo>
                <a:cubicBezTo>
                  <a:pt x="2417005" y="601345"/>
                  <a:pt x="2439230" y="576580"/>
                  <a:pt x="2463995" y="545465"/>
                </a:cubicBezTo>
                <a:cubicBezTo>
                  <a:pt x="2488760" y="514350"/>
                  <a:pt x="2498285" y="498475"/>
                  <a:pt x="2510985" y="467360"/>
                </a:cubicBezTo>
                <a:cubicBezTo>
                  <a:pt x="2523685" y="436245"/>
                  <a:pt x="2526225" y="420370"/>
                  <a:pt x="2526225" y="389255"/>
                </a:cubicBezTo>
                <a:cubicBezTo>
                  <a:pt x="2526225" y="358140"/>
                  <a:pt x="2517335" y="342265"/>
                  <a:pt x="2510985" y="311150"/>
                </a:cubicBezTo>
                <a:cubicBezTo>
                  <a:pt x="2504635" y="280035"/>
                  <a:pt x="2507810" y="264795"/>
                  <a:pt x="2495110" y="233680"/>
                </a:cubicBezTo>
                <a:cubicBezTo>
                  <a:pt x="2482410" y="202565"/>
                  <a:pt x="2467170" y="186690"/>
                  <a:pt x="2448755" y="155575"/>
                </a:cubicBezTo>
                <a:cubicBezTo>
                  <a:pt x="2430340" y="124460"/>
                  <a:pt x="2423355" y="108585"/>
                  <a:pt x="2401765" y="77470"/>
                </a:cubicBezTo>
                <a:cubicBezTo>
                  <a:pt x="2380175" y="46355"/>
                  <a:pt x="2357950" y="0"/>
                  <a:pt x="2339535" y="0"/>
                </a:cubicBezTo>
                <a:cubicBezTo>
                  <a:pt x="2321120" y="0"/>
                  <a:pt x="2314770" y="46355"/>
                  <a:pt x="2308420" y="77470"/>
                </a:cubicBezTo>
                <a:cubicBezTo>
                  <a:pt x="2302070" y="108585"/>
                  <a:pt x="2321120" y="124460"/>
                  <a:pt x="2308420" y="155575"/>
                </a:cubicBezTo>
                <a:cubicBezTo>
                  <a:pt x="2295720" y="186690"/>
                  <a:pt x="2267780" y="202565"/>
                  <a:pt x="2246190" y="233680"/>
                </a:cubicBezTo>
                <a:cubicBezTo>
                  <a:pt x="2224600" y="264795"/>
                  <a:pt x="2223965" y="289560"/>
                  <a:pt x="2199200" y="311150"/>
                </a:cubicBezTo>
                <a:cubicBezTo>
                  <a:pt x="2174435" y="332740"/>
                  <a:pt x="2152210" y="333375"/>
                  <a:pt x="2121095" y="342900"/>
                </a:cubicBezTo>
                <a:cubicBezTo>
                  <a:pt x="2089980" y="352425"/>
                  <a:pt x="2074105" y="358140"/>
                  <a:pt x="2042990" y="358140"/>
                </a:cubicBezTo>
                <a:cubicBezTo>
                  <a:pt x="2011875" y="358140"/>
                  <a:pt x="1990285" y="361315"/>
                  <a:pt x="1965520" y="342900"/>
                </a:cubicBezTo>
                <a:cubicBezTo>
                  <a:pt x="1940755" y="324485"/>
                  <a:pt x="1943295" y="277495"/>
                  <a:pt x="1918530" y="264795"/>
                </a:cubicBezTo>
                <a:cubicBezTo>
                  <a:pt x="1893765" y="252095"/>
                  <a:pt x="1871540" y="270510"/>
                  <a:pt x="1840425" y="280035"/>
                </a:cubicBezTo>
                <a:cubicBezTo>
                  <a:pt x="1809310" y="289560"/>
                  <a:pt x="1794070" y="301625"/>
                  <a:pt x="1762955" y="311150"/>
                </a:cubicBezTo>
                <a:cubicBezTo>
                  <a:pt x="1731840" y="320675"/>
                  <a:pt x="1715965" y="320675"/>
                  <a:pt x="1684850" y="327025"/>
                </a:cubicBezTo>
                <a:cubicBezTo>
                  <a:pt x="1653735" y="333375"/>
                  <a:pt x="1637860" y="336550"/>
                  <a:pt x="1606745" y="342900"/>
                </a:cubicBezTo>
                <a:cubicBezTo>
                  <a:pt x="1575630" y="349250"/>
                  <a:pt x="1559755" y="348615"/>
                  <a:pt x="1528640" y="358140"/>
                </a:cubicBezTo>
                <a:cubicBezTo>
                  <a:pt x="1497525" y="367665"/>
                  <a:pt x="1482285" y="376555"/>
                  <a:pt x="1451170" y="389255"/>
                </a:cubicBezTo>
                <a:cubicBezTo>
                  <a:pt x="1420055" y="401955"/>
                  <a:pt x="1404180" y="410845"/>
                  <a:pt x="1373065" y="420370"/>
                </a:cubicBezTo>
                <a:cubicBezTo>
                  <a:pt x="1341950" y="429895"/>
                  <a:pt x="1319725" y="448945"/>
                  <a:pt x="1294960" y="436245"/>
                </a:cubicBezTo>
                <a:cubicBezTo>
                  <a:pt x="1270195" y="423545"/>
                  <a:pt x="1273370" y="379730"/>
                  <a:pt x="1248605" y="358140"/>
                </a:cubicBezTo>
                <a:cubicBezTo>
                  <a:pt x="1223840" y="336550"/>
                  <a:pt x="1201615" y="333375"/>
                  <a:pt x="1170500" y="327025"/>
                </a:cubicBezTo>
                <a:cubicBezTo>
                  <a:pt x="1139385" y="320675"/>
                  <a:pt x="1123510" y="327025"/>
                  <a:pt x="1092395" y="327025"/>
                </a:cubicBezTo>
                <a:cubicBezTo>
                  <a:pt x="1061280" y="327025"/>
                  <a:pt x="1045405" y="317500"/>
                  <a:pt x="1014290" y="327025"/>
                </a:cubicBezTo>
                <a:cubicBezTo>
                  <a:pt x="983175" y="336550"/>
                  <a:pt x="964760" y="380365"/>
                  <a:pt x="936820" y="374015"/>
                </a:cubicBezTo>
                <a:cubicBezTo>
                  <a:pt x="908880" y="367665"/>
                  <a:pt x="902530" y="317500"/>
                  <a:pt x="874590" y="295910"/>
                </a:cubicBezTo>
                <a:cubicBezTo>
                  <a:pt x="846650" y="274320"/>
                  <a:pt x="815535" y="286385"/>
                  <a:pt x="796485" y="264795"/>
                </a:cubicBezTo>
                <a:cubicBezTo>
                  <a:pt x="777435" y="243205"/>
                  <a:pt x="783785" y="217805"/>
                  <a:pt x="780610" y="186690"/>
                </a:cubicBezTo>
                <a:cubicBezTo>
                  <a:pt x="777435" y="155575"/>
                  <a:pt x="793310" y="139700"/>
                  <a:pt x="780610" y="108585"/>
                </a:cubicBezTo>
                <a:cubicBezTo>
                  <a:pt x="767910" y="77470"/>
                  <a:pt x="746320" y="46355"/>
                  <a:pt x="718380" y="31115"/>
                </a:cubicBezTo>
                <a:cubicBezTo>
                  <a:pt x="690440" y="15875"/>
                  <a:pt x="658690" y="15875"/>
                  <a:pt x="640275" y="31115"/>
                </a:cubicBezTo>
                <a:close/>
              </a:path>
            </a:pathLst>
          </a:custGeom>
          <a:noFill/>
          <a:ln w="5715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5" name="任意多边形 24"/>
          <p:cNvSpPr/>
          <p:nvPr>
            <p:custDataLst>
              <p:tags r:id="rId12"/>
            </p:custDataLst>
          </p:nvPr>
        </p:nvSpPr>
        <p:spPr>
          <a:xfrm>
            <a:off x="7679851" y="1949900"/>
            <a:ext cx="1456055" cy="2945765"/>
          </a:xfrm>
          <a:custGeom>
            <a:avLst/>
            <a:gdLst>
              <a:gd name="connisteX0" fmla="*/ 471026 w 2014076"/>
              <a:gd name="connsiteY0" fmla="*/ 0 h 3514884"/>
              <a:gd name="connisteX1" fmla="*/ 471026 w 2014076"/>
              <a:gd name="connsiteY1" fmla="*/ 77470 h 3514884"/>
              <a:gd name="connisteX2" fmla="*/ 549131 w 2014076"/>
              <a:gd name="connsiteY2" fmla="*/ 124460 h 3514884"/>
              <a:gd name="connisteX3" fmla="*/ 627236 w 2014076"/>
              <a:gd name="connsiteY3" fmla="*/ 186690 h 3514884"/>
              <a:gd name="connisteX4" fmla="*/ 658351 w 2014076"/>
              <a:gd name="connsiteY4" fmla="*/ 264795 h 3514884"/>
              <a:gd name="connisteX5" fmla="*/ 736456 w 2014076"/>
              <a:gd name="connsiteY5" fmla="*/ 264795 h 3514884"/>
              <a:gd name="connisteX6" fmla="*/ 813926 w 2014076"/>
              <a:gd name="connsiteY6" fmla="*/ 233680 h 3514884"/>
              <a:gd name="connisteX7" fmla="*/ 892031 w 2014076"/>
              <a:gd name="connsiteY7" fmla="*/ 202565 h 3514884"/>
              <a:gd name="connisteX8" fmla="*/ 970136 w 2014076"/>
              <a:gd name="connsiteY8" fmla="*/ 186690 h 3514884"/>
              <a:gd name="connisteX9" fmla="*/ 1048241 w 2014076"/>
              <a:gd name="connsiteY9" fmla="*/ 171450 h 3514884"/>
              <a:gd name="connisteX10" fmla="*/ 1125711 w 2014076"/>
              <a:gd name="connsiteY10" fmla="*/ 155575 h 3514884"/>
              <a:gd name="connisteX11" fmla="*/ 1203816 w 2014076"/>
              <a:gd name="connsiteY11" fmla="*/ 93345 h 3514884"/>
              <a:gd name="connisteX12" fmla="*/ 1281921 w 2014076"/>
              <a:gd name="connsiteY12" fmla="*/ 31115 h 3514884"/>
              <a:gd name="connisteX13" fmla="*/ 1297161 w 2014076"/>
              <a:gd name="connsiteY13" fmla="*/ 108585 h 3514884"/>
              <a:gd name="connisteX14" fmla="*/ 1375266 w 2014076"/>
              <a:gd name="connsiteY14" fmla="*/ 140335 h 3514884"/>
              <a:gd name="connisteX15" fmla="*/ 1453371 w 2014076"/>
              <a:gd name="connsiteY15" fmla="*/ 124460 h 3514884"/>
              <a:gd name="connisteX16" fmla="*/ 1515601 w 2014076"/>
              <a:gd name="connsiteY16" fmla="*/ 202565 h 3514884"/>
              <a:gd name="connisteX17" fmla="*/ 1437496 w 2014076"/>
              <a:gd name="connsiteY17" fmla="*/ 233680 h 3514884"/>
              <a:gd name="connisteX18" fmla="*/ 1359391 w 2014076"/>
              <a:gd name="connsiteY18" fmla="*/ 264795 h 3514884"/>
              <a:gd name="connisteX19" fmla="*/ 1281921 w 2014076"/>
              <a:gd name="connsiteY19" fmla="*/ 311785 h 3514884"/>
              <a:gd name="connisteX20" fmla="*/ 1203816 w 2014076"/>
              <a:gd name="connsiteY20" fmla="*/ 327025 h 3514884"/>
              <a:gd name="connisteX21" fmla="*/ 1125711 w 2014076"/>
              <a:gd name="connsiteY21" fmla="*/ 342900 h 3514884"/>
              <a:gd name="connisteX22" fmla="*/ 1048241 w 2014076"/>
              <a:gd name="connsiteY22" fmla="*/ 327025 h 3514884"/>
              <a:gd name="connisteX23" fmla="*/ 970136 w 2014076"/>
              <a:gd name="connsiteY23" fmla="*/ 311785 h 3514884"/>
              <a:gd name="connisteX24" fmla="*/ 892031 w 2014076"/>
              <a:gd name="connsiteY24" fmla="*/ 311785 h 3514884"/>
              <a:gd name="connisteX25" fmla="*/ 813926 w 2014076"/>
              <a:gd name="connsiteY25" fmla="*/ 374015 h 3514884"/>
              <a:gd name="connisteX26" fmla="*/ 751696 w 2014076"/>
              <a:gd name="connsiteY26" fmla="*/ 451485 h 3514884"/>
              <a:gd name="connisteX27" fmla="*/ 705341 w 2014076"/>
              <a:gd name="connsiteY27" fmla="*/ 529590 h 3514884"/>
              <a:gd name="connisteX28" fmla="*/ 767571 w 2014076"/>
              <a:gd name="connsiteY28" fmla="*/ 607695 h 3514884"/>
              <a:gd name="connisteX29" fmla="*/ 829801 w 2014076"/>
              <a:gd name="connsiteY29" fmla="*/ 685800 h 3514884"/>
              <a:gd name="connisteX30" fmla="*/ 845041 w 2014076"/>
              <a:gd name="connsiteY30" fmla="*/ 763270 h 3514884"/>
              <a:gd name="connisteX31" fmla="*/ 860916 w 2014076"/>
              <a:gd name="connsiteY31" fmla="*/ 841375 h 3514884"/>
              <a:gd name="connisteX32" fmla="*/ 813926 w 2014076"/>
              <a:gd name="connsiteY32" fmla="*/ 919480 h 3514884"/>
              <a:gd name="connisteX33" fmla="*/ 736456 w 2014076"/>
              <a:gd name="connsiteY33" fmla="*/ 934720 h 3514884"/>
              <a:gd name="connisteX34" fmla="*/ 658351 w 2014076"/>
              <a:gd name="connsiteY34" fmla="*/ 919480 h 3514884"/>
              <a:gd name="connisteX35" fmla="*/ 642476 w 2014076"/>
              <a:gd name="connsiteY35" fmla="*/ 841375 h 3514884"/>
              <a:gd name="connisteX36" fmla="*/ 565006 w 2014076"/>
              <a:gd name="connsiteY36" fmla="*/ 794385 h 3514884"/>
              <a:gd name="connisteX37" fmla="*/ 486901 w 2014076"/>
              <a:gd name="connsiteY37" fmla="*/ 857250 h 3514884"/>
              <a:gd name="connisteX38" fmla="*/ 439911 w 2014076"/>
              <a:gd name="connsiteY38" fmla="*/ 934720 h 3514884"/>
              <a:gd name="connisteX39" fmla="*/ 424671 w 2014076"/>
              <a:gd name="connsiteY39" fmla="*/ 1012825 h 3514884"/>
              <a:gd name="connisteX40" fmla="*/ 408796 w 2014076"/>
              <a:gd name="connsiteY40" fmla="*/ 1090930 h 3514884"/>
              <a:gd name="connisteX41" fmla="*/ 486901 w 2014076"/>
              <a:gd name="connsiteY41" fmla="*/ 1153160 h 3514884"/>
              <a:gd name="connisteX42" fmla="*/ 549131 w 2014076"/>
              <a:gd name="connsiteY42" fmla="*/ 1231265 h 3514884"/>
              <a:gd name="connisteX43" fmla="*/ 596121 w 2014076"/>
              <a:gd name="connsiteY43" fmla="*/ 1308735 h 3514884"/>
              <a:gd name="connisteX44" fmla="*/ 642476 w 2014076"/>
              <a:gd name="connsiteY44" fmla="*/ 1386840 h 3514884"/>
              <a:gd name="connisteX45" fmla="*/ 658351 w 2014076"/>
              <a:gd name="connsiteY45" fmla="*/ 1464945 h 3514884"/>
              <a:gd name="connisteX46" fmla="*/ 673591 w 2014076"/>
              <a:gd name="connsiteY46" fmla="*/ 1543050 h 3514884"/>
              <a:gd name="connisteX47" fmla="*/ 689466 w 2014076"/>
              <a:gd name="connsiteY47" fmla="*/ 1620520 h 3514884"/>
              <a:gd name="connisteX48" fmla="*/ 673591 w 2014076"/>
              <a:gd name="connsiteY48" fmla="*/ 1698625 h 3514884"/>
              <a:gd name="connisteX49" fmla="*/ 596121 w 2014076"/>
              <a:gd name="connsiteY49" fmla="*/ 1745615 h 3514884"/>
              <a:gd name="connisteX50" fmla="*/ 518016 w 2014076"/>
              <a:gd name="connsiteY50" fmla="*/ 1776730 h 3514884"/>
              <a:gd name="connisteX51" fmla="*/ 439911 w 2014076"/>
              <a:gd name="connsiteY51" fmla="*/ 1807845 h 3514884"/>
              <a:gd name="connisteX52" fmla="*/ 362441 w 2014076"/>
              <a:gd name="connsiteY52" fmla="*/ 1838960 h 3514884"/>
              <a:gd name="connisteX53" fmla="*/ 284336 w 2014076"/>
              <a:gd name="connsiteY53" fmla="*/ 1854835 h 3514884"/>
              <a:gd name="connisteX54" fmla="*/ 206231 w 2014076"/>
              <a:gd name="connsiteY54" fmla="*/ 1870075 h 3514884"/>
              <a:gd name="connisteX55" fmla="*/ 128126 w 2014076"/>
              <a:gd name="connsiteY55" fmla="*/ 1885950 h 3514884"/>
              <a:gd name="connisteX56" fmla="*/ 50656 w 2014076"/>
              <a:gd name="connsiteY56" fmla="*/ 1917065 h 3514884"/>
              <a:gd name="connisteX57" fmla="*/ 19541 w 2014076"/>
              <a:gd name="connsiteY57" fmla="*/ 1994535 h 3514884"/>
              <a:gd name="connisteX58" fmla="*/ 3666 w 2014076"/>
              <a:gd name="connsiteY58" fmla="*/ 2072640 h 3514884"/>
              <a:gd name="connisteX59" fmla="*/ 3666 w 2014076"/>
              <a:gd name="connsiteY59" fmla="*/ 2150745 h 3514884"/>
              <a:gd name="connisteX60" fmla="*/ 34781 w 2014076"/>
              <a:gd name="connsiteY60" fmla="*/ 2228850 h 3514884"/>
              <a:gd name="connisteX61" fmla="*/ 65896 w 2014076"/>
              <a:gd name="connsiteY61" fmla="*/ 2306320 h 3514884"/>
              <a:gd name="connisteX62" fmla="*/ 97011 w 2014076"/>
              <a:gd name="connsiteY62" fmla="*/ 2384425 h 3514884"/>
              <a:gd name="connisteX63" fmla="*/ 175116 w 2014076"/>
              <a:gd name="connsiteY63" fmla="*/ 2400300 h 3514884"/>
              <a:gd name="connisteX64" fmla="*/ 253221 w 2014076"/>
              <a:gd name="connsiteY64" fmla="*/ 2462530 h 3514884"/>
              <a:gd name="connisteX65" fmla="*/ 330691 w 2014076"/>
              <a:gd name="connsiteY65" fmla="*/ 2477770 h 3514884"/>
              <a:gd name="connisteX66" fmla="*/ 408796 w 2014076"/>
              <a:gd name="connsiteY66" fmla="*/ 2477770 h 3514884"/>
              <a:gd name="connisteX67" fmla="*/ 486901 w 2014076"/>
              <a:gd name="connsiteY67" fmla="*/ 2462530 h 3514884"/>
              <a:gd name="connisteX68" fmla="*/ 565006 w 2014076"/>
              <a:gd name="connsiteY68" fmla="*/ 2462530 h 3514884"/>
              <a:gd name="connisteX69" fmla="*/ 642476 w 2014076"/>
              <a:gd name="connsiteY69" fmla="*/ 2431415 h 3514884"/>
              <a:gd name="connisteX70" fmla="*/ 720581 w 2014076"/>
              <a:gd name="connsiteY70" fmla="*/ 2415540 h 3514884"/>
              <a:gd name="connisteX71" fmla="*/ 798686 w 2014076"/>
              <a:gd name="connsiteY71" fmla="*/ 2446655 h 3514884"/>
              <a:gd name="connisteX72" fmla="*/ 876791 w 2014076"/>
              <a:gd name="connsiteY72" fmla="*/ 2446655 h 3514884"/>
              <a:gd name="connisteX73" fmla="*/ 954261 w 2014076"/>
              <a:gd name="connsiteY73" fmla="*/ 2431415 h 3514884"/>
              <a:gd name="connisteX74" fmla="*/ 1032366 w 2014076"/>
              <a:gd name="connsiteY74" fmla="*/ 2415540 h 3514884"/>
              <a:gd name="connisteX75" fmla="*/ 1110471 w 2014076"/>
              <a:gd name="connsiteY75" fmla="*/ 2477770 h 3514884"/>
              <a:gd name="connisteX76" fmla="*/ 1172701 w 2014076"/>
              <a:gd name="connsiteY76" fmla="*/ 2555875 h 3514884"/>
              <a:gd name="connisteX77" fmla="*/ 1234931 w 2014076"/>
              <a:gd name="connsiteY77" fmla="*/ 2633980 h 3514884"/>
              <a:gd name="connisteX78" fmla="*/ 1281921 w 2014076"/>
              <a:gd name="connsiteY78" fmla="*/ 2712085 h 3514884"/>
              <a:gd name="connisteX79" fmla="*/ 1313036 w 2014076"/>
              <a:gd name="connsiteY79" fmla="*/ 2789555 h 3514884"/>
              <a:gd name="connisteX80" fmla="*/ 1328276 w 2014076"/>
              <a:gd name="connsiteY80" fmla="*/ 2867660 h 3514884"/>
              <a:gd name="connisteX81" fmla="*/ 1391141 w 2014076"/>
              <a:gd name="connsiteY81" fmla="*/ 2945765 h 3514884"/>
              <a:gd name="connisteX82" fmla="*/ 1468611 w 2014076"/>
              <a:gd name="connsiteY82" fmla="*/ 2992120 h 3514884"/>
              <a:gd name="connisteX83" fmla="*/ 1546716 w 2014076"/>
              <a:gd name="connsiteY83" fmla="*/ 3039110 h 3514884"/>
              <a:gd name="connisteX84" fmla="*/ 1593706 w 2014076"/>
              <a:gd name="connsiteY84" fmla="*/ 3117215 h 3514884"/>
              <a:gd name="connisteX85" fmla="*/ 1608946 w 2014076"/>
              <a:gd name="connsiteY85" fmla="*/ 3194685 h 3514884"/>
              <a:gd name="connisteX86" fmla="*/ 1624821 w 2014076"/>
              <a:gd name="connsiteY86" fmla="*/ 3272790 h 3514884"/>
              <a:gd name="connisteX87" fmla="*/ 1655936 w 2014076"/>
              <a:gd name="connsiteY87" fmla="*/ 3350895 h 3514884"/>
              <a:gd name="connisteX88" fmla="*/ 1671176 w 2014076"/>
              <a:gd name="connsiteY88" fmla="*/ 3429000 h 3514884"/>
              <a:gd name="connisteX89" fmla="*/ 1702291 w 2014076"/>
              <a:gd name="connsiteY89" fmla="*/ 3506470 h 3514884"/>
              <a:gd name="connisteX90" fmla="*/ 1780396 w 2014076"/>
              <a:gd name="connsiteY90" fmla="*/ 3506470 h 3514884"/>
              <a:gd name="connisteX91" fmla="*/ 1858501 w 2014076"/>
              <a:gd name="connsiteY91" fmla="*/ 3475355 h 3514884"/>
              <a:gd name="connisteX92" fmla="*/ 1920731 w 2014076"/>
              <a:gd name="connsiteY92" fmla="*/ 3397885 h 3514884"/>
              <a:gd name="connisteX93" fmla="*/ 1905491 w 2014076"/>
              <a:gd name="connsiteY93" fmla="*/ 3319780 h 3514884"/>
              <a:gd name="connisteX94" fmla="*/ 1982961 w 2014076"/>
              <a:gd name="connsiteY94" fmla="*/ 3288665 h 3514884"/>
              <a:gd name="connisteX95" fmla="*/ 2014076 w 2014076"/>
              <a:gd name="connsiteY95" fmla="*/ 3179445 h 351488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Lst>
            <a:rect l="l" t="t" r="r" b="b"/>
            <a:pathLst>
              <a:path w="2014076" h="3514885">
                <a:moveTo>
                  <a:pt x="471026" y="0"/>
                </a:moveTo>
                <a:cubicBezTo>
                  <a:pt x="469756" y="14605"/>
                  <a:pt x="455151" y="52705"/>
                  <a:pt x="471026" y="77470"/>
                </a:cubicBezTo>
                <a:cubicBezTo>
                  <a:pt x="486901" y="102235"/>
                  <a:pt x="518016" y="102870"/>
                  <a:pt x="549131" y="124460"/>
                </a:cubicBezTo>
                <a:cubicBezTo>
                  <a:pt x="580246" y="146050"/>
                  <a:pt x="605646" y="158750"/>
                  <a:pt x="627236" y="186690"/>
                </a:cubicBezTo>
                <a:cubicBezTo>
                  <a:pt x="648826" y="214630"/>
                  <a:pt x="636761" y="248920"/>
                  <a:pt x="658351" y="264795"/>
                </a:cubicBezTo>
                <a:cubicBezTo>
                  <a:pt x="679941" y="280670"/>
                  <a:pt x="705341" y="271145"/>
                  <a:pt x="736456" y="264795"/>
                </a:cubicBezTo>
                <a:cubicBezTo>
                  <a:pt x="767571" y="258445"/>
                  <a:pt x="782811" y="246380"/>
                  <a:pt x="813926" y="233680"/>
                </a:cubicBezTo>
                <a:cubicBezTo>
                  <a:pt x="845041" y="220980"/>
                  <a:pt x="860916" y="212090"/>
                  <a:pt x="892031" y="202565"/>
                </a:cubicBezTo>
                <a:cubicBezTo>
                  <a:pt x="923146" y="193040"/>
                  <a:pt x="939021" y="193040"/>
                  <a:pt x="970136" y="186690"/>
                </a:cubicBezTo>
                <a:cubicBezTo>
                  <a:pt x="1001251" y="180340"/>
                  <a:pt x="1017126" y="177800"/>
                  <a:pt x="1048241" y="171450"/>
                </a:cubicBezTo>
                <a:cubicBezTo>
                  <a:pt x="1079356" y="165100"/>
                  <a:pt x="1094596" y="171450"/>
                  <a:pt x="1125711" y="155575"/>
                </a:cubicBezTo>
                <a:cubicBezTo>
                  <a:pt x="1156826" y="139700"/>
                  <a:pt x="1172701" y="118110"/>
                  <a:pt x="1203816" y="93345"/>
                </a:cubicBezTo>
                <a:cubicBezTo>
                  <a:pt x="1234931" y="68580"/>
                  <a:pt x="1263506" y="27940"/>
                  <a:pt x="1281921" y="31115"/>
                </a:cubicBezTo>
                <a:cubicBezTo>
                  <a:pt x="1300336" y="34290"/>
                  <a:pt x="1278746" y="86995"/>
                  <a:pt x="1297161" y="108585"/>
                </a:cubicBezTo>
                <a:cubicBezTo>
                  <a:pt x="1315576" y="130175"/>
                  <a:pt x="1344151" y="137160"/>
                  <a:pt x="1375266" y="140335"/>
                </a:cubicBezTo>
                <a:cubicBezTo>
                  <a:pt x="1406381" y="143510"/>
                  <a:pt x="1425431" y="111760"/>
                  <a:pt x="1453371" y="124460"/>
                </a:cubicBezTo>
                <a:cubicBezTo>
                  <a:pt x="1481311" y="137160"/>
                  <a:pt x="1518776" y="180975"/>
                  <a:pt x="1515601" y="202565"/>
                </a:cubicBezTo>
                <a:cubicBezTo>
                  <a:pt x="1512426" y="224155"/>
                  <a:pt x="1468611" y="220980"/>
                  <a:pt x="1437496" y="233680"/>
                </a:cubicBezTo>
                <a:cubicBezTo>
                  <a:pt x="1406381" y="246380"/>
                  <a:pt x="1390506" y="248920"/>
                  <a:pt x="1359391" y="264795"/>
                </a:cubicBezTo>
                <a:cubicBezTo>
                  <a:pt x="1328276" y="280670"/>
                  <a:pt x="1313036" y="299085"/>
                  <a:pt x="1281921" y="311785"/>
                </a:cubicBezTo>
                <a:cubicBezTo>
                  <a:pt x="1250806" y="324485"/>
                  <a:pt x="1234931" y="320675"/>
                  <a:pt x="1203816" y="327025"/>
                </a:cubicBezTo>
                <a:cubicBezTo>
                  <a:pt x="1172701" y="333375"/>
                  <a:pt x="1156826" y="342900"/>
                  <a:pt x="1125711" y="342900"/>
                </a:cubicBezTo>
                <a:cubicBezTo>
                  <a:pt x="1094596" y="342900"/>
                  <a:pt x="1079356" y="333375"/>
                  <a:pt x="1048241" y="327025"/>
                </a:cubicBezTo>
                <a:cubicBezTo>
                  <a:pt x="1017126" y="320675"/>
                  <a:pt x="1001251" y="314960"/>
                  <a:pt x="970136" y="311785"/>
                </a:cubicBezTo>
                <a:cubicBezTo>
                  <a:pt x="939021" y="308610"/>
                  <a:pt x="923146" y="299085"/>
                  <a:pt x="892031" y="311785"/>
                </a:cubicBezTo>
                <a:cubicBezTo>
                  <a:pt x="860916" y="324485"/>
                  <a:pt x="841866" y="346075"/>
                  <a:pt x="813926" y="374015"/>
                </a:cubicBezTo>
                <a:cubicBezTo>
                  <a:pt x="785986" y="401955"/>
                  <a:pt x="773286" y="420370"/>
                  <a:pt x="751696" y="451485"/>
                </a:cubicBezTo>
                <a:cubicBezTo>
                  <a:pt x="730106" y="482600"/>
                  <a:pt x="702166" y="498475"/>
                  <a:pt x="705341" y="529590"/>
                </a:cubicBezTo>
                <a:cubicBezTo>
                  <a:pt x="708516" y="560705"/>
                  <a:pt x="742806" y="576580"/>
                  <a:pt x="767571" y="607695"/>
                </a:cubicBezTo>
                <a:cubicBezTo>
                  <a:pt x="792336" y="638810"/>
                  <a:pt x="814561" y="654685"/>
                  <a:pt x="829801" y="685800"/>
                </a:cubicBezTo>
                <a:cubicBezTo>
                  <a:pt x="845041" y="716915"/>
                  <a:pt x="838691" y="732155"/>
                  <a:pt x="845041" y="763270"/>
                </a:cubicBezTo>
                <a:cubicBezTo>
                  <a:pt x="851391" y="794385"/>
                  <a:pt x="867266" y="810260"/>
                  <a:pt x="860916" y="841375"/>
                </a:cubicBezTo>
                <a:cubicBezTo>
                  <a:pt x="854566" y="872490"/>
                  <a:pt x="838691" y="901065"/>
                  <a:pt x="813926" y="919480"/>
                </a:cubicBezTo>
                <a:cubicBezTo>
                  <a:pt x="789161" y="937895"/>
                  <a:pt x="767571" y="934720"/>
                  <a:pt x="736456" y="934720"/>
                </a:cubicBezTo>
                <a:cubicBezTo>
                  <a:pt x="705341" y="934720"/>
                  <a:pt x="677401" y="937895"/>
                  <a:pt x="658351" y="919480"/>
                </a:cubicBezTo>
                <a:cubicBezTo>
                  <a:pt x="639301" y="901065"/>
                  <a:pt x="660891" y="866140"/>
                  <a:pt x="642476" y="841375"/>
                </a:cubicBezTo>
                <a:cubicBezTo>
                  <a:pt x="624061" y="816610"/>
                  <a:pt x="596121" y="791210"/>
                  <a:pt x="565006" y="794385"/>
                </a:cubicBezTo>
                <a:cubicBezTo>
                  <a:pt x="533891" y="797560"/>
                  <a:pt x="511666" y="829310"/>
                  <a:pt x="486901" y="857250"/>
                </a:cubicBezTo>
                <a:cubicBezTo>
                  <a:pt x="462136" y="885190"/>
                  <a:pt x="452611" y="903605"/>
                  <a:pt x="439911" y="934720"/>
                </a:cubicBezTo>
                <a:cubicBezTo>
                  <a:pt x="427211" y="965835"/>
                  <a:pt x="431021" y="981710"/>
                  <a:pt x="424671" y="1012825"/>
                </a:cubicBezTo>
                <a:cubicBezTo>
                  <a:pt x="418321" y="1043940"/>
                  <a:pt x="396096" y="1062990"/>
                  <a:pt x="408796" y="1090930"/>
                </a:cubicBezTo>
                <a:cubicBezTo>
                  <a:pt x="421496" y="1118870"/>
                  <a:pt x="458961" y="1125220"/>
                  <a:pt x="486901" y="1153160"/>
                </a:cubicBezTo>
                <a:cubicBezTo>
                  <a:pt x="514841" y="1181100"/>
                  <a:pt x="527541" y="1200150"/>
                  <a:pt x="549131" y="1231265"/>
                </a:cubicBezTo>
                <a:cubicBezTo>
                  <a:pt x="570721" y="1262380"/>
                  <a:pt x="577706" y="1277620"/>
                  <a:pt x="596121" y="1308735"/>
                </a:cubicBezTo>
                <a:cubicBezTo>
                  <a:pt x="614536" y="1339850"/>
                  <a:pt x="629776" y="1355725"/>
                  <a:pt x="642476" y="1386840"/>
                </a:cubicBezTo>
                <a:cubicBezTo>
                  <a:pt x="655176" y="1417955"/>
                  <a:pt x="652001" y="1433830"/>
                  <a:pt x="658351" y="1464945"/>
                </a:cubicBezTo>
                <a:cubicBezTo>
                  <a:pt x="664701" y="1496060"/>
                  <a:pt x="667241" y="1511935"/>
                  <a:pt x="673591" y="1543050"/>
                </a:cubicBezTo>
                <a:cubicBezTo>
                  <a:pt x="679941" y="1574165"/>
                  <a:pt x="689466" y="1589405"/>
                  <a:pt x="689466" y="1620520"/>
                </a:cubicBezTo>
                <a:cubicBezTo>
                  <a:pt x="689466" y="1651635"/>
                  <a:pt x="692006" y="1673860"/>
                  <a:pt x="673591" y="1698625"/>
                </a:cubicBezTo>
                <a:cubicBezTo>
                  <a:pt x="655176" y="1723390"/>
                  <a:pt x="627236" y="1729740"/>
                  <a:pt x="596121" y="1745615"/>
                </a:cubicBezTo>
                <a:cubicBezTo>
                  <a:pt x="565006" y="1761490"/>
                  <a:pt x="549131" y="1764030"/>
                  <a:pt x="518016" y="1776730"/>
                </a:cubicBezTo>
                <a:cubicBezTo>
                  <a:pt x="486901" y="1789430"/>
                  <a:pt x="471026" y="1795145"/>
                  <a:pt x="439911" y="1807845"/>
                </a:cubicBezTo>
                <a:cubicBezTo>
                  <a:pt x="408796" y="1820545"/>
                  <a:pt x="393556" y="1829435"/>
                  <a:pt x="362441" y="1838960"/>
                </a:cubicBezTo>
                <a:cubicBezTo>
                  <a:pt x="331326" y="1848485"/>
                  <a:pt x="315451" y="1848485"/>
                  <a:pt x="284336" y="1854835"/>
                </a:cubicBezTo>
                <a:cubicBezTo>
                  <a:pt x="253221" y="1861185"/>
                  <a:pt x="237346" y="1863725"/>
                  <a:pt x="206231" y="1870075"/>
                </a:cubicBezTo>
                <a:cubicBezTo>
                  <a:pt x="175116" y="1876425"/>
                  <a:pt x="159241" y="1876425"/>
                  <a:pt x="128126" y="1885950"/>
                </a:cubicBezTo>
                <a:cubicBezTo>
                  <a:pt x="97011" y="1895475"/>
                  <a:pt x="72246" y="1895475"/>
                  <a:pt x="50656" y="1917065"/>
                </a:cubicBezTo>
                <a:cubicBezTo>
                  <a:pt x="29066" y="1938655"/>
                  <a:pt x="29066" y="1963420"/>
                  <a:pt x="19541" y="1994535"/>
                </a:cubicBezTo>
                <a:cubicBezTo>
                  <a:pt x="10016" y="2025650"/>
                  <a:pt x="6841" y="2041525"/>
                  <a:pt x="3666" y="2072640"/>
                </a:cubicBezTo>
                <a:cubicBezTo>
                  <a:pt x="491" y="2103755"/>
                  <a:pt x="-2684" y="2119630"/>
                  <a:pt x="3666" y="2150745"/>
                </a:cubicBezTo>
                <a:cubicBezTo>
                  <a:pt x="10016" y="2181860"/>
                  <a:pt x="22081" y="2197735"/>
                  <a:pt x="34781" y="2228850"/>
                </a:cubicBezTo>
                <a:cubicBezTo>
                  <a:pt x="47481" y="2259965"/>
                  <a:pt x="53196" y="2275205"/>
                  <a:pt x="65896" y="2306320"/>
                </a:cubicBezTo>
                <a:cubicBezTo>
                  <a:pt x="78596" y="2337435"/>
                  <a:pt x="75421" y="2365375"/>
                  <a:pt x="97011" y="2384425"/>
                </a:cubicBezTo>
                <a:cubicBezTo>
                  <a:pt x="118601" y="2403475"/>
                  <a:pt x="144001" y="2384425"/>
                  <a:pt x="175116" y="2400300"/>
                </a:cubicBezTo>
                <a:cubicBezTo>
                  <a:pt x="206231" y="2416175"/>
                  <a:pt x="222106" y="2447290"/>
                  <a:pt x="253221" y="2462530"/>
                </a:cubicBezTo>
                <a:cubicBezTo>
                  <a:pt x="284336" y="2477770"/>
                  <a:pt x="299576" y="2474595"/>
                  <a:pt x="330691" y="2477770"/>
                </a:cubicBezTo>
                <a:cubicBezTo>
                  <a:pt x="361806" y="2480945"/>
                  <a:pt x="377681" y="2480945"/>
                  <a:pt x="408796" y="2477770"/>
                </a:cubicBezTo>
                <a:cubicBezTo>
                  <a:pt x="439911" y="2474595"/>
                  <a:pt x="455786" y="2465705"/>
                  <a:pt x="486901" y="2462530"/>
                </a:cubicBezTo>
                <a:cubicBezTo>
                  <a:pt x="518016" y="2459355"/>
                  <a:pt x="533891" y="2468880"/>
                  <a:pt x="565006" y="2462530"/>
                </a:cubicBezTo>
                <a:cubicBezTo>
                  <a:pt x="596121" y="2456180"/>
                  <a:pt x="611361" y="2440940"/>
                  <a:pt x="642476" y="2431415"/>
                </a:cubicBezTo>
                <a:cubicBezTo>
                  <a:pt x="673591" y="2421890"/>
                  <a:pt x="689466" y="2412365"/>
                  <a:pt x="720581" y="2415540"/>
                </a:cubicBezTo>
                <a:cubicBezTo>
                  <a:pt x="751696" y="2418715"/>
                  <a:pt x="767571" y="2440305"/>
                  <a:pt x="798686" y="2446655"/>
                </a:cubicBezTo>
                <a:cubicBezTo>
                  <a:pt x="829801" y="2453005"/>
                  <a:pt x="845676" y="2449830"/>
                  <a:pt x="876791" y="2446655"/>
                </a:cubicBezTo>
                <a:cubicBezTo>
                  <a:pt x="907906" y="2443480"/>
                  <a:pt x="923146" y="2437765"/>
                  <a:pt x="954261" y="2431415"/>
                </a:cubicBezTo>
                <a:cubicBezTo>
                  <a:pt x="985376" y="2425065"/>
                  <a:pt x="1001251" y="2406015"/>
                  <a:pt x="1032366" y="2415540"/>
                </a:cubicBezTo>
                <a:cubicBezTo>
                  <a:pt x="1063481" y="2425065"/>
                  <a:pt x="1082531" y="2449830"/>
                  <a:pt x="1110471" y="2477770"/>
                </a:cubicBezTo>
                <a:cubicBezTo>
                  <a:pt x="1138411" y="2505710"/>
                  <a:pt x="1147936" y="2524760"/>
                  <a:pt x="1172701" y="2555875"/>
                </a:cubicBezTo>
                <a:cubicBezTo>
                  <a:pt x="1197466" y="2586990"/>
                  <a:pt x="1213341" y="2602865"/>
                  <a:pt x="1234931" y="2633980"/>
                </a:cubicBezTo>
                <a:cubicBezTo>
                  <a:pt x="1256521" y="2665095"/>
                  <a:pt x="1266046" y="2680970"/>
                  <a:pt x="1281921" y="2712085"/>
                </a:cubicBezTo>
                <a:cubicBezTo>
                  <a:pt x="1297796" y="2743200"/>
                  <a:pt x="1303511" y="2758440"/>
                  <a:pt x="1313036" y="2789555"/>
                </a:cubicBezTo>
                <a:cubicBezTo>
                  <a:pt x="1322561" y="2820670"/>
                  <a:pt x="1312401" y="2836545"/>
                  <a:pt x="1328276" y="2867660"/>
                </a:cubicBezTo>
                <a:cubicBezTo>
                  <a:pt x="1344151" y="2898775"/>
                  <a:pt x="1363201" y="2921000"/>
                  <a:pt x="1391141" y="2945765"/>
                </a:cubicBezTo>
                <a:cubicBezTo>
                  <a:pt x="1419081" y="2970530"/>
                  <a:pt x="1437496" y="2973705"/>
                  <a:pt x="1468611" y="2992120"/>
                </a:cubicBezTo>
                <a:cubicBezTo>
                  <a:pt x="1499726" y="3010535"/>
                  <a:pt x="1521951" y="3014345"/>
                  <a:pt x="1546716" y="3039110"/>
                </a:cubicBezTo>
                <a:cubicBezTo>
                  <a:pt x="1571481" y="3063875"/>
                  <a:pt x="1581006" y="3086100"/>
                  <a:pt x="1593706" y="3117215"/>
                </a:cubicBezTo>
                <a:cubicBezTo>
                  <a:pt x="1606406" y="3148330"/>
                  <a:pt x="1602596" y="3163570"/>
                  <a:pt x="1608946" y="3194685"/>
                </a:cubicBezTo>
                <a:cubicBezTo>
                  <a:pt x="1615296" y="3225800"/>
                  <a:pt x="1615296" y="3241675"/>
                  <a:pt x="1624821" y="3272790"/>
                </a:cubicBezTo>
                <a:cubicBezTo>
                  <a:pt x="1634346" y="3303905"/>
                  <a:pt x="1646411" y="3319780"/>
                  <a:pt x="1655936" y="3350895"/>
                </a:cubicBezTo>
                <a:cubicBezTo>
                  <a:pt x="1665461" y="3382010"/>
                  <a:pt x="1661651" y="3397885"/>
                  <a:pt x="1671176" y="3429000"/>
                </a:cubicBezTo>
                <a:cubicBezTo>
                  <a:pt x="1680701" y="3460115"/>
                  <a:pt x="1680701" y="3491230"/>
                  <a:pt x="1702291" y="3506470"/>
                </a:cubicBezTo>
                <a:cubicBezTo>
                  <a:pt x="1723881" y="3521710"/>
                  <a:pt x="1749281" y="3512820"/>
                  <a:pt x="1780396" y="3506470"/>
                </a:cubicBezTo>
                <a:cubicBezTo>
                  <a:pt x="1811511" y="3500120"/>
                  <a:pt x="1830561" y="3496945"/>
                  <a:pt x="1858501" y="3475355"/>
                </a:cubicBezTo>
                <a:cubicBezTo>
                  <a:pt x="1886441" y="3453765"/>
                  <a:pt x="1911206" y="3429000"/>
                  <a:pt x="1920731" y="3397885"/>
                </a:cubicBezTo>
                <a:cubicBezTo>
                  <a:pt x="1930256" y="3366770"/>
                  <a:pt x="1892791" y="3341370"/>
                  <a:pt x="1905491" y="3319780"/>
                </a:cubicBezTo>
                <a:cubicBezTo>
                  <a:pt x="1918191" y="3298190"/>
                  <a:pt x="1961371" y="3316605"/>
                  <a:pt x="1982961" y="3288665"/>
                </a:cubicBezTo>
                <a:cubicBezTo>
                  <a:pt x="2004551" y="3260725"/>
                  <a:pt x="2009631" y="3200400"/>
                  <a:pt x="2014076" y="317944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2" name="任意多边形 21"/>
          <p:cNvSpPr/>
          <p:nvPr>
            <p:custDataLst>
              <p:tags r:id="rId13"/>
            </p:custDataLst>
          </p:nvPr>
        </p:nvSpPr>
        <p:spPr>
          <a:xfrm>
            <a:off x="6691156" y="3891095"/>
            <a:ext cx="1951990" cy="1612900"/>
          </a:xfrm>
          <a:custGeom>
            <a:avLst/>
            <a:gdLst>
              <a:gd name="connisteX0" fmla="*/ 31598 w 2700623"/>
              <a:gd name="connsiteY0" fmla="*/ 688181 h 1924758"/>
              <a:gd name="connisteX1" fmla="*/ 109703 w 2700623"/>
              <a:gd name="connsiteY1" fmla="*/ 688181 h 1924758"/>
              <a:gd name="connisteX2" fmla="*/ 187173 w 2700623"/>
              <a:gd name="connsiteY2" fmla="*/ 750411 h 1924758"/>
              <a:gd name="connisteX3" fmla="*/ 265278 w 2700623"/>
              <a:gd name="connsiteY3" fmla="*/ 750411 h 1924758"/>
              <a:gd name="connisteX4" fmla="*/ 343383 w 2700623"/>
              <a:gd name="connsiteY4" fmla="*/ 781526 h 1924758"/>
              <a:gd name="connisteX5" fmla="*/ 421488 w 2700623"/>
              <a:gd name="connsiteY5" fmla="*/ 766286 h 1924758"/>
              <a:gd name="connisteX6" fmla="*/ 498958 w 2700623"/>
              <a:gd name="connsiteY6" fmla="*/ 735171 h 1924758"/>
              <a:gd name="connisteX7" fmla="*/ 545948 w 2700623"/>
              <a:gd name="connsiteY7" fmla="*/ 657066 h 1924758"/>
              <a:gd name="connisteX8" fmla="*/ 624053 w 2700623"/>
              <a:gd name="connsiteY8" fmla="*/ 610076 h 1924758"/>
              <a:gd name="connisteX9" fmla="*/ 686283 w 2700623"/>
              <a:gd name="connsiteY9" fmla="*/ 532606 h 1924758"/>
              <a:gd name="connisteX10" fmla="*/ 686283 w 2700623"/>
              <a:gd name="connsiteY10" fmla="*/ 454501 h 1924758"/>
              <a:gd name="connisteX11" fmla="*/ 670408 w 2700623"/>
              <a:gd name="connsiteY11" fmla="*/ 376396 h 1924758"/>
              <a:gd name="connisteX12" fmla="*/ 592938 w 2700623"/>
              <a:gd name="connsiteY12" fmla="*/ 329406 h 1924758"/>
              <a:gd name="connisteX13" fmla="*/ 545948 w 2700623"/>
              <a:gd name="connsiteY13" fmla="*/ 251936 h 1924758"/>
              <a:gd name="connisteX14" fmla="*/ 530073 w 2700623"/>
              <a:gd name="connsiteY14" fmla="*/ 173831 h 1924758"/>
              <a:gd name="connisteX15" fmla="*/ 530073 w 2700623"/>
              <a:gd name="connsiteY15" fmla="*/ 95726 h 1924758"/>
              <a:gd name="connisteX16" fmla="*/ 608178 w 2700623"/>
              <a:gd name="connsiteY16" fmla="*/ 64611 h 1924758"/>
              <a:gd name="connisteX17" fmla="*/ 686283 w 2700623"/>
              <a:gd name="connsiteY17" fmla="*/ 64611 h 1924758"/>
              <a:gd name="connisteX18" fmla="*/ 764388 w 2700623"/>
              <a:gd name="connsiteY18" fmla="*/ 49371 h 1924758"/>
              <a:gd name="connisteX19" fmla="*/ 841858 w 2700623"/>
              <a:gd name="connsiteY19" fmla="*/ 18256 h 1924758"/>
              <a:gd name="connisteX20" fmla="*/ 919963 w 2700623"/>
              <a:gd name="connsiteY20" fmla="*/ 2381 h 1924758"/>
              <a:gd name="connisteX21" fmla="*/ 998068 w 2700623"/>
              <a:gd name="connsiteY21" fmla="*/ 2381 h 1924758"/>
              <a:gd name="connisteX22" fmla="*/ 1076173 w 2700623"/>
              <a:gd name="connsiteY22" fmla="*/ 18256 h 1924758"/>
              <a:gd name="connisteX23" fmla="*/ 1107288 w 2700623"/>
              <a:gd name="connsiteY23" fmla="*/ 95726 h 1924758"/>
              <a:gd name="connisteX24" fmla="*/ 1184758 w 2700623"/>
              <a:gd name="connsiteY24" fmla="*/ 157956 h 1924758"/>
              <a:gd name="connisteX25" fmla="*/ 1262863 w 2700623"/>
              <a:gd name="connsiteY25" fmla="*/ 157956 h 1924758"/>
              <a:gd name="connisteX26" fmla="*/ 1340968 w 2700623"/>
              <a:gd name="connsiteY26" fmla="*/ 189706 h 1924758"/>
              <a:gd name="connisteX27" fmla="*/ 1419073 w 2700623"/>
              <a:gd name="connsiteY27" fmla="*/ 220821 h 1924758"/>
              <a:gd name="connisteX28" fmla="*/ 1496543 w 2700623"/>
              <a:gd name="connsiteY28" fmla="*/ 236061 h 1924758"/>
              <a:gd name="connisteX29" fmla="*/ 1574648 w 2700623"/>
              <a:gd name="connsiteY29" fmla="*/ 204946 h 1924758"/>
              <a:gd name="connisteX30" fmla="*/ 1574648 w 2700623"/>
              <a:gd name="connsiteY30" fmla="*/ 126841 h 1924758"/>
              <a:gd name="connisteX31" fmla="*/ 1652753 w 2700623"/>
              <a:gd name="connsiteY31" fmla="*/ 126841 h 1924758"/>
              <a:gd name="connisteX32" fmla="*/ 1730223 w 2700623"/>
              <a:gd name="connsiteY32" fmla="*/ 189706 h 1924758"/>
              <a:gd name="connisteX33" fmla="*/ 1808328 w 2700623"/>
              <a:gd name="connsiteY33" fmla="*/ 173831 h 1924758"/>
              <a:gd name="connisteX34" fmla="*/ 1886433 w 2700623"/>
              <a:gd name="connsiteY34" fmla="*/ 142716 h 1924758"/>
              <a:gd name="connisteX35" fmla="*/ 1964538 w 2700623"/>
              <a:gd name="connsiteY35" fmla="*/ 111601 h 1924758"/>
              <a:gd name="connisteX36" fmla="*/ 2042008 w 2700623"/>
              <a:gd name="connsiteY36" fmla="*/ 80486 h 1924758"/>
              <a:gd name="connisteX37" fmla="*/ 2120113 w 2700623"/>
              <a:gd name="connsiteY37" fmla="*/ 126841 h 1924758"/>
              <a:gd name="connisteX38" fmla="*/ 2198218 w 2700623"/>
              <a:gd name="connsiteY38" fmla="*/ 173831 h 1924758"/>
              <a:gd name="connisteX39" fmla="*/ 2276323 w 2700623"/>
              <a:gd name="connsiteY39" fmla="*/ 157956 h 1924758"/>
              <a:gd name="connisteX40" fmla="*/ 2353793 w 2700623"/>
              <a:gd name="connsiteY40" fmla="*/ 142716 h 1924758"/>
              <a:gd name="connisteX41" fmla="*/ 2431898 w 2700623"/>
              <a:gd name="connsiteY41" fmla="*/ 95726 h 1924758"/>
              <a:gd name="connisteX42" fmla="*/ 2510003 w 2700623"/>
              <a:gd name="connsiteY42" fmla="*/ 173831 h 1924758"/>
              <a:gd name="connisteX43" fmla="*/ 2587473 w 2700623"/>
              <a:gd name="connsiteY43" fmla="*/ 236061 h 1924758"/>
              <a:gd name="connisteX44" fmla="*/ 2650338 w 2700623"/>
              <a:gd name="connsiteY44" fmla="*/ 314166 h 1924758"/>
              <a:gd name="connisteX45" fmla="*/ 2681453 w 2700623"/>
              <a:gd name="connsiteY45" fmla="*/ 392271 h 1924758"/>
              <a:gd name="connisteX46" fmla="*/ 2696693 w 2700623"/>
              <a:gd name="connsiteY46" fmla="*/ 469741 h 1924758"/>
              <a:gd name="connisteX47" fmla="*/ 2696693 w 2700623"/>
              <a:gd name="connsiteY47" fmla="*/ 547846 h 1924758"/>
              <a:gd name="connisteX48" fmla="*/ 2681453 w 2700623"/>
              <a:gd name="connsiteY48" fmla="*/ 625951 h 1924758"/>
              <a:gd name="connisteX49" fmla="*/ 2681453 w 2700623"/>
              <a:gd name="connsiteY49" fmla="*/ 704056 h 1924758"/>
              <a:gd name="connisteX50" fmla="*/ 2603348 w 2700623"/>
              <a:gd name="connsiteY50" fmla="*/ 750411 h 1924758"/>
              <a:gd name="connisteX51" fmla="*/ 2572233 w 2700623"/>
              <a:gd name="connsiteY51" fmla="*/ 828516 h 1924758"/>
              <a:gd name="connisteX52" fmla="*/ 2634463 w 2700623"/>
              <a:gd name="connsiteY52" fmla="*/ 906621 h 1924758"/>
              <a:gd name="connisteX53" fmla="*/ 2665578 w 2700623"/>
              <a:gd name="connsiteY53" fmla="*/ 984091 h 1924758"/>
              <a:gd name="connisteX54" fmla="*/ 2681453 w 2700623"/>
              <a:gd name="connsiteY54" fmla="*/ 1062196 h 1924758"/>
              <a:gd name="connisteX55" fmla="*/ 2696693 w 2700623"/>
              <a:gd name="connsiteY55" fmla="*/ 1140301 h 1924758"/>
              <a:gd name="connisteX56" fmla="*/ 2619223 w 2700623"/>
              <a:gd name="connsiteY56" fmla="*/ 1186656 h 1924758"/>
              <a:gd name="connisteX57" fmla="*/ 2541118 w 2700623"/>
              <a:gd name="connsiteY57" fmla="*/ 1218406 h 1924758"/>
              <a:gd name="connisteX58" fmla="*/ 2463013 w 2700623"/>
              <a:gd name="connsiteY58" fmla="*/ 1218406 h 1924758"/>
              <a:gd name="connisteX59" fmla="*/ 2384908 w 2700623"/>
              <a:gd name="connsiteY59" fmla="*/ 1202531 h 1924758"/>
              <a:gd name="connisteX60" fmla="*/ 2307438 w 2700623"/>
              <a:gd name="connsiteY60" fmla="*/ 1218406 h 1924758"/>
              <a:gd name="connisteX61" fmla="*/ 2229333 w 2700623"/>
              <a:gd name="connsiteY61" fmla="*/ 1249521 h 1924758"/>
              <a:gd name="connisteX62" fmla="*/ 2151228 w 2700623"/>
              <a:gd name="connsiteY62" fmla="*/ 1280636 h 1924758"/>
              <a:gd name="connisteX63" fmla="*/ 2088998 w 2700623"/>
              <a:gd name="connsiteY63" fmla="*/ 1358106 h 1924758"/>
              <a:gd name="connisteX64" fmla="*/ 2088998 w 2700623"/>
              <a:gd name="connsiteY64" fmla="*/ 1436211 h 1924758"/>
              <a:gd name="connisteX65" fmla="*/ 2010893 w 2700623"/>
              <a:gd name="connsiteY65" fmla="*/ 1467326 h 1924758"/>
              <a:gd name="connisteX66" fmla="*/ 1933423 w 2700623"/>
              <a:gd name="connsiteY66" fmla="*/ 1452086 h 1924758"/>
              <a:gd name="connisteX67" fmla="*/ 1855318 w 2700623"/>
              <a:gd name="connsiteY67" fmla="*/ 1405096 h 1924758"/>
              <a:gd name="connisteX68" fmla="*/ 1777213 w 2700623"/>
              <a:gd name="connsiteY68" fmla="*/ 1326991 h 1924758"/>
              <a:gd name="connisteX69" fmla="*/ 1699108 w 2700623"/>
              <a:gd name="connsiteY69" fmla="*/ 1311751 h 1924758"/>
              <a:gd name="connisteX70" fmla="*/ 1621638 w 2700623"/>
              <a:gd name="connsiteY70" fmla="*/ 1326991 h 1924758"/>
              <a:gd name="connisteX71" fmla="*/ 1543533 w 2700623"/>
              <a:gd name="connsiteY71" fmla="*/ 1373981 h 1924758"/>
              <a:gd name="connisteX72" fmla="*/ 1558773 w 2700623"/>
              <a:gd name="connsiteY72" fmla="*/ 1452086 h 1924758"/>
              <a:gd name="connisteX73" fmla="*/ 1558773 w 2700623"/>
              <a:gd name="connsiteY73" fmla="*/ 1529556 h 1924758"/>
              <a:gd name="connisteX74" fmla="*/ 1496543 w 2700623"/>
              <a:gd name="connsiteY74" fmla="*/ 1607661 h 1924758"/>
              <a:gd name="connisteX75" fmla="*/ 1465428 w 2700623"/>
              <a:gd name="connsiteY75" fmla="*/ 1685766 h 1924758"/>
              <a:gd name="connisteX76" fmla="*/ 1403198 w 2700623"/>
              <a:gd name="connsiteY76" fmla="*/ 1763871 h 1924758"/>
              <a:gd name="connisteX77" fmla="*/ 1403198 w 2700623"/>
              <a:gd name="connsiteY77" fmla="*/ 1841341 h 1924758"/>
              <a:gd name="connisteX78" fmla="*/ 1387323 w 2700623"/>
              <a:gd name="connsiteY78" fmla="*/ 1919446 h 1924758"/>
              <a:gd name="connisteX79" fmla="*/ 1293978 w 2700623"/>
              <a:gd name="connsiteY79" fmla="*/ 1904206 h 1924758"/>
              <a:gd name="connisteX80" fmla="*/ 1215873 w 2700623"/>
              <a:gd name="connsiteY80" fmla="*/ 1841341 h 1924758"/>
              <a:gd name="connisteX81" fmla="*/ 1153643 w 2700623"/>
              <a:gd name="connsiteY81" fmla="*/ 1763871 h 1924758"/>
              <a:gd name="connisteX82" fmla="*/ 1076173 w 2700623"/>
              <a:gd name="connsiteY82" fmla="*/ 1732756 h 1924758"/>
              <a:gd name="connisteX83" fmla="*/ 998068 w 2700623"/>
              <a:gd name="connsiteY83" fmla="*/ 1701006 h 1924758"/>
              <a:gd name="connisteX84" fmla="*/ 919963 w 2700623"/>
              <a:gd name="connsiteY84" fmla="*/ 1623536 h 1924758"/>
              <a:gd name="connisteX85" fmla="*/ 888848 w 2700623"/>
              <a:gd name="connsiteY85" fmla="*/ 1545431 h 1924758"/>
              <a:gd name="connisteX86" fmla="*/ 841858 w 2700623"/>
              <a:gd name="connsiteY86" fmla="*/ 1467326 h 1924758"/>
              <a:gd name="connisteX87" fmla="*/ 795503 w 2700623"/>
              <a:gd name="connsiteY87" fmla="*/ 1389856 h 1924758"/>
              <a:gd name="connisteX88" fmla="*/ 779628 w 2700623"/>
              <a:gd name="connsiteY88" fmla="*/ 1311751 h 1924758"/>
              <a:gd name="connisteX89" fmla="*/ 701523 w 2700623"/>
              <a:gd name="connsiteY89" fmla="*/ 1280636 h 1924758"/>
              <a:gd name="connisteX90" fmla="*/ 624053 w 2700623"/>
              <a:gd name="connsiteY90" fmla="*/ 1311751 h 1924758"/>
              <a:gd name="connisteX91" fmla="*/ 592938 w 2700623"/>
              <a:gd name="connsiteY91" fmla="*/ 1233646 h 1924758"/>
              <a:gd name="connisteX92" fmla="*/ 592938 w 2700623"/>
              <a:gd name="connsiteY92" fmla="*/ 1155541 h 1924758"/>
              <a:gd name="connisteX93" fmla="*/ 608178 w 2700623"/>
              <a:gd name="connsiteY93" fmla="*/ 1078071 h 1924758"/>
              <a:gd name="connisteX94" fmla="*/ 592938 w 2700623"/>
              <a:gd name="connsiteY94" fmla="*/ 999966 h 1924758"/>
              <a:gd name="connisteX95" fmla="*/ 514833 w 2700623"/>
              <a:gd name="connsiteY95" fmla="*/ 937736 h 1924758"/>
              <a:gd name="connisteX96" fmla="*/ 436728 w 2700623"/>
              <a:gd name="connsiteY96" fmla="*/ 937736 h 1924758"/>
              <a:gd name="connisteX97" fmla="*/ 343383 w 2700623"/>
              <a:gd name="connsiteY97" fmla="*/ 968851 h 1924758"/>
              <a:gd name="connisteX98" fmla="*/ 265278 w 2700623"/>
              <a:gd name="connsiteY98" fmla="*/ 1015206 h 1924758"/>
              <a:gd name="connisteX99" fmla="*/ 187173 w 2700623"/>
              <a:gd name="connsiteY99" fmla="*/ 1062196 h 1924758"/>
              <a:gd name="connisteX100" fmla="*/ 109703 w 2700623"/>
              <a:gd name="connsiteY100" fmla="*/ 1031081 h 1924758"/>
              <a:gd name="connisteX101" fmla="*/ 140818 w 2700623"/>
              <a:gd name="connsiteY101" fmla="*/ 952976 h 1924758"/>
              <a:gd name="connisteX102" fmla="*/ 124943 w 2700623"/>
              <a:gd name="connsiteY102" fmla="*/ 875506 h 1924758"/>
              <a:gd name="connisteX103" fmla="*/ 47473 w 2700623"/>
              <a:gd name="connsiteY103" fmla="*/ 812641 h 1924758"/>
              <a:gd name="connisteX104" fmla="*/ 483 w 2700623"/>
              <a:gd name="connsiteY104" fmla="*/ 735171 h 1924758"/>
              <a:gd name="connisteX105" fmla="*/ 31598 w 2700623"/>
              <a:gd name="connsiteY105" fmla="*/ 688181 h 192475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Lst>
            <a:rect l="l" t="t" r="r" b="b"/>
            <a:pathLst>
              <a:path w="2700624" h="1924759">
                <a:moveTo>
                  <a:pt x="31598" y="688181"/>
                </a:moveTo>
                <a:cubicBezTo>
                  <a:pt x="53188" y="678656"/>
                  <a:pt x="78588" y="675481"/>
                  <a:pt x="109703" y="688181"/>
                </a:cubicBezTo>
                <a:cubicBezTo>
                  <a:pt x="140818" y="700881"/>
                  <a:pt x="156058" y="737711"/>
                  <a:pt x="187173" y="750411"/>
                </a:cubicBezTo>
                <a:cubicBezTo>
                  <a:pt x="218288" y="763111"/>
                  <a:pt x="234163" y="744061"/>
                  <a:pt x="265278" y="750411"/>
                </a:cubicBezTo>
                <a:cubicBezTo>
                  <a:pt x="296393" y="756761"/>
                  <a:pt x="312268" y="778351"/>
                  <a:pt x="343383" y="781526"/>
                </a:cubicBezTo>
                <a:cubicBezTo>
                  <a:pt x="374498" y="784701"/>
                  <a:pt x="390373" y="775811"/>
                  <a:pt x="421488" y="766286"/>
                </a:cubicBezTo>
                <a:cubicBezTo>
                  <a:pt x="452603" y="756761"/>
                  <a:pt x="474193" y="756761"/>
                  <a:pt x="498958" y="735171"/>
                </a:cubicBezTo>
                <a:cubicBezTo>
                  <a:pt x="523723" y="713581"/>
                  <a:pt x="521183" y="681831"/>
                  <a:pt x="545948" y="657066"/>
                </a:cubicBezTo>
                <a:cubicBezTo>
                  <a:pt x="570713" y="632301"/>
                  <a:pt x="596113" y="634841"/>
                  <a:pt x="624053" y="610076"/>
                </a:cubicBezTo>
                <a:cubicBezTo>
                  <a:pt x="651993" y="585311"/>
                  <a:pt x="673583" y="563721"/>
                  <a:pt x="686283" y="532606"/>
                </a:cubicBezTo>
                <a:cubicBezTo>
                  <a:pt x="698983" y="501491"/>
                  <a:pt x="689458" y="485616"/>
                  <a:pt x="686283" y="454501"/>
                </a:cubicBezTo>
                <a:cubicBezTo>
                  <a:pt x="683108" y="423386"/>
                  <a:pt x="688823" y="401161"/>
                  <a:pt x="670408" y="376396"/>
                </a:cubicBezTo>
                <a:cubicBezTo>
                  <a:pt x="651993" y="351631"/>
                  <a:pt x="617703" y="354171"/>
                  <a:pt x="592938" y="329406"/>
                </a:cubicBezTo>
                <a:cubicBezTo>
                  <a:pt x="568173" y="304641"/>
                  <a:pt x="558648" y="283051"/>
                  <a:pt x="545948" y="251936"/>
                </a:cubicBezTo>
                <a:cubicBezTo>
                  <a:pt x="533248" y="220821"/>
                  <a:pt x="533248" y="204946"/>
                  <a:pt x="530073" y="173831"/>
                </a:cubicBezTo>
                <a:cubicBezTo>
                  <a:pt x="526898" y="142716"/>
                  <a:pt x="514198" y="117316"/>
                  <a:pt x="530073" y="95726"/>
                </a:cubicBezTo>
                <a:cubicBezTo>
                  <a:pt x="545948" y="74136"/>
                  <a:pt x="577063" y="70961"/>
                  <a:pt x="608178" y="64611"/>
                </a:cubicBezTo>
                <a:cubicBezTo>
                  <a:pt x="639293" y="58261"/>
                  <a:pt x="655168" y="67786"/>
                  <a:pt x="686283" y="64611"/>
                </a:cubicBezTo>
                <a:cubicBezTo>
                  <a:pt x="717398" y="61436"/>
                  <a:pt x="733273" y="58896"/>
                  <a:pt x="764388" y="49371"/>
                </a:cubicBezTo>
                <a:cubicBezTo>
                  <a:pt x="795503" y="39846"/>
                  <a:pt x="810743" y="27781"/>
                  <a:pt x="841858" y="18256"/>
                </a:cubicBezTo>
                <a:cubicBezTo>
                  <a:pt x="872973" y="8731"/>
                  <a:pt x="888848" y="5556"/>
                  <a:pt x="919963" y="2381"/>
                </a:cubicBezTo>
                <a:cubicBezTo>
                  <a:pt x="951078" y="-794"/>
                  <a:pt x="966953" y="-794"/>
                  <a:pt x="998068" y="2381"/>
                </a:cubicBezTo>
                <a:cubicBezTo>
                  <a:pt x="1029183" y="5556"/>
                  <a:pt x="1054583" y="-159"/>
                  <a:pt x="1076173" y="18256"/>
                </a:cubicBezTo>
                <a:cubicBezTo>
                  <a:pt x="1097763" y="36671"/>
                  <a:pt x="1085698" y="67786"/>
                  <a:pt x="1107288" y="95726"/>
                </a:cubicBezTo>
                <a:cubicBezTo>
                  <a:pt x="1128878" y="123666"/>
                  <a:pt x="1153643" y="145256"/>
                  <a:pt x="1184758" y="157956"/>
                </a:cubicBezTo>
                <a:cubicBezTo>
                  <a:pt x="1215873" y="170656"/>
                  <a:pt x="1231748" y="151606"/>
                  <a:pt x="1262863" y="157956"/>
                </a:cubicBezTo>
                <a:cubicBezTo>
                  <a:pt x="1293978" y="164306"/>
                  <a:pt x="1309853" y="177006"/>
                  <a:pt x="1340968" y="189706"/>
                </a:cubicBezTo>
                <a:cubicBezTo>
                  <a:pt x="1372083" y="202406"/>
                  <a:pt x="1387958" y="211296"/>
                  <a:pt x="1419073" y="220821"/>
                </a:cubicBezTo>
                <a:cubicBezTo>
                  <a:pt x="1450188" y="230346"/>
                  <a:pt x="1465428" y="239236"/>
                  <a:pt x="1496543" y="236061"/>
                </a:cubicBezTo>
                <a:cubicBezTo>
                  <a:pt x="1527658" y="232886"/>
                  <a:pt x="1558773" y="226536"/>
                  <a:pt x="1574648" y="204946"/>
                </a:cubicBezTo>
                <a:cubicBezTo>
                  <a:pt x="1590523" y="183356"/>
                  <a:pt x="1558773" y="142716"/>
                  <a:pt x="1574648" y="126841"/>
                </a:cubicBezTo>
                <a:cubicBezTo>
                  <a:pt x="1590523" y="110966"/>
                  <a:pt x="1621638" y="114141"/>
                  <a:pt x="1652753" y="126841"/>
                </a:cubicBezTo>
                <a:cubicBezTo>
                  <a:pt x="1683868" y="139541"/>
                  <a:pt x="1699108" y="180181"/>
                  <a:pt x="1730223" y="189706"/>
                </a:cubicBezTo>
                <a:cubicBezTo>
                  <a:pt x="1761338" y="199231"/>
                  <a:pt x="1777213" y="183356"/>
                  <a:pt x="1808328" y="173831"/>
                </a:cubicBezTo>
                <a:cubicBezTo>
                  <a:pt x="1839443" y="164306"/>
                  <a:pt x="1855318" y="155416"/>
                  <a:pt x="1886433" y="142716"/>
                </a:cubicBezTo>
                <a:cubicBezTo>
                  <a:pt x="1917548" y="130016"/>
                  <a:pt x="1933423" y="124301"/>
                  <a:pt x="1964538" y="111601"/>
                </a:cubicBezTo>
                <a:cubicBezTo>
                  <a:pt x="1995653" y="98901"/>
                  <a:pt x="2010893" y="77311"/>
                  <a:pt x="2042008" y="80486"/>
                </a:cubicBezTo>
                <a:cubicBezTo>
                  <a:pt x="2073123" y="83661"/>
                  <a:pt x="2088998" y="108426"/>
                  <a:pt x="2120113" y="126841"/>
                </a:cubicBezTo>
                <a:cubicBezTo>
                  <a:pt x="2151228" y="145256"/>
                  <a:pt x="2167103" y="167481"/>
                  <a:pt x="2198218" y="173831"/>
                </a:cubicBezTo>
                <a:cubicBezTo>
                  <a:pt x="2229333" y="180181"/>
                  <a:pt x="2245208" y="164306"/>
                  <a:pt x="2276323" y="157956"/>
                </a:cubicBezTo>
                <a:cubicBezTo>
                  <a:pt x="2307438" y="151606"/>
                  <a:pt x="2322678" y="155416"/>
                  <a:pt x="2353793" y="142716"/>
                </a:cubicBezTo>
                <a:cubicBezTo>
                  <a:pt x="2384908" y="130016"/>
                  <a:pt x="2400783" y="89376"/>
                  <a:pt x="2431898" y="95726"/>
                </a:cubicBezTo>
                <a:cubicBezTo>
                  <a:pt x="2463013" y="102076"/>
                  <a:pt x="2478888" y="145891"/>
                  <a:pt x="2510003" y="173831"/>
                </a:cubicBezTo>
                <a:cubicBezTo>
                  <a:pt x="2541118" y="201771"/>
                  <a:pt x="2559533" y="208121"/>
                  <a:pt x="2587473" y="236061"/>
                </a:cubicBezTo>
                <a:cubicBezTo>
                  <a:pt x="2615413" y="264001"/>
                  <a:pt x="2631288" y="283051"/>
                  <a:pt x="2650338" y="314166"/>
                </a:cubicBezTo>
                <a:cubicBezTo>
                  <a:pt x="2669388" y="345281"/>
                  <a:pt x="2671928" y="361156"/>
                  <a:pt x="2681453" y="392271"/>
                </a:cubicBezTo>
                <a:cubicBezTo>
                  <a:pt x="2690978" y="423386"/>
                  <a:pt x="2693518" y="438626"/>
                  <a:pt x="2696693" y="469741"/>
                </a:cubicBezTo>
                <a:cubicBezTo>
                  <a:pt x="2699868" y="500856"/>
                  <a:pt x="2699868" y="516731"/>
                  <a:pt x="2696693" y="547846"/>
                </a:cubicBezTo>
                <a:cubicBezTo>
                  <a:pt x="2693518" y="578961"/>
                  <a:pt x="2684628" y="594836"/>
                  <a:pt x="2681453" y="625951"/>
                </a:cubicBezTo>
                <a:cubicBezTo>
                  <a:pt x="2678278" y="657066"/>
                  <a:pt x="2697328" y="679291"/>
                  <a:pt x="2681453" y="704056"/>
                </a:cubicBezTo>
                <a:cubicBezTo>
                  <a:pt x="2665578" y="728821"/>
                  <a:pt x="2624938" y="725646"/>
                  <a:pt x="2603348" y="750411"/>
                </a:cubicBezTo>
                <a:cubicBezTo>
                  <a:pt x="2581758" y="775176"/>
                  <a:pt x="2565883" y="797401"/>
                  <a:pt x="2572233" y="828516"/>
                </a:cubicBezTo>
                <a:cubicBezTo>
                  <a:pt x="2578583" y="859631"/>
                  <a:pt x="2616048" y="875506"/>
                  <a:pt x="2634463" y="906621"/>
                </a:cubicBezTo>
                <a:cubicBezTo>
                  <a:pt x="2652878" y="937736"/>
                  <a:pt x="2656053" y="952976"/>
                  <a:pt x="2665578" y="984091"/>
                </a:cubicBezTo>
                <a:cubicBezTo>
                  <a:pt x="2675103" y="1015206"/>
                  <a:pt x="2675103" y="1031081"/>
                  <a:pt x="2681453" y="1062196"/>
                </a:cubicBezTo>
                <a:cubicBezTo>
                  <a:pt x="2687803" y="1093311"/>
                  <a:pt x="2709393" y="1115536"/>
                  <a:pt x="2696693" y="1140301"/>
                </a:cubicBezTo>
                <a:cubicBezTo>
                  <a:pt x="2683993" y="1165066"/>
                  <a:pt x="2650338" y="1170781"/>
                  <a:pt x="2619223" y="1186656"/>
                </a:cubicBezTo>
                <a:cubicBezTo>
                  <a:pt x="2588108" y="1202531"/>
                  <a:pt x="2572233" y="1212056"/>
                  <a:pt x="2541118" y="1218406"/>
                </a:cubicBezTo>
                <a:cubicBezTo>
                  <a:pt x="2510003" y="1224756"/>
                  <a:pt x="2494128" y="1221581"/>
                  <a:pt x="2463013" y="1218406"/>
                </a:cubicBezTo>
                <a:cubicBezTo>
                  <a:pt x="2431898" y="1215231"/>
                  <a:pt x="2416023" y="1202531"/>
                  <a:pt x="2384908" y="1202531"/>
                </a:cubicBezTo>
                <a:cubicBezTo>
                  <a:pt x="2353793" y="1202531"/>
                  <a:pt x="2338553" y="1208881"/>
                  <a:pt x="2307438" y="1218406"/>
                </a:cubicBezTo>
                <a:cubicBezTo>
                  <a:pt x="2276323" y="1227931"/>
                  <a:pt x="2260448" y="1236821"/>
                  <a:pt x="2229333" y="1249521"/>
                </a:cubicBezTo>
                <a:cubicBezTo>
                  <a:pt x="2198218" y="1262221"/>
                  <a:pt x="2179168" y="1259046"/>
                  <a:pt x="2151228" y="1280636"/>
                </a:cubicBezTo>
                <a:cubicBezTo>
                  <a:pt x="2123288" y="1302226"/>
                  <a:pt x="2101698" y="1326991"/>
                  <a:pt x="2088998" y="1358106"/>
                </a:cubicBezTo>
                <a:cubicBezTo>
                  <a:pt x="2076298" y="1389221"/>
                  <a:pt x="2104873" y="1414621"/>
                  <a:pt x="2088998" y="1436211"/>
                </a:cubicBezTo>
                <a:cubicBezTo>
                  <a:pt x="2073123" y="1457801"/>
                  <a:pt x="2042008" y="1464151"/>
                  <a:pt x="2010893" y="1467326"/>
                </a:cubicBezTo>
                <a:cubicBezTo>
                  <a:pt x="1979778" y="1470501"/>
                  <a:pt x="1964538" y="1464786"/>
                  <a:pt x="1933423" y="1452086"/>
                </a:cubicBezTo>
                <a:cubicBezTo>
                  <a:pt x="1902308" y="1439386"/>
                  <a:pt x="1886433" y="1429861"/>
                  <a:pt x="1855318" y="1405096"/>
                </a:cubicBezTo>
                <a:cubicBezTo>
                  <a:pt x="1824203" y="1380331"/>
                  <a:pt x="1808328" y="1345406"/>
                  <a:pt x="1777213" y="1326991"/>
                </a:cubicBezTo>
                <a:cubicBezTo>
                  <a:pt x="1746098" y="1308576"/>
                  <a:pt x="1730223" y="1311751"/>
                  <a:pt x="1699108" y="1311751"/>
                </a:cubicBezTo>
                <a:cubicBezTo>
                  <a:pt x="1667993" y="1311751"/>
                  <a:pt x="1652753" y="1314291"/>
                  <a:pt x="1621638" y="1326991"/>
                </a:cubicBezTo>
                <a:cubicBezTo>
                  <a:pt x="1590523" y="1339691"/>
                  <a:pt x="1556233" y="1349216"/>
                  <a:pt x="1543533" y="1373981"/>
                </a:cubicBezTo>
                <a:cubicBezTo>
                  <a:pt x="1530833" y="1398746"/>
                  <a:pt x="1555598" y="1420971"/>
                  <a:pt x="1558773" y="1452086"/>
                </a:cubicBezTo>
                <a:cubicBezTo>
                  <a:pt x="1561948" y="1483201"/>
                  <a:pt x="1571473" y="1498441"/>
                  <a:pt x="1558773" y="1529556"/>
                </a:cubicBezTo>
                <a:cubicBezTo>
                  <a:pt x="1546073" y="1560671"/>
                  <a:pt x="1514958" y="1576546"/>
                  <a:pt x="1496543" y="1607661"/>
                </a:cubicBezTo>
                <a:cubicBezTo>
                  <a:pt x="1478128" y="1638776"/>
                  <a:pt x="1483843" y="1654651"/>
                  <a:pt x="1465428" y="1685766"/>
                </a:cubicBezTo>
                <a:cubicBezTo>
                  <a:pt x="1447013" y="1716881"/>
                  <a:pt x="1415898" y="1732756"/>
                  <a:pt x="1403198" y="1763871"/>
                </a:cubicBezTo>
                <a:cubicBezTo>
                  <a:pt x="1390498" y="1794986"/>
                  <a:pt x="1406373" y="1810226"/>
                  <a:pt x="1403198" y="1841341"/>
                </a:cubicBezTo>
                <a:cubicBezTo>
                  <a:pt x="1400023" y="1872456"/>
                  <a:pt x="1408913" y="1906746"/>
                  <a:pt x="1387323" y="1919446"/>
                </a:cubicBezTo>
                <a:cubicBezTo>
                  <a:pt x="1365733" y="1932146"/>
                  <a:pt x="1328268" y="1920081"/>
                  <a:pt x="1293978" y="1904206"/>
                </a:cubicBezTo>
                <a:cubicBezTo>
                  <a:pt x="1259688" y="1888331"/>
                  <a:pt x="1243813" y="1869281"/>
                  <a:pt x="1215873" y="1841341"/>
                </a:cubicBezTo>
                <a:cubicBezTo>
                  <a:pt x="1187933" y="1813401"/>
                  <a:pt x="1181583" y="1785461"/>
                  <a:pt x="1153643" y="1763871"/>
                </a:cubicBezTo>
                <a:cubicBezTo>
                  <a:pt x="1125703" y="1742281"/>
                  <a:pt x="1107288" y="1745456"/>
                  <a:pt x="1076173" y="1732756"/>
                </a:cubicBezTo>
                <a:cubicBezTo>
                  <a:pt x="1045058" y="1720056"/>
                  <a:pt x="1029183" y="1722596"/>
                  <a:pt x="998068" y="1701006"/>
                </a:cubicBezTo>
                <a:cubicBezTo>
                  <a:pt x="966953" y="1679416"/>
                  <a:pt x="941553" y="1654651"/>
                  <a:pt x="919963" y="1623536"/>
                </a:cubicBezTo>
                <a:cubicBezTo>
                  <a:pt x="898373" y="1592421"/>
                  <a:pt x="904723" y="1576546"/>
                  <a:pt x="888848" y="1545431"/>
                </a:cubicBezTo>
                <a:cubicBezTo>
                  <a:pt x="872973" y="1514316"/>
                  <a:pt x="860273" y="1498441"/>
                  <a:pt x="841858" y="1467326"/>
                </a:cubicBezTo>
                <a:cubicBezTo>
                  <a:pt x="823443" y="1436211"/>
                  <a:pt x="808203" y="1420971"/>
                  <a:pt x="795503" y="1389856"/>
                </a:cubicBezTo>
                <a:cubicBezTo>
                  <a:pt x="782803" y="1358741"/>
                  <a:pt x="798678" y="1333341"/>
                  <a:pt x="779628" y="1311751"/>
                </a:cubicBezTo>
                <a:cubicBezTo>
                  <a:pt x="760578" y="1290161"/>
                  <a:pt x="732638" y="1280636"/>
                  <a:pt x="701523" y="1280636"/>
                </a:cubicBezTo>
                <a:cubicBezTo>
                  <a:pt x="670408" y="1280636"/>
                  <a:pt x="645643" y="1321276"/>
                  <a:pt x="624053" y="1311751"/>
                </a:cubicBezTo>
                <a:cubicBezTo>
                  <a:pt x="602463" y="1302226"/>
                  <a:pt x="599288" y="1264761"/>
                  <a:pt x="592938" y="1233646"/>
                </a:cubicBezTo>
                <a:cubicBezTo>
                  <a:pt x="586588" y="1202531"/>
                  <a:pt x="589763" y="1186656"/>
                  <a:pt x="592938" y="1155541"/>
                </a:cubicBezTo>
                <a:cubicBezTo>
                  <a:pt x="596113" y="1124426"/>
                  <a:pt x="608178" y="1109186"/>
                  <a:pt x="608178" y="1078071"/>
                </a:cubicBezTo>
                <a:cubicBezTo>
                  <a:pt x="608178" y="1046956"/>
                  <a:pt x="611353" y="1027906"/>
                  <a:pt x="592938" y="999966"/>
                </a:cubicBezTo>
                <a:cubicBezTo>
                  <a:pt x="574523" y="972026"/>
                  <a:pt x="545948" y="950436"/>
                  <a:pt x="514833" y="937736"/>
                </a:cubicBezTo>
                <a:cubicBezTo>
                  <a:pt x="483718" y="925036"/>
                  <a:pt x="471018" y="931386"/>
                  <a:pt x="436728" y="937736"/>
                </a:cubicBezTo>
                <a:cubicBezTo>
                  <a:pt x="402438" y="944086"/>
                  <a:pt x="377673" y="953611"/>
                  <a:pt x="343383" y="968851"/>
                </a:cubicBezTo>
                <a:cubicBezTo>
                  <a:pt x="309093" y="984091"/>
                  <a:pt x="296393" y="996791"/>
                  <a:pt x="265278" y="1015206"/>
                </a:cubicBezTo>
                <a:cubicBezTo>
                  <a:pt x="234163" y="1033621"/>
                  <a:pt x="218288" y="1059021"/>
                  <a:pt x="187173" y="1062196"/>
                </a:cubicBezTo>
                <a:cubicBezTo>
                  <a:pt x="156058" y="1065371"/>
                  <a:pt x="119228" y="1052671"/>
                  <a:pt x="109703" y="1031081"/>
                </a:cubicBezTo>
                <a:cubicBezTo>
                  <a:pt x="100178" y="1009491"/>
                  <a:pt x="137643" y="984091"/>
                  <a:pt x="140818" y="952976"/>
                </a:cubicBezTo>
                <a:cubicBezTo>
                  <a:pt x="143993" y="921861"/>
                  <a:pt x="143358" y="903446"/>
                  <a:pt x="124943" y="875506"/>
                </a:cubicBezTo>
                <a:cubicBezTo>
                  <a:pt x="106528" y="847566"/>
                  <a:pt x="72238" y="840581"/>
                  <a:pt x="47473" y="812641"/>
                </a:cubicBezTo>
                <a:cubicBezTo>
                  <a:pt x="22708" y="784701"/>
                  <a:pt x="3658" y="759936"/>
                  <a:pt x="483" y="735171"/>
                </a:cubicBezTo>
                <a:cubicBezTo>
                  <a:pt x="-2692" y="710406"/>
                  <a:pt x="10008" y="697706"/>
                  <a:pt x="31598" y="688181"/>
                </a:cubicBezTo>
                <a:close/>
              </a:path>
            </a:pathLst>
          </a:custGeom>
          <a:noFill/>
          <a:ln w="5715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4" name="椭圆 33"/>
          <p:cNvSpPr/>
          <p:nvPr>
            <p:custDataLst>
              <p:tags r:id="rId14"/>
            </p:custDataLst>
          </p:nvPr>
        </p:nvSpPr>
        <p:spPr>
          <a:xfrm>
            <a:off x="7151531" y="4562290"/>
            <a:ext cx="1196340" cy="1437005"/>
          </a:xfrm>
          <a:prstGeom prst="ellipse">
            <a:avLst/>
          </a:prstGeom>
          <a:noFill/>
          <a:ln w="3810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1" name="任意多边形 30"/>
          <p:cNvSpPr/>
          <p:nvPr>
            <p:custDataLst>
              <p:tags r:id="rId15"/>
            </p:custDataLst>
          </p:nvPr>
        </p:nvSpPr>
        <p:spPr>
          <a:xfrm>
            <a:off x="8720616" y="5617660"/>
            <a:ext cx="485775" cy="758190"/>
          </a:xfrm>
          <a:custGeom>
            <a:avLst/>
            <a:gdLst>
              <a:gd name="connisteX0" fmla="*/ 671867 w 671867"/>
              <a:gd name="connsiteY0" fmla="*/ 109637 h 904657"/>
              <a:gd name="connisteX1" fmla="*/ 594397 w 671867"/>
              <a:gd name="connsiteY1" fmla="*/ 109637 h 904657"/>
              <a:gd name="connisteX2" fmla="*/ 516292 w 671867"/>
              <a:gd name="connsiteY2" fmla="*/ 125512 h 904657"/>
              <a:gd name="connisteX3" fmla="*/ 438187 w 671867"/>
              <a:gd name="connsiteY3" fmla="*/ 109637 h 904657"/>
              <a:gd name="connisteX4" fmla="*/ 375957 w 671867"/>
              <a:gd name="connsiteY4" fmla="*/ 31532 h 904657"/>
              <a:gd name="connisteX5" fmla="*/ 297852 w 671867"/>
              <a:gd name="connsiteY5" fmla="*/ 417 h 904657"/>
              <a:gd name="connisteX6" fmla="*/ 220382 w 671867"/>
              <a:gd name="connsiteY6" fmla="*/ 16292 h 904657"/>
              <a:gd name="connisteX7" fmla="*/ 142277 w 671867"/>
              <a:gd name="connsiteY7" fmla="*/ 16292 h 904657"/>
              <a:gd name="connisteX8" fmla="*/ 80047 w 671867"/>
              <a:gd name="connsiteY8" fmla="*/ 94397 h 904657"/>
              <a:gd name="connisteX9" fmla="*/ 80047 w 671867"/>
              <a:gd name="connsiteY9" fmla="*/ 171867 h 904657"/>
              <a:gd name="connisteX10" fmla="*/ 64172 w 671867"/>
              <a:gd name="connsiteY10" fmla="*/ 249972 h 904657"/>
              <a:gd name="connisteX11" fmla="*/ 80047 w 671867"/>
              <a:gd name="connsiteY11" fmla="*/ 328077 h 904657"/>
              <a:gd name="connisteX12" fmla="*/ 157517 w 671867"/>
              <a:gd name="connsiteY12" fmla="*/ 312202 h 904657"/>
              <a:gd name="connisteX13" fmla="*/ 235622 w 671867"/>
              <a:gd name="connsiteY13" fmla="*/ 281087 h 904657"/>
              <a:gd name="connisteX14" fmla="*/ 313727 w 671867"/>
              <a:gd name="connsiteY14" fmla="*/ 249972 h 904657"/>
              <a:gd name="connisteX15" fmla="*/ 391832 w 671867"/>
              <a:gd name="connsiteY15" fmla="*/ 202982 h 904657"/>
              <a:gd name="connisteX16" fmla="*/ 469302 w 671867"/>
              <a:gd name="connsiteY16" fmla="*/ 187742 h 904657"/>
              <a:gd name="connisteX17" fmla="*/ 547407 w 671867"/>
              <a:gd name="connsiteY17" fmla="*/ 249972 h 904657"/>
              <a:gd name="connisteX18" fmla="*/ 531532 w 671867"/>
              <a:gd name="connsiteY18" fmla="*/ 328077 h 904657"/>
              <a:gd name="connisteX19" fmla="*/ 454062 w 671867"/>
              <a:gd name="connsiteY19" fmla="*/ 343317 h 904657"/>
              <a:gd name="connisteX20" fmla="*/ 375957 w 671867"/>
              <a:gd name="connsiteY20" fmla="*/ 374432 h 904657"/>
              <a:gd name="connisteX21" fmla="*/ 297852 w 671867"/>
              <a:gd name="connsiteY21" fmla="*/ 405547 h 904657"/>
              <a:gd name="connisteX22" fmla="*/ 220382 w 671867"/>
              <a:gd name="connsiteY22" fmla="*/ 421422 h 904657"/>
              <a:gd name="connisteX23" fmla="*/ 142277 w 671867"/>
              <a:gd name="connsiteY23" fmla="*/ 437297 h 904657"/>
              <a:gd name="connisteX24" fmla="*/ 64172 w 671867"/>
              <a:gd name="connsiteY24" fmla="*/ 468412 h 904657"/>
              <a:gd name="connisteX25" fmla="*/ 33057 w 671867"/>
              <a:gd name="connsiteY25" fmla="*/ 545882 h 904657"/>
              <a:gd name="connisteX26" fmla="*/ 1942 w 671867"/>
              <a:gd name="connsiteY26" fmla="*/ 623987 h 904657"/>
              <a:gd name="connisteX27" fmla="*/ 80047 w 671867"/>
              <a:gd name="connsiteY27" fmla="*/ 623987 h 904657"/>
              <a:gd name="connisteX28" fmla="*/ 157517 w 671867"/>
              <a:gd name="connsiteY28" fmla="*/ 592872 h 904657"/>
              <a:gd name="connisteX29" fmla="*/ 126402 w 671867"/>
              <a:gd name="connsiteY29" fmla="*/ 670977 h 904657"/>
              <a:gd name="connisteX30" fmla="*/ 188632 w 671867"/>
              <a:gd name="connsiteY30" fmla="*/ 748447 h 904657"/>
              <a:gd name="connisteX31" fmla="*/ 204507 w 671867"/>
              <a:gd name="connsiteY31" fmla="*/ 826552 h 904657"/>
              <a:gd name="connisteX32" fmla="*/ 235622 w 671867"/>
              <a:gd name="connsiteY32" fmla="*/ 904657 h 9046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671867" h="904656">
                <a:moveTo>
                  <a:pt x="671867" y="109637"/>
                </a:moveTo>
                <a:cubicBezTo>
                  <a:pt x="657897" y="109002"/>
                  <a:pt x="625512" y="106462"/>
                  <a:pt x="594397" y="109637"/>
                </a:cubicBezTo>
                <a:cubicBezTo>
                  <a:pt x="563282" y="112812"/>
                  <a:pt x="547407" y="125512"/>
                  <a:pt x="516292" y="125512"/>
                </a:cubicBezTo>
                <a:cubicBezTo>
                  <a:pt x="485177" y="125512"/>
                  <a:pt x="466127" y="128687"/>
                  <a:pt x="438187" y="109637"/>
                </a:cubicBezTo>
                <a:cubicBezTo>
                  <a:pt x="410247" y="90587"/>
                  <a:pt x="403897" y="53122"/>
                  <a:pt x="375957" y="31532"/>
                </a:cubicBezTo>
                <a:cubicBezTo>
                  <a:pt x="348017" y="9942"/>
                  <a:pt x="328967" y="3592"/>
                  <a:pt x="297852" y="417"/>
                </a:cubicBezTo>
                <a:cubicBezTo>
                  <a:pt x="266737" y="-2758"/>
                  <a:pt x="251497" y="13117"/>
                  <a:pt x="220382" y="16292"/>
                </a:cubicBezTo>
                <a:cubicBezTo>
                  <a:pt x="189267" y="19467"/>
                  <a:pt x="170217" y="417"/>
                  <a:pt x="142277" y="16292"/>
                </a:cubicBezTo>
                <a:cubicBezTo>
                  <a:pt x="114337" y="32167"/>
                  <a:pt x="92747" y="63282"/>
                  <a:pt x="80047" y="94397"/>
                </a:cubicBezTo>
                <a:cubicBezTo>
                  <a:pt x="67347" y="125512"/>
                  <a:pt x="83222" y="140752"/>
                  <a:pt x="80047" y="171867"/>
                </a:cubicBezTo>
                <a:cubicBezTo>
                  <a:pt x="76872" y="202982"/>
                  <a:pt x="64172" y="218857"/>
                  <a:pt x="64172" y="249972"/>
                </a:cubicBezTo>
                <a:cubicBezTo>
                  <a:pt x="64172" y="281087"/>
                  <a:pt x="61632" y="315377"/>
                  <a:pt x="80047" y="328077"/>
                </a:cubicBezTo>
                <a:cubicBezTo>
                  <a:pt x="98462" y="340777"/>
                  <a:pt x="126402" y="321727"/>
                  <a:pt x="157517" y="312202"/>
                </a:cubicBezTo>
                <a:cubicBezTo>
                  <a:pt x="188632" y="302677"/>
                  <a:pt x="204507" y="293787"/>
                  <a:pt x="235622" y="281087"/>
                </a:cubicBezTo>
                <a:cubicBezTo>
                  <a:pt x="266737" y="268387"/>
                  <a:pt x="282612" y="265847"/>
                  <a:pt x="313727" y="249972"/>
                </a:cubicBezTo>
                <a:cubicBezTo>
                  <a:pt x="344842" y="234097"/>
                  <a:pt x="360717" y="215682"/>
                  <a:pt x="391832" y="202982"/>
                </a:cubicBezTo>
                <a:cubicBezTo>
                  <a:pt x="422947" y="190282"/>
                  <a:pt x="438187" y="178217"/>
                  <a:pt x="469302" y="187742"/>
                </a:cubicBezTo>
                <a:cubicBezTo>
                  <a:pt x="500417" y="197267"/>
                  <a:pt x="534707" y="222032"/>
                  <a:pt x="547407" y="249972"/>
                </a:cubicBezTo>
                <a:cubicBezTo>
                  <a:pt x="560107" y="277912"/>
                  <a:pt x="549947" y="309662"/>
                  <a:pt x="531532" y="328077"/>
                </a:cubicBezTo>
                <a:cubicBezTo>
                  <a:pt x="513117" y="346492"/>
                  <a:pt x="485177" y="333792"/>
                  <a:pt x="454062" y="343317"/>
                </a:cubicBezTo>
                <a:cubicBezTo>
                  <a:pt x="422947" y="352842"/>
                  <a:pt x="407072" y="361732"/>
                  <a:pt x="375957" y="374432"/>
                </a:cubicBezTo>
                <a:cubicBezTo>
                  <a:pt x="344842" y="387132"/>
                  <a:pt x="328967" y="396022"/>
                  <a:pt x="297852" y="405547"/>
                </a:cubicBezTo>
                <a:cubicBezTo>
                  <a:pt x="266737" y="415072"/>
                  <a:pt x="251497" y="415072"/>
                  <a:pt x="220382" y="421422"/>
                </a:cubicBezTo>
                <a:cubicBezTo>
                  <a:pt x="189267" y="427772"/>
                  <a:pt x="173392" y="427772"/>
                  <a:pt x="142277" y="437297"/>
                </a:cubicBezTo>
                <a:cubicBezTo>
                  <a:pt x="111162" y="446822"/>
                  <a:pt x="85762" y="446822"/>
                  <a:pt x="64172" y="468412"/>
                </a:cubicBezTo>
                <a:cubicBezTo>
                  <a:pt x="42582" y="490002"/>
                  <a:pt x="45757" y="514767"/>
                  <a:pt x="33057" y="545882"/>
                </a:cubicBezTo>
                <a:cubicBezTo>
                  <a:pt x="20357" y="576997"/>
                  <a:pt x="-7583" y="608112"/>
                  <a:pt x="1942" y="623987"/>
                </a:cubicBezTo>
                <a:cubicBezTo>
                  <a:pt x="11467" y="639862"/>
                  <a:pt x="48932" y="630337"/>
                  <a:pt x="80047" y="623987"/>
                </a:cubicBezTo>
                <a:cubicBezTo>
                  <a:pt x="111162" y="617637"/>
                  <a:pt x="147992" y="583347"/>
                  <a:pt x="157517" y="592872"/>
                </a:cubicBezTo>
                <a:cubicBezTo>
                  <a:pt x="167042" y="602397"/>
                  <a:pt x="120052" y="639862"/>
                  <a:pt x="126402" y="670977"/>
                </a:cubicBezTo>
                <a:cubicBezTo>
                  <a:pt x="132752" y="702092"/>
                  <a:pt x="172757" y="717332"/>
                  <a:pt x="188632" y="748447"/>
                </a:cubicBezTo>
                <a:cubicBezTo>
                  <a:pt x="204507" y="779562"/>
                  <a:pt x="194982" y="795437"/>
                  <a:pt x="204507" y="826552"/>
                </a:cubicBezTo>
                <a:cubicBezTo>
                  <a:pt x="214032" y="857667"/>
                  <a:pt x="229907" y="890687"/>
                  <a:pt x="235622" y="904657"/>
                </a:cubicBezTo>
              </a:path>
            </a:pathLst>
          </a:cu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 name="矩形 2"/>
          <p:cNvSpPr/>
          <p:nvPr>
            <p:custDataLst>
              <p:tags r:id="rId16"/>
            </p:custDataLst>
          </p:nvPr>
        </p:nvSpPr>
        <p:spPr>
          <a:xfrm>
            <a:off x="9617710" y="2653030"/>
            <a:ext cx="2065020" cy="2158365"/>
          </a:xfrm>
          <a:prstGeom prst="rect">
            <a:avLst/>
          </a:prstGeom>
        </p:spPr>
        <p:txBody>
          <a:bodyPr wrap="square">
            <a:spAutoFit/>
          </a:bodyPr>
          <a:p>
            <a:pPr indent="0" fontAlgn="auto">
              <a:lnSpc>
                <a:spcPct val="120000"/>
              </a:lnSpc>
            </a:pPr>
            <a:r>
              <a:rPr lang="en-US" altLang="zh-CN" sz="2800" b="1" kern="100" smtClean="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1.</a:t>
            </a:r>
            <a:r>
              <a:rPr lang="zh-CN" altLang="zh-CN" sz="2800" b="1" kern="100" smtClean="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一</a:t>
            </a:r>
            <a:r>
              <a:rPr lang="zh-CN" altLang="zh-CN"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战改变了欧洲、西亚和北非的</a:t>
            </a:r>
            <a:r>
              <a:rPr lang="zh-CN" altLang="zh-CN"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政治版图。</a:t>
            </a:r>
            <a:endParaRPr lang="zh-CN" altLang="zh-CN"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1" name="Text Box 2"/>
          <p:cNvSpPr/>
          <p:nvPr>
            <p:custDataLst>
              <p:tags r:id="rId17"/>
            </p:custDataLst>
          </p:nvPr>
        </p:nvSpPr>
        <p:spPr>
          <a:xfrm>
            <a:off x="725170" y="549910"/>
            <a:ext cx="10487660" cy="1124585"/>
          </a:xfrm>
          <a:prstGeom prst="rect">
            <a:avLst/>
          </a:prstGeom>
          <a:noFill/>
          <a:ln w="38100" cap="flat" cmpd="sng">
            <a:noFill/>
            <a:prstDash val="solid"/>
            <a:miter/>
            <a:headEnd type="none" w="med" len="med"/>
            <a:tailEnd type="none" w="med" len="med"/>
          </a:ln>
          <a:extLst>
            <a:ext uri="{909E8E84-426E-40DD-AFC4-6F175D3DCCD1}">
              <a14:hiddenFill xmlns:a14="http://schemas.microsoft.com/office/drawing/2010/main">
                <a:solidFill>
                  <a:schemeClr val="accent1"/>
                </a:solidFill>
              </a14:hiddenFill>
            </a:ext>
          </a:extLst>
        </p:spPr>
        <p:txBody>
          <a:bodyPr wrap="square" anchor="t">
            <a:spAutoFit/>
          </a:bodyPr>
          <a:p>
            <a:pPr indent="0" fontAlgn="auto">
              <a:lnSpc>
                <a:spcPct val="120000"/>
              </a:lnSpc>
              <a:spcBef>
                <a:spcPts val="0"/>
              </a:spcBef>
            </a:pPr>
            <a:r>
              <a:rPr lang="zh-CN" altLang="en-US" sz="2800" b="1" smtClean="0">
                <a:solidFill>
                  <a:schemeClr val="tx1"/>
                </a:solidFill>
                <a:latin typeface="楷体" panose="02010609060101010101" charset="-122"/>
                <a:ea typeface="楷体" panose="02010609060101010101" charset="-122"/>
              </a:rPr>
              <a:t>观察两幅地图，说一说第一次世界大战</a:t>
            </a:r>
            <a:r>
              <a:rPr lang="zh-CN" altLang="en-US" sz="2800" b="1" smtClean="0">
                <a:latin typeface="楷体" panose="02010609060101010101" charset="-122"/>
                <a:ea typeface="楷体" panose="02010609060101010101" charset="-122"/>
              </a:rPr>
              <a:t>后，</a:t>
            </a:r>
            <a:r>
              <a:rPr lang="zh-CN" altLang="en-US" sz="2800" b="1">
                <a:latin typeface="楷体" panose="02010609060101010101" charset="-122"/>
                <a:ea typeface="楷体" panose="02010609060101010101" charset="-122"/>
              </a:rPr>
              <a:t>欧洲政治版图发生了什么</a:t>
            </a:r>
            <a:r>
              <a:rPr lang="zh-CN" altLang="en-US" sz="2800" b="1">
                <a:latin typeface="楷体" panose="02010609060101010101" charset="-122"/>
                <a:ea typeface="楷体" panose="02010609060101010101" charset="-122"/>
              </a:rPr>
              <a:t>变化？</a:t>
            </a:r>
            <a:endParaRPr lang="zh-CN" altLang="en-US" sz="2800" b="1" smtClean="0">
              <a:solidFill>
                <a:schemeClr val="tx1"/>
              </a:solidFill>
              <a:latin typeface="楷体" panose="02010609060101010101" charset="-122"/>
              <a:ea typeface="楷体" panose="02010609060101010101" charset="-122"/>
            </a:endParaRPr>
          </a:p>
        </p:txBody>
      </p:sp>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linds(horizontal)">
                                      <p:cBhvr>
                                        <p:cTn id="3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3" grpId="0" bldLvl="0" animBg="1"/>
      <p:bldP spid="21" grpId="0" bldLvl="0" animBg="1"/>
      <p:bldP spid="30" grpId="0" bldLvl="0" animBg="1"/>
      <p:bldP spid="25" grpId="0" bldLvl="0" animBg="1"/>
      <p:bldP spid="25" grpId="1" animBg="1"/>
      <p:bldP spid="22" grpId="0" bldLvl="0" animBg="1"/>
      <p:bldP spid="22" grpId="1" animBg="1"/>
      <p:bldP spid="34" grpId="0" bldLvl="0" animBg="1"/>
      <p:bldP spid="34" grpId="1" animBg="1"/>
      <p:bldP spid="31" grpId="0" animBg="1"/>
      <p:bldP spid="31" grpId="1" animBg="1"/>
      <p:bldP spid="27" grpId="0" bldLvl="0" animBg="1"/>
      <p:bldP spid="27" grpId="1" animBg="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28600" y="1204595"/>
            <a:ext cx="11525250" cy="270446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1</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一位法国官员评论道：</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参与到第一次世界大战中的这</a:t>
            </a:r>
            <a:r>
              <a:rPr lang="en-US" altLang="zh-CN" sz="2400" b="1" dirty="0">
                <a:latin typeface="楷体" panose="02010609060101010101" charset="-122"/>
                <a:ea typeface="楷体" panose="02010609060101010101" charset="-122"/>
                <a:cs typeface="楷体" panose="02010609060101010101" charset="-122"/>
                <a:sym typeface="+mn-ea"/>
              </a:rPr>
              <a:t>17.5</a:t>
            </a:r>
            <a:r>
              <a:rPr lang="zh-CN" altLang="en-US" sz="2400" b="1" dirty="0">
                <a:latin typeface="楷体" panose="02010609060101010101" charset="-122"/>
                <a:ea typeface="楷体" panose="02010609060101010101" charset="-122"/>
                <a:cs typeface="楷体" panose="02010609060101010101" charset="-122"/>
                <a:sym typeface="+mn-ea"/>
              </a:rPr>
              <a:t>万非洲士兵，在法兰西的壕沟里</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掘好了旧非洲的坟墓</a:t>
            </a:r>
            <a:r>
              <a:rPr lang="zh-CN" altLang="en-US" sz="2400" b="1" dirty="0">
                <a:latin typeface="楷体" panose="02010609060101010101" charset="-122"/>
                <a:ea typeface="楷体" panose="02010609060101010101" charset="-122"/>
                <a:cs typeface="楷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法国驻印度支那总督于</a:t>
            </a:r>
            <a:r>
              <a:rPr lang="en-US" altLang="zh-CN" sz="2400" b="1" dirty="0">
                <a:latin typeface="楷体" panose="02010609060101010101" charset="-122"/>
                <a:ea typeface="楷体" panose="02010609060101010101" charset="-122"/>
                <a:cs typeface="楷体" panose="02010609060101010101" charset="-122"/>
                <a:sym typeface="+mn-ea"/>
              </a:rPr>
              <a:t>1926</a:t>
            </a:r>
            <a:r>
              <a:rPr lang="zh-CN" altLang="en-US" sz="2400" b="1" dirty="0">
                <a:latin typeface="楷体" panose="02010609060101010101" charset="-122"/>
                <a:ea typeface="楷体" panose="02010609060101010101" charset="-122"/>
                <a:cs typeface="楷体" panose="02010609060101010101" charset="-122"/>
                <a:sym typeface="+mn-ea"/>
              </a:rPr>
              <a:t>年写道：</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这场把欧洲浸润在血泊中的战争已经</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唤醒了</a:t>
            </a:r>
            <a:r>
              <a:rPr lang="zh-CN" altLang="en-US" sz="2400" b="1" dirty="0">
                <a:latin typeface="楷体" panose="02010609060101010101" charset="-122"/>
                <a:ea typeface="楷体" panose="02010609060101010101" charset="-122"/>
                <a:cs typeface="楷体" panose="02010609060101010101" charset="-122"/>
                <a:sym typeface="+mn-ea"/>
              </a:rPr>
              <a:t>远离我们的土地上</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人民的独立意识</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过去几年里，一切都变了。不论是人还是思想，就连亚洲本身都变了</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a:t>
            </a:r>
            <a:endParaRPr lang="zh-CN" altLang="en-US" sz="2400" b="1" dirty="0">
              <a:latin typeface="楷体" panose="02010609060101010101" charset="-122"/>
              <a:ea typeface="楷体" panose="02010609060101010101" charset="-122"/>
              <a:cs typeface="楷体" panose="02010609060101010101" charset="-122"/>
              <a:sym typeface="+mn-ea"/>
            </a:endParaRPr>
          </a:p>
          <a:p>
            <a:pPr lvl="0" indent="0" algn="r" fontAlgn="auto">
              <a:lnSpc>
                <a:spcPct val="120000"/>
              </a:lnSpc>
              <a:buClrTx/>
              <a:buSzTx/>
              <a:buFontTx/>
            </a:pPr>
            <a:r>
              <a:rPr lang="en-US" altLang="zh-CN" sz="2000" b="1" dirty="0">
                <a:latin typeface="楷体" panose="02010609060101010101" charset="-122"/>
                <a:ea typeface="楷体" panose="02010609060101010101" charset="-122"/>
                <a:cs typeface="楷体" panose="02010609060101010101" charset="-122"/>
                <a:sym typeface="+mn-ea"/>
              </a:rPr>
              <a:t>——</a:t>
            </a:r>
            <a:r>
              <a:rPr lang="zh-CN" altLang="en-US" sz="2000" b="1" dirty="0">
                <a:latin typeface="楷体" panose="02010609060101010101" charset="-122"/>
                <a:ea typeface="楷体" panose="02010609060101010101" charset="-122"/>
                <a:cs typeface="楷体" panose="02010609060101010101" charset="-122"/>
                <a:sym typeface="+mn-ea"/>
              </a:rPr>
              <a:t>转引自[美]斯塔夫利阿诺斯著，王红生等译《全球分裂：第三世界的历史进程》</a:t>
            </a:r>
            <a:endParaRPr lang="zh-CN" altLang="en-US" sz="2000" b="1" dirty="0">
              <a:latin typeface="楷体" panose="02010609060101010101" charset="-122"/>
              <a:ea typeface="楷体" panose="02010609060101010101" charset="-122"/>
              <a:cs typeface="楷体" panose="02010609060101010101" charset="-122"/>
              <a:sym typeface="+mn-ea"/>
            </a:endParaRPr>
          </a:p>
          <a:p>
            <a:pPr lvl="0" indent="0" algn="l" fontAlgn="auto">
              <a:lnSpc>
                <a:spcPct val="120000"/>
              </a:lnSpc>
              <a:buClrTx/>
              <a:buSzTx/>
              <a:buFontTx/>
            </a:pPr>
            <a:endParaRPr lang="zh-CN" altLang="en-US" sz="2000" b="1" dirty="0">
              <a:latin typeface="楷体" panose="02010609060101010101" charset="-122"/>
              <a:ea typeface="楷体" panose="02010609060101010101" charset="-122"/>
              <a:cs typeface="楷体" panose="02010609060101010101" charset="-122"/>
              <a:sym typeface="+mn-ea"/>
            </a:endParaRPr>
          </a:p>
        </p:txBody>
      </p:sp>
      <p:sp>
        <p:nvSpPr>
          <p:cNvPr id="2" name="矩形 1"/>
          <p:cNvSpPr/>
          <p:nvPr>
            <p:custDataLst>
              <p:tags r:id="rId2"/>
            </p:custDataLst>
          </p:nvPr>
        </p:nvSpPr>
        <p:spPr>
          <a:xfrm>
            <a:off x="2197735" y="4594225"/>
            <a:ext cx="8045450" cy="1124585"/>
          </a:xfrm>
          <a:prstGeom prst="rect">
            <a:avLst/>
          </a:prstGeom>
        </p:spPr>
        <p:txBody>
          <a:bodyPr wrap="square">
            <a:spAutoFit/>
          </a:bodyPr>
          <a:p>
            <a:pPr indent="0" fontAlgn="auto">
              <a:lnSpc>
                <a:spcPct val="120000"/>
              </a:lnSpc>
            </a:pPr>
            <a:r>
              <a:rPr lang="en-US" altLang="zh-CN"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2.</a:t>
            </a:r>
            <a:r>
              <a:rPr lang="zh-CN" altLang="en-US"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一战客观上将自由、民主与民族独立的思想进一步传播到欧洲、西亚和北非</a:t>
            </a:r>
            <a:r>
              <a:rPr lang="zh-CN" altLang="en-US"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等地。</a:t>
            </a:r>
            <a:endParaRPr lang="zh-CN" altLang="en-US"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28600" y="337820"/>
            <a:ext cx="11525250" cy="417131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2</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一战期间，英国从印度征募新兵</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116</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万</a:t>
            </a:r>
            <a:r>
              <a:rPr lang="zh-CN" altLang="en-US" sz="2400" b="1" dirty="0">
                <a:latin typeface="楷体" panose="02010609060101010101" charset="-122"/>
                <a:ea typeface="楷体" panose="02010609060101010101" charset="-122"/>
                <a:cs typeface="楷体" panose="02010609060101010101" charset="-122"/>
                <a:sym typeface="+mn-ea"/>
              </a:rPr>
              <a:t>余人，派出海外作战</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121</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万</a:t>
            </a:r>
            <a:r>
              <a:rPr lang="zh-CN" altLang="en-US" sz="2400" b="1" dirty="0">
                <a:latin typeface="楷体" panose="02010609060101010101" charset="-122"/>
                <a:ea typeface="楷体" panose="02010609060101010101" charset="-122"/>
                <a:cs typeface="楷体" panose="02010609060101010101" charset="-122"/>
                <a:sym typeface="+mn-ea"/>
              </a:rPr>
              <a:t>余人，死伤</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10</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万</a:t>
            </a:r>
            <a:r>
              <a:rPr lang="zh-CN" altLang="en-US" sz="2400" b="1" dirty="0">
                <a:latin typeface="楷体" panose="02010609060101010101" charset="-122"/>
                <a:ea typeface="楷体" panose="02010609060101010101" charset="-122"/>
                <a:cs typeface="楷体" panose="02010609060101010101" charset="-122"/>
                <a:sym typeface="+mn-ea"/>
              </a:rPr>
              <a:t>余人。印度人还向英国捐赠了</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11550</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万</a:t>
            </a:r>
            <a:r>
              <a:rPr lang="zh-CN" altLang="en-US" sz="2400" b="1" dirty="0">
                <a:latin typeface="楷体" panose="02010609060101010101" charset="-122"/>
                <a:ea typeface="楷体" panose="02010609060101010101" charset="-122"/>
                <a:cs typeface="楷体" panose="02010609060101010101" charset="-122"/>
                <a:sym typeface="+mn-ea"/>
              </a:rPr>
              <a:t>磅的</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战时贡献</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，这个数字大大超过印度平均每年赋税收入总额。连总督都不得不承认，整个印度被</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搜罗一空</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a:t>
            </a:r>
            <a:endParaRPr lang="zh-CN" altLang="en-US" sz="2400" b="1" dirty="0">
              <a:latin typeface="楷体" panose="02010609060101010101" charset="-122"/>
              <a:ea typeface="楷体" panose="02010609060101010101" charset="-122"/>
              <a:cs typeface="楷体" panose="02010609060101010101" charset="-122"/>
              <a:sym typeface="+mn-ea"/>
            </a:endParaRPr>
          </a:p>
          <a:p>
            <a:pPr lvl="0" indent="0" algn="r" fontAlgn="auto">
              <a:lnSpc>
                <a:spcPct val="120000"/>
              </a:lnSpc>
              <a:buClrTx/>
              <a:buSzTx/>
              <a:buFontTx/>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林承节《印度史》</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3</a:t>
            </a:r>
            <a:r>
              <a:rPr lang="zh-CN" altLang="en-US" sz="2400" b="1" dirty="0">
                <a:latin typeface="黑体" panose="02010609060101010101" charset="-122"/>
                <a:ea typeface="黑体" panose="02010609060101010101" charset="-122"/>
                <a:cs typeface="黑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一战也</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把东方各族人民卷入国际政治生活</a:t>
            </a:r>
            <a:r>
              <a:rPr lang="zh-CN" altLang="en-US" sz="2400" b="1" dirty="0">
                <a:latin typeface="楷体" panose="02010609060101010101" charset="-122"/>
                <a:ea typeface="楷体" panose="02010609060101010101" charset="-122"/>
                <a:cs typeface="楷体" panose="02010609060101010101" charset="-122"/>
                <a:sym typeface="+mn-ea"/>
              </a:rPr>
              <a:t>，帮助他们熟悉军事技术装备和新式武器，使他们</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开阔眼界</a:t>
            </a:r>
            <a:r>
              <a:rPr lang="zh-CN" altLang="en-US" sz="2400" b="1" dirty="0">
                <a:latin typeface="楷体" panose="02010609060101010101" charset="-122"/>
                <a:ea typeface="楷体" panose="02010609060101010101" charset="-122"/>
                <a:cs typeface="楷体" panose="02010609060101010101" charset="-122"/>
                <a:sym typeface="+mn-ea"/>
              </a:rPr>
              <a:t>，加深了对帝国主义的认识。美国总统威尔逊的</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十四点纲领</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、英国首相劳合乔治关于民族自决原则的声明，也使殖民地人民</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民族自决意识和民族独立观念</a:t>
            </a:r>
            <a:r>
              <a:rPr lang="zh-CN" altLang="en-US" sz="2400" b="1" dirty="0">
                <a:latin typeface="楷体" panose="02010609060101010101" charset="-122"/>
                <a:ea typeface="楷体" panose="02010609060101010101" charset="-122"/>
                <a:cs typeface="楷体" panose="02010609060101010101" charset="-122"/>
                <a:sym typeface="+mn-ea"/>
              </a:rPr>
              <a:t>大大</a:t>
            </a:r>
            <a:r>
              <a:rPr lang="zh-CN" altLang="en-US" sz="2400" b="1" dirty="0">
                <a:latin typeface="楷体" panose="02010609060101010101" charset="-122"/>
                <a:ea typeface="楷体" panose="02010609060101010101" charset="-122"/>
                <a:cs typeface="楷体" panose="02010609060101010101" charset="-122"/>
                <a:sym typeface="+mn-ea"/>
              </a:rPr>
              <a:t>强化。</a:t>
            </a:r>
            <a:endParaRPr lang="zh-CN" altLang="en-US" sz="2400" b="1" dirty="0">
              <a:latin typeface="楷体" panose="02010609060101010101" charset="-122"/>
              <a:ea typeface="楷体" panose="02010609060101010101" charset="-122"/>
              <a:cs typeface="楷体" panose="02010609060101010101" charset="-122"/>
              <a:sym typeface="+mn-ea"/>
            </a:endParaRPr>
          </a:p>
          <a:p>
            <a:pPr lvl="0" indent="0" algn="r" fontAlgn="auto">
              <a:lnSpc>
                <a:spcPct val="120000"/>
              </a:lnSpc>
              <a:buClrTx/>
              <a:buSzTx/>
              <a:buFontTx/>
            </a:pP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余建华《民族主义：历史遗产与时代风云的交汇》</a:t>
            </a:r>
            <a:endParaRPr lang="zh-CN" altLang="en-US" sz="20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矩形 1"/>
          <p:cNvSpPr/>
          <p:nvPr>
            <p:custDataLst>
              <p:tags r:id="rId2"/>
            </p:custDataLst>
          </p:nvPr>
        </p:nvSpPr>
        <p:spPr>
          <a:xfrm>
            <a:off x="229235" y="4629785"/>
            <a:ext cx="11524615" cy="1124585"/>
          </a:xfrm>
          <a:prstGeom prst="rect">
            <a:avLst/>
          </a:prstGeom>
        </p:spPr>
        <p:txBody>
          <a:bodyPr wrap="square">
            <a:spAutoFit/>
          </a:bodyPr>
          <a:p>
            <a:pPr indent="0" fontAlgn="auto">
              <a:lnSpc>
                <a:spcPct val="120000"/>
              </a:lnSpc>
            </a:pPr>
            <a:r>
              <a:rPr lang="en-US" altLang="zh-CN"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3.</a:t>
            </a:r>
            <a:r>
              <a:rPr lang="zh-CN" altLang="en-US"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一战进一步激化了宗主国与殖民地之间的矛盾，民族自决原则在殖民地</a:t>
            </a:r>
            <a:r>
              <a:rPr lang="zh-CN" altLang="en-US"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rPr>
              <a:t>传播开来。</a:t>
            </a:r>
            <a:endParaRPr lang="zh-CN" altLang="en-US" sz="2800" b="1" kern="100">
              <a:solidFill>
                <a:schemeClr val="accent1">
                  <a:lumMod val="50000"/>
                </a:scheme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 name="文本框 4"/>
          <p:cNvSpPr txBox="1"/>
          <p:nvPr>
            <p:custDataLst>
              <p:tags r:id="rId3"/>
            </p:custDataLst>
          </p:nvPr>
        </p:nvSpPr>
        <p:spPr>
          <a:xfrm>
            <a:off x="786765" y="5754370"/>
            <a:ext cx="10618470" cy="899795"/>
          </a:xfrm>
          <a:prstGeom prst="rect">
            <a:avLst/>
          </a:prstGeom>
          <a:solidFill>
            <a:srgbClr val="C00000"/>
          </a:solidFill>
          <a:ln w="9525">
            <a:noFill/>
          </a:ln>
        </p:spPr>
        <p:txBody>
          <a:bodyPr wrap="square" anchor="t">
            <a:noAutofit/>
          </a:bodyPr>
          <a:p>
            <a:pPr lvl="0" algn="l">
              <a:buClrTx/>
              <a:buSzTx/>
              <a:buFontTx/>
            </a:pPr>
            <a:r>
              <a:rPr sz="2400" b="1">
                <a:solidFill>
                  <a:srgbClr val="FFFF00"/>
                </a:solidFill>
                <a:latin typeface="楷体" panose="02010609060101010101" charset="-122"/>
                <a:ea typeface="楷体" panose="02010609060101010101" charset="-122"/>
                <a:cs typeface="黑体" panose="02010609060101010101" charset="-122"/>
                <a:sym typeface="+mn-ea"/>
              </a:rPr>
              <a:t>民族自决原则</a:t>
            </a:r>
            <a:r>
              <a:rPr sz="2400" b="1">
                <a:solidFill>
                  <a:schemeClr val="bg1"/>
                </a:solidFill>
                <a:latin typeface="楷体" panose="02010609060101010101" charset="-122"/>
                <a:ea typeface="楷体" panose="02010609060101010101" charset="-122"/>
                <a:cs typeface="黑体" panose="02010609060101010101" charset="-122"/>
                <a:sym typeface="+mn-ea"/>
              </a:rPr>
              <a:t>是指处于外国奴役和殖民统治下的被压迫民族有自由决定自己命运、摆脱殖民统治、建立民族独立国家的权利。</a:t>
            </a:r>
            <a:endParaRPr sz="2400" b="1">
              <a:solidFill>
                <a:schemeClr val="bg1"/>
              </a:solidFill>
              <a:latin typeface="楷体" panose="02010609060101010101" charset="-122"/>
              <a:ea typeface="楷体" panose="02010609060101010101" charset="-122"/>
              <a:cs typeface="黑体" panose="02010609060101010101" charset="-122"/>
              <a:sym typeface="+mn-ea"/>
            </a:endParaRPr>
          </a:p>
          <a:p>
            <a:pPr lvl="0" algn="l">
              <a:buClrTx/>
              <a:buSzTx/>
              <a:buFontTx/>
            </a:pPr>
            <a:endParaRPr sz="2400">
              <a:solidFill>
                <a:schemeClr val="bg1"/>
              </a:solidFill>
              <a:latin typeface="黑体" panose="02010609060101010101" charset="-122"/>
              <a:ea typeface="黑体" panose="02010609060101010101" charset="-122"/>
              <a:cs typeface="黑体" panose="02010609060101010101" charset="-122"/>
              <a:sym typeface="+mn-ea"/>
            </a:endParaRPr>
          </a:p>
          <a:p>
            <a:pPr lvl="0" algn="l">
              <a:buClrTx/>
              <a:buSzTx/>
              <a:buFontTx/>
            </a:pPr>
            <a:endParaRPr sz="2400">
              <a:solidFill>
                <a:schemeClr val="bg1"/>
              </a:solidFill>
              <a:latin typeface="黑体" panose="02010609060101010101" charset="-122"/>
              <a:ea typeface="黑体" panose="02010609060101010101" charset="-122"/>
              <a:cs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custDataLst>
              <p:tags r:id="rId1"/>
            </p:custDataLst>
          </p:nvPr>
        </p:nvSpPr>
        <p:spPr>
          <a:xfrm>
            <a:off x="126365" y="566420"/>
            <a:ext cx="5478145" cy="607695"/>
          </a:xfrm>
          <a:prstGeom prst="rect">
            <a:avLst/>
          </a:prstGeom>
          <a:noFill/>
          <a:ln w="15875">
            <a:noFill/>
          </a:ln>
        </p:spPr>
        <p:txBody>
          <a:bodyPr wrap="square" rtlCol="0" anchor="t">
            <a:spAutoFit/>
          </a:bodyPr>
          <a:p>
            <a:pPr defTabSz="1171575" eaLnBrk="1" hangingPunct="1">
              <a:lnSpc>
                <a:spcPct val="120000"/>
              </a:lnSpc>
            </a:pPr>
            <a:r>
              <a:rPr lang="zh-CN" altLang="en-US" sz="2800" b="1" dirty="0" smtClean="0">
                <a:solidFill>
                  <a:srgbClr val="002060"/>
                </a:solidFill>
                <a:latin typeface="黑体" panose="02010609060101010101" charset="-122"/>
                <a:ea typeface="黑体" panose="02010609060101010101" charset="-122"/>
                <a:cs typeface="黑体" panose="02010609060101010101" charset="-122"/>
                <a:sym typeface="+mn-ea"/>
              </a:rPr>
              <a:t>（二）民族民主意识觉醒的表现 ：</a:t>
            </a:r>
            <a:endParaRPr lang="zh-CN" altLang="en-US" sz="2800" b="1" dirty="0" smtClean="0">
              <a:solidFill>
                <a:srgbClr val="002060"/>
              </a:solidFill>
              <a:latin typeface="黑体" panose="02010609060101010101" charset="-122"/>
              <a:ea typeface="黑体" panose="02010609060101010101" charset="-122"/>
              <a:cs typeface="黑体" panose="02010609060101010101" charset="-122"/>
              <a:sym typeface="+mn-ea"/>
            </a:endParaRPr>
          </a:p>
        </p:txBody>
      </p:sp>
      <p:pic>
        <p:nvPicPr>
          <p:cNvPr id="101" name="图片 100"/>
          <p:cNvPicPr/>
          <p:nvPr/>
        </p:nvPicPr>
        <p:blipFill>
          <a:blip r:embed="rId2">
            <a:lum bright="18000"/>
          </a:blip>
          <a:srcRect b="13113"/>
          <a:stretch>
            <a:fillRect/>
          </a:stretch>
        </p:blipFill>
        <p:spPr>
          <a:xfrm>
            <a:off x="635" y="0"/>
            <a:ext cx="12191365" cy="6857365"/>
          </a:xfrm>
          <a:prstGeom prst="rect">
            <a:avLst/>
          </a:prstGeom>
          <a:noFill/>
          <a:ln w="9525">
            <a:noFill/>
          </a:ln>
        </p:spPr>
      </p:pic>
      <p:sp>
        <p:nvSpPr>
          <p:cNvPr id="36877" name="线形标注 1 36876"/>
          <p:cNvSpPr/>
          <p:nvPr>
            <p:custDataLst>
              <p:tags r:id="rId3"/>
            </p:custDataLst>
          </p:nvPr>
        </p:nvSpPr>
        <p:spPr bwMode="auto">
          <a:xfrm>
            <a:off x="7323962" y="4033309"/>
            <a:ext cx="1896999" cy="652570"/>
          </a:xfrm>
          <a:prstGeom prst="borderCallout1">
            <a:avLst>
              <a:gd name="adj1" fmla="val 1225"/>
              <a:gd name="adj2" fmla="val 50610"/>
              <a:gd name="adj3" fmla="val -109703"/>
              <a:gd name="adj4" fmla="val 57896"/>
            </a:avLst>
          </a:prstGeom>
          <a:solidFill>
            <a:schemeClr val="bg1"/>
          </a:solidFill>
          <a:ln w="3810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印度</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的“非暴力不合作”运动</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
        <p:nvSpPr>
          <p:cNvPr id="36878" name="线形标注 1 36877"/>
          <p:cNvSpPr/>
          <p:nvPr>
            <p:custDataLst>
              <p:tags r:id="rId4"/>
            </p:custDataLst>
          </p:nvPr>
        </p:nvSpPr>
        <p:spPr bwMode="auto">
          <a:xfrm>
            <a:off x="10228042" y="3229850"/>
            <a:ext cx="1685879" cy="398849"/>
          </a:xfrm>
          <a:prstGeom prst="borderCallout1">
            <a:avLst>
              <a:gd name="adj1" fmla="val 37177"/>
              <a:gd name="adj2" fmla="val -1644"/>
              <a:gd name="adj3" fmla="val 45682"/>
              <a:gd name="adj4" fmla="val -48315"/>
            </a:avLst>
          </a:prstGeom>
          <a:solidFill>
            <a:schemeClr val="bg1"/>
          </a:solidFill>
          <a:ln w="3810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越南</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反法斗争</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36879" name="线形标注 1 36878"/>
          <p:cNvSpPr/>
          <p:nvPr>
            <p:custDataLst>
              <p:tags r:id="rId5"/>
            </p:custDataLst>
          </p:nvPr>
        </p:nvSpPr>
        <p:spPr bwMode="auto">
          <a:xfrm flipH="1">
            <a:off x="8430260" y="1210310"/>
            <a:ext cx="2310130" cy="704215"/>
          </a:xfrm>
          <a:prstGeom prst="borderCallout1">
            <a:avLst>
              <a:gd name="adj1" fmla="val 100991"/>
              <a:gd name="adj2" fmla="val 48763"/>
              <a:gd name="adj3" fmla="val 241208"/>
              <a:gd name="adj4" fmla="val 48735"/>
            </a:avLst>
          </a:prstGeom>
          <a:solidFill>
            <a:schemeClr val="bg1"/>
          </a:solidFill>
          <a:ln w="3810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中国</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新民主主义革命：五四运动、中共诞生</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43" name="标注: 弯曲线形(无边框) 42"/>
          <p:cNvSpPr/>
          <p:nvPr>
            <p:custDataLst>
              <p:tags r:id="rId6"/>
            </p:custDataLst>
          </p:nvPr>
        </p:nvSpPr>
        <p:spPr>
          <a:xfrm>
            <a:off x="9991807" y="4317050"/>
            <a:ext cx="1685879" cy="652570"/>
          </a:xfrm>
          <a:prstGeom prst="callout2">
            <a:avLst>
              <a:gd name="adj1" fmla="val 18750"/>
              <a:gd name="adj2" fmla="val 82"/>
              <a:gd name="adj3" fmla="val 18750"/>
              <a:gd name="adj4" fmla="val -16667"/>
              <a:gd name="adj5" fmla="val -58128"/>
              <a:gd name="adj6" fmla="val -46667"/>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r>
              <a:rPr lang="zh-CN" altLang="en-US" b="1" dirty="0">
                <a:solidFill>
                  <a:srgbClr val="FF0000"/>
                </a:solidFill>
                <a:latin typeface="黑体" panose="02010609060101010101" charset="-122"/>
                <a:ea typeface="黑体" panose="02010609060101010101" charset="-122"/>
              </a:rPr>
              <a:t>印尼</a:t>
            </a:r>
            <a:r>
              <a:rPr lang="zh-CN" altLang="en-US" b="1" dirty="0">
                <a:solidFill>
                  <a:schemeClr val="tx1"/>
                </a:solidFill>
                <a:latin typeface="黑体" panose="02010609060101010101" charset="-122"/>
                <a:ea typeface="黑体" panose="02010609060101010101" charset="-122"/>
              </a:rPr>
              <a:t>反对荷兰的民族大起义</a:t>
            </a:r>
            <a:endParaRPr lang="zh-CN" altLang="en-US" b="1" dirty="0">
              <a:solidFill>
                <a:schemeClr val="tx1"/>
              </a:solidFill>
              <a:latin typeface="黑体" panose="02010609060101010101" charset="-122"/>
              <a:ea typeface="黑体" panose="02010609060101010101" charset="-122"/>
            </a:endParaRPr>
          </a:p>
        </p:txBody>
      </p:sp>
      <p:sp>
        <p:nvSpPr>
          <p:cNvPr id="42" name="线形标注 1 36877"/>
          <p:cNvSpPr/>
          <p:nvPr>
            <p:custDataLst>
              <p:tags r:id="rId7"/>
            </p:custDataLst>
          </p:nvPr>
        </p:nvSpPr>
        <p:spPr bwMode="auto">
          <a:xfrm>
            <a:off x="3887271" y="2821508"/>
            <a:ext cx="1456271" cy="573537"/>
          </a:xfrm>
          <a:prstGeom prst="borderCallout1">
            <a:avLst>
              <a:gd name="adj1" fmla="val 34634"/>
              <a:gd name="adj2" fmla="val 130832"/>
              <a:gd name="adj3" fmla="val 37684"/>
              <a:gd name="adj4" fmla="val 99265"/>
            </a:avLst>
          </a:prstGeom>
          <a:solidFill>
            <a:schemeClr val="bg1"/>
          </a:solidFill>
          <a:ln w="190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摩洛哥</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里夫人民起义</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47" name="线形标注 2 36879"/>
          <p:cNvSpPr/>
          <p:nvPr>
            <p:custDataLst>
              <p:tags r:id="rId8"/>
            </p:custDataLst>
          </p:nvPr>
        </p:nvSpPr>
        <p:spPr bwMode="auto">
          <a:xfrm>
            <a:off x="4946033" y="3621647"/>
            <a:ext cx="1182889" cy="701928"/>
          </a:xfrm>
          <a:prstGeom prst="borderCallout2">
            <a:avLst>
              <a:gd name="adj1" fmla="val 46213"/>
              <a:gd name="adj2" fmla="val 98935"/>
              <a:gd name="adj3" fmla="val 46941"/>
              <a:gd name="adj4" fmla="val 128052"/>
              <a:gd name="adj5" fmla="val -60704"/>
              <a:gd name="adj6" fmla="val 163512"/>
            </a:avLst>
          </a:prstGeom>
          <a:solidFill>
            <a:schemeClr val="bg1"/>
          </a:solidFill>
          <a:ln w="38100">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埃及</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华夫脱运动</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36875" name="线形标注 1 36874"/>
          <p:cNvSpPr/>
          <p:nvPr>
            <p:custDataLst>
              <p:tags r:id="rId9"/>
            </p:custDataLst>
          </p:nvPr>
        </p:nvSpPr>
        <p:spPr bwMode="auto">
          <a:xfrm>
            <a:off x="1271816" y="1684678"/>
            <a:ext cx="1456270" cy="736761"/>
          </a:xfrm>
          <a:prstGeom prst="borderCallout1">
            <a:avLst>
              <a:gd name="adj1" fmla="val 13356"/>
              <a:gd name="adj2" fmla="val 103847"/>
              <a:gd name="adj3" fmla="val 220222"/>
              <a:gd name="adj4" fmla="val 103847"/>
            </a:avLst>
          </a:prstGeom>
          <a:solidFill>
            <a:schemeClr val="bg1"/>
          </a:solidFill>
          <a:ln w="381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rPr>
              <a:t>墨西哥</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sym typeface="+mn-ea"/>
              </a:rPr>
              <a:t>的卡德纳斯改革</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46" name="线形标注 1 36877"/>
          <p:cNvSpPr/>
          <p:nvPr>
            <p:custDataLst>
              <p:tags r:id="rId10"/>
            </p:custDataLst>
          </p:nvPr>
        </p:nvSpPr>
        <p:spPr bwMode="auto">
          <a:xfrm>
            <a:off x="1258654" y="3740778"/>
            <a:ext cx="1624160" cy="573537"/>
          </a:xfrm>
          <a:prstGeom prst="borderCallout1">
            <a:avLst>
              <a:gd name="adj1" fmla="val -35813"/>
              <a:gd name="adj2" fmla="val 126249"/>
              <a:gd name="adj3" fmla="val 37684"/>
              <a:gd name="adj4" fmla="val 99265"/>
            </a:avLst>
          </a:prstGeom>
          <a:solidFill>
            <a:schemeClr val="bg1"/>
          </a:solidFill>
          <a:ln w="381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尼加拉瓜</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桑地诺抗美斗争</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56" name="标注: 弯曲线形(无边框) 55"/>
          <p:cNvSpPr/>
          <p:nvPr>
            <p:custDataLst>
              <p:tags r:id="rId11"/>
            </p:custDataLst>
          </p:nvPr>
        </p:nvSpPr>
        <p:spPr>
          <a:xfrm>
            <a:off x="4756816" y="5278967"/>
            <a:ext cx="1662312" cy="600594"/>
          </a:xfrm>
          <a:prstGeom prst="callout2">
            <a:avLst>
              <a:gd name="adj1" fmla="val 17390"/>
              <a:gd name="adj2" fmla="val -445"/>
              <a:gd name="adj3" fmla="val 18750"/>
              <a:gd name="adj4" fmla="val -16667"/>
              <a:gd name="adj5" fmla="val -60849"/>
              <a:gd name="adj6" fmla="val -41928"/>
            </a:avLst>
          </a:prstGeom>
          <a:solidFill>
            <a:schemeClr val="bg1"/>
          </a:solid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defRPr/>
            </a:pPr>
            <a:r>
              <a:rPr lang="zh-CN" altLang="en-US" b="1" dirty="0">
                <a:solidFill>
                  <a:srgbClr val="FF0000"/>
                </a:solidFill>
                <a:latin typeface="黑体" panose="02010609060101010101" charset="-122"/>
                <a:ea typeface="黑体" panose="02010609060101010101" charset="-122"/>
              </a:rPr>
              <a:t>阿根廷</a:t>
            </a:r>
            <a:r>
              <a:rPr lang="zh-CN" altLang="en-US" b="1" dirty="0">
                <a:solidFill>
                  <a:schemeClr val="tx1"/>
                </a:solidFill>
                <a:latin typeface="黑体" panose="02010609060101010101" charset="-122"/>
                <a:ea typeface="黑体" panose="02010609060101010101" charset="-122"/>
              </a:rPr>
              <a:t>共产党领导工人罢工</a:t>
            </a:r>
            <a:endParaRPr lang="zh-CN" altLang="en-US" b="1" dirty="0">
              <a:solidFill>
                <a:schemeClr val="tx1"/>
              </a:solidFill>
              <a:latin typeface="黑体" panose="02010609060101010101" charset="-122"/>
              <a:ea typeface="黑体" panose="02010609060101010101"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879"/>
                                        </p:tgtEl>
                                        <p:attrNameLst>
                                          <p:attrName>style.visibility</p:attrName>
                                        </p:attrNameLst>
                                      </p:cBhvr>
                                      <p:to>
                                        <p:strVal val="visible"/>
                                      </p:to>
                                    </p:set>
                                    <p:animEffect transition="in" filter="wipe(down)">
                                      <p:cBhvr>
                                        <p:cTn id="14" dur="500"/>
                                        <p:tgtEl>
                                          <p:spTgt spid="3687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878"/>
                                        </p:tgtEl>
                                        <p:attrNameLst>
                                          <p:attrName>style.visibility</p:attrName>
                                        </p:attrNameLst>
                                      </p:cBhvr>
                                      <p:to>
                                        <p:strVal val="visible"/>
                                      </p:to>
                                    </p:set>
                                    <p:animEffect transition="in" filter="fade">
                                      <p:cBhvr>
                                        <p:cTn id="22" dur="500"/>
                                        <p:tgtEl>
                                          <p:spTgt spid="368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877"/>
                                        </p:tgtEl>
                                        <p:attrNameLst>
                                          <p:attrName>style.visibility</p:attrName>
                                        </p:attrNameLst>
                                      </p:cBhvr>
                                      <p:to>
                                        <p:strVal val="visible"/>
                                      </p:to>
                                    </p:set>
                                    <p:animEffect transition="in" filter="wipe(up)">
                                      <p:cBhvr>
                                        <p:cTn id="27" dur="500"/>
                                        <p:tgtEl>
                                          <p:spTgt spid="368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right)">
                                      <p:cBhvr>
                                        <p:cTn id="32" dur="500"/>
                                        <p:tgtEl>
                                          <p:spTgt spid="47"/>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36875"/>
                                        </p:tgtEl>
                                        <p:attrNameLst>
                                          <p:attrName>style.visibility</p:attrName>
                                        </p:attrNameLst>
                                      </p:cBhvr>
                                      <p:to>
                                        <p:strVal val="visible"/>
                                      </p:to>
                                    </p:set>
                                    <p:animEffect transition="in" filter="wipe(down)">
                                      <p:cBhvr>
                                        <p:cTn id="45" dur="500"/>
                                        <p:tgtEl>
                                          <p:spTgt spid="3687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7" grpId="0" bldLvl="0" animBg="1"/>
      <p:bldP spid="36878" grpId="0" bldLvl="0" animBg="1"/>
      <p:bldP spid="36879" grpId="0" bldLvl="0" animBg="1"/>
      <p:bldP spid="43" grpId="0" bldLvl="0" animBg="1"/>
      <p:bldP spid="42" grpId="0" bldLvl="0" animBg="1"/>
      <p:bldP spid="47" grpId="0" bldLvl="0" animBg="1"/>
      <p:bldP spid="36875" grpId="0" bldLvl="0" animBg="1"/>
      <p:bldP spid="46" grpId="0" bldLvl="0" animBg="1"/>
      <p:bldP spid="5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98475" y="679450"/>
            <a:ext cx="11194415" cy="2880995"/>
          </a:xfrm>
          <a:prstGeom prst="rect">
            <a:avLst/>
          </a:prstGeom>
          <a:solidFill>
            <a:schemeClr val="bg1"/>
          </a:solidFill>
          <a:ln w="12700" cmpd="sng">
            <a:solidFill>
              <a:schemeClr val="accent1">
                <a:shade val="50000"/>
              </a:schemeClr>
            </a:solidFill>
            <a:prstDash val="solid"/>
          </a:ln>
        </p:spPr>
        <p:txBody>
          <a:bodyPr wrap="square" rtlCol="0">
            <a:noAutofit/>
          </a:bodyPr>
          <a:p>
            <a:pPr lvl="0" indent="0" algn="l" fontAlgn="auto">
              <a:lnSpc>
                <a:spcPct val="120000"/>
              </a:lnSpc>
              <a:buClrTx/>
              <a:buSzTx/>
              <a:buFontTx/>
            </a:pPr>
            <a:r>
              <a:rPr lang="zh-CN" altLang="en-US" sz="2400" b="1" dirty="0">
                <a:latin typeface="黑体" panose="02010609060101010101" charset="-122"/>
                <a:ea typeface="黑体" panose="02010609060101010101" charset="-122"/>
                <a:cs typeface="黑体" panose="02010609060101010101" charset="-122"/>
                <a:sym typeface="+mn-ea"/>
              </a:rPr>
              <a:t>材料</a:t>
            </a:r>
            <a:r>
              <a:rPr lang="en-US" altLang="zh-CN" sz="2400" b="1" dirty="0">
                <a:latin typeface="黑体" panose="02010609060101010101" charset="-122"/>
                <a:ea typeface="黑体" panose="02010609060101010101" charset="-122"/>
                <a:cs typeface="黑体" panose="02010609060101010101" charset="-122"/>
                <a:sym typeface="+mn-ea"/>
              </a:rPr>
              <a:t>3</a:t>
            </a:r>
            <a:r>
              <a:rPr lang="zh-CN" altLang="en-US" sz="2400" b="1" dirty="0">
                <a:latin typeface="黑体" panose="02010609060101010101" charset="-122"/>
                <a:ea typeface="黑体" panose="02010609060101010101" charset="-122"/>
                <a:cs typeface="黑体" panose="02010609060101010101" charset="-122"/>
                <a:sym typeface="+mn-ea"/>
              </a:rPr>
              <a:t>：</a:t>
            </a:r>
            <a:r>
              <a:rPr lang="en-US" altLang="zh-CN" sz="2400" b="1" dirty="0">
                <a:latin typeface="楷体" panose="02010609060101010101" charset="-122"/>
                <a:ea typeface="楷体" panose="02010609060101010101" charset="-122"/>
                <a:cs typeface="楷体" panose="02010609060101010101" charset="-122"/>
                <a:sym typeface="+mn-ea"/>
              </a:rPr>
              <a:t>1900</a:t>
            </a:r>
            <a:r>
              <a:rPr lang="zh-CN" altLang="en-US" sz="2400" b="1" dirty="0">
                <a:latin typeface="楷体" panose="02010609060101010101" charset="-122"/>
                <a:ea typeface="楷体" panose="02010609060101010101" charset="-122"/>
                <a:cs typeface="楷体" panose="02010609060101010101" charset="-122"/>
                <a:sym typeface="+mn-ea"/>
              </a:rPr>
              <a:t>年</a:t>
            </a:r>
            <a:r>
              <a:rPr lang="en-US" altLang="zh-CN" sz="2400" b="1" dirty="0">
                <a:latin typeface="楷体" panose="02010609060101010101" charset="-122"/>
                <a:ea typeface="楷体" panose="02010609060101010101" charset="-122"/>
                <a:cs typeface="楷体" panose="02010609060101010101" charset="-122"/>
                <a:sym typeface="+mn-ea"/>
              </a:rPr>
              <a:t>7</a:t>
            </a:r>
            <a:r>
              <a:rPr lang="zh-CN" altLang="en-US" sz="2400" b="1" dirty="0">
                <a:latin typeface="楷体" panose="02010609060101010101" charset="-122"/>
                <a:ea typeface="楷体" panose="02010609060101010101" charset="-122"/>
                <a:cs typeface="楷体" panose="02010609060101010101" charset="-122"/>
                <a:sym typeface="+mn-ea"/>
              </a:rPr>
              <a:t>月，来自美国、西印度群岛和非洲的</a:t>
            </a:r>
            <a:r>
              <a:rPr lang="en-US" altLang="zh-CN" sz="2400" b="1" dirty="0">
                <a:latin typeface="楷体" panose="02010609060101010101" charset="-122"/>
                <a:ea typeface="楷体" panose="02010609060101010101" charset="-122"/>
                <a:cs typeface="楷体" panose="02010609060101010101" charset="-122"/>
                <a:sym typeface="+mn-ea"/>
              </a:rPr>
              <a:t>57</a:t>
            </a:r>
            <a:r>
              <a:rPr lang="zh-CN" altLang="en-US" sz="2400" b="1" dirty="0">
                <a:latin typeface="楷体" panose="02010609060101010101" charset="-122"/>
                <a:ea typeface="楷体" panose="02010609060101010101" charset="-122"/>
                <a:cs typeface="楷体" panose="02010609060101010101" charset="-122"/>
                <a:sym typeface="+mn-ea"/>
              </a:rPr>
              <a:t>名代表在伦敦举行第一次泛非会议。会议讨论了全世界黑人的境遇问题，主张黑人与白人应享有同等权利，提出</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非洲是非洲人的非洲</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的口号，形成了泛非主义思想。第一次世界大战后，泛非运动日益活跃。从</a:t>
            </a:r>
            <a:r>
              <a:rPr lang="en-US" altLang="zh-CN" sz="2400" b="1" dirty="0">
                <a:latin typeface="楷体" panose="02010609060101010101" charset="-122"/>
                <a:ea typeface="楷体" panose="02010609060101010101" charset="-122"/>
                <a:cs typeface="楷体" panose="02010609060101010101" charset="-122"/>
                <a:sym typeface="+mn-ea"/>
              </a:rPr>
              <a:t>1919</a:t>
            </a:r>
            <a:r>
              <a:rPr lang="zh-CN" altLang="en-US" sz="2400" b="1" dirty="0">
                <a:latin typeface="楷体" panose="02010609060101010101" charset="-122"/>
                <a:ea typeface="楷体" panose="02010609060101010101" charset="-122"/>
                <a:cs typeface="楷体" panose="02010609060101010101" charset="-122"/>
                <a:sym typeface="+mn-ea"/>
              </a:rPr>
              <a:t>年到</a:t>
            </a:r>
            <a:r>
              <a:rPr lang="en-US" altLang="zh-CN" sz="2400" b="1" dirty="0">
                <a:latin typeface="楷体" panose="02010609060101010101" charset="-122"/>
                <a:ea typeface="楷体" panose="02010609060101010101" charset="-122"/>
                <a:cs typeface="楷体" panose="02010609060101010101" charset="-122"/>
                <a:sym typeface="+mn-ea"/>
              </a:rPr>
              <a:t>1945</a:t>
            </a:r>
            <a:r>
              <a:rPr lang="zh-CN" altLang="en-US" sz="2400" b="1" dirty="0">
                <a:latin typeface="楷体" panose="02010609060101010101" charset="-122"/>
                <a:ea typeface="楷体" panose="02010609060101010101" charset="-122"/>
                <a:cs typeface="楷体" panose="02010609060101010101" charset="-122"/>
                <a:sym typeface="+mn-ea"/>
              </a:rPr>
              <a:t>年，连续召开了</a:t>
            </a:r>
            <a:r>
              <a:rPr lang="en-US" altLang="zh-CN" sz="2400" b="1" dirty="0">
                <a:latin typeface="楷体" panose="02010609060101010101" charset="-122"/>
                <a:ea typeface="楷体" panose="02010609060101010101" charset="-122"/>
                <a:cs typeface="楷体" panose="02010609060101010101" charset="-122"/>
                <a:sym typeface="+mn-ea"/>
              </a:rPr>
              <a:t>5</a:t>
            </a:r>
            <a:r>
              <a:rPr lang="zh-CN" altLang="en-US" sz="2400" b="1" dirty="0">
                <a:latin typeface="楷体" panose="02010609060101010101" charset="-122"/>
                <a:ea typeface="楷体" panose="02010609060101010101" charset="-122"/>
                <a:cs typeface="楷体" panose="02010609060101010101" charset="-122"/>
                <a:sym typeface="+mn-ea"/>
              </a:rPr>
              <a:t>次泛非大会，这是非洲人民要求民族独立和自治的重要表现。</a:t>
            </a:r>
            <a:endParaRPr lang="zh-CN" altLang="en-US" sz="2400" b="1" dirty="0">
              <a:latin typeface="楷体" panose="02010609060101010101" charset="-122"/>
              <a:ea typeface="楷体" panose="02010609060101010101" charset="-122"/>
              <a:cs typeface="楷体" panose="02010609060101010101" charset="-122"/>
              <a:sym typeface="+mn-ea"/>
            </a:endParaRPr>
          </a:p>
          <a:p>
            <a:pPr lvl="0" indent="0" algn="r" fontAlgn="auto">
              <a:lnSpc>
                <a:spcPct val="120000"/>
              </a:lnSpc>
              <a:buClrTx/>
              <a:buSzTx/>
              <a:buFontTx/>
            </a:pP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历史选择性必修</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《文化交流与</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传播》</a:t>
            </a:r>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498475" y="3800475"/>
            <a:ext cx="11313160" cy="1124585"/>
          </a:xfrm>
          <a:prstGeom prst="rect">
            <a:avLst/>
          </a:prstGeom>
          <a:noFill/>
        </p:spPr>
        <p:txBody>
          <a:bodyPr wrap="square" rtlCol="0">
            <a:spAutoFit/>
          </a:bodyPr>
          <a:p>
            <a:pPr indent="0" fontAlgn="auto">
              <a:lnSpc>
                <a:spcPct val="120000"/>
              </a:lnSpc>
            </a:pPr>
            <a:r>
              <a:rPr lang="zh-CN" altLang="en-US" sz="2800" b="1">
                <a:latin typeface="黑体" panose="02010609060101010101" charset="-122"/>
                <a:ea typeface="黑体" panose="02010609060101010101" charset="-122"/>
                <a:cs typeface="黑体" panose="02010609060101010101" charset="-122"/>
              </a:rPr>
              <a:t>想一想：从上述材料可知，非洲人的</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泛非运动</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要求是什么？第一次世界大战后实现了吗？</a:t>
            </a:r>
            <a:endParaRPr lang="zh-CN" altLang="en-US" sz="2800" b="1">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1990725" y="5323205"/>
            <a:ext cx="9170670" cy="521970"/>
          </a:xfrm>
          <a:prstGeom prst="rect">
            <a:avLst/>
          </a:prstGeom>
          <a:noFill/>
        </p:spPr>
        <p:txBody>
          <a:bodyPr wrap="square" rtlCol="0">
            <a:spAutoFit/>
          </a:bodyPr>
          <a:p>
            <a:r>
              <a:rPr lang="zh-CN" altLang="en-US" sz="2800" b="1">
                <a:solidFill>
                  <a:srgbClr val="C00000"/>
                </a:solidFill>
              </a:rPr>
              <a:t>实现民族独立和自治；没有实现，大都以失败告终</a:t>
            </a:r>
            <a:endParaRPr lang="zh-CN" altLang="en-US" sz="2800" b="1">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AS_UNIQUEID" val="4058"/>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AS_UNIQUEID" val="4058"/>
  <p:tag name="KSO_WM_BEAUTIFY_FLAG" val=""/>
</p:tagLst>
</file>

<file path=ppt/tags/tag105.xml><?xml version="1.0" encoding="utf-8"?>
<p:tagLst xmlns:p="http://schemas.openxmlformats.org/presentationml/2006/main">
  <p:tag name="AS_UNIQUEID" val="988"/>
  <p:tag name="KSO_WM_SCREEN_THEME_FLAG" val="4lCxNktpMSRqN1V7o0Ef8reY63tg1ATfmxFwufC2FyxdA7drj4WeDwTJHkcMmN+z+bRBzHL3eQJpO9h4m+D9gwly0gmt32s9ZBRPXnILeec="/>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1667"/>
  <p:tag name="KSO_WM_SCREEN_THEME_FLAG" val="caKt7H0hBG/grbtHZmxKTeauvCZgWq+JCD3qzJ/7UCg+5cLKLzcQEW3jMetSfDuppY2bZ8EeCwsFQwCVx4YQ54/YBl37FpKsEiC5TStxvgw="/>
  <p:tag name="KSO_WM_UNIT_TEXT_FILL_FORE_SCHEMECOLOR_INDEX" val="13"/>
  <p:tag name="KSO_WM_UNIT_TEXT_FILL_FORE_SCHEMECOLOR_INDEX_BRIGHTNESS" val="0"/>
  <p:tag name="KSO_WM_UNIT_TEXT_FILL_TYPE" val="1"/>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AS_UNIQUEID" val="4522"/>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AS_UNIQUEID" val="4522"/>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PLACING_PICTURE_USER_VIEWPORT" val="{&quot;height&quot;:10800,&quot;width&quot;:8267}"/>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4522"/>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AS_UNIQUEID" val="4558"/>
  <p:tag name="KSO_WM_BEAUTIFY_FLAG" val=""/>
</p:tagLst>
</file>

<file path=ppt/tags/tag143.xml><?xml version="1.0" encoding="utf-8"?>
<p:tagLst xmlns:p="http://schemas.openxmlformats.org/presentationml/2006/main">
  <p:tag name="AS_UNIQUEID" val="988"/>
  <p:tag name="KSO_WM_BEAUTIFY_FLAG" val=""/>
</p:tagLst>
</file>

<file path=ppt/tags/tag144.xml><?xml version="1.0" encoding="utf-8"?>
<p:tagLst xmlns:p="http://schemas.openxmlformats.org/presentationml/2006/main">
  <p:tag name="AS_UNIQUEID" val="988"/>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UNIT_TABLE_BEAUTIFY" val="smartTable{5a0404dd-657b-49be-8c42-fcf40dd8cd65}"/>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UNIT_TABLE_BEAUTIFY" val="smartTable{5a0404dd-657b-49be-8c42-fcf40dd8cd65}"/>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ABLE_BEAUTIFY" val="smartTable{5a0404dd-657b-49be-8c42-fcf40dd8cd65}"/>
</p:tagLst>
</file>

<file path=ppt/tags/tag151.xml><?xml version="1.0" encoding="utf-8"?>
<p:tagLst xmlns:p="http://schemas.openxmlformats.org/presentationml/2006/main">
  <p:tag name="AS_UNIQUEID" val="988"/>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AS_UNIQUEID" val="988"/>
  <p:tag name="KSO_WM_SCREEN_THEME_FLAG" val="4lCxNktpMSRqN1V7o0Ef8reY63tg1ATfmxFwufC2FyxdA7drj4WeDwTJHkcMmN+z+bRBzHL3eQJpO9h4m+D9gwly0gmt32s9ZBRPXnILeec="/>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AS_UNIQUEID" val="1667"/>
  <p:tag name="KSO_WM_SCREEN_THEME_FLAG" val="caKt7H0hBG/grbtHZmxKTeauvCZgWq+JCD3qzJ/7UCg+5cLKLzcQEW3jMetSfDuppY2bZ8EeCwsFQwCVx4YQ54/YBl37FpKsEiC5TStxvgw="/>
  <p:tag name="KSO_WM_UNIT_TEXT_FILL_FORE_SCHEMECOLOR_INDEX" val="13"/>
  <p:tag name="KSO_WM_UNIT_TEXT_FILL_FORE_SCHEMECOLOR_INDEX_BRIGHTNESS" val="0"/>
  <p:tag name="KSO_WM_UNIT_TEXT_FILL_TYPE" val="1"/>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wm#"/>
  <p:tag name="KSO_WM_TEMPLATE_CATEGORY" val="custom"/>
  <p:tag name="KSO_WM_TEMPLATE_INDEX" val="20205176"/>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AS_UNIQUEID" val="488"/>
  <p:tag name="KSO_WM_BEAUTIFY_FLAG" val=""/>
</p:tagLst>
</file>

<file path=ppt/tags/tag175.xml><?xml version="1.0" encoding="utf-8"?>
<p:tagLst xmlns:p="http://schemas.openxmlformats.org/presentationml/2006/main">
  <p:tag name="AS_UNIQUEID" val="488"/>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05081"/>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wm#"/>
  <p:tag name="KSO_WM_TEMPLATE_CATEGORY" val="custom"/>
  <p:tag name="KSO_WM_TEMPLATE_INDEX" val="20205081"/>
</p:tagLst>
</file>

<file path=ppt/tags/tag187.xml><?xml version="1.0" encoding="utf-8"?>
<p:tagLst xmlns:p="http://schemas.openxmlformats.org/presentationml/2006/main">
  <p:tag name="COMMONDATA" val="eyJoZGlkIjoiZWIzZWFhYzk1YjgxOGZmODI2NzU5MjExMGMxZjQwNTkifQ=="/>
  <p:tag name="KSO_WPP_MARK_KEY" val="94e46888-eb0a-4e0c-a5e7-1d12f587357e"/>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AS_UNIQUEID" val="1667"/>
  <p:tag name="KSO_WM_SCREEN_THEME_FLAG" val="caKt7H0hBG/grbtHZmxKTeauvCZgWq+JCD3qzJ/7UCg+5cLKLzcQEW3jMetSfDuppY2bZ8EeCwsFQwCVx4YQ54/YBl37FpKsEiC5TStxvgw="/>
  <p:tag name="KSO_WM_UNIT_TEXT_FILL_FORE_SCHEMECOLOR_INDEX" val="13"/>
  <p:tag name="KSO_WM_UNIT_TEXT_FILL_FORE_SCHEMECOLOR_INDEX_BRIGHTNESS" val="0"/>
  <p:tag name="KSO_WM_UNIT_TEXT_FILL_TYPE" val="1"/>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AS_UNIQUEID" val="4522"/>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AS_UNIQUEID" val="4038"/>
</p:tagLst>
</file>

<file path=ppt/tags/tag84.xml><?xml version="1.0" encoding="utf-8"?>
<p:tagLst xmlns:p="http://schemas.openxmlformats.org/presentationml/2006/main">
  <p:tag name="AS_UNIQUEID" val="4039"/>
  <p:tag name="KSO_WM_BEAUTIFY_FLAG" val=""/>
</p:tagLst>
</file>

<file path=ppt/tags/tag85.xml><?xml version="1.0" encoding="utf-8"?>
<p:tagLst xmlns:p="http://schemas.openxmlformats.org/presentationml/2006/main">
  <p:tag name="AS_UNIQUEID" val="4040"/>
  <p:tag name="KSO_WM_BEAUTIFY_FLAG" val=""/>
</p:tagLst>
</file>

<file path=ppt/tags/tag86.xml><?xml version="1.0" encoding="utf-8"?>
<p:tagLst xmlns:p="http://schemas.openxmlformats.org/presentationml/2006/main">
  <p:tag name="AS_UNIQUEID" val="4041"/>
  <p:tag name="KSO_WM_UNIT_PLACING_PICTURE_USER_VIEWPORT" val="{&quot;height&quot;:5342,&quot;width&quot;:11386}"/>
  <p:tag name="KSO_WM_BEAUTIFY_FLAG" val=""/>
</p:tagLst>
</file>

<file path=ppt/tags/tag87.xml><?xml version="1.0" encoding="utf-8"?>
<p:tagLst xmlns:p="http://schemas.openxmlformats.org/presentationml/2006/main">
  <p:tag name="AS_UNIQUEID" val="4042"/>
  <p:tag name="KSO_WM_UNIT_PLACING_PICTURE_USER_VIEWPORT" val="{&quot;height&quot;:5342,&quot;width&quot;:11386}"/>
  <p:tag name="KSO_WM_BEAUTIFY_FLAG" val=""/>
</p:tagLst>
</file>

<file path=ppt/tags/tag88.xml><?xml version="1.0" encoding="utf-8"?>
<p:tagLst xmlns:p="http://schemas.openxmlformats.org/presentationml/2006/main">
  <p:tag name="AS_UNIQUEID" val="4047"/>
  <p:tag name="KSO_WM_BEAUTIFY_FLAG" val=""/>
</p:tagLst>
</file>

<file path=ppt/tags/tag89.xml><?xml version="1.0" encoding="utf-8"?>
<p:tagLst xmlns:p="http://schemas.openxmlformats.org/presentationml/2006/main">
  <p:tag name="AS_UNIQUEID" val="4045"/>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4043"/>
  <p:tag name="KSO_WM_BEAUTIFY_FLAG" val=""/>
</p:tagLst>
</file>

<file path=ppt/tags/tag91.xml><?xml version="1.0" encoding="utf-8"?>
<p:tagLst xmlns:p="http://schemas.openxmlformats.org/presentationml/2006/main">
  <p:tag name="AS_UNIQUEID" val="4051"/>
  <p:tag name="KSO_WM_BEAUTIFY_FLAG" val=""/>
</p:tagLst>
</file>

<file path=ppt/tags/tag92.xml><?xml version="1.0" encoding="utf-8"?>
<p:tagLst xmlns:p="http://schemas.openxmlformats.org/presentationml/2006/main">
  <p:tag name="AS_UNIQUEID" val="4048"/>
</p:tagLst>
</file>

<file path=ppt/tags/tag93.xml><?xml version="1.0" encoding="utf-8"?>
<p:tagLst xmlns:p="http://schemas.openxmlformats.org/presentationml/2006/main">
  <p:tag name="AS_UNIQUEID" val="4046"/>
</p:tagLst>
</file>

<file path=ppt/tags/tag94.xml><?xml version="1.0" encoding="utf-8"?>
<p:tagLst xmlns:p="http://schemas.openxmlformats.org/presentationml/2006/main">
  <p:tag name="AS_UNIQUEID" val="4044"/>
</p:tagLst>
</file>

<file path=ppt/tags/tag95.xml><?xml version="1.0" encoding="utf-8"?>
<p:tagLst xmlns:p="http://schemas.openxmlformats.org/presentationml/2006/main">
  <p:tag name="AS_UNIQUEID" val="4055"/>
</p:tagLst>
</file>

<file path=ppt/tags/tag96.xml><?xml version="1.0" encoding="utf-8"?>
<p:tagLst xmlns:p="http://schemas.openxmlformats.org/presentationml/2006/main">
  <p:tag name="AS_UNIQUEID" val="4052"/>
</p:tagLst>
</file>

<file path=ppt/tags/tag97.xml><?xml version="1.0" encoding="utf-8"?>
<p:tagLst xmlns:p="http://schemas.openxmlformats.org/presentationml/2006/main">
  <p:tag name="AS_UNIQUEID" val="4058"/>
</p:tagLst>
</file>

<file path=ppt/tags/tag98.xml><?xml version="1.0" encoding="utf-8"?>
<p:tagLst xmlns:p="http://schemas.openxmlformats.org/presentationml/2006/main">
  <p:tag name="AS_UNIQUEID" val="417"/>
  <p:tag name="KSO_WM_SCREEN_THEME_FLAG" val="caKt7H0hBG/grbtHZmxKTeauvCZgWq+JCD3qzJ/7UCg+5cLKLzcQEW3jMetSfDuppY2bZ8EeCwsFQwCVx4YQ54/YBl37FpKsEiC5TStxvgw="/>
  <p:tag name="KSO_WM_UNIT_FILL_FORE_SCHEMECOLOR_INDEX" val="5"/>
  <p:tag name="KSO_WM_UNIT_FILL_FORE_SCHEMECOLOR_INDEX_BRIGHTNESS" val="0"/>
  <p:tag name="KSO_WM_UNIT_FILL_TYPE" val="1"/>
  <p:tag name="KSO_WM_UNIT_TEXT_FILL_FORE_SCHEMECOLOR_INDEX" val="13"/>
  <p:tag name="KSO_WM_UNIT_TEXT_FILL_FORE_SCHEMECOLOR_INDEX_BRIGHTNESS" val="0"/>
  <p:tag name="KSO_WM_UNIT_TEXT_FILL_TYPE" val="1"/>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5295</Words>
  <Application>WPS 演示</Application>
  <PresentationFormat>宽屏</PresentationFormat>
  <Paragraphs>306</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楷体</vt:lpstr>
      <vt:lpstr>华文行楷</vt:lpstr>
      <vt:lpstr>黑体</vt:lpstr>
      <vt:lpstr>隶书</vt:lpstr>
      <vt:lpstr>微软雅黑</vt:lpstr>
      <vt:lpstr>方正大标宋简体</vt:lpstr>
      <vt:lpstr>Arial Unicode MS</vt:lpstr>
      <vt:lpstr>方正姚体</vt:lpstr>
      <vt:lpstr>Calibri</vt:lpstr>
      <vt:lpstr>方正粗黑宋简体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lenovo</cp:lastModifiedBy>
  <cp:revision>198</cp:revision>
  <dcterms:created xsi:type="dcterms:W3CDTF">2019-06-19T02:08:00Z</dcterms:created>
  <dcterms:modified xsi:type="dcterms:W3CDTF">2024-02-17T07:15:14Z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F6068773426E4B6AB17471ECF5F375BF_13</vt:lpwstr>
  </property>
</Properties>
</file>