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3"/>
    <p:sldId id="258" r:id="rId4"/>
    <p:sldId id="259" r:id="rId5"/>
    <p:sldId id="260" r:id="rId6"/>
    <p:sldId id="261" r:id="rId7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 type="screen16x9"/>
  <p:notesSz cx="7103745" cy="10234295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B09451"/>
    <a:srgbClr val="AEAEAE"/>
    <a:srgbClr val="664849"/>
    <a:srgbClr val="000000"/>
    <a:srgbClr val="153038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" y="2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36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46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31912-412B-4490-9BA5-1001AF611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74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74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5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ABAAC-4C3D-4328-9BF2-60939B88E1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63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p>
            <a:pPr defTabSz="967105" eaLnBrk="1" hangingPunct="1"/>
            <a:endParaRPr lang="zh-CN" altLang="en-US"/>
          </a:p>
        </p:txBody>
      </p:sp>
      <p:sp>
        <p:nvSpPr>
          <p:cNvPr id="1048638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p>
            <a:pPr algn="r" defTabSz="967740" fontAlgn="auto">
              <a:spcBef>
                <a:spcPts val="0"/>
              </a:spcBef>
              <a:spcAft>
                <a:spcPts val="0"/>
              </a:spcAft>
            </a:pPr>
            <a:fld id="{67415919-3F04-4F40-BFB9-FF08AADCB4F4}" type="slidenum">
              <a:rPr lang="zh-CN" altLang="en-US" sz="1200">
                <a:latin typeface="+mn-lt"/>
                <a:ea typeface="+mn-ea"/>
              </a:rPr>
            </a:fld>
            <a:endParaRPr lang="zh-CN" altLang="en-US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dirty="0"/>
              <a:t>添加左宗棠收复新疆细节，家国情怀的培养。抬棺西征，收复新疆。</a:t>
            </a:r>
            <a:r>
              <a:rPr lang="zh-CN" altLang="en-US">
                <a:sym typeface="+mn-ea"/>
              </a:rPr>
              <a:t>光绪二年(1876年)，春天。陕甘总督府响起了三声炮响，左宗棠的队伍一路西行，浩浩荡荡，领头的是一位年过古稀的老人，跟在他身后的是一口黑漆棺材。左宗棠对平西也没有必胜的把握，但这个不服输的老人为了民族的命运不惜赌上老命，率领军队向新疆进军，打算不成功便成仁。情景极其悲壮。风萧萧兮易水寒，壮士一去不复返!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　　左宗棠根据新疆敌情及地理特点，制定了“先北后南”、“缓进急战”的战略方针，并编组了一支以道员刘锦棠部、都统金顺部、提督张曜部为主的作战部队，共约六七万人，委任刘锦棠总理行营营务，加紧进行战争准备。以刘锦棠部为“主”之军，以张曜部为“且战且防”之军，相继长驱西进。</a:t>
            </a:r>
            <a:endParaRPr lang="zh-CN" altLang="en-US"/>
          </a:p>
          <a:p>
            <a:endParaRPr lang="en-US" altLang="zh-CN" dirty="0"/>
          </a:p>
        </p:txBody>
      </p:sp>
      <p:sp>
        <p:nvSpPr>
          <p:cNvPr id="104866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B705D08-072F-44B6-A2F6-E131DD7412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dirty="0"/>
              <a:t>添加左宗棠收复新疆细节，家国情怀的培养。抬棺西征，收复新疆。</a:t>
            </a:r>
            <a:r>
              <a:rPr lang="zh-CN" altLang="en-US">
                <a:sym typeface="+mn-ea"/>
              </a:rPr>
              <a:t>光绪二年(1876年)，春天。陕甘总督府响起了三声炮响，左宗棠的队伍一路西行，浩浩荡荡，领头的是一位年过古稀的老人，跟在他身后的是一口黑漆棺材。左宗棠对平西也没有必胜的把握，但这个不服输的老人为了民族的命运不惜赌上老命，率领军队向新疆进军，打算不成功便成仁。情景极其悲壮。风萧萧兮易水寒，壮士一去不复返!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　　左宗棠根据新疆敌情及地理特点，制定了“先北后南”、“缓进急战”的战略方针，并编组了一支以道员刘锦棠部、都统金顺部、提督张曜部为主的作战部队，共约六七万人，委任刘锦棠总理行营营务，加紧进行战争准备。以刘锦棠部为“主”之军，以张曜部为“且战且防”之军，相继长驱西进。</a:t>
            </a:r>
            <a:endParaRPr lang="zh-CN" altLang="en-US"/>
          </a:p>
          <a:p>
            <a:endParaRPr lang="en-US" altLang="zh-CN" dirty="0"/>
          </a:p>
        </p:txBody>
      </p:sp>
      <p:sp>
        <p:nvSpPr>
          <p:cNvPr id="104870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B705D08-072F-44B6-A2F6-E131DD7412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1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8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9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2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9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21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2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26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27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2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32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33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3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35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36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7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8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0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40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74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4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12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1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11.png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0" Type="http://schemas.openxmlformats.org/officeDocument/2006/relationships/notesSlide" Target="../notesSlides/notesSlide1.xml"/><Relationship Id="rId2" Type="http://schemas.openxmlformats.org/officeDocument/2006/relationships/tags" Target="../tags/tag21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3.jpeg"/><Relationship Id="rId17" Type="http://schemas.openxmlformats.org/officeDocument/2006/relationships/image" Target="../media/image12.jpeg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09715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22860"/>
            <a:ext cx="4078605" cy="2738755"/>
          </a:xfrm>
          <a:prstGeom prst="rect">
            <a:avLst/>
          </a:prstGeom>
        </p:spPr>
      </p:pic>
      <p:pic>
        <p:nvPicPr>
          <p:cNvPr id="209715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-22860"/>
            <a:ext cx="4229735" cy="2738755"/>
          </a:xfrm>
          <a:prstGeom prst="rect">
            <a:avLst/>
          </a:prstGeom>
        </p:spPr>
      </p:pic>
      <p:pic>
        <p:nvPicPr>
          <p:cNvPr id="2097154" name="图片 6"/>
          <p:cNvPicPr>
            <a:picLocks noChangeAspect="1"/>
          </p:cNvPicPr>
          <p:nvPr/>
        </p:nvPicPr>
        <p:blipFill>
          <a:blip r:embed="rId3"/>
          <a:srcRect b="5163"/>
          <a:stretch>
            <a:fillRect/>
          </a:stretch>
        </p:blipFill>
        <p:spPr>
          <a:xfrm>
            <a:off x="4071620" y="-23495"/>
            <a:ext cx="3910330" cy="2738755"/>
          </a:xfrm>
          <a:prstGeom prst="rect">
            <a:avLst/>
          </a:prstGeom>
        </p:spPr>
      </p:pic>
      <p:sp>
        <p:nvSpPr>
          <p:cNvPr id="1048588" name="矩形 7"/>
          <p:cNvSpPr/>
          <p:nvPr/>
        </p:nvSpPr>
        <p:spPr>
          <a:xfrm>
            <a:off x="17780" y="2531110"/>
            <a:ext cx="12155805" cy="16560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600" dirty="0">
                <a:latin typeface="华文琥珀" panose="02010800040101010101" charset="-122"/>
                <a:ea typeface="华文琥珀" panose="02010800040101010101" charset="-122"/>
              </a:rPr>
              <a:t>中国该向何处去？</a:t>
            </a:r>
            <a:endParaRPr lang="zh-CN" altLang="en-US" sz="9600" dirty="0"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2097155" name="图片 8"/>
          <p:cNvPicPr>
            <a:picLocks noChangeAspect="1"/>
          </p:cNvPicPr>
          <p:nvPr/>
        </p:nvPicPr>
        <p:blipFill>
          <a:blip r:embed="rId4"/>
          <a:srcRect l="2523" t="8563" r="1673" b="7938"/>
          <a:stretch>
            <a:fillRect/>
          </a:stretch>
        </p:blipFill>
        <p:spPr>
          <a:xfrm>
            <a:off x="-6985" y="4187190"/>
            <a:ext cx="5963920" cy="2791460"/>
          </a:xfrm>
          <a:prstGeom prst="rect">
            <a:avLst/>
          </a:prstGeom>
        </p:spPr>
      </p:pic>
      <p:pic>
        <p:nvPicPr>
          <p:cNvPr id="209715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4186555"/>
            <a:ext cx="6217285" cy="2792095"/>
          </a:xfrm>
          <a:prstGeom prst="rect">
            <a:avLst/>
          </a:prstGeom>
        </p:spPr>
      </p:pic>
      <p:sp>
        <p:nvSpPr>
          <p:cNvPr id="1048589" name="矩形 10"/>
          <p:cNvSpPr/>
          <p:nvPr/>
        </p:nvSpPr>
        <p:spPr>
          <a:xfrm>
            <a:off x="0" y="2563495"/>
            <a:ext cx="12155805" cy="16560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17</a:t>
            </a:r>
            <a:r>
              <a:rPr lang="zh-CN" altLang="en-US" sz="5400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课</a:t>
            </a:r>
            <a:r>
              <a:rPr lang="en-US" altLang="zh-CN" sz="5400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</a:t>
            </a:r>
            <a:r>
              <a:rPr lang="zh-CN" altLang="en-US" sz="5400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国家出路的探索与列强侵略的加剧</a:t>
            </a:r>
            <a:endParaRPr lang="en-US" altLang="zh-CN" sz="5400" dirty="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8" grpId="0" bldLvl="0" animBg="1"/>
      <p:bldP spid="104858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5897" y="-114041"/>
            <a:ext cx="7718812" cy="7138801"/>
          </a:xfrm>
          <a:prstGeom prst="rect">
            <a:avLst/>
          </a:prstGeom>
        </p:spPr>
      </p:pic>
      <p:sp>
        <p:nvSpPr>
          <p:cNvPr id="1048646" name="标注: 线形 2"/>
          <p:cNvSpPr/>
          <p:nvPr/>
        </p:nvSpPr>
        <p:spPr>
          <a:xfrm>
            <a:off x="7443902" y="5345074"/>
            <a:ext cx="4587006" cy="529339"/>
          </a:xfrm>
          <a:prstGeom prst="borderCallout1">
            <a:avLst>
              <a:gd name="adj1" fmla="val 18750"/>
              <a:gd name="adj2" fmla="val -8333"/>
              <a:gd name="adj3" fmla="val 430432"/>
              <a:gd name="adj4" fmla="val -5247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曾国藩  安庆内军械所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48647" name="标注: 线形 3"/>
          <p:cNvSpPr/>
          <p:nvPr/>
        </p:nvSpPr>
        <p:spPr>
          <a:xfrm>
            <a:off x="7449284" y="4936240"/>
            <a:ext cx="4576243" cy="456654"/>
          </a:xfrm>
          <a:prstGeom prst="borderCallout1">
            <a:avLst>
              <a:gd name="adj1" fmla="val 18750"/>
              <a:gd name="adj2" fmla="val -8333"/>
              <a:gd name="adj3" fmla="val -154548"/>
              <a:gd name="adj4" fmla="val -3598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左宗棠 福州船政局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48648" name="标注: 线形 4"/>
          <p:cNvSpPr/>
          <p:nvPr/>
        </p:nvSpPr>
        <p:spPr>
          <a:xfrm>
            <a:off x="7450675" y="4520167"/>
            <a:ext cx="4586880" cy="475798"/>
          </a:xfrm>
          <a:prstGeom prst="borderCallout1">
            <a:avLst>
              <a:gd name="adj1" fmla="val 18750"/>
              <a:gd name="adj2" fmla="val -8333"/>
              <a:gd name="adj3" fmla="val -110669"/>
              <a:gd name="adj4" fmla="val -3528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李鸿章 江南制造总局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48649" name="标注: 线形 5"/>
          <p:cNvSpPr/>
          <p:nvPr/>
        </p:nvSpPr>
        <p:spPr>
          <a:xfrm>
            <a:off x="7450675" y="5843408"/>
            <a:ext cx="4576244" cy="529338"/>
          </a:xfrm>
          <a:prstGeom prst="borderCallout1">
            <a:avLst>
              <a:gd name="adj1" fmla="val 18750"/>
              <a:gd name="adj2" fmla="val -8333"/>
              <a:gd name="adj3" fmla="val 336212"/>
              <a:gd name="adj4" fmla="val -4817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崇厚 天津机械制造局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48650" name="标注: 线形 6"/>
          <p:cNvSpPr/>
          <p:nvPr/>
        </p:nvSpPr>
        <p:spPr>
          <a:xfrm>
            <a:off x="7449158" y="795611"/>
            <a:ext cx="4606944" cy="468299"/>
          </a:xfrm>
          <a:prstGeom prst="borderCallout1">
            <a:avLst>
              <a:gd name="adj1" fmla="val 18750"/>
              <a:gd name="adj2" fmla="val -8333"/>
              <a:gd name="adj3" fmla="val 97832"/>
              <a:gd name="adj4" fmla="val -5177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李鸿章 上海轮船招商局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48651" name="标注: 线形 7"/>
          <p:cNvSpPr/>
          <p:nvPr/>
        </p:nvSpPr>
        <p:spPr>
          <a:xfrm>
            <a:off x="7449158" y="2554"/>
            <a:ext cx="4617925" cy="410324"/>
          </a:xfrm>
          <a:prstGeom prst="borderCallout1">
            <a:avLst>
              <a:gd name="adj1" fmla="val 18750"/>
              <a:gd name="adj2" fmla="val -8333"/>
              <a:gd name="adj3" fmla="val 690742"/>
              <a:gd name="adj4" fmla="val -5393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李鸿章 （唐山）开平矿务局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48652" name="标注: 线形 8"/>
          <p:cNvSpPr/>
          <p:nvPr/>
        </p:nvSpPr>
        <p:spPr>
          <a:xfrm>
            <a:off x="7458584" y="400815"/>
            <a:ext cx="4605809" cy="410324"/>
          </a:xfrm>
          <a:prstGeom prst="borderCallout1">
            <a:avLst>
              <a:gd name="adj1" fmla="val 18750"/>
              <a:gd name="adj2" fmla="val -8333"/>
              <a:gd name="adj3" fmla="val 510697"/>
              <a:gd name="adj4" fmla="val -4509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李鸿章 电报总局（津沪）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48653" name="标注: 线形 9"/>
          <p:cNvSpPr/>
          <p:nvPr/>
        </p:nvSpPr>
        <p:spPr>
          <a:xfrm>
            <a:off x="7466876" y="1759593"/>
            <a:ext cx="4597517" cy="468299"/>
          </a:xfrm>
          <a:prstGeom prst="borderCallout1">
            <a:avLst>
              <a:gd name="adj1" fmla="val 18750"/>
              <a:gd name="adj2" fmla="val -8333"/>
              <a:gd name="adj3" fmla="val 197328"/>
              <a:gd name="adj4" fmla="val -495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京师同文馆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8654" name="标注: 线形 10"/>
          <p:cNvSpPr/>
          <p:nvPr/>
        </p:nvSpPr>
        <p:spPr>
          <a:xfrm>
            <a:off x="7449158" y="2215373"/>
            <a:ext cx="4597517" cy="468299"/>
          </a:xfrm>
          <a:prstGeom prst="borderCallout1">
            <a:avLst>
              <a:gd name="adj1" fmla="val 18750"/>
              <a:gd name="adj2" fmla="val -8333"/>
              <a:gd name="adj3" fmla="val 324184"/>
              <a:gd name="adj4" fmla="val -3299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上海广方言馆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8655" name="标注: 线形 11"/>
          <p:cNvSpPr/>
          <p:nvPr/>
        </p:nvSpPr>
        <p:spPr>
          <a:xfrm>
            <a:off x="7466876" y="3144458"/>
            <a:ext cx="4597517" cy="468299"/>
          </a:xfrm>
          <a:prstGeom prst="borderCallout1">
            <a:avLst>
              <a:gd name="adj1" fmla="val 18750"/>
              <a:gd name="adj2" fmla="val -8333"/>
              <a:gd name="adj3" fmla="val 20723"/>
              <a:gd name="adj4" fmla="val -36030"/>
            </a:avLst>
          </a:prstGeom>
          <a:solidFill>
            <a:srgbClr val="664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北洋水师（山东威海卫）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8656" name="标注: 线形 12"/>
          <p:cNvSpPr/>
          <p:nvPr/>
        </p:nvSpPr>
        <p:spPr>
          <a:xfrm>
            <a:off x="7459126" y="3595348"/>
            <a:ext cx="4618467" cy="468299"/>
          </a:xfrm>
          <a:prstGeom prst="borderCallout1">
            <a:avLst>
              <a:gd name="adj1" fmla="val 18750"/>
              <a:gd name="adj2" fmla="val -8333"/>
              <a:gd name="adj3" fmla="val 20723"/>
              <a:gd name="adj4" fmla="val -36030"/>
            </a:avLst>
          </a:prstGeom>
          <a:solidFill>
            <a:srgbClr val="664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南洋水师（上海南京一带）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8657" name="标注: 线形 13"/>
          <p:cNvSpPr/>
          <p:nvPr/>
        </p:nvSpPr>
        <p:spPr>
          <a:xfrm>
            <a:off x="7449158" y="4044893"/>
            <a:ext cx="4638404" cy="468299"/>
          </a:xfrm>
          <a:prstGeom prst="borderCallout1">
            <a:avLst>
              <a:gd name="adj1" fmla="val 18750"/>
              <a:gd name="adj2" fmla="val -8333"/>
              <a:gd name="adj3" fmla="val 20723"/>
              <a:gd name="adj4" fmla="val -40210"/>
            </a:avLst>
          </a:prstGeom>
          <a:solidFill>
            <a:srgbClr val="664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福建水师（福建）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8658" name="标注: 线形 14"/>
          <p:cNvSpPr/>
          <p:nvPr/>
        </p:nvSpPr>
        <p:spPr>
          <a:xfrm>
            <a:off x="7458583" y="2671850"/>
            <a:ext cx="4597517" cy="468299"/>
          </a:xfrm>
          <a:prstGeom prst="borderCallout1">
            <a:avLst>
              <a:gd name="adj1" fmla="val 18750"/>
              <a:gd name="adj2" fmla="val -8333"/>
              <a:gd name="adj3" fmla="val -198167"/>
              <a:gd name="adj4" fmla="val -3767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派遣留学生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8659" name="标注: 线形 15"/>
          <p:cNvSpPr/>
          <p:nvPr/>
        </p:nvSpPr>
        <p:spPr>
          <a:xfrm>
            <a:off x="7458584" y="1270373"/>
            <a:ext cx="4597517" cy="468299"/>
          </a:xfrm>
          <a:prstGeom prst="borderCallout1">
            <a:avLst>
              <a:gd name="adj1" fmla="val 18750"/>
              <a:gd name="adj2" fmla="val -8333"/>
              <a:gd name="adj3" fmla="val -475511"/>
              <a:gd name="adj4" fmla="val -672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张之洞 汉阳铁厂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830677"/>
          </a:xfrm>
          <a:prstGeom prst="rect">
            <a:avLst/>
          </a:prstGeom>
        </p:spPr>
      </p:pic>
      <p:sp>
        <p:nvSpPr>
          <p:cNvPr id="1048660" name="文本框 8"/>
          <p:cNvSpPr txBox="1"/>
          <p:nvPr/>
        </p:nvSpPr>
        <p:spPr>
          <a:xfrm>
            <a:off x="0" y="2494451"/>
            <a:ext cx="122576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新旧交替</a:t>
            </a:r>
            <a:endParaRPr lang="en-US" altLang="zh-CN" sz="3600" b="1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/>
            <a:r>
              <a:rPr lang="zh-CN" altLang="en-US" sz="36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开启了中国近代化的进程（经济、教育、军事）</a:t>
            </a:r>
            <a:endParaRPr lang="zh-CN" altLang="en-US" sz="3600" b="1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图片 2"/>
          <p:cNvPicPr>
            <a:picLocks noChangeAspect="1"/>
          </p:cNvPicPr>
          <p:nvPr/>
        </p:nvPicPr>
        <p:blipFill rotWithShape="1">
          <a:blip r:embed="rId1"/>
          <a:srcRect l="6062" t="4310" r="7507" b="10280"/>
          <a:stretch>
            <a:fillRect/>
          </a:stretch>
        </p:blipFill>
        <p:spPr>
          <a:xfrm>
            <a:off x="9453965" y="3342164"/>
            <a:ext cx="2824333" cy="3515836"/>
          </a:xfrm>
          <a:prstGeom prst="rect">
            <a:avLst/>
          </a:prstGeom>
        </p:spPr>
      </p:pic>
      <p:sp>
        <p:nvSpPr>
          <p:cNvPr id="1048661" name="矩形 7"/>
          <p:cNvSpPr/>
          <p:nvPr/>
        </p:nvSpPr>
        <p:spPr>
          <a:xfrm>
            <a:off x="6385792" y="103698"/>
            <a:ext cx="5844286" cy="2246769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咸丰年间沙船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2000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余只，到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19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世纪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70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年代初只剩下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400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只，因为他们完全不能与迅速安全和取价较廉的外轮争衡。</a:t>
            </a: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——《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洋务运动史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夏东元</a:t>
            </a: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9717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878" y="3342164"/>
            <a:ext cx="3490134" cy="3553425"/>
          </a:xfrm>
          <a:prstGeom prst="rect">
            <a:avLst/>
          </a:prstGeom>
        </p:spPr>
      </p:pic>
      <p:sp>
        <p:nvSpPr>
          <p:cNvPr id="1048662" name="文本框 10"/>
          <p:cNvSpPr txBox="1"/>
          <p:nvPr/>
        </p:nvSpPr>
        <p:spPr>
          <a:xfrm>
            <a:off x="5965903" y="2350467"/>
            <a:ext cx="6264175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与洋争利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</a:t>
            </a: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促进民族工业的发展</a:t>
            </a:r>
            <a:endParaRPr lang="en-US" altLang="zh-CN" sz="3600" dirty="0">
              <a:solidFill>
                <a:schemeClr val="accent1">
                  <a:lumMod val="5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/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    ——1873</a:t>
            </a: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年轮船招商局</a:t>
            </a:r>
            <a:endParaRPr lang="zh-CN" altLang="en-US" sz="3600" dirty="0">
              <a:solidFill>
                <a:schemeClr val="accent1">
                  <a:lumMod val="5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097179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1" y="0"/>
            <a:ext cx="6090099" cy="68955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矩形 1"/>
          <p:cNvSpPr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三、塞防海防</a:t>
            </a:r>
            <a:endParaRPr lang="en-US" altLang="zh-CN" sz="72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  ——</a:t>
            </a:r>
            <a:r>
              <a:rPr lang="zh-CN" altLang="en-US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侵略</a:t>
            </a:r>
            <a:r>
              <a:rPr lang="en-US" altLang="zh-CN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·</a:t>
            </a:r>
            <a:r>
              <a:rPr lang="zh-CN" altLang="en-US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危机四起</a:t>
            </a:r>
            <a:endParaRPr lang="zh-CN" altLang="en-US" sz="48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2" descr="查看源图像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62638" y="0"/>
            <a:ext cx="6821631" cy="6795136"/>
          </a:xfrm>
          <a:prstGeom prst="rect">
            <a:avLst/>
          </a:prstGeom>
          <a:noFill/>
        </p:spPr>
      </p:pic>
      <p:pic>
        <p:nvPicPr>
          <p:cNvPr id="2097182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049"/>
            <a:ext cx="2286758" cy="2617444"/>
          </a:xfrm>
          <a:prstGeom prst="rect">
            <a:avLst/>
          </a:prstGeom>
        </p:spPr>
      </p:pic>
      <p:pic>
        <p:nvPicPr>
          <p:cNvPr id="2097183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807" y="753012"/>
            <a:ext cx="2286758" cy="2644556"/>
          </a:xfrm>
          <a:prstGeom prst="rect">
            <a:avLst/>
          </a:prstGeom>
        </p:spPr>
      </p:pic>
      <p:pic>
        <p:nvPicPr>
          <p:cNvPr id="2097184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14" y="1757549"/>
            <a:ext cx="4499238" cy="676715"/>
          </a:xfrm>
          <a:prstGeom prst="rect">
            <a:avLst/>
          </a:prstGeom>
        </p:spPr>
      </p:pic>
      <p:pic>
        <p:nvPicPr>
          <p:cNvPr id="2097185" name="图片 3"/>
          <p:cNvPicPr>
            <a:picLocks noChangeAspect="1"/>
          </p:cNvPicPr>
          <p:nvPr/>
        </p:nvPicPr>
        <p:blipFill rotWithShape="1">
          <a:blip r:embed="rId5"/>
          <a:srcRect r="22906"/>
          <a:stretch>
            <a:fillRect/>
          </a:stretch>
        </p:blipFill>
        <p:spPr>
          <a:xfrm>
            <a:off x="4335614" y="2329715"/>
            <a:ext cx="3463915" cy="676715"/>
          </a:xfrm>
          <a:prstGeom prst="rect">
            <a:avLst/>
          </a:prstGeom>
        </p:spPr>
      </p:pic>
      <p:pic>
        <p:nvPicPr>
          <p:cNvPr id="2097186" name="图片 4"/>
          <p:cNvPicPr>
            <a:picLocks noChangeAspect="1"/>
          </p:cNvPicPr>
          <p:nvPr/>
        </p:nvPicPr>
        <p:blipFill rotWithShape="1">
          <a:blip r:embed="rId6"/>
          <a:srcRect r="19103"/>
          <a:stretch>
            <a:fillRect/>
          </a:stretch>
        </p:blipFill>
        <p:spPr>
          <a:xfrm>
            <a:off x="7192271" y="4972094"/>
            <a:ext cx="3634804" cy="676715"/>
          </a:xfrm>
          <a:prstGeom prst="rect">
            <a:avLst/>
          </a:prstGeom>
        </p:spPr>
      </p:pic>
      <p:sp>
        <p:nvSpPr>
          <p:cNvPr id="1048664" name="文本框 6"/>
          <p:cNvSpPr txBox="1"/>
          <p:nvPr/>
        </p:nvSpPr>
        <p:spPr>
          <a:xfrm>
            <a:off x="8539358" y="4288221"/>
            <a:ext cx="374197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chemeClr val="bg1"/>
                </a:solidFill>
              </a:rPr>
              <a:t>1874</a:t>
            </a:r>
            <a:r>
              <a:rPr lang="zh-CN" altLang="en-US" sz="2800" dirty="0">
                <a:solidFill>
                  <a:schemeClr val="bg1"/>
                </a:solidFill>
              </a:rPr>
              <a:t>年日本侵略台湾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048665" name="文本框 7"/>
          <p:cNvSpPr txBox="1"/>
          <p:nvPr/>
        </p:nvSpPr>
        <p:spPr>
          <a:xfrm>
            <a:off x="-1023" y="3636198"/>
            <a:ext cx="6553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伊犁收复了；日本在相当一段时间里偃旗息鼓了；中法战争做到“不败”或者“稍胜一筹”了，</a:t>
            </a:r>
            <a:r>
              <a:rPr lang="en-US" altLang="zh-CN" sz="28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……</a:t>
            </a:r>
            <a:r>
              <a:rPr lang="zh-CN" altLang="en-US" sz="28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清王朝的统治虽然没有他们预期强盛，但也未被淹没掉。这些表明，洋务运动在抵御外敌上也已经部分地达到了目的。</a:t>
            </a:r>
            <a:endParaRPr lang="en-US" altLang="zh-CN" sz="2800" b="1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      ——《</a:t>
            </a:r>
            <a:r>
              <a:rPr lang="zh-CN" altLang="en-US" sz="28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洋务运动史</a:t>
            </a:r>
            <a:r>
              <a:rPr lang="en-US" altLang="zh-CN" sz="28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》</a:t>
            </a:r>
            <a:r>
              <a:rPr lang="zh-CN" altLang="en-US" sz="28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夏东元</a:t>
            </a:r>
            <a:endParaRPr lang="zh-CN" altLang="en-US" sz="2800" b="1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48670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3145732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6372" y="0"/>
            <a:ext cx="5008376" cy="3266022"/>
          </a:xfrm>
          <a:prstGeom prst="rect">
            <a:avLst/>
          </a:prstGeom>
        </p:spPr>
      </p:pic>
      <p:pic>
        <p:nvPicPr>
          <p:cNvPr id="2097188" name="图片 2" descr="地图上有字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8" y="0"/>
            <a:ext cx="7376851" cy="6952593"/>
          </a:xfrm>
          <a:prstGeom prst="rect">
            <a:avLst/>
          </a:prstGeom>
        </p:spPr>
      </p:pic>
      <p:pic>
        <p:nvPicPr>
          <p:cNvPr id="2097189" name="Picture 2" descr="查看源图像"/>
          <p:cNvPicPr>
            <a:picLocks noChangeAspect="1" noChangeArrowheads="1"/>
          </p:cNvPicPr>
          <p:nvPr/>
        </p:nvPicPr>
        <p:blipFill rotWithShape="1">
          <a:blip r:embed="rId3"/>
          <a:srcRect l="4566" t="4764" r="4166"/>
          <a:stretch>
            <a:fillRect/>
          </a:stretch>
        </p:blipFill>
        <p:spPr bwMode="auto">
          <a:xfrm>
            <a:off x="7313585" y="3315721"/>
            <a:ext cx="4878414" cy="3589575"/>
          </a:xfrm>
          <a:prstGeom prst="rect">
            <a:avLst/>
          </a:prstGeom>
          <a:noFill/>
        </p:spPr>
      </p:pic>
      <p:sp>
        <p:nvSpPr>
          <p:cNvPr id="1048671" name="矩形 4"/>
          <p:cNvSpPr/>
          <p:nvPr/>
        </p:nvSpPr>
        <p:spPr>
          <a:xfrm>
            <a:off x="7296910" y="3476296"/>
            <a:ext cx="4911763" cy="3266022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800" b="1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我办了一辈子的事，练兵也，海军也，都是纸糊的老虎，何尝能实在放手办理？不过勉强涂饰，虚有其表，不揭破犹可敷衍一时。</a:t>
            </a:r>
            <a:r>
              <a:rPr lang="en-US" altLang="zh-CN" sz="2800" b="1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——</a:t>
            </a:r>
            <a:r>
              <a:rPr lang="zh-CN" altLang="en-US" sz="2800" b="1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李鸿章</a:t>
            </a:r>
            <a:endParaRPr lang="zh-CN" altLang="en-US" sz="2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48672" name="矩形 9"/>
          <p:cNvSpPr/>
          <p:nvPr/>
        </p:nvSpPr>
        <p:spPr>
          <a:xfrm>
            <a:off x="16239" y="2485096"/>
            <a:ext cx="7263998" cy="4555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0945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、承认朝鲜独立</a:t>
            </a:r>
            <a:endParaRPr lang="en-US" altLang="zh-CN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、割让辽东半岛、台湾及所有附属岛屿、澎湖群岛给日本。</a:t>
            </a:r>
            <a:endParaRPr lang="en-US" altLang="zh-CN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、赔款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亿两白银，</a:t>
            </a:r>
            <a:endParaRPr lang="en-US" altLang="zh-CN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、开放沙市、重庆、苏州、杭州等口岸</a:t>
            </a:r>
            <a:endParaRPr lang="en-US" altLang="zh-CN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、允许日本人在中国通商口岸投资设厂</a:t>
            </a:r>
            <a:endParaRPr lang="en-US" altLang="zh-CN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——《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马关条约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48673" name="文本框 10"/>
          <p:cNvSpPr txBox="1"/>
          <p:nvPr/>
        </p:nvSpPr>
        <p:spPr>
          <a:xfrm>
            <a:off x="16240" y="3258232"/>
            <a:ext cx="12192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甲午中日战争的失败标志着洋务运动的破产</a:t>
            </a:r>
            <a:endParaRPr lang="zh-CN" altLang="en-US" sz="4000" b="1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097190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946" y="864181"/>
            <a:ext cx="1666115" cy="962755"/>
          </a:xfrm>
          <a:prstGeom prst="rect">
            <a:avLst/>
          </a:prstGeom>
        </p:spPr>
      </p:pic>
      <p:pic>
        <p:nvPicPr>
          <p:cNvPr id="2097191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87" y="647846"/>
            <a:ext cx="1715604" cy="1479323"/>
          </a:xfrm>
          <a:prstGeom prst="rect">
            <a:avLst/>
          </a:prstGeom>
        </p:spPr>
      </p:pic>
      <p:pic>
        <p:nvPicPr>
          <p:cNvPr id="209719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716" y="807031"/>
            <a:ext cx="1557263" cy="1160954"/>
          </a:xfrm>
          <a:prstGeom prst="rect">
            <a:avLst/>
          </a:prstGeom>
        </p:spPr>
      </p:pic>
      <p:pic>
        <p:nvPicPr>
          <p:cNvPr id="2097193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3903" y="372670"/>
            <a:ext cx="1916067" cy="1904696"/>
          </a:xfrm>
          <a:prstGeom prst="rect">
            <a:avLst/>
          </a:prstGeom>
        </p:spPr>
      </p:pic>
      <p:cxnSp>
        <p:nvCxnSpPr>
          <p:cNvPr id="3145733" name="直接箭头连接符 17"/>
          <p:cNvCxnSpPr/>
          <p:nvPr/>
        </p:nvCxnSpPr>
        <p:spPr>
          <a:xfrm flipH="1">
            <a:off x="10285191" y="1392596"/>
            <a:ext cx="770540" cy="0"/>
          </a:xfrm>
          <a:prstGeom prst="straightConnector1">
            <a:avLst/>
          </a:prstGeom>
          <a:ln w="57150">
            <a:solidFill>
              <a:srgbClr val="62737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45734" name="直接箭头连接符 18"/>
          <p:cNvCxnSpPr/>
          <p:nvPr/>
        </p:nvCxnSpPr>
        <p:spPr>
          <a:xfrm flipH="1">
            <a:off x="7799047" y="1392596"/>
            <a:ext cx="770540" cy="0"/>
          </a:xfrm>
          <a:prstGeom prst="straightConnector1">
            <a:avLst/>
          </a:prstGeom>
          <a:ln w="57150">
            <a:solidFill>
              <a:srgbClr val="62737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45735" name="直接箭头连接符 19"/>
          <p:cNvCxnSpPr/>
          <p:nvPr/>
        </p:nvCxnSpPr>
        <p:spPr>
          <a:xfrm flipH="1">
            <a:off x="5741647" y="1392596"/>
            <a:ext cx="770540" cy="0"/>
          </a:xfrm>
          <a:prstGeom prst="straightConnector1">
            <a:avLst/>
          </a:prstGeom>
          <a:ln w="57150">
            <a:solidFill>
              <a:srgbClr val="62737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45736" name="直接箭头连接符 20"/>
          <p:cNvCxnSpPr/>
          <p:nvPr/>
        </p:nvCxnSpPr>
        <p:spPr>
          <a:xfrm flipH="1">
            <a:off x="2889590" y="1392596"/>
            <a:ext cx="770540" cy="0"/>
          </a:xfrm>
          <a:prstGeom prst="straightConnector1">
            <a:avLst/>
          </a:prstGeom>
          <a:ln w="57150">
            <a:solidFill>
              <a:srgbClr val="62737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97194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1" y="-47296"/>
            <a:ext cx="2600007" cy="26000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4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97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4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9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4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97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1" grpId="0" animBg="1"/>
      <p:bldP spid="1048672" grpId="0" animBg="1"/>
      <p:bldP spid="10486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图片 1"/>
          <p:cNvPicPr>
            <a:picLocks noChangeAspect="1"/>
          </p:cNvPicPr>
          <p:nvPr/>
        </p:nvPicPr>
        <p:blipFill rotWithShape="1">
          <a:blip r:embed="rId1"/>
          <a:srcRect r="6930"/>
          <a:stretch>
            <a:fillRect/>
          </a:stretch>
        </p:blipFill>
        <p:spPr>
          <a:xfrm>
            <a:off x="0" y="-105861"/>
            <a:ext cx="7492679" cy="5303980"/>
          </a:xfrm>
          <a:prstGeom prst="rect">
            <a:avLst/>
          </a:prstGeom>
        </p:spPr>
      </p:pic>
      <p:sp>
        <p:nvSpPr>
          <p:cNvPr id="1048674" name="矩形 2"/>
          <p:cNvSpPr/>
          <p:nvPr/>
        </p:nvSpPr>
        <p:spPr>
          <a:xfrm>
            <a:off x="223054" y="5027959"/>
            <a:ext cx="11745892" cy="1754326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p>
            <a:r>
              <a:rPr lang="zh-CN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        </a:t>
            </a:r>
            <a:r>
              <a:rPr lang="zh-CN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洋务运动以来中国只偏重武器的更新、偏重军事技术的引进，而忽略了制度与人的改变，这成为清军的根本弱点。</a:t>
            </a:r>
            <a:r>
              <a:rPr lang="en-US" altLang="zh-CN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——《</a:t>
            </a:r>
            <a:r>
              <a:rPr lang="zh-CN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洋务运动史</a:t>
            </a:r>
            <a:r>
              <a:rPr lang="en-US" altLang="zh-CN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夏东元</a:t>
            </a:r>
            <a:endParaRPr lang="zh-CN" altLang="en-US" sz="3600" dirty="0">
              <a:solidFill>
                <a:schemeClr val="accent5">
                  <a:lumMod val="20000"/>
                  <a:lumOff val="8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097196" name="图片 6"/>
          <p:cNvPicPr>
            <a:picLocks noChangeAspect="1"/>
          </p:cNvPicPr>
          <p:nvPr/>
        </p:nvPicPr>
        <p:blipFill rotWithShape="1">
          <a:blip r:embed="rId2"/>
          <a:srcRect l="6061" r="4994"/>
          <a:stretch>
            <a:fillRect/>
          </a:stretch>
        </p:blipFill>
        <p:spPr>
          <a:xfrm>
            <a:off x="7710407" y="1"/>
            <a:ext cx="4470481" cy="4927276"/>
          </a:xfrm>
          <a:prstGeom prst="rect">
            <a:avLst/>
          </a:prstGeom>
        </p:spPr>
      </p:pic>
      <p:sp>
        <p:nvSpPr>
          <p:cNvPr id="1048675" name="文本框 7"/>
          <p:cNvSpPr txBox="1"/>
          <p:nvPr/>
        </p:nvSpPr>
        <p:spPr>
          <a:xfrm>
            <a:off x="0" y="3105832"/>
            <a:ext cx="1239957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中体西用</a:t>
            </a:r>
            <a:r>
              <a:rPr lang="en-US" altLang="zh-CN" sz="36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促进了西学的传入，但未能从根本上改变腐朽制度，无法扭转中国落后的局面。</a:t>
            </a:r>
            <a:endParaRPr lang="zh-CN" altLang="en-US" sz="3600" b="1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4" grpId="0" animBg="1"/>
      <p:bldP spid="10486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图片 3"/>
          <p:cNvPicPr>
            <a:picLocks noChangeAspect="1"/>
          </p:cNvPicPr>
          <p:nvPr/>
        </p:nvPicPr>
        <p:blipFill rotWithShape="1">
          <a:blip r:embed="rId1"/>
          <a:srcRect t="3412" b="800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48676" name="Freeform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/>
              <a:buNone/>
            </a:pPr>
            <a:endParaRPr lang="en-US" sz="1600" cap="all"/>
          </a:p>
        </p:txBody>
      </p:sp>
      <p:sp>
        <p:nvSpPr>
          <p:cNvPr id="1048677" name="文本框 5"/>
          <p:cNvSpPr txBox="1"/>
          <p:nvPr/>
        </p:nvSpPr>
        <p:spPr>
          <a:xfrm>
            <a:off x="105774" y="2822034"/>
            <a:ext cx="7382847" cy="393348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91440" tIns="45720" rIns="91440" bIns="45720" rtlCol="0" anchor="b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中国的赔款，除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1000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万日元作为教育经费，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1000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万日元作为救灾准备金，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2000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万日元拨充为天皇的财产外，其余大部分用于日本扩充军备、发展军事工业及其他相关工业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……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使日本经济驶上了发展的快车道。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+mj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                  ——《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晚清中国道路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》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彤新春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+mj-cs"/>
            </a:endParaRPr>
          </a:p>
        </p:txBody>
      </p:sp>
      <p:cxnSp>
        <p:nvCxnSpPr>
          <p:cNvPr id="3145737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8" name="文本框 6"/>
          <p:cNvSpPr txBox="1"/>
          <p:nvPr/>
        </p:nvSpPr>
        <p:spPr>
          <a:xfrm>
            <a:off x="105774" y="-65137"/>
            <a:ext cx="7382847" cy="261969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b="1" dirty="0"/>
              <a:t>         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1895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年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清政府决定将民用企业从速变计，招商承办。盛宣怀承包汉阳铁厂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,1913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年抵押于日本；张翼承包开平煤矿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,1900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年落入英国人之手。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——《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晚清中国道路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》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彤新春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48679" name="矩形 7"/>
          <p:cNvSpPr/>
          <p:nvPr/>
        </p:nvSpPr>
        <p:spPr>
          <a:xfrm>
            <a:off x="7726919" y="2967335"/>
            <a:ext cx="444224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166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转折</a:t>
            </a:r>
            <a:endParaRPr lang="zh-CN" altLang="en-US" sz="166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7" grpId="0" animBg="1"/>
      <p:bldP spid="10486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图片 2"/>
          <p:cNvPicPr>
            <a:picLocks noChangeAspect="1"/>
          </p:cNvPicPr>
          <p:nvPr/>
        </p:nvPicPr>
        <p:blipFill rotWithShape="1">
          <a:blip r:embed="rId1"/>
          <a:srcRect l="4847" r="7569" b="-4"/>
          <a:stretch>
            <a:fillRect/>
          </a:stretch>
        </p:blipFill>
        <p:spPr>
          <a:xfrm>
            <a:off x="6123089" y="3139213"/>
            <a:ext cx="6068911" cy="3718787"/>
          </a:xfrm>
          <a:prstGeom prst="rect">
            <a:avLst/>
          </a:prstGeom>
        </p:spPr>
      </p:pic>
      <p:sp>
        <p:nvSpPr>
          <p:cNvPr id="1048680" name="矩形 13"/>
          <p:cNvSpPr/>
          <p:nvPr/>
        </p:nvSpPr>
        <p:spPr>
          <a:xfrm>
            <a:off x="5084077" y="-131081"/>
            <a:ext cx="6945013" cy="3222998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唤起吾国四千年之大梦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实自甲午一役始也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吾国之人视国事若于己无与焉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虽经国耻历国难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而漠然不以动其心者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直待台湾既割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二百兆之偿款既输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而鼾睡之声，乃渐惊起。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梁启超</a:t>
            </a:r>
            <a:endParaRPr lang="en-US" altLang="zh-CN" sz="2800" b="1" dirty="0">
              <a:solidFill>
                <a:schemeClr val="accent4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97199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56"/>
            <a:ext cx="4848284" cy="3365936"/>
          </a:xfrm>
          <a:prstGeom prst="rect">
            <a:avLst/>
          </a:prstGeom>
        </p:spPr>
      </p:pic>
      <p:sp>
        <p:nvSpPr>
          <p:cNvPr id="1048681" name="矩形 15"/>
          <p:cNvSpPr/>
          <p:nvPr/>
        </p:nvSpPr>
        <p:spPr>
          <a:xfrm>
            <a:off x="0" y="3971882"/>
            <a:ext cx="6096000" cy="2576667"/>
          </a:xfrm>
          <a:prstGeom prst="rect">
            <a:avLst/>
          </a:prstGeom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在战胜清国的同时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我们战胜了世界。世界知道了我们。因此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世界会敬重我们、畏惧我们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我们正在获得恰如其分的待遇。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日本政治思想</a:t>
            </a:r>
            <a:r>
              <a:rPr lang="en-US" altLang="zh-CN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145738" name="直接连接符 17"/>
          <p:cNvCxnSpPr/>
          <p:nvPr/>
        </p:nvCxnSpPr>
        <p:spPr>
          <a:xfrm flipV="1">
            <a:off x="4848304" y="3102708"/>
            <a:ext cx="7343676" cy="2571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19"/>
          <p:cNvCxnSpPr/>
          <p:nvPr/>
        </p:nvCxnSpPr>
        <p:spPr>
          <a:xfrm flipV="1">
            <a:off x="0" y="3838521"/>
            <a:ext cx="4848304" cy="620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0" name="直接连接符 26"/>
          <p:cNvCxnSpPr/>
          <p:nvPr/>
        </p:nvCxnSpPr>
        <p:spPr>
          <a:xfrm>
            <a:off x="6109544" y="3115565"/>
            <a:ext cx="0" cy="38133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82" name="文本框 33"/>
          <p:cNvSpPr txBox="1"/>
          <p:nvPr/>
        </p:nvSpPr>
        <p:spPr>
          <a:xfrm>
            <a:off x="1778001" y="5364045"/>
            <a:ext cx="8026393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列强瓜分中国狂潮，民族危机日益严重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48683" name="文本框 34"/>
          <p:cNvSpPr txBox="1"/>
          <p:nvPr/>
        </p:nvSpPr>
        <p:spPr>
          <a:xfrm>
            <a:off x="3270534" y="4213237"/>
            <a:ext cx="4095465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日本国际地位提升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48684" name="文本框 35"/>
          <p:cNvSpPr txBox="1"/>
          <p:nvPr/>
        </p:nvSpPr>
        <p:spPr>
          <a:xfrm>
            <a:off x="3048000" y="1157252"/>
            <a:ext cx="4095465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民族意识觉醒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48685" name="文本框 36"/>
          <p:cNvSpPr txBox="1"/>
          <p:nvPr/>
        </p:nvSpPr>
        <p:spPr>
          <a:xfrm>
            <a:off x="2048934" y="2053727"/>
            <a:ext cx="6288332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反思中体西用，进行维新变法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主张制度变革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2" grpId="0" animBg="1"/>
      <p:bldP spid="1048683" grpId="0" animBg="1"/>
      <p:bldP spid="1048684" grpId="0" animBg="1"/>
      <p:bldP spid="104868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左大括号 10"/>
          <p:cNvSpPr/>
          <p:nvPr/>
        </p:nvSpPr>
        <p:spPr>
          <a:xfrm>
            <a:off x="7353955" y="5319702"/>
            <a:ext cx="582420" cy="1510049"/>
          </a:xfrm>
          <a:prstGeom prst="leftBrac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87" name="箭头: 下 26"/>
          <p:cNvSpPr/>
          <p:nvPr/>
        </p:nvSpPr>
        <p:spPr>
          <a:xfrm rot="3199860">
            <a:off x="7671178" y="4561158"/>
            <a:ext cx="315874" cy="1154028"/>
          </a:xfrm>
          <a:prstGeom prst="downArrow">
            <a:avLst>
              <a:gd name="adj1" fmla="val 50000"/>
              <a:gd name="adj2" fmla="val 55248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88" name="流程图: 过程 27"/>
          <p:cNvSpPr/>
          <p:nvPr/>
        </p:nvSpPr>
        <p:spPr>
          <a:xfrm>
            <a:off x="5786538" y="5572939"/>
            <a:ext cx="1773152" cy="929842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中日转折</a:t>
            </a:r>
            <a:endParaRPr lang="en-US" altLang="zh-CN" sz="2800" dirty="0"/>
          </a:p>
        </p:txBody>
      </p:sp>
      <p:sp>
        <p:nvSpPr>
          <p:cNvPr id="1048689" name="标注: 下箭头 8"/>
          <p:cNvSpPr/>
          <p:nvPr/>
        </p:nvSpPr>
        <p:spPr>
          <a:xfrm>
            <a:off x="1252204" y="605717"/>
            <a:ext cx="2417045" cy="1520117"/>
          </a:xfrm>
          <a:prstGeom prst="downArrow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太平天国运动</a:t>
            </a:r>
            <a:endParaRPr lang="en-US" altLang="zh-CN" sz="2800" dirty="0"/>
          </a:p>
          <a:p>
            <a:pPr algn="ctr"/>
            <a:r>
              <a:rPr lang="zh-CN" altLang="en-US" sz="2800" dirty="0"/>
              <a:t>（</a:t>
            </a:r>
            <a:r>
              <a:rPr lang="en-US" altLang="zh-CN" sz="2800" dirty="0"/>
              <a:t>1851—1864</a:t>
            </a:r>
            <a:r>
              <a:rPr lang="zh-CN" altLang="en-US" sz="2800" dirty="0"/>
              <a:t>）</a:t>
            </a:r>
            <a:endParaRPr lang="zh-CN" altLang="en-US" sz="2800" dirty="0"/>
          </a:p>
        </p:txBody>
      </p:sp>
      <p:sp>
        <p:nvSpPr>
          <p:cNvPr id="1048690" name="标注: 下箭头 12"/>
          <p:cNvSpPr/>
          <p:nvPr/>
        </p:nvSpPr>
        <p:spPr>
          <a:xfrm>
            <a:off x="4316706" y="605717"/>
            <a:ext cx="2969375" cy="1520117"/>
          </a:xfrm>
          <a:prstGeom prst="downArrow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第二次鸦片战争（</a:t>
            </a:r>
            <a:r>
              <a:rPr lang="en-US" altLang="zh-CN" sz="2800" dirty="0"/>
              <a:t>1856—1860</a:t>
            </a:r>
            <a:r>
              <a:rPr lang="zh-CN" altLang="en-US" sz="2800" dirty="0"/>
              <a:t>）</a:t>
            </a:r>
            <a:endParaRPr lang="zh-CN" altLang="en-US" sz="2800" dirty="0"/>
          </a:p>
        </p:txBody>
      </p:sp>
      <p:sp>
        <p:nvSpPr>
          <p:cNvPr id="1048691" name="标注: 右箭头 9"/>
          <p:cNvSpPr/>
          <p:nvPr/>
        </p:nvSpPr>
        <p:spPr>
          <a:xfrm>
            <a:off x="2043699" y="2079034"/>
            <a:ext cx="6342557" cy="1367914"/>
          </a:xfrm>
          <a:prstGeom prst="rightArrowCallout">
            <a:avLst>
              <a:gd name="adj1" fmla="val 12937"/>
              <a:gd name="adj2" fmla="val 17381"/>
              <a:gd name="adj3" fmla="val 25000"/>
              <a:gd name="adj4" fmla="val 6497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洋务运动（</a:t>
            </a:r>
            <a:r>
              <a:rPr lang="en-US" altLang="zh-CN" sz="2800" dirty="0"/>
              <a:t>1861—1895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pPr algn="ctr"/>
            <a:r>
              <a:rPr lang="zh-CN" altLang="en-US" sz="2800" dirty="0"/>
              <a:t>（自强</a:t>
            </a:r>
            <a:r>
              <a:rPr lang="en-US" altLang="zh-CN" sz="2800" dirty="0"/>
              <a:t>·</a:t>
            </a:r>
            <a:r>
              <a:rPr lang="zh-CN" altLang="en-US" sz="2800" dirty="0"/>
              <a:t>求富）</a:t>
            </a:r>
            <a:endParaRPr lang="zh-CN" altLang="en-US" sz="2800" dirty="0"/>
          </a:p>
        </p:txBody>
      </p:sp>
      <p:sp>
        <p:nvSpPr>
          <p:cNvPr id="1048692" name="文本框 11"/>
          <p:cNvSpPr txBox="1"/>
          <p:nvPr/>
        </p:nvSpPr>
        <p:spPr>
          <a:xfrm>
            <a:off x="0" y="717331"/>
            <a:ext cx="1292662" cy="54233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36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国家出路的探索与列强侵略的加剧</a:t>
            </a:r>
            <a:endParaRPr lang="zh-CN" altLang="en-US" sz="36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48693" name="文本框 13"/>
          <p:cNvSpPr txBox="1"/>
          <p:nvPr/>
        </p:nvSpPr>
        <p:spPr>
          <a:xfrm>
            <a:off x="8420215" y="1512442"/>
            <a:ext cx="35405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/>
              <a:t>指导思想：中体西用</a:t>
            </a:r>
            <a:endParaRPr lang="en-US" altLang="zh-CN" sz="2800" b="1" dirty="0"/>
          </a:p>
          <a:p>
            <a:endParaRPr lang="en-US" altLang="zh-CN" sz="2800" b="1" dirty="0"/>
          </a:p>
          <a:p>
            <a:r>
              <a:rPr lang="zh-CN" altLang="en-US" sz="2800" b="1" dirty="0"/>
              <a:t>成果：</a:t>
            </a:r>
            <a:endParaRPr lang="en-US" altLang="zh-CN" sz="2800" b="1" dirty="0"/>
          </a:p>
          <a:p>
            <a:r>
              <a:rPr lang="zh-CN" altLang="en-US" sz="2800" b="1" dirty="0"/>
              <a:t>军事企业、民用企业、三支海军、近代教育</a:t>
            </a:r>
            <a:endParaRPr lang="en-US" altLang="zh-CN" sz="2800" b="1" dirty="0"/>
          </a:p>
          <a:p>
            <a:endParaRPr lang="en-US" altLang="zh-CN" sz="2800" b="1" dirty="0"/>
          </a:p>
        </p:txBody>
      </p:sp>
      <p:sp>
        <p:nvSpPr>
          <p:cNvPr id="1048694" name="箭头: 下 15"/>
          <p:cNvSpPr/>
          <p:nvPr/>
        </p:nvSpPr>
        <p:spPr>
          <a:xfrm>
            <a:off x="2258124" y="3274346"/>
            <a:ext cx="582420" cy="70156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95" name="箭头: 下 19"/>
          <p:cNvSpPr/>
          <p:nvPr/>
        </p:nvSpPr>
        <p:spPr>
          <a:xfrm>
            <a:off x="4828679" y="3270030"/>
            <a:ext cx="582420" cy="70156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96" name="流程图: 过程 16"/>
          <p:cNvSpPr/>
          <p:nvPr/>
        </p:nvSpPr>
        <p:spPr>
          <a:xfrm>
            <a:off x="1633379" y="3870937"/>
            <a:ext cx="2061166" cy="1040524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一定程度上抵御外敌</a:t>
            </a:r>
            <a:endParaRPr lang="zh-CN" altLang="en-US" sz="2800" dirty="0"/>
          </a:p>
        </p:txBody>
      </p:sp>
      <p:sp>
        <p:nvSpPr>
          <p:cNvPr id="1048697" name="流程图: 过程 21"/>
          <p:cNvSpPr/>
          <p:nvPr/>
        </p:nvSpPr>
        <p:spPr>
          <a:xfrm>
            <a:off x="4433725" y="3938407"/>
            <a:ext cx="2855025" cy="1305473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开启近代化进程</a:t>
            </a:r>
            <a:endParaRPr lang="en-US" altLang="zh-CN" sz="2800" dirty="0"/>
          </a:p>
          <a:p>
            <a:pPr algn="ctr"/>
            <a:r>
              <a:rPr lang="zh-CN" altLang="en-US" sz="2800" dirty="0"/>
              <a:t>但无法从根本上改变落后的局面</a:t>
            </a:r>
            <a:endParaRPr lang="zh-CN" altLang="en-US" sz="2800" dirty="0"/>
          </a:p>
        </p:txBody>
      </p:sp>
      <p:sp>
        <p:nvSpPr>
          <p:cNvPr id="1048698" name="箭头: 下 22"/>
          <p:cNvSpPr/>
          <p:nvPr/>
        </p:nvSpPr>
        <p:spPr>
          <a:xfrm rot="16200000">
            <a:off x="7401725" y="4208095"/>
            <a:ext cx="582420" cy="841919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99" name="流程图: 过程 23"/>
          <p:cNvSpPr/>
          <p:nvPr/>
        </p:nvSpPr>
        <p:spPr>
          <a:xfrm>
            <a:off x="8097119" y="3839540"/>
            <a:ext cx="2855025" cy="1040524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甲午战争失败</a:t>
            </a:r>
            <a:endParaRPr lang="en-US" altLang="zh-CN" sz="2800" dirty="0"/>
          </a:p>
          <a:p>
            <a:pPr algn="ctr"/>
            <a:r>
              <a:rPr lang="zh-CN" altLang="en-US" sz="2800" dirty="0"/>
              <a:t>洋务运动破产</a:t>
            </a:r>
            <a:endParaRPr lang="zh-CN" altLang="en-US" sz="2800" dirty="0"/>
          </a:p>
        </p:txBody>
      </p:sp>
      <p:sp>
        <p:nvSpPr>
          <p:cNvPr id="1048700" name="箭头: 下 24"/>
          <p:cNvSpPr/>
          <p:nvPr/>
        </p:nvSpPr>
        <p:spPr>
          <a:xfrm>
            <a:off x="2169516" y="4773641"/>
            <a:ext cx="582420" cy="70156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01" name="流程图: 过程 25"/>
          <p:cNvSpPr/>
          <p:nvPr/>
        </p:nvSpPr>
        <p:spPr>
          <a:xfrm>
            <a:off x="1166648" y="5451585"/>
            <a:ext cx="3515711" cy="1378166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/>
              <a:t>收复新疆、中法战争、</a:t>
            </a:r>
            <a:r>
              <a:rPr lang="en-US" altLang="zh-CN" sz="2800" dirty="0"/>
              <a:t>1874</a:t>
            </a:r>
            <a:r>
              <a:rPr lang="zh-CN" altLang="en-US" sz="2800" dirty="0"/>
              <a:t>年日本入侵台湾</a:t>
            </a:r>
            <a:endParaRPr lang="zh-CN" altLang="en-US" sz="2800" dirty="0"/>
          </a:p>
        </p:txBody>
      </p:sp>
      <p:sp>
        <p:nvSpPr>
          <p:cNvPr id="1048702" name="文本框 28"/>
          <p:cNvSpPr txBox="1"/>
          <p:nvPr/>
        </p:nvSpPr>
        <p:spPr>
          <a:xfrm>
            <a:off x="7812620" y="5080994"/>
            <a:ext cx="48373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/>
              <a:t>日本国际地位提高</a:t>
            </a:r>
            <a:endParaRPr lang="en-US" altLang="zh-CN" sz="2800" b="1" dirty="0"/>
          </a:p>
          <a:p>
            <a:r>
              <a:rPr lang="zh-CN" altLang="en-US" sz="2800" b="1" dirty="0"/>
              <a:t>中国民族危机加深</a:t>
            </a:r>
            <a:endParaRPr lang="en-US" altLang="zh-CN" sz="2800" b="1" dirty="0"/>
          </a:p>
          <a:p>
            <a:r>
              <a:rPr lang="zh-CN" altLang="en-US" sz="2800" b="1" dirty="0"/>
              <a:t>中国民族意识觉醒</a:t>
            </a:r>
            <a:endParaRPr lang="en-US" altLang="zh-CN" sz="2800" b="1" dirty="0"/>
          </a:p>
          <a:p>
            <a:r>
              <a:rPr lang="zh-CN" altLang="en-US" sz="2800" b="1" dirty="0"/>
              <a:t>维新变法</a:t>
            </a:r>
            <a:r>
              <a:rPr lang="en-US" altLang="zh-CN" sz="2800" b="1" dirty="0"/>
              <a:t>,</a:t>
            </a:r>
            <a:r>
              <a:rPr lang="zh-CN" altLang="en-US" sz="2800" b="1" dirty="0"/>
              <a:t>开启制度学习之路</a:t>
            </a:r>
            <a:endParaRPr lang="en-US" altLang="zh-CN" sz="2800" b="1" dirty="0"/>
          </a:p>
        </p:txBody>
      </p:sp>
      <p:sp>
        <p:nvSpPr>
          <p:cNvPr id="1048703" name="左大括号 29"/>
          <p:cNvSpPr/>
          <p:nvPr/>
        </p:nvSpPr>
        <p:spPr>
          <a:xfrm>
            <a:off x="8184359" y="1615039"/>
            <a:ext cx="582420" cy="2509810"/>
          </a:xfrm>
          <a:prstGeom prst="leftBrac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矩形 3"/>
          <p:cNvSpPr/>
          <p:nvPr/>
        </p:nvSpPr>
        <p:spPr>
          <a:xfrm>
            <a:off x="161945" y="2459504"/>
            <a:ext cx="12578081" cy="18948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一、太平天国（</a:t>
            </a:r>
            <a:r>
              <a:rPr lang="en-US" altLang="zh-CN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1851—1864</a:t>
            </a:r>
            <a:r>
              <a:rPr lang="zh-CN" altLang="en-US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）</a:t>
            </a:r>
            <a:endParaRPr lang="en-US" altLang="zh-CN" sz="72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  ——</a:t>
            </a:r>
            <a:r>
              <a:rPr lang="zh-CN" altLang="en-US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探索</a:t>
            </a:r>
            <a:r>
              <a:rPr lang="en-US" altLang="zh-CN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·</a:t>
            </a:r>
            <a:r>
              <a:rPr lang="zh-CN" altLang="en-US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改天换地</a:t>
            </a:r>
            <a:endParaRPr lang="zh-CN" altLang="en-US" sz="48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" y="-90805"/>
            <a:ext cx="3997960" cy="6979920"/>
          </a:xfrm>
          <a:prstGeom prst="rect">
            <a:avLst/>
          </a:prstGeom>
        </p:spPr>
      </p:pic>
      <p:sp>
        <p:nvSpPr>
          <p:cNvPr id="1048597" name="文本框 8"/>
          <p:cNvSpPr txBox="1"/>
          <p:nvPr/>
        </p:nvSpPr>
        <p:spPr>
          <a:xfrm>
            <a:off x="4245845" y="316889"/>
            <a:ext cx="7635531" cy="2606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对世世代代沉溺于愚昧之中的千百万小农来说，宗教语言是最容易理解的语言，神秘的力量是最可信赖的力量。</a:t>
            </a:r>
            <a:endParaRPr lang="en-US" altLang="zh-CN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——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陈旭麓</a:t>
            </a:r>
            <a:r>
              <a: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近代中国社会的新陈代谢</a:t>
            </a:r>
            <a:r>
              <a:rPr lang="en-US" altLang="zh-CN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97158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3201670"/>
            <a:ext cx="2743835" cy="3719830"/>
          </a:xfrm>
          <a:prstGeom prst="rect">
            <a:avLst/>
          </a:prstGeom>
        </p:spPr>
      </p:pic>
      <p:pic>
        <p:nvPicPr>
          <p:cNvPr id="2097159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35" y="3201670"/>
            <a:ext cx="5377180" cy="3656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内容占位符 21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647" t="556" r="775" b="310"/>
          <a:stretch>
            <a:fillRect/>
          </a:stretch>
        </p:blipFill>
        <p:spPr>
          <a:xfrm>
            <a:off x="-29210" y="-15240"/>
            <a:ext cx="7681595" cy="6958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48598" name="PA-矩形 5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4630671" y="3385570"/>
            <a:ext cx="6811778" cy="45719"/>
          </a:xfrm>
          <a:prstGeom prst="rect">
            <a:avLst/>
          </a:prstGeom>
          <a:solidFill>
            <a:srgbClr val="B09451"/>
          </a:solidFill>
          <a:ln w="15875" algn="ctr">
            <a:noFill/>
            <a:miter lim="800000"/>
          </a:ln>
        </p:spPr>
        <p:txBody>
          <a:bodyPr lIns="115151" tIns="57576" rIns="115151" bIns="57576" anchor="ctr"/>
          <a:p>
            <a:pPr algn="ctr" defTabSz="1217295"/>
            <a:endParaRPr lang="zh-CN" altLang="en-US" sz="2400" dirty="0">
              <a:solidFill>
                <a:srgbClr val="B09451"/>
              </a:solidFill>
              <a:latin typeface="义启紫水晶体" panose="02010601030101010101" charset="-122"/>
              <a:ea typeface="义启紫水晶体" panose="02010601030101010101" charset="-122"/>
              <a:cs typeface="义启紫水晶体" panose="02010601030101010101" charset="-122"/>
              <a:sym typeface="微软雅黑" panose="020B0503020204020204" charset="-122"/>
            </a:endParaRPr>
          </a:p>
        </p:txBody>
      </p:sp>
      <p:grpSp>
        <p:nvGrpSpPr>
          <p:cNvPr id="39" name="PA-组合 54"/>
          <p:cNvGrpSpPr/>
          <p:nvPr>
            <p:custDataLst>
              <p:tags r:id="rId3"/>
            </p:custDataLst>
          </p:nvPr>
        </p:nvGrpSpPr>
        <p:grpSpPr bwMode="auto">
          <a:xfrm>
            <a:off x="7876905" y="420690"/>
            <a:ext cx="350729" cy="314325"/>
            <a:chOff x="4971660" y="1569718"/>
            <a:chExt cx="144016" cy="144016"/>
          </a:xfrm>
        </p:grpSpPr>
        <p:sp>
          <p:nvSpPr>
            <p:cNvPr id="1048599" name="PA-椭圆 5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00" name="PA-椭圆 5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sp>
        <p:nvSpPr>
          <p:cNvPr id="1048601" name="文本框 4"/>
          <p:cNvSpPr txBox="1"/>
          <p:nvPr/>
        </p:nvSpPr>
        <p:spPr>
          <a:xfrm>
            <a:off x="8363957" y="299655"/>
            <a:ext cx="349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1851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年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金田村起义</a:t>
            </a:r>
            <a:endParaRPr lang="zh-CN" altLang="en-US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</p:txBody>
      </p:sp>
      <p:grpSp>
        <p:nvGrpSpPr>
          <p:cNvPr id="40" name="PA-组合 54"/>
          <p:cNvGrpSpPr/>
          <p:nvPr>
            <p:custDataLst>
              <p:tags r:id="rId6"/>
            </p:custDataLst>
          </p:nvPr>
        </p:nvGrpSpPr>
        <p:grpSpPr bwMode="auto">
          <a:xfrm>
            <a:off x="7876905" y="1089095"/>
            <a:ext cx="350729" cy="314325"/>
            <a:chOff x="4971660" y="1569718"/>
            <a:chExt cx="144016" cy="144016"/>
          </a:xfrm>
        </p:grpSpPr>
        <p:sp>
          <p:nvSpPr>
            <p:cNvPr id="1048602" name="PA-椭圆 5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03" name="PA-椭圆 5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sp>
        <p:nvSpPr>
          <p:cNvPr id="1048604" name="文本框 10"/>
          <p:cNvSpPr txBox="1"/>
          <p:nvPr/>
        </p:nvSpPr>
        <p:spPr>
          <a:xfrm>
            <a:off x="8363957" y="952050"/>
            <a:ext cx="349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1852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年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永安建制</a:t>
            </a:r>
            <a:endParaRPr lang="zh-CN" altLang="en-US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</p:txBody>
      </p:sp>
      <p:sp>
        <p:nvSpPr>
          <p:cNvPr id="1048605" name="文本框 12"/>
          <p:cNvSpPr txBox="1"/>
          <p:nvPr/>
        </p:nvSpPr>
        <p:spPr>
          <a:xfrm>
            <a:off x="8363957" y="1651641"/>
            <a:ext cx="349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1853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年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定都天京</a:t>
            </a:r>
            <a:endParaRPr lang="en-US" altLang="zh-CN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 《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天朝田亩制度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》</a:t>
            </a:r>
            <a:endParaRPr lang="zh-CN" altLang="en-US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</p:txBody>
      </p:sp>
      <p:grpSp>
        <p:nvGrpSpPr>
          <p:cNvPr id="41" name="PA-组合 54"/>
          <p:cNvGrpSpPr/>
          <p:nvPr>
            <p:custDataLst>
              <p:tags r:id="rId9"/>
            </p:custDataLst>
          </p:nvPr>
        </p:nvGrpSpPr>
        <p:grpSpPr bwMode="auto">
          <a:xfrm>
            <a:off x="7876433" y="1756090"/>
            <a:ext cx="350729" cy="314325"/>
            <a:chOff x="4971660" y="1569718"/>
            <a:chExt cx="144016" cy="144016"/>
          </a:xfrm>
        </p:grpSpPr>
        <p:sp>
          <p:nvSpPr>
            <p:cNvPr id="1048606" name="PA-椭圆 5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07" name="PA-椭圆 5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grpSp>
        <p:nvGrpSpPr>
          <p:cNvPr id="42" name="PA-组合 54"/>
          <p:cNvGrpSpPr/>
          <p:nvPr>
            <p:custDataLst>
              <p:tags r:id="rId12"/>
            </p:custDataLst>
          </p:nvPr>
        </p:nvGrpSpPr>
        <p:grpSpPr bwMode="auto">
          <a:xfrm>
            <a:off x="7876435" y="3114675"/>
            <a:ext cx="350729" cy="314325"/>
            <a:chOff x="4971660" y="1569718"/>
            <a:chExt cx="144016" cy="144016"/>
          </a:xfrm>
        </p:grpSpPr>
        <p:sp>
          <p:nvSpPr>
            <p:cNvPr id="1048608" name="PA-椭圆 5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09" name="PA-椭圆 5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sp>
        <p:nvSpPr>
          <p:cNvPr id="1048610" name="文本框 19"/>
          <p:cNvSpPr txBox="1"/>
          <p:nvPr/>
        </p:nvSpPr>
        <p:spPr>
          <a:xfrm>
            <a:off x="8363959" y="2956431"/>
            <a:ext cx="349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1856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年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天京事变</a:t>
            </a:r>
            <a:endParaRPr lang="zh-CN" altLang="en-US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</p:txBody>
      </p:sp>
      <p:grpSp>
        <p:nvGrpSpPr>
          <p:cNvPr id="43" name="PA-组合 54"/>
          <p:cNvGrpSpPr/>
          <p:nvPr>
            <p:custDataLst>
              <p:tags r:id="rId15"/>
            </p:custDataLst>
          </p:nvPr>
        </p:nvGrpSpPr>
        <p:grpSpPr bwMode="auto">
          <a:xfrm>
            <a:off x="7876433" y="4477627"/>
            <a:ext cx="350729" cy="314325"/>
            <a:chOff x="4971660" y="1569718"/>
            <a:chExt cx="144016" cy="144016"/>
          </a:xfrm>
        </p:grpSpPr>
        <p:sp>
          <p:nvSpPr>
            <p:cNvPr id="1048611" name="PA-椭圆 5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12" name="PA-椭圆 5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sp>
        <p:nvSpPr>
          <p:cNvPr id="1048613" name="文本框 24"/>
          <p:cNvSpPr txBox="1"/>
          <p:nvPr/>
        </p:nvSpPr>
        <p:spPr>
          <a:xfrm>
            <a:off x="8363957" y="4290567"/>
            <a:ext cx="349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1859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年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洪仁玕</a:t>
            </a:r>
            <a:endParaRPr lang="en-US" altLang="zh-CN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    《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资政新篇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》</a:t>
            </a:r>
            <a:endParaRPr lang="zh-CN" altLang="en-US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</p:txBody>
      </p:sp>
      <p:grpSp>
        <p:nvGrpSpPr>
          <p:cNvPr id="44" name="PA-组合 54"/>
          <p:cNvGrpSpPr/>
          <p:nvPr>
            <p:custDataLst>
              <p:tags r:id="rId18"/>
            </p:custDataLst>
          </p:nvPr>
        </p:nvGrpSpPr>
        <p:grpSpPr bwMode="auto">
          <a:xfrm>
            <a:off x="7876433" y="6280147"/>
            <a:ext cx="350729" cy="314325"/>
            <a:chOff x="4971660" y="1569718"/>
            <a:chExt cx="144016" cy="144016"/>
          </a:xfrm>
        </p:grpSpPr>
        <p:sp>
          <p:nvSpPr>
            <p:cNvPr id="1048614" name="PA-椭圆 5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15" name="PA-椭圆 5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sp>
        <p:nvSpPr>
          <p:cNvPr id="1048616" name="文本框 28"/>
          <p:cNvSpPr txBox="1"/>
          <p:nvPr/>
        </p:nvSpPr>
        <p:spPr>
          <a:xfrm>
            <a:off x="8363957" y="6175698"/>
            <a:ext cx="349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1864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年</a:t>
            </a:r>
            <a:r>
              <a:rPr lang="en-US" altLang="zh-CN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  </a:t>
            </a:r>
            <a:r>
              <a:rPr lang="zh-CN" altLang="en-US" sz="2800" b="1" dirty="0">
                <a:solidFill>
                  <a:srgbClr val="B09451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天京陷落</a:t>
            </a:r>
            <a:endParaRPr lang="zh-CN" altLang="en-US" sz="2800" b="1" dirty="0">
              <a:solidFill>
                <a:srgbClr val="B09451"/>
              </a:solidFill>
              <a:latin typeface="楷体" panose="02010609060101010101" pitchFamily="49" charset="-122"/>
              <a:ea typeface="楷体" panose="02010609060101010101" pitchFamily="49" charset="-122"/>
              <a:cs typeface="隶书" panose="02010509060101010101" charset="-122"/>
            </a:endParaRPr>
          </a:p>
        </p:txBody>
      </p:sp>
      <p:pic>
        <p:nvPicPr>
          <p:cNvPr id="2097161" name="图片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79498" y="1545694"/>
            <a:ext cx="4312502" cy="45921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8" grpId="0" bldLvl="0" animBg="1"/>
      <p:bldP spid="1048601" grpId="0"/>
      <p:bldP spid="1048604" grpId="0"/>
      <p:bldP spid="1048605" grpId="0"/>
      <p:bldP spid="1048610" grpId="0"/>
      <p:bldP spid="1048613" grpId="0"/>
      <p:bldP spid="10486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PA-矩形 5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98248" y="6489864"/>
            <a:ext cx="9691872" cy="76200"/>
          </a:xfrm>
          <a:prstGeom prst="rect">
            <a:avLst/>
          </a:prstGeom>
          <a:solidFill>
            <a:srgbClr val="B09451"/>
          </a:solidFill>
          <a:ln w="15875" algn="ctr">
            <a:noFill/>
            <a:miter lim="800000"/>
          </a:ln>
        </p:spPr>
        <p:txBody>
          <a:bodyPr lIns="115151" tIns="57576" rIns="115151" bIns="57576" anchor="ctr"/>
          <a:p>
            <a:pPr algn="ctr" defTabSz="1217295"/>
            <a:endParaRPr lang="zh-CN" altLang="en-US" sz="2400" dirty="0">
              <a:solidFill>
                <a:srgbClr val="B09451"/>
              </a:solidFill>
              <a:latin typeface="义启紫水晶体" panose="02010601030101010101" charset="-122"/>
              <a:ea typeface="义启紫水晶体" panose="02010601030101010101" charset="-122"/>
              <a:cs typeface="义启紫水晶体" panose="02010601030101010101" charset="-122"/>
              <a:sym typeface="微软雅黑" panose="020B0503020204020204" charset="-122"/>
            </a:endParaRPr>
          </a:p>
        </p:txBody>
      </p:sp>
      <p:grpSp>
        <p:nvGrpSpPr>
          <p:cNvPr id="47" name="PA-组合 113"/>
          <p:cNvGrpSpPr/>
          <p:nvPr>
            <p:custDataLst>
              <p:tags r:id="rId2"/>
            </p:custDataLst>
          </p:nvPr>
        </p:nvGrpSpPr>
        <p:grpSpPr bwMode="auto">
          <a:xfrm>
            <a:off x="6379610" y="6426684"/>
            <a:ext cx="350729" cy="314325"/>
            <a:chOff x="4971660" y="1569718"/>
            <a:chExt cx="144016" cy="144016"/>
          </a:xfrm>
        </p:grpSpPr>
        <p:sp>
          <p:nvSpPr>
            <p:cNvPr id="1048621" name="PA-椭圆 1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22" name="PA-椭圆 1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cxnSp>
        <p:nvCxnSpPr>
          <p:cNvPr id="3145728" name="PA-直接连接符 116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H="1">
            <a:off x="6633553" y="4474120"/>
            <a:ext cx="12711" cy="1971228"/>
          </a:xfrm>
          <a:prstGeom prst="line">
            <a:avLst/>
          </a:prstGeom>
          <a:noFill/>
          <a:ln w="9525" algn="ctr">
            <a:solidFill>
              <a:srgbClr val="B09451"/>
            </a:solidFill>
            <a:prstDash val="dash"/>
            <a:round/>
            <a:headEnd type="oval" w="med" len="med"/>
          </a:ln>
        </p:spPr>
      </p:cxnSp>
      <p:sp>
        <p:nvSpPr>
          <p:cNvPr id="1048623" name="PA-文本框 11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30302" y="4466500"/>
            <a:ext cx="2282505" cy="18626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p>
            <a:pPr algn="just" defTabSz="1217295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明末</a:t>
            </a:r>
            <a:endParaRPr lang="en-US" altLang="zh-CN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  <a:p>
            <a:pPr algn="just" defTabSz="1217295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李自成起义：</a:t>
            </a:r>
            <a:endParaRPr lang="en-US" altLang="zh-CN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  <a:p>
            <a:pPr algn="just" defTabSz="1217295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均田免赋</a:t>
            </a:r>
            <a:endParaRPr lang="zh-CN" altLang="en-US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</p:txBody>
      </p:sp>
      <p:grpSp>
        <p:nvGrpSpPr>
          <p:cNvPr id="48" name="PA-组合 119"/>
          <p:cNvGrpSpPr/>
          <p:nvPr>
            <p:custDataLst>
              <p:tags r:id="rId7"/>
            </p:custDataLst>
          </p:nvPr>
        </p:nvGrpSpPr>
        <p:grpSpPr bwMode="auto">
          <a:xfrm>
            <a:off x="8431022" y="6254599"/>
            <a:ext cx="352316" cy="314325"/>
            <a:chOff x="4971660" y="1569718"/>
            <a:chExt cx="144016" cy="144016"/>
          </a:xfrm>
        </p:grpSpPr>
        <p:sp>
          <p:nvSpPr>
            <p:cNvPr id="1048624" name="PA-椭圆 12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25" name="PA-椭圆 12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05833" y="1603875"/>
              <a:ext cx="75669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cxnSp>
        <p:nvCxnSpPr>
          <p:cNvPr id="3145729" name="PA-直接连接符 122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8607179" y="4024319"/>
            <a:ext cx="0" cy="2286036"/>
          </a:xfrm>
          <a:prstGeom prst="line">
            <a:avLst/>
          </a:prstGeom>
          <a:noFill/>
          <a:ln w="9525" algn="ctr">
            <a:solidFill>
              <a:srgbClr val="B09451"/>
            </a:solidFill>
            <a:prstDash val="dash"/>
            <a:round/>
            <a:headEnd type="oval" w="med" len="med"/>
          </a:ln>
        </p:spPr>
      </p:cxnSp>
      <p:sp>
        <p:nvSpPr>
          <p:cNvPr id="1048626" name="PA-文本框 12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783435" y="3862199"/>
            <a:ext cx="1667531" cy="2509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p>
            <a:pPr algn="just" defTabSz="1217295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北宋</a:t>
            </a:r>
            <a:endParaRPr lang="en-US" altLang="zh-CN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  <a:p>
            <a:pPr algn="just" defTabSz="1217295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王小波、李顺起义</a:t>
            </a:r>
            <a:r>
              <a:rPr lang="en-US" altLang="zh-CN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:</a:t>
            </a:r>
            <a:endParaRPr lang="en-US" altLang="zh-CN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  <a:p>
            <a:pPr algn="just" defTabSz="1217295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均贫富</a:t>
            </a:r>
            <a:endParaRPr lang="zh-CN" altLang="en-US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</p:txBody>
      </p:sp>
      <p:grpSp>
        <p:nvGrpSpPr>
          <p:cNvPr id="49" name="PA-组合 125"/>
          <p:cNvGrpSpPr/>
          <p:nvPr>
            <p:custDataLst>
              <p:tags r:id="rId12"/>
            </p:custDataLst>
          </p:nvPr>
        </p:nvGrpSpPr>
        <p:grpSpPr bwMode="auto">
          <a:xfrm>
            <a:off x="10192552" y="6328894"/>
            <a:ext cx="350731" cy="314325"/>
            <a:chOff x="4971660" y="1569718"/>
            <a:chExt cx="144016" cy="144016"/>
          </a:xfrm>
        </p:grpSpPr>
        <p:sp>
          <p:nvSpPr>
            <p:cNvPr id="1048627" name="PA-椭圆 12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971660" y="1569718"/>
              <a:ext cx="144016" cy="144016"/>
            </a:xfrm>
            <a:prstGeom prst="ellipse">
              <a:avLst/>
            </a:prstGeom>
            <a:solidFill>
              <a:srgbClr val="B09451"/>
            </a:solidFill>
            <a:ln w="15875" algn="ctr">
              <a:solidFill>
                <a:srgbClr val="B09451"/>
              </a:solidFill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  <p:sp>
          <p:nvSpPr>
            <p:cNvPr id="1048628" name="PA-椭圆 12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06027" y="1603875"/>
              <a:ext cx="75281" cy="75701"/>
            </a:xfrm>
            <a:prstGeom prst="ellipse">
              <a:avLst/>
            </a:prstGeom>
            <a:solidFill>
              <a:srgbClr val="B09451"/>
            </a:solidFill>
            <a:ln w="15875" algn="ctr">
              <a:noFill/>
              <a:round/>
            </a:ln>
          </p:spPr>
          <p:txBody>
            <a:bodyPr lIns="153535" tIns="76767" rIns="153535" bIns="76767" anchor="ctr"/>
            <a:p>
              <a:pPr algn="ctr" defTabSz="1217295"/>
              <a:endParaRPr lang="zh-CN" altLang="en-US" sz="2400" dirty="0">
                <a:solidFill>
                  <a:srgbClr val="B09451"/>
                </a:solidFill>
                <a:latin typeface="义启紫水晶体" panose="02010601030101010101" charset="-122"/>
                <a:ea typeface="义启紫水晶体" panose="02010601030101010101" charset="-122"/>
                <a:cs typeface="义启紫水晶体" panose="02010601030101010101" charset="-122"/>
                <a:sym typeface="微软雅黑" panose="020B0503020204020204" charset="-122"/>
              </a:endParaRPr>
            </a:p>
          </p:txBody>
        </p:sp>
      </p:grpSp>
      <p:cxnSp>
        <p:nvCxnSpPr>
          <p:cNvPr id="3145730" name="PA-直接连接符 128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>
            <a:off x="10366375" y="4116705"/>
            <a:ext cx="1905" cy="2493645"/>
          </a:xfrm>
          <a:prstGeom prst="line">
            <a:avLst/>
          </a:prstGeom>
          <a:noFill/>
          <a:ln w="9525" algn="ctr">
            <a:solidFill>
              <a:srgbClr val="B09451"/>
            </a:solidFill>
            <a:prstDash val="dash"/>
            <a:round/>
            <a:headEnd type="oval" w="med" len="med"/>
          </a:ln>
        </p:spPr>
      </p:cxnSp>
      <p:sp>
        <p:nvSpPr>
          <p:cNvPr id="1048629" name="PA-文本框 12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450991" y="4315982"/>
            <a:ext cx="1651662" cy="1938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p>
            <a:pPr defTabSz="1217295" fontAlgn="auto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唐末</a:t>
            </a:r>
            <a:endParaRPr lang="en-US" altLang="zh-CN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  <a:p>
            <a:pPr defTabSz="1217295" fontAlgn="auto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黄巢起义：</a:t>
            </a:r>
            <a:endParaRPr lang="en-US" altLang="zh-CN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  <a:p>
            <a:pPr defTabSz="1217295" fontAlgn="auto">
              <a:lnSpc>
                <a:spcPct val="150000"/>
              </a:lnSpc>
            </a:pPr>
            <a:r>
              <a:rPr lang="zh-CN" altLang="en-US" sz="2800" dirty="0">
                <a:solidFill>
                  <a:srgbClr val="B09451"/>
                </a:solidFill>
                <a:latin typeface="华文中宋" panose="02010600040101010101" charset="-122"/>
                <a:ea typeface="华文中宋" panose="02010600040101010101" charset="-122"/>
                <a:cs typeface="义启紫水晶体" panose="02010601030101010101" charset="-122"/>
                <a:sym typeface="微软雅黑" panose="020B0503020204020204" charset="-122"/>
              </a:rPr>
              <a:t>均平</a:t>
            </a:r>
            <a:endParaRPr lang="zh-CN" altLang="en-US" sz="2800" dirty="0">
              <a:solidFill>
                <a:srgbClr val="B09451"/>
              </a:solidFill>
              <a:latin typeface="华文中宋" panose="02010600040101010101" charset="-122"/>
              <a:ea typeface="华文中宋" panose="02010600040101010101" charset="-122"/>
              <a:cs typeface="义启紫水晶体" panose="02010601030101010101" charset="-122"/>
              <a:sym typeface="微软雅黑" panose="020B0503020204020204" charset="-122"/>
            </a:endParaRPr>
          </a:p>
        </p:txBody>
      </p:sp>
      <p:sp>
        <p:nvSpPr>
          <p:cNvPr id="1048630" name="矩形 14"/>
          <p:cNvSpPr/>
          <p:nvPr/>
        </p:nvSpPr>
        <p:spPr>
          <a:xfrm>
            <a:off x="7136130" y="752475"/>
            <a:ext cx="5241349" cy="267652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秦用商鞅之法，改帝王之制，</a:t>
            </a:r>
            <a:endParaRPr lang="en-US" altLang="zh-CN" sz="2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除井田，民得卖买。</a:t>
            </a:r>
            <a:endParaRPr lang="en-US" altLang="zh-CN" sz="2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富者田连阡陌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,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贫者无立锥之地。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          </a:t>
            </a:r>
            <a:endParaRPr lang="en-US" altLang="zh-CN" sz="2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      ——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班固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汉书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》</a:t>
            </a:r>
            <a:endParaRPr lang="zh-CN" altLang="en-US" sz="28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48631" name="矩形 43"/>
          <p:cNvSpPr/>
          <p:nvPr/>
        </p:nvSpPr>
        <p:spPr>
          <a:xfrm>
            <a:off x="174625" y="3813175"/>
            <a:ext cx="4363720" cy="2676525"/>
          </a:xfrm>
          <a:prstGeom prst="rect">
            <a:avLst/>
          </a:prstGeom>
          <a:noFill/>
          <a:ln w="57150">
            <a:solidFill>
              <a:srgbClr val="B0945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有田同耕，有饭同食，有衣同穿，有钱同使，无处不均匀，无人不饱暖也。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       ——《</a:t>
            </a: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天朝田亩制度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》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97162" name="Picture 2" descr="查看源图像"/>
          <p:cNvPicPr>
            <a:picLocks noChangeAspect="1" noChangeArrowheads="1"/>
          </p:cNvPicPr>
          <p:nvPr/>
        </p:nvPicPr>
        <p:blipFill rotWithShape="1">
          <a:blip r:embed="rId17"/>
          <a:srcRect l="54810" t="8544"/>
          <a:stretch>
            <a:fillRect/>
          </a:stretch>
        </p:blipFill>
        <p:spPr bwMode="auto">
          <a:xfrm>
            <a:off x="5161915" y="-76200"/>
            <a:ext cx="1974215" cy="3462020"/>
          </a:xfrm>
          <a:prstGeom prst="rect">
            <a:avLst/>
          </a:prstGeom>
          <a:noFill/>
        </p:spPr>
      </p:pic>
      <p:sp>
        <p:nvSpPr>
          <p:cNvPr id="1048632" name="矩形 5"/>
          <p:cNvSpPr/>
          <p:nvPr/>
        </p:nvSpPr>
        <p:spPr>
          <a:xfrm>
            <a:off x="56515" y="151130"/>
            <a:ext cx="5055870" cy="3322955"/>
          </a:xfrm>
          <a:prstGeom prst="rect">
            <a:avLst/>
          </a:prstGeom>
          <a:noFill/>
          <a:ln w="57150">
            <a:solidFill>
              <a:srgbClr val="B0945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《资政新篇》提出的政策：</a:t>
            </a:r>
            <a:endParaRPr 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）创办报纸、上通下达</a:t>
            </a:r>
            <a:endParaRPr 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）成立某些地方自治机构</a:t>
            </a:r>
            <a:endParaRPr 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）兴办近代工矿交通企业</a:t>
            </a:r>
            <a:endParaRPr 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）与外国通商，平等往来</a:t>
            </a:r>
            <a:endParaRPr 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97163" name="Picture 6"/>
          <p:cNvPicPr>
            <a:picLocks noChangeAspect="1" noChangeArrowheads="1"/>
          </p:cNvPicPr>
          <p:nvPr/>
        </p:nvPicPr>
        <p:blipFill rotWithShape="1">
          <a:blip r:embed="rId18"/>
          <a:srcRect l="64028" t="8610" r="1336" b="12164"/>
          <a:stretch>
            <a:fillRect/>
          </a:stretch>
        </p:blipFill>
        <p:spPr bwMode="auto">
          <a:xfrm>
            <a:off x="4562548" y="3296465"/>
            <a:ext cx="2070908" cy="3376767"/>
          </a:xfrm>
          <a:prstGeom prst="rect">
            <a:avLst/>
          </a:prstGeom>
          <a:noFill/>
        </p:spPr>
      </p:pic>
      <p:sp>
        <p:nvSpPr>
          <p:cNvPr id="1048633" name="矩形 7"/>
          <p:cNvSpPr/>
          <p:nvPr/>
        </p:nvSpPr>
        <p:spPr>
          <a:xfrm>
            <a:off x="174625" y="4744720"/>
            <a:ext cx="4363720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顺应农民的要求；空想性与落后性；</a:t>
            </a:r>
            <a:endParaRPr lang="en-US" altLang="zh-CN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48634" name="矩形 8"/>
          <p:cNvSpPr/>
          <p:nvPr/>
        </p:nvSpPr>
        <p:spPr>
          <a:xfrm>
            <a:off x="56515" y="993775"/>
            <a:ext cx="5106035" cy="132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顺应时代潮流，却无法实行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48635" name="矩形 6"/>
          <p:cNvSpPr/>
          <p:nvPr/>
        </p:nvSpPr>
        <p:spPr>
          <a:xfrm>
            <a:off x="-46965" y="2221165"/>
            <a:ext cx="12237085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旧式农民起义的巅峰</a:t>
            </a:r>
            <a:endParaRPr lang="en-US" altLang="zh-CN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（农民阶级的斗争性与局限性）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近代民主革命的先声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0" grpId="0" bldLvl="0" animBg="1"/>
      <p:bldP spid="1048623" grpId="0"/>
      <p:bldP spid="1048626" grpId="0"/>
      <p:bldP spid="1048629" grpId="0"/>
      <p:bldP spid="1048633" grpId="0" bldLvl="0" animBg="1"/>
      <p:bldP spid="1048634" grpId="0" bldLvl="0" animBg="1"/>
      <p:bldP spid="104863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矩形 1"/>
          <p:cNvSpPr/>
          <p:nvPr/>
        </p:nvSpPr>
        <p:spPr>
          <a:xfrm>
            <a:off x="161950" y="2459504"/>
            <a:ext cx="11766362" cy="193899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二、洋务运动（</a:t>
            </a:r>
            <a:r>
              <a:rPr lang="en-US" altLang="zh-CN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1861—1895</a:t>
            </a:r>
            <a:r>
              <a:rPr lang="zh-CN" altLang="en-US" sz="72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）</a:t>
            </a:r>
            <a:endParaRPr lang="en-US" altLang="zh-CN" sz="72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  ——</a:t>
            </a:r>
            <a:r>
              <a:rPr lang="zh-CN" altLang="en-US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探索</a:t>
            </a:r>
            <a:r>
              <a:rPr lang="en-US" altLang="zh-CN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·</a:t>
            </a:r>
            <a:r>
              <a:rPr lang="zh-CN" altLang="en-US" sz="48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自强求富</a:t>
            </a:r>
            <a:endParaRPr lang="zh-CN" altLang="en-US" sz="48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图片 7"/>
          <p:cNvPicPr>
            <a:picLocks noChangeAspect="1"/>
          </p:cNvPicPr>
          <p:nvPr/>
        </p:nvPicPr>
        <p:blipFill rotWithShape="1">
          <a:blip r:embed="rId1"/>
          <a:srcRect l="7274" r="4" b="4"/>
          <a:stretch>
            <a:fillRect/>
          </a:stretch>
        </p:blipFill>
        <p:spPr>
          <a:xfrm>
            <a:off x="8124040" y="40117"/>
            <a:ext cx="4003019" cy="3388883"/>
          </a:xfrm>
          <a:prstGeom prst="rect">
            <a:avLst/>
          </a:prstGeom>
        </p:spPr>
      </p:pic>
      <p:pic>
        <p:nvPicPr>
          <p:cNvPr id="2097165" name="图片 8"/>
          <p:cNvPicPr>
            <a:picLocks noChangeAspect="1"/>
          </p:cNvPicPr>
          <p:nvPr/>
        </p:nvPicPr>
        <p:blipFill rotWithShape="1">
          <a:blip r:embed="rId2"/>
          <a:srcRect l="4716" r="3150" b="2"/>
          <a:stretch>
            <a:fillRect/>
          </a:stretch>
        </p:blipFill>
        <p:spPr>
          <a:xfrm>
            <a:off x="8124039" y="3298626"/>
            <a:ext cx="4003019" cy="3388893"/>
          </a:xfrm>
          <a:prstGeom prst="rect">
            <a:avLst/>
          </a:prstGeom>
        </p:spPr>
      </p:pic>
      <p:pic>
        <p:nvPicPr>
          <p:cNvPr id="2097166" name="图片 3"/>
          <p:cNvPicPr>
            <a:picLocks noChangeAspect="1"/>
          </p:cNvPicPr>
          <p:nvPr/>
        </p:nvPicPr>
        <p:blipFill rotWithShape="1">
          <a:blip r:embed="rId3"/>
          <a:srcRect l="11317" r="11182" b="-2"/>
          <a:stretch>
            <a:fillRect/>
          </a:stretch>
        </p:blipFill>
        <p:spPr>
          <a:xfrm>
            <a:off x="108150" y="45730"/>
            <a:ext cx="4003039" cy="3383270"/>
          </a:xfrm>
          <a:prstGeom prst="rect">
            <a:avLst/>
          </a:prstGeom>
        </p:spPr>
      </p:pic>
      <p:pic>
        <p:nvPicPr>
          <p:cNvPr id="209716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110" y="45730"/>
            <a:ext cx="3883009" cy="6696033"/>
          </a:xfrm>
          <a:prstGeom prst="rect">
            <a:avLst/>
          </a:prstGeom>
        </p:spPr>
      </p:pic>
      <p:pic>
        <p:nvPicPr>
          <p:cNvPr id="209716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50" y="3417775"/>
            <a:ext cx="4003039" cy="3269744"/>
          </a:xfrm>
          <a:prstGeom prst="rect">
            <a:avLst/>
          </a:prstGeom>
        </p:spPr>
      </p:pic>
      <p:sp>
        <p:nvSpPr>
          <p:cNvPr id="1048640" name="矩形 1"/>
          <p:cNvSpPr/>
          <p:nvPr/>
        </p:nvSpPr>
        <p:spPr>
          <a:xfrm>
            <a:off x="127165" y="2382098"/>
            <a:ext cx="7953648" cy="1879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        今日和议既成，中外贸易，有无交通</a:t>
            </a:r>
            <a:r>
              <a:rPr lang="en-US" altLang="zh-CN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,</a:t>
            </a:r>
            <a:r>
              <a:rPr lang="zh-CN" altLang="en-US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购买外洋器物</a:t>
            </a:r>
            <a:r>
              <a:rPr lang="en-US" altLang="zh-CN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,</a:t>
            </a:r>
            <a:r>
              <a:rPr lang="zh-CN" altLang="en-US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尤属名正言顺</a:t>
            </a:r>
            <a:r>
              <a:rPr lang="en-US" altLang="zh-CN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……</a:t>
            </a:r>
            <a:r>
              <a:rPr lang="zh-CN" altLang="en-US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不过一二年</a:t>
            </a:r>
            <a:r>
              <a:rPr lang="en-US" altLang="zh-CN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,</a:t>
            </a:r>
            <a:r>
              <a:rPr lang="zh-CN" altLang="en-US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火轮船必为中外官民通行之物</a:t>
            </a:r>
            <a:r>
              <a:rPr lang="en-US" altLang="zh-CN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,</a:t>
            </a:r>
            <a:r>
              <a:rPr lang="zh-CN" altLang="en-US" sz="2800" kern="12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可以剿发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逆，可以勤远略。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            ——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曾国藩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复陈购买外洋船炮折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》</a:t>
            </a:r>
            <a:endParaRPr lang="en-US" altLang="zh-CN" sz="2800" kern="1200" dirty="0">
              <a:latin typeface="华文新魏" panose="02010800040101010101" pitchFamily="2" charset="-122"/>
              <a:ea typeface="华文新魏" panose="02010800040101010101" pitchFamily="2" charset="-122"/>
              <a:cs typeface="+mj-cs"/>
            </a:endParaRPr>
          </a:p>
        </p:txBody>
      </p:sp>
      <p:sp>
        <p:nvSpPr>
          <p:cNvPr id="1048641" name="矩形 9"/>
          <p:cNvSpPr/>
          <p:nvPr/>
        </p:nvSpPr>
        <p:spPr>
          <a:xfrm>
            <a:off x="8080831" y="2576805"/>
            <a:ext cx="4046227" cy="13111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/>
              <a:t>常胜军</a:t>
            </a:r>
            <a:r>
              <a:rPr lang="en-US" altLang="zh-CN" sz="2800" dirty="0"/>
              <a:t>·</a:t>
            </a:r>
            <a:r>
              <a:rPr lang="zh-CN" altLang="en-US" sz="2800" dirty="0"/>
              <a:t>湘军</a:t>
            </a:r>
            <a:r>
              <a:rPr lang="en-US" altLang="zh-CN" sz="2800" dirty="0"/>
              <a:t>·</a:t>
            </a:r>
            <a:r>
              <a:rPr lang="zh-CN" altLang="en-US" sz="2800" dirty="0"/>
              <a:t>淮军</a:t>
            </a:r>
            <a:endParaRPr lang="zh-CN" altLang="en-US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湘淮系官僚集团的崛起</a:t>
            </a:r>
            <a:endParaRPr lang="zh-CN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0" grpId="0" animBg="1"/>
      <p:bldP spid="10486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图片 1"/>
          <p:cNvPicPr>
            <a:picLocks noChangeAspect="1"/>
          </p:cNvPicPr>
          <p:nvPr/>
        </p:nvPicPr>
        <p:blipFill rotWithShape="1">
          <a:blip r:embed="rId1"/>
          <a:srcRect t="15070" b="1258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48642" name="Freeform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/>
              <a:buNone/>
            </a:pPr>
            <a:endParaRPr lang="en-US" sz="1600" cap="all"/>
          </a:p>
        </p:txBody>
      </p:sp>
      <p:sp>
        <p:nvSpPr>
          <p:cNvPr id="1048643" name="文本框 2"/>
          <p:cNvSpPr txBox="1"/>
          <p:nvPr/>
        </p:nvSpPr>
        <p:spPr>
          <a:xfrm>
            <a:off x="7818336" y="3253910"/>
            <a:ext cx="4259410" cy="24777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夷务？</a:t>
            </a:r>
            <a:endParaRPr lang="en-US" altLang="zh-CN" sz="4000" dirty="0">
              <a:latin typeface="方正粗黑宋简体" panose="02000000000000000000" pitchFamily="2" charset="-122"/>
              <a:ea typeface="方正粗黑宋简体" panose="02000000000000000000" pitchFamily="2" charset="-122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0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洋务！</a:t>
            </a:r>
            <a:endParaRPr lang="en-US" altLang="zh-CN" sz="4000" dirty="0">
              <a:latin typeface="方正粗黑宋简体" panose="02000000000000000000" pitchFamily="2" charset="-122"/>
              <a:ea typeface="方正粗黑宋简体" panose="02000000000000000000" pitchFamily="2" charset="-122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0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1861</a:t>
            </a:r>
            <a:r>
              <a:rPr lang="zh-CN" altLang="en-US" sz="40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+mj-cs"/>
              </a:rPr>
              <a:t>年总理衙门的设立</a:t>
            </a:r>
            <a:endParaRPr lang="zh-CN" altLang="en-US" sz="4000" dirty="0">
              <a:latin typeface="方正粗黑宋简体" panose="02000000000000000000" pitchFamily="2" charset="-122"/>
              <a:ea typeface="方正粗黑宋简体" panose="02000000000000000000" pitchFamily="2" charset="-122"/>
              <a:cs typeface="+mj-cs"/>
            </a:endParaRPr>
          </a:p>
        </p:txBody>
      </p:sp>
      <p:cxnSp>
        <p:nvCxnSpPr>
          <p:cNvPr id="3145731" name="Straight Connector 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图片 5"/>
          <p:cNvPicPr>
            <a:picLocks noChangeAspect="1"/>
          </p:cNvPicPr>
          <p:nvPr/>
        </p:nvPicPr>
        <p:blipFill rotWithShape="1">
          <a:blip r:embed="rId1"/>
          <a:srcRect l="-8559"/>
          <a:stretch>
            <a:fillRect/>
          </a:stretch>
        </p:blipFill>
        <p:spPr>
          <a:xfrm>
            <a:off x="6765010" y="-6235"/>
            <a:ext cx="5426990" cy="2505456"/>
          </a:xfrm>
          <a:prstGeom prst="rect">
            <a:avLst/>
          </a:prstGeom>
        </p:spPr>
      </p:pic>
      <p:pic>
        <p:nvPicPr>
          <p:cNvPr id="209717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7629">
            <a:off x="2315660" y="-295711"/>
            <a:ext cx="3288314" cy="3177596"/>
          </a:xfrm>
          <a:prstGeom prst="parallelogram">
            <a:avLst/>
          </a:prstGeom>
        </p:spPr>
      </p:pic>
      <p:pic>
        <p:nvPicPr>
          <p:cNvPr id="209717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9087"/>
            <a:ext cx="7919634" cy="4348913"/>
          </a:xfrm>
          <a:prstGeom prst="rect">
            <a:avLst/>
          </a:prstGeom>
        </p:spPr>
      </p:pic>
      <p:pic>
        <p:nvPicPr>
          <p:cNvPr id="2097173" name="Picture 4" descr="“李鸿章”的图片搜索结果&quot;"/>
          <p:cNvPicPr>
            <a:picLocks noChangeAspect="1" noChangeArrowheads="1"/>
          </p:cNvPicPr>
          <p:nvPr/>
        </p:nvPicPr>
        <p:blipFill rotWithShape="1">
          <a:blip r:embed="rId4" cstate="print"/>
          <a:srcRect t="5954" r="1" b="41134"/>
          <a:stretch>
            <a:fillRect/>
          </a:stretch>
        </p:blipFill>
        <p:spPr bwMode="auto">
          <a:xfrm>
            <a:off x="1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2097174" name="Picture 6" descr="查看源图像"/>
          <p:cNvPicPr>
            <a:picLocks noChangeAspect="1" noChangeArrowheads="1"/>
          </p:cNvPicPr>
          <p:nvPr/>
        </p:nvPicPr>
        <p:blipFill rotWithShape="1">
          <a:blip r:embed="rId5"/>
          <a:srcRect t="5521" r="4" b="45773"/>
          <a:stretch>
            <a:fillRect/>
          </a:stretch>
        </p:blipFill>
        <p:spPr bwMode="auto"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sp>
        <p:nvSpPr>
          <p:cNvPr id="1048644" name="Freeform 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E5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45" name="文本框 13"/>
          <p:cNvSpPr txBox="1"/>
          <p:nvPr/>
        </p:nvSpPr>
        <p:spPr>
          <a:xfrm>
            <a:off x="6096000" y="4040746"/>
            <a:ext cx="6271585" cy="26262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u="sng" dirty="0">
                <a:solidFill>
                  <a:srgbClr val="FFFFFF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中学为体     西学为用</a:t>
            </a:r>
            <a:endParaRPr lang="en-US" altLang="zh-CN" sz="3600" b="1" u="sng" dirty="0">
              <a:solidFill>
                <a:srgbClr val="FFFFFF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以中国之伦常名教为原本，</a:t>
            </a:r>
            <a:endParaRPr lang="en-US" altLang="zh-CN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辅以诸国富强之术。</a:t>
            </a:r>
            <a:endParaRPr lang="en-US" altLang="zh-CN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——</a:t>
            </a:r>
            <a:r>
              <a:rPr lang="zh-CN" alt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冯桂芬</a:t>
            </a:r>
            <a:r>
              <a:rPr lang="en-US" altLang="zh-CN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《</a:t>
            </a:r>
            <a:r>
              <a:rPr lang="zh-CN" alt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校邠庐抗议</a:t>
            </a:r>
            <a:r>
              <a:rPr lang="en-US" altLang="zh-CN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》</a:t>
            </a:r>
            <a:endParaRPr lang="en-US" altLang="zh-CN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5" grpId="0" animBg="1"/>
    </p:bldLst>
  </p:timing>
</p:sld>
</file>

<file path=ppt/tags/tag1.xml><?xml version="1.0" encoding="utf-8"?>
<p:tagLst xmlns:p="http://schemas.openxmlformats.org/presentationml/2006/main">
  <p:tag name="PA" val="v5.2.6"/>
</p:tagLst>
</file>

<file path=ppt/tags/tag10.xml><?xml version="1.0" encoding="utf-8"?>
<p:tagLst xmlns:p="http://schemas.openxmlformats.org/presentationml/2006/main">
  <p:tag name="PA" val="v5.2.6"/>
</p:tagLst>
</file>

<file path=ppt/tags/tag11.xml><?xml version="1.0" encoding="utf-8"?>
<p:tagLst xmlns:p="http://schemas.openxmlformats.org/presentationml/2006/main">
  <p:tag name="PA" val="v5.2.6"/>
</p:tagLst>
</file>

<file path=ppt/tags/tag12.xml><?xml version="1.0" encoding="utf-8"?>
<p:tagLst xmlns:p="http://schemas.openxmlformats.org/presentationml/2006/main">
  <p:tag name="PA" val="v5.2.6"/>
</p:tagLst>
</file>

<file path=ppt/tags/tag13.xml><?xml version="1.0" encoding="utf-8"?>
<p:tagLst xmlns:p="http://schemas.openxmlformats.org/presentationml/2006/main">
  <p:tag name="PA" val="v5.2.6"/>
</p:tagLst>
</file>

<file path=ppt/tags/tag14.xml><?xml version="1.0" encoding="utf-8"?>
<p:tagLst xmlns:p="http://schemas.openxmlformats.org/presentationml/2006/main">
  <p:tag name="PA" val="v5.2.6"/>
</p:tagLst>
</file>

<file path=ppt/tags/tag15.xml><?xml version="1.0" encoding="utf-8"?>
<p:tagLst xmlns:p="http://schemas.openxmlformats.org/presentationml/2006/main">
  <p:tag name="PA" val="v5.2.6"/>
</p:tagLst>
</file>

<file path=ppt/tags/tag16.xml><?xml version="1.0" encoding="utf-8"?>
<p:tagLst xmlns:p="http://schemas.openxmlformats.org/presentationml/2006/main">
  <p:tag name="PA" val="v5.2.6"/>
</p:tagLst>
</file>

<file path=ppt/tags/tag17.xml><?xml version="1.0" encoding="utf-8"?>
<p:tagLst xmlns:p="http://schemas.openxmlformats.org/presentationml/2006/main">
  <p:tag name="PA" val="v5.2.6"/>
</p:tagLst>
</file>

<file path=ppt/tags/tag18.xml><?xml version="1.0" encoding="utf-8"?>
<p:tagLst xmlns:p="http://schemas.openxmlformats.org/presentationml/2006/main">
  <p:tag name="PA" val="v5.2.6"/>
</p:tagLst>
</file>

<file path=ppt/tags/tag19.xml><?xml version="1.0" encoding="utf-8"?>
<p:tagLst xmlns:p="http://schemas.openxmlformats.org/presentationml/2006/main">
  <p:tag name="PA" val="v5.2.6"/>
</p:tagLst>
</file>

<file path=ppt/tags/tag2.xml><?xml version="1.0" encoding="utf-8"?>
<p:tagLst xmlns:p="http://schemas.openxmlformats.org/presentationml/2006/main">
  <p:tag name="PA" val="v5.2.6"/>
</p:tagLst>
</file>

<file path=ppt/tags/tag20.xml><?xml version="1.0" encoding="utf-8"?>
<p:tagLst xmlns:p="http://schemas.openxmlformats.org/presentationml/2006/main">
  <p:tag name="PA" val="v5.2.6"/>
</p:tagLst>
</file>

<file path=ppt/tags/tag21.xml><?xml version="1.0" encoding="utf-8"?>
<p:tagLst xmlns:p="http://schemas.openxmlformats.org/presentationml/2006/main">
  <p:tag name="PA" val="v5.2.6"/>
</p:tagLst>
</file>

<file path=ppt/tags/tag22.xml><?xml version="1.0" encoding="utf-8"?>
<p:tagLst xmlns:p="http://schemas.openxmlformats.org/presentationml/2006/main">
  <p:tag name="PA" val="v5.2.6"/>
</p:tagLst>
</file>

<file path=ppt/tags/tag23.xml><?xml version="1.0" encoding="utf-8"?>
<p:tagLst xmlns:p="http://schemas.openxmlformats.org/presentationml/2006/main">
  <p:tag name="PA" val="v5.2.6"/>
</p:tagLst>
</file>

<file path=ppt/tags/tag24.xml><?xml version="1.0" encoding="utf-8"?>
<p:tagLst xmlns:p="http://schemas.openxmlformats.org/presentationml/2006/main">
  <p:tag name="PA" val="v5.2.6"/>
</p:tagLst>
</file>

<file path=ppt/tags/tag25.xml><?xml version="1.0" encoding="utf-8"?>
<p:tagLst xmlns:p="http://schemas.openxmlformats.org/presentationml/2006/main">
  <p:tag name="PA" val="v5.2.6"/>
</p:tagLst>
</file>

<file path=ppt/tags/tag26.xml><?xml version="1.0" encoding="utf-8"?>
<p:tagLst xmlns:p="http://schemas.openxmlformats.org/presentationml/2006/main">
  <p:tag name="PA" val="v5.2.6"/>
</p:tagLst>
</file>

<file path=ppt/tags/tag27.xml><?xml version="1.0" encoding="utf-8"?>
<p:tagLst xmlns:p="http://schemas.openxmlformats.org/presentationml/2006/main">
  <p:tag name="PA" val="v5.2.6"/>
</p:tagLst>
</file>

<file path=ppt/tags/tag28.xml><?xml version="1.0" encoding="utf-8"?>
<p:tagLst xmlns:p="http://schemas.openxmlformats.org/presentationml/2006/main">
  <p:tag name="PA" val="v5.2.6"/>
</p:tagLst>
</file>

<file path=ppt/tags/tag29.xml><?xml version="1.0" encoding="utf-8"?>
<p:tagLst xmlns:p="http://schemas.openxmlformats.org/presentationml/2006/main">
  <p:tag name="PA" val="v5.2.6"/>
</p:tagLst>
</file>

<file path=ppt/tags/tag3.xml><?xml version="1.0" encoding="utf-8"?>
<p:tagLst xmlns:p="http://schemas.openxmlformats.org/presentationml/2006/main">
  <p:tag name="PA" val="v5.2.6"/>
</p:tagLst>
</file>

<file path=ppt/tags/tag30.xml><?xml version="1.0" encoding="utf-8"?>
<p:tagLst xmlns:p="http://schemas.openxmlformats.org/presentationml/2006/main">
  <p:tag name="PA" val="v5.2.6"/>
</p:tagLst>
</file>

<file path=ppt/tags/tag31.xml><?xml version="1.0" encoding="utf-8"?>
<p:tagLst xmlns:p="http://schemas.openxmlformats.org/presentationml/2006/main">
  <p:tag name="PA" val="v5.2.6"/>
</p:tagLst>
</file>

<file path=ppt/tags/tag32.xml><?xml version="1.0" encoding="utf-8"?>
<p:tagLst xmlns:p="http://schemas.openxmlformats.org/presentationml/2006/main">
  <p:tag name="PA" val="v5.2.6"/>
</p:tagLst>
</file>

<file path=ppt/tags/tag33.xml><?xml version="1.0" encoding="utf-8"?>
<p:tagLst xmlns:p="http://schemas.openxmlformats.org/presentationml/2006/main">
  <p:tag name="PA" val="v5.2.6"/>
</p:tagLst>
</file>

<file path=ppt/tags/tag34.xml><?xml version="1.0" encoding="utf-8"?>
<p:tagLst xmlns:p="http://schemas.openxmlformats.org/presentationml/2006/main">
  <p:tag name="PA" val="v5.2.6"/>
</p:tagLst>
</file>

<file path=ppt/tags/tag35.xml><?xml version="1.0" encoding="utf-8"?>
<p:tagLst xmlns:p="http://schemas.openxmlformats.org/presentationml/2006/main">
  <p:tag name="PA" val="v5.2.6"/>
</p:tagLst>
</file>

<file path=ppt/tags/tag36.xml><?xml version="1.0" encoding="utf-8"?>
<p:tagLst xmlns:p="http://schemas.openxmlformats.org/presentationml/2006/main">
  <p:tag name="KSO_WPP_MARK_KEY" val="8bd68b52-cc7c-4784-b06c-f511e90f96a0"/>
  <p:tag name="COMMONDATA" val="eyJoZGlkIjoiMDg4MjlmNDI2Mzc5YjZhYTg0MDU4ZTM4ZWU3MjFiNDQifQ=="/>
</p:tagLst>
</file>

<file path=ppt/tags/tag4.xml><?xml version="1.0" encoding="utf-8"?>
<p:tagLst xmlns:p="http://schemas.openxmlformats.org/presentationml/2006/main">
  <p:tag name="PA" val="v5.2.6"/>
</p:tagLst>
</file>

<file path=ppt/tags/tag5.xml><?xml version="1.0" encoding="utf-8"?>
<p:tagLst xmlns:p="http://schemas.openxmlformats.org/presentationml/2006/main">
  <p:tag name="PA" val="v5.2.6"/>
</p:tagLst>
</file>

<file path=ppt/tags/tag6.xml><?xml version="1.0" encoding="utf-8"?>
<p:tagLst xmlns:p="http://schemas.openxmlformats.org/presentationml/2006/main">
  <p:tag name="PA" val="v5.2.6"/>
</p:tagLst>
</file>

<file path=ppt/tags/tag7.xml><?xml version="1.0" encoding="utf-8"?>
<p:tagLst xmlns:p="http://schemas.openxmlformats.org/presentationml/2006/main">
  <p:tag name="PA" val="v5.2.6"/>
</p:tagLst>
</file>

<file path=ppt/tags/tag8.xml><?xml version="1.0" encoding="utf-8"?>
<p:tagLst xmlns:p="http://schemas.openxmlformats.org/presentationml/2006/main">
  <p:tag name="PA" val="v5.2.6"/>
</p:tagLst>
</file>

<file path=ppt/tags/tag9.xml><?xml version="1.0" encoding="utf-8"?>
<p:tagLst xmlns:p="http://schemas.openxmlformats.org/presentationml/2006/main">
  <p:tag name="PA" val="v5.2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2121</Words>
  <Application>WPS 演示</Application>
  <PresentationFormat/>
  <Paragraphs>189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华文琥珀</vt:lpstr>
      <vt:lpstr>华文行楷</vt:lpstr>
      <vt:lpstr>华文隶书</vt:lpstr>
      <vt:lpstr>楷体</vt:lpstr>
      <vt:lpstr>义启紫水晶体</vt:lpstr>
      <vt:lpstr>微软雅黑</vt:lpstr>
      <vt:lpstr>隶书</vt:lpstr>
      <vt:lpstr>华文中宋</vt:lpstr>
      <vt:lpstr>华文新魏</vt:lpstr>
      <vt:lpstr>Arial</vt:lpstr>
      <vt:lpstr>方正粗黑宋简体</vt:lpstr>
      <vt:lpstr>Calibri</vt:lpstr>
      <vt:lpstr>华文楷体</vt:lpstr>
      <vt:lpstr>Calibri Light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赛男 付</dc:creator>
  <cp:lastModifiedBy>洪子维</cp:lastModifiedBy>
  <cp:revision>2</cp:revision>
  <dcterms:created xsi:type="dcterms:W3CDTF">2022-11-30T06:56:00Z</dcterms:created>
  <dcterms:modified xsi:type="dcterms:W3CDTF">2024-02-12T05:53:52Z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CA645290E5204109A976BD95BC728B04_13</vt:lpwstr>
  </property>
  <property fmtid="{D5CDD505-2E9C-101B-9397-08002B2CF9AE}" pid="3" name="KSOProductBuildVer">
    <vt:lpwstr>2052-12.1.0.16250</vt:lpwstr>
  </property>
</Properties>
</file>