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3" r:id="rId3"/>
  </p:sldMasterIdLst>
  <p:notesMasterIdLst>
    <p:notesMasterId r:id="rId7"/>
  </p:notesMasterIdLst>
  <p:sldIdLst>
    <p:sldId id="337" r:id="rId4"/>
    <p:sldId id="338" r:id="rId5"/>
    <p:sldId id="340" r:id="rId6"/>
    <p:sldId id="341" r:id="rId8"/>
    <p:sldId id="360" r:id="rId9"/>
    <p:sldId id="361" r:id="rId10"/>
    <p:sldId id="346" r:id="rId11"/>
    <p:sldId id="347" r:id="rId12"/>
    <p:sldId id="348" r:id="rId13"/>
    <p:sldId id="350" r:id="rId14"/>
    <p:sldId id="351" r:id="rId15"/>
    <p:sldId id="353" r:id="rId16"/>
    <p:sldId id="354" r:id="rId17"/>
    <p:sldId id="356" r:id="rId18"/>
    <p:sldId id="362" r:id="rId19"/>
    <p:sldId id="363" r:id="rId20"/>
    <p:sldId id="364" r:id="rId21"/>
    <p:sldId id="366" r:id="rId22"/>
    <p:sldId id="367" r:id="rId23"/>
    <p:sldId id="358" r:id="rId24"/>
  </p:sldIdLst>
  <p:sldSz cx="12192000" cy="68580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24"/>
  <p:cmAuthor id="0" name="Mia Vida Villanueva" initials="MVV" lastIdx="0" clrIdx="0"/>
  <p:cmAuthor id="7" name="1206988966@qq.com" initials="1" lastIdx="0" clrIdx="2"/>
  <p:cmAuthor id="8" name="姜伟光" initials="姜" lastIdx="0" clrIdx="0"/>
  <p:cmAuthor id="3" name="lenovo" initials="l" lastIdx="0" clrIdx="2"/>
  <p:cmAuthor id="5" name="宋洁然" initials="宋" lastIdx="0" clrIdx="1"/>
  <p:cmAuthor id="6" name="ming qiu" initials="m" lastIdx="0" clrIdx="1"/>
  <p:cmAuthor id="4" name="新课标第一网" initials="新" lastIdx="0" clrIdx="0"/>
  <p:cmAuthor id="9" name="PPTer_Tang" initials="P" lastIdx="0" clrIdx="0"/>
  <p:cmAuthor id="10" name="86136" initials="8" lastIdx="0" clrIdx="9"/>
  <p:cmAuthor id="12" name="12279" initials="1" lastIdx="0" clrIdx="11"/>
  <p:cmAuthor id="13" name="虾米" initials="虾" lastIdx="0" clrIdx="12"/>
  <p:cmAuthor id="14" name="文璇璇" initials="文" lastIdx="0" clrIdx="13"/>
  <p:cmAuthor id="15" name="付" initials="付" lastIdx="0" clrIdx="14"/>
  <p:cmAuthor id="16" name="Nicole Li  李倩" initials="N" lastIdx="0" clrIdx="0"/>
  <p:cmAuthor id="17" name="HUAWEI" initials="H" lastIdx="0" clrIdx="16"/>
  <p:cmAuthor id="18" name="222" initials="2" lastIdx="0" clrIdx="0"/>
  <p:cmAuthor id="76" name="何 龙" initials="何" lastIdx="0" clrIdx="25"/>
  <p:cmAuthor id="19" name="Tracy Chen" initials="T" lastIdx="0" clrIdx="0"/>
  <p:cmAuthor id="20" name="dongwc0205" initials="d" lastIdx="0" clrIdx="15"/>
  <p:cmAuthor id="21" name="王子涵" initials="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clrMru>
    <a:srgbClr val="294FA0"/>
    <a:srgbClr val="98B2C8"/>
    <a:srgbClr val="1A6990"/>
    <a:srgbClr val="FAEFDD"/>
    <a:srgbClr val="E5ECF0"/>
    <a:srgbClr val="EAF1F5"/>
    <a:srgbClr val="F4DBB2"/>
    <a:srgbClr val="DDC97B"/>
    <a:srgbClr val="CCA16C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684" y="-462"/>
      </p:cViewPr>
      <p:guideLst>
        <p:guide orient="horz" pos="219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11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2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16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4658E-99F0-427B-B142-9A341B3188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7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818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819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20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27063-F243-4BEE-A93C-431F6A63F9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0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6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6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7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96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97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1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122882" name="文本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7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1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2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48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49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59E3CF89-91F4-45FB-A589-58532703FC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4D3949F-0E64-47AA-A08A-F4EAD727CB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715D84-471D-4614-8C52-1E4901664C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4D3949F-0E64-47AA-A08A-F4EAD727CB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9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715D84-471D-4614-8C52-1E4901664C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609" name="矩形 1"/>
          <p:cNvSpPr/>
          <p:nvPr userDrawn="1"/>
        </p:nvSpPr>
        <p:spPr>
          <a:xfrm>
            <a:off x="0" y="323850"/>
            <a:ext cx="12192000" cy="615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0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048811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104881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5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06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4880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4D3949F-0E64-47AA-A08A-F4EAD727CB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0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715D84-471D-4614-8C52-1E4901664C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4D3949F-0E64-47AA-A08A-F4EAD727CB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0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80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5715D84-471D-4614-8C52-1E4901664CE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622" name="矩形 1"/>
          <p:cNvSpPr/>
          <p:nvPr userDrawn="1"/>
        </p:nvSpPr>
        <p:spPr>
          <a:xfrm>
            <a:off x="0" y="323850"/>
            <a:ext cx="12192000" cy="6153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949F-0E64-47AA-A08A-F4EAD727CB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15D84-471D-4614-8C52-1E4901664C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618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04861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3949F-0E64-47AA-A08A-F4EAD727CB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62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15D84-471D-4614-8C52-1E4901664CE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image" Target="../media/image18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4" Type="http://schemas.openxmlformats.org/officeDocument/2006/relationships/slideLayout" Target="../slideLayouts/slideLayout2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7" Type="http://schemas.openxmlformats.org/officeDocument/2006/relationships/notesSlide" Target="../notesSlides/notesSlide3.xml"/><Relationship Id="rId36" Type="http://schemas.openxmlformats.org/officeDocument/2006/relationships/slideLayout" Target="../slideLayouts/slideLayout5.xml"/><Relationship Id="rId35" Type="http://schemas.openxmlformats.org/officeDocument/2006/relationships/tags" Target="../tags/tag40.xml"/><Relationship Id="rId34" Type="http://schemas.openxmlformats.org/officeDocument/2006/relationships/tags" Target="../tags/tag39.xml"/><Relationship Id="rId33" Type="http://schemas.openxmlformats.org/officeDocument/2006/relationships/image" Target="../media/image12.png"/><Relationship Id="rId32" Type="http://schemas.openxmlformats.org/officeDocument/2006/relationships/tags" Target="../tags/tag38.xml"/><Relationship Id="rId31" Type="http://schemas.openxmlformats.org/officeDocument/2006/relationships/tags" Target="../tags/tag37.xml"/><Relationship Id="rId30" Type="http://schemas.openxmlformats.org/officeDocument/2006/relationships/image" Target="../media/image11.jpeg"/><Relationship Id="rId3" Type="http://schemas.openxmlformats.org/officeDocument/2006/relationships/tags" Target="../tags/tag14.xml"/><Relationship Id="rId29" Type="http://schemas.openxmlformats.org/officeDocument/2006/relationships/tags" Target="../tags/tag36.xml"/><Relationship Id="rId28" Type="http://schemas.openxmlformats.org/officeDocument/2006/relationships/image" Target="../media/image10.png"/><Relationship Id="rId27" Type="http://schemas.openxmlformats.org/officeDocument/2006/relationships/tags" Target="../tags/tag35.xml"/><Relationship Id="rId26" Type="http://schemas.openxmlformats.org/officeDocument/2006/relationships/tags" Target="../tags/tag34.xml"/><Relationship Id="rId25" Type="http://schemas.openxmlformats.org/officeDocument/2006/relationships/tags" Target="../tags/tag33.xml"/><Relationship Id="rId24" Type="http://schemas.openxmlformats.org/officeDocument/2006/relationships/image" Target="../media/image9.png"/><Relationship Id="rId23" Type="http://schemas.openxmlformats.org/officeDocument/2006/relationships/tags" Target="../tags/tag32.xml"/><Relationship Id="rId22" Type="http://schemas.openxmlformats.org/officeDocument/2006/relationships/image" Target="../media/image8.png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3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image" Target="../media/image7.png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5.jpe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14.jpeg"/><Relationship Id="rId3" Type="http://schemas.openxmlformats.org/officeDocument/2006/relationships/tags" Target="../tags/tag44.xml"/><Relationship Id="rId2" Type="http://schemas.openxmlformats.org/officeDocument/2006/relationships/image" Target="../media/image13.jpeg"/><Relationship Id="rId10" Type="http://schemas.openxmlformats.org/officeDocument/2006/relationships/notesSlide" Target="../notesSlides/notesSlide4.xml"/><Relationship Id="rId1" Type="http://schemas.openxmlformats.org/officeDocument/2006/relationships/tags" Target="../tags/tag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/>
      <p:sp>
        <p:nvSpPr>
          <p:cNvPr id="1048586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7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097152" name="petal_20230525_18495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3110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9715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097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0971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710" name="文本框 21"/>
          <p:cNvSpPr txBox="1"/>
          <p:nvPr/>
        </p:nvSpPr>
        <p:spPr>
          <a:xfrm>
            <a:off x="394335" y="2386330"/>
            <a:ext cx="10993755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ym typeface="+mn-ea"/>
              </a:rPr>
              <a:t>二、从沉船出发地析经济与社会</a:t>
            </a:r>
            <a:endParaRPr lang="zh-CN" altLang="en-US" sz="5400">
              <a:sym typeface="+mn-ea"/>
            </a:endParaRPr>
          </a:p>
          <a:p>
            <a:pPr algn="ctr"/>
            <a:r>
              <a:rPr lang="en-US" altLang="zh-CN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                  </a:t>
            </a:r>
            <a:r>
              <a:rPr lang="en-US" altLang="zh-CN" sz="32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经济重心南移与社会变化</a:t>
            </a:r>
            <a:r>
              <a:rPr lang="en-US" altLang="zh-CN" sz="4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</a:t>
            </a:r>
            <a:r>
              <a:rPr lang="en-US" altLang="zh-CN" sz="32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                       </a:t>
            </a:r>
            <a:endParaRPr lang="zh-CN" altLang="en-US" sz="3200" b="1" dirty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TextBox 16"/>
          <p:cNvSpPr txBox="1"/>
          <p:nvPr/>
        </p:nvSpPr>
        <p:spPr>
          <a:xfrm>
            <a:off x="282575" y="429260"/>
            <a:ext cx="4105910" cy="655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（一）</a:t>
            </a:r>
            <a:r>
              <a:rPr lang="zh-CN" sz="3200" dirty="0" smtClean="0">
                <a:latin typeface="黑体" panose="02010609060101010101" charset="-122"/>
                <a:ea typeface="黑体" panose="02010609060101010101" charset="-122"/>
              </a:rPr>
              <a:t>经济重心南移</a:t>
            </a:r>
            <a:endParaRPr lang="zh-CN" sz="32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97175" name="图片 5" descr="唐宋人口分布密度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33755"/>
          <a:stretch>
            <a:fillRect/>
          </a:stretch>
        </p:blipFill>
        <p:spPr>
          <a:xfrm>
            <a:off x="141605" y="1467485"/>
            <a:ext cx="5285105" cy="3159125"/>
          </a:xfrm>
          <a:prstGeom prst="rect">
            <a:avLst/>
          </a:prstGeom>
        </p:spPr>
      </p:pic>
      <p:sp>
        <p:nvSpPr>
          <p:cNvPr id="1048715" name="文本框 4"/>
          <p:cNvSpPr txBox="1"/>
          <p:nvPr>
            <p:custDataLst>
              <p:tags r:id="rId3"/>
            </p:custDataLst>
          </p:nvPr>
        </p:nvSpPr>
        <p:spPr>
          <a:xfrm>
            <a:off x="-31115" y="4879162"/>
            <a:ext cx="5458554" cy="5886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b="1" spc="300" dirty="0">
                <a:solidFill>
                  <a:schemeClr val="tx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楷体" panose="02010609060101010101" pitchFamily="49" charset="-122"/>
              </a:rPr>
              <a:t>唐朝和宋朝人口密度分布图</a:t>
            </a:r>
            <a:endParaRPr lang="zh-CN" altLang="en-US" b="1" spc="300" dirty="0">
              <a:solidFill>
                <a:schemeClr val="tx1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楷体" panose="02010609060101010101" pitchFamily="49" charset="-122"/>
            </a:endParaRPr>
          </a:p>
          <a:p>
            <a:pPr algn="r">
              <a:lnSpc>
                <a:spcPct val="90000"/>
              </a:lnSpc>
              <a:buFont typeface="Arial" panose="020B0604020202020204" pitchFamily="34" charset="0"/>
              <a:buNone/>
            </a:pPr>
            <a:endParaRPr lang="zh-CN" altLang="en-US" b="1" spc="3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48716" name="文本框 13"/>
          <p:cNvSpPr txBox="1"/>
          <p:nvPr>
            <p:custDataLst>
              <p:tags r:id="rId4"/>
            </p:custDataLst>
          </p:nvPr>
        </p:nvSpPr>
        <p:spPr>
          <a:xfrm>
            <a:off x="5427345" y="649605"/>
            <a:ext cx="5958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经济重心南移的过程</a:t>
            </a:r>
            <a:endParaRPr lang="zh-CN" altLang="en-US" sz="2800" b="1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1048717" name="文本框 14"/>
          <p:cNvSpPr txBox="1"/>
          <p:nvPr>
            <p:custDataLst>
              <p:tags r:id="rId5"/>
            </p:custDataLst>
          </p:nvPr>
        </p:nvSpPr>
        <p:spPr>
          <a:xfrm>
            <a:off x="5458460" y="1134745"/>
            <a:ext cx="6583680" cy="11811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①魏晋南北朝：</a:t>
            </a:r>
            <a:r>
              <a:rPr lang="zh-CN" altLang="en-US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奠基</a:t>
            </a:r>
            <a:endParaRPr lang="zh-CN" altLang="en-US" sz="2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华文中宋" panose="02010600040101010101" pitchFamily="2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黑体" panose="02010609060101010101" charset="-122"/>
                <a:sym typeface="+mn-ea"/>
              </a:rPr>
              <a:t>江南得到大规模开发，南北经济趋于平衡</a:t>
            </a:r>
            <a:endParaRPr lang="zh-CN" altLang="en-US" sz="2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048718" name="文本框 19"/>
          <p:cNvSpPr txBox="1"/>
          <p:nvPr>
            <p:custDataLst>
              <p:tags r:id="rId6"/>
            </p:custDataLst>
          </p:nvPr>
        </p:nvSpPr>
        <p:spPr>
          <a:xfrm>
            <a:off x="5458460" y="2218055"/>
            <a:ext cx="6583680" cy="11811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b="1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②中唐时期以后：</a:t>
            </a:r>
            <a:r>
              <a:rPr lang="zh-CN" altLang="en-US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开始南移</a:t>
            </a:r>
            <a:endParaRPr lang="zh-CN" altLang="en-US" sz="2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华文中宋" panose="02010600040101010101" pitchFamily="2" charset="-122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黑体" panose="02010609060101010101" charset="-122"/>
                <a:sym typeface="+mn-ea"/>
              </a:rPr>
              <a:t>江南进一步开发，南方经济渐渐超过北方</a:t>
            </a:r>
            <a:endParaRPr lang="zh-CN" altLang="en-US" sz="2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048719" name="文本框 20"/>
          <p:cNvSpPr txBox="1"/>
          <p:nvPr>
            <p:custDataLst>
              <p:tags r:id="rId7"/>
            </p:custDataLst>
          </p:nvPr>
        </p:nvSpPr>
        <p:spPr>
          <a:xfrm>
            <a:off x="5457825" y="3399155"/>
            <a:ext cx="5370195" cy="1835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just" eaLnBrk="1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③</a:t>
            </a: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两</a:t>
            </a:r>
            <a:r>
              <a:rPr lang="zh-CN" altLang="en-US" sz="2800" b="1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宋时期：</a:t>
            </a:r>
            <a:r>
              <a:rPr lang="zh-CN" altLang="en-US" sz="28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华文中宋" panose="02010600040101010101" pitchFamily="2" charset="-122"/>
                <a:sym typeface="+mn-ea"/>
              </a:rPr>
              <a:t>南移完成</a:t>
            </a:r>
            <a:endParaRPr lang="zh-CN" altLang="en-US" sz="2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华文中宋" panose="02010600040101010101" pitchFamily="2" charset="-122"/>
              <a:sym typeface="+mn-ea"/>
            </a:endParaRPr>
          </a:p>
          <a:p>
            <a:pPr marL="0" lvl="0" indent="0" algn="just" eaLnBrk="1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黑体" panose="02010609060101010101" charset="-122"/>
                <a:sym typeface="+mn-ea"/>
              </a:rPr>
              <a:t>奠定南方经济重心的地位</a:t>
            </a:r>
            <a:endParaRPr lang="zh-CN" altLang="en-US" sz="2800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lvl="0" indent="0" algn="just" eaLnBrk="1" hangingPunct="1">
              <a:lnSpc>
                <a:spcPct val="13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14" grpId="0" animBg="1"/>
      <p:bldP spid="1048716" grpId="0"/>
      <p:bldP spid="1048717" grpId="0"/>
      <p:bldP spid="1048718" grpId="0"/>
      <p:bldP spid="10487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TextBox 16"/>
          <p:cNvSpPr txBox="1"/>
          <p:nvPr>
            <p:custDataLst>
              <p:tags r:id="rId1"/>
            </p:custDataLst>
          </p:nvPr>
        </p:nvSpPr>
        <p:spPr>
          <a:xfrm>
            <a:off x="282575" y="429260"/>
            <a:ext cx="4105910" cy="655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（一）</a:t>
            </a:r>
            <a:r>
              <a:rPr lang="zh-CN" sz="3200" dirty="0" smtClean="0">
                <a:latin typeface="黑体" panose="02010609060101010101" charset="-122"/>
                <a:ea typeface="黑体" panose="02010609060101010101" charset="-122"/>
              </a:rPr>
              <a:t>经济重心南移</a:t>
            </a:r>
            <a:endParaRPr lang="zh-CN" sz="32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41" name="文本框 13"/>
          <p:cNvSpPr txBox="1"/>
          <p:nvPr>
            <p:custDataLst>
              <p:tags r:id="rId2"/>
            </p:custDataLst>
          </p:nvPr>
        </p:nvSpPr>
        <p:spPr>
          <a:xfrm>
            <a:off x="556260" y="5292090"/>
            <a:ext cx="60718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思考：如何认识北宋后期科举考试对北方考生单独分配录取名额的做法？</a:t>
            </a:r>
            <a:endParaRPr lang="zh-CN" altLang="en-US" sz="2800" b="1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grpSp>
        <p:nvGrpSpPr>
          <p:cNvPr id="92" name="组合 2"/>
          <p:cNvGrpSpPr/>
          <p:nvPr/>
        </p:nvGrpSpPr>
        <p:grpSpPr>
          <a:xfrm>
            <a:off x="402590" y="1762125"/>
            <a:ext cx="11980389" cy="5734111"/>
            <a:chOff x="301224" y="2340994"/>
            <a:chExt cx="12876371" cy="9962718"/>
          </a:xfrm>
        </p:grpSpPr>
        <p:sp>
          <p:nvSpPr>
            <p:cNvPr id="1048742" name="TextBox 41"/>
            <p:cNvSpPr txBox="1"/>
            <p:nvPr>
              <p:custDataLst>
                <p:tags r:id="rId3"/>
              </p:custDataLst>
            </p:nvPr>
          </p:nvSpPr>
          <p:spPr>
            <a:xfrm>
              <a:off x="301224" y="2340994"/>
              <a:ext cx="6554634" cy="52074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p>
              <a:pPr algn="l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  <a:sym typeface="+mn-ea"/>
                </a:rPr>
                <a:t>【历史趣闻】两宋时期的</a:t>
              </a:r>
              <a:r>
                <a:rPr lang="en-US" altLang="zh-CN" sz="2800" b="1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  <a:sym typeface="+mn-ea"/>
                </a:rPr>
                <a:t>“</a:t>
              </a:r>
              <a:r>
                <a:rPr lang="zh-CN" altLang="en-US" sz="2800" b="1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  <a:sym typeface="+mn-ea"/>
                </a:rPr>
                <a:t>全国Ⅰ、Ⅱ、Ⅲ卷</a:t>
              </a:r>
              <a:r>
                <a:rPr lang="en-US" altLang="zh-CN" sz="2800" b="1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  <a:sym typeface="+mn-ea"/>
                </a:rPr>
                <a:t>”</a:t>
              </a:r>
              <a:endParaRPr lang="zh-CN" altLang="en-US" sz="2800" b="1" strike="noStrike" noProof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endParaRPr>
            </a:p>
            <a:p>
              <a:pPr algn="just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>
                  <a:latin typeface="仿宋" panose="02010609060101010101" pitchFamily="49" charset="-122"/>
                  <a:ea typeface="仿宋" panose="02010609060101010101" pitchFamily="49" charset="-122"/>
                  <a:cs typeface="仿宋" panose="02010609060101010101" pitchFamily="49" charset="-122"/>
                  <a:sym typeface="+mn-ea"/>
                </a:rPr>
                <a:t>   北宋后期，科举考试采取南北分卷的制度，特许北方五路分别考试。明宣德年间，科举考试正式实行南北分卷录取制度。每录取百人，南卷取55人，北卷取35人，中卷取10人。</a:t>
              </a:r>
              <a:endParaRPr lang="zh-CN" altLang="en-US" sz="2800" b="1" strike="noStrike" noProof="1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endParaRPr>
            </a:p>
            <a:p>
              <a:pPr lvl="0" fontAlgn="base">
                <a:lnSpc>
                  <a:spcPct val="120000"/>
                </a:lnSpc>
              </a:pPr>
              <a:endParaRPr lang="en-US" altLang="zh-CN" sz="2400" dirty="0">
                <a:solidFill>
                  <a:schemeClr val="bg2">
                    <a:lumMod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思源黑体" panose="020B0500000000000000" pitchFamily="34" charset="-122"/>
              </a:endParaRPr>
            </a:p>
          </p:txBody>
        </p:sp>
        <p:sp>
          <p:nvSpPr>
            <p:cNvPr id="1048743" name="圆角矩形 26"/>
            <p:cNvSpPr/>
            <p:nvPr>
              <p:custDataLst>
                <p:tags r:id="rId4"/>
              </p:custDataLst>
            </p:nvPr>
          </p:nvSpPr>
          <p:spPr>
            <a:xfrm>
              <a:off x="851826" y="6895437"/>
              <a:ext cx="12325769" cy="5408275"/>
            </a:xfrm>
            <a:prstGeom prst="roundRect">
              <a:avLst>
                <a:gd name="adj" fmla="val 0"/>
              </a:avLst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  <p:sp>
          <p:nvSpPr>
            <p:cNvPr id="1048745" name="矩形 93"/>
            <p:cNvSpPr/>
            <p:nvPr>
              <p:custDataLst>
                <p:tags r:id="rId5"/>
              </p:custDataLst>
            </p:nvPr>
          </p:nvSpPr>
          <p:spPr>
            <a:xfrm rot="10800000">
              <a:off x="12163575" y="6894793"/>
              <a:ext cx="384932" cy="384932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Medium" panose="020B0600000000000000" pitchFamily="34" charset="-122"/>
                <a:ea typeface="思源黑体 Medium" panose="020B0600000000000000" pitchFamily="34" charset="-122"/>
                <a:sym typeface="思源黑体 Medium" panose="020B0600000000000000" pitchFamily="34" charset="-122"/>
              </a:endParaRPr>
            </a:p>
          </p:txBody>
        </p:sp>
      </p:grpSp>
      <p:sp>
        <p:nvSpPr>
          <p:cNvPr id="1048746" name="文本框 11"/>
          <p:cNvSpPr txBox="1"/>
          <p:nvPr>
            <p:custDataLst>
              <p:tags r:id="rId6"/>
            </p:custDataLst>
          </p:nvPr>
        </p:nvSpPr>
        <p:spPr>
          <a:xfrm>
            <a:off x="624840" y="4759325"/>
            <a:ext cx="4378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</a:rPr>
              <a:t>投票：南北分卷是否合理？</a:t>
            </a:r>
            <a:endParaRPr lang="zh-CN" altLang="en-US" sz="2800" b="1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1955" y="1162050"/>
            <a:ext cx="5196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经济重心南移的影响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500" y="1254760"/>
            <a:ext cx="3423285" cy="3892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33665" y="5281295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仿宋" panose="02010609060101010101" pitchFamily="49" charset="-122"/>
                <a:ea typeface="仿宋" panose="02010609060101010101" pitchFamily="49" charset="-122"/>
              </a:rPr>
              <a:t>思考：如何认识元朝运河、海运路线图？</a:t>
            </a:r>
            <a:endParaRPr lang="zh-CN" altLang="en-US" sz="2800" b="1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41" grpId="0"/>
      <p:bldP spid="1048746" grpId="0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TextBox 41"/>
          <p:cNvSpPr txBox="1"/>
          <p:nvPr/>
        </p:nvSpPr>
        <p:spPr>
          <a:xfrm>
            <a:off x="4888865" y="2089150"/>
            <a:ext cx="6634480" cy="21539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/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   </a:t>
            </a:r>
            <a:r>
              <a:rPr 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自隋唐而上，官有簿状，家有谱系，官之选举必由于簿状，家之婚姻必由于谱系</a:t>
            </a:r>
            <a:r>
              <a:rPr lang="en-US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……</a:t>
            </a:r>
            <a:r>
              <a:rPr lang="zh-CN" sz="28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五季以来，取士不问家世，婚姻不问阀阅</a:t>
            </a:r>
            <a:r>
              <a:rPr 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。</a:t>
            </a:r>
            <a:endParaRPr lang="zh-CN" sz="2800" b="1" noProof="1"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</a:endParaRPr>
          </a:p>
          <a:p>
            <a:pPr algn="l"/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               ——[</a:t>
            </a:r>
            <a:r>
              <a:rPr lang="zh-CN" altLang="en-US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南</a:t>
            </a:r>
            <a:r>
              <a:rPr 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宋</a:t>
            </a:r>
            <a:r>
              <a:rPr lang="en-US" alt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]</a:t>
            </a:r>
            <a:r>
              <a:rPr lang="zh-CN" sz="2800" b="1" dirty="0">
                <a:latin typeface="仿宋" panose="02010609060101010101" pitchFamily="49" charset="-122"/>
                <a:ea typeface="仿宋" panose="02010609060101010101" pitchFamily="49" charset="-122"/>
                <a:cs typeface="仿宋" panose="02010609060101010101" pitchFamily="49" charset="-122"/>
                <a:sym typeface="+mn-ea"/>
              </a:rPr>
              <a:t>郑樵《通志》</a:t>
            </a:r>
            <a:endParaRPr lang="en-US" altLang="zh-CN" sz="2800" b="1" dirty="0">
              <a:solidFill>
                <a:schemeClr val="bg2">
                  <a:lumMod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仿宋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1048754" name="TextBox 16"/>
          <p:cNvSpPr txBox="1"/>
          <p:nvPr/>
        </p:nvSpPr>
        <p:spPr>
          <a:xfrm>
            <a:off x="282575" y="551180"/>
            <a:ext cx="3469005" cy="655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（二）</a:t>
            </a:r>
            <a:r>
              <a:rPr lang="zh-CN" sz="3200" dirty="0" smtClean="0">
                <a:latin typeface="黑体" panose="02010609060101010101" charset="-122"/>
                <a:ea typeface="黑体" panose="02010609060101010101" charset="-122"/>
              </a:rPr>
              <a:t>社会新变化</a:t>
            </a:r>
            <a:endParaRPr lang="zh-CN" sz="32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97177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054225"/>
            <a:ext cx="4681220" cy="3609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761" name="文本框 14"/>
          <p:cNvSpPr txBox="1"/>
          <p:nvPr/>
        </p:nvSpPr>
        <p:spPr>
          <a:xfrm>
            <a:off x="5440680" y="4372610"/>
            <a:ext cx="5047615" cy="15684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、门第观念淡化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社会成员身份趋于平等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1045" y="1437640"/>
            <a:ext cx="8461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阅读材料结合教材，思考宋代社会的新变化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TextBox 16"/>
          <p:cNvSpPr txBox="1"/>
          <p:nvPr/>
        </p:nvSpPr>
        <p:spPr>
          <a:xfrm>
            <a:off x="282575" y="551180"/>
            <a:ext cx="3469005" cy="655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（二）</a:t>
            </a:r>
            <a:r>
              <a:rPr lang="zh-CN" sz="3200" dirty="0" smtClean="0">
                <a:latin typeface="黑体" panose="02010609060101010101" charset="-122"/>
                <a:ea typeface="黑体" panose="02010609060101010101" charset="-122"/>
              </a:rPr>
              <a:t>社会新变化</a:t>
            </a:r>
            <a:endParaRPr lang="zh-CN" sz="32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73" name="文本框 14"/>
          <p:cNvSpPr txBox="1"/>
          <p:nvPr/>
        </p:nvSpPr>
        <p:spPr>
          <a:xfrm>
            <a:off x="2693670" y="5020945"/>
            <a:ext cx="5479415" cy="5835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、国家对社会控制相对松弛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774" name="文本框 3"/>
          <p:cNvSpPr txBox="1"/>
          <p:nvPr/>
        </p:nvSpPr>
        <p:spPr>
          <a:xfrm>
            <a:off x="184150" y="1880235"/>
            <a:ext cx="5205730" cy="199961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贫富无定势，田宅无定主。富贵盛衰，更迭不常。</a:t>
            </a:r>
            <a:endParaRPr lang="zh-CN" altLang="en-US" sz="32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——（宋）袁采《袁氏世范》</a:t>
            </a: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</a:pPr>
            <a:endParaRPr lang="zh-CN" altLang="en-US" sz="28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097179" name="图片 13" descr="003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5475" y="904875"/>
            <a:ext cx="6149975" cy="3861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73" grpId="0" bldLvl="0" animBg="1"/>
      <p:bldP spid="104877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710" name="文本框 21"/>
          <p:cNvSpPr txBox="1"/>
          <p:nvPr/>
        </p:nvSpPr>
        <p:spPr>
          <a:xfrm>
            <a:off x="768350" y="2386330"/>
            <a:ext cx="10993755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ym typeface="+mn-ea"/>
              </a:rPr>
              <a:t>三、宋元文化与科技</a:t>
            </a:r>
            <a:endParaRPr lang="zh-CN" altLang="en-US" sz="5400">
              <a:sym typeface="+mn-ea"/>
            </a:endParaRPr>
          </a:p>
          <a:p>
            <a:pPr algn="ctr"/>
            <a:r>
              <a:rPr lang="en-US" altLang="zh-CN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                  </a:t>
            </a:r>
            <a:r>
              <a:rPr lang="en-US" altLang="zh-CN" sz="32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                  </a:t>
            </a:r>
            <a:endParaRPr lang="zh-CN" altLang="en-US" sz="3200" b="1" dirty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11835" y="1773555"/>
            <a:ext cx="10309860" cy="61023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3200" b="1" smtClean="0">
                <a:solidFill>
                  <a:srgbClr val="00B05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①政治：</a:t>
            </a:r>
            <a:r>
              <a:rPr lang="zh-CN" altLang="en-US" sz="3200" b="1" smtClean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唐</a:t>
            </a:r>
            <a:r>
              <a:rPr lang="zh-CN" altLang="en-US" sz="32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末以来社会</a:t>
            </a:r>
            <a:r>
              <a:rPr lang="zh-CN" altLang="en-US" sz="3200" b="1" smtClean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动荡，儒家纲常</a:t>
            </a:r>
            <a:r>
              <a:rPr lang="zh-CN" altLang="en-US" sz="32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受到巨大</a:t>
            </a:r>
            <a:r>
              <a:rPr lang="zh-CN" altLang="en-US" sz="3200" b="1" smtClean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冲击；</a:t>
            </a:r>
            <a:endParaRPr lang="zh-CN" altLang="en-US" sz="3200" b="1" smtClean="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646430" y="4741545"/>
            <a:ext cx="857440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algn="l" defTabSz="685800"/>
            <a:r>
              <a:rPr lang="zh-CN" altLang="en-US" sz="3200" b="1" smtClean="0">
                <a:solidFill>
                  <a:srgbClr val="00B05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③</a:t>
            </a:r>
            <a:r>
              <a:rPr lang="zh-CN" altLang="en-US" sz="3200" b="1" smtClean="0">
                <a:solidFill>
                  <a:srgbClr val="00B05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经济：</a:t>
            </a:r>
            <a:r>
              <a:rPr lang="zh-CN" altLang="en-US" sz="3200" b="1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宋代</a:t>
            </a:r>
            <a:r>
              <a:rPr lang="zh-CN" alt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商品经济发展</a:t>
            </a:r>
            <a:r>
              <a:rPr lang="zh-CN" altLang="en-US" sz="32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</a:t>
            </a:r>
            <a:r>
              <a:rPr lang="zh-CN" altLang="en-US" sz="3200" b="1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冲击伦理道德。</a:t>
            </a:r>
            <a:endParaRPr lang="en-US" altLang="zh-CN" sz="3200" b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46430" y="3166745"/>
            <a:ext cx="10026650" cy="64135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noAutofit/>
          </a:bodyPr>
          <a:lstStyle/>
          <a:p>
            <a:r>
              <a:rPr lang="zh-CN" altLang="en-US" sz="3200" b="1" smtClean="0">
                <a:solidFill>
                  <a:srgbClr val="00B05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②</a:t>
            </a:r>
            <a:r>
              <a:rPr lang="zh-CN" altLang="en-US" sz="3200" b="1" smtClean="0">
                <a:solidFill>
                  <a:srgbClr val="00B05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思想：</a:t>
            </a:r>
            <a:r>
              <a:rPr lang="zh-CN" altLang="en-US" sz="3200" b="1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佛</a:t>
            </a:r>
            <a:r>
              <a:rPr lang="zh-CN" altLang="en-US" sz="3200" b="1">
                <a:solidFill>
                  <a:sysClr val="windowText" lastClr="000000">
                    <a:lumMod val="95000"/>
                    <a:lumOff val="5000"/>
                  </a:sys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、道盛行，冲击儒学</a:t>
            </a:r>
            <a:r>
              <a:rPr lang="zh-CN" altLang="en-US" sz="3200" b="1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正统地位；</a:t>
            </a:r>
            <a:endParaRPr lang="en-US" altLang="zh-CN" sz="3200" b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endParaRPr lang="en-US" altLang="zh-CN" sz="3200" b="1" smtClean="0">
              <a:solidFill>
                <a:sysClr val="windowText" lastClr="000000">
                  <a:lumMod val="95000"/>
                  <a:lumOff val="5000"/>
                </a:sys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39700" y="1087120"/>
            <a:ext cx="119310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</a:t>
            </a:r>
            <a:r>
              <a:rPr lang="en-US" altLang="zh-CN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800" b="1" kern="1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天子，兵强马壮者当为之</a:t>
            </a:r>
            <a:r>
              <a:rPr lang="en-US" altLang="zh-CN" sz="2800" b="1" kern="1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800" b="1" kern="1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en-US" altLang="zh-CN" sz="2800" b="1" kern="1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旧五代史·安重荣传</a:t>
            </a:r>
            <a:r>
              <a:rPr lang="zh-CN" altLang="en-US" sz="2800" b="1" kern="10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》。</a:t>
            </a:r>
            <a:r>
              <a:rPr lang="en-US" altLang="zh-CN" sz="2400" b="1" kern="100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lang="en-US" altLang="zh-CN" sz="2400" b="1" kern="100" smtClean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139700" y="2538730"/>
            <a:ext cx="11040110" cy="4730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fontAlgn="auto">
              <a:lnSpc>
                <a:spcPts val="2680"/>
              </a:lnSpc>
            </a:pPr>
            <a:r>
              <a:rPr lang="zh-CN" altLang="en-US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</a:t>
            </a:r>
            <a:r>
              <a:rPr lang="en-US" altLang="zh-CN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社会</a:t>
            </a:r>
            <a:r>
              <a:rPr lang="zh-CN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的动荡造成人们对宗教信仰的渴求，</a:t>
            </a:r>
            <a:r>
              <a:rPr lang="zh-CN" altLang="en-US" sz="2600" b="1">
                <a:solidFill>
                  <a:srgbClr val="292E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道教、佛教相继兴盛发展</a:t>
            </a:r>
            <a:r>
              <a:rPr lang="zh-CN" altLang="en-US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3025" y="3429000"/>
            <a:ext cx="12045315" cy="1260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 sz="2400" b="1" kern="100" smtClean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r>
              <a:rPr lang="en-US" altLang="zh-CN" sz="24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6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</a:t>
            </a:r>
            <a:r>
              <a:rPr lang="en-US" altLang="zh-CN" sz="26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2600" b="1" kern="100" smtClean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：</a:t>
            </a:r>
            <a:r>
              <a:rPr lang="zh-CN" altLang="en-US" sz="2600" b="1" smtClean="0">
                <a:solidFill>
                  <a:srgbClr val="292E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商人</a:t>
            </a:r>
            <a:r>
              <a:rPr lang="zh-CN" altLang="en-US" sz="2600" b="1">
                <a:solidFill>
                  <a:srgbClr val="292E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唯利是图</a:t>
            </a:r>
            <a:r>
              <a:rPr lang="zh-CN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600" b="1">
                <a:solidFill>
                  <a:srgbClr val="292EFB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社会上出现道德下滑</a:t>
            </a:r>
            <a:r>
              <a:rPr lang="zh-CN" altLang="en-US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的现象</a:t>
            </a:r>
            <a:r>
              <a:rPr lang="en-US" altLang="zh-CN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</a:t>
            </a:r>
            <a:r>
              <a:rPr lang="zh-CN" altLang="en-US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人们</a:t>
            </a:r>
            <a:r>
              <a:rPr lang="zh-CN" altLang="en-US" sz="2600" b="1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追求财富的欲望、奢侈享受的欲望</a:t>
            </a:r>
            <a:r>
              <a:rPr lang="zh-CN" altLang="en-US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不断膨胀。</a:t>
            </a:r>
            <a:r>
              <a:rPr lang="en-US" altLang="zh-CN" sz="2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</a:t>
            </a:r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291465" y="225425"/>
            <a:ext cx="55238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儒学复兴</a:t>
            </a:r>
            <a:r>
              <a:rPr lang="zh-CN" altLang="en-US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32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背景</a:t>
            </a:r>
            <a:endParaRPr lang="en-US" altLang="zh-CN" sz="3200" b="1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  <p:bldP spid="10" grpId="0" bldLvl="0" animBg="1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72110" y="405130"/>
            <a:ext cx="7261225" cy="45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</a:t>
            </a:r>
            <a:r>
              <a:rPr lang="en-US" altLang="zh-CN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zh-CN" sz="2800" b="1">
                <a:solidFill>
                  <a:srgbClr val="0606F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阅读材料，总结程朱理学的主要观点</a:t>
            </a:r>
            <a:endParaRPr lang="zh-CN" altLang="zh-CN" sz="2800" b="1">
              <a:solidFill>
                <a:srgbClr val="0606F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-1270" y="1120140"/>
            <a:ext cx="8205470" cy="829945"/>
          </a:xfrm>
          <a:prstGeom prst="rect">
            <a:avLst/>
          </a:prstGeom>
          <a:noFill/>
          <a:ln w="28575">
            <a:solidFill>
              <a:srgbClr val="585558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 fontAlgn="auto"/>
            <a:r>
              <a:rPr lang="zh-CN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材料一：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万物皆只是一个天理。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——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《河南程氏遗书》</a:t>
            </a:r>
            <a:endParaRPr 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/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宇宙之间一理而已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——《朱子文集》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8204200" y="854710"/>
            <a:ext cx="3987165" cy="12623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认识论：</a:t>
            </a:r>
            <a:r>
              <a:rPr lang="en-US" altLang="zh-CN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理</a:t>
            </a:r>
            <a:r>
              <a:rPr lang="en-US" altLang="zh-CN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是世界万物的本原。</a:t>
            </a:r>
            <a:endParaRPr lang="zh-CN" altLang="en-US" sz="2400" b="1">
              <a:solidFill>
                <a:srgbClr val="0606FA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-1270" y="2209165"/>
            <a:ext cx="8205470" cy="1198880"/>
          </a:xfrm>
          <a:prstGeom prst="rect">
            <a:avLst/>
          </a:prstGeom>
          <a:noFill/>
          <a:ln w="28575">
            <a:solidFill>
              <a:srgbClr val="585558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材料二：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宇宙之间，一理而已。其张之为三纲，其纪之为五常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，盖皆此理之流行，无所适而不在！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algn="just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朱熹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晦庵先生朱文公文集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》</a:t>
            </a:r>
            <a:endParaRPr lang="zh-CN" altLang="en-US" sz="2400" b="1" noProof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8204200" y="2221865"/>
            <a:ext cx="3987165" cy="13119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b="1" smtClean="0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“理”体现在社会上即“三纲五常”。</a:t>
            </a:r>
            <a:endParaRPr lang="zh-CN" altLang="en-US" sz="2400" b="1" smtClean="0">
              <a:solidFill>
                <a:srgbClr val="0606FA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35" y="3805555"/>
            <a:ext cx="8205470" cy="829945"/>
          </a:xfrm>
          <a:prstGeom prst="rect">
            <a:avLst/>
          </a:prstGeom>
          <a:noFill/>
          <a:ln w="28575">
            <a:solidFill>
              <a:srgbClr val="585558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  <a:sym typeface="+mn-ea"/>
              </a:rPr>
              <a:t>材料三：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天理人欲，</a:t>
            </a:r>
            <a:r>
              <a:rPr lang="zh-CN" altLang="en-US" sz="24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不容并立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。天理存则人欲亡，人欲胜则天理灭。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           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朱熹</a:t>
            </a:r>
            <a:endParaRPr lang="zh-CN" altLang="en-US" sz="2400" b="1" noProof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8206105" y="3734435"/>
            <a:ext cx="3987165" cy="9721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lnSpc>
                <a:spcPct val="100000"/>
              </a:lnSpc>
            </a:pPr>
            <a:r>
              <a:rPr lang="zh-CN" altLang="en-US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人生的目标是“存天理，灭人欲”。</a:t>
            </a:r>
            <a:endParaRPr lang="zh-CN" altLang="en-US" sz="2400" b="1" smtClean="0">
              <a:solidFill>
                <a:srgbClr val="0606FA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35" y="5224780"/>
            <a:ext cx="8205470" cy="829945"/>
          </a:xfrm>
          <a:prstGeom prst="rect">
            <a:avLst/>
          </a:prstGeom>
          <a:noFill/>
          <a:ln w="28575">
            <a:solidFill>
              <a:srgbClr val="585558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00000"/>
              </a:lnSpc>
              <a:spcAft>
                <a:spcPct val="0"/>
              </a:spcAft>
            </a:pPr>
            <a:r>
              <a:rPr lang="zh-CN" altLang="en-US" sz="2400" b="1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材料四：</a:t>
            </a:r>
            <a:r>
              <a:rPr sz="2400" b="1">
                <a:sym typeface="+mn-ea"/>
              </a:rPr>
              <a:t>今日格一件，明日格一件，积习既多，然后脱然自有贯通处。</a:t>
            </a:r>
            <a:r>
              <a:rPr lang="en-US" sz="2400" b="1">
                <a:sym typeface="+mn-ea"/>
              </a:rPr>
              <a:t>               </a:t>
            </a:r>
            <a:r>
              <a:rPr 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sz="24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《河南程氏遗书》</a:t>
            </a:r>
            <a:endParaRPr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8206105" y="5377815"/>
            <a:ext cx="3987165" cy="5245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lnSpc>
                <a:spcPct val="100000"/>
              </a:lnSpc>
            </a:pPr>
            <a:r>
              <a:rPr lang="zh-CN" altLang="en-US" sz="2400" b="1">
                <a:solidFill>
                  <a:srgbClr val="0606F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方法论：“格物致知”</a:t>
            </a:r>
            <a:endParaRPr lang="zh-CN" altLang="en-US" sz="2400" b="1">
              <a:solidFill>
                <a:srgbClr val="0606FA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4" grpId="0" bldLvl="0" animBg="1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756920"/>
          <a:ext cx="12192000" cy="599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42735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>
                          <a:solidFill>
                            <a:schemeClr val="tx1"/>
                          </a:solidFill>
                        </a:rPr>
                        <a:t>领域</a:t>
                      </a:r>
                      <a:endParaRPr lang="zh-CN" altLang="en-US" sz="2665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>
                          <a:solidFill>
                            <a:schemeClr val="tx1"/>
                          </a:solidFill>
                        </a:rPr>
                        <a:t>表现</a:t>
                      </a:r>
                      <a:endParaRPr lang="zh-CN" altLang="en-US" sz="2665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4985">
                <a:tc rowSpan="4">
                  <a:txBody>
                    <a:bodyPr wrap="square"/>
                    <a:lstStyle/>
                    <a:p>
                      <a:pPr algn="ctr"/>
                      <a:r>
                        <a:rPr lang="zh-CN" altLang="en-US" sz="3735" b="1"/>
                        <a:t>文艺</a:t>
                      </a:r>
                      <a:endParaRPr lang="zh-CN" altLang="en-US" sz="373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文学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>
                          <a:solidFill>
                            <a:srgbClr val="0000FF"/>
                          </a:solidFill>
                        </a:rPr>
                        <a:t>宋词</a:t>
                      </a:r>
                      <a:endParaRPr lang="zh-CN" altLang="en-US" sz="2665" b="1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65" b="1">
                          <a:solidFill>
                            <a:srgbClr val="0000FF"/>
                          </a:solidFill>
                        </a:rPr>
                        <a:t>元曲</a:t>
                      </a:r>
                      <a:endParaRPr lang="zh-CN" altLang="en-US" sz="2665" b="1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65" b="1"/>
                        <a:t>话本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419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340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65" b="1"/>
                        <a:t>书法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832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绘画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3560">
                <a:tc rowSpan="4">
                  <a:txBody>
                    <a:bodyPr wrap="square"/>
                    <a:lstStyle/>
                    <a:p>
                      <a:pPr algn="ctr"/>
                      <a:r>
                        <a:rPr lang="zh-CN" altLang="en-US" sz="3735" b="1"/>
                        <a:t>科技</a:t>
                      </a:r>
                      <a:endParaRPr lang="zh-CN" altLang="en-US" sz="373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印刷术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514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火药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609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指南针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451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杰出人物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6085">
                <a:tc rowSpan="2">
                  <a:txBody>
                    <a:bodyPr wrap="square"/>
                    <a:lstStyle/>
                    <a:p>
                      <a:pPr algn="ctr"/>
                      <a:r>
                        <a:rPr lang="zh-CN" altLang="en-US" sz="3735" b="1">
                          <a:solidFill>
                            <a:schemeClr val="tx1"/>
                          </a:solidFill>
                        </a:rPr>
                        <a:t>文字</a:t>
                      </a:r>
                      <a:endParaRPr lang="zh-CN" altLang="en-US" sz="3735" b="1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辽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西夏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金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665" b="1"/>
                        <a:t>蒙元</a:t>
                      </a:r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2465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665" b="1"/>
                    </a:p>
                  </a:txBody>
                  <a:tcPr marL="121920" marR="121920" marT="60958" marB="60958"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5134398" y="1840866"/>
            <a:ext cx="2017184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665" b="1">
                <a:latin typeface="Calibri" panose="020F0502020204030204"/>
              </a:rPr>
              <a:t>婉约、豪放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7534698" y="1840866"/>
            <a:ext cx="2017184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665" b="1">
                <a:latin typeface="Calibri" panose="020F0502020204030204"/>
              </a:rPr>
              <a:t>散曲、杂剧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9745133" y="1855682"/>
            <a:ext cx="244686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665" b="1">
                <a:latin typeface="Calibri" panose="020F0502020204030204"/>
              </a:rPr>
              <a:t>早期白话小说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5135245" y="2386965"/>
            <a:ext cx="5230495" cy="4870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eaLnBrk="1" hangingPunct="1"/>
            <a:r>
              <a:rPr lang="zh-CN" altLang="en-US" sz="2665" b="1">
                <a:latin typeface="Calibri" panose="020F0502020204030204"/>
              </a:rPr>
              <a:t>追求个性、不拘法度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5097568" y="2903644"/>
            <a:ext cx="63013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665" b="1">
                <a:latin typeface="Calibri" panose="020F0502020204030204"/>
              </a:rPr>
              <a:t>山水画、人物画、花鸟画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>
            <p:custDataLst>
              <p:tags r:id="rId7"/>
            </p:custDataLst>
          </p:nvPr>
        </p:nvSpPr>
        <p:spPr>
          <a:xfrm>
            <a:off x="5097568" y="3435350"/>
            <a:ext cx="63013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665" b="1">
                <a:latin typeface="Calibri" panose="020F0502020204030204"/>
              </a:rPr>
              <a:t>雕版普及</a:t>
            </a:r>
            <a:r>
              <a:rPr lang="zh-CN" altLang="en-US" sz="2665" b="1">
                <a:solidFill>
                  <a:schemeClr val="tx1"/>
                </a:solidFill>
                <a:latin typeface="Calibri" panose="020F0502020204030204"/>
              </a:rPr>
              <a:t>，毕昇发明活字印刷</a:t>
            </a:r>
            <a:endParaRPr lang="zh-CN" altLang="en-US" sz="2665" b="1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5097568" y="3966634"/>
            <a:ext cx="63013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665" b="1">
                <a:latin typeface="Calibri" panose="020F0502020204030204"/>
              </a:rPr>
              <a:t>大量</a:t>
            </a:r>
            <a:r>
              <a:rPr lang="zh-CN" altLang="en-US" sz="2665" b="1">
                <a:solidFill>
                  <a:schemeClr val="tx1"/>
                </a:solidFill>
                <a:latin typeface="Calibri" panose="020F0502020204030204"/>
              </a:rPr>
              <a:t>制造并用于军事</a:t>
            </a:r>
            <a:endParaRPr lang="zh-CN" altLang="en-US" sz="2665" b="1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10" name="TextBox 9"/>
          <p:cNvSpPr txBox="1"/>
          <p:nvPr>
            <p:custDataLst>
              <p:tags r:id="rId9"/>
            </p:custDataLst>
          </p:nvPr>
        </p:nvSpPr>
        <p:spPr>
          <a:xfrm>
            <a:off x="5190278" y="4498128"/>
            <a:ext cx="63013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665" b="1">
                <a:latin typeface="Calibri" panose="020F0502020204030204"/>
              </a:rPr>
              <a:t>应用于航海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5665470" y="5029623"/>
            <a:ext cx="861060" cy="5016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2665" b="1">
                <a:solidFill>
                  <a:srgbClr val="0000FF"/>
                </a:solidFill>
                <a:latin typeface="Calibri" panose="020F0502020204030204"/>
              </a:rPr>
              <a:t>沈括</a:t>
            </a:r>
            <a:endParaRPr lang="zh-CN" altLang="en-US" sz="2665" b="1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7944909" y="5029623"/>
            <a:ext cx="1200150" cy="5016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2665" b="1">
                <a:solidFill>
                  <a:srgbClr val="0000FF"/>
                </a:solidFill>
                <a:latin typeface="Calibri" panose="020F0502020204030204"/>
              </a:rPr>
              <a:t>郭守敬</a:t>
            </a:r>
            <a:endParaRPr lang="zh-CN" altLang="en-US" sz="2665" b="1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10538038" y="5029624"/>
            <a:ext cx="861060" cy="5016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2665" b="1">
                <a:solidFill>
                  <a:srgbClr val="0000FF"/>
                </a:solidFill>
                <a:latin typeface="Calibri" panose="020F0502020204030204"/>
              </a:rPr>
              <a:t>王祯</a:t>
            </a:r>
            <a:endParaRPr lang="zh-CN" altLang="en-US" sz="2665" b="1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>
            <p:custDataLst>
              <p:tags r:id="rId13"/>
            </p:custDataLst>
          </p:nvPr>
        </p:nvSpPr>
        <p:spPr>
          <a:xfrm>
            <a:off x="2672292" y="6253057"/>
            <a:ext cx="19939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665" b="1">
                <a:latin typeface="Calibri" panose="020F0502020204030204"/>
              </a:rPr>
              <a:t>契丹大小字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15" name="TextBox 14"/>
          <p:cNvSpPr txBox="1"/>
          <p:nvPr>
            <p:custDataLst>
              <p:tags r:id="rId14"/>
            </p:custDataLst>
          </p:nvPr>
        </p:nvSpPr>
        <p:spPr>
          <a:xfrm>
            <a:off x="5135033" y="6253057"/>
            <a:ext cx="19939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665" b="1">
                <a:latin typeface="Calibri" panose="020F0502020204030204"/>
              </a:rPr>
              <a:t>西夏文</a:t>
            </a:r>
            <a:endParaRPr lang="zh-CN" altLang="en-US" sz="2665" b="1"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>
            <p:custDataLst>
              <p:tags r:id="rId15"/>
            </p:custDataLst>
          </p:nvPr>
        </p:nvSpPr>
        <p:spPr>
          <a:xfrm>
            <a:off x="7345046" y="6252634"/>
            <a:ext cx="24003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700" b="1">
                <a:latin typeface="Calibri" panose="020F0502020204030204"/>
              </a:rPr>
              <a:t>女真文字</a:t>
            </a:r>
            <a:endParaRPr lang="en-US" altLang="zh-CN" sz="2700" b="1">
              <a:latin typeface="Calibri" panose="020F0502020204030204"/>
            </a:endParaRPr>
          </a:p>
          <a:p>
            <a:pPr algn="ctr" eaLnBrk="1" hangingPunct="1"/>
            <a:endParaRPr lang="zh-CN" altLang="en-US" sz="2700" b="1"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>
            <p:custDataLst>
              <p:tags r:id="rId16"/>
            </p:custDataLst>
          </p:nvPr>
        </p:nvSpPr>
        <p:spPr>
          <a:xfrm>
            <a:off x="9745133" y="6027844"/>
            <a:ext cx="244686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>
                <a:latin typeface="Calibri" panose="020F0502020204030204"/>
              </a:rPr>
              <a:t>畏兀体蒙古文</a:t>
            </a:r>
            <a:endParaRPr lang="en-US" altLang="zh-CN" sz="2400" b="1">
              <a:latin typeface="Calibri" panose="020F0502020204030204"/>
            </a:endParaRPr>
          </a:p>
          <a:p>
            <a:pPr algn="ctr" eaLnBrk="1" hangingPunct="1"/>
            <a:r>
              <a:rPr lang="zh-CN" altLang="en-US" sz="2400" b="1">
                <a:latin typeface="Calibri" panose="020F0502020204030204"/>
              </a:rPr>
              <a:t>八思巴文</a:t>
            </a:r>
            <a:endParaRPr lang="zh-CN" altLang="en-US" sz="2400" b="1">
              <a:latin typeface="Calibri" panose="020F05020202040302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8005" y="0"/>
            <a:ext cx="111734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</a:t>
            </a:r>
            <a:r>
              <a:rPr lang="en-US" altLang="zh-CN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en-US" sz="28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zh-CN" sz="2800" b="1">
                <a:solidFill>
                  <a:srgbClr val="0606F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阅读教材</a:t>
            </a:r>
            <a:r>
              <a:rPr lang="en-US" altLang="zh-CN" sz="2800" b="1">
                <a:solidFill>
                  <a:srgbClr val="0606F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67-68</a:t>
            </a:r>
            <a:r>
              <a:rPr lang="zh-CN" altLang="en-US" sz="2800" b="1">
                <a:solidFill>
                  <a:srgbClr val="0606F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页</a:t>
            </a:r>
            <a:r>
              <a:rPr lang="zh-CN" altLang="zh-CN" sz="2800" b="1">
                <a:solidFill>
                  <a:srgbClr val="0606F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，共同总结宋元时期主要的文化与科技表现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>
            <p:custDataLst>
              <p:tags r:id="rId1"/>
            </p:custDataLst>
          </p:nvPr>
        </p:nvSpPr>
        <p:spPr>
          <a:xfrm>
            <a:off x="3556101" y="749671"/>
            <a:ext cx="7572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梳理中国古代文学的发展过程，概括文学发展的特点？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文本框 54"/>
          <p:cNvSpPr txBox="1"/>
          <p:nvPr>
            <p:custDataLst>
              <p:tags r:id="rId2"/>
            </p:custDataLst>
          </p:nvPr>
        </p:nvSpPr>
        <p:spPr>
          <a:xfrm>
            <a:off x="756017" y="1617093"/>
            <a:ext cx="1609725" cy="460375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春秋战国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弧形 45"/>
          <p:cNvSpPr/>
          <p:nvPr>
            <p:custDataLst>
              <p:tags r:id="rId3"/>
            </p:custDataLst>
          </p:nvPr>
        </p:nvSpPr>
        <p:spPr>
          <a:xfrm rot="6716781">
            <a:off x="1133605" y="1865749"/>
            <a:ext cx="1516722" cy="1719372"/>
          </a:xfrm>
          <a:prstGeom prst="arc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>
            <p:custDataLst>
              <p:tags r:id="rId4"/>
            </p:custDataLst>
          </p:nvPr>
        </p:nvSpPr>
        <p:spPr>
          <a:xfrm>
            <a:off x="2552268" y="2359248"/>
            <a:ext cx="1609725" cy="12001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赋</a:t>
            </a:r>
            <a:endParaRPr lang="en-US" altLang="zh-CN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2972409" y="1657348"/>
            <a:ext cx="992103" cy="460375"/>
          </a:xfrm>
          <a:prstGeom prst="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汉代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弧形 46"/>
          <p:cNvSpPr/>
          <p:nvPr>
            <p:custDataLst>
              <p:tags r:id="rId6"/>
            </p:custDataLst>
          </p:nvPr>
        </p:nvSpPr>
        <p:spPr>
          <a:xfrm rot="6536782">
            <a:off x="7032784" y="1667711"/>
            <a:ext cx="1385066" cy="2036470"/>
          </a:xfrm>
          <a:prstGeom prst="arc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>
            <p:custDataLst>
              <p:tags r:id="rId7"/>
            </p:custDataLst>
          </p:nvPr>
        </p:nvSpPr>
        <p:spPr>
          <a:xfrm rot="6356781">
            <a:off x="8665369" y="1707716"/>
            <a:ext cx="1385066" cy="2036470"/>
          </a:xfrm>
          <a:prstGeom prst="arc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弧形 5"/>
          <p:cNvSpPr/>
          <p:nvPr>
            <p:custDataLst>
              <p:tags r:id="rId8"/>
            </p:custDataLst>
          </p:nvPr>
        </p:nvSpPr>
        <p:spPr>
          <a:xfrm rot="6116781">
            <a:off x="5099209" y="1764866"/>
            <a:ext cx="1385066" cy="2036470"/>
          </a:xfrm>
          <a:prstGeom prst="arc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>
            <p:custDataLst>
              <p:tags r:id="rId9"/>
            </p:custDataLst>
          </p:nvPr>
        </p:nvSpPr>
        <p:spPr>
          <a:xfrm rot="5936781">
            <a:off x="2994184" y="1810586"/>
            <a:ext cx="1385066" cy="2036470"/>
          </a:xfrm>
          <a:prstGeom prst="arc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>
            <p:custDataLst>
              <p:tags r:id="rId10"/>
            </p:custDataLst>
          </p:nvPr>
        </p:nvSpPr>
        <p:spPr>
          <a:xfrm>
            <a:off x="4544640" y="2359040"/>
            <a:ext cx="1609725" cy="12001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诗歌</a:t>
            </a:r>
            <a:endParaRPr lang="en-US" altLang="zh-CN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文本框 50"/>
          <p:cNvSpPr txBox="1"/>
          <p:nvPr>
            <p:custDataLst>
              <p:tags r:id="rId11"/>
            </p:custDataLst>
          </p:nvPr>
        </p:nvSpPr>
        <p:spPr>
          <a:xfrm>
            <a:off x="4889101" y="1676481"/>
            <a:ext cx="922225" cy="46037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唐代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椭圆 42"/>
          <p:cNvSpPr/>
          <p:nvPr>
            <p:custDataLst>
              <p:tags r:id="rId12"/>
            </p:custDataLst>
          </p:nvPr>
        </p:nvSpPr>
        <p:spPr>
          <a:xfrm>
            <a:off x="6537270" y="2296175"/>
            <a:ext cx="1609725" cy="12001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词</a:t>
            </a:r>
            <a:endParaRPr lang="en-US" altLang="zh-CN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文本框 51"/>
          <p:cNvSpPr txBox="1"/>
          <p:nvPr>
            <p:custDataLst>
              <p:tags r:id="rId13"/>
            </p:custDataLst>
          </p:nvPr>
        </p:nvSpPr>
        <p:spPr>
          <a:xfrm>
            <a:off x="6930765" y="1675021"/>
            <a:ext cx="922225" cy="46037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宋代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椭圆 43"/>
          <p:cNvSpPr/>
          <p:nvPr>
            <p:custDataLst>
              <p:tags r:id="rId14"/>
            </p:custDataLst>
          </p:nvPr>
        </p:nvSpPr>
        <p:spPr>
          <a:xfrm>
            <a:off x="8361028" y="2228230"/>
            <a:ext cx="1609725" cy="12001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曲</a:t>
            </a:r>
            <a:endParaRPr lang="en-US" altLang="zh-CN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>
            <p:custDataLst>
              <p:tags r:id="rId15"/>
            </p:custDataLst>
          </p:nvPr>
        </p:nvSpPr>
        <p:spPr>
          <a:xfrm>
            <a:off x="10567567" y="1700510"/>
            <a:ext cx="922225" cy="46037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明清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>
            <p:custDataLst>
              <p:tags r:id="rId16"/>
            </p:custDataLst>
          </p:nvPr>
        </p:nvSpPr>
        <p:spPr>
          <a:xfrm>
            <a:off x="8854720" y="1654700"/>
            <a:ext cx="922225" cy="46037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元代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椭圆 44"/>
          <p:cNvSpPr/>
          <p:nvPr>
            <p:custDataLst>
              <p:tags r:id="rId17"/>
            </p:custDataLst>
          </p:nvPr>
        </p:nvSpPr>
        <p:spPr>
          <a:xfrm>
            <a:off x="10184786" y="2296175"/>
            <a:ext cx="1609725" cy="12001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小说</a:t>
            </a:r>
            <a:endParaRPr lang="en-US" altLang="zh-CN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椭圆 39"/>
          <p:cNvSpPr/>
          <p:nvPr>
            <p:custDataLst>
              <p:tags r:id="rId18"/>
            </p:custDataLst>
          </p:nvPr>
        </p:nvSpPr>
        <p:spPr>
          <a:xfrm>
            <a:off x="650185" y="2359040"/>
            <a:ext cx="1609725" cy="1200150"/>
          </a:xfrm>
          <a:prstGeom prst="ellips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诗经</a:t>
            </a:r>
            <a:endParaRPr lang="en-US" altLang="zh-CN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楚辞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>
          <a:xfrm>
            <a:off x="2658745" y="3903980"/>
            <a:ext cx="73977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特点：</a:t>
            </a:r>
            <a:r>
              <a:rPr lang="zh-CN" altLang="en-US" sz="28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通俗化、平民化、世俗化、个性化</a:t>
            </a:r>
            <a:endParaRPr lang="zh-CN" altLang="en-US" sz="28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0"/>
            </p:custDataLst>
          </p:nvPr>
        </p:nvSpPr>
        <p:spPr>
          <a:xfrm>
            <a:off x="2658745" y="4580890"/>
            <a:ext cx="7702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原因：商品经济发展，城市繁荣，市民阶层扩大。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1"/>
            </p:custDataLst>
          </p:nvPr>
        </p:nvSpPr>
        <p:spPr>
          <a:xfrm>
            <a:off x="480695" y="79438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文学发展趋势：</a:t>
            </a:r>
            <a:endParaRPr lang="zh-CN" altLang="en-US" sz="2400" b="1"/>
          </a:p>
        </p:txBody>
      </p:sp>
      <p:sp>
        <p:nvSpPr>
          <p:cNvPr id="3" name="文本框 2"/>
          <p:cNvSpPr txBox="1"/>
          <p:nvPr>
            <p:custDataLst>
              <p:tags r:id="rId22"/>
            </p:custDataLst>
          </p:nvPr>
        </p:nvSpPr>
        <p:spPr>
          <a:xfrm>
            <a:off x="71120" y="73660"/>
            <a:ext cx="895540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探究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小组讨论并思考文学发展特点及原因</a:t>
            </a:r>
            <a:endParaRPr lang="zh-CN" altLang="en-US" sz="28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55" grpId="0" bldLvl="0" animBg="1"/>
      <p:bldP spid="46" grpId="0" bldLvl="0" animBg="1"/>
      <p:bldP spid="41" grpId="0" bldLvl="0" animBg="1"/>
      <p:bldP spid="56" grpId="0" bldLvl="0" animBg="1"/>
      <p:bldP spid="47" grpId="0" bldLvl="0" animBg="1"/>
      <p:bldP spid="5" grpId="0" bldLvl="0" animBg="1"/>
      <p:bldP spid="6" grpId="0" bldLvl="0" animBg="1"/>
      <p:bldP spid="7" grpId="0" bldLvl="0" animBg="1"/>
      <p:bldP spid="42" grpId="0" bldLvl="0" animBg="1"/>
      <p:bldP spid="51" grpId="0" bldLvl="0" animBg="1"/>
      <p:bldP spid="43" grpId="0" bldLvl="0" animBg="1"/>
      <p:bldP spid="52" grpId="0" bldLvl="0" animBg="1"/>
      <p:bldP spid="44" grpId="0" bldLvl="0" animBg="1"/>
      <p:bldP spid="54" grpId="0" bldLvl="0" animBg="1"/>
      <p:bldP spid="53" grpId="0" bldLvl="0" animBg="1"/>
      <p:bldP spid="45" grpId="0" bldLvl="0" animBg="1"/>
      <p:bldP spid="11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588" name="文本框 10"/>
          <p:cNvSpPr txBox="1"/>
          <p:nvPr/>
        </p:nvSpPr>
        <p:spPr>
          <a:xfrm>
            <a:off x="2065079" y="2271370"/>
            <a:ext cx="7002781" cy="1285241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8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揭秘“南海一号”</a:t>
            </a:r>
            <a:endParaRPr lang="zh-CN" altLang="en-US" sz="8000" b="1" dirty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048589" name="文本框 11"/>
          <p:cNvSpPr txBox="1"/>
          <p:nvPr/>
        </p:nvSpPr>
        <p:spPr>
          <a:xfrm>
            <a:off x="1461660" y="3909849"/>
            <a:ext cx="8351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辽宋夏金元的经济、社会与文化</a:t>
            </a:r>
            <a:endParaRPr lang="zh-CN" altLang="en-US" sz="4000" b="1" dirty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048591" name="文本框 4"/>
          <p:cNvSpPr txBox="1"/>
          <p:nvPr/>
        </p:nvSpPr>
        <p:spPr>
          <a:xfrm>
            <a:off x="122044" y="123357"/>
            <a:ext cx="7458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中外历史纲要（上）第三单元</a:t>
            </a:r>
            <a:endParaRPr lang="zh-CN" altLang="en-US" sz="4000" b="1" dirty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文本框 2"/>
          <p:cNvSpPr txBox="1"/>
          <p:nvPr/>
        </p:nvSpPr>
        <p:spPr>
          <a:xfrm>
            <a:off x="4784090" y="532130"/>
            <a:ext cx="2625090" cy="79247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本课小结</a:t>
            </a:r>
            <a:endParaRPr lang="zh-CN" altLang="en-US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048786" name="文本框 10"/>
          <p:cNvSpPr txBox="1"/>
          <p:nvPr/>
        </p:nvSpPr>
        <p:spPr>
          <a:xfrm>
            <a:off x="295275" y="1709420"/>
            <a:ext cx="1724025" cy="1325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农业发展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手工业发展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87" name="右箭头 9"/>
          <p:cNvSpPr/>
          <p:nvPr/>
        </p:nvSpPr>
        <p:spPr>
          <a:xfrm>
            <a:off x="2059940" y="2007870"/>
            <a:ext cx="708660" cy="631190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1" name="组合 26"/>
          <p:cNvGrpSpPr/>
          <p:nvPr/>
        </p:nvGrpSpPr>
        <p:grpSpPr>
          <a:xfrm>
            <a:off x="2809240" y="1652270"/>
            <a:ext cx="1708785" cy="1509395"/>
            <a:chOff x="12753" y="2115"/>
            <a:chExt cx="2523" cy="2379"/>
          </a:xfrm>
          <a:solidFill>
            <a:srgbClr val="F3F0C5"/>
          </a:solidFill>
        </p:grpSpPr>
        <p:sp>
          <p:nvSpPr>
            <p:cNvPr id="1048789" name="椭圆 24"/>
            <p:cNvSpPr/>
            <p:nvPr>
              <p:custDataLst>
                <p:tags r:id="rId1"/>
              </p:custDataLst>
            </p:nvPr>
          </p:nvSpPr>
          <p:spPr>
            <a:xfrm>
              <a:off x="12850" y="2115"/>
              <a:ext cx="2426" cy="237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p>
              <a:pPr algn="ctr"/>
              <a:endParaRPr lang="zh-CN" altLang="en-US" sz="2000"/>
            </a:p>
          </p:txBody>
        </p:sp>
        <p:sp>
          <p:nvSpPr>
            <p:cNvPr id="1048790" name="文本框 25"/>
            <p:cNvSpPr txBox="1"/>
            <p:nvPr>
              <p:custDataLst>
                <p:tags r:id="rId2"/>
              </p:custDataLst>
            </p:nvPr>
          </p:nvSpPr>
          <p:spPr>
            <a:xfrm>
              <a:off x="12753" y="2878"/>
              <a:ext cx="2427" cy="726"/>
            </a:xfrm>
            <a:prstGeom prst="rect">
              <a:avLst/>
            </a:prstGeom>
            <a:grpFill/>
          </p:spPr>
          <p:txBody>
            <a:bodyPr wrap="square" rtlCol="0" anchor="ctr" anchorCtr="0">
              <a:spAutoFit/>
            </a:bodyPr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商业繁荣</a:t>
              </a:r>
              <a:endPara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048791" name="右箭头 6"/>
          <p:cNvSpPr/>
          <p:nvPr/>
        </p:nvSpPr>
        <p:spPr>
          <a:xfrm>
            <a:off x="4624070" y="2007870"/>
            <a:ext cx="708660" cy="631190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48792" name="文本框 11"/>
          <p:cNvSpPr txBox="1"/>
          <p:nvPr/>
        </p:nvSpPr>
        <p:spPr>
          <a:xfrm>
            <a:off x="5438775" y="2136140"/>
            <a:ext cx="1453515" cy="5029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社会变化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48793" name="文本框 5"/>
          <p:cNvSpPr txBox="1"/>
          <p:nvPr/>
        </p:nvSpPr>
        <p:spPr>
          <a:xfrm>
            <a:off x="6998335" y="1836420"/>
            <a:ext cx="1197610" cy="1198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kumimoji="1" lang="zh-CN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流动化</a:t>
            </a:r>
            <a:r>
              <a:rPr kumimoji="1"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endParaRPr kumimoji="1"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平等化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宽松化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右箭头 6"/>
          <p:cNvSpPr/>
          <p:nvPr>
            <p:custDataLst>
              <p:tags r:id="rId3"/>
            </p:custDataLst>
          </p:nvPr>
        </p:nvSpPr>
        <p:spPr>
          <a:xfrm>
            <a:off x="8529955" y="2049145"/>
            <a:ext cx="671830" cy="631190"/>
          </a:xfrm>
          <a:prstGeom prst="rightArrow">
            <a:avLst/>
          </a:prstGeom>
          <a:solidFill>
            <a:srgbClr val="ED7D31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5"/>
          <p:cNvSpPr txBox="1"/>
          <p:nvPr/>
        </p:nvSpPr>
        <p:spPr>
          <a:xfrm>
            <a:off x="9369425" y="1836420"/>
            <a:ext cx="1197610" cy="1198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思想上</a:t>
            </a:r>
            <a:r>
              <a:rPr kumimoji="1"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 </a:t>
            </a:r>
            <a:endParaRPr kumimoji="1"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文化上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r>
              <a:rPr kumimoji="1" lang="zh-CN" altLang="en-US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科技上</a:t>
            </a:r>
            <a:endParaRPr kumimoji="1" lang="zh-CN" altLang="en-US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74520" y="3865245"/>
            <a:ext cx="7811135" cy="2091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大宋王朝开创了璀璨的经济大时代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物质文明和精神文明所达到的高度，在中国整个封建社会历史时期之内，可以说是空前绝后的。</a:t>
            </a:r>
            <a:r>
              <a:rPr 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但在上层建筑的羁绊下并没有出现真正的社会大变革，如同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南海一号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一样逐渐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沉默</a:t>
            </a:r>
            <a:r>
              <a:rPr lang="zh-CN" altLang="en-US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于历史长河</a:t>
            </a:r>
            <a:r>
              <a:rPr lang="zh-CN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86" grpId="0" bldLvl="0" animBg="1"/>
      <p:bldP spid="1048787" grpId="0" bldLvl="0" animBg="1"/>
      <p:bldP spid="1048791" grpId="0" bldLvl="0" animBg="1"/>
      <p:bldP spid="1048792" grpId="0" bldLvl="0" animBg="1"/>
      <p:bldP spid="1048793" grpId="0" bldLvl="0" animBg="1"/>
      <p:bldP spid="2" grpId="0" bldLvl="0" animBg="1"/>
      <p:bldP spid="4" grpId="0" animBg="1"/>
      <p:bldP spid="4" grpId="1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48605" name="文本框 21"/>
          <p:cNvSpPr txBox="1"/>
          <p:nvPr/>
        </p:nvSpPr>
        <p:spPr>
          <a:xfrm>
            <a:off x="513080" y="2292985"/>
            <a:ext cx="1116584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>
                <a:sym typeface="+mn-ea"/>
              </a:rPr>
              <a:t>一、从沉船文物看经济发展之表现</a:t>
            </a:r>
            <a:endParaRPr lang="en-US" altLang="zh-CN" sz="3200" b="1" dirty="0" smtClean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  <a:p>
            <a:pPr algn="ctr"/>
            <a:r>
              <a:rPr lang="en-US" altLang="zh-CN" sz="32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                     </a:t>
            </a:r>
            <a:r>
              <a:rPr lang="en-US" altLang="zh-CN" sz="4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——</a:t>
            </a:r>
            <a:r>
              <a:rPr lang="zh-CN" altLang="en-US" sz="4000" b="1" dirty="0" smtClean="0">
                <a:solidFill>
                  <a:srgbClr val="294FA0"/>
                </a:solidFill>
                <a:latin typeface="思源黑体" panose="020B0500000000000000" pitchFamily="34" charset="-122"/>
                <a:ea typeface="思源黑体" panose="020B0500000000000000" pitchFamily="34" charset="-122"/>
                <a:sym typeface="思源黑体" panose="020B0500000000000000" pitchFamily="34" charset="-122"/>
              </a:rPr>
              <a:t>农业、手工业、商业发展</a:t>
            </a:r>
            <a:endParaRPr lang="zh-CN" altLang="en-US" sz="4000" b="1" dirty="0">
              <a:solidFill>
                <a:srgbClr val="294FA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extBox 16"/>
          <p:cNvSpPr txBox="1"/>
          <p:nvPr/>
        </p:nvSpPr>
        <p:spPr>
          <a:xfrm>
            <a:off x="162560" y="394335"/>
            <a:ext cx="11649710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sz="3200" dirty="0" smtClean="0"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南海一号</a:t>
            </a:r>
            <a:r>
              <a:rPr lang="en-US" altLang="zh-CN" sz="3200" dirty="0" smtClean="0"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3200" dirty="0" smtClean="0">
                <a:latin typeface="黑体" panose="02010609060101010101" charset="-122"/>
                <a:ea typeface="黑体" panose="02010609060101010101" charset="-122"/>
              </a:rPr>
              <a:t>发现了什么？结合教材探究问题</a:t>
            </a:r>
            <a:endParaRPr lang="zh-CN" altLang="en-US" sz="3200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97157" name="图片 17" descr="640.jpg"/>
          <p:cNvPicPr>
            <a:picLocks noChangeAspect="1"/>
          </p:cNvPicPr>
          <p:nvPr/>
        </p:nvPicPr>
        <p:blipFill>
          <a:blip r:embed="rId1"/>
          <a:srcRect l="11301" r="17709" b="173"/>
          <a:stretch>
            <a:fillRect/>
          </a:stretch>
        </p:blipFill>
        <p:spPr>
          <a:xfrm>
            <a:off x="678180" y="1189355"/>
            <a:ext cx="3454400" cy="2449830"/>
          </a:xfrm>
          <a:prstGeom prst="rect">
            <a:avLst/>
          </a:prstGeom>
        </p:spPr>
      </p:pic>
      <p:sp>
        <p:nvSpPr>
          <p:cNvPr id="1048611" name="矩形 18"/>
          <p:cNvSpPr/>
          <p:nvPr/>
        </p:nvSpPr>
        <p:spPr>
          <a:xfrm>
            <a:off x="614045" y="3747135"/>
            <a:ext cx="3412490" cy="163004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ts val="3000"/>
              </a:lnSpc>
              <a:spcBef>
                <a:spcPts val="1800"/>
              </a:spcBef>
            </a:pPr>
            <a:r>
              <a:rPr lang="zh-CN" altLang="en-US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“南海一号”出水了</a:t>
            </a:r>
            <a:r>
              <a:rPr lang="en-US" altLang="zh-CN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3105</a:t>
            </a:r>
            <a:r>
              <a:rPr lang="zh-CN" altLang="en-US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粒植物种子和果实</a:t>
            </a:r>
            <a:r>
              <a:rPr lang="en-US" altLang="zh-CN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,</a:t>
            </a:r>
            <a:r>
              <a:rPr lang="zh-CN" altLang="en-US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其中绝大多数是可食用植物。</a:t>
            </a:r>
            <a:endParaRPr lang="zh-CN" altLang="en-US" sz="2800" dirty="0" smtClean="0">
              <a:latin typeface="仿宋" panose="02010609060101010101" pitchFamily="49" charset="-122"/>
              <a:ea typeface="仿宋" panose="02010609060101010101" pitchFamily="49" charset="-122"/>
              <a:sym typeface="思源黑体" panose="020B0500000000000000" pitchFamily="34" charset="-122"/>
            </a:endParaRPr>
          </a:p>
        </p:txBody>
      </p:sp>
      <p:sp>
        <p:nvSpPr>
          <p:cNvPr id="1048612" name="文本框 1"/>
          <p:cNvSpPr txBox="1"/>
          <p:nvPr/>
        </p:nvSpPr>
        <p:spPr>
          <a:xfrm>
            <a:off x="4531360" y="3731895"/>
            <a:ext cx="351663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“南海一号”</a:t>
            </a:r>
            <a:r>
              <a:rPr lang="zh-CN" altLang="en-US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出水数千件完整瓷器，品种超过30种。</a:t>
            </a:r>
            <a:endParaRPr lang="zh-CN" altLang="en-US" sz="28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2097158" name="图片 2" descr="6nxc-fynmzuk2765906"/>
          <p:cNvPicPr>
            <a:picLocks noChangeAspect="1"/>
          </p:cNvPicPr>
          <p:nvPr/>
        </p:nvPicPr>
        <p:blipFill>
          <a:blip r:embed="rId2"/>
          <a:srcRect l="14437" t="24979"/>
          <a:stretch>
            <a:fillRect/>
          </a:stretch>
        </p:blipFill>
        <p:spPr>
          <a:xfrm>
            <a:off x="4476115" y="1189355"/>
            <a:ext cx="3492500" cy="2450465"/>
          </a:xfrm>
          <a:prstGeom prst="rect">
            <a:avLst/>
          </a:prstGeom>
        </p:spPr>
      </p:pic>
      <p:pic>
        <p:nvPicPr>
          <p:cNvPr id="2097159" name="图片 3" descr="a41f7269446514e18f8a05"/>
          <p:cNvPicPr>
            <a:picLocks noChangeAspect="1"/>
          </p:cNvPicPr>
          <p:nvPr/>
        </p:nvPicPr>
        <p:blipFill>
          <a:blip r:embed="rId3"/>
          <a:srcRect l="25836" t="15837" r="344" b="4210"/>
          <a:stretch>
            <a:fillRect/>
          </a:stretch>
        </p:blipFill>
        <p:spPr>
          <a:xfrm>
            <a:off x="8312150" y="1189355"/>
            <a:ext cx="3500755" cy="2450465"/>
          </a:xfrm>
          <a:prstGeom prst="rect">
            <a:avLst/>
          </a:prstGeom>
        </p:spPr>
      </p:pic>
      <p:sp>
        <p:nvSpPr>
          <p:cNvPr id="1048613" name="文本框 4"/>
          <p:cNvSpPr txBox="1"/>
          <p:nvPr/>
        </p:nvSpPr>
        <p:spPr>
          <a:xfrm>
            <a:off x="8312150" y="3790315"/>
            <a:ext cx="36861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“南海一号”出水铜钱约17000枚。</a:t>
            </a:r>
            <a:endParaRPr lang="zh-CN" altLang="en-US" sz="2800" dirty="0" smtClean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1" grpId="0"/>
      <p:bldP spid="1048612" grpId="0"/>
      <p:bldP spid="10486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489585" y="702310"/>
            <a:ext cx="9334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探究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浏览教材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64-65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页共同回答农业发展的表现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13055" y="1391920"/>
          <a:ext cx="11377930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4383405"/>
                <a:gridCol w="5481955"/>
              </a:tblGrid>
              <a:tr h="45720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领域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                   </a:t>
                      </a:r>
                      <a:r>
                        <a:rPr lang="zh-CN" altLang="en-US" sz="2400"/>
                        <a:t>表现</a:t>
                      </a: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/>
                        <a:t>                            </a:t>
                      </a:r>
                      <a:r>
                        <a:rPr lang="zh-CN" altLang="en-US" sz="2400"/>
                        <a:t>作用</a:t>
                      </a:r>
                      <a:endParaRPr lang="zh-CN" altLang="en-US" sz="2400"/>
                    </a:p>
                  </a:txBody>
                  <a:tcPr vert="horz"/>
                </a:tc>
              </a:tr>
              <a:tr h="76200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latin typeface="华文黑体" panose="02010600040101010101" charset="-122"/>
                          <a:ea typeface="华文黑体" panose="02010600040101010101" charset="-122"/>
                          <a:sym typeface="+mn-ea"/>
                        </a:rPr>
                        <a:t>耕种制度</a:t>
                      </a:r>
                      <a:endParaRPr lang="en-US" altLang="zh-CN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81470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latin typeface="华文黑体" panose="02010600040101010101" charset="-122"/>
                          <a:ea typeface="华文黑体" panose="02010600040101010101" charset="-122"/>
                          <a:sym typeface="+mn-ea"/>
                        </a:rPr>
                        <a:t>经济结构</a:t>
                      </a:r>
                      <a:endParaRPr lang="en-US" altLang="zh-CN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96012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华文黑体" panose="02010600040101010101" charset="-122"/>
                          <a:ea typeface="华文黑体" panose="02010600040101010101" charset="-122"/>
                          <a:sym typeface="+mn-ea"/>
                        </a:rPr>
                        <a:t>作物</a:t>
                      </a:r>
                      <a:r>
                        <a:rPr lang="en-US" altLang="zh-CN" sz="2400" b="1">
                          <a:latin typeface="华文黑体" panose="02010600040101010101" charset="-122"/>
                          <a:ea typeface="华文黑体" panose="02010600040101010101" charset="-122"/>
                          <a:sym typeface="+mn-ea"/>
                        </a:rPr>
                        <a:t>推广</a:t>
                      </a:r>
                      <a:endParaRPr lang="en-US" altLang="zh-CN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118872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sz="2400" b="1">
                        <a:latin typeface="黑体" panose="02010609060101010101" charset="-122"/>
                        <a:ea typeface="黑体" panose="02010609060101010101" charset="-122"/>
                        <a:cs typeface="+mn-ea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sz="2400" b="1">
                          <a:latin typeface="黑体" panose="02010609060101010101" charset="-122"/>
                          <a:ea typeface="黑体" panose="02010609060101010101" charset="-122"/>
                          <a:cs typeface="+mn-ea"/>
                          <a:sym typeface="+mn-ea"/>
                        </a:rPr>
                        <a:t>人口规模</a:t>
                      </a:r>
                      <a:endParaRPr lang="zh-CN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+mn-ea"/>
                      </a:endParaRPr>
                    </a:p>
                    <a:p>
                      <a:pPr>
                        <a:buNone/>
                      </a:pPr>
                      <a:endParaRPr lang="en-US" altLang="zh-CN" sz="2400" b="1">
                        <a:latin typeface="华文黑体" panose="02010600040101010101" charset="-122"/>
                        <a:ea typeface="华文黑体" panose="02010600040101010101" charset="-122"/>
                        <a:sym typeface="+mn-ea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240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112645" y="1899285"/>
            <a:ext cx="39833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一年两熟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（一年三熟）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的稻麦复种制在南方普及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4"/>
            </p:custDataLst>
          </p:nvPr>
        </p:nvSpPr>
        <p:spPr>
          <a:xfrm>
            <a:off x="6871335" y="1899285"/>
            <a:ext cx="4239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土地的利用率</a:t>
            </a:r>
            <a:r>
              <a:rPr kumimoji="0" lang="zh-CN" altLang="en-US" sz="2400" b="1" i="0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提高，粮食产量增加，人口增多</a:t>
            </a:r>
            <a:endParaRPr kumimoji="0" lang="zh-CN" altLang="en-US" sz="2400" b="1" i="0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937385" y="2729230"/>
            <a:ext cx="42233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出现了固定种植某种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经济作物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（棉花、茶叶、蚕桑等）</a:t>
            </a:r>
            <a:r>
              <a:rPr lang="en-US" altLang="zh-CN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的农户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6860540" y="2729230"/>
            <a:ext cx="425005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对传统</a:t>
            </a:r>
            <a:r>
              <a:rPr lang="zh-CN" altLang="en-US" sz="2400" b="1">
                <a:solidFill>
                  <a:srgbClr val="FF33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自然经济结构</a:t>
            </a: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有一定突破，客观上推动商品经济发展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056765" y="3559175"/>
            <a:ext cx="39839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棉花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在内地</a:t>
            </a:r>
            <a:r>
              <a:rPr lang="en-US" altLang="zh-CN" sz="2400" b="1" err="1">
                <a:latin typeface="黑体" panose="02010609060101010101" charset="-122"/>
                <a:ea typeface="黑体" panose="02010609060101010101" charset="-122"/>
                <a:sym typeface="+mn-ea"/>
              </a:rPr>
              <a:t>的种植始于宋朝，在</a:t>
            </a:r>
            <a:r>
              <a:rPr lang="en-US" altLang="zh-CN" sz="2400" b="1" err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元朝</a:t>
            </a:r>
            <a:r>
              <a:rPr lang="en-US" altLang="zh-CN" sz="2400" b="1" err="1">
                <a:latin typeface="黑体" panose="02010609060101010101" charset="-122"/>
                <a:ea typeface="黑体" panose="02010609060101010101" charset="-122"/>
                <a:sym typeface="+mn-ea"/>
              </a:rPr>
              <a:t>得到大力推广</a:t>
            </a:r>
            <a:endParaRPr lang="en-US" altLang="zh-CN" sz="24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6871335" y="3678555"/>
            <a:ext cx="37890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None/>
              <a:defRPr/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江西拙楷" panose="02010600040101010101" charset="-122"/>
                <a:sym typeface="+mn-ea"/>
              </a:rPr>
              <a:t>带动了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江西拙楷" panose="02010600040101010101" charset="-122"/>
                <a:sym typeface="+mn-ea"/>
              </a:rPr>
              <a:t>棉纺织业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江西拙楷" panose="02010600040101010101" charset="-122"/>
                <a:sym typeface="+mn-ea"/>
              </a:rPr>
              <a:t>的发展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江西拙楷" panose="0201060004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937385" y="4577715"/>
            <a:ext cx="42887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sym typeface="+mn-ea"/>
              </a:rPr>
              <a:t>北宋末年实际人口数应当超过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亿</a:t>
            </a:r>
            <a:endParaRPr lang="zh-CN" altLang="en-US" sz="24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6860540" y="4577715"/>
            <a:ext cx="424942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在中国古代人口史上是一个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划时代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的标志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5" grpId="0"/>
      <p:bldP spid="6" grpId="0"/>
      <p:bldP spid="7" grpId="0"/>
      <p:bldP spid="8" grpId="0"/>
      <p:bldP spid="13" grpId="0"/>
      <p:bldP spid="13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1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5244" y="864340"/>
          <a:ext cx="9205737" cy="3857625"/>
        </p:xfrm>
        <a:graphic>
          <a:graphicData uri="http://schemas.openxmlformats.org/drawingml/2006/table">
            <a:tbl>
              <a:tblPr firstRow="1" bandRow="1"/>
              <a:tblGrid>
                <a:gridCol w="1166495"/>
                <a:gridCol w="3777615"/>
                <a:gridCol w="4261627"/>
              </a:tblGrid>
              <a:tr h="45847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行业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概况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3175">
                      <a:solidFill>
                        <a:srgbClr val="FFFFFF"/>
                      </a:solidFill>
                      <a:prstDash val="dot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影响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FFFF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 cap="rnd">
                      <a:solidFill>
                        <a:srgbClr val="FF6238"/>
                      </a:solidFill>
                      <a:prstDash val="solid"/>
                    </a:lnT>
                    <a:lnB w="19050">
                      <a:solidFill>
                        <a:srgbClr val="FF6238"/>
                      </a:solidFill>
                      <a:prstDash val="solid"/>
                    </a:lnB>
                    <a:solidFill>
                      <a:srgbClr val="FF6238"/>
                    </a:solidFill>
                  </a:tcPr>
                </a:tc>
              </a:tr>
              <a:tr h="80835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40404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制瓷业</a:t>
                      </a:r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19050">
                      <a:solidFill>
                        <a:srgbClr val="FF6238"/>
                      </a:solidFill>
                      <a:prstDash val="solid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2F2F2"/>
                    </a:solidFill>
                  </a:tcPr>
                </a:tc>
              </a:tr>
              <a:tr h="89471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40404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矿冶业</a:t>
                      </a:r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3175">
                      <a:solidFill>
                        <a:srgbClr val="FF6238"/>
                      </a:solidFill>
                      <a:prstDash val="dot"/>
                    </a:lnB>
                    <a:solidFill>
                      <a:srgbClr val="FFFFFF"/>
                    </a:solidFill>
                  </a:tcPr>
                </a:tc>
              </a:tr>
              <a:tr h="87312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1">
                          <a:solidFill>
                            <a:srgbClr val="40404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印刷业</a:t>
                      </a:r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19050" cap="rnd">
                      <a:solidFill>
                        <a:srgbClr val="FF6238"/>
                      </a:solidFill>
                      <a:prstDash val="solid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6238"/>
                      </a:solidFill>
                      <a:prstDash val="dot"/>
                    </a:lnL>
                    <a:lnR w="3175">
                      <a:solidFill>
                        <a:srgbClr val="FF6238"/>
                      </a:solidFill>
                      <a:prstDash val="dot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1">
                        <a:solidFill>
                          <a:srgbClr val="40404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vert="horz" anchor="ctr">
                    <a:lnL w="3175">
                      <a:solidFill>
                        <a:srgbClr val="FF6238"/>
                      </a:solidFill>
                      <a:prstDash val="dot"/>
                    </a:lnL>
                    <a:lnR w="19050" cap="rnd">
                      <a:solidFill>
                        <a:srgbClr val="FF6238"/>
                      </a:solidFill>
                      <a:prstDash val="solid"/>
                    </a:lnR>
                    <a:lnT w="3175">
                      <a:solidFill>
                        <a:srgbClr val="FF6238"/>
                      </a:solidFill>
                      <a:prstDash val="dot"/>
                    </a:lnT>
                    <a:lnB w="19050" cap="rnd">
                      <a:solidFill>
                        <a:srgbClr val="FF6238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360170" y="1270635"/>
            <a:ext cx="3688080" cy="90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0000"/>
              </a:lnSpc>
            </a:pPr>
            <a:r>
              <a:rPr lang="zh-CN" altLang="en-US" sz="2400" b="1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pitchFamily="49" charset="-122"/>
              </a:rPr>
              <a:t>宋朝</a:t>
            </a:r>
            <a:r>
              <a:rPr lang="zh-CN" altLang="en-US" sz="2400" b="1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pitchFamily="49" charset="-122"/>
              </a:rPr>
              <a:t>出现五大名</a:t>
            </a:r>
            <a:r>
              <a:rPr lang="zh-CN" altLang="en-US" sz="2400" b="1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pitchFamily="49" charset="-122"/>
              </a:rPr>
              <a:t>窑；景德镇成为瓷都；元代青花瓷</a:t>
            </a:r>
            <a:endParaRPr lang="zh-CN" altLang="en-US" sz="2400" b="1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048250" y="1356360"/>
            <a:ext cx="42722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瓷器大量出口海外成为继丝绸之后，</a:t>
            </a:r>
            <a:r>
              <a:rPr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中华文明新的物质象征</a:t>
            </a: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。</a:t>
            </a:r>
            <a:endParaRPr lang="zh-CN" altLang="en-US" sz="240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1387475" y="2072005"/>
            <a:ext cx="3035935" cy="90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0000"/>
              </a:lnSpc>
            </a:pPr>
            <a:r>
              <a:rPr lang="zh-CN" altLang="en-US" sz="2400" b="1" smtClean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北宋普遍用</a:t>
            </a:r>
            <a:r>
              <a:rPr lang="zh-CN" altLang="en-US" sz="2400" b="1" smtClean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煤</a:t>
            </a:r>
            <a:r>
              <a:rPr lang="zh-CN" altLang="en-US" sz="2400" b="1" smtClean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做燃料</a:t>
            </a:r>
            <a:endParaRPr lang="en-US" altLang="zh-CN" sz="2400" b="1" smtClean="0"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ea"/>
            </a:endParaRPr>
          </a:p>
          <a:p>
            <a:pPr lvl="0" defTabSz="914400">
              <a:lnSpc>
                <a:spcPct val="110000"/>
              </a:lnSpc>
            </a:pPr>
            <a:r>
              <a:rPr lang="zh-CN" altLang="en-US" sz="2400" b="1" smtClean="0"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ea"/>
              </a:rPr>
              <a:t>（南宋用焦炭冶铁）</a:t>
            </a:r>
            <a:endParaRPr lang="zh-CN" altLang="en-US" sz="2400" b="1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5126990" y="2173605"/>
            <a:ext cx="3959860" cy="90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0000"/>
              </a:lnSpc>
            </a:pPr>
            <a:r>
              <a:rPr lang="zh-CN" altLang="en-US" sz="2400" b="1" smtClean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燃</a:t>
            </a:r>
            <a:r>
              <a:rPr lang="zh-CN" altLang="en-US" sz="24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料的改进大大提高了金属</a:t>
            </a:r>
            <a:r>
              <a:rPr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冶炼</a:t>
            </a:r>
            <a:r>
              <a:rPr lang="zh-CN" altLang="en-US" sz="24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的产量和质量。</a:t>
            </a:r>
            <a:endParaRPr lang="zh-CN" altLang="en-US" sz="24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1387205" y="3201485"/>
            <a:ext cx="355927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雕版</a:t>
            </a: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印刷术、</a:t>
            </a:r>
            <a:r>
              <a:rPr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活字</a:t>
            </a:r>
            <a:r>
              <a:rPr lang="zh-CN" altLang="en-US" sz="2400" b="1">
                <a:latin typeface="华文中宋" panose="02010600040101010101" pitchFamily="2" charset="-122"/>
                <a:ea typeface="华文中宋" panose="02010600040101010101" pitchFamily="2" charset="-122"/>
              </a:rPr>
              <a:t>印刷术</a:t>
            </a:r>
            <a:endParaRPr lang="zh-CN" altLang="en-US" sz="240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127625" y="2966085"/>
            <a:ext cx="4404995" cy="90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0000"/>
              </a:lnSpc>
            </a:pPr>
            <a:r>
              <a:rPr lang="en-US" altLang="zh-CN" sz="24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推动了</a:t>
            </a:r>
            <a:r>
              <a:rPr lang="zh-CN" altLang="en-US" sz="24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文化的普及</a:t>
            </a:r>
            <a:r>
              <a:rPr lang="zh-CN" altLang="en-US" sz="24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，进一步带动了造纸业的发展。</a:t>
            </a:r>
            <a:endParaRPr lang="zh-CN" altLang="en-US" sz="24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8"/>
            </p:custDataLst>
          </p:nvPr>
        </p:nvGrpSpPr>
        <p:grpSpPr>
          <a:xfrm>
            <a:off x="8890" y="4210050"/>
            <a:ext cx="5384664" cy="2115820"/>
            <a:chOff x="0" y="7274"/>
            <a:chExt cx="10801" cy="3332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6" t="37236" r="62905" b="36437"/>
            <a:stretch>
              <a:fillRect/>
            </a:stretch>
          </p:blipFill>
          <p:spPr>
            <a:xfrm>
              <a:off x="0" y="7424"/>
              <a:ext cx="2845" cy="284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58" t="37236" r="55606" b="36437"/>
            <a:stretch>
              <a:fillRect/>
            </a:stretch>
          </p:blipFill>
          <p:spPr>
            <a:xfrm>
              <a:off x="2887" y="7523"/>
              <a:ext cx="1392" cy="273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94" t="37236" r="45872" b="36437"/>
            <a:stretch>
              <a:fillRect/>
            </a:stretch>
          </p:blipFill>
          <p:spPr>
            <a:xfrm>
              <a:off x="4367" y="7274"/>
              <a:ext cx="1981" cy="301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27" t="37236" r="33266" b="36437"/>
            <a:stretch>
              <a:fillRect/>
            </a:stretch>
          </p:blipFill>
          <p:spPr>
            <a:xfrm>
              <a:off x="6471" y="7721"/>
              <a:ext cx="2148" cy="252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4" t="37236" r="22652" b="36437"/>
            <a:stretch>
              <a:fillRect/>
            </a:stretch>
          </p:blipFill>
          <p:spPr>
            <a:xfrm>
              <a:off x="8680" y="7307"/>
              <a:ext cx="2121" cy="296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5"/>
              </p:custDataLst>
            </p:nvPr>
          </p:nvSpPr>
          <p:spPr>
            <a:xfrm>
              <a:off x="769" y="9945"/>
              <a:ext cx="1431" cy="6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汝窑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2847" y="9976"/>
              <a:ext cx="1431" cy="6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官窑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" name="文本框 1"/>
            <p:cNvSpPr txBox="1"/>
            <p:nvPr>
              <p:custDataLst>
                <p:tags r:id="rId17"/>
              </p:custDataLst>
            </p:nvPr>
          </p:nvSpPr>
          <p:spPr>
            <a:xfrm>
              <a:off x="4693" y="9961"/>
              <a:ext cx="143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定窑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8"/>
              </p:custDataLst>
            </p:nvPr>
          </p:nvSpPr>
          <p:spPr>
            <a:xfrm>
              <a:off x="6825" y="9960"/>
              <a:ext cx="143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钧窑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9021" y="9960"/>
              <a:ext cx="143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latin typeface="楷体" panose="02010609060101010101" pitchFamily="49" charset="-122"/>
                  <a:ea typeface="楷体" panose="02010609060101010101" pitchFamily="49" charset="-122"/>
                </a:rPr>
                <a:t>哥窑</a:t>
              </a:r>
              <a:endParaRPr lang="zh-CN" altLang="en-US" sz="20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20"/>
            </p:custDataLst>
          </p:nvPr>
        </p:nvGrpSpPr>
        <p:grpSpPr>
          <a:xfrm>
            <a:off x="9340215" y="2259965"/>
            <a:ext cx="2439035" cy="1463040"/>
            <a:chOff x="15098" y="4143"/>
            <a:chExt cx="4136" cy="3807"/>
          </a:xfrm>
        </p:grpSpPr>
        <p:pic>
          <p:nvPicPr>
            <p:cNvPr id="34" name="图片 33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rcRect t="16778" r="3903" b="13934"/>
            <a:stretch>
              <a:fillRect/>
            </a:stretch>
          </p:blipFill>
          <p:spPr>
            <a:xfrm>
              <a:off x="15861" y="4143"/>
              <a:ext cx="3373" cy="245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5098" y="5755"/>
              <a:ext cx="3469" cy="21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9" name="文本框 28"/>
          <p:cNvSpPr txBox="1"/>
          <p:nvPr>
            <p:custDataLst>
              <p:tags r:id="rId25"/>
            </p:custDataLst>
          </p:nvPr>
        </p:nvSpPr>
        <p:spPr>
          <a:xfrm>
            <a:off x="9188450" y="6404610"/>
            <a:ext cx="1680845" cy="400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活字印刷术</a:t>
            </a:r>
            <a:endParaRPr lang="zh-CN" altLang="en-US"/>
          </a:p>
        </p:txBody>
      </p:sp>
      <p:grpSp>
        <p:nvGrpSpPr>
          <p:cNvPr id="30" name="组合 29"/>
          <p:cNvGrpSpPr/>
          <p:nvPr>
            <p:custDataLst>
              <p:tags r:id="rId26"/>
            </p:custDataLst>
          </p:nvPr>
        </p:nvGrpSpPr>
        <p:grpSpPr>
          <a:xfrm>
            <a:off x="5590540" y="4648835"/>
            <a:ext cx="3227070" cy="1949450"/>
            <a:chOff x="8797" y="7729"/>
            <a:chExt cx="5082" cy="3070"/>
          </a:xfrm>
        </p:grpSpPr>
        <p:pic>
          <p:nvPicPr>
            <p:cNvPr id="35" name="图片 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11534" y="7729"/>
              <a:ext cx="1607" cy="218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7" y="7729"/>
              <a:ext cx="1570" cy="218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31"/>
              </p:custDataLst>
            </p:nvPr>
          </p:nvSpPr>
          <p:spPr>
            <a:xfrm>
              <a:off x="8797" y="10085"/>
              <a:ext cx="5082" cy="71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r>
                <a:rPr lang="zh-CN" alt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青花瓷和釉里红</a:t>
              </a:r>
              <a:r>
                <a:rPr lang="en-US" altLang="zh-CN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——</a:t>
              </a:r>
              <a:r>
                <a:rPr lang="zh-CN" altLang="en-US" sz="20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元朝</a:t>
              </a:r>
              <a:endPara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 bwMode="auto">
          <a:xfrm>
            <a:off x="8705850" y="4648835"/>
            <a:ext cx="2525395" cy="1488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/>
          <p:cNvSpPr txBox="1"/>
          <p:nvPr>
            <p:custDataLst>
              <p:tags r:id="rId34"/>
            </p:custDataLst>
          </p:nvPr>
        </p:nvSpPr>
        <p:spPr>
          <a:xfrm>
            <a:off x="69850" y="118110"/>
            <a:ext cx="1212786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1.2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阅读课本，梳理辽宋夏金元时期，</a:t>
            </a: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手工业</a:t>
            </a:r>
            <a:r>
              <a:rPr lang="zh-CN" altLang="en-US" sz="28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发展的表现、意义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68805" y="1270635"/>
            <a:ext cx="2836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35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TextBox 16"/>
          <p:cNvSpPr txBox="1"/>
          <p:nvPr/>
        </p:nvSpPr>
        <p:spPr>
          <a:xfrm>
            <a:off x="282575" y="551180"/>
            <a:ext cx="4463415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探究</a:t>
            </a:r>
            <a:r>
              <a:rPr lang="en-US" altLang="zh-CN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1.3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商业的发展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72" name="文本框 4"/>
          <p:cNvSpPr txBox="1"/>
          <p:nvPr/>
        </p:nvSpPr>
        <p:spPr>
          <a:xfrm>
            <a:off x="613410" y="1689100"/>
            <a:ext cx="5204460" cy="1318260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（京城）</a:t>
            </a:r>
            <a:r>
              <a:rPr kumimoji="1" lang="zh-CN" altLang="en-US" sz="2400" b="1" dirty="0">
                <a:solidFill>
                  <a:srgbClr val="FF0000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夜市</a:t>
            </a:r>
            <a:r>
              <a:rPr kumimoji="1" lang="zh-CN" altLang="en-US" sz="24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直至三更尽，才五更又复开张，耍闹去处，通宵不绝。                     </a:t>
            </a:r>
            <a:endParaRPr kumimoji="1" lang="zh-CN" altLang="en-US" sz="2400" b="1" dirty="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——宋.吴自牧《梦粱录》</a:t>
            </a:r>
            <a:endParaRPr kumimoji="1" lang="zh-CN" altLang="en-US" sz="2400" b="1" dirty="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grpSp>
        <p:nvGrpSpPr>
          <p:cNvPr id="68" name="组合 2"/>
          <p:cNvGrpSpPr/>
          <p:nvPr/>
        </p:nvGrpSpPr>
        <p:grpSpPr>
          <a:xfrm>
            <a:off x="425450" y="3094990"/>
            <a:ext cx="5599430" cy="2872740"/>
            <a:chOff x="9416" y="2422"/>
            <a:chExt cx="8818" cy="4524"/>
          </a:xfrm>
        </p:grpSpPr>
        <p:pic>
          <p:nvPicPr>
            <p:cNvPr id="2097168" name="Picture 8" descr="唐长安城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lum bright="-6000"/>
            </a:blip>
            <a:srcRect l="1718" t="9102" r="1718" b="4329"/>
            <a:stretch>
              <a:fillRect/>
            </a:stretch>
          </p:blipFill>
          <p:spPr>
            <a:xfrm>
              <a:off x="9416" y="2422"/>
              <a:ext cx="4200" cy="38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97169" name="Picture 10" descr="北京东京城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26837" t="8220" r="9390" b="10799"/>
            <a:stretch>
              <a:fillRect/>
            </a:stretch>
          </p:blipFill>
          <p:spPr>
            <a:xfrm>
              <a:off x="13952" y="2422"/>
              <a:ext cx="4283" cy="37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48673" name="Text Box 9"/>
            <p:cNvSpPr txBox="1"/>
            <p:nvPr>
              <p:custDataLst>
                <p:tags r:id="rId5"/>
              </p:custDataLst>
            </p:nvPr>
          </p:nvSpPr>
          <p:spPr>
            <a:xfrm>
              <a:off x="10420" y="6318"/>
              <a:ext cx="267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_GB2312" panose="02010609030101010101" charset="-122"/>
                  <a:ea typeface="仿宋_GB2312" panose="02010609030101010101" charset="-122"/>
                  <a:cs typeface="仿宋_GB2312" panose="02010609030101010101" charset="-122"/>
                </a:rPr>
                <a:t>唐 长安城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endParaRPr>
            </a:p>
          </p:txBody>
        </p:sp>
        <p:sp>
          <p:nvSpPr>
            <p:cNvPr id="1048674" name="Text Box 11"/>
            <p:cNvSpPr txBox="1"/>
            <p:nvPr>
              <p:custDataLst>
                <p:tags r:id="rId6"/>
              </p:custDataLst>
            </p:nvPr>
          </p:nvSpPr>
          <p:spPr>
            <a:xfrm>
              <a:off x="14923" y="6318"/>
              <a:ext cx="2713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  <a:buFont typeface="Arial" panose="020B0604020202020204" pitchFamily="34" charset="0"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_GB2312" panose="02010609030101010101" charset="-122"/>
                  <a:ea typeface="仿宋_GB2312" panose="02010609030101010101" charset="-122"/>
                  <a:cs typeface="仿宋_GB2312" panose="02010609030101010101" charset="-122"/>
                </a:rPr>
                <a:t>北宋汴京城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endParaRPr>
            </a:p>
          </p:txBody>
        </p:sp>
      </p:grpSp>
      <p:sp>
        <p:nvSpPr>
          <p:cNvPr id="1048675" name="文本框 3"/>
          <p:cNvSpPr txBox="1"/>
          <p:nvPr/>
        </p:nvSpPr>
        <p:spPr>
          <a:xfrm>
            <a:off x="613410" y="1163320"/>
            <a:ext cx="10668672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：如果你是一名宋朝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商人，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当时有什么有利条件方便你经商？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676" name="文本框 5"/>
          <p:cNvSpPr txBox="1"/>
          <p:nvPr/>
        </p:nvSpPr>
        <p:spPr>
          <a:xfrm>
            <a:off x="1490980" y="5967730"/>
            <a:ext cx="3637915" cy="5835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）打破时空限制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170" name="图片 102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59905" y="1713230"/>
            <a:ext cx="4613275" cy="3933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77" name="文本框 8"/>
          <p:cNvSpPr txBox="1"/>
          <p:nvPr/>
        </p:nvSpPr>
        <p:spPr>
          <a:xfrm>
            <a:off x="7671435" y="5768340"/>
            <a:ext cx="3302635" cy="681990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（2）纸币的出现</a:t>
            </a:r>
            <a:endParaRPr kumimoji="1"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2" grpId="0" bldLvl="0" animBg="1"/>
      <p:bldP spid="1048676" grpId="0" animBg="1"/>
      <p:bldP spid="10486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文本框 5"/>
          <p:cNvSpPr txBox="1"/>
          <p:nvPr/>
        </p:nvSpPr>
        <p:spPr>
          <a:xfrm>
            <a:off x="2078990" y="5314950"/>
            <a:ext cx="1890395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）城市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097171" name="图片 6" descr="timgEHXI4BT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645" y="1831340"/>
            <a:ext cx="5196840" cy="3011805"/>
          </a:xfrm>
          <a:prstGeom prst="rect">
            <a:avLst/>
          </a:prstGeom>
        </p:spPr>
      </p:pic>
      <p:sp>
        <p:nvSpPr>
          <p:cNvPr id="1048683" name="文本框 1"/>
          <p:cNvSpPr txBox="1"/>
          <p:nvPr>
            <p:custDataLst>
              <p:tags r:id="rId2"/>
            </p:custDataLst>
          </p:nvPr>
        </p:nvSpPr>
        <p:spPr>
          <a:xfrm>
            <a:off x="955040" y="1176655"/>
            <a:ext cx="7793691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：如果你是一名宋朝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商人，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你想去哪经商？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684" name="文本框 15"/>
          <p:cNvSpPr txBox="1"/>
          <p:nvPr>
            <p:custDataLst>
              <p:tags r:id="rId3"/>
            </p:custDataLst>
          </p:nvPr>
        </p:nvSpPr>
        <p:spPr>
          <a:xfrm>
            <a:off x="6295390" y="2205990"/>
            <a:ext cx="5615940" cy="193167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36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输之于边，数倍利之，骤富焉。</a:t>
            </a:r>
            <a:endParaRPr kumimoji="1" lang="zh-CN" altLang="en-US" sz="3600" b="1" dirty="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6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—</a:t>
            </a:r>
            <a:r>
              <a:rPr kumimoji="1" lang="zh-CN" altLang="en-US" sz="36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（宋）庄季裕《鸡肋编》</a:t>
            </a:r>
            <a:endParaRPr kumimoji="1" lang="zh-CN" altLang="en-US" sz="3600" b="1" dirty="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1048685" name="文本框 11"/>
          <p:cNvSpPr txBox="1"/>
          <p:nvPr>
            <p:custDataLst>
              <p:tags r:id="rId4"/>
            </p:custDataLst>
          </p:nvPr>
        </p:nvSpPr>
        <p:spPr>
          <a:xfrm>
            <a:off x="7426960" y="5314950"/>
            <a:ext cx="2813050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）边境榷场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78180" y="7404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22935" y="8083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66420" y="61023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</a:t>
            </a:r>
            <a:r>
              <a:rPr lang="en-US" altLang="zh-CN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1.3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商业的发展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4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2" grpId="0" bldLvl="0" animBg="1"/>
      <p:bldP spid="1048684" grpId="0" bldLvl="0" animBg="1"/>
      <p:bldP spid="104868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TextBox 16"/>
          <p:cNvSpPr txBox="1"/>
          <p:nvPr/>
        </p:nvSpPr>
        <p:spPr>
          <a:xfrm>
            <a:off x="282575" y="551180"/>
            <a:ext cx="4463415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探究</a:t>
            </a:r>
            <a:r>
              <a:rPr lang="en-US" altLang="zh-CN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1.3</a:t>
            </a:r>
            <a:r>
              <a:rPr lang="zh-CN" altLang="en-US" sz="28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altLang="en-US" sz="28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</a:t>
            </a: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sym typeface="+mn-ea"/>
              </a:rPr>
              <a:t>业的发展</a:t>
            </a:r>
            <a:endParaRPr lang="zh-CN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97172" name="图片 1" descr="下载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6875" y="1776095"/>
            <a:ext cx="9170670" cy="4102100"/>
          </a:xfrm>
          <a:prstGeom prst="rect">
            <a:avLst/>
          </a:prstGeom>
        </p:spPr>
      </p:pic>
      <p:sp>
        <p:nvSpPr>
          <p:cNvPr id="1048690" name="文本框 3"/>
          <p:cNvSpPr txBox="1"/>
          <p:nvPr>
            <p:custDataLst>
              <p:tags r:id="rId2"/>
            </p:custDataLst>
          </p:nvPr>
        </p:nvSpPr>
        <p:spPr>
          <a:xfrm>
            <a:off x="4963160" y="5956300"/>
            <a:ext cx="2578100" cy="5219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）对外贸易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691" name="文本框 5"/>
          <p:cNvSpPr txBox="1"/>
          <p:nvPr>
            <p:custDataLst>
              <p:tags r:id="rId3"/>
            </p:custDataLst>
          </p:nvPr>
        </p:nvSpPr>
        <p:spPr>
          <a:xfrm>
            <a:off x="1847850" y="1176655"/>
            <a:ext cx="849630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：如果你是一名宋朝商人的话，你想去哪经商？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48692" name="文本框 11"/>
          <p:cNvSpPr txBox="1"/>
          <p:nvPr>
            <p:custDataLst>
              <p:tags r:id="rId4"/>
            </p:custDataLst>
          </p:nvPr>
        </p:nvSpPr>
        <p:spPr>
          <a:xfrm>
            <a:off x="3442335" y="2874645"/>
            <a:ext cx="6087745" cy="15392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32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市舶之利最厚，若措置得当，所得动以百万计，岂不胜取之于民？</a:t>
            </a:r>
            <a:endParaRPr kumimoji="1" lang="zh-CN" altLang="en-US" sz="3200" b="1" dirty="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——</a:t>
            </a:r>
            <a:r>
              <a:rPr kumimoji="1" lang="zh-CN" altLang="en-US" sz="32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宋高宗</a:t>
            </a:r>
            <a:r>
              <a:rPr kumimoji="1" lang="en-US" altLang="zh-CN" sz="32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·</a:t>
            </a:r>
            <a:r>
              <a:rPr kumimoji="1" lang="zh-CN" altLang="en-US" sz="3200" b="1" dirty="0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赵构</a:t>
            </a:r>
            <a:endParaRPr kumimoji="1" lang="zh-CN" altLang="en-US" sz="3200" b="1" dirty="0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92" grpId="0" bldLvl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593*5399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AS_UNIQUEID" val="13548"/>
</p:tagLst>
</file>

<file path=ppt/tags/tag100.xml><?xml version="1.0" encoding="utf-8"?>
<p:tagLst xmlns:p="http://schemas.openxmlformats.org/presentationml/2006/main">
  <p:tag name="AS_UNIQUEID" val="14923"/>
</p:tagLst>
</file>

<file path=ppt/tags/tag101.xml><?xml version="1.0" encoding="utf-8"?>
<p:tagLst xmlns:p="http://schemas.openxmlformats.org/presentationml/2006/main">
  <p:tag name="AS_UNIQUEID" val="13358"/>
  <p:tag name="KSO_WM_BEAUTIFY_FLAG" val=""/>
</p:tagLst>
</file>

<file path=ppt/tags/tag102.xml><?xml version="1.0" encoding="utf-8"?>
<p:tagLst xmlns:p="http://schemas.openxmlformats.org/presentationml/2006/main">
  <p:tag name="AS_UNIQUEID" val="13356"/>
  <p:tag name="KSO_WM_BEAUTIFY_FLAG" val=""/>
</p:tagLst>
</file>

<file path=ppt/tags/tag103.xml><?xml version="1.0" encoding="utf-8"?>
<p:tagLst xmlns:p="http://schemas.openxmlformats.org/presentationml/2006/main">
  <p:tag name="AS_UNIQUEID" val="13347"/>
  <p:tag name="KSO_WM_BEAUTIFY_FLAG" val=""/>
</p:tagLst>
</file>

<file path=ppt/tags/tag104.xml><?xml version="1.0" encoding="utf-8"?>
<p:tagLst xmlns:p="http://schemas.openxmlformats.org/presentationml/2006/main">
  <p:tag name="AS_UNIQUEID" val="13342"/>
  <p:tag name="KSO_WM_BEAUTIFY_FLAG" val=""/>
</p:tagLst>
</file>

<file path=ppt/tags/tag105.xml><?xml version="1.0" encoding="utf-8"?>
<p:tagLst xmlns:p="http://schemas.openxmlformats.org/presentationml/2006/main">
  <p:tag name="AS_UNIQUEID" val="13357"/>
  <p:tag name="KSO_WM_BEAUTIFY_FLAG" val=""/>
</p:tagLst>
</file>

<file path=ppt/tags/tag106.xml><?xml version="1.0" encoding="utf-8"?>
<p:tagLst xmlns:p="http://schemas.openxmlformats.org/presentationml/2006/main">
  <p:tag name="AS_UNIQUEID" val="13348"/>
  <p:tag name="KSO_WM_BEAUTIFY_FLAG" val=""/>
</p:tagLst>
</file>

<file path=ppt/tags/tag107.xml><?xml version="1.0" encoding="utf-8"?>
<p:tagLst xmlns:p="http://schemas.openxmlformats.org/presentationml/2006/main">
  <p:tag name="AS_UNIQUEID" val="13348"/>
  <p:tag name="KSO_WM_BEAUTIFY_FLAG" val=""/>
</p:tagLst>
</file>

<file path=ppt/tags/tag108.xml><?xml version="1.0" encoding="utf-8"?>
<p:tagLst xmlns:p="http://schemas.openxmlformats.org/presentationml/2006/main">
  <p:tag name="AS_UNIQUEID" val="13348"/>
  <p:tag name="KSO_WM_BEAUTIFY_FLAG" val=""/>
</p:tagLst>
</file>

<file path=ppt/tags/tag109.xml><?xml version="1.0" encoding="utf-8"?>
<p:tagLst xmlns:p="http://schemas.openxmlformats.org/presentationml/2006/main">
  <p:tag name="AS_UNIQUEID" val="13348"/>
  <p:tag name="KSO_WM_BEAUTIFY_FLAG" val=""/>
</p:tagLst>
</file>

<file path=ppt/tags/tag11.xml><?xml version="1.0" encoding="utf-8"?>
<p:tagLst xmlns:p="http://schemas.openxmlformats.org/presentationml/2006/main">
  <p:tag name="AS_UNIQUEID" val="13548"/>
</p:tagLst>
</file>

<file path=ppt/tags/tag110.xml><?xml version="1.0" encoding="utf-8"?>
<p:tagLst xmlns:p="http://schemas.openxmlformats.org/presentationml/2006/main">
  <p:tag name="AS_UNIQUEID" val="13343"/>
  <p:tag name="KSO_WM_BEAUTIFY_FLAG" val=""/>
</p:tagLst>
</file>

<file path=ppt/tags/tag111.xml><?xml version="1.0" encoding="utf-8"?>
<p:tagLst xmlns:p="http://schemas.openxmlformats.org/presentationml/2006/main">
  <p:tag name="AS_UNIQUEID" val="13352"/>
  <p:tag name="KSO_WM_BEAUTIFY_FLAG" val=""/>
</p:tagLst>
</file>

<file path=ppt/tags/tag112.xml><?xml version="1.0" encoding="utf-8"?>
<p:tagLst xmlns:p="http://schemas.openxmlformats.org/presentationml/2006/main">
  <p:tag name="AS_UNIQUEID" val="13344"/>
  <p:tag name="KSO_WM_BEAUTIFY_FLAG" val=""/>
</p:tagLst>
</file>

<file path=ppt/tags/tag113.xml><?xml version="1.0" encoding="utf-8"?>
<p:tagLst xmlns:p="http://schemas.openxmlformats.org/presentationml/2006/main">
  <p:tag name="AS_UNIQUEID" val="13353"/>
  <p:tag name="KSO_WM_BEAUTIFY_FLAG" val=""/>
</p:tagLst>
</file>

<file path=ppt/tags/tag114.xml><?xml version="1.0" encoding="utf-8"?>
<p:tagLst xmlns:p="http://schemas.openxmlformats.org/presentationml/2006/main">
  <p:tag name="AS_UNIQUEID" val="13345"/>
  <p:tag name="KSO_WM_BEAUTIFY_FLAG" val=""/>
</p:tagLst>
</file>

<file path=ppt/tags/tag115.xml><?xml version="1.0" encoding="utf-8"?>
<p:tagLst xmlns:p="http://schemas.openxmlformats.org/presentationml/2006/main">
  <p:tag name="AS_UNIQUEID" val="13355"/>
  <p:tag name="KSO_WM_BEAUTIFY_FLAG" val=""/>
</p:tagLst>
</file>

<file path=ppt/tags/tag116.xml><?xml version="1.0" encoding="utf-8"?>
<p:tagLst xmlns:p="http://schemas.openxmlformats.org/presentationml/2006/main">
  <p:tag name="AS_UNIQUEID" val="13354"/>
  <p:tag name="KSO_WM_BEAUTIFY_FLAG" val=""/>
</p:tagLst>
</file>

<file path=ppt/tags/tag117.xml><?xml version="1.0" encoding="utf-8"?>
<p:tagLst xmlns:p="http://schemas.openxmlformats.org/presentationml/2006/main">
  <p:tag name="AS_UNIQUEID" val="13346"/>
  <p:tag name="KSO_WM_BEAUTIFY_FLAG" val=""/>
</p:tagLst>
</file>

<file path=ppt/tags/tag118.xml><?xml version="1.0" encoding="utf-8"?>
<p:tagLst xmlns:p="http://schemas.openxmlformats.org/presentationml/2006/main">
  <p:tag name="AS_UNIQUEID" val="13341"/>
  <p:tag name="KSO_WM_BEAUTIFY_FLAG" val=""/>
</p:tagLst>
</file>

<file path=ppt/tags/tag119.xml><?xml version="1.0" encoding="utf-8"?>
<p:tagLst xmlns:p="http://schemas.openxmlformats.org/presentationml/2006/main">
  <p:tag name="AS_UNIQUEID" val="13821"/>
</p:tagLst>
</file>

<file path=ppt/tags/tag12.xml><?xml version="1.0" encoding="utf-8"?>
<p:tagLst xmlns:p="http://schemas.openxmlformats.org/presentationml/2006/main">
  <p:tag name="AS_UNIQUEID" val="11177"/>
  <p:tag name="KSO_WM_BEAUTIFY_FLAG" val=""/>
  <p:tag name="KSO_WM_UNIT_TABLE_BEAUTIFY" val="smartTable{960cc5c8-49ad-405c-a3ba-9b86964bbb29}"/>
  <p:tag name="TABLE_COLOR_RGB" val="0x000000*0xFFFFFF*0x212121*0xFFFFFF*0xFF6238*0xFFD147*0xFFB57D*0xFF7A51*0xFFD791*0xFF8C6D"/>
  <p:tag name="TABLE_COLORIDX" val="3"/>
  <p:tag name="TABLE_EMPHASIZE_COLOR" val="16736824"/>
  <p:tag name="TABLE_SKINIDX" val="0"/>
</p:tagLst>
</file>

<file path=ppt/tags/tag120.xml><?xml version="1.0" encoding="utf-8"?>
<p:tagLst xmlns:p="http://schemas.openxmlformats.org/presentationml/2006/main">
  <p:tag name="AS_UNIQUEID" val="13822"/>
</p:tagLst>
</file>

<file path=ppt/tags/tag121.xml><?xml version="1.0" encoding="utf-8"?>
<p:tagLst xmlns:p="http://schemas.openxmlformats.org/presentationml/2006/main">
  <p:tag name="AS_UNIQUEID" val="13823"/>
</p:tagLst>
</file>

<file path=ppt/tags/tag122.xml><?xml version="1.0" encoding="utf-8"?>
<p:tagLst xmlns:p="http://schemas.openxmlformats.org/presentationml/2006/main">
  <p:tag name="AS_UNIQUEID" val="13315"/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commondata" val="eyJoZGlkIjoiYTc2ZGZiNzZiNDVlOGViOWVmM2JhOTY0NGJkNjUyYzgifQ=="/>
</p:tagLst>
</file>

<file path=ppt/tags/tag13.xml><?xml version="1.0" encoding="utf-8"?>
<p:tagLst xmlns:p="http://schemas.openxmlformats.org/presentationml/2006/main">
  <p:tag name="AS_UNIQUEID" val="1138"/>
  <p:tag name="KSO_WM_BEAUTIFY_FLAG" val=""/>
</p:tagLst>
</file>

<file path=ppt/tags/tag14.xml><?xml version="1.0" encoding="utf-8"?>
<p:tagLst xmlns:p="http://schemas.openxmlformats.org/presentationml/2006/main">
  <p:tag name="AS_UNIQUEID" val="11178"/>
  <p:tag name="KSO_WM_BEAUTIFY_FLAG" val=""/>
</p:tagLst>
</file>

<file path=ppt/tags/tag15.xml><?xml version="1.0" encoding="utf-8"?>
<p:tagLst xmlns:p="http://schemas.openxmlformats.org/presentationml/2006/main">
  <p:tag name="AS_UNIQUEID" val="1140"/>
  <p:tag name="KSO_WM_BEAUTIFY_FLAG" val=""/>
</p:tagLst>
</file>

<file path=ppt/tags/tag16.xml><?xml version="1.0" encoding="utf-8"?>
<p:tagLst xmlns:p="http://schemas.openxmlformats.org/presentationml/2006/main">
  <p:tag name="AS_UNIQUEID" val="1141"/>
  <p:tag name="KSO_WM_BEAUTIFY_FLAG" val=""/>
</p:tagLst>
</file>

<file path=ppt/tags/tag17.xml><?xml version="1.0" encoding="utf-8"?>
<p:tagLst xmlns:p="http://schemas.openxmlformats.org/presentationml/2006/main">
  <p:tag name="AS_UNIQUEID" val="11179"/>
  <p:tag name="KSO_WM_BEAUTIFY_FLAG" val=""/>
</p:tagLst>
</file>

<file path=ppt/tags/tag18.xml><?xml version="1.0" encoding="utf-8"?>
<p:tagLst xmlns:p="http://schemas.openxmlformats.org/presentationml/2006/main">
  <p:tag name="AS_UNIQUEID" val="1143"/>
  <p:tag name="KSO_WM_BEAUTIFY_FLAG" val=""/>
</p:tagLst>
</file>

<file path=ppt/tags/tag19.xml><?xml version="1.0" encoding="utf-8"?>
<p:tagLst xmlns:p="http://schemas.openxmlformats.org/presentationml/2006/main">
  <p:tag name="AS_UNIQUEID" val="11180"/>
</p:tagLst>
</file>

<file path=ppt/tags/tag2.xml><?xml version="1.0" encoding="utf-8"?>
<p:tagLst xmlns:p="http://schemas.openxmlformats.org/presentationml/2006/main">
  <p:tag name="AS_UNIQUEID" val="3805"/>
  <p:tag name="KSO_WM_BEAUTIFY_FLAG" val=""/>
</p:tagLst>
</file>

<file path=ppt/tags/tag20.xml><?xml version="1.0" encoding="utf-8"?>
<p:tagLst xmlns:p="http://schemas.openxmlformats.org/presentationml/2006/main">
  <p:tag name="AS_UNIQUEID" val="11181"/>
  <p:tag name="KSO_WM_BEAUTIFY_FLAG" val=""/>
</p:tagLst>
</file>

<file path=ppt/tags/tag21.xml><?xml version="1.0" encoding="utf-8"?>
<p:tagLst xmlns:p="http://schemas.openxmlformats.org/presentationml/2006/main">
  <p:tag name="AS_UNIQUEID" val="11182"/>
  <p:tag name="KSO_WM_BEAUTIFY_FLAG" val=""/>
</p:tagLst>
</file>

<file path=ppt/tags/tag22.xml><?xml version="1.0" encoding="utf-8"?>
<p:tagLst xmlns:p="http://schemas.openxmlformats.org/presentationml/2006/main">
  <p:tag name="AS_UNIQUEID" val="11183"/>
  <p:tag name="KSO_WM_BEAUTIFY_FLAG" val=""/>
</p:tagLst>
</file>

<file path=ppt/tags/tag23.xml><?xml version="1.0" encoding="utf-8"?>
<p:tagLst xmlns:p="http://schemas.openxmlformats.org/presentationml/2006/main">
  <p:tag name="AS_UNIQUEID" val="11184"/>
  <p:tag name="KSO_WM_BEAUTIFY_FLAG" val=""/>
</p:tagLst>
</file>

<file path=ppt/tags/tag24.xml><?xml version="1.0" encoding="utf-8"?>
<p:tagLst xmlns:p="http://schemas.openxmlformats.org/presentationml/2006/main">
  <p:tag name="AS_UNIQUEID" val="11185"/>
  <p:tag name="KSO_WM_BEAUTIFY_FLAG" val=""/>
</p:tagLst>
</file>

<file path=ppt/tags/tag25.xml><?xml version="1.0" encoding="utf-8"?>
<p:tagLst xmlns:p="http://schemas.openxmlformats.org/presentationml/2006/main">
  <p:tag name="AS_UNIQUEID" val="11186"/>
  <p:tag name="KSO_WM_BEAUTIFY_FLAG" val=""/>
</p:tagLst>
</file>

<file path=ppt/tags/tag26.xml><?xml version="1.0" encoding="utf-8"?>
<p:tagLst xmlns:p="http://schemas.openxmlformats.org/presentationml/2006/main">
  <p:tag name="AS_UNIQUEID" val="11187"/>
  <p:tag name="KSO_WM_BEAUTIFY_FLAG" val=""/>
</p:tagLst>
</file>

<file path=ppt/tags/tag27.xml><?xml version="1.0" encoding="utf-8"?>
<p:tagLst xmlns:p="http://schemas.openxmlformats.org/presentationml/2006/main">
  <p:tag name="AS_UNIQUEID" val="11188"/>
  <p:tag name="KSO_WM_BEAUTIFY_FLAG" val=""/>
</p:tagLst>
</file>

<file path=ppt/tags/tag28.xml><?xml version="1.0" encoding="utf-8"?>
<p:tagLst xmlns:p="http://schemas.openxmlformats.org/presentationml/2006/main">
  <p:tag name="AS_UNIQUEID" val="11189"/>
  <p:tag name="KSO_WM_BEAUTIFY_FLAG" val=""/>
</p:tagLst>
</file>

<file path=ppt/tags/tag29.xml><?xml version="1.0" encoding="utf-8"?>
<p:tagLst xmlns:p="http://schemas.openxmlformats.org/presentationml/2006/main">
  <p:tag name="AS_UNIQUEID" val="11190"/>
  <p:tag name="KSO_WM_BEAUTIFY_FLAG" val=""/>
</p:tagLst>
</file>

<file path=ppt/tags/tag3.xml><?xml version="1.0" encoding="utf-8"?>
<p:tagLst xmlns:p="http://schemas.openxmlformats.org/presentationml/2006/main">
  <p:tag name="AS_UNIQUEID" val="13544"/>
  <p:tag name="KSO_WM_UNIT_TABLE_BEAUTIFY" val="smartTable{b29e2316-4850-4abf-859a-cc47f2230c5c}"/>
  <p:tag name="TABLE_ENDDRAG_ORIGIN_RECT" val="752*342"/>
  <p:tag name="TABLE_ENDDRAG_RECT" val="20*197*752*342"/>
</p:tagLst>
</file>

<file path=ppt/tags/tag30.xml><?xml version="1.0" encoding="utf-8"?>
<p:tagLst xmlns:p="http://schemas.openxmlformats.org/presentationml/2006/main">
  <p:tag name="AS_UNIQUEID" val="11193"/>
</p:tagLst>
</file>

<file path=ppt/tags/tag31.xml><?xml version="1.0" encoding="utf-8"?>
<p:tagLst xmlns:p="http://schemas.openxmlformats.org/presentationml/2006/main">
  <p:tag name="AS_UNIQUEID" val="11194"/>
  <p:tag name="KSO_WM_BEAUTIFY_FLAG" val=""/>
</p:tagLst>
</file>

<file path=ppt/tags/tag32.xml><?xml version="1.0" encoding="utf-8"?>
<p:tagLst xmlns:p="http://schemas.openxmlformats.org/presentationml/2006/main">
  <p:tag name="AS_UNIQUEID" val="11195"/>
  <p:tag name="KSO_WM_BEAUTIFY_FLAG" val=""/>
</p:tagLst>
</file>

<file path=ppt/tags/tag33.xml><?xml version="1.0" encoding="utf-8"?>
<p:tagLst xmlns:p="http://schemas.openxmlformats.org/presentationml/2006/main">
  <p:tag name="AS_UNIQUEID" val="11197"/>
  <p:tag name="KSO_WM_BEAUTIFY_FLAG" val=""/>
</p:tagLst>
</file>

<file path=ppt/tags/tag34.xml><?xml version="1.0" encoding="utf-8"?>
<p:tagLst xmlns:p="http://schemas.openxmlformats.org/presentationml/2006/main">
  <p:tag name="AS_UNIQUEID" val="14514"/>
</p:tagLst>
</file>

<file path=ppt/tags/tag35.xml><?xml version="1.0" encoding="utf-8"?>
<p:tagLst xmlns:p="http://schemas.openxmlformats.org/presentationml/2006/main">
  <p:tag name="AS_UNIQUEID" val="1802"/>
  <p:tag name="KSO_WM_BEAUTIFY_FLAG" val=""/>
</p:tagLst>
</file>

<file path=ppt/tags/tag36.xml><?xml version="1.0" encoding="utf-8"?>
<p:tagLst xmlns:p="http://schemas.openxmlformats.org/presentationml/2006/main">
  <p:tag name="AS_UNIQUEID" val="1801"/>
  <p:tag name="KSO_WM_BEAUTIFY_FLAG" val=""/>
</p:tagLst>
</file>

<file path=ppt/tags/tag37.xml><?xml version="1.0" encoding="utf-8"?>
<p:tagLst xmlns:p="http://schemas.openxmlformats.org/presentationml/2006/main">
  <p:tag name="AS_UNIQUEID" val="14003"/>
  <p:tag name="KSO_WM_BEAUTIFY_FLAG" val=""/>
</p:tagLst>
</file>

<file path=ppt/tags/tag38.xml><?xml version="1.0" encoding="utf-8"?>
<p:tagLst xmlns:p="http://schemas.openxmlformats.org/presentationml/2006/main">
  <p:tag name="AS_UNIQUEID" val="9057"/>
</p:tagLst>
</file>

<file path=ppt/tags/tag39.xml><?xml version="1.0" encoding="utf-8"?>
<p:tagLst xmlns:p="http://schemas.openxmlformats.org/presentationml/2006/main">
  <p:tag name="AS_UNIQUEID" val="13857"/>
  <p:tag name="KSO_WM_BEAUTIFY_FLAG" val=""/>
</p:tagLst>
</file>

<file path=ppt/tags/tag4.xml><?xml version="1.0" encoding="utf-8"?>
<p:tagLst xmlns:p="http://schemas.openxmlformats.org/presentationml/2006/main">
  <p:tag name="AS_UNIQUEID" val="13545"/>
</p:tagLst>
</file>

<file path=ppt/tags/tag40.xml><?xml version="1.0" encoding="utf-8"?>
<p:tagLst xmlns:p="http://schemas.openxmlformats.org/presentationml/2006/main">
  <p:tag name="KSO_WM_SPECIAL_SOURCE" val="bdnull"/>
</p:tagLst>
</file>

<file path=ppt/tags/tag41.xml><?xml version="1.0" encoding="utf-8"?>
<p:tagLst xmlns:p="http://schemas.openxmlformats.org/presentationml/2006/main">
  <p:tag name="AS_UNIQUEID" val="14506"/>
</p:tagLst>
</file>

<file path=ppt/tags/tag42.xml><?xml version="1.0" encoding="utf-8"?>
<p:tagLst xmlns:p="http://schemas.openxmlformats.org/presentationml/2006/main">
  <p:tag name="AS_UNIQUEID" val="14507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PLACING_PICTURE_USER_VIEWPORT" val="{&quot;height&quot;:4470,&quot;width&quot;:4239}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AS_UNIQUEID" val="10150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AS_UNIQUEID" val="13546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AS_UNIQUEID" val="11325"/>
</p:tagLst>
</file>

<file path=ppt/tags/tag69.xml><?xml version="1.0" encoding="utf-8"?>
<p:tagLst xmlns:p="http://schemas.openxmlformats.org/presentationml/2006/main">
  <p:tag name="AS_UNIQUEID" val="11327"/>
</p:tagLst>
</file>

<file path=ppt/tags/tag7.xml><?xml version="1.0" encoding="utf-8"?>
<p:tagLst xmlns:p="http://schemas.openxmlformats.org/presentationml/2006/main">
  <p:tag name="AS_UNIQUEID" val="13547"/>
</p:tagLst>
</file>

<file path=ppt/tags/tag70.xml><?xml version="1.0" encoding="utf-8"?>
<p:tagLst xmlns:p="http://schemas.openxmlformats.org/presentationml/2006/main">
  <p:tag name="AS_UNIQUEID" val="11328"/>
</p:tagLst>
</file>

<file path=ppt/tags/tag71.xml><?xml version="1.0" encoding="utf-8"?>
<p:tagLst xmlns:p="http://schemas.openxmlformats.org/presentationml/2006/main">
  <p:tag name="AS_UNIQUEID" val="13938"/>
</p:tagLst>
</file>

<file path=ppt/tags/tag72.xml><?xml version="1.0" encoding="utf-8"?>
<p:tagLst xmlns:p="http://schemas.openxmlformats.org/presentationml/2006/main">
  <p:tag name="AS_UNIQUEID" val="13939"/>
</p:tagLst>
</file>

<file path=ppt/tags/tag73.xml><?xml version="1.0" encoding="utf-8"?>
<p:tagLst xmlns:p="http://schemas.openxmlformats.org/presentationml/2006/main">
  <p:tag name="AS_UNIQUEID" val="13940"/>
</p:tagLst>
</file>

<file path=ppt/tags/tag74.xml><?xml version="1.0" encoding="utf-8"?>
<p:tagLst xmlns:p="http://schemas.openxmlformats.org/presentationml/2006/main">
  <p:tag name="AS_UNIQUEID" val="13956"/>
</p:tagLst>
</file>

<file path=ppt/tags/tag75.xml><?xml version="1.0" encoding="utf-8"?>
<p:tagLst xmlns:p="http://schemas.openxmlformats.org/presentationml/2006/main">
  <p:tag name="AS_UNIQUEID" val="13791"/>
</p:tagLst>
</file>

<file path=ppt/tags/tag76.xml><?xml version="1.0" encoding="utf-8"?>
<p:tagLst xmlns:p="http://schemas.openxmlformats.org/presentationml/2006/main">
  <p:tag name="AS_UNIQUEID" val="13792"/>
</p:tagLst>
</file>

<file path=ppt/tags/tag77.xml><?xml version="1.0" encoding="utf-8"?>
<p:tagLst xmlns:p="http://schemas.openxmlformats.org/presentationml/2006/main">
  <p:tag name="AS_UNIQUEID" val="13794"/>
</p:tagLst>
</file>

<file path=ppt/tags/tag78.xml><?xml version="1.0" encoding="utf-8"?>
<p:tagLst xmlns:p="http://schemas.openxmlformats.org/presentationml/2006/main">
  <p:tag name="AS_UNIQUEID" val="13795"/>
</p:tagLst>
</file>

<file path=ppt/tags/tag79.xml><?xml version="1.0" encoding="utf-8"?>
<p:tagLst xmlns:p="http://schemas.openxmlformats.org/presentationml/2006/main">
  <p:tag name="AS_UNIQUEID" val="13797"/>
</p:tagLst>
</file>

<file path=ppt/tags/tag8.xml><?xml version="1.0" encoding="utf-8"?>
<p:tagLst xmlns:p="http://schemas.openxmlformats.org/presentationml/2006/main">
  <p:tag name="AS_UNIQUEID" val="13548"/>
</p:tagLst>
</file>

<file path=ppt/tags/tag80.xml><?xml version="1.0" encoding="utf-8"?>
<p:tagLst xmlns:p="http://schemas.openxmlformats.org/presentationml/2006/main">
  <p:tag name="AS_UNIQUEID" val="13798"/>
</p:tagLst>
</file>

<file path=ppt/tags/tag81.xml><?xml version="1.0" encoding="utf-8"?>
<p:tagLst xmlns:p="http://schemas.openxmlformats.org/presentationml/2006/main">
  <p:tag name="AS_UNIQUEID" val="13799"/>
</p:tagLst>
</file>

<file path=ppt/tags/tag82.xml><?xml version="1.0" encoding="utf-8"?>
<p:tagLst xmlns:p="http://schemas.openxmlformats.org/presentationml/2006/main">
  <p:tag name="AS_UNIQUEID" val="13801"/>
</p:tagLst>
</file>

<file path=ppt/tags/tag83.xml><?xml version="1.0" encoding="utf-8"?>
<p:tagLst xmlns:p="http://schemas.openxmlformats.org/presentationml/2006/main">
  <p:tag name="AS_UNIQUEID" val="13803"/>
</p:tagLst>
</file>

<file path=ppt/tags/tag84.xml><?xml version="1.0" encoding="utf-8"?>
<p:tagLst xmlns:p="http://schemas.openxmlformats.org/presentationml/2006/main">
  <p:tag name="KSO_WM_SPECIAL_SOURCE" val="bdnull"/>
</p:tagLst>
</file>

<file path=ppt/tags/tag85.xml><?xml version="1.0" encoding="utf-8"?>
<p:tagLst xmlns:p="http://schemas.openxmlformats.org/presentationml/2006/main">
  <p:tag name="AS_UNIQUEID" val="14908"/>
  <p:tag name="KSO_WM_UNIT_TABLE_BEAUTIFY" val="smartTable{27266efc-a51b-40d1-8eb8-6702a5c76e14}"/>
  <p:tag name="TABLE_ENDDRAG_ORIGIN_RECT" val="960*539"/>
  <p:tag name="TABLE_ENDDRAG_RECT" val="0*0*960*539"/>
</p:tagLst>
</file>

<file path=ppt/tags/tag86.xml><?xml version="1.0" encoding="utf-8"?>
<p:tagLst xmlns:p="http://schemas.openxmlformats.org/presentationml/2006/main">
  <p:tag name="AS_UNIQUEID" val="14909"/>
</p:tagLst>
</file>

<file path=ppt/tags/tag87.xml><?xml version="1.0" encoding="utf-8"?>
<p:tagLst xmlns:p="http://schemas.openxmlformats.org/presentationml/2006/main">
  <p:tag name="AS_UNIQUEID" val="14910"/>
</p:tagLst>
</file>

<file path=ppt/tags/tag88.xml><?xml version="1.0" encoding="utf-8"?>
<p:tagLst xmlns:p="http://schemas.openxmlformats.org/presentationml/2006/main">
  <p:tag name="AS_UNIQUEID" val="14911"/>
</p:tagLst>
</file>

<file path=ppt/tags/tag89.xml><?xml version="1.0" encoding="utf-8"?>
<p:tagLst xmlns:p="http://schemas.openxmlformats.org/presentationml/2006/main">
  <p:tag name="AS_UNIQUEID" val="14912"/>
</p:tagLst>
</file>

<file path=ppt/tags/tag9.xml><?xml version="1.0" encoding="utf-8"?>
<p:tagLst xmlns:p="http://schemas.openxmlformats.org/presentationml/2006/main">
  <p:tag name="AS_UNIQUEID" val="13549"/>
</p:tagLst>
</file>

<file path=ppt/tags/tag90.xml><?xml version="1.0" encoding="utf-8"?>
<p:tagLst xmlns:p="http://schemas.openxmlformats.org/presentationml/2006/main">
  <p:tag name="AS_UNIQUEID" val="14913"/>
</p:tagLst>
</file>

<file path=ppt/tags/tag91.xml><?xml version="1.0" encoding="utf-8"?>
<p:tagLst xmlns:p="http://schemas.openxmlformats.org/presentationml/2006/main">
  <p:tag name="AS_UNIQUEID" val="14914"/>
</p:tagLst>
</file>

<file path=ppt/tags/tag92.xml><?xml version="1.0" encoding="utf-8"?>
<p:tagLst xmlns:p="http://schemas.openxmlformats.org/presentationml/2006/main">
  <p:tag name="AS_UNIQUEID" val="14915"/>
</p:tagLst>
</file>

<file path=ppt/tags/tag93.xml><?xml version="1.0" encoding="utf-8"?>
<p:tagLst xmlns:p="http://schemas.openxmlformats.org/presentationml/2006/main">
  <p:tag name="AS_UNIQUEID" val="14916"/>
</p:tagLst>
</file>

<file path=ppt/tags/tag94.xml><?xml version="1.0" encoding="utf-8"?>
<p:tagLst xmlns:p="http://schemas.openxmlformats.org/presentationml/2006/main">
  <p:tag name="AS_UNIQUEID" val="14917"/>
</p:tagLst>
</file>

<file path=ppt/tags/tag95.xml><?xml version="1.0" encoding="utf-8"?>
<p:tagLst xmlns:p="http://schemas.openxmlformats.org/presentationml/2006/main">
  <p:tag name="AS_UNIQUEID" val="14918"/>
</p:tagLst>
</file>

<file path=ppt/tags/tag96.xml><?xml version="1.0" encoding="utf-8"?>
<p:tagLst xmlns:p="http://schemas.openxmlformats.org/presentationml/2006/main">
  <p:tag name="AS_UNIQUEID" val="14919"/>
</p:tagLst>
</file>

<file path=ppt/tags/tag97.xml><?xml version="1.0" encoding="utf-8"?>
<p:tagLst xmlns:p="http://schemas.openxmlformats.org/presentationml/2006/main">
  <p:tag name="AS_UNIQUEID" val="14920"/>
</p:tagLst>
</file>

<file path=ppt/tags/tag98.xml><?xml version="1.0" encoding="utf-8"?>
<p:tagLst xmlns:p="http://schemas.openxmlformats.org/presentationml/2006/main">
  <p:tag name="AS_UNIQUEID" val="14921"/>
</p:tagLst>
</file>

<file path=ppt/tags/tag99.xml><?xml version="1.0" encoding="utf-8"?>
<p:tagLst xmlns:p="http://schemas.openxmlformats.org/presentationml/2006/main">
  <p:tag name="AS_UNIQUEID" val="14922"/>
</p:tagLst>
</file>

<file path=ppt/theme/theme1.xml><?xml version="1.0" encoding="utf-8"?>
<a:theme xmlns:a="http://schemas.openxmlformats.org/drawingml/2006/main" name="觅知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觅知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2533</Words>
  <Application>WPS 演示</Application>
  <PresentationFormat/>
  <Paragraphs>366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思源黑体</vt:lpstr>
      <vt:lpstr>黑体</vt:lpstr>
      <vt:lpstr>仿宋</vt:lpstr>
      <vt:lpstr>微软雅黑</vt:lpstr>
      <vt:lpstr>华文黑体</vt:lpstr>
      <vt:lpstr>楷体</vt:lpstr>
      <vt:lpstr>江西拙楷</vt:lpstr>
      <vt:lpstr>华文中宋</vt:lpstr>
      <vt:lpstr>仿宋_GB2312</vt:lpstr>
      <vt:lpstr>等线 Light</vt:lpstr>
      <vt:lpstr>等线</vt:lpstr>
      <vt:lpstr>Arial Unicode MS</vt:lpstr>
      <vt:lpstr>方正清刻本悦宋简体</vt:lpstr>
      <vt:lpstr>思源黑体 Medium</vt:lpstr>
      <vt:lpstr>Calibri</vt:lpstr>
      <vt:lpstr>觅知网</vt:lpstr>
      <vt:lpstr>1_觅知网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newUser</dc:creator>
  <cp:lastModifiedBy>。。。。。</cp:lastModifiedBy>
  <cp:revision>5</cp:revision>
  <dcterms:created xsi:type="dcterms:W3CDTF">2023-11-02T00:17:00Z</dcterms:created>
  <dcterms:modified xsi:type="dcterms:W3CDTF">2024-02-12T05:51:20Z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1C4DC6C359804FAE90605F459F9A73B9_13</vt:lpwstr>
  </property>
  <property fmtid="{D5CDD505-2E9C-101B-9397-08002B2CF9AE}" pid="3" name="KSOProductBuildVer">
    <vt:lpwstr>2052-12.1.0.16250</vt:lpwstr>
  </property>
</Properties>
</file>