
<file path=[Content_Types].xml><?xml version="1.0" encoding="utf-8"?>
<Types xmlns="http://schemas.openxmlformats.org/package/2006/content-types">
  <Default Extension="jpeg" ContentType="image/jpeg"/>
  <Default Extension="vml" ContentType="application/vnd.openxmlformats-officedocument.vmlDrawing"/>
  <Default Extension="xls" ContentType="application/vnd.ms-excel"/>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9" r:id="rId4"/>
  </p:sldMasterIdLst>
  <p:notesMasterIdLst>
    <p:notesMasterId r:id="rId15"/>
  </p:notesMasterIdLst>
  <p:sldIdLst>
    <p:sldId id="506" r:id="rId5"/>
    <p:sldId id="401" r:id="rId6"/>
    <p:sldId id="530" r:id="rId7"/>
    <p:sldId id="553" r:id="rId8"/>
    <p:sldId id="554" r:id="rId9"/>
    <p:sldId id="555" r:id="rId10"/>
    <p:sldId id="556" r:id="rId11"/>
    <p:sldId id="557" r:id="rId12"/>
    <p:sldId id="558" r:id="rId13"/>
    <p:sldId id="400" r:id="rId14"/>
    <p:sldId id="355" r:id="rId16"/>
    <p:sldId id="414" r:id="rId17"/>
    <p:sldId id="428" r:id="rId18"/>
    <p:sldId id="419" r:id="rId19"/>
    <p:sldId id="459" r:id="rId20"/>
    <p:sldId id="427" r:id="rId21"/>
    <p:sldId id="488" r:id="rId22"/>
    <p:sldId id="430" r:id="rId23"/>
    <p:sldId id="431" r:id="rId24"/>
    <p:sldId id="365" r:id="rId25"/>
    <p:sldId id="370" r:id="rId26"/>
    <p:sldId id="371" r:id="rId27"/>
    <p:sldId id="425" r:id="rId28"/>
    <p:sldId id="406" r:id="rId29"/>
    <p:sldId id="393" r:id="rId30"/>
    <p:sldId id="410" r:id="rId31"/>
    <p:sldId id="396" r:id="rId32"/>
    <p:sldId id="454" r:id="rId33"/>
    <p:sldId id="559" r:id="rId34"/>
    <p:sldId id="397" r:id="rId35"/>
    <p:sldId id="504" r:id="rId36"/>
    <p:sldId id="503" r:id="rId3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type="true"/>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na wang" initials="m" lastIdx="5" clrIdx="0"/>
  <p:cmAuthor id="2" name="作者" initials="A" lastIdx="0" clrIdx="1"/>
  <p:cmAuthor id="0" name="Windows 用户" initials="W用" lastIdx="8" clrIdx="0"/>
  <p:cmAuthor id="3" name="微软用户" initials="微" lastIdx="1" clrIdx="0"/>
  <p:cmAuthor id="4" name="新课标第一网" initials="新" lastIdx="2" clrIdx="0"/>
  <p:cmAuthor id="7" name="1206988966@qq.com" initials="1" lastIdx="0" clrIdx="2"/>
  <p:cmAuthor id="8" name="姜伟光" initials="姜" lastIdx="0" clrIdx="0"/>
  <p:cmAuthor id="5" name="宋洁然" initials="宋" lastIdx="0" clrIdx="1"/>
  <p:cmAuthor id="6" name="ming qiu" initials="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C9EB0"/>
    <a:srgbClr val="F1F0FF"/>
    <a:srgbClr val="F7F7F7"/>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57" autoAdjust="0"/>
  </p:normalViewPr>
  <p:slideViewPr>
    <p:cSldViewPr>
      <p:cViewPr varScale="1">
        <p:scale>
          <a:sx n="107" d="100"/>
          <a:sy n="107" d="100"/>
        </p:scale>
        <p:origin x="-1686" y="-96"/>
      </p:cViewPr>
      <p:guideLst>
        <p:guide orient="horz" pos="1978"/>
        <p:guide pos="288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1" Type="http://schemas.openxmlformats.org/officeDocument/2006/relationships/commentAuthors" Target="commentAuthors.xml"/><Relationship Id="rId40" Type="http://schemas.openxmlformats.org/officeDocument/2006/relationships/tableStyles" Target="tableStyles.xml"/><Relationship Id="rId4" Type="http://schemas.openxmlformats.org/officeDocument/2006/relationships/slideMaster" Target="slideMasters/slideMaster3.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notesMaster" Target="notesMasters/notesMaster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0FD949-0A8F-45B3-BA0E-CCB288B604C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312527-FBFA-491B-A35C-446A09D13DA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5056C-A43A-4CA3-B7B8-B11498E58CB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8F312527-FBFA-491B-A35C-446A09D13DA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8F312527-FBFA-491B-A35C-446A09D13DA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8F312527-FBFA-491B-A35C-446A09D13DA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image" Target="../media/image2.png"/><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3" Type="http://schemas.openxmlformats.org/officeDocument/2006/relationships/tags" Target="../tags/tag10.xml"/><Relationship Id="rId12" Type="http://schemas.openxmlformats.org/officeDocument/2006/relationships/tags" Target="../tags/tag9.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image" Target="../media/image3.png"/><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image" Target="../media/image2.png"/><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image" Target="../media/image1.png"/><Relationship Id="rId2" Type="http://schemas.openxmlformats.org/officeDocument/2006/relationships/tags" Target="../tags/tag17.xml"/><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image" Target="../media/image3.png"/><Relationship Id="rId2" Type="http://schemas.openxmlformats.org/officeDocument/2006/relationships/tags" Target="../tags/tag26.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tags" Target="../tags/tag38.xml"/><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image" Target="../media/image3.png"/><Relationship Id="rId2" Type="http://schemas.openxmlformats.org/officeDocument/2006/relationships/tags" Target="../tags/tag33.xml"/><Relationship Id="rId11" Type="http://schemas.openxmlformats.org/officeDocument/2006/relationships/tags" Target="../tags/tag41.xml"/><Relationship Id="rId10" Type="http://schemas.openxmlformats.org/officeDocument/2006/relationships/tags" Target="../tags/tag40.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image" Target="../media/image5.png"/><Relationship Id="rId7" Type="http://schemas.openxmlformats.org/officeDocument/2006/relationships/tags" Target="../tags/tag45.xml"/><Relationship Id="rId6" Type="http://schemas.openxmlformats.org/officeDocument/2006/relationships/image" Target="../media/image4.png"/><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image" Target="../media/image2.png"/><Relationship Id="rId2" Type="http://schemas.openxmlformats.org/officeDocument/2006/relationships/tags" Target="../tags/tag42.xml"/><Relationship Id="rId12" Type="http://schemas.openxmlformats.org/officeDocument/2006/relationships/tags" Target="../tags/tag49.xml"/><Relationship Id="rId11" Type="http://schemas.openxmlformats.org/officeDocument/2006/relationships/tags" Target="../tags/tag48.xml"/><Relationship Id="rId10" Type="http://schemas.openxmlformats.org/officeDocument/2006/relationships/tags" Target="../tags/tag47.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59.xml"/><Relationship Id="rId8" Type="http://schemas.openxmlformats.org/officeDocument/2006/relationships/tags" Target="../tags/tag58.xml"/><Relationship Id="rId7" Type="http://schemas.openxmlformats.org/officeDocument/2006/relationships/tags" Target="../tags/tag57.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image" Target="../media/image3.png"/><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image" Target="../media/image3.png"/><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0" Type="http://schemas.openxmlformats.org/officeDocument/2006/relationships/tags" Target="../tags/tag67.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image" Target="../media/image3.png"/><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image" Target="../media/image2.png"/><Relationship Id="rId4" Type="http://schemas.openxmlformats.org/officeDocument/2006/relationships/tags" Target="../tags/tag76.xml"/><Relationship Id="rId3" Type="http://schemas.openxmlformats.org/officeDocument/2006/relationships/image" Target="../media/image1.png"/><Relationship Id="rId2" Type="http://schemas.openxmlformats.org/officeDocument/2006/relationships/tags" Target="../tags/tag75.xml"/><Relationship Id="rId12" Type="http://schemas.openxmlformats.org/officeDocument/2006/relationships/tags" Target="../tags/tag83.xml"/><Relationship Id="rId11" Type="http://schemas.openxmlformats.org/officeDocument/2006/relationships/tags" Target="../tags/tag82.xml"/><Relationship Id="rId10" Type="http://schemas.openxmlformats.org/officeDocument/2006/relationships/tags" Target="../tags/tag81.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image" Target="../media/image3.png"/><Relationship Id="rId2" Type="http://schemas.openxmlformats.org/officeDocument/2006/relationships/tags" Target="../tags/tag84.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image" Target="../media/image3.png"/><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0" Type="http://schemas.openxmlformats.org/officeDocument/2006/relationships/tags" Target="../tags/tag96.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image" Target="../media/image3.png"/><Relationship Id="rId2" Type="http://schemas.openxmlformats.org/officeDocument/2006/relationships/tags" Target="../tags/tag97.xml"/><Relationship Id="rId10" Type="http://schemas.openxmlformats.org/officeDocument/2006/relationships/tags" Target="../tags/tag104.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image" Target="../media/image3.png"/><Relationship Id="rId2" Type="http://schemas.openxmlformats.org/officeDocument/2006/relationships/tags" Target="../tags/tag105.xml"/><Relationship Id="rId10" Type="http://schemas.openxmlformats.org/officeDocument/2006/relationships/tags" Target="../tags/tag112.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19.xml"/><Relationship Id="rId8" Type="http://schemas.openxmlformats.org/officeDocument/2006/relationships/tags" Target="../tags/tag118.xml"/><Relationship Id="rId7" Type="http://schemas.openxmlformats.org/officeDocument/2006/relationships/tags" Target="../tags/tag117.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image" Target="../media/image3.png"/><Relationship Id="rId2" Type="http://schemas.openxmlformats.org/officeDocument/2006/relationships/tags" Target="../tags/tag113.xml"/><Relationship Id="rId10" Type="http://schemas.openxmlformats.org/officeDocument/2006/relationships/tags" Target="../tags/tag120.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27.xml"/><Relationship Id="rId8" Type="http://schemas.openxmlformats.org/officeDocument/2006/relationships/tags" Target="../tags/tag126.xml"/><Relationship Id="rId7" Type="http://schemas.openxmlformats.org/officeDocument/2006/relationships/tags" Target="../tags/tag125.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image" Target="../media/image3.png"/><Relationship Id="rId2" Type="http://schemas.openxmlformats.org/officeDocument/2006/relationships/tags" Target="../tags/tag121.xml"/><Relationship Id="rId12" Type="http://schemas.openxmlformats.org/officeDocument/2006/relationships/tags" Target="../tags/tag130.xml"/><Relationship Id="rId11" Type="http://schemas.openxmlformats.org/officeDocument/2006/relationships/tags" Target="../tags/tag129.xml"/><Relationship Id="rId10" Type="http://schemas.openxmlformats.org/officeDocument/2006/relationships/tags" Target="../tags/tag128.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38.xml"/><Relationship Id="rId8" Type="http://schemas.openxmlformats.org/officeDocument/2006/relationships/tags" Target="../tags/tag137.xml"/><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2" Type="http://schemas.openxmlformats.org/officeDocument/2006/relationships/image" Target="../media/image3.png"/><Relationship Id="rId11" Type="http://schemas.openxmlformats.org/officeDocument/2006/relationships/tags" Target="../tags/tag139.xml"/><Relationship Id="rId10"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7" Type="http://schemas.openxmlformats.org/officeDocument/2006/relationships/image" Target="../media/image7.jpeg"/><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7" Type="http://schemas.openxmlformats.org/officeDocument/2006/relationships/tags" Target="../tags/tag166.xml"/><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174.xml"/><Relationship Id="rId8" Type="http://schemas.openxmlformats.org/officeDocument/2006/relationships/tags" Target="../tags/tag173.xml"/><Relationship Id="rId7" Type="http://schemas.openxmlformats.org/officeDocument/2006/relationships/tags" Target="../tags/tag172.xml"/><Relationship Id="rId6" Type="http://schemas.openxmlformats.org/officeDocument/2006/relationships/tags" Target="../tags/tag171.xml"/><Relationship Id="rId5" Type="http://schemas.openxmlformats.org/officeDocument/2006/relationships/tags" Target="../tags/tag170.xml"/><Relationship Id="rId4" Type="http://schemas.openxmlformats.org/officeDocument/2006/relationships/tags" Target="../tags/tag169.xml"/><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7" Type="http://schemas.openxmlformats.org/officeDocument/2006/relationships/tags" Target="../tags/tag187.xml"/><Relationship Id="rId6" Type="http://schemas.openxmlformats.org/officeDocument/2006/relationships/tags" Target="../tags/tag186.xml"/><Relationship Id="rId5" Type="http://schemas.openxmlformats.org/officeDocument/2006/relationships/tags" Target="../tags/tag185.xml"/><Relationship Id="rId4" Type="http://schemas.openxmlformats.org/officeDocument/2006/relationships/tags" Target="../tags/tag184.xml"/><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6" Type="http://schemas.openxmlformats.org/officeDocument/2006/relationships/tags" Target="../tags/tag192.xml"/><Relationship Id="rId5" Type="http://schemas.openxmlformats.org/officeDocument/2006/relationships/tags" Target="../tags/tag191.xml"/><Relationship Id="rId4" Type="http://schemas.openxmlformats.org/officeDocument/2006/relationships/tags" Target="../tags/tag190.xml"/><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5" Type="http://schemas.openxmlformats.org/officeDocument/2006/relationships/tags" Target="../tags/tag196.xml"/><Relationship Id="rId4" Type="http://schemas.openxmlformats.org/officeDocument/2006/relationships/tags" Target="../tags/tag195.xml"/><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6" Type="http://schemas.openxmlformats.org/officeDocument/2006/relationships/tags" Target="../tags/tag201.xml"/><Relationship Id="rId5" Type="http://schemas.openxmlformats.org/officeDocument/2006/relationships/tags" Target="../tags/tag200.xml"/><Relationship Id="rId4" Type="http://schemas.openxmlformats.org/officeDocument/2006/relationships/tags" Target="../tags/tag199.xml"/><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B5008AF-1A81-4531-91F8-29AD43A7C23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F005AC-96D6-4E0F-A91F-8C79483C113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B5008AF-1A81-4531-91F8-29AD43A7C23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F005AC-96D6-4E0F-A91F-8C79483C113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B5008AF-1A81-4531-91F8-29AD43A7C23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F005AC-96D6-4E0F-A91F-8C79483C113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rotWithShape="1">
          <a:blip r:embed="rId3" cstate="screen"/>
          <a:srcRect/>
          <a:stretch>
            <a:fillRect/>
          </a:stretch>
        </p:blipFill>
        <p:spPr>
          <a:xfrm>
            <a:off x="-4111" y="1039372"/>
            <a:ext cx="4455591" cy="4779256"/>
          </a:xfrm>
          <a:prstGeom prst="rect">
            <a:avLst/>
          </a:prstGeom>
        </p:spPr>
      </p:pic>
      <p:pic>
        <p:nvPicPr>
          <p:cNvPr id="8" name="图片 7"/>
          <p:cNvPicPr>
            <a:picLocks noChangeAspect="1"/>
          </p:cNvPicPr>
          <p:nvPr>
            <p:custDataLst>
              <p:tags r:id="rId4"/>
            </p:custDataLst>
          </p:nvPr>
        </p:nvPicPr>
        <p:blipFill>
          <a:blip r:embed="rId5" cstate="screen"/>
          <a:stretch>
            <a:fillRect/>
          </a:stretch>
        </p:blipFill>
        <p:spPr>
          <a:xfrm>
            <a:off x="0" y="3819290"/>
            <a:ext cx="9144000" cy="3038710"/>
          </a:xfrm>
          <a:prstGeom prst="rect">
            <a:avLst/>
          </a:prstGeom>
        </p:spPr>
      </p:pic>
      <p:sp>
        <p:nvSpPr>
          <p:cNvPr id="16" name="日期占位符 15"/>
          <p:cNvSpPr>
            <a:spLocks noGrp="1"/>
          </p:cNvSpPr>
          <p:nvPr>
            <p:ph type="dt" sz="half" idx="10"/>
            <p:custDataLst>
              <p:tags r:id="rId6"/>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7"/>
            </p:custDataLst>
          </p:nvPr>
        </p:nvSpPr>
        <p:spPr/>
        <p:txBody>
          <a:bodyPr/>
          <a:lstStyle>
            <a:lvl1pPr>
              <a:defRPr baseline="0">
                <a:latin typeface="Arial" panose="020B0604020202020204" pitchFamily="34" charset="0"/>
              </a:defRPr>
            </a:lvl1pPr>
          </a:lstStyle>
          <a:p>
            <a:endParaRPr lang="zh-CN" altLang="en-US" dirty="0"/>
          </a:p>
        </p:txBody>
      </p:sp>
      <p:sp>
        <p:nvSpPr>
          <p:cNvPr id="18" name="灯片编号占位符 17"/>
          <p:cNvSpPr>
            <a:spLocks noGrp="1"/>
          </p:cNvSpPr>
          <p:nvPr>
            <p:ph type="sldNum" sz="quarter" idx="12"/>
            <p:custDataLst>
              <p:tags r:id="rId8"/>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dirty="0"/>
          </a:p>
        </p:txBody>
      </p:sp>
      <p:grpSp>
        <p:nvGrpSpPr>
          <p:cNvPr id="4" name="组合 3"/>
          <p:cNvGrpSpPr/>
          <p:nvPr>
            <p:custDataLst>
              <p:tags r:id="rId9"/>
            </p:custDataLst>
          </p:nvPr>
        </p:nvGrpSpPr>
        <p:grpSpPr>
          <a:xfrm>
            <a:off x="5627022" y="700465"/>
            <a:ext cx="1901224" cy="4958655"/>
            <a:chOff x="7333209" y="294065"/>
            <a:chExt cx="2936681" cy="5744453"/>
          </a:xfrm>
        </p:grpSpPr>
        <p:sp>
          <p:nvSpPr>
            <p:cNvPr id="10" name="Rectangle 23"/>
            <p:cNvSpPr>
              <a:spLocks noChangeArrowheads="1"/>
            </p:cNvSpPr>
            <p:nvPr userDrawn="1">
              <p:custDataLst>
                <p:tags r:id="rId10"/>
              </p:custDataLst>
            </p:nvPr>
          </p:nvSpPr>
          <p:spPr bwMode="auto">
            <a:xfrm>
              <a:off x="7333209" y="294065"/>
              <a:ext cx="2936681" cy="5744453"/>
            </a:xfrm>
            <a:prstGeom prst="rect">
              <a:avLst/>
            </a:prstGeom>
            <a:solidFill>
              <a:schemeClr val="tx2"/>
            </a:solidFill>
            <a:ln w="12700" cmpd="sng">
              <a:no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350" baseline="0" dirty="0">
                <a:solidFill>
                  <a:srgbClr val="454545"/>
                </a:solidFill>
                <a:latin typeface="Arial" panose="020B0604020202020204" pitchFamily="34" charset="0"/>
              </a:endParaRPr>
            </a:p>
          </p:txBody>
        </p:sp>
        <p:sp>
          <p:nvSpPr>
            <p:cNvPr id="11" name="图文框 10"/>
            <p:cNvSpPr/>
            <p:nvPr userDrawn="1">
              <p:custDataLst>
                <p:tags r:id="rId11"/>
              </p:custDataLst>
            </p:nvPr>
          </p:nvSpPr>
          <p:spPr>
            <a:xfrm>
              <a:off x="7565490" y="544344"/>
              <a:ext cx="2472118" cy="5243894"/>
            </a:xfrm>
            <a:prstGeom prst="frame">
              <a:avLst>
                <a:gd name="adj1" fmla="val 1183"/>
              </a:avLst>
            </a:prstGeom>
            <a:gradFill>
              <a:gsLst>
                <a:gs pos="38000">
                  <a:schemeClr val="accent1"/>
                </a:gs>
                <a:gs pos="0">
                  <a:schemeClr val="accent1">
                    <a:lumMod val="7500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solidFill>
                  <a:schemeClr val="tx1"/>
                </a:solidFill>
                <a:latin typeface="Arial" panose="020B0604020202020204" pitchFamily="34" charset="0"/>
              </a:endParaRPr>
            </a:p>
          </p:txBody>
        </p:sp>
      </p:grpSp>
      <p:sp>
        <p:nvSpPr>
          <p:cNvPr id="2" name="标题 1"/>
          <p:cNvSpPr>
            <a:spLocks noGrp="1"/>
          </p:cNvSpPr>
          <p:nvPr>
            <p:ph type="ctrTitle" hasCustomPrompt="1"/>
            <p:custDataLst>
              <p:tags r:id="rId12"/>
            </p:custDataLst>
          </p:nvPr>
        </p:nvSpPr>
        <p:spPr>
          <a:xfrm>
            <a:off x="6421725" y="976738"/>
            <a:ext cx="879187" cy="4406109"/>
          </a:xfrm>
        </p:spPr>
        <p:txBody>
          <a:bodyPr vert="eaVert" lIns="90000" tIns="46800" rIns="90000" bIns="46800" anchor="ctr" anchorCtr="0">
            <a:normAutofit/>
          </a:bodyPr>
          <a:lstStyle>
            <a:lvl1pPr algn="ctr">
              <a:defRPr sz="4500" b="0" spc="600" baseline="0">
                <a:solidFill>
                  <a:schemeClr val="accent1"/>
                </a:solidFill>
                <a:latin typeface="Arial" panose="020B0604020202020204" pitchFamily="34" charset="0"/>
                <a:ea typeface="汉仪尚巍手书W" panose="00020600040101010101" pitchFamily="18" charset="-122"/>
              </a:defRPr>
            </a:lvl1pPr>
          </a:lstStyle>
          <a:p>
            <a:r>
              <a:rPr lang="zh-CN" altLang="en-US" dirty="0"/>
              <a:t>编辑标题</a:t>
            </a:r>
            <a:endParaRPr lang="zh-CN" altLang="en-US" dirty="0"/>
          </a:p>
        </p:txBody>
      </p:sp>
      <p:sp>
        <p:nvSpPr>
          <p:cNvPr id="5" name="文本占位符 4"/>
          <p:cNvSpPr>
            <a:spLocks noGrp="1"/>
          </p:cNvSpPr>
          <p:nvPr>
            <p:ph type="body" sz="quarter" idx="13" hasCustomPrompt="1"/>
            <p:custDataLst>
              <p:tags r:id="rId13"/>
            </p:custDataLst>
          </p:nvPr>
        </p:nvSpPr>
        <p:spPr>
          <a:xfrm>
            <a:off x="5931584" y="976738"/>
            <a:ext cx="426244" cy="4406109"/>
          </a:xfrm>
        </p:spPr>
        <p:txBody>
          <a:bodyPr lIns="90000" tIns="46800" rIns="90000" bIns="46800" anchor="ctr" anchorCtr="0">
            <a:noAutofit/>
          </a:bodyPr>
          <a:lstStyle>
            <a:lvl1pPr marL="0" indent="0" algn="ctr">
              <a:lnSpc>
                <a:spcPct val="100000"/>
              </a:lnSpc>
              <a:spcAft>
                <a:spcPts val="0"/>
              </a:spcAft>
              <a:buNone/>
              <a:defRPr sz="2100" baseline="0">
                <a:solidFill>
                  <a:schemeClr val="bg1"/>
                </a:solidFill>
                <a:ea typeface="隶书" panose="02010509060101010101" pitchFamily="49" charset="-122"/>
              </a:defRPr>
            </a:lvl1pPr>
          </a:lstStyle>
          <a:p>
            <a:pPr lvl="0"/>
            <a:r>
              <a:rPr lang="zh-CN" altLang="en-US" dirty="0"/>
              <a:t>单击此处编辑文本</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rotWithShape="1">
          <a:blip r:embed="rId3" cstate="screen"/>
          <a:srcRect/>
          <a:stretch>
            <a:fillRect/>
          </a:stretch>
        </p:blipFill>
        <p:spPr>
          <a:xfrm flipH="1">
            <a:off x="7960200" y="5602514"/>
            <a:ext cx="1183799" cy="1255486"/>
          </a:xfrm>
          <a:prstGeom prst="rect">
            <a:avLst/>
          </a:prstGeom>
        </p:spPr>
      </p:pic>
      <p:sp>
        <p:nvSpPr>
          <p:cNvPr id="2" name="标题 1"/>
          <p:cNvSpPr>
            <a:spLocks noGrp="1"/>
          </p:cNvSpPr>
          <p:nvPr>
            <p:ph type="title"/>
            <p:custDataLst>
              <p:tags r:id="rId4"/>
            </p:custDataLst>
          </p:nvPr>
        </p:nvSpPr>
        <p:spPr>
          <a:xfrm>
            <a:off x="502412" y="443234"/>
            <a:ext cx="8139178"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5"/>
            </p:custDataLst>
          </p:nvPr>
        </p:nvSpPr>
        <p:spPr>
          <a:xfrm>
            <a:off x="502412" y="952508"/>
            <a:ext cx="8139178" cy="5388907"/>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rotWithShape="1">
          <a:blip r:embed="rId3" cstate="screen"/>
          <a:srcRect/>
          <a:stretch>
            <a:fillRect/>
          </a:stretch>
        </p:blipFill>
        <p:spPr>
          <a:xfrm>
            <a:off x="-4111" y="1039372"/>
            <a:ext cx="4455591" cy="4779256"/>
          </a:xfrm>
          <a:prstGeom prst="rect">
            <a:avLst/>
          </a:prstGeom>
        </p:spPr>
      </p:pic>
      <p:grpSp>
        <p:nvGrpSpPr>
          <p:cNvPr id="14" name="组合 13"/>
          <p:cNvGrpSpPr/>
          <p:nvPr>
            <p:custDataLst>
              <p:tags r:id="rId4"/>
            </p:custDataLst>
          </p:nvPr>
        </p:nvGrpSpPr>
        <p:grpSpPr>
          <a:xfrm>
            <a:off x="5953388" y="1226314"/>
            <a:ext cx="1389800" cy="3624792"/>
            <a:chOff x="7333209" y="294065"/>
            <a:chExt cx="2936681" cy="5744453"/>
          </a:xfrm>
        </p:grpSpPr>
        <p:sp>
          <p:nvSpPr>
            <p:cNvPr id="15" name="Rectangle 23"/>
            <p:cNvSpPr>
              <a:spLocks noChangeArrowheads="1"/>
            </p:cNvSpPr>
            <p:nvPr userDrawn="1">
              <p:custDataLst>
                <p:tags r:id="rId5"/>
              </p:custDataLst>
            </p:nvPr>
          </p:nvSpPr>
          <p:spPr bwMode="auto">
            <a:xfrm>
              <a:off x="7333209" y="294065"/>
              <a:ext cx="2936681" cy="5744453"/>
            </a:xfrm>
            <a:prstGeom prst="rect">
              <a:avLst/>
            </a:prstGeom>
            <a:solidFill>
              <a:schemeClr val="tx2"/>
            </a:solidFill>
            <a:ln w="12700" cmpd="sng">
              <a:no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350" baseline="0" dirty="0">
                <a:solidFill>
                  <a:srgbClr val="454545"/>
                </a:solidFill>
                <a:latin typeface="Arial" panose="020B0604020202020204" pitchFamily="34" charset="0"/>
              </a:endParaRPr>
            </a:p>
          </p:txBody>
        </p:sp>
        <p:sp>
          <p:nvSpPr>
            <p:cNvPr id="16" name="图文框 15"/>
            <p:cNvSpPr/>
            <p:nvPr userDrawn="1">
              <p:custDataLst>
                <p:tags r:id="rId6"/>
              </p:custDataLst>
            </p:nvPr>
          </p:nvSpPr>
          <p:spPr>
            <a:xfrm>
              <a:off x="7565490" y="544344"/>
              <a:ext cx="2472118" cy="5243894"/>
            </a:xfrm>
            <a:prstGeom prst="frame">
              <a:avLst>
                <a:gd name="adj1" fmla="val 1183"/>
              </a:avLst>
            </a:prstGeom>
            <a:gradFill>
              <a:gsLst>
                <a:gs pos="38000">
                  <a:schemeClr val="accent1"/>
                </a:gs>
                <a:gs pos="0">
                  <a:schemeClr val="accent1">
                    <a:lumMod val="7500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solidFill>
                  <a:schemeClr val="tx1"/>
                </a:solidFill>
                <a:latin typeface="Arial" panose="020B0604020202020204" pitchFamily="34" charset="0"/>
              </a:endParaRPr>
            </a:p>
          </p:txBody>
        </p:sp>
      </p:grpSp>
      <p:pic>
        <p:nvPicPr>
          <p:cNvPr id="10" name="图片 9"/>
          <p:cNvPicPr>
            <a:picLocks noChangeAspect="1"/>
          </p:cNvPicPr>
          <p:nvPr>
            <p:custDataLst>
              <p:tags r:id="rId7"/>
            </p:custDataLst>
          </p:nvPr>
        </p:nvPicPr>
        <p:blipFill>
          <a:blip r:embed="rId8" cstate="screen"/>
          <a:stretch>
            <a:fillRect/>
          </a:stretch>
        </p:blipFill>
        <p:spPr>
          <a:xfrm>
            <a:off x="0" y="3819290"/>
            <a:ext cx="9144000" cy="3038710"/>
          </a:xfrm>
          <a:prstGeom prst="rect">
            <a:avLst/>
          </a:prstGeom>
        </p:spPr>
      </p:pic>
      <p:sp>
        <p:nvSpPr>
          <p:cNvPr id="4" name="日期占位符 3"/>
          <p:cNvSpPr>
            <a:spLocks noGrp="1"/>
          </p:cNvSpPr>
          <p:nvPr>
            <p:ph type="dt" sz="half" idx="10"/>
            <p:custDataLst>
              <p:tags r:id="rId9"/>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lstStyle>
            <a:lvl1pPr>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11"/>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12"/>
            </p:custDataLst>
          </p:nvPr>
        </p:nvSpPr>
        <p:spPr>
          <a:xfrm>
            <a:off x="6329363" y="1474731"/>
            <a:ext cx="592817" cy="3127958"/>
          </a:xfrm>
        </p:spPr>
        <p:txBody>
          <a:bodyPr vert="eaVert" lIns="90000" tIns="46800" rIns="90000" bIns="46800" anchor="ctr" anchorCtr="0">
            <a:normAutofit/>
          </a:bodyPr>
          <a:lstStyle>
            <a:lvl1pPr algn="ctr">
              <a:defRPr sz="2700" b="0" u="none" strike="noStrike" kern="1200" cap="none" spc="300" normalizeH="0" baseline="0">
                <a:solidFill>
                  <a:schemeClr val="accent1"/>
                </a:solidFill>
                <a:uFillTx/>
                <a:latin typeface="Arial" panose="020B0604020202020204" pitchFamily="34" charset="0"/>
                <a:ea typeface="汉仪尚巍手书W"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rotWithShape="1">
          <a:blip r:embed="rId3" cstate="screen"/>
          <a:srcRect/>
          <a:stretch>
            <a:fillRect/>
          </a:stretch>
        </p:blipFill>
        <p:spPr>
          <a:xfrm flipH="1">
            <a:off x="7960200" y="5602514"/>
            <a:ext cx="1183799" cy="1255486"/>
          </a:xfrm>
          <a:prstGeom prst="rect">
            <a:avLst/>
          </a:prstGeom>
        </p:spPr>
      </p:pic>
      <p:sp>
        <p:nvSpPr>
          <p:cNvPr id="2" name="标题 1"/>
          <p:cNvSpPr>
            <a:spLocks noGrp="1"/>
          </p:cNvSpPr>
          <p:nvPr>
            <p:ph type="title"/>
            <p:custDataLst>
              <p:tags r:id="rId4"/>
            </p:custDataLst>
          </p:nvPr>
        </p:nvSpPr>
        <p:spPr>
          <a:xfrm>
            <a:off x="502412" y="443234"/>
            <a:ext cx="8139178"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5"/>
            </p:custDataLst>
          </p:nvPr>
        </p:nvSpPr>
        <p:spPr>
          <a:xfrm>
            <a:off x="502448" y="952508"/>
            <a:ext cx="3962432" cy="5388907"/>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6"/>
            </p:custDataLst>
          </p:nvPr>
        </p:nvSpPr>
        <p:spPr>
          <a:xfrm>
            <a:off x="4679158" y="952508"/>
            <a:ext cx="3962432" cy="5388907"/>
          </a:xfrm>
        </p:spPr>
        <p:txBody>
          <a:bodyPr>
            <a:noAutofit/>
          </a:bodyPr>
          <a:lstStyle>
            <a:lvl1pPr>
              <a:defRPr sz="1200" baseline="0">
                <a:solidFill>
                  <a:schemeClr val="tx1">
                    <a:lumMod val="85000"/>
                    <a:lumOff val="15000"/>
                  </a:schemeClr>
                </a:solidFill>
                <a:latin typeface="Arial" panose="020B0604020202020204" pitchFamily="34" charset="0"/>
                <a:ea typeface="隶书" panose="02010509060101010101" pitchFamily="49" charset="-122"/>
              </a:defRPr>
            </a:lvl1pPr>
            <a:lvl2pPr>
              <a:defRPr sz="1200" baseline="0">
                <a:solidFill>
                  <a:schemeClr val="tx1">
                    <a:lumMod val="85000"/>
                    <a:lumOff val="15000"/>
                  </a:schemeClr>
                </a:solidFill>
                <a:latin typeface="Arial" panose="020B0604020202020204" pitchFamily="34" charset="0"/>
                <a:ea typeface="隶书" panose="02010509060101010101" pitchFamily="49" charset="-122"/>
              </a:defRPr>
            </a:lvl2pPr>
            <a:lvl3pPr>
              <a:defRPr sz="1200" baseline="0">
                <a:solidFill>
                  <a:schemeClr val="tx1">
                    <a:lumMod val="85000"/>
                    <a:lumOff val="15000"/>
                  </a:schemeClr>
                </a:solidFill>
                <a:latin typeface="Arial" panose="020B0604020202020204" pitchFamily="34" charset="0"/>
                <a:ea typeface="隶书" panose="02010509060101010101" pitchFamily="49" charset="-122"/>
              </a:defRPr>
            </a:lvl3pPr>
            <a:lvl4pPr>
              <a:defRPr sz="1200" baseline="0">
                <a:solidFill>
                  <a:schemeClr val="tx1">
                    <a:lumMod val="85000"/>
                    <a:lumOff val="15000"/>
                  </a:schemeClr>
                </a:solidFill>
                <a:latin typeface="Arial" panose="020B0604020202020204" pitchFamily="34" charset="0"/>
                <a:ea typeface="隶书" panose="02010509060101010101" pitchFamily="49" charset="-122"/>
              </a:defRPr>
            </a:lvl4pPr>
            <a:lvl5pPr>
              <a:defRPr sz="1200"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8"/>
            </p:custDataLst>
          </p:nvPr>
        </p:nvSpPr>
        <p:spPr/>
        <p:txBody>
          <a:bodyPr/>
          <a:lstStyle/>
          <a:p>
            <a:endParaRPr lang="zh-CN" altLang="en-US"/>
          </a:p>
        </p:txBody>
      </p:sp>
      <p:sp>
        <p:nvSpPr>
          <p:cNvPr id="7" name="灯片编号占位符 6"/>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rotWithShape="1">
          <a:blip r:embed="rId3" cstate="screen"/>
          <a:srcRect/>
          <a:stretch>
            <a:fillRect/>
          </a:stretch>
        </p:blipFill>
        <p:spPr>
          <a:xfrm flipH="1">
            <a:off x="7960200" y="5602514"/>
            <a:ext cx="1183799" cy="1255486"/>
          </a:xfrm>
          <a:prstGeom prst="rect">
            <a:avLst/>
          </a:prstGeom>
        </p:spPr>
      </p:pic>
      <p:sp>
        <p:nvSpPr>
          <p:cNvPr id="2" name="标题 1"/>
          <p:cNvSpPr>
            <a:spLocks noGrp="1"/>
          </p:cNvSpPr>
          <p:nvPr>
            <p:ph type="title"/>
            <p:custDataLst>
              <p:tags r:id="rId4"/>
            </p:custDataLst>
          </p:nvPr>
        </p:nvSpPr>
        <p:spPr>
          <a:xfrm>
            <a:off x="502412" y="443234"/>
            <a:ext cx="8139178"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5"/>
            </p:custDataLst>
          </p:nvPr>
        </p:nvSpPr>
        <p:spPr>
          <a:xfrm>
            <a:off x="502448" y="952508"/>
            <a:ext cx="3962432" cy="381003"/>
          </a:xfrm>
        </p:spPr>
        <p:txBody>
          <a:bodyPr lIns="101600" tIns="38100" rIns="76200" bIns="38100" anchor="t"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6"/>
            </p:custDataLst>
          </p:nvPr>
        </p:nvSpPr>
        <p:spPr>
          <a:xfrm>
            <a:off x="502444" y="1406525"/>
            <a:ext cx="3962400" cy="4934752"/>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7"/>
            </p:custDataLst>
          </p:nvPr>
        </p:nvSpPr>
        <p:spPr>
          <a:xfrm>
            <a:off x="4676813" y="952508"/>
            <a:ext cx="396243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8"/>
            </p:custDataLst>
          </p:nvPr>
        </p:nvSpPr>
        <p:spPr>
          <a:xfrm>
            <a:off x="4676813" y="1406525"/>
            <a:ext cx="3962432" cy="4934752"/>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0"/>
            </p:custDataLst>
          </p:nvPr>
        </p:nvSpPr>
        <p:spPr/>
        <p:txBody>
          <a:bodyPr/>
          <a:lstStyle/>
          <a:p>
            <a:endParaRPr lang="zh-CN" altLang="en-US"/>
          </a:p>
        </p:txBody>
      </p:sp>
      <p:sp>
        <p:nvSpPr>
          <p:cNvPr id="9" name="灯片编号占位符 8"/>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cstate="screen"/>
          <a:stretch>
            <a:fillRect/>
          </a:stretch>
        </p:blipFill>
        <p:spPr>
          <a:xfrm>
            <a:off x="0" y="3819290"/>
            <a:ext cx="9144000" cy="3038710"/>
          </a:xfrm>
          <a:prstGeom prst="rect">
            <a:avLst/>
          </a:prstGeom>
        </p:spPr>
      </p:pic>
      <p:sp>
        <p:nvSpPr>
          <p:cNvPr id="10" name="矩形 9"/>
          <p:cNvSpPr/>
          <p:nvPr>
            <p:custDataLst>
              <p:tags r:id="rId4"/>
            </p:custDataLst>
          </p:nvPr>
        </p:nvSpPr>
        <p:spPr>
          <a:xfrm>
            <a:off x="0" y="1403431"/>
            <a:ext cx="9144001" cy="4120588"/>
          </a:xfrm>
          <a:prstGeom prst="rect">
            <a:avLst/>
          </a:prstGeom>
          <a:solidFill>
            <a:schemeClr val="tx2"/>
          </a:solidFill>
          <a:ln>
            <a:noFill/>
          </a:ln>
          <a:effectLst>
            <a:outerShdw blurRad="609600" dist="38100" dir="10800000" sx="102000" sy="102000" algn="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latin typeface="Arial" panose="020B0604020202020204" pitchFamily="34" charset="0"/>
              <a:ea typeface="隶书" panose="02010509060101010101" pitchFamily="49" charset="-122"/>
            </a:endParaRPr>
          </a:p>
        </p:txBody>
      </p:sp>
      <p:pic>
        <p:nvPicPr>
          <p:cNvPr id="11" name="图片 10"/>
          <p:cNvPicPr>
            <a:picLocks noChangeAspect="1"/>
          </p:cNvPicPr>
          <p:nvPr>
            <p:custDataLst>
              <p:tags r:id="rId5"/>
            </p:custDataLst>
          </p:nvPr>
        </p:nvPicPr>
        <p:blipFill>
          <a:blip r:embed="rId6" cstate="print"/>
          <a:stretch>
            <a:fillRect/>
          </a:stretch>
        </p:blipFill>
        <p:spPr>
          <a:xfrm>
            <a:off x="7161645" y="-250653"/>
            <a:ext cx="1982355" cy="3169267"/>
          </a:xfrm>
          <a:prstGeom prst="rect">
            <a:avLst/>
          </a:prstGeom>
        </p:spPr>
      </p:pic>
      <p:pic>
        <p:nvPicPr>
          <p:cNvPr id="12" name="图片 11"/>
          <p:cNvPicPr>
            <a:picLocks noChangeAspect="1"/>
          </p:cNvPicPr>
          <p:nvPr>
            <p:custDataLst>
              <p:tags r:id="rId7"/>
            </p:custDataLst>
          </p:nvPr>
        </p:nvPicPr>
        <p:blipFill>
          <a:blip r:embed="rId8" cstate="print"/>
          <a:stretch>
            <a:fillRect/>
          </a:stretch>
        </p:blipFill>
        <p:spPr>
          <a:xfrm>
            <a:off x="-6385" y="1403431"/>
            <a:ext cx="2466457" cy="4120588"/>
          </a:xfrm>
          <a:prstGeom prst="rect">
            <a:avLst/>
          </a:prstGeom>
        </p:spPr>
      </p:pic>
      <p:sp>
        <p:nvSpPr>
          <p:cNvPr id="2" name="标题 1"/>
          <p:cNvSpPr>
            <a:spLocks noGrp="1"/>
          </p:cNvSpPr>
          <p:nvPr>
            <p:ph type="title"/>
            <p:custDataLst>
              <p:tags r:id="rId9"/>
            </p:custDataLst>
          </p:nvPr>
        </p:nvSpPr>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rotWithShape="1">
          <a:blip r:embed="rId3" cstate="screen"/>
          <a:srcRect/>
          <a:stretch>
            <a:fillRect/>
          </a:stretch>
        </p:blipFill>
        <p:spPr>
          <a:xfrm flipH="1">
            <a:off x="7960200" y="5602514"/>
            <a:ext cx="1183799" cy="1255486"/>
          </a:xfrm>
          <a:prstGeom prst="rect">
            <a:avLst/>
          </a:prstGeom>
        </p:spPr>
      </p:pic>
      <p:sp>
        <p:nvSpPr>
          <p:cNvPr id="2" name="标题 1"/>
          <p:cNvSpPr>
            <a:spLocks noGrp="1"/>
          </p:cNvSpPr>
          <p:nvPr>
            <p:ph type="title"/>
            <p:custDataLst>
              <p:tags r:id="rId4"/>
            </p:custDataLst>
          </p:nvPr>
        </p:nvSpPr>
        <p:spPr>
          <a:xfrm>
            <a:off x="502448" y="443234"/>
            <a:ext cx="8139178"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5"/>
            </p:custDataLst>
          </p:nvPr>
        </p:nvSpPr>
        <p:spPr>
          <a:xfrm>
            <a:off x="502448" y="952508"/>
            <a:ext cx="396243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6"/>
            </p:custDataLst>
          </p:nvPr>
        </p:nvSpPr>
        <p:spPr>
          <a:xfrm>
            <a:off x="4679194" y="952508"/>
            <a:ext cx="3962432" cy="53889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7"/>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8"/>
            </p:custDataLst>
          </p:nvPr>
        </p:nvSpPr>
        <p:spPr/>
        <p:txBody>
          <a:bodyPr/>
          <a:lstStyle/>
          <a:p>
            <a:endParaRPr lang="zh-CN" altLang="en-US" dirty="0"/>
          </a:p>
        </p:txBody>
      </p:sp>
      <p:sp>
        <p:nvSpPr>
          <p:cNvPr id="7" name="灯片编号占位符 6"/>
          <p:cNvSpPr>
            <a:spLocks noGrp="1"/>
          </p:cNvSpPr>
          <p:nvPr>
            <p:ph type="sldNum" sz="quarter" idx="12"/>
            <p:custDataLst>
              <p:tags r:id="rId9"/>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B5008AF-1A81-4531-91F8-29AD43A7C23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F005AC-96D6-4E0F-A91F-8C79483C113B}"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215980" y="273050"/>
            <a:ext cx="8712278" cy="6311900"/>
            <a:chOff x="287973" y="273050"/>
            <a:chExt cx="11616371" cy="6311900"/>
          </a:xfrm>
        </p:grpSpPr>
        <p:sp>
          <p:nvSpPr>
            <p:cNvPr id="9" name="矩形 8"/>
            <p:cNvSpPr/>
            <p:nvPr userDrawn="1">
              <p:custDataLst>
                <p:tags r:id="rId3"/>
              </p:custDataLst>
            </p:nvPr>
          </p:nvSpPr>
          <p:spPr>
            <a:xfrm>
              <a:off x="287973" y="273050"/>
              <a:ext cx="116160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dirty="0">
                <a:sym typeface="+mn-ea"/>
              </a:endParaRPr>
            </a:p>
          </p:txBody>
        </p:sp>
        <p:pic>
          <p:nvPicPr>
            <p:cNvPr id="10" name="图片 9"/>
            <p:cNvPicPr>
              <a:picLocks noChangeAspect="1"/>
            </p:cNvPicPr>
            <p:nvPr userDrawn="1">
              <p:custDataLst>
                <p:tags r:id="rId4"/>
              </p:custDataLst>
            </p:nvPr>
          </p:nvPicPr>
          <p:blipFill rotWithShape="1">
            <a:blip r:embed="rId5" cstate="screen"/>
            <a:srcRect/>
            <a:stretch>
              <a:fillRect/>
            </a:stretch>
          </p:blipFill>
          <p:spPr>
            <a:xfrm flipH="1">
              <a:off x="10395513" y="5384800"/>
              <a:ext cx="1508831" cy="1200150"/>
            </a:xfrm>
            <a:prstGeom prst="rect">
              <a:avLst/>
            </a:prstGeom>
          </p:spPr>
        </p:pic>
      </p:grpSp>
      <p:sp>
        <p:nvSpPr>
          <p:cNvPr id="2" name="竖排标题 1"/>
          <p:cNvSpPr>
            <a:spLocks noGrp="1"/>
          </p:cNvSpPr>
          <p:nvPr>
            <p:ph type="title" orient="vert"/>
            <p:custDataLst>
              <p:tags r:id="rId6"/>
            </p:custDataLst>
          </p:nvPr>
        </p:nvSpPr>
        <p:spPr>
          <a:xfrm>
            <a:off x="7928351" y="952508"/>
            <a:ext cx="713238"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7"/>
            </p:custDataLst>
          </p:nvPr>
        </p:nvSpPr>
        <p:spPr>
          <a:xfrm>
            <a:off x="502444" y="952500"/>
            <a:ext cx="7371076"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215980" y="273050"/>
            <a:ext cx="8712278" cy="6311900"/>
            <a:chOff x="287973" y="273050"/>
            <a:chExt cx="11616371" cy="6311900"/>
          </a:xfrm>
        </p:grpSpPr>
        <p:sp>
          <p:nvSpPr>
            <p:cNvPr id="9" name="矩形 8"/>
            <p:cNvSpPr/>
            <p:nvPr userDrawn="1">
              <p:custDataLst>
                <p:tags r:id="rId3"/>
              </p:custDataLst>
            </p:nvPr>
          </p:nvSpPr>
          <p:spPr>
            <a:xfrm>
              <a:off x="287973" y="273050"/>
              <a:ext cx="116160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dirty="0">
                <a:sym typeface="+mn-ea"/>
              </a:endParaRPr>
            </a:p>
          </p:txBody>
        </p:sp>
        <p:pic>
          <p:nvPicPr>
            <p:cNvPr id="10" name="图片 9"/>
            <p:cNvPicPr>
              <a:picLocks noChangeAspect="1"/>
            </p:cNvPicPr>
            <p:nvPr userDrawn="1">
              <p:custDataLst>
                <p:tags r:id="rId4"/>
              </p:custDataLst>
            </p:nvPr>
          </p:nvPicPr>
          <p:blipFill rotWithShape="1">
            <a:blip r:embed="rId5" cstate="screen"/>
            <a:srcRect/>
            <a:stretch>
              <a:fillRect/>
            </a:stretch>
          </p:blipFill>
          <p:spPr>
            <a:xfrm flipH="1">
              <a:off x="10395513" y="5384800"/>
              <a:ext cx="1508831" cy="1200150"/>
            </a:xfrm>
            <a:prstGeom prst="rect">
              <a:avLst/>
            </a:prstGeom>
          </p:spPr>
        </p:pic>
      </p:gr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502448" y="952508"/>
            <a:ext cx="8139178" cy="5388907"/>
          </a:xfrm>
        </p:spPr>
        <p:txBody>
          <a:bodyPr/>
          <a:lstStyle>
            <a:lvl1pPr>
              <a:defRPr baseline="0">
                <a:ea typeface="隶书" panose="02010509060101010101" pitchFamily="49" charset="-122"/>
              </a:defRPr>
            </a:lvl1pPr>
            <a:lvl2pPr>
              <a:defRPr baseline="0">
                <a:ea typeface="隶书" panose="02010509060101010101" pitchFamily="49" charset="-122"/>
              </a:defRPr>
            </a:lvl2pPr>
            <a:lvl3pPr>
              <a:defRPr baseline="0">
                <a:ea typeface="隶书" panose="02010509060101010101" pitchFamily="49" charset="-122"/>
              </a:defRPr>
            </a:lvl3pPr>
            <a:lvl4pPr>
              <a:defRPr baseline="0">
                <a:ea typeface="隶书" panose="02010509060101010101" pitchFamily="49" charset="-122"/>
              </a:defRPr>
            </a:lvl4pPr>
            <a:lvl5pPr>
              <a:defRPr baseline="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10" name="图片 9"/>
          <p:cNvPicPr>
            <a:picLocks noChangeAspect="1"/>
          </p:cNvPicPr>
          <p:nvPr>
            <p:custDataLst>
              <p:tags r:id="rId2"/>
            </p:custDataLst>
          </p:nvPr>
        </p:nvPicPr>
        <p:blipFill rotWithShape="1">
          <a:blip r:embed="rId3" cstate="screen"/>
          <a:srcRect/>
          <a:stretch>
            <a:fillRect/>
          </a:stretch>
        </p:blipFill>
        <p:spPr>
          <a:xfrm>
            <a:off x="-4111" y="1039372"/>
            <a:ext cx="4455591" cy="4779256"/>
          </a:xfrm>
          <a:prstGeom prst="rect">
            <a:avLst/>
          </a:prstGeom>
        </p:spPr>
      </p:pic>
      <p:pic>
        <p:nvPicPr>
          <p:cNvPr id="7" name="图片 6"/>
          <p:cNvPicPr>
            <a:picLocks noChangeAspect="1"/>
          </p:cNvPicPr>
          <p:nvPr>
            <p:custDataLst>
              <p:tags r:id="rId4"/>
            </p:custDataLst>
          </p:nvPr>
        </p:nvPicPr>
        <p:blipFill>
          <a:blip r:embed="rId5" cstate="screen"/>
          <a:stretch>
            <a:fillRect/>
          </a:stretch>
        </p:blipFill>
        <p:spPr>
          <a:xfrm>
            <a:off x="0" y="3819290"/>
            <a:ext cx="9144000" cy="3038710"/>
          </a:xfrm>
          <a:prstGeom prst="rect">
            <a:avLst/>
          </a:prstGeom>
        </p:spPr>
      </p:pic>
      <p:sp>
        <p:nvSpPr>
          <p:cNvPr id="3" name="日期占位符 2"/>
          <p:cNvSpPr>
            <a:spLocks noGrp="1"/>
          </p:cNvSpPr>
          <p:nvPr>
            <p:ph type="dt" sz="half" idx="10"/>
            <p:custDataLst>
              <p:tags r:id="rId6"/>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8"/>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grpSp>
        <p:nvGrpSpPr>
          <p:cNvPr id="11" name="组合 10"/>
          <p:cNvGrpSpPr/>
          <p:nvPr>
            <p:custDataLst>
              <p:tags r:id="rId9"/>
            </p:custDataLst>
          </p:nvPr>
        </p:nvGrpSpPr>
        <p:grpSpPr>
          <a:xfrm>
            <a:off x="5627022" y="700465"/>
            <a:ext cx="1901224" cy="4958655"/>
            <a:chOff x="7333209" y="294065"/>
            <a:chExt cx="2936681" cy="5744453"/>
          </a:xfrm>
        </p:grpSpPr>
        <p:sp>
          <p:nvSpPr>
            <p:cNvPr id="12" name="Rectangle 23"/>
            <p:cNvSpPr>
              <a:spLocks noChangeArrowheads="1"/>
            </p:cNvSpPr>
            <p:nvPr userDrawn="1">
              <p:custDataLst>
                <p:tags r:id="rId10"/>
              </p:custDataLst>
            </p:nvPr>
          </p:nvSpPr>
          <p:spPr bwMode="auto">
            <a:xfrm>
              <a:off x="7333209" y="294065"/>
              <a:ext cx="2936681" cy="5744453"/>
            </a:xfrm>
            <a:prstGeom prst="rect">
              <a:avLst/>
            </a:prstGeom>
            <a:solidFill>
              <a:schemeClr val="tx2"/>
            </a:solidFill>
            <a:ln w="12700" cmpd="sng">
              <a:no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350" baseline="0" dirty="0">
                <a:solidFill>
                  <a:srgbClr val="454545"/>
                </a:solidFill>
                <a:latin typeface="Arial" panose="020B0604020202020204" pitchFamily="34" charset="0"/>
              </a:endParaRPr>
            </a:p>
          </p:txBody>
        </p:sp>
        <p:sp>
          <p:nvSpPr>
            <p:cNvPr id="13" name="图文框 12"/>
            <p:cNvSpPr/>
            <p:nvPr userDrawn="1">
              <p:custDataLst>
                <p:tags r:id="rId11"/>
              </p:custDataLst>
            </p:nvPr>
          </p:nvSpPr>
          <p:spPr>
            <a:xfrm>
              <a:off x="7565490" y="544344"/>
              <a:ext cx="2472118" cy="5243894"/>
            </a:xfrm>
            <a:prstGeom prst="frame">
              <a:avLst>
                <a:gd name="adj1" fmla="val 1183"/>
              </a:avLst>
            </a:prstGeom>
            <a:gradFill>
              <a:gsLst>
                <a:gs pos="38000">
                  <a:schemeClr val="accent1"/>
                </a:gs>
                <a:gs pos="0">
                  <a:schemeClr val="accent1">
                    <a:lumMod val="7500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solidFill>
                  <a:schemeClr val="tx1"/>
                </a:solidFill>
                <a:latin typeface="Arial" panose="020B0604020202020204" pitchFamily="34" charset="0"/>
              </a:endParaRPr>
            </a:p>
          </p:txBody>
        </p:sp>
      </p:grpSp>
      <p:sp>
        <p:nvSpPr>
          <p:cNvPr id="2" name="标题 1"/>
          <p:cNvSpPr>
            <a:spLocks noGrp="1"/>
          </p:cNvSpPr>
          <p:nvPr>
            <p:ph type="title" hasCustomPrompt="1"/>
            <p:custDataLst>
              <p:tags r:id="rId12"/>
            </p:custDataLst>
          </p:nvPr>
        </p:nvSpPr>
        <p:spPr>
          <a:xfrm>
            <a:off x="6049856" y="916507"/>
            <a:ext cx="1105800" cy="4526569"/>
          </a:xfrm>
        </p:spPr>
        <p:txBody>
          <a:bodyPr vert="eaVert" lIns="90000" tIns="46800" rIns="90000" bIns="46800" rtlCol="0" anchor="ctr" anchorCtr="0">
            <a:normAutofit/>
          </a:bodyPr>
          <a:lstStyle>
            <a:lvl1pPr marL="0" marR="0" algn="ctr" defTabSz="914400" rtl="0" eaLnBrk="1" fontAlgn="auto" latinLnBrk="0" hangingPunct="1">
              <a:lnSpc>
                <a:spcPct val="100000"/>
              </a:lnSpc>
              <a:buNone/>
              <a:defRPr kumimoji="0" lang="zh-CN" altLang="en-US" sz="4500" b="0" i="0" u="none" strike="noStrike" kern="1200" cap="none" spc="600" normalizeH="0" baseline="0" noProof="1" dirty="0">
                <a:solidFill>
                  <a:schemeClr val="accent1"/>
                </a:solidFill>
                <a:uFillTx/>
                <a:latin typeface="Arial" panose="020B0604020202020204" pitchFamily="34" charset="0"/>
                <a:ea typeface="汉仪尚巍手书W" panose="00020600040101010101" pitchFamily="18" charset="-122"/>
                <a:cs typeface="+mj-cs"/>
                <a:sym typeface="+mn-ea"/>
              </a:defRPr>
            </a:lvl1pPr>
          </a:lstStyle>
          <a:p>
            <a:pPr lvl="0"/>
            <a:r>
              <a:rPr dirty="0">
                <a:sym typeface="+mn-ea"/>
              </a:rPr>
              <a:t>编辑标题</a:t>
            </a:r>
            <a:endParaRPr dirty="0">
              <a:sym typeface="+mn-ea"/>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rotWithShape="1">
          <a:blip r:embed="rId3" cstate="screen"/>
          <a:srcRect/>
          <a:stretch>
            <a:fillRect/>
          </a:stretch>
        </p:blipFill>
        <p:spPr>
          <a:xfrm flipH="1">
            <a:off x="7460679" y="5072743"/>
            <a:ext cx="1683321" cy="1785257"/>
          </a:xfrm>
          <a:prstGeom prst="rect">
            <a:avLst/>
          </a:prstGeom>
        </p:spPr>
      </p:pic>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p:ph type="title"/>
            <p:custDataLst>
              <p:tags r:id="rId7"/>
            </p:custDataLst>
          </p:nvPr>
        </p:nvSpPr>
        <p:spPr/>
        <p:txBody>
          <a:bodyPr>
            <a:normAutofit/>
          </a:bodyPr>
          <a:lstStyle>
            <a:lvl1pPr>
              <a:defRPr baseline="0">
                <a:ea typeface="隶书" panose="02010509060101010101" pitchFamily="49" charset="-122"/>
              </a:defRPr>
            </a:lvl1pPr>
          </a:lstStyle>
          <a:p>
            <a:r>
              <a:rPr lang="zh-CN" altLang="en-US"/>
              <a:t>单击此处编辑母版标题样式</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215980" y="273050"/>
            <a:ext cx="8712278" cy="6311900"/>
            <a:chOff x="287973" y="273050"/>
            <a:chExt cx="11616371" cy="6311900"/>
          </a:xfrm>
        </p:grpSpPr>
        <p:sp>
          <p:nvSpPr>
            <p:cNvPr id="6" name="矩形 5"/>
            <p:cNvSpPr/>
            <p:nvPr userDrawn="1">
              <p:custDataLst>
                <p:tags r:id="rId3"/>
              </p:custDataLst>
            </p:nvPr>
          </p:nvSpPr>
          <p:spPr>
            <a:xfrm>
              <a:off x="287973" y="273050"/>
              <a:ext cx="116160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dirty="0">
                <a:sym typeface="+mn-ea"/>
              </a:endParaRPr>
            </a:p>
          </p:txBody>
        </p:sp>
        <p:pic>
          <p:nvPicPr>
            <p:cNvPr id="9" name="图片 8"/>
            <p:cNvPicPr>
              <a:picLocks noChangeAspect="1"/>
            </p:cNvPicPr>
            <p:nvPr userDrawn="1">
              <p:custDataLst>
                <p:tags r:id="rId4"/>
              </p:custDataLst>
            </p:nvPr>
          </p:nvPicPr>
          <p:blipFill rotWithShape="1">
            <a:blip r:embed="rId5" cstate="screen"/>
            <a:srcRect/>
            <a:stretch>
              <a:fillRect/>
            </a:stretch>
          </p:blipFill>
          <p:spPr>
            <a:xfrm flipH="1">
              <a:off x="10395513" y="5384800"/>
              <a:ext cx="1508831" cy="1200150"/>
            </a:xfrm>
            <a:prstGeom prst="rect">
              <a:avLst/>
            </a:prstGeom>
          </p:spPr>
        </p:pic>
      </p:grpSp>
      <p:sp>
        <p:nvSpPr>
          <p:cNvPr id="2" name="标题 1"/>
          <p:cNvSpPr>
            <a:spLocks noGrp="1"/>
          </p:cNvSpPr>
          <p:nvPr>
            <p:ph type="title" hasCustomPrompt="1"/>
            <p:custDataLst>
              <p:tags r:id="rId6"/>
            </p:custDataLst>
          </p:nvPr>
        </p:nvSpPr>
        <p:spPr>
          <a:xfrm>
            <a:off x="961200" y="1249200"/>
            <a:ext cx="7219800" cy="723600"/>
          </a:xfrm>
        </p:spPr>
        <p:txBody>
          <a:bodyPr anchor="ctr">
            <a:normAutofit/>
          </a:bodyPr>
          <a:lstStyle>
            <a:lvl1pPr>
              <a:defRPr sz="2400" baseline="0">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960835" y="2163600"/>
            <a:ext cx="7219950" cy="3445200"/>
          </a:xfrm>
        </p:spPr>
        <p:txBody>
          <a:bodyPr>
            <a:normAutofit/>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pic>
        <p:nvPicPr>
          <p:cNvPr id="10" name="图片 9"/>
          <p:cNvPicPr>
            <a:picLocks noChangeAspect="1"/>
          </p:cNvPicPr>
          <p:nvPr>
            <p:custDataLst>
              <p:tags r:id="rId2"/>
            </p:custDataLst>
          </p:nvPr>
        </p:nvPicPr>
        <p:blipFill rotWithShape="1">
          <a:blip r:embed="rId3" cstate="screen"/>
          <a:srcRect/>
          <a:stretch>
            <a:fillRect/>
          </a:stretch>
        </p:blipFill>
        <p:spPr>
          <a:xfrm flipH="1">
            <a:off x="7960200" y="5602514"/>
            <a:ext cx="1183799" cy="1255486"/>
          </a:xfrm>
          <a:prstGeom prst="rect">
            <a:avLst/>
          </a:prstGeom>
        </p:spPr>
      </p:pic>
      <p:sp>
        <p:nvSpPr>
          <p:cNvPr id="8" name="矩形 7"/>
          <p:cNvSpPr/>
          <p:nvPr>
            <p:custDataLst>
              <p:tags r:id="rId4"/>
            </p:custDataLst>
          </p:nvPr>
        </p:nvSpPr>
        <p:spPr>
          <a:xfrm>
            <a:off x="0" y="-4445"/>
            <a:ext cx="3624943"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dirty="0">
              <a:sym typeface="+mn-ea"/>
            </a:endParaRPr>
          </a:p>
        </p:txBody>
      </p:sp>
      <p:sp>
        <p:nvSpPr>
          <p:cNvPr id="2" name="标题 1"/>
          <p:cNvSpPr>
            <a:spLocks noGrp="1"/>
          </p:cNvSpPr>
          <p:nvPr>
            <p:ph type="title" hasCustomPrompt="1"/>
            <p:custDataLst>
              <p:tags r:id="rId5"/>
            </p:custDataLst>
          </p:nvPr>
        </p:nvSpPr>
        <p:spPr>
          <a:xfrm>
            <a:off x="437400" y="770400"/>
            <a:ext cx="2970000" cy="882000"/>
          </a:xfrm>
        </p:spPr>
        <p:txBody>
          <a:bodyPr anchor="ctr">
            <a:normAutofit/>
          </a:bodyPr>
          <a:lstStyle>
            <a:lvl1pPr>
              <a:defRPr sz="2700" baseline="0">
                <a:solidFill>
                  <a:schemeClr val="bg1"/>
                </a:solidFill>
                <a:latin typeface="Arial" panose="020B0604020202020204" pitchFamily="34" charset="0"/>
                <a:ea typeface="隶书"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440100" y="1764000"/>
            <a:ext cx="2967300" cy="4093200"/>
          </a:xfrm>
        </p:spPr>
        <p:txBody>
          <a:bodyPr/>
          <a:lstStyle>
            <a:lvl1pPr>
              <a:defRPr baseline="0">
                <a:solidFill>
                  <a:schemeClr val="bg1"/>
                </a:solidFill>
                <a:latin typeface="Arial" panose="020B0604020202020204" pitchFamily="34" charset="0"/>
                <a:ea typeface="隶书" panose="02010509060101010101" pitchFamily="49" charset="-122"/>
              </a:defRPr>
            </a:lvl1pPr>
            <a:lvl2pPr>
              <a:defRPr baseline="0">
                <a:solidFill>
                  <a:schemeClr val="bg1"/>
                </a:solidFill>
                <a:latin typeface="Arial" panose="020B0604020202020204" pitchFamily="34" charset="0"/>
                <a:ea typeface="隶书" panose="02010509060101010101" pitchFamily="49" charset="-122"/>
              </a:defRPr>
            </a:lvl2pPr>
            <a:lvl3pPr>
              <a:defRPr baseline="0">
                <a:solidFill>
                  <a:schemeClr val="bg1"/>
                </a:solidFill>
                <a:latin typeface="Arial" panose="020B0604020202020204" pitchFamily="34" charset="0"/>
                <a:ea typeface="隶书" panose="02010509060101010101" pitchFamily="49" charset="-122"/>
              </a:defRPr>
            </a:lvl3pPr>
            <a:lvl4pPr>
              <a:defRPr baseline="0">
                <a:solidFill>
                  <a:schemeClr val="bg1"/>
                </a:solidFill>
                <a:latin typeface="Arial" panose="020B0604020202020204" pitchFamily="34" charset="0"/>
                <a:ea typeface="隶书" panose="02010509060101010101" pitchFamily="49" charset="-122"/>
              </a:defRPr>
            </a:lvl4pPr>
            <a:lvl5pPr>
              <a:defRPr baseline="0">
                <a:solidFill>
                  <a:schemeClr val="bg1"/>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3825900" y="769938"/>
            <a:ext cx="4860000" cy="5087937"/>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pic>
        <p:nvPicPr>
          <p:cNvPr id="12" name="图片 11"/>
          <p:cNvPicPr>
            <a:picLocks noChangeAspect="1"/>
          </p:cNvPicPr>
          <p:nvPr>
            <p:custDataLst>
              <p:tags r:id="rId2"/>
            </p:custDataLst>
          </p:nvPr>
        </p:nvPicPr>
        <p:blipFill rotWithShape="1">
          <a:blip r:embed="rId3" cstate="screen"/>
          <a:srcRect/>
          <a:stretch>
            <a:fillRect/>
          </a:stretch>
        </p:blipFill>
        <p:spPr>
          <a:xfrm flipH="1">
            <a:off x="7960200" y="5602514"/>
            <a:ext cx="1183799" cy="1255486"/>
          </a:xfrm>
          <a:prstGeom prst="rect">
            <a:avLst/>
          </a:prstGeom>
        </p:spPr>
      </p:pic>
      <p:sp>
        <p:nvSpPr>
          <p:cNvPr id="10" name="矩形 9"/>
          <p:cNvSpPr/>
          <p:nvPr>
            <p:custDataLst>
              <p:tags r:id="rId4"/>
            </p:custDataLst>
          </p:nvPr>
        </p:nvSpPr>
        <p:spPr>
          <a:xfrm>
            <a:off x="0" y="0"/>
            <a:ext cx="9144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sp>
        <p:nvSpPr>
          <p:cNvPr id="2" name="标题 1"/>
          <p:cNvSpPr>
            <a:spLocks noGrp="1"/>
          </p:cNvSpPr>
          <p:nvPr>
            <p:ph type="title"/>
            <p:custDataLst>
              <p:tags r:id="rId5"/>
            </p:custDataLst>
          </p:nvPr>
        </p:nvSpPr>
        <p:spPr>
          <a:xfrm>
            <a:off x="459000" y="781200"/>
            <a:ext cx="8232300" cy="626400"/>
          </a:xfrm>
        </p:spPr>
        <p:txBody>
          <a:bodyPr anchor="ctr">
            <a:normAutofit/>
          </a:bodyPr>
          <a:lstStyle>
            <a:lvl1pPr algn="ctr">
              <a:defRPr sz="2700" baseline="0">
                <a:solidFill>
                  <a:schemeClr val="bg1"/>
                </a:solidFill>
                <a:latin typeface="Arial" panose="020B0604020202020204" pitchFamily="34" charset="0"/>
                <a:ea typeface="隶书" panose="02010509060101010101" pitchFamily="49"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459000" y="1659600"/>
            <a:ext cx="8231981" cy="828000"/>
          </a:xfrm>
        </p:spPr>
        <p:txBody>
          <a:bodyPr/>
          <a:lstStyle>
            <a:lvl1pPr algn="ctr">
              <a:defRPr baseline="0">
                <a:solidFill>
                  <a:schemeClr val="bg1"/>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459581" y="2808000"/>
            <a:ext cx="8224200" cy="3430800"/>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rotWithShape="1">
          <a:blip r:embed="rId3" cstate="screen"/>
          <a:srcRect/>
          <a:stretch>
            <a:fillRect/>
          </a:stretch>
        </p:blipFill>
        <p:spPr>
          <a:xfrm rot="10800000" flipH="1">
            <a:off x="1" y="0"/>
            <a:ext cx="1683321" cy="1785257"/>
          </a:xfrm>
          <a:prstGeom prst="rect">
            <a:avLst/>
          </a:prstGeom>
        </p:spPr>
      </p:pic>
      <p:sp>
        <p:nvSpPr>
          <p:cNvPr id="8" name="矩形 7"/>
          <p:cNvSpPr/>
          <p:nvPr>
            <p:custDataLst>
              <p:tags r:id="rId4"/>
            </p:custDataLst>
          </p:nvPr>
        </p:nvSpPr>
        <p:spPr>
          <a:xfrm>
            <a:off x="2858" y="5029201"/>
            <a:ext cx="9144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sp>
        <p:nvSpPr>
          <p:cNvPr id="2" name="标题 1"/>
          <p:cNvSpPr>
            <a:spLocks noGrp="1"/>
          </p:cNvSpPr>
          <p:nvPr>
            <p:ph type="title"/>
            <p:custDataLst>
              <p:tags r:id="rId5"/>
            </p:custDataLst>
          </p:nvPr>
        </p:nvSpPr>
        <p:spPr>
          <a:xfrm>
            <a:off x="453600" y="669600"/>
            <a:ext cx="8232300" cy="565200"/>
          </a:xfrm>
        </p:spPr>
        <p:txBody>
          <a:bodyPr anchor="ctr">
            <a:normAutofit/>
          </a:bodyPr>
          <a:lstStyle>
            <a:lvl1pPr algn="ctr">
              <a:defRPr sz="2400" baseline="0">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453628" y="1681200"/>
            <a:ext cx="8243100" cy="3211200"/>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0"/>
            </p:custDataLst>
          </p:nvPr>
        </p:nvSpPr>
        <p:spPr>
          <a:xfrm>
            <a:off x="435023" y="5180400"/>
            <a:ext cx="8251200" cy="1011600"/>
          </a:xfrm>
        </p:spPr>
        <p:txBody>
          <a:bodyPr/>
          <a:lstStyle>
            <a:lvl1pPr marL="0" indent="0">
              <a:buNone/>
              <a:defRPr baseline="0">
                <a:solidFill>
                  <a:schemeClr val="bg1"/>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pic>
        <p:nvPicPr>
          <p:cNvPr id="14" name="图片 13"/>
          <p:cNvPicPr>
            <a:picLocks noChangeAspect="1"/>
          </p:cNvPicPr>
          <p:nvPr>
            <p:custDataLst>
              <p:tags r:id="rId2"/>
            </p:custDataLst>
          </p:nvPr>
        </p:nvPicPr>
        <p:blipFill rotWithShape="1">
          <a:blip r:embed="rId3" cstate="screen"/>
          <a:srcRect/>
          <a:stretch>
            <a:fillRect/>
          </a:stretch>
        </p:blipFill>
        <p:spPr>
          <a:xfrm flipH="1">
            <a:off x="7960200" y="5602514"/>
            <a:ext cx="1183799" cy="1255486"/>
          </a:xfrm>
          <a:prstGeom prst="rect">
            <a:avLst/>
          </a:prstGeom>
        </p:spPr>
      </p:pic>
      <p:sp>
        <p:nvSpPr>
          <p:cNvPr id="10" name="矩形 9"/>
          <p:cNvSpPr/>
          <p:nvPr>
            <p:custDataLst>
              <p:tags r:id="rId4"/>
            </p:custDataLst>
          </p:nvPr>
        </p:nvSpPr>
        <p:spPr>
          <a:xfrm>
            <a:off x="0" y="0"/>
            <a:ext cx="9144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sp>
        <p:nvSpPr>
          <p:cNvPr id="2" name="标题 1"/>
          <p:cNvSpPr>
            <a:spLocks noGrp="1"/>
          </p:cNvSpPr>
          <p:nvPr>
            <p:ph type="title"/>
            <p:custDataLst>
              <p:tags r:id="rId5"/>
            </p:custDataLst>
          </p:nvPr>
        </p:nvSpPr>
        <p:spPr>
          <a:xfrm>
            <a:off x="434700" y="237600"/>
            <a:ext cx="8278200" cy="441964"/>
          </a:xfrm>
        </p:spPr>
        <p:txBody>
          <a:bodyPr>
            <a:normAutofit/>
          </a:bodyPr>
          <a:lstStyle>
            <a:lvl1pPr>
              <a:defRPr baseline="0">
                <a:solidFill>
                  <a:schemeClr val="bg1"/>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434700" y="1663200"/>
            <a:ext cx="4006800" cy="2894400"/>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4681800" y="1663200"/>
            <a:ext cx="4025700" cy="2894400"/>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1"/>
            </p:custDataLst>
          </p:nvPr>
        </p:nvSpPr>
        <p:spPr>
          <a:xfrm>
            <a:off x="429300" y="4816800"/>
            <a:ext cx="4006800" cy="781200"/>
          </a:xfrm>
        </p:spPr>
        <p:txBody>
          <a:bodyPr/>
          <a:lstStyle>
            <a:lvl1pPr>
              <a:defRPr baseline="0">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4689900" y="4813200"/>
            <a:ext cx="4025700" cy="781200"/>
          </a:xfrm>
        </p:spPr>
        <p:txBody>
          <a:bodyPr/>
          <a:lstStyle>
            <a:lvl1pPr>
              <a:defRPr baseline="0">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9144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sp>
        <p:nvSpPr>
          <p:cNvPr id="2" name="标题 1"/>
          <p:cNvSpPr>
            <a:spLocks noGrp="1"/>
          </p:cNvSpPr>
          <p:nvPr>
            <p:ph type="title" hasCustomPrompt="1"/>
            <p:custDataLst>
              <p:tags r:id="rId3"/>
            </p:custDataLst>
          </p:nvPr>
        </p:nvSpPr>
        <p:spPr>
          <a:xfrm>
            <a:off x="1142100" y="1339200"/>
            <a:ext cx="6858000" cy="2386800"/>
          </a:xfrm>
        </p:spPr>
        <p:txBody>
          <a:bodyPr anchor="b">
            <a:normAutofit/>
          </a:bodyPr>
          <a:lstStyle>
            <a:lvl1pPr algn="ctr">
              <a:defRPr sz="4500" baseline="0">
                <a:solidFill>
                  <a:schemeClr val="bg1"/>
                </a:solidFill>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a:xfrm>
            <a:off x="6457950" y="6349833"/>
            <a:ext cx="2025000" cy="316800"/>
          </a:xfrm>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141810" y="3862800"/>
            <a:ext cx="6858000" cy="1656000"/>
          </a:xfrm>
        </p:spPr>
        <p:txBody>
          <a:bodyPr/>
          <a:lstStyle>
            <a:lvl1pPr algn="ctr">
              <a:defRPr baseline="0">
                <a:solidFill>
                  <a:schemeClr val="bg1"/>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grpSp>
        <p:nvGrpSpPr>
          <p:cNvPr id="13" name="组合 12"/>
          <p:cNvGrpSpPr/>
          <p:nvPr>
            <p:custDataLst>
              <p:tags r:id="rId8"/>
            </p:custDataLst>
          </p:nvPr>
        </p:nvGrpSpPr>
        <p:grpSpPr>
          <a:xfrm>
            <a:off x="1" y="0"/>
            <a:ext cx="9143999" cy="6858000"/>
            <a:chOff x="1" y="0"/>
            <a:chExt cx="12191999" cy="6858000"/>
          </a:xfrm>
        </p:grpSpPr>
        <p:pic>
          <p:nvPicPr>
            <p:cNvPr id="6" name="图片 5"/>
            <p:cNvPicPr>
              <a:picLocks noChangeAspect="1"/>
            </p:cNvPicPr>
            <p:nvPr userDrawn="1">
              <p:custDataLst>
                <p:tags r:id="rId9"/>
              </p:custDataLst>
            </p:nvPr>
          </p:nvPicPr>
          <p:blipFill rotWithShape="1">
            <a:blip r:embed="rId10" cstate="screen"/>
            <a:srcRect/>
            <a:stretch>
              <a:fillRect/>
            </a:stretch>
          </p:blipFill>
          <p:spPr>
            <a:xfrm flipH="1">
              <a:off x="8940800" y="4471200"/>
              <a:ext cx="3251200" cy="2386800"/>
            </a:xfrm>
            <a:prstGeom prst="rect">
              <a:avLst/>
            </a:prstGeom>
          </p:spPr>
        </p:pic>
        <p:pic>
          <p:nvPicPr>
            <p:cNvPr id="12" name="图片 11"/>
            <p:cNvPicPr>
              <a:picLocks noChangeAspect="1"/>
            </p:cNvPicPr>
            <p:nvPr userDrawn="1">
              <p:custDataLst>
                <p:tags r:id="rId11"/>
              </p:custDataLst>
            </p:nvPr>
          </p:nvPicPr>
          <p:blipFill rotWithShape="1">
            <a:blip r:embed="rId12" cstate="screen"/>
            <a:srcRect/>
            <a:stretch>
              <a:fillRect/>
            </a:stretch>
          </p:blipFill>
          <p:spPr>
            <a:xfrm rot="10800000" flipH="1">
              <a:off x="1" y="0"/>
              <a:ext cx="2244428" cy="1785257"/>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4B5008AF-1A81-4531-91F8-29AD43A7C23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F005AC-96D6-4E0F-A91F-8C79483C113B}"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899100" y="914400"/>
            <a:ext cx="7349400" cy="2570400"/>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899100" y="3560400"/>
            <a:ext cx="7349400" cy="1472400"/>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4" name="Picture 2" descr="长安十二时辰|插画|其他插画|傲雪红梅的..."/>
          <p:cNvPicPr>
            <a:picLocks noChangeAspect="1"/>
          </p:cNvPicPr>
          <p:nvPr userDrawn="1"/>
        </p:nvPicPr>
        <p:blipFill>
          <a:blip r:embed="rId7">
            <a:lum bright="70000" contrast="-70000"/>
          </a:blip>
          <a:srcRect l="495" t="352" r="-495" b="50340"/>
          <a:stretch>
            <a:fillRect/>
          </a:stretch>
        </p:blipFill>
        <p:spPr>
          <a:xfrm rot="10800000">
            <a:off x="-52864" y="4371340"/>
            <a:ext cx="9196864" cy="2486660"/>
          </a:xfrm>
          <a:prstGeom prst="rect">
            <a:avLst/>
          </a:prstGeom>
          <a:noFill/>
          <a:ln w="9525">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56300" y="1490400"/>
            <a:ext cx="8226900" cy="47592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vl6pPr marL="17145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3848400"/>
            <a:ext cx="5826600" cy="766800"/>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4615200"/>
            <a:ext cx="5826600" cy="86760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56300" y="1501200"/>
            <a:ext cx="3882600" cy="47484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808700" y="1501200"/>
            <a:ext cx="3882600" cy="4748400"/>
          </a:xfrm>
        </p:spPr>
        <p:txBody>
          <a:bodyPr lIns="90000" tIns="46800" rIns="90000" bIns="46800">
            <a:normAutofit/>
          </a:bodyPr>
          <a:lstStyle>
            <a:lvl1pPr marL="171450" indent="-171450" eaLnBrk="1" fontAlgn="auto" latinLnBrk="0" hangingPunct="1">
              <a:lnSpc>
                <a:spcPct val="130000"/>
              </a:lnSpc>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2pPr>
            <a:lvl3pPr marL="857250" indent="-171450" eaLnBrk="1" fontAlgn="auto" latinLnBrk="0" hangingPunct="1">
              <a:lnSpc>
                <a:spcPct val="120000"/>
              </a:lnSpc>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3pPr>
            <a:lvl4pPr marL="1200150" indent="-171450" eaLnBrk="1" fontAlgn="auto" latinLnBrk="0" hangingPunct="1">
              <a:lnSpc>
                <a:spcPct val="120000"/>
              </a:lnSpc>
              <a:buFont typeface="Wingdings" panose="05000000000000000000" charset="0"/>
              <a:buChar char=""/>
              <a:defRPr sz="105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4pPr>
            <a:lvl5pPr eaLnBrk="1" fontAlgn="auto" latinLnBrk="0" hangingPunct="1">
              <a:lnSpc>
                <a:spcPct val="120000"/>
              </a:lnSpc>
              <a:defRPr sz="105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56300" y="1429200"/>
            <a:ext cx="40068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854000"/>
            <a:ext cx="4006800" cy="43956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421729"/>
            <a:ext cx="40068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854000"/>
            <a:ext cx="4006800" cy="43956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300" y="1555200"/>
            <a:ext cx="3924808"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762800" y="1555200"/>
            <a:ext cx="39204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3429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7676100" y="914400"/>
            <a:ext cx="783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1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685800" y="914400"/>
            <a:ext cx="6876900" cy="5029200"/>
          </a:xfrm>
        </p:spPr>
        <p:txBody>
          <a:bodyPr vert="eaVert" lIns="46800" tIns="46800" rIns="46800" bIns="46800"/>
          <a:lstStyle>
            <a:lvl1pPr marL="171450" indent="-17145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0" y="774000"/>
            <a:ext cx="8229600" cy="5482800"/>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B5008AF-1A81-4531-91F8-29AD43A7C23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9F005AC-96D6-4E0F-A91F-8C79483C113B}"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2484000"/>
            <a:ext cx="73494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899100" y="3560400"/>
            <a:ext cx="7349400" cy="471600"/>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B5008AF-1A81-4531-91F8-29AD43A7C23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9F005AC-96D6-4E0F-A91F-8C79483C113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B5008AF-1A81-4531-91F8-29AD43A7C23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9F005AC-96D6-4E0F-A91F-8C79483C113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B5008AF-1A81-4531-91F8-29AD43A7C23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9F005AC-96D6-4E0F-A91F-8C79483C113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4B5008AF-1A81-4531-91F8-29AD43A7C23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9F005AC-96D6-4E0F-A91F-8C79483C113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4B5008AF-1A81-4531-91F8-29AD43A7C23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9F005AC-96D6-4E0F-A91F-8C79483C113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145.xml"/><Relationship Id="rId23" Type="http://schemas.openxmlformats.org/officeDocument/2006/relationships/tags" Target="../tags/tag144.xml"/><Relationship Id="rId22" Type="http://schemas.openxmlformats.org/officeDocument/2006/relationships/tags" Target="../tags/tag143.xml"/><Relationship Id="rId21" Type="http://schemas.openxmlformats.org/officeDocument/2006/relationships/tags" Target="../tags/tag142.xml"/><Relationship Id="rId20" Type="http://schemas.openxmlformats.org/officeDocument/2006/relationships/tags" Target="../tags/tag141.xml"/><Relationship Id="rId2" Type="http://schemas.openxmlformats.org/officeDocument/2006/relationships/slideLayout" Target="../slideLayouts/slideLayout13.xml"/><Relationship Id="rId19" Type="http://schemas.openxmlformats.org/officeDocument/2006/relationships/tags" Target="../tags/tag14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slideLayout" Target="../slideLayouts/slideLayout37.xml"/><Relationship Id="rId7" Type="http://schemas.openxmlformats.org/officeDocument/2006/relationships/slideLayout" Target="../slideLayouts/slideLayout36.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3" Type="http://schemas.openxmlformats.org/officeDocument/2006/relationships/slideLayout" Target="../slideLayouts/slideLayout32.xml"/><Relationship Id="rId2" Type="http://schemas.openxmlformats.org/officeDocument/2006/relationships/slideLayout" Target="../slideLayouts/slideLayout31.xml"/><Relationship Id="rId18" Type="http://schemas.openxmlformats.org/officeDocument/2006/relationships/theme" Target="../theme/theme3.xml"/><Relationship Id="rId17" Type="http://schemas.openxmlformats.org/officeDocument/2006/relationships/image" Target="../media/image7.jpeg"/><Relationship Id="rId16" Type="http://schemas.openxmlformats.org/officeDocument/2006/relationships/tags" Target="../tags/tag206.xml"/><Relationship Id="rId15" Type="http://schemas.openxmlformats.org/officeDocument/2006/relationships/tags" Target="../tags/tag205.xml"/><Relationship Id="rId14" Type="http://schemas.openxmlformats.org/officeDocument/2006/relationships/tags" Target="../tags/tag204.xml"/><Relationship Id="rId13" Type="http://schemas.openxmlformats.org/officeDocument/2006/relationships/tags" Target="../tags/tag203.xml"/><Relationship Id="rId12" Type="http://schemas.openxmlformats.org/officeDocument/2006/relationships/tags" Target="../tags/tag202.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5008AF-1A81-4531-91F8-29AD43A7C239}"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F005AC-96D6-4E0F-A91F-8C79483C113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443230"/>
            <a:ext cx="8139178"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952508"/>
            <a:ext cx="8139178"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59807" y="6349833"/>
            <a:ext cx="2025000" cy="316800"/>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3087000" y="6349833"/>
            <a:ext cx="2970000" cy="316800"/>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6457950" y="6349833"/>
            <a:ext cx="2025000" cy="316800"/>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456300" y="608400"/>
            <a:ext cx="82269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456300" y="1490400"/>
            <a:ext cx="82269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459000" y="6314400"/>
            <a:ext cx="2025000" cy="316800"/>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87000" y="6314400"/>
            <a:ext cx="2970000" cy="316800"/>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6658200" y="6314400"/>
            <a:ext cx="2025000" cy="316800"/>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pic>
        <p:nvPicPr>
          <p:cNvPr id="7" name="Picture 2" descr="长安十二时辰|插画|其他插画|傲雪红梅的..."/>
          <p:cNvPicPr>
            <a:picLocks noChangeAspect="1"/>
          </p:cNvPicPr>
          <p:nvPr userDrawn="1"/>
        </p:nvPicPr>
        <p:blipFill>
          <a:blip r:embed="rId17">
            <a:lum bright="70000" contrast="-70000"/>
          </a:blip>
          <a:srcRect l="495" t="352" r="-495" b="50340"/>
          <a:stretch>
            <a:fillRect/>
          </a:stretch>
        </p:blipFill>
        <p:spPr>
          <a:xfrm rot="10800000">
            <a:off x="-29051" y="1224280"/>
            <a:ext cx="9172575" cy="563372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hemeOverride" Target="../theme/themeOverride1.xml"/><Relationship Id="rId1" Type="http://schemas.openxmlformats.org/officeDocument/2006/relationships/tags" Target="../tags/tag207.xml"/></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36.xml"/><Relationship Id="rId3" Type="http://schemas.openxmlformats.org/officeDocument/2006/relationships/tags" Target="../tags/tag216.xml"/><Relationship Id="rId2" Type="http://schemas.openxmlformats.org/officeDocument/2006/relationships/image" Target="../media/image4.png"/><Relationship Id="rId1" Type="http://schemas.openxmlformats.org/officeDocument/2006/relationships/tags" Target="../tags/tag215.xml"/></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36.xml"/><Relationship Id="rId7" Type="http://schemas.openxmlformats.org/officeDocument/2006/relationships/image" Target="../media/image4.png"/><Relationship Id="rId6" Type="http://schemas.openxmlformats.org/officeDocument/2006/relationships/tags" Target="../tags/tag217.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image" Target="../media/image4.png"/><Relationship Id="rId1" Type="http://schemas.openxmlformats.org/officeDocument/2006/relationships/tags" Target="../tags/tag218.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36.xml"/><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tags" Target="../tags/tag219.xml"/></Relationships>
</file>

<file path=ppt/slides/_rels/slide15.xml.rels><?xml version="1.0" encoding="UTF-8" standalone="yes"?>
<Relationships xmlns="http://schemas.openxmlformats.org/package/2006/relationships"><Relationship Id="rId9" Type="http://schemas.openxmlformats.org/officeDocument/2006/relationships/vmlDrawing" Target="../drawings/vmlDrawing1.vml"/><Relationship Id="rId8" Type="http://schemas.openxmlformats.org/officeDocument/2006/relationships/slideLayout" Target="../slideLayouts/slideLayout36.xml"/><Relationship Id="rId7" Type="http://schemas.openxmlformats.org/officeDocument/2006/relationships/tags" Target="../tags/tag221.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oleObject" Target="../embeddings/Workbook1.xl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tags" Target="../tags/tag22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6.xml"/><Relationship Id="rId1"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image" Target="../media/image18.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36.xml"/><Relationship Id="rId4" Type="http://schemas.openxmlformats.org/officeDocument/2006/relationships/image" Target="../media/image4.png"/><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36.xml"/><Relationship Id="rId3" Type="http://schemas.openxmlformats.org/officeDocument/2006/relationships/image" Target="../media/image4.png"/><Relationship Id="rId2" Type="http://schemas.openxmlformats.org/officeDocument/2006/relationships/tags" Target="../tags/tag226.xml"/><Relationship Id="rId1" Type="http://schemas.openxmlformats.org/officeDocument/2006/relationships/tags" Target="../tags/tag22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image" Target="../media/image4.png"/><Relationship Id="rId1" Type="http://schemas.openxmlformats.org/officeDocument/2006/relationships/tags" Target="../tags/tag208.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image" Target="../media/image12.png"/><Relationship Id="rId1" Type="http://schemas.openxmlformats.org/officeDocument/2006/relationships/image" Target="../media/image21.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36.xml"/><Relationship Id="rId3" Type="http://schemas.openxmlformats.org/officeDocument/2006/relationships/image" Target="../media/image4.png"/><Relationship Id="rId2" Type="http://schemas.openxmlformats.org/officeDocument/2006/relationships/tags" Target="../tags/tag227.xml"/><Relationship Id="rId1" Type="http://schemas.openxmlformats.org/officeDocument/2006/relationships/image" Target="../media/image22.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image" Target="../media/image18.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36.xml"/><Relationship Id="rId3" Type="http://schemas.openxmlformats.org/officeDocument/2006/relationships/image" Target="../media/image18.png"/><Relationship Id="rId2" Type="http://schemas.openxmlformats.org/officeDocument/2006/relationships/tags" Target="../tags/tag229.xml"/><Relationship Id="rId1" Type="http://schemas.openxmlformats.org/officeDocument/2006/relationships/tags" Target="../tags/tag228.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3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6.xml"/><Relationship Id="rId1"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ags" Target="../tags/tag2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30.xml"/><Relationship Id="rId6" Type="http://schemas.openxmlformats.org/officeDocument/2006/relationships/tags" Target="../tags/tag214.xml"/><Relationship Id="rId5" Type="http://schemas.openxmlformats.org/officeDocument/2006/relationships/tags" Target="../tags/tag213.xml"/><Relationship Id="rId4" Type="http://schemas.openxmlformats.org/officeDocument/2006/relationships/tags" Target="../tags/tag212.xml"/><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tags" Target="../tags/tag20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0.xml"/><Relationship Id="rId1" Type="http://schemas.openxmlformats.org/officeDocument/2006/relationships/tags" Target="../tags/tag232.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22.xml"/><Relationship Id="rId3" Type="http://schemas.openxmlformats.org/officeDocument/2006/relationships/themeOverride" Target="../theme/themeOverride2.xml"/><Relationship Id="rId2" Type="http://schemas.openxmlformats.org/officeDocument/2006/relationships/tags" Target="../tags/tag234.xml"/><Relationship Id="rId1" Type="http://schemas.openxmlformats.org/officeDocument/2006/relationships/tags" Target="../tags/tag2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18745" y="1542415"/>
            <a:ext cx="8905875" cy="938530"/>
          </a:xfrm>
        </p:spPr>
        <p:txBody>
          <a:bodyPr>
            <a:normAutofit/>
          </a:bodyPr>
          <a:p>
            <a:r>
              <a:rPr lang="zh-CN" altLang="en-US" sz="4000">
                <a:latin typeface="黑体" panose="02010609060101010101" pitchFamily="49" charset="-122"/>
                <a:ea typeface="黑体" panose="02010609060101010101" pitchFamily="49" charset="-122"/>
                <a:cs typeface="黑体" panose="02010609060101010101" pitchFamily="49" charset="-122"/>
              </a:rPr>
              <a:t>中外历史纲要（上） 第二单元  </a:t>
            </a:r>
            <a:r>
              <a:rPr lang="zh-CN" altLang="en-US" sz="4000"/>
              <a:t> </a:t>
            </a:r>
            <a:endParaRPr lang="zh-CN" altLang="en-US" sz="4000"/>
          </a:p>
        </p:txBody>
      </p:sp>
      <p:sp>
        <p:nvSpPr>
          <p:cNvPr id="5" name="文本占位符 4"/>
          <p:cNvSpPr>
            <a:spLocks noGrp="1"/>
          </p:cNvSpPr>
          <p:nvPr>
            <p:ph type="body" sz="quarter" idx="13"/>
          </p:nvPr>
        </p:nvSpPr>
        <p:spPr>
          <a:xfrm>
            <a:off x="1057275" y="2807970"/>
            <a:ext cx="7350125" cy="2439670"/>
          </a:xfrm>
        </p:spPr>
        <p:txBody>
          <a:bodyPr>
            <a:normAutofit lnSpcReduction="10000"/>
          </a:bodyPr>
          <a:p>
            <a:pPr marL="0" indent="0" algn="l">
              <a:buNone/>
            </a:pPr>
            <a:r>
              <a:rPr lang="zh-CN" altLang="en-US" sz="4000">
                <a:latin typeface="+mj-ea"/>
                <a:ea typeface="+mj-ea"/>
                <a:cs typeface="+mj-ea"/>
                <a:sym typeface="+mn-ea"/>
              </a:rPr>
              <a:t>第</a:t>
            </a:r>
            <a:r>
              <a:rPr lang="en-US" altLang="zh-CN" sz="4000">
                <a:latin typeface="+mj-ea"/>
                <a:ea typeface="+mj-ea"/>
                <a:cs typeface="+mj-ea"/>
                <a:sym typeface="+mn-ea"/>
              </a:rPr>
              <a:t>7</a:t>
            </a:r>
            <a:r>
              <a:rPr lang="zh-CN" altLang="en-US" sz="4000">
                <a:latin typeface="+mj-ea"/>
                <a:ea typeface="+mj-ea"/>
                <a:cs typeface="+mj-ea"/>
                <a:sym typeface="+mn-ea"/>
              </a:rPr>
              <a:t>课 </a:t>
            </a:r>
            <a:r>
              <a:rPr lang="zh-CN" altLang="en-US" sz="4000" b="1" spc="200">
                <a:latin typeface="+mj-ea"/>
                <a:ea typeface="+mj-ea"/>
                <a:cs typeface="+mj-ea"/>
              </a:rPr>
              <a:t>隋唐制度的变化与创新</a:t>
            </a:r>
            <a:endParaRPr lang="zh-CN" altLang="en-US" sz="4000" b="1" spc="200">
              <a:latin typeface="+mj-ea"/>
              <a:ea typeface="+mj-ea"/>
              <a:cs typeface="+mj-ea"/>
            </a:endParaRPr>
          </a:p>
          <a:p>
            <a:pPr marL="0" indent="0" algn="ctr">
              <a:buNone/>
            </a:pPr>
            <a:r>
              <a:rPr lang="zh-CN" altLang="en-US" sz="3600" b="1" spc="200">
                <a:latin typeface="楷体" panose="02010609060101010101" pitchFamily="49" charset="-122"/>
                <a:ea typeface="楷体" panose="02010609060101010101" pitchFamily="49" charset="-122"/>
                <a:cs typeface="楷体" panose="02010609060101010101" pitchFamily="49" charset="-122"/>
              </a:rPr>
              <a:t>（说课</a:t>
            </a:r>
            <a:r>
              <a:rPr lang="zh-CN" altLang="en-US" sz="3600" b="1" spc="200">
                <a:latin typeface="楷体" panose="02010609060101010101" pitchFamily="49" charset="-122"/>
                <a:ea typeface="楷体" panose="02010609060101010101" pitchFamily="49" charset="-122"/>
                <a:cs typeface="楷体" panose="02010609060101010101" pitchFamily="49" charset="-122"/>
              </a:rPr>
              <a:t>）</a:t>
            </a:r>
            <a:endParaRPr lang="zh-CN" altLang="en-US" sz="3600" b="1" spc="200">
              <a:latin typeface="楷体" panose="02010609060101010101" pitchFamily="49" charset="-122"/>
              <a:ea typeface="楷体" panose="02010609060101010101" pitchFamily="49" charset="-122"/>
              <a:cs typeface="楷体" panose="02010609060101010101" pitchFamily="49" charset="-122"/>
            </a:endParaRPr>
          </a:p>
          <a:p>
            <a:pPr marL="0" indent="0" algn="ctr">
              <a:buNone/>
            </a:pPr>
            <a:r>
              <a:rPr lang="zh-CN" altLang="en-US" sz="3600" b="1" spc="200">
                <a:latin typeface="楷体" panose="02010609060101010101" pitchFamily="49" charset="-122"/>
                <a:ea typeface="楷体" panose="02010609060101010101" pitchFamily="49" charset="-122"/>
                <a:cs typeface="楷体" panose="02010609060101010101" pitchFamily="49" charset="-122"/>
              </a:rPr>
              <a:t>蚌埠第一中学 </a:t>
            </a:r>
            <a:r>
              <a:rPr lang="zh-CN" altLang="en-US" sz="3600" b="1" spc="200">
                <a:latin typeface="楷体" panose="02010609060101010101" pitchFamily="49" charset="-122"/>
                <a:ea typeface="楷体" panose="02010609060101010101" pitchFamily="49" charset="-122"/>
                <a:cs typeface="楷体" panose="02010609060101010101" pitchFamily="49" charset="-122"/>
              </a:rPr>
              <a:t> 施海涛</a:t>
            </a:r>
            <a:endParaRPr lang="zh-CN" altLang="en-US" sz="3600" b="1" spc="200">
              <a:latin typeface="楷体" panose="02010609060101010101" pitchFamily="49" charset="-122"/>
              <a:ea typeface="楷体" panose="02010609060101010101" pitchFamily="49" charset="-122"/>
              <a:cs typeface="楷体" panose="02010609060101010101" pitchFamily="49" charset="-122"/>
            </a:endParaRPr>
          </a:p>
        </p:txBody>
      </p:sp>
    </p:spTree>
    <p:custDataLst>
      <p:tags r:id="rId1"/>
    </p:custDataLst>
  </p:cSld>
  <p:clrMapOvr>
    <a:masterClrMapping/>
  </p:clrMapOvr>
  <p:transition>
    <p:wheel spokes="8"/>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timgsa.baidu.com/timg?image&amp;quality=80&amp;size=b9999_10000&amp;sec=1574611506205&amp;di=3f1450162d0c6729ea8161fb2307a68a&amp;imgtype=0&amp;src=http%3A%2F%2Fimgtu.lishiquwen.com%2F20160911%2F7022b520c355c2a60d1dfdd068113e43.jpg"/>
          <p:cNvPicPr>
            <a:picLocks noChangeAspect="1" noChangeArrowheads="1"/>
          </p:cNvPicPr>
          <p:nvPr/>
        </p:nvPicPr>
        <p:blipFill>
          <a:blip r:embed="rId1" cstate="print"/>
          <a:srcRect/>
          <a:stretch>
            <a:fillRect/>
          </a:stretch>
        </p:blipFill>
        <p:spPr bwMode="auto">
          <a:xfrm>
            <a:off x="1771650" y="398780"/>
            <a:ext cx="6550660" cy="2254885"/>
          </a:xfrm>
          <a:prstGeom prst="rect">
            <a:avLst/>
          </a:prstGeom>
          <a:noFill/>
        </p:spPr>
      </p:pic>
      <p:sp>
        <p:nvSpPr>
          <p:cNvPr id="8" name="TextBox 7"/>
          <p:cNvSpPr txBox="1"/>
          <p:nvPr/>
        </p:nvSpPr>
        <p:spPr>
          <a:xfrm>
            <a:off x="1113790" y="711200"/>
            <a:ext cx="424815" cy="1630045"/>
          </a:xfrm>
          <a:prstGeom prst="rect">
            <a:avLst/>
          </a:prstGeom>
          <a:noFill/>
          <a:ln>
            <a:solidFill>
              <a:schemeClr val="tx1"/>
            </a:solidFill>
            <a:prstDash val="lgDash"/>
          </a:ln>
        </p:spPr>
        <p:txBody>
          <a:bodyPr wrap="square" rtlCol="0" anchor="t">
            <a:spAutoFit/>
          </a:bodyPr>
          <a:lstStyle/>
          <a:p>
            <a:r>
              <a:rPr lang="zh-CN" altLang="en-US" sz="2000" b="1" dirty="0" smtClean="0">
                <a:solidFill>
                  <a:srgbClr val="FF0000"/>
                </a:solidFill>
                <a:latin typeface="楷体" panose="02010609060101010101" pitchFamily="49" charset="-122"/>
                <a:ea typeface="楷体" panose="02010609060101010101" pitchFamily="49" charset="-122"/>
                <a:cs typeface="华文细黑" panose="02010600040101010101" charset="-122"/>
                <a:sym typeface="+mn-ea"/>
              </a:rPr>
              <a:t>礼</a:t>
            </a:r>
            <a:endParaRPr lang="zh-CN" altLang="en-US" sz="2000" b="1" dirty="0" smtClean="0">
              <a:solidFill>
                <a:srgbClr val="FF0000"/>
              </a:solidFill>
              <a:latin typeface="楷体" panose="02010609060101010101" pitchFamily="49" charset="-122"/>
              <a:ea typeface="楷体" panose="02010609060101010101" pitchFamily="49" charset="-122"/>
              <a:cs typeface="华文细黑" panose="02010600040101010101" charset="-122"/>
              <a:sym typeface="+mn-ea"/>
            </a:endParaRPr>
          </a:p>
          <a:p>
            <a:r>
              <a:rPr lang="zh-CN" altLang="en-US" sz="2000" b="1" dirty="0" smtClean="0">
                <a:solidFill>
                  <a:srgbClr val="FF0000"/>
                </a:solidFill>
                <a:latin typeface="楷体" panose="02010609060101010101" pitchFamily="49" charset="-122"/>
                <a:ea typeface="楷体" panose="02010609060101010101" pitchFamily="49" charset="-122"/>
                <a:cs typeface="华文细黑" panose="02010600040101010101" charset="-122"/>
                <a:sym typeface="+mn-ea"/>
              </a:rPr>
              <a:t>部</a:t>
            </a:r>
            <a:endParaRPr lang="zh-CN" altLang="en-US" sz="2000" b="1" dirty="0" smtClean="0">
              <a:solidFill>
                <a:srgbClr val="FF0000"/>
              </a:solidFill>
              <a:latin typeface="楷体" panose="02010609060101010101" pitchFamily="49" charset="-122"/>
              <a:ea typeface="楷体" panose="02010609060101010101" pitchFamily="49" charset="-122"/>
              <a:cs typeface="华文细黑" panose="02010600040101010101" charset="-122"/>
              <a:sym typeface="+mn-ea"/>
            </a:endParaRPr>
          </a:p>
          <a:p>
            <a:r>
              <a:rPr lang="zh-CN" altLang="en-US" sz="2000" b="1" dirty="0" smtClean="0">
                <a:solidFill>
                  <a:srgbClr val="FF0000"/>
                </a:solidFill>
                <a:latin typeface="楷体" panose="02010609060101010101" pitchFamily="49" charset="-122"/>
                <a:ea typeface="楷体" panose="02010609060101010101" pitchFamily="49" charset="-122"/>
                <a:cs typeface="华文细黑" panose="02010600040101010101" charset="-122"/>
                <a:sym typeface="+mn-ea"/>
              </a:rPr>
              <a:t>放</a:t>
            </a:r>
            <a:endParaRPr lang="zh-CN" altLang="en-US" sz="2000" b="1" dirty="0" smtClean="0">
              <a:solidFill>
                <a:srgbClr val="FF0000"/>
              </a:solidFill>
              <a:latin typeface="楷体" panose="02010609060101010101" pitchFamily="49" charset="-122"/>
              <a:ea typeface="楷体" panose="02010609060101010101" pitchFamily="49" charset="-122"/>
              <a:cs typeface="华文细黑" panose="02010600040101010101" charset="-122"/>
              <a:sym typeface="+mn-ea"/>
            </a:endParaRPr>
          </a:p>
          <a:p>
            <a:r>
              <a:rPr lang="zh-CN" altLang="en-US" sz="2000" b="1" dirty="0" smtClean="0">
                <a:solidFill>
                  <a:srgbClr val="FF0000"/>
                </a:solidFill>
                <a:latin typeface="楷体" panose="02010609060101010101" pitchFamily="49" charset="-122"/>
                <a:ea typeface="楷体" panose="02010609060101010101" pitchFamily="49" charset="-122"/>
                <a:cs typeface="华文细黑" panose="02010600040101010101" charset="-122"/>
                <a:sym typeface="+mn-ea"/>
              </a:rPr>
              <a:t>榜</a:t>
            </a:r>
            <a:endParaRPr lang="zh-CN" altLang="en-US" sz="2000" b="1" dirty="0" smtClean="0">
              <a:solidFill>
                <a:srgbClr val="FF0000"/>
              </a:solidFill>
              <a:latin typeface="楷体" panose="02010609060101010101" pitchFamily="49" charset="-122"/>
              <a:ea typeface="楷体" panose="02010609060101010101" pitchFamily="49" charset="-122"/>
              <a:cs typeface="华文细黑" panose="02010600040101010101" charset="-122"/>
              <a:sym typeface="+mn-ea"/>
            </a:endParaRPr>
          </a:p>
          <a:p>
            <a:r>
              <a:rPr lang="zh-CN" altLang="en-US" sz="2000" b="1" dirty="0" smtClean="0">
                <a:solidFill>
                  <a:srgbClr val="FF0000"/>
                </a:solidFill>
                <a:latin typeface="楷体" panose="02010609060101010101" pitchFamily="49" charset="-122"/>
                <a:ea typeface="楷体" panose="02010609060101010101" pitchFamily="49" charset="-122"/>
                <a:cs typeface="华文细黑" panose="02010600040101010101" charset="-122"/>
                <a:sym typeface="+mn-ea"/>
              </a:rPr>
              <a:t>图</a:t>
            </a:r>
            <a:endParaRPr lang="zh-CN" altLang="en-US" sz="2000" b="1" dirty="0" smtClean="0">
              <a:solidFill>
                <a:srgbClr val="FF0000"/>
              </a:solidFill>
              <a:latin typeface="楷体" panose="02010609060101010101" pitchFamily="49" charset="-122"/>
              <a:ea typeface="楷体" panose="02010609060101010101" pitchFamily="49" charset="-122"/>
              <a:cs typeface="华文细黑" panose="02010600040101010101" charset="-122"/>
              <a:sym typeface="+mn-ea"/>
            </a:endParaRPr>
          </a:p>
        </p:txBody>
      </p:sp>
      <p:sp>
        <p:nvSpPr>
          <p:cNvPr id="21" name="TextBox 20"/>
          <p:cNvSpPr txBox="1"/>
          <p:nvPr/>
        </p:nvSpPr>
        <p:spPr>
          <a:xfrm>
            <a:off x="96580" y="3683293"/>
            <a:ext cx="504056" cy="1569660"/>
          </a:xfrm>
          <a:prstGeom prst="rect">
            <a:avLst/>
          </a:prstGeom>
          <a:noFill/>
        </p:spPr>
        <p:txBody>
          <a:bodyPr wrap="square">
            <a:spAutoFit/>
          </a:bodyPr>
          <a:p>
            <a:r>
              <a:rPr lang="zh-CN" altLang="en-US" sz="2400" b="1" noProof="1" smtClean="0">
                <a:solidFill>
                  <a:srgbClr val="FF0000"/>
                </a:solidFill>
              </a:rPr>
              <a:t>曲</a:t>
            </a:r>
            <a:endParaRPr lang="en-US" altLang="zh-CN" sz="2400" b="1" noProof="1" smtClean="0">
              <a:solidFill>
                <a:srgbClr val="FF0000"/>
              </a:solidFill>
            </a:endParaRPr>
          </a:p>
          <a:p>
            <a:r>
              <a:rPr lang="zh-CN" altLang="en-US" sz="2400" b="1" noProof="1" smtClean="0">
                <a:solidFill>
                  <a:srgbClr val="FF0000"/>
                </a:solidFill>
              </a:rPr>
              <a:t>江</a:t>
            </a:r>
            <a:endParaRPr lang="en-US" altLang="zh-CN" sz="2400" b="1" noProof="1" smtClean="0">
              <a:solidFill>
                <a:srgbClr val="FF0000"/>
              </a:solidFill>
            </a:endParaRPr>
          </a:p>
          <a:p>
            <a:r>
              <a:rPr lang="zh-CN" altLang="en-US" sz="2400" b="1" noProof="1" smtClean="0">
                <a:solidFill>
                  <a:srgbClr val="FF0000"/>
                </a:solidFill>
              </a:rPr>
              <a:t>宴</a:t>
            </a:r>
            <a:endParaRPr lang="en-US" altLang="zh-CN" sz="2400" b="1" noProof="1" smtClean="0">
              <a:solidFill>
                <a:srgbClr val="FF0000"/>
              </a:solidFill>
            </a:endParaRPr>
          </a:p>
          <a:p>
            <a:r>
              <a:rPr lang="zh-CN" altLang="en-US" sz="2400" b="1" noProof="1" smtClean="0">
                <a:solidFill>
                  <a:srgbClr val="FF0000"/>
                </a:solidFill>
              </a:rPr>
              <a:t>饮</a:t>
            </a:r>
            <a:endParaRPr lang="zh-CN" altLang="en-US" sz="2400" b="1" noProof="1">
              <a:solidFill>
                <a:srgbClr val="FF0000"/>
              </a:solidFill>
            </a:endParaRPr>
          </a:p>
        </p:txBody>
      </p:sp>
      <p:pic>
        <p:nvPicPr>
          <p:cNvPr id="13" name="图片 3"/>
          <p:cNvPicPr>
            <a:picLocks noChangeAspect="1"/>
          </p:cNvPicPr>
          <p:nvPr/>
        </p:nvPicPr>
        <p:blipFill>
          <a:blip r:embed="rId2" cstate="print"/>
          <a:stretch>
            <a:fillRect/>
          </a:stretch>
        </p:blipFill>
        <p:spPr>
          <a:xfrm>
            <a:off x="3255010" y="2779395"/>
            <a:ext cx="1988185" cy="3181985"/>
          </a:xfrm>
          <a:prstGeom prst="rect">
            <a:avLst/>
          </a:prstGeom>
          <a:noFill/>
          <a:ln w="9525">
            <a:noFill/>
          </a:ln>
        </p:spPr>
      </p:pic>
      <p:sp>
        <p:nvSpPr>
          <p:cNvPr id="14" name="TextBox 13"/>
          <p:cNvSpPr txBox="1"/>
          <p:nvPr/>
        </p:nvSpPr>
        <p:spPr>
          <a:xfrm>
            <a:off x="2684780" y="3662045"/>
            <a:ext cx="487045" cy="1568450"/>
          </a:xfrm>
          <a:prstGeom prst="rect">
            <a:avLst/>
          </a:prstGeom>
          <a:noFill/>
        </p:spPr>
        <p:txBody>
          <a:bodyPr wrap="square" rtlCol="0">
            <a:spAutoFit/>
          </a:bodyPr>
          <a:p>
            <a:r>
              <a:rPr lang="zh-CN" altLang="en-US" sz="2400" b="1" dirty="0" smtClean="0">
                <a:solidFill>
                  <a:srgbClr val="FF0000"/>
                </a:solidFill>
              </a:rPr>
              <a:t>杏</a:t>
            </a:r>
            <a:endParaRPr lang="zh-CN" altLang="en-US" sz="2400" b="1" dirty="0" smtClean="0">
              <a:solidFill>
                <a:srgbClr val="FF0000"/>
              </a:solidFill>
            </a:endParaRPr>
          </a:p>
          <a:p>
            <a:r>
              <a:rPr lang="zh-CN" altLang="en-US" sz="2400" b="1" dirty="0" smtClean="0">
                <a:solidFill>
                  <a:srgbClr val="FF0000"/>
                </a:solidFill>
              </a:rPr>
              <a:t>园</a:t>
            </a:r>
            <a:endParaRPr lang="zh-CN" altLang="en-US" sz="2400" b="1" dirty="0" smtClean="0">
              <a:solidFill>
                <a:srgbClr val="FF0000"/>
              </a:solidFill>
            </a:endParaRPr>
          </a:p>
          <a:p>
            <a:r>
              <a:rPr lang="zh-CN" altLang="en-US" sz="2400" b="1" dirty="0" smtClean="0">
                <a:solidFill>
                  <a:srgbClr val="FF0000"/>
                </a:solidFill>
              </a:rPr>
              <a:t>探</a:t>
            </a:r>
            <a:endParaRPr lang="zh-CN" altLang="en-US" sz="2400" b="1" dirty="0" smtClean="0">
              <a:solidFill>
                <a:srgbClr val="FF0000"/>
              </a:solidFill>
            </a:endParaRPr>
          </a:p>
          <a:p>
            <a:r>
              <a:rPr lang="zh-CN" altLang="en-US" sz="2400" b="1" dirty="0" smtClean="0">
                <a:solidFill>
                  <a:srgbClr val="FF0000"/>
                </a:solidFill>
              </a:rPr>
              <a:t>花</a:t>
            </a:r>
            <a:endParaRPr lang="zh-CN" altLang="en-US" sz="2400" b="1" dirty="0">
              <a:solidFill>
                <a:srgbClr val="FF0000"/>
              </a:solidFill>
            </a:endParaRPr>
          </a:p>
        </p:txBody>
      </p:sp>
      <p:pic>
        <p:nvPicPr>
          <p:cNvPr id="2" name="Picture 4"/>
          <p:cNvPicPr>
            <a:picLocks noChangeAspect="1" noChangeArrowheads="1"/>
          </p:cNvPicPr>
          <p:nvPr/>
        </p:nvPicPr>
        <p:blipFill>
          <a:blip r:embed="rId3" cstate="print"/>
          <a:srcRect/>
          <a:stretch>
            <a:fillRect/>
          </a:stretch>
        </p:blipFill>
        <p:spPr bwMode="auto">
          <a:xfrm>
            <a:off x="741045" y="2790825"/>
            <a:ext cx="1857375" cy="3224530"/>
          </a:xfrm>
          <a:prstGeom prst="rect">
            <a:avLst/>
          </a:prstGeom>
          <a:noFill/>
          <a:ln w="9525">
            <a:noFill/>
            <a:miter lim="800000"/>
            <a:headEnd/>
            <a:tailEnd/>
          </a:ln>
        </p:spPr>
      </p:pic>
      <p:sp>
        <p:nvSpPr>
          <p:cNvPr id="5" name="TextBox 16"/>
          <p:cNvSpPr txBox="1"/>
          <p:nvPr/>
        </p:nvSpPr>
        <p:spPr>
          <a:xfrm>
            <a:off x="5570969" y="3684062"/>
            <a:ext cx="488950" cy="1568450"/>
          </a:xfrm>
          <a:prstGeom prst="rect">
            <a:avLst/>
          </a:prstGeom>
          <a:noFill/>
        </p:spPr>
        <p:txBody>
          <a:bodyPr wrap="none">
            <a:spAutoFit/>
          </a:bodyPr>
          <a:p>
            <a:r>
              <a:rPr lang="zh-CN" altLang="en-US" sz="2400" b="1" noProof="1">
                <a:solidFill>
                  <a:srgbClr val="FF0000"/>
                </a:solidFill>
              </a:rPr>
              <a:t>雁</a:t>
            </a:r>
            <a:endParaRPr lang="zh-CN" altLang="en-US" sz="2400" b="1" noProof="1">
              <a:solidFill>
                <a:srgbClr val="FF0000"/>
              </a:solidFill>
            </a:endParaRPr>
          </a:p>
          <a:p>
            <a:r>
              <a:rPr lang="zh-CN" altLang="en-US" sz="2400" b="1" noProof="1">
                <a:solidFill>
                  <a:srgbClr val="FF0000"/>
                </a:solidFill>
              </a:rPr>
              <a:t>塔</a:t>
            </a:r>
            <a:endParaRPr lang="zh-CN" altLang="en-US" sz="2400" b="1" noProof="1">
              <a:solidFill>
                <a:srgbClr val="FF0000"/>
              </a:solidFill>
            </a:endParaRPr>
          </a:p>
          <a:p>
            <a:r>
              <a:rPr lang="zh-CN" altLang="en-US" sz="2400" b="1" noProof="1">
                <a:solidFill>
                  <a:srgbClr val="FF0000"/>
                </a:solidFill>
              </a:rPr>
              <a:t>题</a:t>
            </a:r>
            <a:endParaRPr lang="zh-CN" altLang="en-US" sz="2400" b="1" noProof="1">
              <a:solidFill>
                <a:srgbClr val="FF0000"/>
              </a:solidFill>
            </a:endParaRPr>
          </a:p>
          <a:p>
            <a:r>
              <a:rPr lang="zh-CN" altLang="en-US" sz="2400" b="1" noProof="1">
                <a:solidFill>
                  <a:srgbClr val="FF0000"/>
                </a:solidFill>
              </a:rPr>
              <a:t>名</a:t>
            </a:r>
            <a:endParaRPr lang="zh-CN" altLang="en-US" sz="2400" b="1" noProof="1">
              <a:solidFill>
                <a:srgbClr val="FF0000"/>
              </a:solidFill>
            </a:endParaRPr>
          </a:p>
        </p:txBody>
      </p:sp>
      <p:sp>
        <p:nvSpPr>
          <p:cNvPr id="23" name="TextBox 22"/>
          <p:cNvSpPr txBox="1"/>
          <p:nvPr/>
        </p:nvSpPr>
        <p:spPr>
          <a:xfrm>
            <a:off x="-8890" y="6203315"/>
            <a:ext cx="9162415" cy="460375"/>
          </a:xfrm>
          <a:prstGeom prst="rect">
            <a:avLst/>
          </a:prstGeom>
          <a:solidFill>
            <a:srgbClr val="FFFF00"/>
          </a:solidFill>
        </p:spPr>
        <p:txBody>
          <a:bodyPr wrap="square" rtlCol="0">
            <a:spAutoFit/>
          </a:bodyPr>
          <a:p>
            <a:pPr algn="ctr"/>
            <a:r>
              <a:rPr lang="zh-CN" altLang="en-US" sz="2400" b="1" dirty="0" smtClean="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个人的炫耀是为了彰显个人，</a:t>
            </a:r>
            <a:r>
              <a:rPr lang="zh-CN" altLang="en-US" sz="2400" b="1" dirty="0" smtClean="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国家的炫耀是为了彰显？</a:t>
            </a:r>
            <a:endParaRPr lang="en-US" altLang="zh-CN" sz="2400" b="1" dirty="0" smtClean="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pic>
        <p:nvPicPr>
          <p:cNvPr id="3" name="图片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75" y="-53340"/>
            <a:ext cx="1991995" cy="76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4"/>
          <p:cNvSpPr txBox="1"/>
          <p:nvPr/>
        </p:nvSpPr>
        <p:spPr>
          <a:xfrm>
            <a:off x="113030" y="99060"/>
            <a:ext cx="1658620" cy="460375"/>
          </a:xfrm>
          <a:prstGeom prst="rect">
            <a:avLst/>
          </a:prstGeom>
          <a:noFill/>
        </p:spPr>
        <p:txBody>
          <a:bodyPr wrap="square" rtlCol="0">
            <a:spAutoFit/>
          </a:bodyPr>
          <a:p>
            <a:r>
              <a:rPr lang="zh-CN" altLang="en-US" sz="2400" b="1" dirty="0" smtClean="0">
                <a:solidFill>
                  <a:schemeClr val="bg1">
                    <a:lumMod val="95000"/>
                  </a:schemeClr>
                </a:solidFill>
                <a:latin typeface="黑体" panose="02010609060101010101" pitchFamily="49" charset="-122"/>
                <a:ea typeface="黑体" panose="02010609060101010101" pitchFamily="49" charset="-122"/>
              </a:rPr>
              <a:t>导入新课</a:t>
            </a:r>
            <a:endParaRPr lang="zh-CN" altLang="en-US" sz="2400" b="1" dirty="0" smtClean="0">
              <a:solidFill>
                <a:schemeClr val="bg1">
                  <a:lumMod val="95000"/>
                </a:schemeClr>
              </a:solidFill>
              <a:latin typeface="黑体" panose="02010609060101010101" pitchFamily="49" charset="-122"/>
              <a:ea typeface="黑体" panose="02010609060101010101" pitchFamily="49" charset="-122"/>
            </a:endParaRPr>
          </a:p>
        </p:txBody>
      </p:sp>
      <p:pic>
        <p:nvPicPr>
          <p:cNvPr id="16" name="图片 15"/>
          <p:cNvPicPr>
            <a:picLocks noChangeAspect="1"/>
          </p:cNvPicPr>
          <p:nvPr/>
        </p:nvPicPr>
        <p:blipFill>
          <a:blip r:embed="rId5" cstate="print"/>
          <a:stretch>
            <a:fillRect/>
          </a:stretch>
        </p:blipFill>
        <p:spPr>
          <a:xfrm>
            <a:off x="7049135" y="2790825"/>
            <a:ext cx="1734185" cy="3223895"/>
          </a:xfrm>
          <a:prstGeom prst="rect">
            <a:avLst/>
          </a:prstGeom>
        </p:spPr>
      </p:pic>
      <p:sp>
        <p:nvSpPr>
          <p:cNvPr id="6" name="TextBox 15"/>
          <p:cNvSpPr txBox="1"/>
          <p:nvPr/>
        </p:nvSpPr>
        <p:spPr>
          <a:xfrm>
            <a:off x="6279515" y="2702560"/>
            <a:ext cx="921385" cy="3335655"/>
          </a:xfrm>
          <a:prstGeom prst="rect">
            <a:avLst/>
          </a:prstGeom>
          <a:solidFill>
            <a:schemeClr val="bg1"/>
          </a:solidFill>
        </p:spPr>
        <p:txBody>
          <a:bodyPr vert="eaVert" wrap="square" rtlCol="0">
            <a:spAutoFit/>
          </a:bodyPr>
          <a:p>
            <a:r>
              <a:rPr lang="zh-CN" altLang="en-US" sz="2400" b="1" dirty="0" smtClean="0">
                <a:solidFill>
                  <a:schemeClr val="tx1"/>
                </a:solidFill>
                <a:latin typeface="楷体" panose="02010609060101010101" pitchFamily="49" charset="-122"/>
                <a:ea typeface="楷体" panose="02010609060101010101" pitchFamily="49" charset="-122"/>
              </a:rPr>
              <a:t>慈恩塔下题名处，</a:t>
            </a:r>
            <a:endParaRPr lang="en-US" altLang="zh-CN" sz="2400" b="1" dirty="0" smtClean="0">
              <a:solidFill>
                <a:schemeClr val="tx1"/>
              </a:solidFill>
              <a:latin typeface="楷体" panose="02010609060101010101" pitchFamily="49" charset="-122"/>
              <a:ea typeface="楷体" panose="02010609060101010101" pitchFamily="49" charset="-122"/>
            </a:endParaRPr>
          </a:p>
          <a:p>
            <a:r>
              <a:rPr lang="zh-CN" altLang="en-US" sz="2400" b="1" dirty="0" smtClean="0">
                <a:solidFill>
                  <a:schemeClr val="tx1"/>
                </a:solidFill>
                <a:latin typeface="楷体" panose="02010609060101010101" pitchFamily="49" charset="-122"/>
                <a:ea typeface="楷体" panose="02010609060101010101" pitchFamily="49" charset="-122"/>
              </a:rPr>
              <a:t>十七人中最少年。</a:t>
            </a:r>
            <a:endParaRPr lang="zh-CN" altLang="en-US" sz="2400" b="1" dirty="0" smtClean="0">
              <a:solidFill>
                <a:schemeClr val="tx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500" fill="hold">
                                          <p:stCondLst>
                                            <p:cond delay="0"/>
                                          </p:stCondLst>
                                        </p:cTn>
                                        <p:tgtEl>
                                          <p:spTgt spid="23"/>
                                        </p:tgtEl>
                                        <p:attrNameLst>
                                          <p:attrName>style.visibility</p:attrName>
                                        </p:attrNameLst>
                                      </p:cBhvr>
                                      <p:to>
                                        <p:strVal val="visible"/>
                                      </p:to>
                                    </p:set>
                                    <p:animEffect transition="in" filter="wheel(1)">
                                      <p:cBhvr>
                                        <p:cTn id="4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4" grpId="0"/>
      <p:bldP spid="23" grpId="0" bldLvl="0" animBg="1"/>
      <p:bldP spid="6" grpId="0" bldLvl="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416818" y="5518626"/>
            <a:ext cx="1343933" cy="358140"/>
          </a:xfrm>
          <a:prstGeom prst="rect">
            <a:avLst/>
          </a:prstGeom>
          <a:solidFill>
            <a:srgbClr val="87715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dirty="0">
                <a:solidFill>
                  <a:schemeClr val="bg1"/>
                </a:solidFill>
                <a:latin typeface="黑体" panose="02010609060101010101" pitchFamily="49" charset="-122"/>
                <a:ea typeface="黑体" panose="02010609060101010101" pitchFamily="49" charset="-122"/>
                <a:cs typeface="黑体" panose="02010609060101010101" pitchFamily="49" charset="-122"/>
              </a:rPr>
              <a:t>下下 九品</a:t>
            </a:r>
            <a:endParaRPr lang="zh-CN" altLang="en-US" dirty="0">
              <a:solidFill>
                <a:schemeClr val="bg1"/>
              </a:solidFill>
              <a:latin typeface="黑体" panose="02010609060101010101" pitchFamily="49" charset="-122"/>
              <a:ea typeface="黑体" panose="02010609060101010101" pitchFamily="49" charset="-122"/>
              <a:cs typeface="黑体" panose="02010609060101010101" pitchFamily="49" charset="-122"/>
            </a:endParaRPr>
          </a:p>
        </p:txBody>
      </p:sp>
      <p:sp>
        <p:nvSpPr>
          <p:cNvPr id="60" name="矩形 59"/>
          <p:cNvSpPr/>
          <p:nvPr/>
        </p:nvSpPr>
        <p:spPr>
          <a:xfrm>
            <a:off x="416818" y="5094793"/>
            <a:ext cx="1343933" cy="358140"/>
          </a:xfrm>
          <a:prstGeom prst="rect">
            <a:avLst/>
          </a:prstGeom>
          <a:solidFill>
            <a:srgbClr val="87715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dirty="0">
                <a:solidFill>
                  <a:schemeClr val="bg1"/>
                </a:solidFill>
                <a:latin typeface="黑体" panose="02010609060101010101" pitchFamily="49" charset="-122"/>
                <a:ea typeface="黑体" panose="02010609060101010101" pitchFamily="49" charset="-122"/>
                <a:cs typeface="黑体" panose="02010609060101010101" pitchFamily="49" charset="-122"/>
              </a:rPr>
              <a:t>下中 八品</a:t>
            </a:r>
            <a:endParaRPr lang="zh-CN" altLang="en-US" dirty="0">
              <a:solidFill>
                <a:schemeClr val="bg1"/>
              </a:solidFill>
              <a:latin typeface="黑体" panose="02010609060101010101" pitchFamily="49" charset="-122"/>
              <a:ea typeface="黑体" panose="02010609060101010101" pitchFamily="49" charset="-122"/>
              <a:cs typeface="黑体" panose="02010609060101010101" pitchFamily="49" charset="-122"/>
            </a:endParaRPr>
          </a:p>
        </p:txBody>
      </p:sp>
      <p:sp>
        <p:nvSpPr>
          <p:cNvPr id="61" name="矩形 60"/>
          <p:cNvSpPr/>
          <p:nvPr/>
        </p:nvSpPr>
        <p:spPr>
          <a:xfrm>
            <a:off x="417453" y="4669343"/>
            <a:ext cx="1343933" cy="358140"/>
          </a:xfrm>
          <a:prstGeom prst="rect">
            <a:avLst/>
          </a:prstGeom>
          <a:solidFill>
            <a:srgbClr val="87715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dirty="0">
                <a:solidFill>
                  <a:schemeClr val="bg1"/>
                </a:solidFill>
                <a:latin typeface="黑体" panose="02010609060101010101" pitchFamily="49" charset="-122"/>
                <a:ea typeface="黑体" panose="02010609060101010101" pitchFamily="49" charset="-122"/>
                <a:cs typeface="黑体" panose="02010609060101010101" pitchFamily="49" charset="-122"/>
              </a:rPr>
              <a:t>下上 七品</a:t>
            </a:r>
            <a:endParaRPr lang="zh-CN" altLang="en-US" dirty="0">
              <a:solidFill>
                <a:schemeClr val="bg1"/>
              </a:solidFill>
              <a:latin typeface="黑体" panose="02010609060101010101" pitchFamily="49" charset="-122"/>
              <a:ea typeface="黑体" panose="02010609060101010101" pitchFamily="49" charset="-122"/>
              <a:cs typeface="黑体" panose="02010609060101010101" pitchFamily="49" charset="-122"/>
            </a:endParaRPr>
          </a:p>
        </p:txBody>
      </p:sp>
      <p:sp>
        <p:nvSpPr>
          <p:cNvPr id="62" name="矩形 61"/>
          <p:cNvSpPr/>
          <p:nvPr/>
        </p:nvSpPr>
        <p:spPr>
          <a:xfrm>
            <a:off x="417453" y="4266753"/>
            <a:ext cx="1343933" cy="358140"/>
          </a:xfrm>
          <a:prstGeom prst="rect">
            <a:avLst/>
          </a:prstGeom>
          <a:solidFill>
            <a:srgbClr val="87715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dirty="0">
                <a:solidFill>
                  <a:schemeClr val="bg1"/>
                </a:solidFill>
                <a:latin typeface="黑体" panose="02010609060101010101" pitchFamily="49" charset="-122"/>
                <a:ea typeface="黑体" panose="02010609060101010101" pitchFamily="49" charset="-122"/>
                <a:cs typeface="黑体" panose="02010609060101010101" pitchFamily="49" charset="-122"/>
              </a:rPr>
              <a:t>中</a:t>
            </a:r>
            <a:r>
              <a:rPr lang="zh-CN" altLang="en-US" dirty="0">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下</a:t>
            </a:r>
            <a:r>
              <a:rPr lang="zh-CN" altLang="en-US" dirty="0">
                <a:solidFill>
                  <a:schemeClr val="bg1"/>
                </a:solidFill>
                <a:latin typeface="黑体" panose="02010609060101010101" pitchFamily="49" charset="-122"/>
                <a:ea typeface="黑体" panose="02010609060101010101" pitchFamily="49" charset="-122"/>
                <a:cs typeface="黑体" panose="02010609060101010101" pitchFamily="49" charset="-122"/>
              </a:rPr>
              <a:t> 六品</a:t>
            </a:r>
            <a:endParaRPr lang="zh-CN" altLang="en-US" dirty="0">
              <a:solidFill>
                <a:schemeClr val="bg1"/>
              </a:solidFill>
              <a:latin typeface="黑体" panose="02010609060101010101" pitchFamily="49" charset="-122"/>
              <a:ea typeface="黑体" panose="02010609060101010101" pitchFamily="49" charset="-122"/>
              <a:cs typeface="黑体" panose="02010609060101010101" pitchFamily="49" charset="-122"/>
            </a:endParaRPr>
          </a:p>
        </p:txBody>
      </p:sp>
      <p:sp>
        <p:nvSpPr>
          <p:cNvPr id="63" name="矩形 62"/>
          <p:cNvSpPr/>
          <p:nvPr/>
        </p:nvSpPr>
        <p:spPr>
          <a:xfrm>
            <a:off x="417453" y="3864163"/>
            <a:ext cx="1343933" cy="358140"/>
          </a:xfrm>
          <a:prstGeom prst="rect">
            <a:avLst/>
          </a:prstGeom>
          <a:solidFill>
            <a:srgbClr val="87715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dirty="0">
                <a:solidFill>
                  <a:schemeClr val="bg1"/>
                </a:solidFill>
                <a:latin typeface="黑体" panose="02010609060101010101" pitchFamily="49" charset="-122"/>
                <a:ea typeface="黑体" panose="02010609060101010101" pitchFamily="49" charset="-122"/>
                <a:cs typeface="黑体" panose="02010609060101010101" pitchFamily="49" charset="-122"/>
              </a:rPr>
              <a:t>中中 五品</a:t>
            </a:r>
            <a:endParaRPr lang="zh-CN" altLang="en-US" dirty="0">
              <a:solidFill>
                <a:schemeClr val="bg1"/>
              </a:solidFill>
              <a:latin typeface="黑体" panose="02010609060101010101" pitchFamily="49" charset="-122"/>
              <a:ea typeface="黑体" panose="02010609060101010101" pitchFamily="49" charset="-122"/>
              <a:cs typeface="黑体" panose="02010609060101010101" pitchFamily="49" charset="-122"/>
            </a:endParaRPr>
          </a:p>
        </p:txBody>
      </p:sp>
      <p:sp>
        <p:nvSpPr>
          <p:cNvPr id="64" name="矩形 63"/>
          <p:cNvSpPr/>
          <p:nvPr/>
        </p:nvSpPr>
        <p:spPr>
          <a:xfrm>
            <a:off x="417453" y="3461573"/>
            <a:ext cx="1343933" cy="358140"/>
          </a:xfrm>
          <a:prstGeom prst="rect">
            <a:avLst/>
          </a:prstGeom>
          <a:solidFill>
            <a:srgbClr val="87715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dirty="0">
                <a:solidFill>
                  <a:schemeClr val="bg1"/>
                </a:solidFill>
                <a:latin typeface="黑体" panose="02010609060101010101" pitchFamily="49" charset="-122"/>
                <a:ea typeface="黑体" panose="02010609060101010101" pitchFamily="49" charset="-122"/>
                <a:cs typeface="黑体" panose="02010609060101010101" pitchFamily="49" charset="-122"/>
              </a:rPr>
              <a:t>中上 四品</a:t>
            </a:r>
            <a:endParaRPr lang="zh-CN" altLang="en-US" dirty="0">
              <a:solidFill>
                <a:schemeClr val="bg1"/>
              </a:solidFill>
              <a:latin typeface="黑体" panose="02010609060101010101" pitchFamily="49" charset="-122"/>
              <a:ea typeface="黑体" panose="02010609060101010101" pitchFamily="49" charset="-122"/>
              <a:cs typeface="黑体" panose="02010609060101010101" pitchFamily="49" charset="-122"/>
            </a:endParaRPr>
          </a:p>
        </p:txBody>
      </p:sp>
      <p:sp>
        <p:nvSpPr>
          <p:cNvPr id="65" name="矩形 64"/>
          <p:cNvSpPr/>
          <p:nvPr/>
        </p:nvSpPr>
        <p:spPr>
          <a:xfrm>
            <a:off x="417453" y="3058983"/>
            <a:ext cx="1343933" cy="358140"/>
          </a:xfrm>
          <a:prstGeom prst="rect">
            <a:avLst/>
          </a:prstGeom>
          <a:solidFill>
            <a:srgbClr val="87715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dirty="0">
                <a:solidFill>
                  <a:schemeClr val="bg1"/>
                </a:solidFill>
                <a:latin typeface="黑体" panose="02010609060101010101" pitchFamily="49" charset="-122"/>
                <a:ea typeface="黑体" panose="02010609060101010101" pitchFamily="49" charset="-122"/>
                <a:cs typeface="黑体" panose="02010609060101010101" pitchFamily="49" charset="-122"/>
              </a:rPr>
              <a:t>上下 三品</a:t>
            </a:r>
            <a:endParaRPr lang="zh-CN" altLang="en-US" dirty="0">
              <a:solidFill>
                <a:schemeClr val="bg1"/>
              </a:solidFill>
              <a:latin typeface="黑体" panose="02010609060101010101" pitchFamily="49" charset="-122"/>
              <a:ea typeface="黑体" panose="02010609060101010101" pitchFamily="49" charset="-122"/>
              <a:cs typeface="黑体" panose="02010609060101010101" pitchFamily="49" charset="-122"/>
            </a:endParaRPr>
          </a:p>
        </p:txBody>
      </p:sp>
      <p:sp>
        <p:nvSpPr>
          <p:cNvPr id="66" name="矩形 65"/>
          <p:cNvSpPr/>
          <p:nvPr/>
        </p:nvSpPr>
        <p:spPr>
          <a:xfrm>
            <a:off x="417453" y="2656393"/>
            <a:ext cx="1343933" cy="358140"/>
          </a:xfrm>
          <a:prstGeom prst="rect">
            <a:avLst/>
          </a:prstGeom>
          <a:solidFill>
            <a:srgbClr val="87715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dirty="0">
                <a:solidFill>
                  <a:schemeClr val="bg1"/>
                </a:solidFill>
                <a:latin typeface="黑体" panose="02010609060101010101" pitchFamily="49" charset="-122"/>
                <a:ea typeface="黑体" panose="02010609060101010101" pitchFamily="49" charset="-122"/>
                <a:cs typeface="黑体" panose="02010609060101010101" pitchFamily="49" charset="-122"/>
              </a:rPr>
              <a:t>上中 二品</a:t>
            </a:r>
            <a:endParaRPr lang="zh-CN" altLang="en-US" dirty="0">
              <a:solidFill>
                <a:schemeClr val="bg1"/>
              </a:solidFill>
              <a:latin typeface="黑体" panose="02010609060101010101" pitchFamily="49" charset="-122"/>
              <a:ea typeface="黑体" panose="02010609060101010101" pitchFamily="49" charset="-122"/>
              <a:cs typeface="黑体" panose="02010609060101010101" pitchFamily="49" charset="-122"/>
            </a:endParaRPr>
          </a:p>
        </p:txBody>
      </p:sp>
      <p:sp>
        <p:nvSpPr>
          <p:cNvPr id="67" name="矩形 66"/>
          <p:cNvSpPr/>
          <p:nvPr/>
        </p:nvSpPr>
        <p:spPr>
          <a:xfrm>
            <a:off x="417453" y="2253803"/>
            <a:ext cx="1343933" cy="358140"/>
          </a:xfrm>
          <a:prstGeom prst="rect">
            <a:avLst/>
          </a:prstGeom>
          <a:solidFill>
            <a:srgbClr val="87715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dirty="0">
                <a:solidFill>
                  <a:schemeClr val="bg1"/>
                </a:solidFill>
                <a:latin typeface="黑体" panose="02010609060101010101" pitchFamily="49" charset="-122"/>
                <a:ea typeface="黑体" panose="02010609060101010101" pitchFamily="49" charset="-122"/>
                <a:cs typeface="黑体" panose="02010609060101010101" pitchFamily="49" charset="-122"/>
              </a:rPr>
              <a:t>上上 一品</a:t>
            </a:r>
            <a:endParaRPr lang="zh-CN" altLang="en-US" dirty="0">
              <a:solidFill>
                <a:schemeClr val="bg1"/>
              </a:solidFill>
              <a:latin typeface="黑体" panose="02010609060101010101" pitchFamily="49" charset="-122"/>
              <a:ea typeface="黑体" panose="02010609060101010101" pitchFamily="49" charset="-122"/>
              <a:cs typeface="黑体" panose="02010609060101010101" pitchFamily="49" charset="-122"/>
            </a:endParaRPr>
          </a:p>
        </p:txBody>
      </p:sp>
      <p:sp>
        <p:nvSpPr>
          <p:cNvPr id="6" name="文本框 5"/>
          <p:cNvSpPr txBox="1"/>
          <p:nvPr/>
        </p:nvSpPr>
        <p:spPr>
          <a:xfrm>
            <a:off x="13970" y="1315502"/>
            <a:ext cx="2448272" cy="768350"/>
          </a:xfrm>
          <a:prstGeom prst="rect">
            <a:avLst/>
          </a:prstGeom>
          <a:noFill/>
        </p:spPr>
        <p:txBody>
          <a:bodyPr wrap="square" rtlCol="0">
            <a:spAutoFit/>
          </a:bodyPr>
          <a:lstStyle/>
          <a:p>
            <a:pPr algn="ctr"/>
            <a:r>
              <a:rPr lang="zh-CN" altLang="en-US" sz="2400" b="1" kern="0" spc="600" dirty="0">
                <a:solidFill>
                  <a:srgbClr val="7030A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方正水黑简体" panose="03000509000000000000" charset="-122"/>
              </a:rPr>
              <a:t>九品中正制</a:t>
            </a:r>
            <a:endParaRPr lang="zh-CN" altLang="en-US" sz="2400" b="1" kern="0" spc="600" dirty="0">
              <a:solidFill>
                <a:srgbClr val="7030A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方正水黑简体" panose="03000509000000000000" charset="-122"/>
            </a:endParaRPr>
          </a:p>
          <a:p>
            <a:pPr algn="r"/>
            <a:r>
              <a:rPr lang="zh-CN" altLang="en-US" sz="2000" b="1" kern="0" spc="600" dirty="0">
                <a:solidFill>
                  <a:srgbClr val="7030A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方正水黑简体" panose="03000509000000000000" charset="-122"/>
              </a:rPr>
              <a:t>（九品官</a:t>
            </a:r>
            <a:r>
              <a:rPr lang="zh-CN" altLang="en-US" sz="2000" b="1" kern="0" spc="600" dirty="0" smtClean="0">
                <a:solidFill>
                  <a:srgbClr val="7030A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方正水黑简体" panose="03000509000000000000" charset="-122"/>
              </a:rPr>
              <a:t>人法</a:t>
            </a:r>
            <a:r>
              <a:rPr lang="zh-CN" altLang="en-US" sz="2000" b="1" kern="0" spc="600" dirty="0" smtClean="0">
                <a:solidFill>
                  <a:srgbClr val="4E341C"/>
                </a:solidFill>
                <a:uFillTx/>
                <a:latin typeface="微软雅黑" panose="020B0503020204020204" charset="-122"/>
                <a:ea typeface="微软雅黑" panose="020B0503020204020204" charset="-122"/>
                <a:cs typeface="方正水黑简体" panose="03000509000000000000" charset="-122"/>
              </a:rPr>
              <a:t>）</a:t>
            </a:r>
            <a:endParaRPr lang="zh-CN" altLang="en-US" sz="2000" b="1" kern="0" spc="600" dirty="0">
              <a:solidFill>
                <a:srgbClr val="4E341C"/>
              </a:solidFill>
              <a:uFillTx/>
              <a:latin typeface="微软雅黑" panose="020B0503020204020204" charset="-122"/>
              <a:ea typeface="微软雅黑" panose="020B0503020204020204" charset="-122"/>
              <a:cs typeface="方正水黑简体" panose="03000509000000000000" charset="-122"/>
            </a:endParaRPr>
          </a:p>
        </p:txBody>
      </p:sp>
      <p:sp>
        <p:nvSpPr>
          <p:cNvPr id="39" name="文本框 30"/>
          <p:cNvSpPr txBox="1"/>
          <p:nvPr/>
        </p:nvSpPr>
        <p:spPr>
          <a:xfrm>
            <a:off x="2159635" y="747395"/>
            <a:ext cx="6929755" cy="4523105"/>
          </a:xfrm>
          <a:prstGeom prst="rect">
            <a:avLst/>
          </a:prstGeom>
          <a:noFill/>
        </p:spPr>
        <p:txBody>
          <a:bodyPr wrap="square" rtlCol="0" anchor="t">
            <a:spAutoFit/>
          </a:bodyPr>
          <a:lstStyle/>
          <a:p>
            <a:pPr algn="just"/>
            <a:r>
              <a:rPr lang="zh-CN" altLang="en-US" sz="2400" b="1" dirty="0" smtClean="0">
                <a:latin typeface="华文新魏" panose="02010800040101010101" pitchFamily="2" charset="-122"/>
                <a:ea typeface="华文新魏" panose="02010800040101010101" pitchFamily="2" charset="-122"/>
                <a:cs typeface="华文新魏" panose="02010800040101010101" pitchFamily="2" charset="-122"/>
              </a:rPr>
              <a:t>    </a:t>
            </a:r>
            <a:r>
              <a:rPr lang="zh-CN" sz="2400"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材料</a:t>
            </a:r>
            <a:r>
              <a:rPr lang="en-US" sz="2400"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1 </a:t>
            </a:r>
            <a:r>
              <a:rPr lang="zh-CN" sz="2400" b="1">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汉代察举制</a:t>
            </a:r>
            <a:r>
              <a:rPr lang="zh-CN" sz="2400"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是乡举里选之后，再由中央加以一番考试的。东汉末年，天下大乱，汉献帝逃亡，</a:t>
            </a:r>
            <a:r>
              <a:rPr lang="zh-CN"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中央地方失去联系，乡举里选的制度无法推行</a:t>
            </a:r>
            <a:r>
              <a:rPr lang="zh-CN" sz="2400"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。曹操用陈群创立</a:t>
            </a:r>
            <a:r>
              <a:rPr lang="zh-CN"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九品中正制</a:t>
            </a:r>
            <a:r>
              <a:rPr lang="zh-CN" sz="2400"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中央任命一些“德名俱高者</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”充任</a:t>
            </a:r>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中正官</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，派他们</a:t>
            </a:r>
            <a:r>
              <a:rPr lang="zh-CN" altLang="en-US" sz="2400" b="1" dirty="0" smtClean="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分</a:t>
            </a:r>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别品第，并加评语</a:t>
            </a:r>
            <a:r>
              <a:rPr lang="zh-CN" altLang="en-US" sz="2400" b="1" dirty="0" smtClean="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。吏</a:t>
            </a:r>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部依此进行官吏的升迁与罢黜</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a:t>
            </a:r>
            <a:r>
              <a:rPr lang="zh-CN" sz="2400"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一时制度建立，吏治澄清。</a:t>
            </a:r>
            <a:endParaRPr lang="zh-CN" sz="2400"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a:p>
            <a:pPr algn="r"/>
            <a:r>
              <a:rPr lang="zh-CN" sz="2400"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400" b="1"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——摘编自钱穆《中国历代政治得失》</a:t>
            </a:r>
            <a:endParaRPr lang="zh-CN" sz="2400"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a:p>
            <a:pPr algn="just"/>
            <a:r>
              <a:rPr lang="zh-CN" sz="2400"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  材料</a:t>
            </a:r>
            <a:r>
              <a:rPr lang="en-US" altLang="zh-CN" sz="2400"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2 </a:t>
            </a:r>
            <a:r>
              <a:rPr lang="zh-CN" altLang="en-US" sz="2400"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曹魏时期创立了新的选官制度九品中正制，选官标准在初创时期看重</a:t>
            </a:r>
            <a:r>
              <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家世、道德和才能。</a:t>
            </a:r>
            <a:endParaRPr lang="zh-CN" altLang="en-US" sz="2400"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a:p>
            <a:pPr algn="r"/>
            <a:r>
              <a:rPr lang="en-US" altLang="zh-CN" sz="2400" b="1"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——《中外历史纲要（上）》</a:t>
            </a:r>
            <a:endParaRPr lang="zh-CN" sz="2400"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a:p>
            <a:pPr algn="just"/>
            <a:r>
              <a:rPr lang="zh-CN" sz="2400" b="1" dirty="0">
                <a:latin typeface="华文新魏" panose="02010800040101010101" pitchFamily="2" charset="-122"/>
                <a:ea typeface="华文新魏" panose="02010800040101010101" pitchFamily="2" charset="-122"/>
                <a:cs typeface="华文新魏" panose="02010800040101010101" pitchFamily="2" charset="-122"/>
                <a:sym typeface="+mn-ea"/>
              </a:rPr>
              <a:t> </a:t>
            </a:r>
            <a:endParaRPr lang="zh-CN" altLang="en-US" sz="2400" b="1" dirty="0">
              <a:latin typeface="华文新魏" panose="02010800040101010101" pitchFamily="2" charset="-122"/>
              <a:ea typeface="华文新魏" panose="02010800040101010101" pitchFamily="2" charset="-122"/>
              <a:cs typeface="华文新魏" panose="02010800040101010101" pitchFamily="2" charset="-122"/>
            </a:endParaRPr>
          </a:p>
        </p:txBody>
      </p:sp>
      <p:sp>
        <p:nvSpPr>
          <p:cNvPr id="41" name="文本框 6"/>
          <p:cNvSpPr txBox="1"/>
          <p:nvPr/>
        </p:nvSpPr>
        <p:spPr>
          <a:xfrm>
            <a:off x="2790601" y="5116716"/>
            <a:ext cx="3844925" cy="521970"/>
          </a:xfrm>
          <a:prstGeom prst="rect">
            <a:avLst/>
          </a:prstGeom>
          <a:noFill/>
        </p:spPr>
        <p:txBody>
          <a:bodyPr wrap="none" rtlCol="0" anchor="t">
            <a:spAutoFit/>
          </a:bodyPr>
          <a:lstStyle/>
          <a:p>
            <a:pPr algn="just"/>
            <a:r>
              <a:rPr lang="zh-CN" altLang="en-US" sz="2800" b="1" dirty="0" smtClean="0">
                <a:solidFill>
                  <a:srgbClr val="FF0000"/>
                </a:solidFill>
                <a:latin typeface="微软雅黑" panose="020B0503020204020204" charset="-122"/>
                <a:ea typeface="微软雅黑" panose="020B0503020204020204" charset="-122"/>
                <a:cs typeface="华文新魏" panose="02010800040101010101" pitchFamily="2" charset="-122"/>
              </a:rPr>
              <a:t>上品无寒门 下品无世族</a:t>
            </a:r>
            <a:endParaRPr lang="zh-CN" altLang="en-US" sz="2800" b="1" dirty="0" smtClean="0">
              <a:solidFill>
                <a:srgbClr val="FF0000"/>
              </a:solidFill>
              <a:latin typeface="微软雅黑" panose="020B0503020204020204" charset="-122"/>
              <a:ea typeface="微软雅黑" panose="020B0503020204020204" charset="-122"/>
              <a:cs typeface="华文新魏" panose="02010800040101010101" pitchFamily="2" charset="-122"/>
            </a:endParaRPr>
          </a:p>
        </p:txBody>
      </p:sp>
      <p:sp>
        <p:nvSpPr>
          <p:cNvPr id="32" name="矩形 31"/>
          <p:cNvSpPr/>
          <p:nvPr/>
        </p:nvSpPr>
        <p:spPr>
          <a:xfrm>
            <a:off x="2771800" y="5782052"/>
            <a:ext cx="3032760" cy="521970"/>
          </a:xfrm>
          <a:prstGeom prst="rect">
            <a:avLst/>
          </a:prstGeom>
          <a:ln>
            <a:solidFill>
              <a:schemeClr val="accent1"/>
            </a:solidFill>
          </a:ln>
        </p:spPr>
        <p:txBody>
          <a:bodyPr wrap="none">
            <a:spAutoFit/>
          </a:bodyPr>
          <a:lstStyle/>
          <a:p>
            <a:r>
              <a:rPr lang="zh-CN" altLang="en-US" sz="2800" b="1" dirty="0" smtClean="0">
                <a:solidFill>
                  <a:srgbClr val="FF0000"/>
                </a:solidFill>
                <a:latin typeface="华文新魏" panose="02010800040101010101" pitchFamily="2" charset="-122"/>
                <a:ea typeface="华文新魏" panose="02010800040101010101" pitchFamily="2" charset="-122"/>
                <a:cs typeface="华文新魏" panose="02010800040101010101" pitchFamily="2" charset="-122"/>
              </a:rPr>
              <a:t>家世、才能、道德</a:t>
            </a:r>
            <a:endParaRPr lang="zh-CN" altLang="en-US" sz="2800" dirty="0"/>
          </a:p>
        </p:txBody>
      </p:sp>
      <p:sp>
        <p:nvSpPr>
          <p:cNvPr id="33" name="矩形 32"/>
          <p:cNvSpPr/>
          <p:nvPr/>
        </p:nvSpPr>
        <p:spPr>
          <a:xfrm>
            <a:off x="7240110" y="5782052"/>
            <a:ext cx="895350" cy="521970"/>
          </a:xfrm>
          <a:prstGeom prst="rect">
            <a:avLst/>
          </a:prstGeom>
          <a:ln>
            <a:solidFill>
              <a:schemeClr val="accent1"/>
            </a:solidFill>
          </a:ln>
        </p:spPr>
        <p:txBody>
          <a:bodyPr wrap="none">
            <a:spAutoFit/>
          </a:bodyPr>
          <a:lstStyle/>
          <a:p>
            <a:r>
              <a:rPr lang="zh-CN" altLang="en-US" sz="2800" b="1" dirty="0" smtClean="0">
                <a:solidFill>
                  <a:srgbClr val="FF0000"/>
                </a:solidFill>
                <a:latin typeface="华文新魏" panose="02010800040101010101" pitchFamily="2" charset="-122"/>
                <a:ea typeface="华文新魏" panose="02010800040101010101" pitchFamily="2" charset="-122"/>
                <a:cs typeface="华文新魏" panose="02010800040101010101" pitchFamily="2" charset="-122"/>
              </a:rPr>
              <a:t>家世</a:t>
            </a:r>
            <a:endParaRPr lang="zh-CN" altLang="en-US" sz="2800" dirty="0"/>
          </a:p>
        </p:txBody>
      </p:sp>
      <p:sp>
        <p:nvSpPr>
          <p:cNvPr id="34" name="右箭头 33"/>
          <p:cNvSpPr/>
          <p:nvPr/>
        </p:nvSpPr>
        <p:spPr>
          <a:xfrm>
            <a:off x="6159990" y="5926068"/>
            <a:ext cx="97840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 34"/>
          <p:cNvPicPr>
            <a:picLocks noChangeAspect="1"/>
          </p:cNvPicPr>
          <p:nvPr>
            <p:custDataLst>
              <p:tags r:id="rId1"/>
            </p:custDataLst>
          </p:nvPr>
        </p:nvPicPr>
        <p:blipFill>
          <a:blip r:embed="rId2" cstate="print"/>
          <a:stretch>
            <a:fillRect/>
          </a:stretch>
        </p:blipFill>
        <p:spPr>
          <a:xfrm>
            <a:off x="154305" y="6141720"/>
            <a:ext cx="639445" cy="767715"/>
          </a:xfrm>
          <a:prstGeom prst="rect">
            <a:avLst/>
          </a:prstGeom>
        </p:spPr>
      </p:pic>
      <p:sp>
        <p:nvSpPr>
          <p:cNvPr id="2" name="标题 1"/>
          <p:cNvSpPr txBox="1"/>
          <p:nvPr/>
        </p:nvSpPr>
        <p:spPr>
          <a:xfrm>
            <a:off x="260350" y="116840"/>
            <a:ext cx="8829040" cy="630555"/>
          </a:xfrm>
          <a:prstGeom prst="rect">
            <a:avLst/>
          </a:prstGeom>
        </p:spPr>
        <p:txBody>
          <a:bodyPr vert="horz" lIns="91440" tIns="45720" rIns="91440" bIns="45720" rtlCol="0" anchor="ctr">
            <a:noAutofit/>
          </a:bodyPr>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30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创新一：科举制度</a:t>
            </a:r>
            <a:r>
              <a:rPr kumimoji="0" lang="en-US" altLang="zh-CN" sz="30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a:t>
            </a:r>
            <a:r>
              <a:rPr kumimoji="0" lang="zh-CN" altLang="en-US" sz="30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趋向开放流动的选官之法</a:t>
            </a:r>
            <a:endParaRPr kumimoji="0" lang="zh-CN" altLang="en-US" sz="30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10" name="TextBox 7"/>
          <p:cNvSpPr txBox="1"/>
          <p:nvPr/>
        </p:nvSpPr>
        <p:spPr>
          <a:xfrm>
            <a:off x="136525" y="683260"/>
            <a:ext cx="1386840" cy="521970"/>
          </a:xfrm>
          <a:prstGeom prst="rect">
            <a:avLst/>
          </a:prstGeom>
          <a:noFill/>
        </p:spPr>
        <p:txBody>
          <a:bodyPr wrap="square" rtlCol="0">
            <a:spAutoFit/>
          </a:bodyPr>
          <a:p>
            <a:r>
              <a:rPr lang="en-US" altLang="zh-CN" sz="2800" b="1" dirty="0">
                <a:solidFill>
                  <a:srgbClr val="FF0000"/>
                </a:solidFill>
                <a:latin typeface="微软雅黑" panose="020B0503020204020204" charset="-122"/>
                <a:ea typeface="微软雅黑" panose="020B0503020204020204" charset="-122"/>
                <a:cs typeface="微软雅黑" panose="020B0503020204020204" charset="-122"/>
              </a:rPr>
              <a:t>1.</a:t>
            </a: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rPr>
              <a:t>溯源</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500" fill="hold"/>
                                        <p:tgtEl>
                                          <p:spTgt spid="39"/>
                                        </p:tgtEl>
                                        <p:attrNameLst>
                                          <p:attrName>ppt_x</p:attrName>
                                        </p:attrNameLst>
                                      </p:cBhvr>
                                      <p:tavLst>
                                        <p:tav tm="0">
                                          <p:val>
                                            <p:strVal val="#ppt_x"/>
                                          </p:val>
                                        </p:tav>
                                        <p:tav tm="100000">
                                          <p:val>
                                            <p:strVal val="#ppt_x"/>
                                          </p:val>
                                        </p:tav>
                                      </p:tavLst>
                                    </p:anim>
                                    <p:anim calcmode="lin" valueType="num">
                                      <p:cBhvr additive="base">
                                        <p:cTn id="24" dur="500" fill="hold"/>
                                        <p:tgtEl>
                                          <p:spTgt spid="3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500" fill="hold"/>
                                        <p:tgtEl>
                                          <p:spTgt spid="66"/>
                                        </p:tgtEl>
                                        <p:attrNameLst>
                                          <p:attrName>ppt_x</p:attrName>
                                        </p:attrNameLst>
                                      </p:cBhvr>
                                      <p:tavLst>
                                        <p:tav tm="0">
                                          <p:val>
                                            <p:strVal val="#ppt_x"/>
                                          </p:val>
                                        </p:tav>
                                        <p:tav tm="100000">
                                          <p:val>
                                            <p:strVal val="#ppt_x"/>
                                          </p:val>
                                        </p:tav>
                                      </p:tavLst>
                                    </p:anim>
                                    <p:anim calcmode="lin" valueType="num">
                                      <p:cBhvr additive="base">
                                        <p:cTn id="32" dur="500" fill="hold"/>
                                        <p:tgtEl>
                                          <p:spTgt spid="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5"/>
                                        </p:tgtEl>
                                        <p:attrNameLst>
                                          <p:attrName>style.visibility</p:attrName>
                                        </p:attrNameLst>
                                      </p:cBhvr>
                                      <p:to>
                                        <p:strVal val="visible"/>
                                      </p:to>
                                    </p:set>
                                    <p:anim calcmode="lin" valueType="num">
                                      <p:cBhvr additive="base">
                                        <p:cTn id="35" dur="500" fill="hold"/>
                                        <p:tgtEl>
                                          <p:spTgt spid="65"/>
                                        </p:tgtEl>
                                        <p:attrNameLst>
                                          <p:attrName>ppt_x</p:attrName>
                                        </p:attrNameLst>
                                      </p:cBhvr>
                                      <p:tavLst>
                                        <p:tav tm="0">
                                          <p:val>
                                            <p:strVal val="#ppt_x"/>
                                          </p:val>
                                        </p:tav>
                                        <p:tav tm="100000">
                                          <p:val>
                                            <p:strVal val="#ppt_x"/>
                                          </p:val>
                                        </p:tav>
                                      </p:tavLst>
                                    </p:anim>
                                    <p:anim calcmode="lin" valueType="num">
                                      <p:cBhvr additive="base">
                                        <p:cTn id="36" dur="500" fill="hold"/>
                                        <p:tgtEl>
                                          <p:spTgt spid="6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ppt_x"/>
                                          </p:val>
                                        </p:tav>
                                        <p:tav tm="100000">
                                          <p:val>
                                            <p:strVal val="#ppt_x"/>
                                          </p:val>
                                        </p:tav>
                                      </p:tavLst>
                                    </p:anim>
                                    <p:anim calcmode="lin" valueType="num">
                                      <p:cBhvr additive="base">
                                        <p:cTn id="40" dur="500" fill="hold"/>
                                        <p:tgtEl>
                                          <p:spTgt spid="6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additive="base">
                                        <p:cTn id="43" dur="500" fill="hold"/>
                                        <p:tgtEl>
                                          <p:spTgt spid="63"/>
                                        </p:tgtEl>
                                        <p:attrNameLst>
                                          <p:attrName>ppt_x</p:attrName>
                                        </p:attrNameLst>
                                      </p:cBhvr>
                                      <p:tavLst>
                                        <p:tav tm="0">
                                          <p:val>
                                            <p:strVal val="#ppt_x"/>
                                          </p:val>
                                        </p:tav>
                                        <p:tav tm="100000">
                                          <p:val>
                                            <p:strVal val="#ppt_x"/>
                                          </p:val>
                                        </p:tav>
                                      </p:tavLst>
                                    </p:anim>
                                    <p:anim calcmode="lin" valueType="num">
                                      <p:cBhvr additive="base">
                                        <p:cTn id="44" dur="500" fill="hold"/>
                                        <p:tgtEl>
                                          <p:spTgt spid="6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ppt_x"/>
                                          </p:val>
                                        </p:tav>
                                        <p:tav tm="100000">
                                          <p:val>
                                            <p:strVal val="#ppt_x"/>
                                          </p:val>
                                        </p:tav>
                                      </p:tavLst>
                                    </p:anim>
                                    <p:anim calcmode="lin" valueType="num">
                                      <p:cBhvr additive="base">
                                        <p:cTn id="48" dur="500" fill="hold"/>
                                        <p:tgtEl>
                                          <p:spTgt spid="6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500" fill="hold"/>
                                        <p:tgtEl>
                                          <p:spTgt spid="61"/>
                                        </p:tgtEl>
                                        <p:attrNameLst>
                                          <p:attrName>ppt_x</p:attrName>
                                        </p:attrNameLst>
                                      </p:cBhvr>
                                      <p:tavLst>
                                        <p:tav tm="0">
                                          <p:val>
                                            <p:strVal val="#ppt_x"/>
                                          </p:val>
                                        </p:tav>
                                        <p:tav tm="100000">
                                          <p:val>
                                            <p:strVal val="#ppt_x"/>
                                          </p:val>
                                        </p:tav>
                                      </p:tavLst>
                                    </p:anim>
                                    <p:anim calcmode="lin" valueType="num">
                                      <p:cBhvr additive="base">
                                        <p:cTn id="52" dur="500" fill="hold"/>
                                        <p:tgtEl>
                                          <p:spTgt spid="6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additive="base">
                                        <p:cTn id="55" dur="500" fill="hold"/>
                                        <p:tgtEl>
                                          <p:spTgt spid="60"/>
                                        </p:tgtEl>
                                        <p:attrNameLst>
                                          <p:attrName>ppt_x</p:attrName>
                                        </p:attrNameLst>
                                      </p:cBhvr>
                                      <p:tavLst>
                                        <p:tav tm="0">
                                          <p:val>
                                            <p:strVal val="#ppt_x"/>
                                          </p:val>
                                        </p:tav>
                                        <p:tav tm="100000">
                                          <p:val>
                                            <p:strVal val="#ppt_x"/>
                                          </p:val>
                                        </p:tav>
                                      </p:tavLst>
                                    </p:anim>
                                    <p:anim calcmode="lin" valueType="num">
                                      <p:cBhvr additive="base">
                                        <p:cTn id="56" dur="500" fill="hold"/>
                                        <p:tgtEl>
                                          <p:spTgt spid="6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500" fill="hold"/>
                                        <p:tgtEl>
                                          <p:spTgt spid="55"/>
                                        </p:tgtEl>
                                        <p:attrNameLst>
                                          <p:attrName>ppt_x</p:attrName>
                                        </p:attrNameLst>
                                      </p:cBhvr>
                                      <p:tavLst>
                                        <p:tav tm="0">
                                          <p:val>
                                            <p:strVal val="#ppt_x"/>
                                          </p:val>
                                        </p:tav>
                                        <p:tav tm="100000">
                                          <p:val>
                                            <p:strVal val="#ppt_x"/>
                                          </p:val>
                                        </p:tav>
                                      </p:tavLst>
                                    </p:anim>
                                    <p:anim calcmode="lin" valueType="num">
                                      <p:cBhvr additive="base">
                                        <p:cTn id="6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500" fill="hold"/>
                                        <p:tgtEl>
                                          <p:spTgt spid="32"/>
                                        </p:tgtEl>
                                        <p:attrNameLst>
                                          <p:attrName>ppt_x</p:attrName>
                                        </p:attrNameLst>
                                      </p:cBhvr>
                                      <p:tavLst>
                                        <p:tav tm="0">
                                          <p:val>
                                            <p:strVal val="#ppt_x"/>
                                          </p:val>
                                        </p:tav>
                                        <p:tav tm="100000">
                                          <p:val>
                                            <p:strVal val="#ppt_x"/>
                                          </p:val>
                                        </p:tav>
                                      </p:tavLst>
                                    </p:anim>
                                    <p:anim calcmode="lin" valueType="num">
                                      <p:cBhvr additive="base">
                                        <p:cTn id="72" dur="500" fill="hold"/>
                                        <p:tgtEl>
                                          <p:spTgt spid="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500" fill="hold"/>
                                        <p:tgtEl>
                                          <p:spTgt spid="33"/>
                                        </p:tgtEl>
                                        <p:attrNameLst>
                                          <p:attrName>ppt_x</p:attrName>
                                        </p:attrNameLst>
                                      </p:cBhvr>
                                      <p:tavLst>
                                        <p:tav tm="0">
                                          <p:val>
                                            <p:strVal val="#ppt_x"/>
                                          </p:val>
                                        </p:tav>
                                        <p:tav tm="100000">
                                          <p:val>
                                            <p:strVal val="#ppt_x"/>
                                          </p:val>
                                        </p:tav>
                                      </p:tavLst>
                                    </p:anim>
                                    <p:anim calcmode="lin" valueType="num">
                                      <p:cBhvr additive="base">
                                        <p:cTn id="76" dur="5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500" fill="hold"/>
                                        <p:tgtEl>
                                          <p:spTgt spid="34"/>
                                        </p:tgtEl>
                                        <p:attrNameLst>
                                          <p:attrName>ppt_x</p:attrName>
                                        </p:attrNameLst>
                                      </p:cBhvr>
                                      <p:tavLst>
                                        <p:tav tm="0">
                                          <p:val>
                                            <p:strVal val="#ppt_x"/>
                                          </p:val>
                                        </p:tav>
                                        <p:tav tm="100000">
                                          <p:val>
                                            <p:strVal val="#ppt_x"/>
                                          </p:val>
                                        </p:tav>
                                      </p:tavLst>
                                    </p:anim>
                                    <p:anim calcmode="lin" valueType="num">
                                      <p:cBhvr additive="base">
                                        <p:cTn id="8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6" grpId="0"/>
      <p:bldP spid="39" grpId="0"/>
      <p:bldP spid="67" grpId="0" animBg="1"/>
      <p:bldP spid="66" grpId="0" animBg="1"/>
      <p:bldP spid="65" grpId="0" animBg="1"/>
      <p:bldP spid="64" grpId="0" animBg="1"/>
      <p:bldP spid="63" grpId="0" animBg="1"/>
      <p:bldP spid="62" grpId="0" animBg="1"/>
      <p:bldP spid="61" grpId="0" animBg="1"/>
      <p:bldP spid="60" grpId="0" animBg="1"/>
      <p:bldP spid="55" grpId="0" animBg="1"/>
      <p:bldP spid="41" grpId="0"/>
      <p:bldP spid="32" grpId="0" bldLvl="0" animBg="1"/>
      <p:bldP spid="33" grpId="0" bldLvl="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66274" y="1033605"/>
            <a:ext cx="2153603" cy="1198880"/>
          </a:xfrm>
          <a:prstGeom prst="rect">
            <a:avLst/>
          </a:prstGeom>
          <a:noFill/>
        </p:spPr>
        <p:txBody>
          <a:bodyPr wrap="square" rtlCol="0" anchor="t">
            <a:spAutoFit/>
            <a:scene3d>
              <a:camera prst="orthographicFront"/>
              <a:lightRig rig="threePt" dir="t"/>
            </a:scene3d>
          </a:bodyPr>
          <a:lstStyle/>
          <a:p>
            <a:pPr algn="l">
              <a:lnSpc>
                <a:spcPct val="100000"/>
              </a:lnSpc>
              <a:spcBef>
                <a:spcPts val="0"/>
              </a:spcBef>
              <a:spcAft>
                <a:spcPts val="0"/>
              </a:spcAft>
            </a:pPr>
            <a:r>
              <a:rPr lang="zh-CN" altLang="en-US" sz="2400"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开始采用分科考试的方式选拔官员</a:t>
            </a:r>
            <a:endParaRPr lang="zh-CN" altLang="en-US" sz="2400"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endParaRPr>
          </a:p>
        </p:txBody>
      </p:sp>
      <p:grpSp>
        <p:nvGrpSpPr>
          <p:cNvPr id="6" name="组合 34"/>
          <p:cNvGrpSpPr/>
          <p:nvPr/>
        </p:nvGrpSpPr>
        <p:grpSpPr>
          <a:xfrm>
            <a:off x="857120" y="1925894"/>
            <a:ext cx="7069305" cy="3628278"/>
            <a:chOff x="2294" y="2867"/>
            <a:chExt cx="14844" cy="5714"/>
          </a:xfrm>
        </p:grpSpPr>
        <p:grpSp>
          <p:nvGrpSpPr>
            <p:cNvPr id="26" name="组合 5"/>
            <p:cNvGrpSpPr/>
            <p:nvPr/>
          </p:nvGrpSpPr>
          <p:grpSpPr>
            <a:xfrm>
              <a:off x="2294" y="2867"/>
              <a:ext cx="14844" cy="5714"/>
              <a:chOff x="1258398" y="1716185"/>
              <a:chExt cx="5878709" cy="2262909"/>
            </a:xfrm>
          </p:grpSpPr>
          <p:sp>
            <p:nvSpPr>
              <p:cNvPr id="8" name="椭圆 3"/>
              <p:cNvSpPr/>
              <p:nvPr/>
            </p:nvSpPr>
            <p:spPr>
              <a:xfrm rot="1540905">
                <a:off x="1258398" y="2082005"/>
                <a:ext cx="1678759" cy="1243526"/>
              </a:xfrm>
              <a:custGeom>
                <a:avLst/>
                <a:gdLst/>
                <a:ahLst/>
                <a:cxnLst/>
                <a:rect l="l" t="t" r="r" b="b"/>
                <a:pathLst>
                  <a:path w="1944216" h="1440160">
                    <a:moveTo>
                      <a:pt x="720080" y="0"/>
                    </a:moveTo>
                    <a:cubicBezTo>
                      <a:pt x="1001925" y="0"/>
                      <a:pt x="1245950" y="161925"/>
                      <a:pt x="1361521" y="399165"/>
                    </a:cubicBezTo>
                    <a:lnTo>
                      <a:pt x="1757168" y="399165"/>
                    </a:lnTo>
                    <a:lnTo>
                      <a:pt x="1944216" y="759205"/>
                    </a:lnTo>
                    <a:lnTo>
                      <a:pt x="1757168" y="1119245"/>
                    </a:lnTo>
                    <a:lnTo>
                      <a:pt x="1319048" y="1119245"/>
                    </a:lnTo>
                    <a:cubicBezTo>
                      <a:pt x="1190239" y="1312807"/>
                      <a:pt x="970032" y="1440160"/>
                      <a:pt x="720080" y="1440160"/>
                    </a:cubicBezTo>
                    <a:cubicBezTo>
                      <a:pt x="322391" y="1440160"/>
                      <a:pt x="0" y="1117769"/>
                      <a:pt x="0" y="720080"/>
                    </a:cubicBezTo>
                    <a:cubicBezTo>
                      <a:pt x="0" y="322391"/>
                      <a:pt x="322391" y="0"/>
                      <a:pt x="720080" y="0"/>
                    </a:cubicBezTo>
                    <a:close/>
                  </a:path>
                </a:pathLst>
              </a:custGeom>
              <a:gradFill flip="none" rotWithShape="1">
                <a:gsLst>
                  <a:gs pos="100000">
                    <a:srgbClr val="FCFCFC"/>
                  </a:gs>
                  <a:gs pos="0">
                    <a:srgbClr val="CCCCCC"/>
                  </a:gs>
                </a:gsLst>
                <a:lin ang="7200000" scaled="0"/>
                <a:tileRect/>
              </a:gra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椭圆 3"/>
              <p:cNvSpPr/>
              <p:nvPr/>
            </p:nvSpPr>
            <p:spPr>
              <a:xfrm rot="19123987">
                <a:off x="2425816" y="2549492"/>
                <a:ext cx="1678759" cy="1243526"/>
              </a:xfrm>
              <a:custGeom>
                <a:avLst/>
                <a:gdLst/>
                <a:ahLst/>
                <a:cxnLst/>
                <a:rect l="l" t="t" r="r" b="b"/>
                <a:pathLst>
                  <a:path w="1944216" h="1440160">
                    <a:moveTo>
                      <a:pt x="720080" y="0"/>
                    </a:moveTo>
                    <a:cubicBezTo>
                      <a:pt x="1001925" y="0"/>
                      <a:pt x="1245950" y="161925"/>
                      <a:pt x="1361521" y="399165"/>
                    </a:cubicBezTo>
                    <a:lnTo>
                      <a:pt x="1757168" y="399165"/>
                    </a:lnTo>
                    <a:lnTo>
                      <a:pt x="1944216" y="759205"/>
                    </a:lnTo>
                    <a:lnTo>
                      <a:pt x="1757168" y="1119245"/>
                    </a:lnTo>
                    <a:lnTo>
                      <a:pt x="1319048" y="1119245"/>
                    </a:lnTo>
                    <a:cubicBezTo>
                      <a:pt x="1190239" y="1312807"/>
                      <a:pt x="970032" y="1440160"/>
                      <a:pt x="720080" y="1440160"/>
                    </a:cubicBezTo>
                    <a:cubicBezTo>
                      <a:pt x="322391" y="1440160"/>
                      <a:pt x="0" y="1117769"/>
                      <a:pt x="0" y="720080"/>
                    </a:cubicBezTo>
                    <a:cubicBezTo>
                      <a:pt x="0" y="322391"/>
                      <a:pt x="322391" y="0"/>
                      <a:pt x="720080" y="0"/>
                    </a:cubicBezTo>
                    <a:close/>
                  </a:path>
                </a:pathLst>
              </a:custGeom>
              <a:gradFill flip="none" rotWithShape="1">
                <a:gsLst>
                  <a:gs pos="100000">
                    <a:srgbClr val="FCFCFC"/>
                  </a:gs>
                  <a:gs pos="0">
                    <a:srgbClr val="CCCCCC"/>
                  </a:gs>
                </a:gsLst>
                <a:lin ang="9600000" scaled="0"/>
                <a:tileRect/>
              </a:gra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椭圆 3"/>
              <p:cNvSpPr/>
              <p:nvPr/>
            </p:nvSpPr>
            <p:spPr>
              <a:xfrm rot="1540905">
                <a:off x="3558927" y="2082005"/>
                <a:ext cx="1678759" cy="1243526"/>
              </a:xfrm>
              <a:custGeom>
                <a:avLst/>
                <a:gdLst/>
                <a:ahLst/>
                <a:cxnLst/>
                <a:rect l="l" t="t" r="r" b="b"/>
                <a:pathLst>
                  <a:path w="1944216" h="1440160">
                    <a:moveTo>
                      <a:pt x="720080" y="0"/>
                    </a:moveTo>
                    <a:cubicBezTo>
                      <a:pt x="1001925" y="0"/>
                      <a:pt x="1245950" y="161925"/>
                      <a:pt x="1361521" y="399165"/>
                    </a:cubicBezTo>
                    <a:lnTo>
                      <a:pt x="1757168" y="399165"/>
                    </a:lnTo>
                    <a:lnTo>
                      <a:pt x="1944216" y="759205"/>
                    </a:lnTo>
                    <a:lnTo>
                      <a:pt x="1757168" y="1119245"/>
                    </a:lnTo>
                    <a:lnTo>
                      <a:pt x="1319048" y="1119245"/>
                    </a:lnTo>
                    <a:cubicBezTo>
                      <a:pt x="1190239" y="1312807"/>
                      <a:pt x="970032" y="1440160"/>
                      <a:pt x="720080" y="1440160"/>
                    </a:cubicBezTo>
                    <a:cubicBezTo>
                      <a:pt x="322391" y="1440160"/>
                      <a:pt x="0" y="1117769"/>
                      <a:pt x="0" y="720080"/>
                    </a:cubicBezTo>
                    <a:cubicBezTo>
                      <a:pt x="0" y="322391"/>
                      <a:pt x="322391" y="0"/>
                      <a:pt x="720080" y="0"/>
                    </a:cubicBezTo>
                    <a:close/>
                  </a:path>
                </a:pathLst>
              </a:custGeom>
              <a:gradFill flip="none" rotWithShape="1">
                <a:gsLst>
                  <a:gs pos="100000">
                    <a:srgbClr val="FCFCFC"/>
                  </a:gs>
                  <a:gs pos="0">
                    <a:srgbClr val="CCCCCC"/>
                  </a:gs>
                </a:gsLst>
                <a:lin ang="7200000" scaled="0"/>
                <a:tileRect/>
              </a:gra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椭圆 3"/>
              <p:cNvSpPr/>
              <p:nvPr/>
            </p:nvSpPr>
            <p:spPr>
              <a:xfrm rot="19123987">
                <a:off x="4693194" y="2549492"/>
                <a:ext cx="1678759" cy="1243526"/>
              </a:xfrm>
              <a:custGeom>
                <a:avLst/>
                <a:gdLst/>
                <a:ahLst/>
                <a:cxnLst/>
                <a:rect l="l" t="t" r="r" b="b"/>
                <a:pathLst>
                  <a:path w="1944216" h="1440160">
                    <a:moveTo>
                      <a:pt x="720080" y="0"/>
                    </a:moveTo>
                    <a:cubicBezTo>
                      <a:pt x="1001925" y="0"/>
                      <a:pt x="1245950" y="161925"/>
                      <a:pt x="1361521" y="399165"/>
                    </a:cubicBezTo>
                    <a:lnTo>
                      <a:pt x="1757168" y="399165"/>
                    </a:lnTo>
                    <a:lnTo>
                      <a:pt x="1944216" y="759205"/>
                    </a:lnTo>
                    <a:lnTo>
                      <a:pt x="1757168" y="1119245"/>
                    </a:lnTo>
                    <a:lnTo>
                      <a:pt x="1319048" y="1119245"/>
                    </a:lnTo>
                    <a:cubicBezTo>
                      <a:pt x="1190239" y="1312807"/>
                      <a:pt x="970032" y="1440160"/>
                      <a:pt x="720080" y="1440160"/>
                    </a:cubicBezTo>
                    <a:cubicBezTo>
                      <a:pt x="322391" y="1440160"/>
                      <a:pt x="0" y="1117769"/>
                      <a:pt x="0" y="720080"/>
                    </a:cubicBezTo>
                    <a:cubicBezTo>
                      <a:pt x="0" y="322391"/>
                      <a:pt x="322391" y="0"/>
                      <a:pt x="720080" y="0"/>
                    </a:cubicBezTo>
                    <a:close/>
                  </a:path>
                </a:pathLst>
              </a:custGeom>
              <a:gradFill flip="none" rotWithShape="1">
                <a:gsLst>
                  <a:gs pos="100000">
                    <a:srgbClr val="FCFCFC"/>
                  </a:gs>
                  <a:gs pos="0">
                    <a:srgbClr val="CCCCCC"/>
                  </a:gs>
                </a:gsLst>
                <a:lin ang="9600000" scaled="0"/>
                <a:tileRect/>
              </a:gra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椭圆 11"/>
              <p:cNvSpPr/>
              <p:nvPr/>
            </p:nvSpPr>
            <p:spPr>
              <a:xfrm>
                <a:off x="5858616" y="1971717"/>
                <a:ext cx="1278491" cy="1278491"/>
              </a:xfrm>
              <a:prstGeom prst="ellipse">
                <a:avLst/>
              </a:prstGeom>
              <a:gradFill flip="none" rotWithShape="1">
                <a:gsLst>
                  <a:gs pos="100000">
                    <a:srgbClr val="FCFCFC"/>
                  </a:gs>
                  <a:gs pos="0">
                    <a:srgbClr val="CCCCCC"/>
                  </a:gs>
                </a:gsLst>
                <a:lin ang="7200000" scaled="0"/>
                <a:tileRect/>
              </a:gra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ea typeface="微软雅黑" panose="020B0503020204020204" charset="-122"/>
                </a:endParaRPr>
              </a:p>
            </p:txBody>
          </p:sp>
          <p:sp>
            <p:nvSpPr>
              <p:cNvPr id="13" name="椭圆 12"/>
              <p:cNvSpPr/>
              <p:nvPr/>
            </p:nvSpPr>
            <p:spPr>
              <a:xfrm>
                <a:off x="1401507" y="2116301"/>
                <a:ext cx="998316" cy="998317"/>
              </a:xfrm>
              <a:prstGeom prst="ellipse">
                <a:avLst/>
              </a:prstGeom>
              <a:solidFill>
                <a:srgbClr val="A23C82"/>
              </a:solidFill>
              <a:ln>
                <a:noFill/>
              </a:ln>
              <a:effectLst>
                <a:innerShdw blurRad="63500" dist="50800" dir="189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ea typeface="微软雅黑" panose="020B0503020204020204" charset="-122"/>
                </a:endParaRPr>
              </a:p>
            </p:txBody>
          </p:sp>
          <p:sp>
            <p:nvSpPr>
              <p:cNvPr id="14" name="椭圆 13"/>
              <p:cNvSpPr/>
              <p:nvPr/>
            </p:nvSpPr>
            <p:spPr>
              <a:xfrm>
                <a:off x="2603195" y="2817450"/>
                <a:ext cx="998316" cy="998317"/>
              </a:xfrm>
              <a:prstGeom prst="ellipse">
                <a:avLst/>
              </a:prstGeom>
              <a:solidFill>
                <a:srgbClr val="E72918"/>
              </a:solidFill>
              <a:ln>
                <a:noFill/>
              </a:ln>
              <a:effectLst>
                <a:innerShdw blurRad="63500" dist="50800" dir="189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ea typeface="微软雅黑" panose="020B0503020204020204" charset="-122"/>
                </a:endParaRPr>
              </a:p>
            </p:txBody>
          </p:sp>
          <p:sp>
            <p:nvSpPr>
              <p:cNvPr id="15" name="椭圆 14"/>
              <p:cNvSpPr/>
              <p:nvPr/>
            </p:nvSpPr>
            <p:spPr>
              <a:xfrm>
                <a:off x="3703152" y="2116301"/>
                <a:ext cx="998316" cy="998317"/>
              </a:xfrm>
              <a:prstGeom prst="ellipse">
                <a:avLst/>
              </a:prstGeom>
              <a:solidFill>
                <a:srgbClr val="F39E02"/>
              </a:solidFill>
              <a:ln>
                <a:noFill/>
              </a:ln>
              <a:effectLst>
                <a:innerShdw blurRad="63500" dist="50800" dir="189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ea typeface="微软雅黑" panose="020B0503020204020204" charset="-122"/>
                </a:endParaRPr>
              </a:p>
            </p:txBody>
          </p:sp>
          <p:sp>
            <p:nvSpPr>
              <p:cNvPr id="16" name="椭圆 15"/>
              <p:cNvSpPr/>
              <p:nvPr/>
            </p:nvSpPr>
            <p:spPr>
              <a:xfrm>
                <a:off x="4873278" y="2817450"/>
                <a:ext cx="998316" cy="998317"/>
              </a:xfrm>
              <a:prstGeom prst="ellipse">
                <a:avLst/>
              </a:prstGeom>
              <a:solidFill>
                <a:srgbClr val="009E9F"/>
              </a:solidFill>
              <a:ln>
                <a:noFill/>
              </a:ln>
              <a:effectLst>
                <a:innerShdw blurRad="63500" dist="50800" dir="189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ea typeface="微软雅黑" panose="020B0503020204020204" charset="-122"/>
                </a:endParaRPr>
              </a:p>
            </p:txBody>
          </p:sp>
          <p:sp>
            <p:nvSpPr>
              <p:cNvPr id="17" name="椭圆 16"/>
              <p:cNvSpPr/>
              <p:nvPr/>
            </p:nvSpPr>
            <p:spPr>
              <a:xfrm>
                <a:off x="5998702" y="2116301"/>
                <a:ext cx="998316" cy="998317"/>
              </a:xfrm>
              <a:prstGeom prst="ellipse">
                <a:avLst/>
              </a:prstGeom>
              <a:solidFill>
                <a:srgbClr val="A23C82"/>
              </a:solidFill>
              <a:ln>
                <a:noFill/>
              </a:ln>
              <a:effectLst>
                <a:innerShdw blurRad="63500" dist="50800" dir="189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ea typeface="微软雅黑" panose="020B0503020204020204" charset="-122"/>
                </a:endParaRPr>
              </a:p>
            </p:txBody>
          </p:sp>
          <p:sp>
            <p:nvSpPr>
              <p:cNvPr id="18" name="TextBox 14"/>
              <p:cNvSpPr txBox="1">
                <a:spLocks noChangeArrowheads="1"/>
              </p:cNvSpPr>
              <p:nvPr/>
            </p:nvSpPr>
            <p:spPr bwMode="auto">
              <a:xfrm>
                <a:off x="1433052" y="1716185"/>
                <a:ext cx="790894" cy="287130"/>
              </a:xfrm>
              <a:prstGeom prst="rect">
                <a:avLst/>
              </a:prstGeom>
              <a:noFill/>
              <a:ln w="9525">
                <a:noFill/>
                <a:miter lim="800000"/>
              </a:ln>
            </p:spPr>
            <p:txBody>
              <a:bodyPr wrap="square">
                <a:spAutoFit/>
              </a:bodyPr>
              <a:lstStyle/>
              <a:p>
                <a:pPr algn="ctr"/>
                <a:endParaRPr lang="zh-CN" altLang="en-US" sz="2400" b="1" dirty="0">
                  <a:latin typeface="微软雅黑" panose="020B0503020204020204" charset="-122"/>
                  <a:ea typeface="微软雅黑" panose="020B0503020204020204" charset="-122"/>
                  <a:cs typeface="微软雅黑" panose="020B0503020204020204" charset="-122"/>
                </a:endParaRPr>
              </a:p>
            </p:txBody>
          </p:sp>
          <p:sp>
            <p:nvSpPr>
              <p:cNvPr id="19" name="弧形 18"/>
              <p:cNvSpPr/>
              <p:nvPr/>
            </p:nvSpPr>
            <p:spPr>
              <a:xfrm>
                <a:off x="1509437" y="1956619"/>
                <a:ext cx="1592263" cy="1590675"/>
              </a:xfrm>
              <a:prstGeom prst="arc">
                <a:avLst>
                  <a:gd name="adj1" fmla="val 15989364"/>
                  <a:gd name="adj2" fmla="val 21071665"/>
                </a:avLst>
              </a:prstGeom>
              <a:ln w="28575">
                <a:solidFill>
                  <a:srgbClr val="A23C82"/>
                </a:solidFill>
                <a:prstDash val="sysDot"/>
                <a:headEnd type="oval"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ea typeface="微软雅黑" panose="020B0503020204020204" charset="-122"/>
                </a:endParaRPr>
              </a:p>
            </p:txBody>
          </p:sp>
          <p:sp>
            <p:nvSpPr>
              <p:cNvPr id="20" name="弧形 19"/>
              <p:cNvSpPr/>
              <p:nvPr/>
            </p:nvSpPr>
            <p:spPr>
              <a:xfrm flipV="1">
                <a:off x="2714350" y="2386832"/>
                <a:ext cx="1592262" cy="1592262"/>
              </a:xfrm>
              <a:prstGeom prst="arc">
                <a:avLst>
                  <a:gd name="adj1" fmla="val 15989364"/>
                  <a:gd name="adj2" fmla="val 21071665"/>
                </a:avLst>
              </a:prstGeom>
              <a:ln w="28575">
                <a:solidFill>
                  <a:srgbClr val="E72918"/>
                </a:solidFill>
                <a:prstDash val="sysDot"/>
                <a:headEnd type="oval"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ea typeface="微软雅黑" panose="020B0503020204020204" charset="-122"/>
                </a:endParaRPr>
              </a:p>
            </p:txBody>
          </p:sp>
          <p:sp>
            <p:nvSpPr>
              <p:cNvPr id="21" name="弧形 20"/>
              <p:cNvSpPr/>
              <p:nvPr/>
            </p:nvSpPr>
            <p:spPr>
              <a:xfrm>
                <a:off x="3808137" y="1956619"/>
                <a:ext cx="1592263" cy="1590675"/>
              </a:xfrm>
              <a:prstGeom prst="arc">
                <a:avLst>
                  <a:gd name="adj1" fmla="val 15989364"/>
                  <a:gd name="adj2" fmla="val 21071665"/>
                </a:avLst>
              </a:prstGeom>
              <a:ln w="28575">
                <a:solidFill>
                  <a:srgbClr val="F39E02"/>
                </a:solidFill>
                <a:prstDash val="sysDot"/>
                <a:headEnd type="oval"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ea typeface="微软雅黑" panose="020B0503020204020204" charset="-122"/>
                </a:endParaRPr>
              </a:p>
            </p:txBody>
          </p:sp>
          <p:sp>
            <p:nvSpPr>
              <p:cNvPr id="22" name="弧形 21"/>
              <p:cNvSpPr/>
              <p:nvPr/>
            </p:nvSpPr>
            <p:spPr>
              <a:xfrm flipV="1">
                <a:off x="5011462" y="2386832"/>
                <a:ext cx="1592263" cy="1592262"/>
              </a:xfrm>
              <a:prstGeom prst="arc">
                <a:avLst>
                  <a:gd name="adj1" fmla="val 15989364"/>
                  <a:gd name="adj2" fmla="val 21071665"/>
                </a:avLst>
              </a:prstGeom>
              <a:ln w="28575">
                <a:solidFill>
                  <a:srgbClr val="009E9F"/>
                </a:solidFill>
                <a:prstDash val="sysDot"/>
                <a:headEnd type="oval"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ea typeface="微软雅黑" panose="020B0503020204020204" charset="-122"/>
                </a:endParaRPr>
              </a:p>
            </p:txBody>
          </p:sp>
        </p:grpSp>
        <p:pic>
          <p:nvPicPr>
            <p:cNvPr id="4" name="图片 3"/>
            <p:cNvPicPr>
              <a:picLocks noChangeAspect="1"/>
            </p:cNvPicPr>
            <p:nvPr/>
          </p:nvPicPr>
          <p:blipFill>
            <a:blip r:embed="rId1" cstate="print"/>
            <a:srcRect b="14441"/>
            <a:stretch>
              <a:fillRect/>
            </a:stretch>
          </p:blipFill>
          <p:spPr>
            <a:xfrm>
              <a:off x="5689" y="5581"/>
              <a:ext cx="2521" cy="2654"/>
            </a:xfrm>
            <a:prstGeom prst="ellipse">
              <a:avLst/>
            </a:prstGeom>
          </p:spPr>
        </p:pic>
        <p:pic>
          <p:nvPicPr>
            <p:cNvPr id="25" name="图片 24"/>
            <p:cNvPicPr>
              <a:picLocks noChangeAspect="1"/>
            </p:cNvPicPr>
            <p:nvPr/>
          </p:nvPicPr>
          <p:blipFill>
            <a:blip r:embed="rId2" cstate="print"/>
            <a:srcRect l="-1119" t="-917" r="6841" b="25953"/>
            <a:stretch>
              <a:fillRect/>
            </a:stretch>
          </p:blipFill>
          <p:spPr>
            <a:xfrm>
              <a:off x="2575" y="3825"/>
              <a:ext cx="2680" cy="2601"/>
            </a:xfrm>
            <a:prstGeom prst="ellipse">
              <a:avLst/>
            </a:prstGeom>
          </p:spPr>
        </p:pic>
        <p:pic>
          <p:nvPicPr>
            <p:cNvPr id="27" name="图片 26"/>
            <p:cNvPicPr>
              <a:picLocks noChangeAspect="1"/>
            </p:cNvPicPr>
            <p:nvPr/>
          </p:nvPicPr>
          <p:blipFill>
            <a:blip r:embed="rId3" cstate="print"/>
            <a:srcRect l="14876" t="1511" r="12214" b="59562"/>
            <a:stretch>
              <a:fillRect/>
            </a:stretch>
          </p:blipFill>
          <p:spPr>
            <a:xfrm>
              <a:off x="8436" y="3824"/>
              <a:ext cx="2622" cy="2602"/>
            </a:xfrm>
            <a:prstGeom prst="ellipse">
              <a:avLst/>
            </a:prstGeom>
          </p:spPr>
        </p:pic>
        <p:pic>
          <p:nvPicPr>
            <p:cNvPr id="29" name="图片 28"/>
            <p:cNvPicPr>
              <a:picLocks noChangeAspect="1"/>
            </p:cNvPicPr>
            <p:nvPr/>
          </p:nvPicPr>
          <p:blipFill>
            <a:blip r:embed="rId4" cstate="print"/>
            <a:srcRect l="5721" t="4920" r="8035" b="21847"/>
            <a:stretch>
              <a:fillRect/>
            </a:stretch>
          </p:blipFill>
          <p:spPr>
            <a:xfrm>
              <a:off x="11341" y="5499"/>
              <a:ext cx="2681" cy="2820"/>
            </a:xfrm>
            <a:prstGeom prst="ellipse">
              <a:avLst/>
            </a:prstGeom>
          </p:spPr>
        </p:pic>
        <p:pic>
          <p:nvPicPr>
            <p:cNvPr id="31" name="图片 30"/>
            <p:cNvPicPr>
              <a:picLocks noChangeAspect="1"/>
            </p:cNvPicPr>
            <p:nvPr/>
          </p:nvPicPr>
          <p:blipFill>
            <a:blip r:embed="rId5" cstate="print"/>
            <a:srcRect l="3060" t="21877"/>
            <a:stretch>
              <a:fillRect/>
            </a:stretch>
          </p:blipFill>
          <p:spPr>
            <a:xfrm>
              <a:off x="14278" y="3877"/>
              <a:ext cx="2521" cy="2531"/>
            </a:xfrm>
            <a:prstGeom prst="ellipse">
              <a:avLst/>
            </a:prstGeom>
          </p:spPr>
        </p:pic>
      </p:grpSp>
      <p:sp>
        <p:nvSpPr>
          <p:cNvPr id="44" name="TextBox 14"/>
          <p:cNvSpPr txBox="1">
            <a:spLocks noChangeArrowheads="1"/>
          </p:cNvSpPr>
          <p:nvPr/>
        </p:nvSpPr>
        <p:spPr bwMode="auto">
          <a:xfrm>
            <a:off x="3516263" y="974932"/>
            <a:ext cx="2233136" cy="1198880"/>
          </a:xfrm>
          <a:prstGeom prst="rect">
            <a:avLst/>
          </a:prstGeom>
          <a:noFill/>
          <a:ln w="9525">
            <a:noFill/>
            <a:miter lim="800000"/>
          </a:ln>
        </p:spPr>
        <p:txBody>
          <a:bodyPr wrap="square">
            <a:spAutoFit/>
          </a:bodyPr>
          <a:lstStyle/>
          <a:p>
            <a:pPr algn="l"/>
            <a:r>
              <a:rPr lang="zh-CN" altLang="en-US" sz="2400" dirty="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增加了考试科目，以进士和明经两科为主</a:t>
            </a:r>
            <a:endParaRPr lang="zh-CN" altLang="en-US" sz="2400" dirty="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endParaRPr>
          </a:p>
        </p:txBody>
      </p:sp>
      <p:sp>
        <p:nvSpPr>
          <p:cNvPr id="45" name="TextBox 14"/>
          <p:cNvSpPr txBox="1">
            <a:spLocks noChangeArrowheads="1"/>
          </p:cNvSpPr>
          <p:nvPr/>
        </p:nvSpPr>
        <p:spPr bwMode="auto">
          <a:xfrm>
            <a:off x="6404838" y="1033987"/>
            <a:ext cx="2527459" cy="1198880"/>
          </a:xfrm>
          <a:prstGeom prst="rect">
            <a:avLst/>
          </a:prstGeom>
          <a:noFill/>
          <a:ln w="9525">
            <a:noFill/>
            <a:miter lim="800000"/>
          </a:ln>
        </p:spPr>
        <p:txBody>
          <a:bodyPr wrap="square">
            <a:spAutoFit/>
          </a:bodyPr>
          <a:lstStyle/>
          <a:p>
            <a:pPr algn="l"/>
            <a:r>
              <a:rPr lang="zh-CN" altLang="en-US" sz="2400" dirty="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任用高官主持考试，提高了科举考试的地位</a:t>
            </a:r>
            <a:endParaRPr lang="zh-CN" altLang="en-US" sz="2400" b="1" dirty="0">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1303496" y="4093253"/>
            <a:ext cx="868680" cy="368300"/>
          </a:xfrm>
          <a:prstGeom prst="rect">
            <a:avLst/>
          </a:prstGeom>
          <a:noFill/>
        </p:spPr>
        <p:txBody>
          <a:bodyPr wrap="none" rtlCol="0" anchor="t">
            <a:spAutoFit/>
          </a:bodyPr>
          <a:lstStyle/>
          <a:p>
            <a:r>
              <a:rPr lang="zh-CN" altLang="en-US" b="1" dirty="0">
                <a:solidFill>
                  <a:srgbClr val="FF0000"/>
                </a:solidFill>
                <a:latin typeface="微软雅黑" panose="020B0503020204020204" charset="-122"/>
                <a:ea typeface="微软雅黑" panose="020B0503020204020204" charset="-122"/>
                <a:cs typeface="微软雅黑" panose="020B0503020204020204" charset="-122"/>
                <a:sym typeface="+mn-ea"/>
              </a:rPr>
              <a:t>隋文帝</a:t>
            </a:r>
            <a:endParaRPr lang="zh-CN" altLang="en-US"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2607628" y="5334678"/>
            <a:ext cx="868680" cy="368300"/>
          </a:xfrm>
          <a:prstGeom prst="rect">
            <a:avLst/>
          </a:prstGeom>
          <a:noFill/>
        </p:spPr>
        <p:txBody>
          <a:bodyPr wrap="none" rtlCol="0" anchor="t">
            <a:spAutoFit/>
          </a:bodyPr>
          <a:lstStyle/>
          <a:p>
            <a:r>
              <a:rPr lang="zh-CN" altLang="en-US" b="1" dirty="0">
                <a:solidFill>
                  <a:srgbClr val="FF0000"/>
                </a:solidFill>
                <a:latin typeface="微软雅黑" panose="020B0503020204020204" charset="-122"/>
                <a:ea typeface="微软雅黑" panose="020B0503020204020204" charset="-122"/>
                <a:cs typeface="微软雅黑" panose="020B0503020204020204" charset="-122"/>
                <a:sym typeface="+mn-ea"/>
              </a:rPr>
              <a:t>隋炀帝</a:t>
            </a:r>
            <a:endParaRPr lang="zh-CN" altLang="en-US"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nvSpPr>
        <p:spPr>
          <a:xfrm>
            <a:off x="4093369" y="4017053"/>
            <a:ext cx="868680" cy="368300"/>
          </a:xfrm>
          <a:prstGeom prst="rect">
            <a:avLst/>
          </a:prstGeom>
          <a:noFill/>
        </p:spPr>
        <p:txBody>
          <a:bodyPr wrap="none" rtlCol="0" anchor="t">
            <a:spAutoFit/>
          </a:bodyPr>
          <a:lstStyle/>
          <a:p>
            <a:r>
              <a:rPr lang="zh-CN" altLang="en-US" b="1" dirty="0">
                <a:solidFill>
                  <a:srgbClr val="FF0000"/>
                </a:solidFill>
                <a:latin typeface="微软雅黑" panose="020B0503020204020204" charset="-122"/>
                <a:ea typeface="微软雅黑" panose="020B0503020204020204" charset="-122"/>
                <a:cs typeface="微软雅黑" panose="020B0503020204020204" charset="-122"/>
                <a:sym typeface="+mn-ea"/>
              </a:rPr>
              <a:t>唐太宗</a:t>
            </a:r>
            <a:endParaRPr lang="zh-CN" altLang="en-US"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23" name="文本框 22"/>
          <p:cNvSpPr txBox="1"/>
          <p:nvPr/>
        </p:nvSpPr>
        <p:spPr>
          <a:xfrm>
            <a:off x="5370195" y="5292768"/>
            <a:ext cx="868680" cy="368300"/>
          </a:xfrm>
          <a:prstGeom prst="rect">
            <a:avLst/>
          </a:prstGeom>
          <a:noFill/>
        </p:spPr>
        <p:txBody>
          <a:bodyPr wrap="none" rtlCol="0" anchor="t">
            <a:spAutoFit/>
          </a:bodyPr>
          <a:lstStyle/>
          <a:p>
            <a:pPr algn="l"/>
            <a:r>
              <a:rPr lang="zh-CN" altLang="en-US" b="1" dirty="0">
                <a:solidFill>
                  <a:srgbClr val="FF0000"/>
                </a:solidFill>
                <a:latin typeface="微软雅黑" panose="020B0503020204020204" charset="-122"/>
                <a:ea typeface="微软雅黑" panose="020B0503020204020204" charset="-122"/>
                <a:cs typeface="微软雅黑" panose="020B0503020204020204" charset="-122"/>
                <a:sym typeface="+mn-ea"/>
              </a:rPr>
              <a:t>武则天</a:t>
            </a:r>
            <a:endParaRPr lang="zh-CN" altLang="en-US"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24" name="文本框 23"/>
          <p:cNvSpPr txBox="1"/>
          <p:nvPr/>
        </p:nvSpPr>
        <p:spPr>
          <a:xfrm>
            <a:off x="6865620" y="4093253"/>
            <a:ext cx="868680" cy="368300"/>
          </a:xfrm>
          <a:prstGeom prst="rect">
            <a:avLst/>
          </a:prstGeom>
          <a:noFill/>
        </p:spPr>
        <p:txBody>
          <a:bodyPr wrap="none" rtlCol="0" anchor="t">
            <a:spAutoFit/>
          </a:bodyPr>
          <a:lstStyle/>
          <a:p>
            <a:r>
              <a:rPr lang="zh-CN" altLang="en-US" b="1" dirty="0">
                <a:solidFill>
                  <a:srgbClr val="FF0000"/>
                </a:solidFill>
                <a:latin typeface="微软雅黑" panose="020B0503020204020204" charset="-122"/>
                <a:ea typeface="微软雅黑" panose="020B0503020204020204" charset="-122"/>
                <a:cs typeface="微软雅黑" panose="020B0503020204020204" charset="-122"/>
                <a:sym typeface="+mn-ea"/>
              </a:rPr>
              <a:t>唐玄宗</a:t>
            </a:r>
            <a:endParaRPr lang="zh-CN" altLang="en-US"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28" name="文本框 27"/>
          <p:cNvSpPr txBox="1"/>
          <p:nvPr/>
        </p:nvSpPr>
        <p:spPr>
          <a:xfrm>
            <a:off x="1529244" y="420028"/>
            <a:ext cx="1214755" cy="521970"/>
          </a:xfrm>
          <a:prstGeom prst="rect">
            <a:avLst/>
          </a:prstGeom>
          <a:noFill/>
        </p:spPr>
        <p:txBody>
          <a:bodyPr wrap="none" rtlCol="0">
            <a:spAutoFit/>
          </a:bodyPr>
          <a:lstStyle/>
          <a:p>
            <a:pPr algn="l"/>
            <a:r>
              <a:rPr lang="en-US" altLang="zh-CN" sz="2800" b="1" dirty="0">
                <a:solidFill>
                  <a:srgbClr val="FF0000"/>
                </a:solidFill>
                <a:latin typeface="微软雅黑" panose="020B0503020204020204" charset="-122"/>
                <a:ea typeface="微软雅黑" panose="020B0503020204020204" charset="-122"/>
                <a:cs typeface="微软雅黑" panose="020B0503020204020204" charset="-122"/>
                <a:sym typeface="+mn-ea"/>
              </a:rPr>
              <a:t>2.演变</a:t>
            </a:r>
            <a:endParaRPr lang="en-US" altLang="zh-CN" sz="28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30" name="TextBox 14"/>
          <p:cNvSpPr txBox="1">
            <a:spLocks noChangeArrowheads="1"/>
          </p:cNvSpPr>
          <p:nvPr/>
        </p:nvSpPr>
        <p:spPr bwMode="auto">
          <a:xfrm>
            <a:off x="2259042" y="5673665"/>
            <a:ext cx="1629251" cy="1198880"/>
          </a:xfrm>
          <a:prstGeom prst="rect">
            <a:avLst/>
          </a:prstGeom>
          <a:noFill/>
          <a:ln w="9525">
            <a:noFill/>
            <a:miter lim="800000"/>
          </a:ln>
        </p:spPr>
        <p:txBody>
          <a:bodyPr wrap="square">
            <a:spAutoFit/>
          </a:bodyPr>
          <a:lstStyle/>
          <a:p>
            <a:pPr algn="l"/>
            <a:r>
              <a:rPr lang="zh-CN" altLang="en-US" sz="2400" dirty="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始建进士科，科举制度形成</a:t>
            </a:r>
            <a:endParaRPr lang="zh-CN" altLang="en-US" sz="2400" dirty="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endParaRPr>
          </a:p>
        </p:txBody>
      </p:sp>
      <p:sp>
        <p:nvSpPr>
          <p:cNvPr id="34" name="TextBox 14"/>
          <p:cNvSpPr txBox="1">
            <a:spLocks noChangeArrowheads="1"/>
          </p:cNvSpPr>
          <p:nvPr/>
        </p:nvSpPr>
        <p:spPr bwMode="auto">
          <a:xfrm>
            <a:off x="5207188" y="5673665"/>
            <a:ext cx="2241233" cy="1198880"/>
          </a:xfrm>
          <a:prstGeom prst="rect">
            <a:avLst/>
          </a:prstGeom>
          <a:noFill/>
          <a:ln w="9525">
            <a:noFill/>
            <a:miter lim="800000"/>
          </a:ln>
        </p:spPr>
        <p:txBody>
          <a:bodyPr wrap="square">
            <a:spAutoFit/>
          </a:bodyPr>
          <a:lstStyle/>
          <a:p>
            <a:pPr algn="l"/>
            <a:r>
              <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扩大科举取士的人数，首创了武举和殿试</a:t>
            </a:r>
            <a:endPar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endParaRPr>
          </a:p>
        </p:txBody>
      </p:sp>
      <p:pic>
        <p:nvPicPr>
          <p:cNvPr id="35" name="图片 34"/>
          <p:cNvPicPr>
            <a:picLocks noChangeAspect="1"/>
          </p:cNvPicPr>
          <p:nvPr>
            <p:custDataLst>
              <p:tags r:id="rId6"/>
            </p:custDataLst>
          </p:nvPr>
        </p:nvPicPr>
        <p:blipFill>
          <a:blip r:embed="rId7" cstate="print"/>
          <a:stretch>
            <a:fillRect/>
          </a:stretch>
        </p:blipFill>
        <p:spPr>
          <a:xfrm>
            <a:off x="300355" y="205105"/>
            <a:ext cx="690880" cy="8286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ppt_x"/>
                                          </p:val>
                                        </p:tav>
                                        <p:tav tm="100000">
                                          <p:val>
                                            <p:strVal val="#ppt_x"/>
                                          </p:val>
                                        </p:tav>
                                      </p:tavLst>
                                    </p:anim>
                                    <p:anim calcmode="lin" valueType="num">
                                      <p:cBhvr additive="base">
                                        <p:cTn id="2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ppt_x"/>
                                          </p:val>
                                        </p:tav>
                                        <p:tav tm="100000">
                                          <p:val>
                                            <p:strVal val="#ppt_x"/>
                                          </p:val>
                                        </p:tav>
                                      </p:tavLst>
                                    </p:anim>
                                    <p:anim calcmode="lin" valueType="num">
                                      <p:cBhvr additive="base">
                                        <p:cTn id="3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4" grpId="0"/>
      <p:bldP spid="45" grpId="0"/>
      <p:bldP spid="30"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51520" y="3752959"/>
            <a:ext cx="8640960" cy="1568450"/>
          </a:xfrm>
          <a:prstGeom prst="rect">
            <a:avLst/>
          </a:prstGeom>
        </p:spPr>
        <p:txBody>
          <a:bodyPr wrap="square">
            <a:spAutoFit/>
          </a:bodyPr>
          <a:lstStyle/>
          <a:p>
            <a:r>
              <a:rPr lang="en-US" altLang="zh-CN" dirty="0" smtClean="0"/>
              <a:t>  </a:t>
            </a:r>
            <a:r>
              <a:rPr lang="en-US" altLang="zh-CN" sz="2400" dirty="0" smtClean="0"/>
              <a:t>  </a:t>
            </a:r>
            <a:r>
              <a:rPr lang="zh-CN" altLang="en-US" sz="2400" b="1" dirty="0" smtClean="0">
                <a:latin typeface="楷体" panose="02010609060101010101" pitchFamily="49" charset="-122"/>
                <a:ea typeface="楷体" panose="02010609060101010101" pitchFamily="49" charset="-122"/>
              </a:rPr>
              <a:t>材料</a:t>
            </a:r>
            <a:r>
              <a:rPr lang="en-US" altLang="zh-CN" sz="2400" b="1" dirty="0" smtClean="0">
                <a:latin typeface="楷体" panose="02010609060101010101" pitchFamily="49" charset="-122"/>
                <a:ea typeface="楷体" panose="02010609060101010101" pitchFamily="49" charset="-122"/>
              </a:rPr>
              <a:t>5 </a:t>
            </a:r>
            <a:r>
              <a:rPr lang="zh-CN" altLang="zh-CN" sz="2400" b="1" dirty="0" smtClean="0">
                <a:solidFill>
                  <a:srgbClr val="FF0000"/>
                </a:solidFill>
                <a:latin typeface="楷体" panose="02010609060101010101" pitchFamily="49" charset="-122"/>
                <a:ea typeface="楷体" panose="02010609060101010101" pitchFamily="49" charset="-122"/>
              </a:rPr>
              <a:t>唐代</a:t>
            </a:r>
            <a:r>
              <a:rPr lang="zh-CN" altLang="zh-CN" sz="2400" b="1" dirty="0" smtClean="0">
                <a:latin typeface="楷体" panose="02010609060101010101" pitchFamily="49" charset="-122"/>
                <a:ea typeface="楷体" panose="02010609060101010101" pitchFamily="49" charset="-122"/>
              </a:rPr>
              <a:t>改成</a:t>
            </a:r>
            <a:r>
              <a:rPr lang="zh-CN" altLang="zh-CN" sz="2400" b="1" dirty="0" smtClean="0">
                <a:solidFill>
                  <a:srgbClr val="FF0000"/>
                </a:solidFill>
                <a:latin typeface="楷体" panose="02010609060101010101" pitchFamily="49" charset="-122"/>
                <a:ea typeface="楷体" panose="02010609060101010101" pitchFamily="49" charset="-122"/>
              </a:rPr>
              <a:t>自由竞选</a:t>
            </a:r>
            <a:r>
              <a:rPr lang="zh-CN" altLang="zh-CN" sz="2400" b="1" dirty="0" smtClean="0">
                <a:latin typeface="楷体" panose="02010609060101010101" pitchFamily="49" charset="-122"/>
                <a:ea typeface="楷体" panose="02010609060101010101" pitchFamily="49" charset="-122"/>
              </a:rPr>
              <a:t>，所谓“</a:t>
            </a:r>
            <a:r>
              <a:rPr lang="zh-CN" altLang="zh-CN" sz="2400" b="1" dirty="0" smtClean="0">
                <a:solidFill>
                  <a:srgbClr val="FF0000"/>
                </a:solidFill>
                <a:latin typeface="楷体" panose="02010609060101010101" pitchFamily="49" charset="-122"/>
                <a:ea typeface="楷体" panose="02010609060101010101" pitchFamily="49" charset="-122"/>
              </a:rPr>
              <a:t>怀牒自列</a:t>
            </a:r>
            <a:r>
              <a:rPr lang="zh-CN" altLang="zh-CN" sz="2400" b="1" dirty="0" smtClean="0">
                <a:latin typeface="楷体" panose="02010609060101010101" pitchFamily="49" charset="-122"/>
                <a:ea typeface="楷体" panose="02010609060101010101" pitchFamily="49" charset="-122"/>
              </a:rPr>
              <a:t>”，即</a:t>
            </a:r>
            <a:r>
              <a:rPr lang="zh-CN" altLang="zh-CN" sz="2400" b="1" dirty="0" smtClean="0">
                <a:solidFill>
                  <a:srgbClr val="FF0000"/>
                </a:solidFill>
                <a:latin typeface="楷体" panose="02010609060101010101" pitchFamily="49" charset="-122"/>
                <a:ea typeface="楷体" panose="02010609060101010101" pitchFamily="49" charset="-122"/>
              </a:rPr>
              <a:t>不需地方长官察举，更不需中央九品中正评定</a:t>
            </a:r>
            <a:r>
              <a:rPr lang="zh-CN" altLang="zh-CN" sz="2400" b="1" dirty="0" smtClean="0">
                <a:latin typeface="楷体" panose="02010609060101010101" pitchFamily="49" charset="-122"/>
                <a:ea typeface="楷体" panose="02010609060101010101" pitchFamily="49" charset="-122"/>
              </a:rPr>
              <a:t>，把进仕之门扩大打开，经由个人各自到地方政府报名，参加中央之考试。</a:t>
            </a:r>
            <a:endParaRPr lang="en-US" altLang="zh-CN" sz="2400" b="1" dirty="0" smtClean="0">
              <a:latin typeface="楷体" panose="02010609060101010101" pitchFamily="49" charset="-122"/>
              <a:ea typeface="楷体" panose="02010609060101010101" pitchFamily="49" charset="-122"/>
            </a:endParaRPr>
          </a:p>
          <a:p>
            <a:pPr algn="r"/>
            <a:r>
              <a:rPr lang="en-US" altLang="zh-CN" sz="2400" b="1" dirty="0" smtClean="0">
                <a:solidFill>
                  <a:srgbClr val="000000"/>
                </a:solidFill>
                <a:latin typeface="宋体" panose="02010600030101010101" pitchFamily="2" charset="-122"/>
                <a:ea typeface="宋体" panose="02010600030101010101" pitchFamily="2" charset="-122"/>
                <a:cs typeface="宋体" panose="02010600030101010101" pitchFamily="2" charset="-122"/>
              </a:rPr>
              <a:t>——钱穆《中国历代政治得失》</a:t>
            </a:r>
            <a:endParaRPr lang="zh-CN" altLang="en-US" sz="2000" b="1" dirty="0">
              <a:latin typeface="+mn-ea"/>
            </a:endParaRPr>
          </a:p>
        </p:txBody>
      </p:sp>
      <p:sp>
        <p:nvSpPr>
          <p:cNvPr id="8" name="矩形 7"/>
          <p:cNvSpPr/>
          <p:nvPr/>
        </p:nvSpPr>
        <p:spPr>
          <a:xfrm>
            <a:off x="395536" y="771282"/>
            <a:ext cx="8280920" cy="1938020"/>
          </a:xfrm>
          <a:prstGeom prst="rect">
            <a:avLst/>
          </a:prstGeom>
        </p:spPr>
        <p:txBody>
          <a:bodyPr wrap="square">
            <a:spAutoFit/>
          </a:bodyPr>
          <a:lstStyle/>
          <a:p>
            <a:pPr algn="just">
              <a:tabLst>
                <a:tab pos="1029335" algn="l"/>
                <a:tab pos="1850390" algn="l"/>
                <a:tab pos="2538095" algn="l"/>
                <a:tab pos="3221990" algn="l"/>
              </a:tabLst>
            </a:pPr>
            <a:r>
              <a:rPr lang="zh-CN" altLang="zh-CN" sz="2400" b="1" dirty="0" smtClean="0">
                <a:solidFill>
                  <a:srgbClr val="000000"/>
                </a:solidFill>
                <a:latin typeface="楷体" panose="02010609060101010101" pitchFamily="49" charset="-122"/>
                <a:ea typeface="楷体" panose="02010609060101010101" pitchFamily="49" charset="-122"/>
                <a:cs typeface="黑体" panose="02010609060101010101" pitchFamily="49" charset="-122"/>
                <a:sym typeface="+mn-ea"/>
              </a:rPr>
              <a:t>材料</a:t>
            </a:r>
            <a:r>
              <a:rPr lang="en-US" altLang="zh-CN" sz="2400" b="1" dirty="0" smtClean="0">
                <a:solidFill>
                  <a:srgbClr val="000000"/>
                </a:solidFill>
                <a:latin typeface="楷体" panose="02010609060101010101" pitchFamily="49" charset="-122"/>
                <a:ea typeface="楷体" panose="02010609060101010101" pitchFamily="49" charset="-122"/>
                <a:cs typeface="黑体" panose="02010609060101010101" pitchFamily="49" charset="-122"/>
                <a:sym typeface="+mn-ea"/>
              </a:rPr>
              <a:t>4</a:t>
            </a:r>
            <a:r>
              <a:rPr lang="zh-CN" altLang="zh-CN" sz="2400" b="1" dirty="0" smtClean="0">
                <a:solidFill>
                  <a:srgbClr val="000000"/>
                </a:solidFill>
                <a:latin typeface="楷体" panose="02010609060101010101" pitchFamily="49" charset="-122"/>
                <a:ea typeface="楷体" panose="02010609060101010101" pitchFamily="49" charset="-122"/>
                <a:cs typeface="黑体" panose="02010609060101010101" pitchFamily="49" charset="-122"/>
                <a:sym typeface="+mn-ea"/>
              </a:rPr>
              <a:t> </a:t>
            </a:r>
            <a:r>
              <a:rPr lang="zh-CN" altLang="zh-CN" sz="2400" b="1" dirty="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 </a:t>
            </a:r>
            <a:r>
              <a:rPr lang="zh-CN" altLang="zh-CN" sz="2400" b="1" dirty="0" smtClean="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科举的创新之处</a:t>
            </a:r>
            <a:r>
              <a:rPr lang="zh-CN" altLang="zh-CN" sz="2400" b="1" dirty="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就在不仅</a:t>
            </a:r>
            <a:r>
              <a:rPr lang="zh-CN" altLang="zh-CN" sz="2400" b="1" dirty="0" smtClean="0">
                <a:solidFill>
                  <a:srgbClr val="FF0000"/>
                </a:solidFill>
                <a:uFill>
                  <a:solidFill>
                    <a:srgbClr val="000000"/>
                  </a:solidFill>
                </a:uFill>
                <a:latin typeface="楷体" panose="02010609060101010101" pitchFamily="49" charset="-122"/>
                <a:ea typeface="楷体" panose="02010609060101010101" pitchFamily="49" charset="-122"/>
                <a:cs typeface="楷体" panose="02010609060101010101" pitchFamily="49" charset="-122"/>
                <a:sym typeface="+mn-ea"/>
              </a:rPr>
              <a:t>为社会底层的知识分子提供了持续流动的可能</a:t>
            </a:r>
            <a:r>
              <a:rPr lang="en-US" altLang="zh-CN" sz="2400" b="1" dirty="0" smtClean="0">
                <a:solidFill>
                  <a:srgbClr val="000000"/>
                </a:solidFill>
                <a:uFill>
                  <a:solidFill>
                    <a:srgbClr val="000000"/>
                  </a:solidFill>
                </a:uFill>
                <a:latin typeface="楷体" panose="02010609060101010101" pitchFamily="49" charset="-122"/>
                <a:ea typeface="楷体" panose="02010609060101010101" pitchFamily="49" charset="-122"/>
                <a:cs typeface="楷体" panose="02010609060101010101" pitchFamily="49" charset="-122"/>
                <a:sym typeface="+mn-ea"/>
              </a:rPr>
              <a:t>,</a:t>
            </a:r>
            <a:r>
              <a:rPr lang="zh-CN" altLang="zh-CN" sz="2400" b="1" dirty="0" smtClean="0">
                <a:solidFill>
                  <a:srgbClr val="FF0000"/>
                </a:solidFill>
                <a:uFill>
                  <a:solidFill>
                    <a:srgbClr val="000000"/>
                  </a:solidFill>
                </a:uFill>
                <a:latin typeface="楷体" panose="02010609060101010101" pitchFamily="49" charset="-122"/>
                <a:ea typeface="楷体" panose="02010609060101010101" pitchFamily="49" charset="-122"/>
                <a:cs typeface="楷体" panose="02010609060101010101" pitchFamily="49" charset="-122"/>
                <a:sym typeface="+mn-ea"/>
              </a:rPr>
              <a:t>而且将其制度化</a:t>
            </a:r>
            <a:r>
              <a:rPr lang="en-US" altLang="zh-CN" sz="2400" b="1" dirty="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zh-CN" sz="2400" b="1" dirty="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它那</a:t>
            </a:r>
            <a:r>
              <a:rPr lang="en-US" altLang="zh-CN" sz="2400" b="1" dirty="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zh-CN" sz="2400" b="1" dirty="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朝为田舍郎</a:t>
            </a:r>
            <a:r>
              <a:rPr lang="en-US" altLang="zh-CN" sz="2400" b="1" dirty="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zh-CN" sz="2400" b="1" dirty="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暮登天子堂</a:t>
            </a:r>
            <a:r>
              <a:rPr lang="en-US" altLang="zh-CN" sz="2400" b="1" dirty="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zh-CN" sz="2400" b="1" dirty="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式的</a:t>
            </a:r>
            <a:r>
              <a:rPr lang="en-US" altLang="zh-CN" sz="2400" b="1" dirty="0" smtClean="0">
                <a:solidFill>
                  <a:srgbClr val="000000"/>
                </a:solidFill>
                <a:uFill>
                  <a:solidFill>
                    <a:srgbClr val="000000"/>
                  </a:solidFill>
                </a:uFill>
                <a:latin typeface="楷体" panose="02010609060101010101" pitchFamily="49" charset="-122"/>
                <a:ea typeface="楷体" panose="02010609060101010101" pitchFamily="49" charset="-122"/>
                <a:cs typeface="楷体" panose="02010609060101010101" pitchFamily="49" charset="-122"/>
                <a:sym typeface="+mn-ea"/>
              </a:rPr>
              <a:t>“</a:t>
            </a:r>
            <a:r>
              <a:rPr lang="zh-CN" altLang="zh-CN" sz="2400" b="1" dirty="0" smtClean="0">
                <a:solidFill>
                  <a:srgbClr val="000000"/>
                </a:solidFill>
                <a:uFill>
                  <a:solidFill>
                    <a:srgbClr val="000000"/>
                  </a:solidFill>
                </a:uFill>
                <a:latin typeface="楷体" panose="02010609060101010101" pitchFamily="49" charset="-122"/>
                <a:ea typeface="楷体" panose="02010609060101010101" pitchFamily="49" charset="-122"/>
                <a:cs typeface="楷体" panose="02010609060101010101" pitchFamily="49" charset="-122"/>
                <a:sym typeface="+mn-ea"/>
              </a:rPr>
              <a:t>机会均等</a:t>
            </a:r>
            <a:r>
              <a:rPr lang="en-US" altLang="zh-CN" sz="2400" b="1" dirty="0" smtClean="0">
                <a:solidFill>
                  <a:srgbClr val="000000"/>
                </a:solidFill>
                <a:uFill>
                  <a:solidFill>
                    <a:srgbClr val="000000"/>
                  </a:solidFill>
                </a:uFill>
                <a:latin typeface="楷体" panose="02010609060101010101" pitchFamily="49" charset="-122"/>
                <a:ea typeface="楷体" panose="02010609060101010101" pitchFamily="49" charset="-122"/>
                <a:cs typeface="楷体" panose="02010609060101010101" pitchFamily="49" charset="-122"/>
                <a:sym typeface="+mn-ea"/>
              </a:rPr>
              <a:t>”……</a:t>
            </a:r>
            <a:r>
              <a:rPr lang="zh-CN" altLang="zh-CN" sz="2400" b="1" dirty="0" smtClean="0">
                <a:solidFill>
                  <a:srgbClr val="000000"/>
                </a:solidFill>
                <a:uFill>
                  <a:solidFill>
                    <a:srgbClr val="000000"/>
                  </a:solidFill>
                </a:uFill>
                <a:latin typeface="楷体" panose="02010609060101010101" pitchFamily="49" charset="-122"/>
                <a:ea typeface="楷体" panose="02010609060101010101" pitchFamily="49" charset="-122"/>
                <a:cs typeface="楷体" panose="02010609060101010101" pitchFamily="49" charset="-122"/>
                <a:sym typeface="+mn-ea"/>
              </a:rPr>
              <a:t>的机制</a:t>
            </a:r>
            <a:r>
              <a:rPr lang="en-US" altLang="zh-CN" sz="2400" b="1" dirty="0" smtClean="0">
                <a:solidFill>
                  <a:srgbClr val="000000"/>
                </a:solidFill>
                <a:uFill>
                  <a:solidFill>
                    <a:srgbClr val="000000"/>
                  </a:solidFill>
                </a:uFill>
                <a:latin typeface="楷体" panose="02010609060101010101" pitchFamily="49" charset="-122"/>
                <a:ea typeface="楷体" panose="02010609060101010101" pitchFamily="49" charset="-122"/>
                <a:cs typeface="楷体" panose="02010609060101010101" pitchFamily="49" charset="-122"/>
                <a:sym typeface="+mn-ea"/>
              </a:rPr>
              <a:t>,</a:t>
            </a:r>
            <a:r>
              <a:rPr lang="zh-CN" altLang="zh-CN" sz="2400" b="1" dirty="0" smtClean="0">
                <a:solidFill>
                  <a:srgbClr val="000000"/>
                </a:solidFill>
                <a:uFill>
                  <a:solidFill>
                    <a:srgbClr val="000000"/>
                  </a:solidFill>
                </a:uFill>
                <a:latin typeface="楷体" panose="02010609060101010101" pitchFamily="49" charset="-122"/>
                <a:ea typeface="楷体" panose="02010609060101010101" pitchFamily="49" charset="-122"/>
                <a:cs typeface="楷体" panose="02010609060101010101" pitchFamily="49" charset="-122"/>
                <a:sym typeface="+mn-ea"/>
              </a:rPr>
              <a:t>对知识分子的社会心理是一种塑造</a:t>
            </a:r>
            <a:r>
              <a:rPr lang="en-US" altLang="zh-CN" sz="2400" b="1" dirty="0" smtClean="0">
                <a:solidFill>
                  <a:srgbClr val="000000"/>
                </a:solidFill>
                <a:uFill>
                  <a:solidFill>
                    <a:srgbClr val="000000"/>
                  </a:solidFill>
                </a:uFill>
                <a:latin typeface="楷体" panose="02010609060101010101" pitchFamily="49" charset="-122"/>
                <a:ea typeface="楷体" panose="02010609060101010101" pitchFamily="49" charset="-122"/>
                <a:cs typeface="楷体" panose="02010609060101010101" pitchFamily="49" charset="-122"/>
                <a:sym typeface="+mn-ea"/>
              </a:rPr>
              <a:t>,</a:t>
            </a:r>
            <a:r>
              <a:rPr lang="zh-CN" altLang="zh-CN" sz="2400" b="1" dirty="0" smtClean="0">
                <a:solidFill>
                  <a:srgbClr val="000000"/>
                </a:solidFill>
                <a:uFill>
                  <a:solidFill>
                    <a:srgbClr val="000000"/>
                  </a:solidFill>
                </a:uFill>
                <a:latin typeface="楷体" panose="02010609060101010101" pitchFamily="49" charset="-122"/>
                <a:ea typeface="楷体" panose="02010609060101010101" pitchFamily="49" charset="-122"/>
                <a:cs typeface="楷体" panose="02010609060101010101" pitchFamily="49" charset="-122"/>
                <a:sym typeface="+mn-ea"/>
              </a:rPr>
              <a:t>客观上激励了个人的奋斗精神</a:t>
            </a:r>
            <a:r>
              <a:rPr lang="zh-CN" altLang="zh-CN" sz="2400" b="1" dirty="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   </a:t>
            </a:r>
            <a:endParaRPr lang="en-US" altLang="zh-CN" sz="2400" b="1" dirty="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a:p>
            <a:pPr algn="r">
              <a:tabLst>
                <a:tab pos="1029335" algn="l"/>
                <a:tab pos="1850390" algn="l"/>
                <a:tab pos="2538095" algn="l"/>
                <a:tab pos="3221990" algn="l"/>
              </a:tabLst>
            </a:pPr>
            <a:r>
              <a:rPr lang="en-US" altLang="zh-CN" sz="2400" b="1"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zh-CN" sz="2400" b="1"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薛明扬《中国传统文化概论》</a:t>
            </a:r>
            <a:endParaRPr lang="zh-CN" altLang="zh-CN" sz="2400" b="1" dirty="0">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9" name="文本框 10"/>
          <p:cNvSpPr txBox="1"/>
          <p:nvPr/>
        </p:nvSpPr>
        <p:spPr>
          <a:xfrm>
            <a:off x="395789" y="2782942"/>
            <a:ext cx="3629025" cy="650875"/>
          </a:xfrm>
          <a:prstGeom prst="rect">
            <a:avLst/>
          </a:prstGeom>
          <a:solidFill>
            <a:srgbClr val="FFFF00"/>
          </a:solidFill>
        </p:spPr>
        <p:txBody>
          <a:bodyPr wrap="square" rtlCol="0">
            <a:spAutoFit/>
          </a:bodyPr>
          <a:lstStyle/>
          <a:p>
            <a:pPr algn="ctr">
              <a:lnSpc>
                <a:spcPct val="130000"/>
              </a:lnSpc>
            </a:pPr>
            <a:r>
              <a:rPr lang="zh-CN" altLang="en-US" sz="2800" b="1" dirty="0" smtClean="0">
                <a:latin typeface="黑体" panose="02010609060101010101" pitchFamily="49" charset="-122"/>
                <a:ea typeface="黑体" panose="02010609060101010101" pitchFamily="49" charset="-122"/>
              </a:rPr>
              <a:t>打破阶层 机会均等</a:t>
            </a:r>
            <a:endParaRPr lang="zh-CN" altLang="en-US" sz="2800" b="1" dirty="0" smtClean="0">
              <a:latin typeface="黑体" panose="02010609060101010101" pitchFamily="49" charset="-122"/>
              <a:ea typeface="黑体" panose="02010609060101010101" pitchFamily="49" charset="-122"/>
            </a:endParaRPr>
          </a:p>
        </p:txBody>
      </p:sp>
      <p:sp>
        <p:nvSpPr>
          <p:cNvPr id="10" name="文本框 10"/>
          <p:cNvSpPr txBox="1"/>
          <p:nvPr/>
        </p:nvSpPr>
        <p:spPr>
          <a:xfrm>
            <a:off x="557714" y="5479380"/>
            <a:ext cx="3629025" cy="650875"/>
          </a:xfrm>
          <a:prstGeom prst="rect">
            <a:avLst/>
          </a:prstGeom>
          <a:solidFill>
            <a:srgbClr val="FFFF00"/>
          </a:solidFill>
        </p:spPr>
        <p:txBody>
          <a:bodyPr wrap="square" rtlCol="0">
            <a:spAutoFit/>
          </a:bodyPr>
          <a:lstStyle/>
          <a:p>
            <a:pPr algn="ctr">
              <a:lnSpc>
                <a:spcPct val="130000"/>
              </a:lnSpc>
            </a:pPr>
            <a:r>
              <a:rPr lang="zh-CN" altLang="en-US" sz="2800" b="1" dirty="0" smtClean="0">
                <a:latin typeface="黑体" panose="02010609060101010101" pitchFamily="49" charset="-122"/>
                <a:ea typeface="黑体" panose="02010609060101010101" pitchFamily="49" charset="-122"/>
              </a:rPr>
              <a:t>不需推荐 自</a:t>
            </a:r>
            <a:r>
              <a:rPr lang="zh-CN" altLang="en-US" sz="2800" b="1" dirty="0">
                <a:latin typeface="黑体" panose="02010609060101010101" pitchFamily="49" charset="-122"/>
                <a:ea typeface="黑体" panose="02010609060101010101" pitchFamily="49" charset="-122"/>
              </a:rPr>
              <a:t>由报</a:t>
            </a:r>
            <a:r>
              <a:rPr lang="zh-CN" altLang="en-US" sz="2800" b="1" dirty="0" smtClean="0">
                <a:latin typeface="黑体" panose="02010609060101010101" pitchFamily="49" charset="-122"/>
                <a:ea typeface="黑体" panose="02010609060101010101" pitchFamily="49" charset="-122"/>
              </a:rPr>
              <a:t>名</a:t>
            </a:r>
            <a:endParaRPr lang="zh-CN" altLang="en-US" sz="2800" b="1" dirty="0">
              <a:latin typeface="黑体" panose="02010609060101010101" pitchFamily="49" charset="-122"/>
              <a:ea typeface="黑体" panose="02010609060101010101" pitchFamily="49" charset="-122"/>
            </a:endParaRPr>
          </a:p>
        </p:txBody>
      </p:sp>
      <p:sp>
        <p:nvSpPr>
          <p:cNvPr id="12" name="TextBox 11"/>
          <p:cNvSpPr txBox="1"/>
          <p:nvPr/>
        </p:nvSpPr>
        <p:spPr>
          <a:xfrm>
            <a:off x="395918" y="218485"/>
            <a:ext cx="6408712" cy="521970"/>
          </a:xfrm>
          <a:prstGeom prst="rect">
            <a:avLst/>
          </a:prstGeom>
          <a:noFill/>
          <a:ln>
            <a:solidFill>
              <a:schemeClr val="tx1"/>
            </a:solidFill>
            <a:prstDash val="lgDash"/>
          </a:ln>
        </p:spPr>
        <p:txBody>
          <a:bodyPr wrap="square" rtlCol="0" anchor="t">
            <a:spAutoFit/>
          </a:bodyPr>
          <a:lstStyle/>
          <a:p>
            <a:r>
              <a:rPr lang="en-US" altLang="zh-CN" sz="2800" b="1" dirty="0" smtClean="0">
                <a:solidFill>
                  <a:srgbClr val="FF0000"/>
                </a:solidFill>
                <a:latin typeface="微软雅黑" panose="020B0503020204020204" charset="-122"/>
                <a:ea typeface="微软雅黑" panose="020B0503020204020204" charset="-122"/>
                <a:cs typeface="华文细黑" panose="02010600040101010101" charset="-122"/>
                <a:sym typeface="+mn-ea"/>
              </a:rPr>
              <a:t>3.</a:t>
            </a:r>
            <a:r>
              <a:rPr lang="en-US" altLang="zh-CN" sz="2800" b="1" dirty="0">
                <a:solidFill>
                  <a:srgbClr val="FF0000"/>
                </a:solidFill>
                <a:latin typeface="微软雅黑" panose="020B0503020204020204" charset="-122"/>
                <a:ea typeface="微软雅黑" panose="020B0503020204020204" charset="-122"/>
                <a:cs typeface="微软雅黑" panose="020B0503020204020204" charset="-122"/>
                <a:sym typeface="+mn-ea"/>
              </a:rPr>
              <a:t>依据材料分析科举制度的特点</a:t>
            </a:r>
            <a:endParaRPr lang="en-US" altLang="zh-CN" sz="28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pic>
        <p:nvPicPr>
          <p:cNvPr id="35" name="图片 34"/>
          <p:cNvPicPr>
            <a:picLocks noChangeAspect="1"/>
          </p:cNvPicPr>
          <p:nvPr>
            <p:custDataLst>
              <p:tags r:id="rId1"/>
            </p:custDataLst>
          </p:nvPr>
        </p:nvPicPr>
        <p:blipFill>
          <a:blip r:embed="rId2" cstate="print"/>
          <a:stretch>
            <a:fillRect/>
          </a:stretch>
        </p:blipFill>
        <p:spPr>
          <a:xfrm>
            <a:off x="7593965" y="5479415"/>
            <a:ext cx="1082675" cy="12985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bldLvl="0" animBg="1"/>
      <p:bldP spid="10"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6"/>
          <p:cNvGrpSpPr/>
          <p:nvPr/>
        </p:nvGrpSpPr>
        <p:grpSpPr>
          <a:xfrm>
            <a:off x="2486045" y="1772816"/>
            <a:ext cx="2373179" cy="723873"/>
            <a:chOff x="3985861" y="1257301"/>
            <a:chExt cx="3164238" cy="723873"/>
          </a:xfrm>
        </p:grpSpPr>
        <p:grpSp>
          <p:nvGrpSpPr>
            <p:cNvPr id="3" name="组合 12"/>
            <p:cNvGrpSpPr/>
            <p:nvPr/>
          </p:nvGrpSpPr>
          <p:grpSpPr>
            <a:xfrm>
              <a:off x="4657936" y="1257301"/>
              <a:ext cx="1730164" cy="723873"/>
              <a:chOff x="4899236" y="838201"/>
              <a:chExt cx="1730164" cy="723873"/>
            </a:xfrm>
          </p:grpSpPr>
          <p:sp>
            <p:nvSpPr>
              <p:cNvPr id="6" name="矩形 5"/>
              <p:cNvSpPr/>
              <p:nvPr/>
            </p:nvSpPr>
            <p:spPr>
              <a:xfrm>
                <a:off x="4899236" y="838201"/>
                <a:ext cx="1727200" cy="723873"/>
              </a:xfrm>
              <a:prstGeom prst="rect">
                <a:avLst/>
              </a:prstGeom>
              <a:solidFill>
                <a:srgbClr val="9E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11"/>
              <p:cNvSpPr txBox="1"/>
              <p:nvPr/>
            </p:nvSpPr>
            <p:spPr>
              <a:xfrm>
                <a:off x="4991100" y="938527"/>
                <a:ext cx="1638300" cy="460375"/>
              </a:xfrm>
              <a:prstGeom prst="rect">
                <a:avLst/>
              </a:prstGeom>
              <a:noFill/>
            </p:spPr>
            <p:txBody>
              <a:bodyPr wrap="square" rtlCol="0">
                <a:spAutoFit/>
              </a:bodyPr>
              <a:lstStyle/>
              <a:p>
                <a:pPr algn="ctr"/>
                <a:r>
                  <a:rPr lang="zh-CN" altLang="en-US" sz="2400" b="1" dirty="0">
                    <a:solidFill>
                      <a:schemeClr val="bg1"/>
                    </a:solidFill>
                    <a:latin typeface="方正宋刻本秀楷简体" panose="02000000000000000000" pitchFamily="2" charset="-122"/>
                    <a:ea typeface="方正宋刻本秀楷简体" panose="02000000000000000000" pitchFamily="2" charset="-122"/>
                  </a:rPr>
                  <a:t>标</a:t>
                </a:r>
                <a:r>
                  <a:rPr lang="zh-CN" altLang="en-US" sz="2400" b="1" dirty="0" smtClean="0">
                    <a:solidFill>
                      <a:schemeClr val="bg1"/>
                    </a:solidFill>
                    <a:latin typeface="方正宋刻本秀楷简体" panose="02000000000000000000" pitchFamily="2" charset="-122"/>
                    <a:ea typeface="方正宋刻本秀楷简体" panose="02000000000000000000" pitchFamily="2" charset="-122"/>
                  </a:rPr>
                  <a:t>准</a:t>
                </a:r>
                <a:endParaRPr lang="zh-CN" altLang="en-US" sz="2400" b="1" dirty="0">
                  <a:solidFill>
                    <a:schemeClr val="bg1"/>
                  </a:solidFill>
                  <a:latin typeface="方正宋刻本秀楷简体" panose="02000000000000000000" pitchFamily="2" charset="-122"/>
                  <a:ea typeface="方正宋刻本秀楷简体" panose="02000000000000000000" pitchFamily="2" charset="-122"/>
                </a:endParaRPr>
              </a:p>
            </p:txBody>
          </p:sp>
        </p:grpSp>
        <p:cxnSp>
          <p:nvCxnSpPr>
            <p:cNvPr id="4" name="直接连接符 3"/>
            <p:cNvCxnSpPr/>
            <p:nvPr/>
          </p:nvCxnSpPr>
          <p:spPr>
            <a:xfrm flipH="1">
              <a:off x="3985861" y="1631921"/>
              <a:ext cx="713139" cy="0"/>
            </a:xfrm>
            <a:prstGeom prst="line">
              <a:avLst/>
            </a:prstGeom>
            <a:ln>
              <a:solidFill>
                <a:srgbClr val="6A0000"/>
              </a:solidFill>
              <a:tailEnd type="ova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426200" y="1631921"/>
              <a:ext cx="723899" cy="0"/>
            </a:xfrm>
            <a:prstGeom prst="line">
              <a:avLst/>
            </a:prstGeom>
            <a:ln>
              <a:solidFill>
                <a:srgbClr val="6A0000"/>
              </a:solidFill>
              <a:tailEnd type="oval"/>
            </a:ln>
          </p:spPr>
          <p:style>
            <a:lnRef idx="1">
              <a:schemeClr val="accent1"/>
            </a:lnRef>
            <a:fillRef idx="0">
              <a:schemeClr val="accent1"/>
            </a:fillRef>
            <a:effectRef idx="0">
              <a:schemeClr val="accent1"/>
            </a:effectRef>
            <a:fontRef idx="minor">
              <a:schemeClr val="tx1"/>
            </a:fontRef>
          </p:style>
        </p:cxnSp>
      </p:grpSp>
      <p:grpSp>
        <p:nvGrpSpPr>
          <p:cNvPr id="8" name="组合 17"/>
          <p:cNvGrpSpPr/>
          <p:nvPr/>
        </p:nvGrpSpPr>
        <p:grpSpPr>
          <a:xfrm>
            <a:off x="2486045" y="3323697"/>
            <a:ext cx="2373179" cy="723873"/>
            <a:chOff x="3985861" y="1257301"/>
            <a:chExt cx="3164238" cy="723873"/>
          </a:xfrm>
        </p:grpSpPr>
        <p:grpSp>
          <p:nvGrpSpPr>
            <p:cNvPr id="9" name="组合 18"/>
            <p:cNvGrpSpPr/>
            <p:nvPr/>
          </p:nvGrpSpPr>
          <p:grpSpPr>
            <a:xfrm>
              <a:off x="4699000" y="1257301"/>
              <a:ext cx="1727200" cy="723873"/>
              <a:chOff x="4940300" y="838201"/>
              <a:chExt cx="1727200" cy="723873"/>
            </a:xfrm>
          </p:grpSpPr>
          <p:sp>
            <p:nvSpPr>
              <p:cNvPr id="12" name="矩形 11"/>
              <p:cNvSpPr/>
              <p:nvPr/>
            </p:nvSpPr>
            <p:spPr>
              <a:xfrm>
                <a:off x="4940300" y="838201"/>
                <a:ext cx="1727200" cy="723873"/>
              </a:xfrm>
              <a:prstGeom prst="rect">
                <a:avLst/>
              </a:prstGeom>
              <a:solidFill>
                <a:srgbClr val="9E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22"/>
              <p:cNvSpPr txBox="1"/>
              <p:nvPr/>
            </p:nvSpPr>
            <p:spPr>
              <a:xfrm>
                <a:off x="4991100" y="938527"/>
                <a:ext cx="1638300" cy="460375"/>
              </a:xfrm>
              <a:prstGeom prst="rect">
                <a:avLst/>
              </a:prstGeom>
              <a:noFill/>
            </p:spPr>
            <p:txBody>
              <a:bodyPr wrap="square" rtlCol="0">
                <a:spAutoFit/>
              </a:bodyPr>
              <a:lstStyle/>
              <a:p>
                <a:pPr algn="ctr"/>
                <a:r>
                  <a:rPr lang="zh-CN" altLang="en-US" sz="2400" b="1" dirty="0" smtClean="0">
                    <a:solidFill>
                      <a:schemeClr val="bg1"/>
                    </a:solidFill>
                    <a:latin typeface="方正宋刻本秀楷简体" panose="02000000000000000000" pitchFamily="2" charset="-122"/>
                    <a:ea typeface="方正宋刻本秀楷简体" panose="02000000000000000000" pitchFamily="2" charset="-122"/>
                  </a:rPr>
                  <a:t>方</a:t>
                </a:r>
                <a:r>
                  <a:rPr lang="zh-CN" altLang="en-US" sz="2400" b="1" dirty="0">
                    <a:solidFill>
                      <a:schemeClr val="bg1"/>
                    </a:solidFill>
                    <a:latin typeface="方正宋刻本秀楷简体" panose="02000000000000000000" pitchFamily="2" charset="-122"/>
                    <a:ea typeface="方正宋刻本秀楷简体" panose="02000000000000000000" pitchFamily="2" charset="-122"/>
                  </a:rPr>
                  <a:t>式</a:t>
                </a:r>
                <a:endParaRPr lang="zh-CN" altLang="en-US" sz="2400" b="1" dirty="0">
                  <a:solidFill>
                    <a:schemeClr val="bg1"/>
                  </a:solidFill>
                  <a:latin typeface="方正宋刻本秀楷简体" panose="02000000000000000000" pitchFamily="2" charset="-122"/>
                  <a:ea typeface="方正宋刻本秀楷简体" panose="02000000000000000000" pitchFamily="2" charset="-122"/>
                </a:endParaRPr>
              </a:p>
            </p:txBody>
          </p:sp>
        </p:grpSp>
        <p:cxnSp>
          <p:nvCxnSpPr>
            <p:cNvPr id="10" name="直接连接符 9"/>
            <p:cNvCxnSpPr/>
            <p:nvPr/>
          </p:nvCxnSpPr>
          <p:spPr>
            <a:xfrm flipH="1">
              <a:off x="3985861" y="1631921"/>
              <a:ext cx="713139" cy="0"/>
            </a:xfrm>
            <a:prstGeom prst="line">
              <a:avLst/>
            </a:prstGeom>
            <a:ln>
              <a:solidFill>
                <a:srgbClr val="6A0000"/>
              </a:solidFill>
              <a:tailEnd type="ova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426200" y="1631921"/>
              <a:ext cx="723899" cy="0"/>
            </a:xfrm>
            <a:prstGeom prst="line">
              <a:avLst/>
            </a:prstGeom>
            <a:ln>
              <a:solidFill>
                <a:srgbClr val="6A0000"/>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组合 23"/>
          <p:cNvGrpSpPr/>
          <p:nvPr/>
        </p:nvGrpSpPr>
        <p:grpSpPr>
          <a:xfrm>
            <a:off x="2486045" y="4946651"/>
            <a:ext cx="2373179" cy="723873"/>
            <a:chOff x="3985861" y="1257301"/>
            <a:chExt cx="3164238" cy="723873"/>
          </a:xfrm>
        </p:grpSpPr>
        <p:grpSp>
          <p:nvGrpSpPr>
            <p:cNvPr id="15" name="组合 24"/>
            <p:cNvGrpSpPr/>
            <p:nvPr/>
          </p:nvGrpSpPr>
          <p:grpSpPr>
            <a:xfrm>
              <a:off x="4699000" y="1257301"/>
              <a:ext cx="1727200" cy="723873"/>
              <a:chOff x="4940300" y="838201"/>
              <a:chExt cx="1727200" cy="723873"/>
            </a:xfrm>
          </p:grpSpPr>
          <p:sp>
            <p:nvSpPr>
              <p:cNvPr id="18" name="矩形 17"/>
              <p:cNvSpPr/>
              <p:nvPr/>
            </p:nvSpPr>
            <p:spPr>
              <a:xfrm>
                <a:off x="4940300" y="838201"/>
                <a:ext cx="1727200" cy="723873"/>
              </a:xfrm>
              <a:prstGeom prst="rect">
                <a:avLst/>
              </a:prstGeom>
              <a:solidFill>
                <a:srgbClr val="9E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28"/>
              <p:cNvSpPr txBox="1"/>
              <p:nvPr/>
            </p:nvSpPr>
            <p:spPr>
              <a:xfrm>
                <a:off x="4991100" y="938527"/>
                <a:ext cx="1638300" cy="460375"/>
              </a:xfrm>
              <a:prstGeom prst="rect">
                <a:avLst/>
              </a:prstGeom>
              <a:noFill/>
            </p:spPr>
            <p:txBody>
              <a:bodyPr wrap="square" rtlCol="0">
                <a:spAutoFit/>
              </a:bodyPr>
              <a:lstStyle/>
              <a:p>
                <a:pPr algn="ctr"/>
                <a:r>
                  <a:rPr lang="zh-CN" altLang="en-US" sz="2400" b="1" dirty="0" smtClean="0">
                    <a:solidFill>
                      <a:schemeClr val="bg1"/>
                    </a:solidFill>
                    <a:latin typeface="方正宋刻本秀楷简体" panose="02000000000000000000" pitchFamily="2" charset="-122"/>
                    <a:ea typeface="方正宋刻本秀楷简体" panose="02000000000000000000" pitchFamily="2" charset="-122"/>
                  </a:rPr>
                  <a:t>范围</a:t>
                </a:r>
                <a:endParaRPr lang="zh-CN" altLang="en-US" sz="2400" b="1" dirty="0" smtClean="0">
                  <a:solidFill>
                    <a:schemeClr val="bg1"/>
                  </a:solidFill>
                  <a:latin typeface="方正宋刻本秀楷简体" panose="02000000000000000000" pitchFamily="2" charset="-122"/>
                  <a:ea typeface="方正宋刻本秀楷简体" panose="02000000000000000000" pitchFamily="2" charset="-122"/>
                </a:endParaRPr>
              </a:p>
            </p:txBody>
          </p:sp>
        </p:grpSp>
        <p:cxnSp>
          <p:nvCxnSpPr>
            <p:cNvPr id="16" name="直接连接符 15"/>
            <p:cNvCxnSpPr/>
            <p:nvPr/>
          </p:nvCxnSpPr>
          <p:spPr>
            <a:xfrm flipH="1">
              <a:off x="3985861" y="1631921"/>
              <a:ext cx="713139" cy="0"/>
            </a:xfrm>
            <a:prstGeom prst="line">
              <a:avLst/>
            </a:prstGeom>
            <a:ln>
              <a:solidFill>
                <a:srgbClr val="6A0000"/>
              </a:solidFill>
              <a:tailEnd type="ova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426200" y="1631921"/>
              <a:ext cx="723899" cy="0"/>
            </a:xfrm>
            <a:prstGeom prst="line">
              <a:avLst/>
            </a:prstGeom>
            <a:ln>
              <a:solidFill>
                <a:srgbClr val="6A0000"/>
              </a:solidFill>
              <a:tailEnd type="oval"/>
            </a:ln>
          </p:spPr>
          <p:style>
            <a:lnRef idx="1">
              <a:schemeClr val="accent1"/>
            </a:lnRef>
            <a:fillRef idx="0">
              <a:schemeClr val="accent1"/>
            </a:fillRef>
            <a:effectRef idx="0">
              <a:schemeClr val="accent1"/>
            </a:effectRef>
            <a:fontRef idx="minor">
              <a:schemeClr val="tx1"/>
            </a:fontRef>
          </p:style>
        </p:cxnSp>
      </p:grpSp>
      <p:sp>
        <p:nvSpPr>
          <p:cNvPr id="21" name="文本框 30"/>
          <p:cNvSpPr txBox="1"/>
          <p:nvPr/>
        </p:nvSpPr>
        <p:spPr>
          <a:xfrm>
            <a:off x="5152618" y="1916326"/>
            <a:ext cx="2160240" cy="460375"/>
          </a:xfrm>
          <a:prstGeom prst="rect">
            <a:avLst/>
          </a:prstGeom>
          <a:noFill/>
        </p:spPr>
        <p:txBody>
          <a:bodyPr wrap="square" rtlCol="0">
            <a:spAutoFit/>
          </a:bodyPr>
          <a:lstStyle/>
          <a:p>
            <a:r>
              <a:rPr lang="zh-CN" altLang="en-US" sz="2400" b="1" dirty="0" smtClean="0">
                <a:solidFill>
                  <a:srgbClr val="FF0000"/>
                </a:solidFill>
                <a:latin typeface="方正宋刻本秀楷简体" panose="02000000000000000000" pitchFamily="2" charset="-122"/>
                <a:ea typeface="方正宋刻本秀楷简体" panose="02000000000000000000" pitchFamily="2" charset="-122"/>
              </a:rPr>
              <a:t>才学、成绩</a:t>
            </a:r>
            <a:endParaRPr lang="zh-CN" altLang="en-US" sz="2400" b="1" dirty="0">
              <a:solidFill>
                <a:srgbClr val="FF0000"/>
              </a:solidFill>
              <a:latin typeface="方正宋刻本秀楷简体" panose="02000000000000000000" pitchFamily="2" charset="-122"/>
              <a:ea typeface="方正宋刻本秀楷简体" panose="02000000000000000000" pitchFamily="2" charset="-122"/>
            </a:endParaRPr>
          </a:p>
        </p:txBody>
      </p:sp>
      <p:sp>
        <p:nvSpPr>
          <p:cNvPr id="22" name="文本框 31"/>
          <p:cNvSpPr txBox="1"/>
          <p:nvPr/>
        </p:nvSpPr>
        <p:spPr>
          <a:xfrm>
            <a:off x="619760" y="1169670"/>
            <a:ext cx="1832610" cy="460375"/>
          </a:xfrm>
          <a:prstGeom prst="rect">
            <a:avLst/>
          </a:prstGeom>
          <a:noFill/>
        </p:spPr>
        <p:txBody>
          <a:bodyPr wrap="square" rtlCol="0">
            <a:spAutoFit/>
          </a:bodyPr>
          <a:lstStyle/>
          <a:p>
            <a:r>
              <a:rPr lang="zh-CN" altLang="en-US" sz="2400" b="1" dirty="0">
                <a:solidFill>
                  <a:srgbClr val="9E1F24"/>
                </a:solidFill>
                <a:latin typeface="+mj-ea"/>
                <a:ea typeface="+mj-ea"/>
              </a:rPr>
              <a:t>九品中正制</a:t>
            </a:r>
            <a:endParaRPr lang="zh-CN" altLang="en-US" sz="2400" b="1" dirty="0">
              <a:solidFill>
                <a:srgbClr val="9E1F24"/>
              </a:solidFill>
              <a:latin typeface="+mj-ea"/>
              <a:ea typeface="+mj-ea"/>
            </a:endParaRPr>
          </a:p>
        </p:txBody>
      </p:sp>
      <p:sp>
        <p:nvSpPr>
          <p:cNvPr id="23" name="文本框 32"/>
          <p:cNvSpPr txBox="1"/>
          <p:nvPr/>
        </p:nvSpPr>
        <p:spPr>
          <a:xfrm>
            <a:off x="5387692" y="1169705"/>
            <a:ext cx="1329671" cy="460375"/>
          </a:xfrm>
          <a:prstGeom prst="rect">
            <a:avLst/>
          </a:prstGeom>
          <a:noFill/>
        </p:spPr>
        <p:txBody>
          <a:bodyPr wrap="square" rtlCol="0">
            <a:spAutoFit/>
          </a:bodyPr>
          <a:lstStyle/>
          <a:p>
            <a:r>
              <a:rPr lang="zh-CN" altLang="en-US" sz="2400" b="1" dirty="0">
                <a:solidFill>
                  <a:srgbClr val="9E1F24"/>
                </a:solidFill>
                <a:latin typeface="+mj-ea"/>
                <a:ea typeface="+mj-ea"/>
              </a:rPr>
              <a:t>科举制</a:t>
            </a:r>
            <a:endParaRPr lang="zh-CN" altLang="en-US" sz="2400" b="1" dirty="0">
              <a:solidFill>
                <a:srgbClr val="9E1F24"/>
              </a:solidFill>
              <a:latin typeface="+mj-ea"/>
              <a:ea typeface="+mj-ea"/>
            </a:endParaRPr>
          </a:p>
        </p:txBody>
      </p:sp>
      <p:sp>
        <p:nvSpPr>
          <p:cNvPr id="24" name="文本框 33"/>
          <p:cNvSpPr txBox="1"/>
          <p:nvPr/>
        </p:nvSpPr>
        <p:spPr>
          <a:xfrm>
            <a:off x="899592" y="3283972"/>
            <a:ext cx="1635353" cy="829945"/>
          </a:xfrm>
          <a:prstGeom prst="rect">
            <a:avLst/>
          </a:prstGeom>
          <a:noFill/>
        </p:spPr>
        <p:txBody>
          <a:bodyPr wrap="square" rtlCol="0">
            <a:spAutoFit/>
          </a:bodyPr>
          <a:lstStyle/>
          <a:p>
            <a:r>
              <a:rPr lang="zh-CN" altLang="en-US" sz="2400" b="1" dirty="0" smtClean="0">
                <a:latin typeface="方正宋刻本秀楷简体" panose="02000000000000000000" pitchFamily="2" charset="-122"/>
                <a:ea typeface="方正宋刻本秀楷简体" panose="02000000000000000000" pitchFamily="2" charset="-122"/>
                <a:sym typeface="+mn-ea"/>
              </a:rPr>
              <a:t>中正考评向上举荐</a:t>
            </a:r>
            <a:endParaRPr lang="zh-CN" altLang="en-US" sz="2400" b="1" dirty="0">
              <a:latin typeface="方正宋刻本秀楷简体" panose="02000000000000000000" pitchFamily="2" charset="-122"/>
              <a:ea typeface="方正宋刻本秀楷简体" panose="02000000000000000000" pitchFamily="2" charset="-122"/>
              <a:sym typeface="+mn-ea"/>
            </a:endParaRPr>
          </a:p>
        </p:txBody>
      </p:sp>
      <p:sp>
        <p:nvSpPr>
          <p:cNvPr id="25" name="文本框 34"/>
          <p:cNvSpPr txBox="1"/>
          <p:nvPr/>
        </p:nvSpPr>
        <p:spPr>
          <a:xfrm>
            <a:off x="5152390" y="3284220"/>
            <a:ext cx="1577340" cy="829945"/>
          </a:xfrm>
          <a:prstGeom prst="rect">
            <a:avLst/>
          </a:prstGeom>
          <a:noFill/>
        </p:spPr>
        <p:txBody>
          <a:bodyPr wrap="square" rtlCol="0">
            <a:spAutoFit/>
          </a:bodyPr>
          <a:lstStyle/>
          <a:p>
            <a:r>
              <a:rPr lang="zh-CN" altLang="en-US" sz="2400" b="1" dirty="0" smtClean="0">
                <a:solidFill>
                  <a:srgbClr val="FF0000"/>
                </a:solidFill>
                <a:latin typeface="方正宋刻本秀楷简体" panose="02000000000000000000" pitchFamily="2" charset="-122"/>
                <a:ea typeface="方正宋刻本秀楷简体" panose="02000000000000000000" pitchFamily="2" charset="-122"/>
              </a:rPr>
              <a:t>自由报名</a:t>
            </a:r>
            <a:endParaRPr lang="en-US" altLang="zh-CN" sz="2400" b="1" dirty="0" smtClean="0">
              <a:solidFill>
                <a:srgbClr val="FF0000"/>
              </a:solidFill>
              <a:latin typeface="方正宋刻本秀楷简体" panose="02000000000000000000" pitchFamily="2" charset="-122"/>
              <a:ea typeface="方正宋刻本秀楷简体" panose="02000000000000000000" pitchFamily="2" charset="-122"/>
            </a:endParaRPr>
          </a:p>
          <a:p>
            <a:r>
              <a:rPr lang="zh-CN" altLang="en-US" sz="2400" b="1" dirty="0" smtClean="0">
                <a:solidFill>
                  <a:srgbClr val="FF0000"/>
                </a:solidFill>
                <a:latin typeface="方正宋刻本秀楷简体" panose="02000000000000000000" pitchFamily="2" charset="-122"/>
                <a:ea typeface="方正宋刻本秀楷简体" panose="02000000000000000000" pitchFamily="2" charset="-122"/>
              </a:rPr>
              <a:t>分科考试</a:t>
            </a:r>
            <a:endParaRPr lang="zh-CN" altLang="en-US" sz="2400" b="1" dirty="0">
              <a:solidFill>
                <a:srgbClr val="FF0000"/>
              </a:solidFill>
              <a:latin typeface="方正宋刻本秀楷简体" panose="02000000000000000000" pitchFamily="2" charset="-122"/>
              <a:ea typeface="方正宋刻本秀楷简体" panose="02000000000000000000" pitchFamily="2" charset="-122"/>
            </a:endParaRPr>
          </a:p>
        </p:txBody>
      </p:sp>
      <p:sp>
        <p:nvSpPr>
          <p:cNvPr id="26" name="文本框 35"/>
          <p:cNvSpPr txBox="1"/>
          <p:nvPr/>
        </p:nvSpPr>
        <p:spPr>
          <a:xfrm>
            <a:off x="827584" y="4940662"/>
            <a:ext cx="1872208" cy="829945"/>
          </a:xfrm>
          <a:prstGeom prst="rect">
            <a:avLst/>
          </a:prstGeom>
          <a:noFill/>
        </p:spPr>
        <p:txBody>
          <a:bodyPr wrap="square" rtlCol="0">
            <a:spAutoFit/>
          </a:bodyPr>
          <a:lstStyle/>
          <a:p>
            <a:r>
              <a:rPr lang="zh-CN" altLang="en-US" sz="2400" b="1" dirty="0" smtClean="0">
                <a:latin typeface="方正宋刻本秀楷简体" panose="02000000000000000000" pitchFamily="2" charset="-122"/>
                <a:ea typeface="方正宋刻本秀楷简体" panose="02000000000000000000" pitchFamily="2" charset="-122"/>
              </a:rPr>
              <a:t>世家把控</a:t>
            </a:r>
            <a:endParaRPr lang="en-US" altLang="zh-CN" sz="2400" b="1" dirty="0" smtClean="0">
              <a:latin typeface="方正宋刻本秀楷简体" panose="02000000000000000000" pitchFamily="2" charset="-122"/>
              <a:ea typeface="方正宋刻本秀楷简体" panose="02000000000000000000" pitchFamily="2" charset="-122"/>
            </a:endParaRPr>
          </a:p>
          <a:p>
            <a:r>
              <a:rPr lang="zh-CN" altLang="en-US" sz="2400" b="1" dirty="0" smtClean="0">
                <a:latin typeface="方正宋刻本秀楷简体" panose="02000000000000000000" pitchFamily="2" charset="-122"/>
                <a:ea typeface="方正宋刻本秀楷简体" panose="02000000000000000000" pitchFamily="2" charset="-122"/>
              </a:rPr>
              <a:t>内部繁衍</a:t>
            </a:r>
            <a:endParaRPr lang="zh-CN" altLang="en-US" sz="2400" b="1" dirty="0">
              <a:latin typeface="方正宋刻本秀楷简体" panose="02000000000000000000" pitchFamily="2" charset="-122"/>
              <a:ea typeface="方正宋刻本秀楷简体" panose="02000000000000000000" pitchFamily="2" charset="-122"/>
            </a:endParaRPr>
          </a:p>
        </p:txBody>
      </p:sp>
      <p:sp>
        <p:nvSpPr>
          <p:cNvPr id="27" name="文本框 36"/>
          <p:cNvSpPr txBox="1"/>
          <p:nvPr/>
        </p:nvSpPr>
        <p:spPr>
          <a:xfrm>
            <a:off x="5224626" y="4869160"/>
            <a:ext cx="1656184" cy="829945"/>
          </a:xfrm>
          <a:prstGeom prst="rect">
            <a:avLst/>
          </a:prstGeom>
          <a:noFill/>
        </p:spPr>
        <p:txBody>
          <a:bodyPr wrap="square" rtlCol="0">
            <a:spAutoFit/>
          </a:bodyPr>
          <a:lstStyle/>
          <a:p>
            <a:r>
              <a:rPr lang="zh-CN" altLang="en-US" sz="2400" b="1" dirty="0" smtClean="0">
                <a:solidFill>
                  <a:srgbClr val="FF0000"/>
                </a:solidFill>
                <a:latin typeface="方正宋刻本秀楷简体" panose="02000000000000000000" pitchFamily="2" charset="-122"/>
                <a:ea typeface="方正宋刻本秀楷简体" panose="02000000000000000000" pitchFamily="2" charset="-122"/>
              </a:rPr>
              <a:t>公开竞争</a:t>
            </a:r>
            <a:endParaRPr lang="en-US" altLang="zh-CN" sz="2400" b="1" dirty="0" smtClean="0">
              <a:solidFill>
                <a:srgbClr val="FF0000"/>
              </a:solidFill>
              <a:latin typeface="方正宋刻本秀楷简体" panose="02000000000000000000" pitchFamily="2" charset="-122"/>
              <a:ea typeface="方正宋刻本秀楷简体" panose="02000000000000000000" pitchFamily="2" charset="-122"/>
            </a:endParaRPr>
          </a:p>
          <a:p>
            <a:r>
              <a:rPr lang="zh-CN" altLang="en-US" sz="2400" b="1" dirty="0" smtClean="0">
                <a:solidFill>
                  <a:srgbClr val="FF0000"/>
                </a:solidFill>
                <a:latin typeface="方正宋刻本秀楷简体" panose="02000000000000000000" pitchFamily="2" charset="-122"/>
                <a:ea typeface="方正宋刻本秀楷简体" panose="02000000000000000000" pitchFamily="2" charset="-122"/>
              </a:rPr>
              <a:t>开放政权</a:t>
            </a:r>
            <a:endParaRPr lang="zh-CN" altLang="en-US" sz="2400" b="1" dirty="0">
              <a:solidFill>
                <a:srgbClr val="FF0000"/>
              </a:solidFill>
              <a:latin typeface="方正宋刻本秀楷简体" panose="02000000000000000000" pitchFamily="2" charset="-122"/>
              <a:ea typeface="方正宋刻本秀楷简体" panose="02000000000000000000" pitchFamily="2" charset="-122"/>
            </a:endParaRPr>
          </a:p>
        </p:txBody>
      </p:sp>
      <p:sp>
        <p:nvSpPr>
          <p:cNvPr id="28" name="TextBox 27"/>
          <p:cNvSpPr txBox="1"/>
          <p:nvPr/>
        </p:nvSpPr>
        <p:spPr>
          <a:xfrm>
            <a:off x="2178685" y="385445"/>
            <a:ext cx="3431540" cy="521970"/>
          </a:xfrm>
          <a:prstGeom prst="rect">
            <a:avLst/>
          </a:prstGeom>
          <a:solidFill>
            <a:srgbClr val="FFFF00"/>
          </a:solidFill>
          <a:ln>
            <a:solidFill>
              <a:schemeClr val="tx1"/>
            </a:solidFill>
            <a:prstDash val="lgDash"/>
          </a:ln>
        </p:spPr>
        <p:txBody>
          <a:bodyPr wrap="square" rtlCol="0" anchor="t">
            <a:spAutoFit/>
          </a:bodyPr>
          <a:lstStyle/>
          <a:p>
            <a:r>
              <a:rPr lang="en-US" altLang="zh-CN" sz="2800" b="1" dirty="0" smtClean="0">
                <a:solidFill>
                  <a:srgbClr val="FF0000"/>
                </a:solidFill>
                <a:latin typeface="微软雅黑" panose="020B0503020204020204" charset="-122"/>
                <a:ea typeface="微软雅黑" panose="020B0503020204020204" charset="-122"/>
                <a:cs typeface="华文细黑" panose="02010600040101010101" charset="-122"/>
                <a:sym typeface="+mn-ea"/>
              </a:rPr>
              <a:t>4.</a:t>
            </a:r>
            <a:r>
              <a:rPr lang="zh-CN" altLang="en-US" sz="2800" b="1" dirty="0" smtClean="0">
                <a:solidFill>
                  <a:srgbClr val="FF0000"/>
                </a:solidFill>
                <a:latin typeface="微软雅黑" panose="020B0503020204020204" charset="-122"/>
                <a:ea typeface="微软雅黑" panose="020B0503020204020204" charset="-122"/>
                <a:cs typeface="华文细黑" panose="02010600040101010101" charset="-122"/>
                <a:sym typeface="+mn-ea"/>
              </a:rPr>
              <a:t>科举制的创新之处</a:t>
            </a:r>
            <a:endParaRPr lang="zh-CN" altLang="en-US" sz="2800" b="1" dirty="0" smtClean="0">
              <a:solidFill>
                <a:srgbClr val="FF0000"/>
              </a:solidFill>
              <a:latin typeface="微软雅黑" panose="020B0503020204020204" charset="-122"/>
              <a:ea typeface="微软雅黑" panose="020B0503020204020204" charset="-122"/>
              <a:cs typeface="华文细黑" panose="02010600040101010101" charset="-122"/>
              <a:sym typeface="+mn-ea"/>
            </a:endParaRPr>
          </a:p>
        </p:txBody>
      </p:sp>
      <p:sp>
        <p:nvSpPr>
          <p:cNvPr id="30" name="矩形 29"/>
          <p:cNvSpPr/>
          <p:nvPr/>
        </p:nvSpPr>
        <p:spPr>
          <a:xfrm>
            <a:off x="1187624" y="1916326"/>
            <a:ext cx="1080120" cy="460375"/>
          </a:xfrm>
          <a:prstGeom prst="rect">
            <a:avLst/>
          </a:prstGeom>
        </p:spPr>
        <p:txBody>
          <a:bodyPr wrap="square">
            <a:spAutoFit/>
          </a:bodyPr>
          <a:lstStyle/>
          <a:p>
            <a:r>
              <a:rPr lang="zh-CN" altLang="zh-CN" sz="2400" b="1" dirty="0" smtClean="0">
                <a:latin typeface="方正宋刻本秀楷简体" panose="02000000000000000000" pitchFamily="2" charset="-122"/>
                <a:ea typeface="方正宋刻本秀楷简体" panose="02000000000000000000" pitchFamily="2" charset="-122"/>
                <a:sym typeface="+mn-ea"/>
              </a:rPr>
              <a:t>家世</a:t>
            </a:r>
            <a:endParaRPr lang="zh-CN" altLang="zh-CN" sz="2400" b="1" dirty="0" smtClean="0">
              <a:latin typeface="方正宋刻本秀楷简体" panose="02000000000000000000" pitchFamily="2" charset="-122"/>
              <a:ea typeface="方正宋刻本秀楷简体" panose="02000000000000000000" pitchFamily="2" charset="-122"/>
              <a:sym typeface="+mn-ea"/>
            </a:endParaRPr>
          </a:p>
        </p:txBody>
      </p:sp>
      <p:pic>
        <p:nvPicPr>
          <p:cNvPr id="35" name="图片 34"/>
          <p:cNvPicPr>
            <a:picLocks noChangeAspect="1"/>
          </p:cNvPicPr>
          <p:nvPr>
            <p:custDataLst>
              <p:tags r:id="rId1"/>
            </p:custDataLst>
          </p:nvPr>
        </p:nvPicPr>
        <p:blipFill>
          <a:blip r:embed="rId2" cstate="print"/>
          <a:stretch>
            <a:fillRect/>
          </a:stretch>
        </p:blipFill>
        <p:spPr>
          <a:xfrm>
            <a:off x="7861300" y="5579745"/>
            <a:ext cx="1082675" cy="1298575"/>
          </a:xfrm>
          <a:prstGeom prst="rect">
            <a:avLst/>
          </a:prstGeom>
        </p:spPr>
      </p:pic>
      <p:pic>
        <p:nvPicPr>
          <p:cNvPr id="52" name="图片 51"/>
          <p:cNvPicPr>
            <a:picLocks noChangeAspect="1"/>
          </p:cNvPicPr>
          <p:nvPr/>
        </p:nvPicPr>
        <p:blipFill rotWithShape="1">
          <a:blip r:embed="rId3" cstate="print">
            <a:extLst>
              <a:ext uri="{28A0092B-C50C-407E-A947-70E740481C1C}">
                <a14:useLocalDpi xmlns:a14="http://schemas.microsoft.com/office/drawing/2010/main" val="0"/>
              </a:ext>
            </a:extLst>
          </a:blip>
          <a:srcRect l="20464" t="16719" r="69336" b="53532"/>
          <a:stretch>
            <a:fillRect/>
          </a:stretch>
        </p:blipFill>
        <p:spPr>
          <a:xfrm rot="19380000">
            <a:off x="601345" y="5706745"/>
            <a:ext cx="887095" cy="1295400"/>
          </a:xfrm>
          <a:prstGeom prst="rect">
            <a:avLst/>
          </a:prstGeom>
        </p:spPr>
      </p:pic>
      <p:pic>
        <p:nvPicPr>
          <p:cNvPr id="20" name="图片 19"/>
          <p:cNvPicPr>
            <a:picLocks noChangeAspect="1"/>
          </p:cNvPicPr>
          <p:nvPr/>
        </p:nvPicPr>
        <p:blipFill rotWithShape="1">
          <a:blip r:embed="rId3" cstate="print">
            <a:extLst>
              <a:ext uri="{28A0092B-C50C-407E-A947-70E740481C1C}">
                <a14:useLocalDpi xmlns:a14="http://schemas.microsoft.com/office/drawing/2010/main" val="0"/>
              </a:ext>
            </a:extLst>
          </a:blip>
          <a:srcRect l="20464" t="16719" r="69336" b="53532"/>
          <a:stretch>
            <a:fillRect/>
          </a:stretch>
        </p:blipFill>
        <p:spPr>
          <a:xfrm rot="19380000">
            <a:off x="631766" y="-62652"/>
            <a:ext cx="887186" cy="1191986"/>
          </a:xfrm>
          <a:prstGeom prst="rect">
            <a:avLst/>
          </a:prstGeom>
        </p:spPr>
      </p:pic>
      <p:sp>
        <p:nvSpPr>
          <p:cNvPr id="29" name="文本框 28"/>
          <p:cNvSpPr txBox="1"/>
          <p:nvPr/>
        </p:nvSpPr>
        <p:spPr>
          <a:xfrm>
            <a:off x="7066280" y="1861185"/>
            <a:ext cx="1897380" cy="429895"/>
          </a:xfrm>
          <a:prstGeom prst="rect">
            <a:avLst/>
          </a:prstGeom>
          <a:solidFill>
            <a:srgbClr val="C00000"/>
          </a:solidFill>
          <a:ln>
            <a:solidFill>
              <a:schemeClr val="tx1"/>
            </a:solidFill>
            <a:prstDash val="lgDash"/>
          </a:ln>
        </p:spPr>
        <p:txBody>
          <a:bodyPr wrap="square" rtlCol="0" anchor="t">
            <a:spAutoFit/>
          </a:bodyPr>
          <a:p>
            <a:r>
              <a:rPr lang="zh-CN" altLang="en-US" sz="2200" b="1" dirty="0" smtClean="0">
                <a:solidFill>
                  <a:schemeClr val="bg1"/>
                </a:solidFill>
                <a:latin typeface="微软雅黑" panose="020B0503020204020204" charset="-122"/>
                <a:ea typeface="微软雅黑" panose="020B0503020204020204" charset="-122"/>
                <a:sym typeface="+mn-ea"/>
              </a:rPr>
              <a:t>提高文化素质</a:t>
            </a:r>
            <a:endParaRPr lang="zh-CN" altLang="en-US" sz="2200" b="1" dirty="0" smtClean="0">
              <a:solidFill>
                <a:schemeClr val="bg1"/>
              </a:solidFill>
              <a:latin typeface="微软雅黑" panose="020B0503020204020204" charset="-122"/>
              <a:ea typeface="微软雅黑" panose="020B0503020204020204" charset="-122"/>
              <a:cs typeface="华文细黑" panose="02010600040101010101" charset="-122"/>
              <a:sym typeface="+mn-ea"/>
            </a:endParaRPr>
          </a:p>
        </p:txBody>
      </p:sp>
      <p:sp>
        <p:nvSpPr>
          <p:cNvPr id="31" name="文本框 30"/>
          <p:cNvSpPr txBox="1"/>
          <p:nvPr/>
        </p:nvSpPr>
        <p:spPr>
          <a:xfrm>
            <a:off x="7007860" y="4997450"/>
            <a:ext cx="1934210" cy="429895"/>
          </a:xfrm>
          <a:prstGeom prst="rect">
            <a:avLst/>
          </a:prstGeom>
          <a:solidFill>
            <a:srgbClr val="C00000"/>
          </a:solidFill>
          <a:ln>
            <a:solidFill>
              <a:schemeClr val="tx1"/>
            </a:solidFill>
            <a:prstDash val="lgDash"/>
          </a:ln>
        </p:spPr>
        <p:txBody>
          <a:bodyPr wrap="square" rtlCol="0" anchor="t">
            <a:spAutoFit/>
          </a:bodyPr>
          <a:p>
            <a:r>
              <a:rPr lang="zh-CN" altLang="en-US" sz="2200" b="1" dirty="0" smtClean="0">
                <a:solidFill>
                  <a:schemeClr val="bg1"/>
                </a:solidFill>
                <a:latin typeface="微软雅黑" panose="020B0503020204020204" charset="-122"/>
                <a:ea typeface="微软雅黑" panose="020B0503020204020204" charset="-122"/>
                <a:sym typeface="+mn-ea"/>
              </a:rPr>
              <a:t>加强中央集权</a:t>
            </a:r>
            <a:endParaRPr lang="zh-CN" altLang="en-US" sz="2200" b="1" dirty="0" smtClean="0">
              <a:solidFill>
                <a:schemeClr val="bg1"/>
              </a:solidFill>
              <a:latin typeface="微软雅黑" panose="020B0503020204020204" charset="-122"/>
              <a:ea typeface="微软雅黑" panose="020B0503020204020204" charset="-122"/>
              <a:cs typeface="华文细黑" panose="02010600040101010101" charset="-122"/>
              <a:sym typeface="+mn-ea"/>
            </a:endParaRPr>
          </a:p>
        </p:txBody>
      </p:sp>
      <p:sp>
        <p:nvSpPr>
          <p:cNvPr id="32" name="文本框 31"/>
          <p:cNvSpPr txBox="1"/>
          <p:nvPr/>
        </p:nvSpPr>
        <p:spPr>
          <a:xfrm>
            <a:off x="7066280" y="3483610"/>
            <a:ext cx="1875790" cy="429895"/>
          </a:xfrm>
          <a:prstGeom prst="rect">
            <a:avLst/>
          </a:prstGeom>
          <a:solidFill>
            <a:srgbClr val="C00000"/>
          </a:solidFill>
          <a:ln>
            <a:solidFill>
              <a:schemeClr val="tx1"/>
            </a:solidFill>
            <a:prstDash val="lgDash"/>
          </a:ln>
        </p:spPr>
        <p:txBody>
          <a:bodyPr wrap="square" rtlCol="0" anchor="t">
            <a:spAutoFit/>
          </a:bodyPr>
          <a:p>
            <a:pPr indent="0">
              <a:buFont typeface="Wingdings" panose="05000000000000000000" pitchFamily="2" charset="2"/>
              <a:buNone/>
            </a:pPr>
            <a:r>
              <a:rPr lang="zh-CN" altLang="en-US" sz="2200" b="1" dirty="0" smtClean="0">
                <a:solidFill>
                  <a:schemeClr val="bg1"/>
                </a:solidFill>
                <a:latin typeface="微软雅黑" panose="020B0503020204020204" charset="-122"/>
                <a:ea typeface="微软雅黑" panose="020B0503020204020204" charset="-122"/>
                <a:sym typeface="+mn-ea"/>
              </a:rPr>
              <a:t>加速阶层流动</a:t>
            </a:r>
            <a:endParaRPr lang="zh-CN" altLang="en-US" sz="2200" b="1" dirty="0" smtClean="0">
              <a:solidFill>
                <a:schemeClr val="bg1"/>
              </a:solidFill>
              <a:latin typeface="微软雅黑" panose="020B0503020204020204" charset="-122"/>
              <a:ea typeface="微软雅黑" panose="020B0503020204020204" charset="-122"/>
              <a:cs typeface="华文细黑" panose="0201060004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ppt_x"/>
                                          </p:val>
                                        </p:tav>
                                        <p:tav tm="100000">
                                          <p:val>
                                            <p:strVal val="#ppt_x"/>
                                          </p:val>
                                        </p:tav>
                                      </p:tavLst>
                                    </p:anim>
                                    <p:anim calcmode="lin" valueType="num">
                                      <p:cBhvr additive="base">
                                        <p:cTn id="5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5" grpId="0"/>
      <p:bldP spid="26" grpId="0"/>
      <p:bldP spid="27" grpId="0"/>
      <p:bldP spid="30" grpId="0"/>
      <p:bldP spid="29" grpId="0" bldLvl="0" animBg="1"/>
      <p:bldP spid="31" grpId="0" bldLvl="0" animBg="1"/>
      <p:bldP spid="3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5" name="图片 34"/>
          <p:cNvPicPr>
            <a:picLocks noChangeAspect="1"/>
          </p:cNvPicPr>
          <p:nvPr>
            <p:custDataLst>
              <p:tags r:id="rId1"/>
            </p:custDataLst>
          </p:nvPr>
        </p:nvPicPr>
        <p:blipFill>
          <a:blip r:embed="rId2" cstate="print"/>
          <a:stretch>
            <a:fillRect/>
          </a:stretch>
        </p:blipFill>
        <p:spPr>
          <a:xfrm>
            <a:off x="7921625" y="59055"/>
            <a:ext cx="1082675" cy="1298575"/>
          </a:xfrm>
          <a:prstGeom prst="rect">
            <a:avLst/>
          </a:prstGeom>
        </p:spPr>
      </p:pic>
      <p:pic>
        <p:nvPicPr>
          <p:cNvPr id="52" name="图片 51"/>
          <p:cNvPicPr>
            <a:picLocks noChangeAspect="1"/>
          </p:cNvPicPr>
          <p:nvPr/>
        </p:nvPicPr>
        <p:blipFill rotWithShape="1">
          <a:blip r:embed="rId3" cstate="print">
            <a:extLst>
              <a:ext uri="{28A0092B-C50C-407E-A947-70E740481C1C}">
                <a14:useLocalDpi xmlns:a14="http://schemas.microsoft.com/office/drawing/2010/main" val="0"/>
              </a:ext>
            </a:extLst>
          </a:blip>
          <a:srcRect l="20464" t="16719" r="69336" b="53532"/>
          <a:stretch>
            <a:fillRect/>
          </a:stretch>
        </p:blipFill>
        <p:spPr>
          <a:xfrm rot="19380000">
            <a:off x="6802696" y="1698203"/>
            <a:ext cx="887186" cy="1191986"/>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20464" t="16719" r="69336" b="53532"/>
          <a:stretch>
            <a:fillRect/>
          </a:stretch>
        </p:blipFill>
        <p:spPr>
          <a:xfrm rot="19380000">
            <a:off x="7311331" y="1698203"/>
            <a:ext cx="887186" cy="1191986"/>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20464" t="16719" r="69336" b="53532"/>
          <a:stretch>
            <a:fillRect/>
          </a:stretch>
        </p:blipFill>
        <p:spPr>
          <a:xfrm rot="19380000">
            <a:off x="7407851" y="2263353"/>
            <a:ext cx="887186" cy="1191986"/>
          </a:xfrm>
          <a:prstGeom prst="rect">
            <a:avLst/>
          </a:prstGeom>
        </p:spPr>
      </p:pic>
      <p:grpSp>
        <p:nvGrpSpPr>
          <p:cNvPr id="6" name="组合 5"/>
          <p:cNvGrpSpPr/>
          <p:nvPr/>
        </p:nvGrpSpPr>
        <p:grpSpPr>
          <a:xfrm>
            <a:off x="1247775" y="529590"/>
            <a:ext cx="3722370" cy="2684145"/>
            <a:chOff x="1302" y="682"/>
            <a:chExt cx="7630" cy="5622"/>
          </a:xfrm>
        </p:grpSpPr>
        <p:sp>
          <p:nvSpPr>
            <p:cNvPr id="100" name="文本框 99"/>
            <p:cNvSpPr txBox="1"/>
            <p:nvPr/>
          </p:nvSpPr>
          <p:spPr>
            <a:xfrm>
              <a:off x="1302" y="682"/>
              <a:ext cx="7630" cy="1738"/>
            </a:xfrm>
            <a:prstGeom prst="rect">
              <a:avLst/>
            </a:prstGeom>
            <a:noFill/>
            <a:ln w="9525">
              <a:noFill/>
            </a:ln>
          </p:spPr>
          <p:txBody>
            <a:bodyPr wrap="square">
              <a:spAutoFit/>
            </a:bodyPr>
            <a:p>
              <a:pPr indent="266700"/>
              <a:r>
                <a:rPr lang="zh-CN" altLang="en-US" sz="2400" b="0">
                  <a:latin typeface="楷体" panose="02010609060101010101" pitchFamily="49" charset="-122"/>
                  <a:ea typeface="楷体" panose="02010609060101010101" pitchFamily="49" charset="-122"/>
                  <a:cs typeface="楷体" panose="02010609060101010101" pitchFamily="49" charset="-122"/>
                </a:rPr>
                <a:t>材料</a:t>
              </a:r>
              <a:r>
                <a:rPr lang="en-US" altLang="zh-CN" sz="2400" b="0">
                  <a:latin typeface="楷体" panose="02010609060101010101" pitchFamily="49" charset="-122"/>
                  <a:ea typeface="楷体" panose="02010609060101010101" pitchFamily="49" charset="-122"/>
                  <a:cs typeface="楷体" panose="02010609060101010101" pitchFamily="49" charset="-122"/>
                </a:rPr>
                <a:t>6</a:t>
              </a:r>
              <a:r>
                <a:rPr lang="en-US" sz="2400" b="0">
                  <a:latin typeface="楷体" panose="02010609060101010101" pitchFamily="49" charset="-122"/>
                  <a:ea typeface="楷体" panose="02010609060101010101" pitchFamily="49" charset="-122"/>
                  <a:cs typeface="楷体" panose="02010609060101010101" pitchFamily="49" charset="-122"/>
                </a:rPr>
                <a:t> </a:t>
              </a:r>
              <a:r>
                <a:rPr lang="zh-CN" sz="2400" b="0">
                  <a:latin typeface="楷体" panose="02010609060101010101" pitchFamily="49" charset="-122"/>
                  <a:ea typeface="楷体" panose="02010609060101010101" pitchFamily="49" charset="-122"/>
                  <a:cs typeface="楷体" panose="02010609060101010101" pitchFamily="49" charset="-122"/>
                </a:rPr>
                <a:t>《唐书》所载830名进士的出身分布比例</a:t>
              </a:r>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p:graphicFrame>
          <p:nvGraphicFramePr>
            <p:cNvPr id="7" name="对象 6"/>
            <p:cNvGraphicFramePr/>
            <p:nvPr/>
          </p:nvGraphicFramePr>
          <p:xfrm>
            <a:off x="1564" y="2417"/>
            <a:ext cx="7367" cy="3887"/>
          </p:xfrm>
          <a:graphic>
            <a:graphicData uri="http://schemas.openxmlformats.org/presentationml/2006/ole">
              <mc:AlternateContent xmlns:mc="http://schemas.openxmlformats.org/markup-compatibility/2006">
                <mc:Choice xmlns:v="urn:schemas-microsoft-com:vml" Requires="v">
                  <p:oleObj spid="_x0000_s3088" name="" r:id="rId4" imgW="5288280" imgH="3093720" progId="excel.sheet.8">
                    <p:embed/>
                  </p:oleObj>
                </mc:Choice>
                <mc:Fallback>
                  <p:oleObj name="" r:id="rId4" imgW="5288280" imgH="3093720" progId="excel.sheet.8">
                    <p:embed/>
                    <p:pic>
                      <p:nvPicPr>
                        <p:cNvPr id="0" name="图片 3075"/>
                        <p:cNvPicPr/>
                        <p:nvPr/>
                      </p:nvPicPr>
                      <p:blipFill>
                        <a:blip r:embed="rId5"/>
                        <a:stretch>
                          <a:fillRect/>
                        </a:stretch>
                      </p:blipFill>
                      <p:spPr>
                        <a:xfrm>
                          <a:off x="1564" y="2417"/>
                          <a:ext cx="7367" cy="3887"/>
                        </a:xfrm>
                        <a:prstGeom prst="rect">
                          <a:avLst/>
                        </a:prstGeom>
                        <a:noFill/>
                        <a:ln w="38100">
                          <a:noFill/>
                          <a:miter/>
                        </a:ln>
                      </p:spPr>
                    </p:pic>
                  </p:oleObj>
                </mc:Fallback>
              </mc:AlternateContent>
            </a:graphicData>
          </a:graphic>
        </p:graphicFrame>
      </p:grpSp>
      <p:pic>
        <p:nvPicPr>
          <p:cNvPr id="2" name="图片 1"/>
          <p:cNvPicPr>
            <a:picLocks noChangeAspect="1"/>
          </p:cNvPicPr>
          <p:nvPr/>
        </p:nvPicPr>
        <p:blipFill>
          <a:blip r:embed="rId6" cstate="print"/>
          <a:stretch>
            <a:fillRect/>
          </a:stretch>
        </p:blipFill>
        <p:spPr>
          <a:xfrm>
            <a:off x="408940" y="3478530"/>
            <a:ext cx="3757295" cy="3148330"/>
          </a:xfrm>
          <a:prstGeom prst="rect">
            <a:avLst/>
          </a:prstGeom>
        </p:spPr>
      </p:pic>
      <p:graphicFrame>
        <p:nvGraphicFramePr>
          <p:cNvPr id="13" name="表格 12"/>
          <p:cNvGraphicFramePr>
            <a:graphicFrameLocks noGrp="1"/>
          </p:cNvGraphicFramePr>
          <p:nvPr>
            <p:custDataLst>
              <p:tags r:id="rId7"/>
            </p:custDataLst>
          </p:nvPr>
        </p:nvGraphicFramePr>
        <p:xfrm>
          <a:off x="4293825" y="3478259"/>
          <a:ext cx="4063365" cy="3148330"/>
        </p:xfrm>
        <a:graphic>
          <a:graphicData uri="http://schemas.openxmlformats.org/drawingml/2006/table">
            <a:tbl>
              <a:tblPr firstRow="1" bandRow="1">
                <a:tableStyleId>{5C22544A-7EE6-4342-B048-85BDC9FD1C3A}</a:tableStyleId>
              </a:tblPr>
              <a:tblGrid>
                <a:gridCol w="1278255"/>
                <a:gridCol w="701040"/>
                <a:gridCol w="2084070"/>
              </a:tblGrid>
              <a:tr h="640080">
                <a:tc>
                  <a:txBody>
                    <a:bodyPr/>
                    <a:p>
                      <a:pPr algn="ctr"/>
                      <a:r>
                        <a:rPr lang="zh-CN" altLang="en-US" sz="2000" b="1" dirty="0" smtClean="0">
                          <a:solidFill>
                            <a:schemeClr val="tx1"/>
                          </a:solidFill>
                          <a:latin typeface="楷体" panose="02010609060101010101" pitchFamily="49" charset="-122"/>
                          <a:ea typeface="楷体" panose="02010609060101010101" pitchFamily="49" charset="-122"/>
                        </a:rPr>
                        <a:t>纪年</a:t>
                      </a:r>
                      <a:endParaRPr lang="zh-CN" altLang="en-US" sz="2000" b="1" dirty="0" smtClean="0">
                        <a:solidFill>
                          <a:schemeClr val="tx1"/>
                        </a:solidFill>
                        <a:latin typeface="楷体" panose="02010609060101010101" pitchFamily="49" charset="-122"/>
                        <a:ea typeface="楷体" panose="02010609060101010101" pitchFamily="49" charset="-122"/>
                      </a:endParaRPr>
                    </a:p>
                  </a:txBody>
                  <a:tcPr anchor="ctr">
                    <a:solidFill>
                      <a:schemeClr val="bg1"/>
                    </a:solidFill>
                  </a:tcPr>
                </a:tc>
                <a:tc>
                  <a:txBody>
                    <a:bodyPr/>
                    <a:p>
                      <a:pPr algn="ctr"/>
                      <a:r>
                        <a:rPr lang="zh-CN" altLang="en-US" sz="2000" b="1" dirty="0" smtClean="0">
                          <a:solidFill>
                            <a:schemeClr val="tx1"/>
                          </a:solidFill>
                          <a:latin typeface="楷体" panose="02010609060101010101" pitchFamily="49" charset="-122"/>
                          <a:ea typeface="楷体" panose="02010609060101010101" pitchFamily="49" charset="-122"/>
                        </a:rPr>
                        <a:t>公元</a:t>
                      </a:r>
                      <a:endParaRPr lang="zh-CN" altLang="en-US" sz="2000" b="1" dirty="0" smtClean="0">
                        <a:solidFill>
                          <a:schemeClr val="tx1"/>
                        </a:solidFill>
                        <a:latin typeface="楷体" panose="02010609060101010101" pitchFamily="49" charset="-122"/>
                        <a:ea typeface="楷体" panose="02010609060101010101" pitchFamily="49" charset="-122"/>
                      </a:endParaRPr>
                    </a:p>
                  </a:txBody>
                  <a:tcPr anchor="ctr">
                    <a:solidFill>
                      <a:schemeClr val="bg1"/>
                    </a:solidFill>
                  </a:tcPr>
                </a:tc>
                <a:tc>
                  <a:txBody>
                    <a:bodyPr/>
                    <a:p>
                      <a:pPr algn="ctr"/>
                      <a:r>
                        <a:rPr lang="zh-CN" altLang="en-US" sz="2000" b="1" dirty="0" smtClean="0">
                          <a:solidFill>
                            <a:schemeClr val="tx1"/>
                          </a:solidFill>
                          <a:latin typeface="楷体" panose="02010609060101010101" pitchFamily="49" charset="-122"/>
                          <a:ea typeface="楷体" panose="02010609060101010101" pitchFamily="49" charset="-122"/>
                        </a:rPr>
                        <a:t>生平大事</a:t>
                      </a:r>
                      <a:endParaRPr lang="zh-CN" altLang="en-US" sz="2000" b="1" dirty="0" smtClean="0">
                        <a:solidFill>
                          <a:schemeClr val="tx1"/>
                        </a:solidFill>
                        <a:latin typeface="楷体" panose="02010609060101010101" pitchFamily="49" charset="-122"/>
                        <a:ea typeface="楷体" panose="02010609060101010101" pitchFamily="49" charset="-122"/>
                      </a:endParaRPr>
                    </a:p>
                  </a:txBody>
                  <a:tcPr anchor="ctr">
                    <a:solidFill>
                      <a:schemeClr val="bg1"/>
                    </a:solidFill>
                  </a:tcPr>
                </a:tc>
              </a:tr>
              <a:tr h="627380">
                <a:tc>
                  <a:txBody>
                    <a:bodyPr/>
                    <a:p>
                      <a:pPr algn="ctr"/>
                      <a:r>
                        <a:rPr lang="zh-CN" altLang="en-US" sz="2000" b="1" dirty="0" smtClean="0">
                          <a:latin typeface="楷体" panose="02010609060101010101" pitchFamily="49" charset="-122"/>
                          <a:ea typeface="楷体" panose="02010609060101010101" pitchFamily="49" charset="-122"/>
                        </a:rPr>
                        <a:t>长庆元年</a:t>
                      </a:r>
                      <a:endParaRPr lang="zh-CN" altLang="en-US" sz="2000" b="1" dirty="0" smtClean="0">
                        <a:latin typeface="楷体" panose="02010609060101010101" pitchFamily="49" charset="-122"/>
                        <a:ea typeface="楷体" panose="02010609060101010101" pitchFamily="49" charset="-122"/>
                      </a:endParaRPr>
                    </a:p>
                  </a:txBody>
                  <a:tcPr anchor="ctr">
                    <a:solidFill>
                      <a:schemeClr val="bg1"/>
                    </a:solidFill>
                  </a:tcPr>
                </a:tc>
                <a:tc>
                  <a:txBody>
                    <a:bodyPr/>
                    <a:p>
                      <a:pPr algn="ctr"/>
                      <a:r>
                        <a:rPr lang="en-US" altLang="zh-CN" sz="2000" b="1" dirty="0" smtClean="0">
                          <a:latin typeface="楷体" panose="02010609060101010101" pitchFamily="49" charset="-122"/>
                          <a:ea typeface="楷体" panose="02010609060101010101" pitchFamily="49" charset="-122"/>
                        </a:rPr>
                        <a:t>821</a:t>
                      </a:r>
                      <a:endParaRPr lang="en-US" altLang="zh-CN" sz="2000" b="1" dirty="0" smtClean="0">
                        <a:latin typeface="楷体" panose="02010609060101010101" pitchFamily="49" charset="-122"/>
                        <a:ea typeface="楷体" panose="02010609060101010101" pitchFamily="49" charset="-122"/>
                      </a:endParaRPr>
                    </a:p>
                  </a:txBody>
                  <a:tcPr anchor="ctr">
                    <a:solidFill>
                      <a:schemeClr val="bg1"/>
                    </a:solidFill>
                  </a:tcPr>
                </a:tc>
                <a:tc>
                  <a:txBody>
                    <a:bodyPr/>
                    <a:p>
                      <a:pPr algn="ctr"/>
                      <a:r>
                        <a:rPr lang="zh-CN" altLang="en-US" sz="2000" b="1" dirty="0" smtClean="0">
                          <a:latin typeface="楷体" panose="02010609060101010101" pitchFamily="49" charset="-122"/>
                          <a:ea typeface="楷体" panose="02010609060101010101" pitchFamily="49" charset="-122"/>
                        </a:rPr>
                        <a:t>转</a:t>
                      </a:r>
                      <a:r>
                        <a:rPr lang="zh-CN" altLang="en-US" sz="2000" b="1" dirty="0" smtClean="0">
                          <a:solidFill>
                            <a:srgbClr val="FF0000"/>
                          </a:solidFill>
                          <a:latin typeface="楷体" panose="02010609060101010101" pitchFamily="49" charset="-122"/>
                          <a:ea typeface="楷体" panose="02010609060101010101" pitchFamily="49" charset="-122"/>
                        </a:rPr>
                        <a:t>中书舍人</a:t>
                      </a:r>
                      <a:endParaRPr lang="zh-CN" altLang="en-US" sz="2000" b="1" dirty="0" smtClean="0">
                        <a:solidFill>
                          <a:srgbClr val="FF0000"/>
                        </a:solidFill>
                        <a:latin typeface="楷体" panose="02010609060101010101" pitchFamily="49" charset="-122"/>
                        <a:ea typeface="楷体" panose="02010609060101010101" pitchFamily="49" charset="-122"/>
                      </a:endParaRPr>
                    </a:p>
                  </a:txBody>
                  <a:tcPr anchor="ctr">
                    <a:solidFill>
                      <a:schemeClr val="bg1"/>
                    </a:solidFill>
                  </a:tcPr>
                </a:tc>
              </a:tr>
              <a:tr h="626745">
                <a:tc>
                  <a:txBody>
                    <a:bodyPr/>
                    <a:p>
                      <a:pPr algn="ctr"/>
                      <a:r>
                        <a:rPr lang="zh-CN" altLang="en-US" sz="2000" b="1" dirty="0" smtClean="0">
                          <a:latin typeface="楷体" panose="02010609060101010101" pitchFamily="49" charset="-122"/>
                          <a:ea typeface="楷体" panose="02010609060101010101" pitchFamily="49" charset="-122"/>
                        </a:rPr>
                        <a:t>长庆二年</a:t>
                      </a:r>
                      <a:endParaRPr lang="zh-CN" altLang="en-US" sz="2000" b="1" dirty="0" smtClean="0">
                        <a:latin typeface="楷体" panose="02010609060101010101" pitchFamily="49" charset="-122"/>
                        <a:ea typeface="楷体" panose="02010609060101010101" pitchFamily="49" charset="-122"/>
                      </a:endParaRPr>
                    </a:p>
                  </a:txBody>
                  <a:tcPr anchor="ctr">
                    <a:solidFill>
                      <a:schemeClr val="bg1"/>
                    </a:solidFill>
                  </a:tcPr>
                </a:tc>
                <a:tc>
                  <a:txBody>
                    <a:bodyPr/>
                    <a:p>
                      <a:pPr algn="ctr"/>
                      <a:r>
                        <a:rPr lang="en-US" altLang="zh-CN" sz="2000" b="1" dirty="0" smtClean="0">
                          <a:latin typeface="楷体" panose="02010609060101010101" pitchFamily="49" charset="-122"/>
                          <a:ea typeface="楷体" panose="02010609060101010101" pitchFamily="49" charset="-122"/>
                        </a:rPr>
                        <a:t>822</a:t>
                      </a:r>
                      <a:endParaRPr lang="en-US" altLang="zh-CN" sz="2000" b="1" dirty="0" smtClean="0">
                        <a:latin typeface="楷体" panose="02010609060101010101" pitchFamily="49" charset="-122"/>
                        <a:ea typeface="楷体" panose="02010609060101010101" pitchFamily="49" charset="-122"/>
                      </a:endParaRPr>
                    </a:p>
                  </a:txBody>
                  <a:tcPr anchor="ctr">
                    <a:solidFill>
                      <a:schemeClr val="bg1"/>
                    </a:solidFill>
                  </a:tcPr>
                </a:tc>
                <a:tc>
                  <a:txBody>
                    <a:bodyPr/>
                    <a:p>
                      <a:pPr algn="ctr"/>
                      <a:r>
                        <a:rPr lang="zh-CN" altLang="en-US" sz="2000" b="1" dirty="0" smtClean="0">
                          <a:latin typeface="楷体" panose="02010609060101010101" pitchFamily="49" charset="-122"/>
                          <a:ea typeface="楷体" panose="02010609060101010101" pitchFamily="49" charset="-122"/>
                        </a:rPr>
                        <a:t>除杭州刺史</a:t>
                      </a:r>
                      <a:endParaRPr lang="zh-CN" altLang="en-US" sz="2000" b="1" dirty="0" smtClean="0">
                        <a:latin typeface="楷体" panose="02010609060101010101" pitchFamily="49" charset="-122"/>
                        <a:ea typeface="楷体" panose="02010609060101010101" pitchFamily="49" charset="-122"/>
                      </a:endParaRPr>
                    </a:p>
                  </a:txBody>
                  <a:tcPr anchor="ctr">
                    <a:solidFill>
                      <a:schemeClr val="bg1"/>
                    </a:solidFill>
                  </a:tcPr>
                </a:tc>
              </a:tr>
              <a:tr h="627380">
                <a:tc>
                  <a:txBody>
                    <a:bodyPr/>
                    <a:p>
                      <a:pPr algn="ctr"/>
                      <a:r>
                        <a:rPr lang="zh-CN" altLang="en-US" sz="2000" b="1" dirty="0" smtClean="0">
                          <a:latin typeface="楷体" panose="02010609060101010101" pitchFamily="49" charset="-122"/>
                          <a:ea typeface="楷体" panose="02010609060101010101" pitchFamily="49" charset="-122"/>
                        </a:rPr>
                        <a:t>大和二年</a:t>
                      </a:r>
                      <a:endParaRPr lang="zh-CN" altLang="en-US" sz="2000" b="1" dirty="0" smtClean="0">
                        <a:latin typeface="楷体" panose="02010609060101010101" pitchFamily="49" charset="-122"/>
                        <a:ea typeface="楷体" panose="02010609060101010101" pitchFamily="49" charset="-122"/>
                      </a:endParaRPr>
                    </a:p>
                  </a:txBody>
                  <a:tcPr anchor="ctr">
                    <a:solidFill>
                      <a:schemeClr val="bg1"/>
                    </a:solidFill>
                  </a:tcPr>
                </a:tc>
                <a:tc>
                  <a:txBody>
                    <a:bodyPr/>
                    <a:p>
                      <a:pPr algn="ctr"/>
                      <a:r>
                        <a:rPr lang="en-US" altLang="zh-CN" sz="2000" b="1" dirty="0" smtClean="0">
                          <a:latin typeface="楷体" panose="02010609060101010101" pitchFamily="49" charset="-122"/>
                          <a:ea typeface="楷体" panose="02010609060101010101" pitchFamily="49" charset="-122"/>
                        </a:rPr>
                        <a:t>828</a:t>
                      </a:r>
                      <a:endParaRPr lang="en-US" altLang="zh-CN" sz="2000" b="1" dirty="0" smtClean="0">
                        <a:latin typeface="楷体" panose="02010609060101010101" pitchFamily="49" charset="-122"/>
                        <a:ea typeface="楷体" panose="02010609060101010101" pitchFamily="49" charset="-122"/>
                      </a:endParaRPr>
                    </a:p>
                  </a:txBody>
                  <a:tcPr anchor="ctr">
                    <a:solidFill>
                      <a:schemeClr val="bg1"/>
                    </a:solidFill>
                  </a:tcPr>
                </a:tc>
                <a:tc>
                  <a:txBody>
                    <a:bodyPr/>
                    <a:p>
                      <a:pPr algn="ctr"/>
                      <a:r>
                        <a:rPr lang="zh-CN" altLang="en-US" sz="2000" b="1" dirty="0" smtClean="0">
                          <a:latin typeface="楷体" panose="02010609060101010101" pitchFamily="49" charset="-122"/>
                          <a:ea typeface="楷体" panose="02010609060101010101" pitchFamily="49" charset="-122"/>
                        </a:rPr>
                        <a:t>除</a:t>
                      </a:r>
                      <a:r>
                        <a:rPr lang="zh-CN" altLang="en-US" sz="2000" b="1" dirty="0" smtClean="0">
                          <a:solidFill>
                            <a:srgbClr val="FF0000"/>
                          </a:solidFill>
                          <a:latin typeface="楷体" panose="02010609060101010101" pitchFamily="49" charset="-122"/>
                          <a:ea typeface="楷体" panose="02010609060101010101" pitchFamily="49" charset="-122"/>
                        </a:rPr>
                        <a:t>刑部侍郎</a:t>
                      </a:r>
                      <a:endParaRPr lang="zh-CN" altLang="en-US" sz="2000" b="1" dirty="0" smtClean="0">
                        <a:solidFill>
                          <a:srgbClr val="FF0000"/>
                        </a:solidFill>
                        <a:latin typeface="楷体" panose="02010609060101010101" pitchFamily="49" charset="-122"/>
                        <a:ea typeface="楷体" panose="02010609060101010101" pitchFamily="49" charset="-122"/>
                      </a:endParaRPr>
                    </a:p>
                  </a:txBody>
                  <a:tcPr anchor="ctr">
                    <a:solidFill>
                      <a:schemeClr val="bg1"/>
                    </a:solidFill>
                  </a:tcPr>
                </a:tc>
              </a:tr>
              <a:tr h="626745">
                <a:tc>
                  <a:txBody>
                    <a:bodyPr/>
                    <a:p>
                      <a:pPr algn="ctr"/>
                      <a:r>
                        <a:rPr lang="zh-CN" altLang="en-US" sz="2000" b="1" dirty="0" smtClean="0">
                          <a:latin typeface="楷体" panose="02010609060101010101" pitchFamily="49" charset="-122"/>
                          <a:ea typeface="楷体" panose="02010609060101010101" pitchFamily="49" charset="-122"/>
                        </a:rPr>
                        <a:t>武昌六年</a:t>
                      </a:r>
                      <a:endParaRPr lang="zh-CN" altLang="en-US" sz="2000" b="1" dirty="0" smtClean="0">
                        <a:latin typeface="楷体" panose="02010609060101010101" pitchFamily="49" charset="-122"/>
                        <a:ea typeface="楷体" panose="02010609060101010101" pitchFamily="49" charset="-122"/>
                      </a:endParaRPr>
                    </a:p>
                  </a:txBody>
                  <a:tcPr anchor="ctr">
                    <a:solidFill>
                      <a:schemeClr val="bg1"/>
                    </a:solidFill>
                  </a:tcPr>
                </a:tc>
                <a:tc>
                  <a:txBody>
                    <a:bodyPr/>
                    <a:p>
                      <a:pPr algn="ctr"/>
                      <a:r>
                        <a:rPr lang="en-US" altLang="zh-CN" sz="2000" b="1" dirty="0" smtClean="0">
                          <a:latin typeface="楷体" panose="02010609060101010101" pitchFamily="49" charset="-122"/>
                          <a:ea typeface="楷体" panose="02010609060101010101" pitchFamily="49" charset="-122"/>
                        </a:rPr>
                        <a:t>846</a:t>
                      </a:r>
                      <a:endParaRPr lang="en-US" altLang="zh-CN" sz="2000" b="1" dirty="0" smtClean="0">
                        <a:latin typeface="楷体" panose="02010609060101010101" pitchFamily="49" charset="-122"/>
                        <a:ea typeface="楷体" panose="02010609060101010101" pitchFamily="49" charset="-122"/>
                      </a:endParaRPr>
                    </a:p>
                  </a:txBody>
                  <a:tcPr anchor="ctr">
                    <a:solidFill>
                      <a:schemeClr val="bg1"/>
                    </a:solidFill>
                  </a:tcPr>
                </a:tc>
                <a:tc>
                  <a:txBody>
                    <a:bodyPr/>
                    <a:p>
                      <a:pPr algn="ctr"/>
                      <a:r>
                        <a:rPr lang="zh-CN" altLang="en-US" sz="2000" b="1" dirty="0" smtClean="0">
                          <a:latin typeface="楷体" panose="02010609060101010101" pitchFamily="49" charset="-122"/>
                          <a:ea typeface="楷体" panose="02010609060101010101" pitchFamily="49" charset="-122"/>
                        </a:rPr>
                        <a:t>病逝于洛阳</a:t>
                      </a:r>
                      <a:endParaRPr lang="zh-CN" altLang="en-US" sz="2000" b="1" dirty="0" smtClean="0">
                        <a:latin typeface="楷体" panose="02010609060101010101" pitchFamily="49" charset="-122"/>
                        <a:ea typeface="楷体" panose="02010609060101010101" pitchFamily="49" charset="-122"/>
                      </a:endParaRPr>
                    </a:p>
                  </a:txBody>
                  <a:tcPr anchor="ct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ss2.bdstatic.com/70cFvnSh_Q1YnxGkpoWK1HF6hhy/it/u=1304693788,1912331788&amp;fm=26&amp;gp=0.jpg"/>
          <p:cNvPicPr>
            <a:picLocks noChangeAspect="1" noChangeArrowheads="1"/>
          </p:cNvPicPr>
          <p:nvPr/>
        </p:nvPicPr>
        <p:blipFill>
          <a:blip r:embed="rId1" cstate="print"/>
          <a:srcRect/>
          <a:stretch>
            <a:fillRect/>
          </a:stretch>
        </p:blipFill>
        <p:spPr bwMode="auto">
          <a:xfrm>
            <a:off x="116840" y="1506220"/>
            <a:ext cx="4415155" cy="2308225"/>
          </a:xfrm>
          <a:prstGeom prst="rect">
            <a:avLst/>
          </a:prstGeom>
          <a:noFill/>
        </p:spPr>
      </p:pic>
      <p:sp>
        <p:nvSpPr>
          <p:cNvPr id="3" name="文本框 2"/>
          <p:cNvSpPr txBox="1"/>
          <p:nvPr/>
        </p:nvSpPr>
        <p:spPr>
          <a:xfrm>
            <a:off x="3159125" y="3938905"/>
            <a:ext cx="359410" cy="368300"/>
          </a:xfrm>
          <a:prstGeom prst="rect">
            <a:avLst/>
          </a:prstGeom>
          <a:solidFill>
            <a:srgbClr val="FF0000"/>
          </a:solidFill>
        </p:spPr>
        <p:txBody>
          <a:bodyPr wrap="square" rtlCol="0" anchor="t">
            <a:spAutoFit/>
          </a:bodyPr>
          <a:lstStyle/>
          <a:p>
            <a:r>
              <a:rPr lang="zh-CN" altLang="en-US">
                <a:latin typeface="微软雅黑" panose="020B0503020204020204" charset="-122"/>
                <a:ea typeface="微软雅黑" panose="020B0503020204020204" charset="-122"/>
              </a:rPr>
              <a:t>◆</a:t>
            </a:r>
            <a:endParaRPr lang="zh-CN" altLang="en-US">
              <a:latin typeface="微软雅黑" panose="020B0503020204020204" charset="-122"/>
              <a:ea typeface="微软雅黑" panose="020B0503020204020204" charset="-122"/>
            </a:endParaRPr>
          </a:p>
        </p:txBody>
      </p:sp>
      <p:sp>
        <p:nvSpPr>
          <p:cNvPr id="4" name="文本框 3"/>
          <p:cNvSpPr txBox="1"/>
          <p:nvPr/>
        </p:nvSpPr>
        <p:spPr>
          <a:xfrm>
            <a:off x="3698240" y="3938905"/>
            <a:ext cx="357505" cy="368300"/>
          </a:xfrm>
          <a:prstGeom prst="rect">
            <a:avLst/>
          </a:prstGeom>
          <a:solidFill>
            <a:srgbClr val="FF0000"/>
          </a:solidFill>
        </p:spPr>
        <p:txBody>
          <a:bodyPr wrap="square" rtlCol="0" anchor="t">
            <a:spAutoFit/>
          </a:bodyPr>
          <a:lstStyle/>
          <a:p>
            <a:r>
              <a:rPr lang="zh-CN" altLang="en-US">
                <a:latin typeface="微软雅黑" panose="020B0503020204020204" charset="-122"/>
                <a:ea typeface="微软雅黑" panose="020B0503020204020204" charset="-122"/>
              </a:rPr>
              <a:t>◆</a:t>
            </a:r>
            <a:endParaRPr lang="zh-CN" altLang="en-US">
              <a:latin typeface="微软雅黑" panose="020B0503020204020204" charset="-122"/>
              <a:ea typeface="微软雅黑" panose="020B0503020204020204" charset="-122"/>
            </a:endParaRPr>
          </a:p>
        </p:txBody>
      </p:sp>
      <p:sp>
        <p:nvSpPr>
          <p:cNvPr id="8" name="文本框 7"/>
          <p:cNvSpPr txBox="1"/>
          <p:nvPr/>
        </p:nvSpPr>
        <p:spPr>
          <a:xfrm>
            <a:off x="1310442" y="5754588"/>
            <a:ext cx="1607820" cy="521970"/>
          </a:xfrm>
          <a:prstGeom prst="rect">
            <a:avLst/>
          </a:prstGeom>
          <a:solidFill>
            <a:srgbClr val="FFFF00"/>
          </a:solidFill>
        </p:spPr>
        <p:txBody>
          <a:bodyPr wrap="none" rtlCol="0" anchor="t">
            <a:spAutoFit/>
          </a:bodyPr>
          <a:lstStyle/>
          <a:p>
            <a:r>
              <a:rPr lang="zh-CN" altLang="zh-CN" sz="2800" b="1" kern="100" dirty="0" smtClean="0">
                <a:solidFill>
                  <a:schemeClr val="tx1"/>
                </a:solidFill>
                <a:latin typeface="华文中宋" panose="02010600040101010101" pitchFamily="2" charset="-122"/>
                <a:ea typeface="华文中宋" panose="02010600040101010101" pitchFamily="2" charset="-122"/>
                <a:cs typeface="华文中宋" panose="02010600040101010101" pitchFamily="2" charset="-122"/>
                <a:sym typeface="+mn-ea"/>
              </a:rPr>
              <a:t>家国同治</a:t>
            </a:r>
            <a:endParaRPr lang="zh-CN" altLang="zh-CN" sz="2800" b="1" kern="100" dirty="0" smtClean="0">
              <a:solidFill>
                <a:schemeClr val="tx1"/>
              </a:solidFill>
              <a:latin typeface="华文中宋" panose="02010600040101010101" pitchFamily="2" charset="-122"/>
              <a:ea typeface="华文中宋" panose="02010600040101010101" pitchFamily="2" charset="-122"/>
              <a:cs typeface="华文中宋" panose="02010600040101010101" pitchFamily="2" charset="-122"/>
              <a:sym typeface="+mn-ea"/>
            </a:endParaRPr>
          </a:p>
        </p:txBody>
      </p:sp>
      <p:sp>
        <p:nvSpPr>
          <p:cNvPr id="12" name="标题 1"/>
          <p:cNvSpPr txBox="1"/>
          <p:nvPr/>
        </p:nvSpPr>
        <p:spPr>
          <a:xfrm>
            <a:off x="130175" y="116840"/>
            <a:ext cx="8437245" cy="630555"/>
          </a:xfrm>
          <a:prstGeom prst="rect">
            <a:avLst/>
          </a:prstGeom>
        </p:spPr>
        <p:txBody>
          <a:bodyPr vert="horz" lIns="91440" tIns="45720" rIns="91440" bIns="45720" rtlCol="0" anchor="ctr">
            <a:normAutofit fontScale="8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3600" b="1" i="0" u="none" strike="noStrike" kern="1200" cap="none" spc="0" normalizeH="0" baseline="0" noProof="0" dirty="0" smtClean="0">
                <a:ln>
                  <a:noFill/>
                </a:ln>
                <a:solidFill>
                  <a:srgbClr val="FF0000"/>
                </a:solidFill>
                <a:effectLst/>
                <a:uLnTx/>
                <a:uFillTx/>
                <a:latin typeface="+mj-lt"/>
                <a:ea typeface="+mj-ea"/>
                <a:cs typeface="+mj-cs"/>
                <a:sym typeface="+mn-ea"/>
              </a:rPr>
              <a:t>创新二：三省六部制</a:t>
            </a:r>
            <a:r>
              <a:rPr kumimoji="0" lang="en-US" altLang="zh-CN" sz="3600" b="1" i="0" u="none" strike="noStrike" kern="1200" cap="none" spc="0" normalizeH="0" baseline="0" noProof="0" dirty="0" smtClean="0">
                <a:ln>
                  <a:noFill/>
                </a:ln>
                <a:solidFill>
                  <a:srgbClr val="FF0000"/>
                </a:solidFill>
                <a:effectLst/>
                <a:uLnTx/>
                <a:uFillTx/>
                <a:latin typeface="+mj-lt"/>
                <a:ea typeface="+mj-ea"/>
                <a:cs typeface="+mj-cs"/>
                <a:sym typeface="+mn-ea"/>
              </a:rPr>
              <a:t>——</a:t>
            </a:r>
            <a:r>
              <a:rPr kumimoji="0" lang="zh-CN" altLang="en-US" sz="3600" b="1" i="0" u="none" strike="noStrike" kern="1200" cap="none" spc="0" normalizeH="0" baseline="0" noProof="0" dirty="0" smtClean="0">
                <a:ln>
                  <a:noFill/>
                </a:ln>
                <a:solidFill>
                  <a:srgbClr val="FF0000"/>
                </a:solidFill>
                <a:effectLst/>
                <a:uLnTx/>
                <a:uFillTx/>
                <a:latin typeface="+mj-lt"/>
                <a:ea typeface="+mj-ea"/>
                <a:cs typeface="+mj-cs"/>
                <a:sym typeface="+mn-ea"/>
              </a:rPr>
              <a:t>趋向科学规范的</a:t>
            </a:r>
            <a:r>
              <a:rPr kumimoji="0" lang="zh-CN" altLang="en-US" sz="3600" b="1" i="0" u="none" strike="noStrike" kern="1200" cap="none" spc="0" normalizeH="0" baseline="0" noProof="0" dirty="0" smtClean="0">
                <a:ln>
                  <a:noFill/>
                </a:ln>
                <a:solidFill>
                  <a:srgbClr val="FF0000"/>
                </a:solidFill>
                <a:effectLst/>
                <a:uLnTx/>
                <a:uFillTx/>
                <a:latin typeface="+mj-lt"/>
                <a:ea typeface="+mj-ea"/>
                <a:cs typeface="+mj-cs"/>
                <a:sym typeface="+mn-ea"/>
              </a:rPr>
              <a:t>政权组织</a:t>
            </a:r>
            <a:endParaRPr kumimoji="0" lang="zh-CN" altLang="en-US" sz="3600" b="1" i="0" u="none" strike="noStrike" kern="1200" cap="none" spc="0" normalizeH="0" baseline="0" noProof="0" dirty="0" smtClean="0">
              <a:ln>
                <a:noFill/>
              </a:ln>
              <a:solidFill>
                <a:srgbClr val="FF0000"/>
              </a:solidFill>
              <a:effectLst/>
              <a:uLnTx/>
              <a:uFillTx/>
              <a:latin typeface="+mj-lt"/>
              <a:ea typeface="+mj-ea"/>
              <a:cs typeface="+mj-cs"/>
              <a:sym typeface="+mn-ea"/>
            </a:endParaRPr>
          </a:p>
        </p:txBody>
      </p:sp>
      <p:sp>
        <p:nvSpPr>
          <p:cNvPr id="34" name="Text Box 3"/>
          <p:cNvSpPr txBox="1"/>
          <p:nvPr/>
        </p:nvSpPr>
        <p:spPr>
          <a:xfrm>
            <a:off x="6623978" y="2519710"/>
            <a:ext cx="720080" cy="384810"/>
          </a:xfrm>
          <a:prstGeom prst="rect">
            <a:avLst/>
          </a:prstGeom>
          <a:solidFill>
            <a:srgbClr val="FFFF00"/>
          </a:solidFill>
          <a:ln w="28575" cap="flat" cmpd="sng">
            <a:solidFill>
              <a:srgbClr val="FF0000"/>
            </a:solidFill>
            <a:prstDash val="solid"/>
            <a:miter/>
            <a:headEnd type="none" w="med" len="med"/>
            <a:tailEnd type="none" w="med" len="med"/>
          </a:ln>
        </p:spPr>
        <p:txBody>
          <a:bodyPr wrap="square" lIns="78145" tIns="39072" rIns="78145" bIns="39072">
            <a:spAutoFit/>
          </a:bodyPr>
          <a:p>
            <a:r>
              <a:rPr lang="zh-CN" altLang="en-US" sz="2000" b="1" dirty="0" smtClean="0">
                <a:latin typeface="黑体" panose="02010609060101010101" pitchFamily="49" charset="-122"/>
                <a:ea typeface="黑体" panose="02010609060101010101" pitchFamily="49" charset="-122"/>
              </a:rPr>
              <a:t>皇帝</a:t>
            </a:r>
            <a:endParaRPr lang="zh-CN" altLang="en-US" sz="2000" b="1" dirty="0">
              <a:latin typeface="黑体" panose="02010609060101010101" pitchFamily="49" charset="-122"/>
              <a:ea typeface="黑体" panose="02010609060101010101" pitchFamily="49" charset="-122"/>
            </a:endParaRPr>
          </a:p>
        </p:txBody>
      </p:sp>
      <p:sp>
        <p:nvSpPr>
          <p:cNvPr id="43" name="AutoShape 11"/>
          <p:cNvSpPr/>
          <p:nvPr/>
        </p:nvSpPr>
        <p:spPr>
          <a:xfrm rot="5400000">
            <a:off x="6858793" y="1267501"/>
            <a:ext cx="250383" cy="3706252"/>
          </a:xfrm>
          <a:prstGeom prst="leftBrace">
            <a:avLst>
              <a:gd name="adj1" fmla="val 0"/>
              <a:gd name="adj2" fmla="val 50000"/>
            </a:avLst>
          </a:prstGeom>
          <a:noFill/>
          <a:ln w="28575" cap="flat" cmpd="sng">
            <a:solidFill>
              <a:schemeClr val="tx1"/>
            </a:solidFill>
            <a:prstDash val="solid"/>
            <a:headEnd type="none" w="med" len="med"/>
            <a:tailEnd type="none" w="med" len="med"/>
          </a:ln>
        </p:spPr>
        <p:txBody>
          <a:bodyPr wrap="none" lIns="78145" tIns="39072" rIns="78145" bIns="39072" anchor="ctr"/>
          <a:p>
            <a:endParaRPr lang="zh-CN" altLang="en-US" sz="1600" b="1" dirty="0">
              <a:latin typeface="Arial" panose="020B0604020202020204" pitchFamily="34" charset="0"/>
              <a:ea typeface="宋体" panose="02010600030101010101" pitchFamily="2" charset="-122"/>
            </a:endParaRPr>
          </a:p>
        </p:txBody>
      </p:sp>
      <p:sp>
        <p:nvSpPr>
          <p:cNvPr id="44" name="Rectangle 15"/>
          <p:cNvSpPr/>
          <p:nvPr/>
        </p:nvSpPr>
        <p:spPr>
          <a:xfrm>
            <a:off x="4986844" y="3355474"/>
            <a:ext cx="1092187" cy="720080"/>
          </a:xfrm>
          <a:prstGeom prst="rect">
            <a:avLst/>
          </a:prstGeom>
          <a:solidFill>
            <a:srgbClr val="0033CC"/>
          </a:solidFill>
          <a:ln w="9525" cap="flat" cmpd="sng">
            <a:solidFill>
              <a:schemeClr val="tx1"/>
            </a:solidFill>
            <a:prstDash val="solid"/>
            <a:miter/>
            <a:headEnd type="none" w="med" len="med"/>
            <a:tailEnd type="none" w="med" len="med"/>
          </a:ln>
        </p:spPr>
        <p:txBody>
          <a:bodyPr wrap="none" lIns="78145" tIns="39072" rIns="78145" bIns="39072" anchor="ctr"/>
          <a:p>
            <a:pPr algn="ctr"/>
            <a:endParaRPr lang="en-US" altLang="zh-CN" sz="1600" b="1" dirty="0" smtClean="0">
              <a:solidFill>
                <a:schemeClr val="bg1"/>
              </a:solidFill>
              <a:latin typeface="方正姚体" panose="02010601030101010101" charset="-122"/>
              <a:ea typeface="方正姚体" panose="02010601030101010101" charset="-122"/>
            </a:endParaRPr>
          </a:p>
          <a:p>
            <a:pPr algn="ctr"/>
            <a:endParaRPr lang="en-US" altLang="zh-CN" sz="1600" b="1" dirty="0" smtClean="0">
              <a:solidFill>
                <a:schemeClr val="bg1"/>
              </a:solidFill>
              <a:latin typeface="方正姚体" panose="02010601030101010101" charset="-122"/>
              <a:ea typeface="方正姚体" panose="02010601030101010101" charset="-122"/>
            </a:endParaRPr>
          </a:p>
          <a:p>
            <a:pPr algn="ctr"/>
            <a:endParaRPr lang="en-US" altLang="zh-CN" sz="1600" b="1" dirty="0" smtClean="0">
              <a:solidFill>
                <a:schemeClr val="bg1"/>
              </a:solidFill>
              <a:latin typeface="方正姚体" panose="02010601030101010101" charset="-122"/>
              <a:ea typeface="方正姚体" panose="02010601030101010101" charset="-122"/>
            </a:endParaRPr>
          </a:p>
          <a:p>
            <a:pPr algn="ctr"/>
            <a:r>
              <a:rPr lang="zh-CN" altLang="en-US" sz="1600" b="1" dirty="0" smtClean="0">
                <a:solidFill>
                  <a:schemeClr val="bg1"/>
                </a:solidFill>
                <a:latin typeface="方正姚体" panose="02010601030101010101" charset="-122"/>
                <a:ea typeface="方正姚体" panose="02010601030101010101" charset="-122"/>
              </a:rPr>
              <a:t>中书省</a:t>
            </a:r>
            <a:endParaRPr lang="en-US" altLang="zh-CN" sz="1600" b="1" dirty="0" smtClean="0">
              <a:solidFill>
                <a:schemeClr val="bg1"/>
              </a:solidFill>
              <a:latin typeface="方正姚体" panose="02010601030101010101" charset="-122"/>
              <a:ea typeface="方正姚体" panose="02010601030101010101" charset="-122"/>
            </a:endParaRPr>
          </a:p>
          <a:p>
            <a:pPr algn="ctr"/>
            <a:r>
              <a:rPr lang="zh-CN" altLang="en-US" sz="1600" b="1" dirty="0" smtClean="0">
                <a:solidFill>
                  <a:srgbClr val="FF0000"/>
                </a:solidFill>
                <a:latin typeface="方正姚体" panose="02010601030101010101" charset="-122"/>
                <a:ea typeface="方正姚体" panose="02010601030101010101" charset="-122"/>
              </a:rPr>
              <a:t>起草诏令</a:t>
            </a:r>
            <a:endParaRPr lang="en-US" altLang="zh-CN" sz="1600" b="1" dirty="0" smtClean="0">
              <a:solidFill>
                <a:srgbClr val="FF0000"/>
              </a:solidFill>
              <a:latin typeface="方正姚体" panose="02010601030101010101" charset="-122"/>
              <a:ea typeface="方正姚体" panose="02010601030101010101" charset="-122"/>
            </a:endParaRPr>
          </a:p>
          <a:p>
            <a:endParaRPr lang="en-US" altLang="zh-CN" sz="1600" b="1" dirty="0" smtClean="0">
              <a:solidFill>
                <a:schemeClr val="bg1"/>
              </a:solidFill>
              <a:latin typeface="方正姚体" panose="02010601030101010101" charset="-122"/>
              <a:ea typeface="方正姚体" panose="02010601030101010101" charset="-122"/>
            </a:endParaRPr>
          </a:p>
          <a:p>
            <a:endParaRPr lang="en-US" altLang="zh-CN" sz="1600" b="1" dirty="0" smtClean="0">
              <a:solidFill>
                <a:schemeClr val="bg1"/>
              </a:solidFill>
              <a:latin typeface="方正姚体" panose="02010601030101010101" charset="-122"/>
              <a:ea typeface="方正姚体" panose="02010601030101010101" charset="-122"/>
            </a:endParaRPr>
          </a:p>
          <a:p>
            <a:endParaRPr lang="zh-CN" altLang="en-US" sz="1600" b="1" dirty="0">
              <a:solidFill>
                <a:schemeClr val="bg1"/>
              </a:solidFill>
              <a:latin typeface="方正姚体" panose="02010601030101010101" charset="-122"/>
              <a:ea typeface="方正姚体" panose="02010601030101010101" charset="-122"/>
            </a:endParaRPr>
          </a:p>
        </p:txBody>
      </p:sp>
      <p:sp>
        <p:nvSpPr>
          <p:cNvPr id="45" name="Rectangle 16"/>
          <p:cNvSpPr/>
          <p:nvPr/>
        </p:nvSpPr>
        <p:spPr>
          <a:xfrm>
            <a:off x="6427004" y="3355474"/>
            <a:ext cx="1133874" cy="719137"/>
          </a:xfrm>
          <a:prstGeom prst="rect">
            <a:avLst/>
          </a:prstGeom>
          <a:solidFill>
            <a:srgbClr val="0033CC"/>
          </a:solidFill>
          <a:ln w="9525" cap="flat" cmpd="sng">
            <a:solidFill>
              <a:schemeClr val="tx1"/>
            </a:solidFill>
            <a:prstDash val="solid"/>
            <a:miter/>
            <a:headEnd type="none" w="med" len="med"/>
            <a:tailEnd type="none" w="med" len="med"/>
          </a:ln>
        </p:spPr>
        <p:txBody>
          <a:bodyPr wrap="none" lIns="78145" tIns="39072" rIns="78145" bIns="39072" anchor="ctr"/>
          <a:p>
            <a:pPr algn="ctr"/>
            <a:endParaRPr lang="en-US" altLang="zh-CN" sz="1600" b="1" dirty="0" smtClean="0">
              <a:solidFill>
                <a:schemeClr val="bg1"/>
              </a:solidFill>
              <a:latin typeface="方正姚体" panose="02010601030101010101" charset="-122"/>
              <a:ea typeface="方正姚体" panose="02010601030101010101" charset="-122"/>
            </a:endParaRPr>
          </a:p>
          <a:p>
            <a:pPr algn="ctr"/>
            <a:r>
              <a:rPr lang="zh-CN" altLang="en-US" sz="1600" b="1" dirty="0" smtClean="0">
                <a:solidFill>
                  <a:schemeClr val="bg1"/>
                </a:solidFill>
                <a:latin typeface="方正姚体" panose="02010601030101010101" charset="-122"/>
                <a:ea typeface="方正姚体" panose="02010601030101010101" charset="-122"/>
              </a:rPr>
              <a:t>尚书省</a:t>
            </a:r>
            <a:endParaRPr lang="en-US" altLang="zh-CN" sz="1600" b="1" dirty="0" smtClean="0">
              <a:solidFill>
                <a:schemeClr val="bg1"/>
              </a:solidFill>
              <a:latin typeface="方正姚体" panose="02010601030101010101" charset="-122"/>
              <a:ea typeface="方正姚体" panose="02010601030101010101" charset="-122"/>
            </a:endParaRPr>
          </a:p>
          <a:p>
            <a:pPr algn="ctr"/>
            <a:r>
              <a:rPr lang="zh-CN" altLang="en-US" sz="1600" b="1" dirty="0" smtClean="0">
                <a:solidFill>
                  <a:srgbClr val="FF0000"/>
                </a:solidFill>
                <a:latin typeface="方正姚体" panose="02010601030101010101" charset="-122"/>
                <a:ea typeface="方正姚体" panose="02010601030101010101" charset="-122"/>
              </a:rPr>
              <a:t>执行</a:t>
            </a:r>
            <a:endParaRPr lang="en-US" altLang="zh-CN" sz="1600" b="1" dirty="0" smtClean="0">
              <a:solidFill>
                <a:srgbClr val="FF0000"/>
              </a:solidFill>
              <a:latin typeface="方正姚体" panose="02010601030101010101" charset="-122"/>
              <a:ea typeface="方正姚体" panose="02010601030101010101" charset="-122"/>
            </a:endParaRPr>
          </a:p>
          <a:p>
            <a:endParaRPr lang="zh-CN" altLang="en-US" sz="1600" b="1" dirty="0">
              <a:solidFill>
                <a:schemeClr val="bg1"/>
              </a:solidFill>
              <a:latin typeface="方正姚体" panose="02010601030101010101" charset="-122"/>
              <a:ea typeface="方正姚体" panose="02010601030101010101" charset="-122"/>
            </a:endParaRPr>
          </a:p>
        </p:txBody>
      </p:sp>
      <p:sp>
        <p:nvSpPr>
          <p:cNvPr id="47" name="Rectangle 17"/>
          <p:cNvSpPr/>
          <p:nvPr/>
        </p:nvSpPr>
        <p:spPr>
          <a:xfrm>
            <a:off x="7867164" y="3355474"/>
            <a:ext cx="1077180" cy="719138"/>
          </a:xfrm>
          <a:prstGeom prst="rect">
            <a:avLst/>
          </a:prstGeom>
          <a:solidFill>
            <a:srgbClr val="0033CC"/>
          </a:solidFill>
          <a:ln w="9525" cap="flat" cmpd="sng">
            <a:solidFill>
              <a:schemeClr val="tx1"/>
            </a:solidFill>
            <a:prstDash val="solid"/>
            <a:miter/>
            <a:headEnd type="none" w="med" len="med"/>
            <a:tailEnd type="none" w="med" len="med"/>
          </a:ln>
        </p:spPr>
        <p:txBody>
          <a:bodyPr wrap="none" lIns="78145" tIns="39072" rIns="78145" bIns="39072" anchor="ctr"/>
          <a:p>
            <a:pPr algn="ctr"/>
            <a:endParaRPr lang="en-US" altLang="zh-CN" sz="1600" b="1" dirty="0" smtClean="0">
              <a:solidFill>
                <a:schemeClr val="bg1"/>
              </a:solidFill>
              <a:latin typeface="方正姚体" panose="02010601030101010101" charset="-122"/>
              <a:ea typeface="方正姚体" panose="02010601030101010101" charset="-122"/>
            </a:endParaRPr>
          </a:p>
          <a:p>
            <a:pPr algn="ctr"/>
            <a:r>
              <a:rPr lang="zh-CN" altLang="en-US" sz="1600" b="1" dirty="0" smtClean="0">
                <a:solidFill>
                  <a:schemeClr val="bg1"/>
                </a:solidFill>
                <a:latin typeface="方正姚体" panose="02010601030101010101" charset="-122"/>
                <a:ea typeface="方正姚体" panose="02010601030101010101" charset="-122"/>
              </a:rPr>
              <a:t>门下省</a:t>
            </a:r>
            <a:endParaRPr lang="en-US" altLang="zh-CN" sz="1600" b="1" dirty="0" smtClean="0">
              <a:solidFill>
                <a:schemeClr val="bg1"/>
              </a:solidFill>
              <a:latin typeface="方正姚体" panose="02010601030101010101" charset="-122"/>
              <a:ea typeface="方正姚体" panose="02010601030101010101" charset="-122"/>
            </a:endParaRPr>
          </a:p>
          <a:p>
            <a:pPr algn="ctr"/>
            <a:r>
              <a:rPr lang="zh-CN" altLang="en-US" sz="1600" b="1" dirty="0" smtClean="0">
                <a:solidFill>
                  <a:srgbClr val="FF3300"/>
                </a:solidFill>
                <a:latin typeface="Garamond" panose="02020404030301010803" pitchFamily="18" charset="0"/>
                <a:ea typeface="方正姚体" panose="02010601030101010101" charset="-122"/>
              </a:rPr>
              <a:t>封驳审议</a:t>
            </a:r>
            <a:endParaRPr lang="zh-CN" altLang="en-US" sz="1600" b="1" dirty="0" smtClean="0">
              <a:solidFill>
                <a:srgbClr val="FF3300"/>
              </a:solidFill>
              <a:latin typeface="Garamond" panose="02020404030301010803" pitchFamily="18" charset="0"/>
              <a:ea typeface="方正姚体" panose="02010601030101010101" charset="-122"/>
            </a:endParaRPr>
          </a:p>
          <a:p>
            <a:endParaRPr lang="zh-CN" altLang="en-US" sz="1600" b="1" dirty="0">
              <a:solidFill>
                <a:schemeClr val="bg1"/>
              </a:solidFill>
              <a:latin typeface="方正姚体" panose="02010601030101010101" charset="-122"/>
              <a:ea typeface="方正姚体" panose="02010601030101010101" charset="-122"/>
            </a:endParaRPr>
          </a:p>
        </p:txBody>
      </p:sp>
      <p:sp>
        <p:nvSpPr>
          <p:cNvPr id="53" name="AutoShape 11"/>
          <p:cNvSpPr/>
          <p:nvPr/>
        </p:nvSpPr>
        <p:spPr>
          <a:xfrm rot="5400000">
            <a:off x="6895749" y="3390785"/>
            <a:ext cx="214638" cy="1728192"/>
          </a:xfrm>
          <a:prstGeom prst="leftBrace">
            <a:avLst>
              <a:gd name="adj1" fmla="val 0"/>
              <a:gd name="adj2" fmla="val 50000"/>
            </a:avLst>
          </a:prstGeom>
          <a:noFill/>
          <a:ln w="28575" cap="flat" cmpd="sng">
            <a:solidFill>
              <a:schemeClr val="tx1"/>
            </a:solidFill>
            <a:prstDash val="solid"/>
            <a:headEnd type="none" w="med" len="med"/>
            <a:tailEnd type="none" w="med" len="med"/>
          </a:ln>
        </p:spPr>
        <p:txBody>
          <a:bodyPr wrap="none" lIns="78145" tIns="39072" rIns="78145" bIns="39072" anchor="ctr"/>
          <a:p>
            <a:endParaRPr lang="zh-CN" altLang="en-US" sz="1600" b="1" dirty="0">
              <a:latin typeface="Arial" panose="020B0604020202020204" pitchFamily="34" charset="0"/>
              <a:ea typeface="宋体" panose="02010600030101010101" pitchFamily="2" charset="-122"/>
            </a:endParaRPr>
          </a:p>
        </p:txBody>
      </p:sp>
      <p:sp>
        <p:nvSpPr>
          <p:cNvPr id="54" name="AutoShape 18"/>
          <p:cNvSpPr/>
          <p:nvPr/>
        </p:nvSpPr>
        <p:spPr>
          <a:xfrm>
            <a:off x="6138972" y="4435594"/>
            <a:ext cx="284628" cy="857512"/>
          </a:xfrm>
          <a:prstGeom prst="flowChartProcess">
            <a:avLst/>
          </a:prstGeom>
          <a:solidFill>
            <a:srgbClr val="006600"/>
          </a:solidFill>
          <a:ln w="9525" cap="flat" cmpd="sng">
            <a:solidFill>
              <a:schemeClr val="tx1"/>
            </a:solidFill>
            <a:prstDash val="solid"/>
            <a:miter/>
            <a:headEnd type="none" w="med" len="med"/>
            <a:tailEnd type="none" w="med" len="med"/>
          </a:ln>
        </p:spPr>
        <p:txBody>
          <a:bodyPr wrap="none" lIns="78145" tIns="39072" rIns="78145" bIns="39072" anchor="ctr"/>
          <a:p>
            <a:r>
              <a:rPr lang="zh-CN" altLang="en-US" sz="1600" b="1" dirty="0">
                <a:solidFill>
                  <a:schemeClr val="bg1"/>
                </a:solidFill>
                <a:latin typeface="方正姚体" panose="02010601030101010101" charset="-122"/>
                <a:ea typeface="方正姚体" panose="02010601030101010101" charset="-122"/>
              </a:rPr>
              <a:t>吏</a:t>
            </a:r>
            <a:endParaRPr lang="zh-CN" altLang="en-US" sz="1600" b="1" dirty="0">
              <a:solidFill>
                <a:schemeClr val="bg1"/>
              </a:solidFill>
              <a:latin typeface="方正姚体" panose="02010601030101010101" charset="-122"/>
              <a:ea typeface="方正姚体" panose="02010601030101010101" charset="-122"/>
            </a:endParaRPr>
          </a:p>
          <a:p>
            <a:r>
              <a:rPr lang="zh-CN" altLang="en-US" sz="1600" b="1" dirty="0">
                <a:solidFill>
                  <a:schemeClr val="bg1"/>
                </a:solidFill>
                <a:latin typeface="方正姚体" panose="02010601030101010101" charset="-122"/>
                <a:ea typeface="方正姚体" panose="02010601030101010101" charset="-122"/>
              </a:rPr>
              <a:t>部</a:t>
            </a:r>
            <a:endParaRPr lang="zh-CN" altLang="en-US" sz="1600" b="1" dirty="0">
              <a:solidFill>
                <a:schemeClr val="bg1"/>
              </a:solidFill>
              <a:latin typeface="方正姚体" panose="02010601030101010101" charset="-122"/>
              <a:ea typeface="方正姚体" panose="02010601030101010101" charset="-122"/>
            </a:endParaRPr>
          </a:p>
        </p:txBody>
      </p:sp>
      <p:sp>
        <p:nvSpPr>
          <p:cNvPr id="55" name="AutoShape 19"/>
          <p:cNvSpPr/>
          <p:nvPr/>
        </p:nvSpPr>
        <p:spPr>
          <a:xfrm>
            <a:off x="6427004" y="4435594"/>
            <a:ext cx="288032" cy="864096"/>
          </a:xfrm>
          <a:prstGeom prst="flowChartProcess">
            <a:avLst/>
          </a:prstGeom>
          <a:solidFill>
            <a:srgbClr val="006600"/>
          </a:solidFill>
          <a:ln w="9525" cap="flat" cmpd="sng">
            <a:solidFill>
              <a:schemeClr val="tx1"/>
            </a:solidFill>
            <a:prstDash val="solid"/>
            <a:miter/>
            <a:headEnd type="none" w="med" len="med"/>
            <a:tailEnd type="none" w="med" len="med"/>
          </a:ln>
        </p:spPr>
        <p:txBody>
          <a:bodyPr wrap="none" lIns="78145" tIns="39072" rIns="78145" bIns="39072" anchor="ctr"/>
          <a:p>
            <a:r>
              <a:rPr lang="zh-CN" altLang="en-US" sz="1600" b="1" dirty="0">
                <a:solidFill>
                  <a:schemeClr val="bg1"/>
                </a:solidFill>
                <a:latin typeface="方正姚体" panose="02010601030101010101" charset="-122"/>
                <a:ea typeface="方正姚体" panose="02010601030101010101" charset="-122"/>
              </a:rPr>
              <a:t>户</a:t>
            </a:r>
            <a:endParaRPr lang="zh-CN" altLang="en-US" sz="1600" b="1" dirty="0">
              <a:solidFill>
                <a:schemeClr val="bg1"/>
              </a:solidFill>
              <a:latin typeface="方正姚体" panose="02010601030101010101" charset="-122"/>
              <a:ea typeface="方正姚体" panose="02010601030101010101" charset="-122"/>
            </a:endParaRPr>
          </a:p>
          <a:p>
            <a:r>
              <a:rPr lang="zh-CN" altLang="en-US" sz="1600" b="1" dirty="0">
                <a:solidFill>
                  <a:schemeClr val="bg1"/>
                </a:solidFill>
                <a:latin typeface="方正姚体" panose="02010601030101010101" charset="-122"/>
                <a:ea typeface="方正姚体" panose="02010601030101010101" charset="-122"/>
              </a:rPr>
              <a:t>部</a:t>
            </a:r>
            <a:endParaRPr lang="zh-CN" altLang="en-US" sz="1600" b="1" dirty="0">
              <a:solidFill>
                <a:schemeClr val="bg1"/>
              </a:solidFill>
              <a:latin typeface="方正姚体" panose="02010601030101010101" charset="-122"/>
              <a:ea typeface="方正姚体" panose="02010601030101010101" charset="-122"/>
            </a:endParaRPr>
          </a:p>
        </p:txBody>
      </p:sp>
      <p:sp>
        <p:nvSpPr>
          <p:cNvPr id="56" name="AutoShape 20"/>
          <p:cNvSpPr/>
          <p:nvPr/>
        </p:nvSpPr>
        <p:spPr>
          <a:xfrm>
            <a:off x="6715036" y="4435594"/>
            <a:ext cx="313941" cy="857512"/>
          </a:xfrm>
          <a:prstGeom prst="flowChartProcess">
            <a:avLst/>
          </a:prstGeom>
          <a:solidFill>
            <a:srgbClr val="006600"/>
          </a:solidFill>
          <a:ln w="9525" cap="flat" cmpd="sng">
            <a:solidFill>
              <a:schemeClr val="tx1"/>
            </a:solidFill>
            <a:prstDash val="solid"/>
            <a:miter/>
            <a:headEnd type="none" w="med" len="med"/>
            <a:tailEnd type="none" w="med" len="med"/>
          </a:ln>
        </p:spPr>
        <p:txBody>
          <a:bodyPr wrap="none" lIns="78145" tIns="39072" rIns="78145" bIns="39072" anchor="ctr"/>
          <a:p>
            <a:r>
              <a:rPr lang="zh-CN" altLang="en-US" sz="1600" b="1" dirty="0">
                <a:solidFill>
                  <a:schemeClr val="bg1"/>
                </a:solidFill>
                <a:latin typeface="方正姚体" panose="02010601030101010101" charset="-122"/>
                <a:ea typeface="方正姚体" panose="02010601030101010101" charset="-122"/>
              </a:rPr>
              <a:t>礼</a:t>
            </a:r>
            <a:endParaRPr lang="zh-CN" altLang="en-US" sz="1600" b="1" dirty="0">
              <a:solidFill>
                <a:schemeClr val="bg1"/>
              </a:solidFill>
              <a:latin typeface="方正姚体" panose="02010601030101010101" charset="-122"/>
              <a:ea typeface="方正姚体" panose="02010601030101010101" charset="-122"/>
            </a:endParaRPr>
          </a:p>
          <a:p>
            <a:r>
              <a:rPr lang="zh-CN" altLang="en-US" sz="1600" b="1" dirty="0">
                <a:solidFill>
                  <a:schemeClr val="bg1"/>
                </a:solidFill>
                <a:latin typeface="方正姚体" panose="02010601030101010101" charset="-122"/>
                <a:ea typeface="方正姚体" panose="02010601030101010101" charset="-122"/>
              </a:rPr>
              <a:t>部</a:t>
            </a:r>
            <a:endParaRPr lang="zh-CN" altLang="en-US" sz="1600" b="1" dirty="0">
              <a:solidFill>
                <a:schemeClr val="bg1"/>
              </a:solidFill>
              <a:latin typeface="方正姚体" panose="02010601030101010101" charset="-122"/>
              <a:ea typeface="方正姚体" panose="02010601030101010101" charset="-122"/>
            </a:endParaRPr>
          </a:p>
        </p:txBody>
      </p:sp>
      <p:sp>
        <p:nvSpPr>
          <p:cNvPr id="57" name="AutoShape 21"/>
          <p:cNvSpPr/>
          <p:nvPr/>
        </p:nvSpPr>
        <p:spPr>
          <a:xfrm>
            <a:off x="7003068" y="4435594"/>
            <a:ext cx="300250" cy="864096"/>
          </a:xfrm>
          <a:prstGeom prst="flowChartProcess">
            <a:avLst/>
          </a:prstGeom>
          <a:solidFill>
            <a:srgbClr val="006600"/>
          </a:solidFill>
          <a:ln w="9525" cap="flat" cmpd="sng">
            <a:solidFill>
              <a:schemeClr val="tx1"/>
            </a:solidFill>
            <a:prstDash val="solid"/>
            <a:miter/>
            <a:headEnd type="none" w="med" len="med"/>
            <a:tailEnd type="none" w="med" len="med"/>
          </a:ln>
        </p:spPr>
        <p:txBody>
          <a:bodyPr wrap="none" lIns="78145" tIns="39072" rIns="78145" bIns="39072" anchor="ctr"/>
          <a:p>
            <a:r>
              <a:rPr lang="zh-CN" altLang="en-US" sz="1600" b="1" dirty="0">
                <a:solidFill>
                  <a:schemeClr val="bg1"/>
                </a:solidFill>
                <a:latin typeface="方正姚体" panose="02010601030101010101" charset="-122"/>
                <a:ea typeface="方正姚体" panose="02010601030101010101" charset="-122"/>
              </a:rPr>
              <a:t>兵</a:t>
            </a:r>
            <a:endParaRPr lang="zh-CN" altLang="en-US" sz="1600" b="1" dirty="0">
              <a:solidFill>
                <a:schemeClr val="bg1"/>
              </a:solidFill>
              <a:latin typeface="方正姚体" panose="02010601030101010101" charset="-122"/>
              <a:ea typeface="方正姚体" panose="02010601030101010101" charset="-122"/>
            </a:endParaRPr>
          </a:p>
          <a:p>
            <a:r>
              <a:rPr lang="zh-CN" altLang="en-US" sz="1600" b="1" dirty="0">
                <a:solidFill>
                  <a:schemeClr val="bg1"/>
                </a:solidFill>
                <a:latin typeface="方正姚体" panose="02010601030101010101" charset="-122"/>
                <a:ea typeface="方正姚体" panose="02010601030101010101" charset="-122"/>
              </a:rPr>
              <a:t>部</a:t>
            </a:r>
            <a:endParaRPr lang="zh-CN" altLang="en-US" sz="1600" b="1" dirty="0">
              <a:solidFill>
                <a:schemeClr val="bg1"/>
              </a:solidFill>
              <a:latin typeface="方正姚体" panose="02010601030101010101" charset="-122"/>
              <a:ea typeface="方正姚体" panose="02010601030101010101" charset="-122"/>
            </a:endParaRPr>
          </a:p>
        </p:txBody>
      </p:sp>
      <p:sp>
        <p:nvSpPr>
          <p:cNvPr id="58" name="AutoShape 22"/>
          <p:cNvSpPr/>
          <p:nvPr/>
        </p:nvSpPr>
        <p:spPr>
          <a:xfrm>
            <a:off x="7291100" y="4435594"/>
            <a:ext cx="312625" cy="857512"/>
          </a:xfrm>
          <a:prstGeom prst="flowChartProcess">
            <a:avLst/>
          </a:prstGeom>
          <a:solidFill>
            <a:srgbClr val="006600"/>
          </a:solidFill>
          <a:ln w="9525" cap="flat" cmpd="sng">
            <a:solidFill>
              <a:schemeClr val="tx1"/>
            </a:solidFill>
            <a:prstDash val="solid"/>
            <a:miter/>
            <a:headEnd type="none" w="med" len="med"/>
            <a:tailEnd type="none" w="med" len="med"/>
          </a:ln>
        </p:spPr>
        <p:txBody>
          <a:bodyPr wrap="none" lIns="78145" tIns="39072" rIns="78145" bIns="39072" anchor="ctr"/>
          <a:p>
            <a:r>
              <a:rPr lang="zh-CN" altLang="en-US" sz="1600" b="1" dirty="0">
                <a:solidFill>
                  <a:schemeClr val="bg1"/>
                </a:solidFill>
                <a:latin typeface="方正姚体" panose="02010601030101010101" charset="-122"/>
                <a:ea typeface="方正姚体" panose="02010601030101010101" charset="-122"/>
              </a:rPr>
              <a:t>刑</a:t>
            </a:r>
            <a:endParaRPr lang="zh-CN" altLang="en-US" sz="1600" b="1" dirty="0">
              <a:solidFill>
                <a:schemeClr val="bg1"/>
              </a:solidFill>
              <a:latin typeface="方正姚体" panose="02010601030101010101" charset="-122"/>
              <a:ea typeface="方正姚体" panose="02010601030101010101" charset="-122"/>
            </a:endParaRPr>
          </a:p>
          <a:p>
            <a:r>
              <a:rPr lang="zh-CN" altLang="en-US" sz="1600" b="1" dirty="0">
                <a:solidFill>
                  <a:schemeClr val="bg1"/>
                </a:solidFill>
                <a:latin typeface="方正姚体" panose="02010601030101010101" charset="-122"/>
                <a:ea typeface="方正姚体" panose="02010601030101010101" charset="-122"/>
              </a:rPr>
              <a:t>部</a:t>
            </a:r>
            <a:endParaRPr lang="zh-CN" altLang="en-US" sz="1600" b="1" dirty="0">
              <a:solidFill>
                <a:schemeClr val="bg1"/>
              </a:solidFill>
              <a:latin typeface="方正姚体" panose="02010601030101010101" charset="-122"/>
              <a:ea typeface="方正姚体" panose="02010601030101010101" charset="-122"/>
            </a:endParaRPr>
          </a:p>
        </p:txBody>
      </p:sp>
      <p:sp>
        <p:nvSpPr>
          <p:cNvPr id="59" name="AutoShape 23"/>
          <p:cNvSpPr/>
          <p:nvPr/>
        </p:nvSpPr>
        <p:spPr>
          <a:xfrm>
            <a:off x="7579132" y="4435594"/>
            <a:ext cx="294371" cy="857511"/>
          </a:xfrm>
          <a:prstGeom prst="flowChartProcess">
            <a:avLst/>
          </a:prstGeom>
          <a:solidFill>
            <a:srgbClr val="006600"/>
          </a:solidFill>
          <a:ln w="9525" cap="flat" cmpd="sng">
            <a:solidFill>
              <a:schemeClr val="tx1"/>
            </a:solidFill>
            <a:prstDash val="solid"/>
            <a:miter/>
            <a:headEnd type="none" w="med" len="med"/>
            <a:tailEnd type="none" w="med" len="med"/>
          </a:ln>
        </p:spPr>
        <p:txBody>
          <a:bodyPr wrap="none" lIns="78145" tIns="39072" rIns="78145" bIns="39072" anchor="ctr"/>
          <a:p>
            <a:r>
              <a:rPr lang="zh-CN" altLang="en-US" sz="1600" b="1" dirty="0">
                <a:solidFill>
                  <a:schemeClr val="bg1"/>
                </a:solidFill>
                <a:latin typeface="方正姚体" panose="02010601030101010101" charset="-122"/>
                <a:ea typeface="方正姚体" panose="02010601030101010101" charset="-122"/>
              </a:rPr>
              <a:t>工</a:t>
            </a:r>
            <a:endParaRPr lang="zh-CN" altLang="en-US" sz="1600" b="1" dirty="0">
              <a:solidFill>
                <a:schemeClr val="bg1"/>
              </a:solidFill>
              <a:latin typeface="方正姚体" panose="02010601030101010101" charset="-122"/>
              <a:ea typeface="方正姚体" panose="02010601030101010101" charset="-122"/>
            </a:endParaRPr>
          </a:p>
          <a:p>
            <a:r>
              <a:rPr lang="zh-CN" altLang="en-US" sz="1600" b="1" dirty="0">
                <a:solidFill>
                  <a:schemeClr val="bg1"/>
                </a:solidFill>
                <a:latin typeface="方正姚体" panose="02010601030101010101" charset="-122"/>
                <a:ea typeface="方正姚体" panose="02010601030101010101" charset="-122"/>
              </a:rPr>
              <a:t>部</a:t>
            </a:r>
            <a:endParaRPr lang="zh-CN" altLang="en-US" sz="1600" b="1" dirty="0">
              <a:solidFill>
                <a:schemeClr val="bg1"/>
              </a:solidFill>
              <a:latin typeface="方正姚体" panose="02010601030101010101" charset="-122"/>
              <a:ea typeface="方正姚体" panose="02010601030101010101" charset="-122"/>
            </a:endParaRPr>
          </a:p>
        </p:txBody>
      </p:sp>
      <p:sp>
        <p:nvSpPr>
          <p:cNvPr id="42" name="TextBox 41"/>
          <p:cNvSpPr txBox="1"/>
          <p:nvPr/>
        </p:nvSpPr>
        <p:spPr>
          <a:xfrm>
            <a:off x="6623472" y="1696760"/>
            <a:ext cx="936104" cy="460375"/>
          </a:xfrm>
          <a:prstGeom prst="rect">
            <a:avLst/>
          </a:prstGeom>
          <a:noFill/>
        </p:spPr>
        <p:txBody>
          <a:bodyPr wrap="square" rtlCol="0">
            <a:spAutoFit/>
          </a:bodyPr>
          <a:p>
            <a:r>
              <a:rPr lang="zh-CN" altLang="en-US" sz="2400" b="1" dirty="0" smtClean="0">
                <a:latin typeface="微软雅黑" panose="020B0503020204020204" charset="-122"/>
                <a:ea typeface="微软雅黑" panose="020B0503020204020204" charset="-122"/>
              </a:rPr>
              <a:t>唐初</a:t>
            </a:r>
            <a:endParaRPr lang="zh-CN" altLang="en-US" sz="2400" b="1" dirty="0">
              <a:latin typeface="微软雅黑" panose="020B0503020204020204" charset="-122"/>
              <a:ea typeface="微软雅黑" panose="020B0503020204020204" charset="-122"/>
            </a:endParaRPr>
          </a:p>
        </p:txBody>
      </p:sp>
      <p:sp>
        <p:nvSpPr>
          <p:cNvPr id="6" name="TextBox 41"/>
          <p:cNvSpPr txBox="1"/>
          <p:nvPr/>
        </p:nvSpPr>
        <p:spPr>
          <a:xfrm>
            <a:off x="1856527" y="922060"/>
            <a:ext cx="936104" cy="460375"/>
          </a:xfrm>
          <a:prstGeom prst="rect">
            <a:avLst/>
          </a:prstGeom>
          <a:noFill/>
        </p:spPr>
        <p:txBody>
          <a:bodyPr wrap="square" rtlCol="0">
            <a:spAutoFit/>
          </a:bodyPr>
          <a:p>
            <a:r>
              <a:rPr lang="zh-CN" altLang="en-US" sz="2400" b="1" dirty="0" smtClean="0">
                <a:latin typeface="微软雅黑" panose="020B0503020204020204" charset="-122"/>
                <a:ea typeface="微软雅黑" panose="020B0503020204020204" charset="-122"/>
              </a:rPr>
              <a:t>秦汉</a:t>
            </a:r>
            <a:endParaRPr lang="zh-CN" altLang="en-US" sz="2400" b="1" dirty="0" smtClean="0">
              <a:latin typeface="微软雅黑" panose="020B0503020204020204" charset="-122"/>
              <a:ea typeface="微软雅黑" panose="020B0503020204020204" charset="-122"/>
            </a:endParaRPr>
          </a:p>
        </p:txBody>
      </p:sp>
      <p:sp>
        <p:nvSpPr>
          <p:cNvPr id="7" name="矩形 6"/>
          <p:cNvSpPr/>
          <p:nvPr/>
        </p:nvSpPr>
        <p:spPr>
          <a:xfrm>
            <a:off x="5537200" y="5546725"/>
            <a:ext cx="2957195" cy="939165"/>
          </a:xfrm>
          <a:prstGeom prst="rect">
            <a:avLst/>
          </a:prstGeom>
          <a:solidFill>
            <a:srgbClr val="FFFF00"/>
          </a:solidFill>
        </p:spPr>
        <p:txBody>
          <a:bodyPr wrap="square" lIns="78145" tIns="39072" rIns="78145" bIns="39072">
            <a:spAutoFit/>
          </a:bodyPr>
          <a:p>
            <a:r>
              <a:rPr lang="zh-CN" altLang="zh-CN" sz="2800" b="1" kern="100" dirty="0" smtClean="0">
                <a:latin typeface="华文中宋" panose="02010600040101010101" pitchFamily="2" charset="-122"/>
                <a:ea typeface="华文中宋" panose="02010600040101010101" pitchFamily="2" charset="-122"/>
                <a:cs typeface="华文中宋" panose="02010600040101010101" pitchFamily="2" charset="-122"/>
              </a:rPr>
              <a:t>中央决策和行政体制的日臻完备</a:t>
            </a:r>
            <a:endParaRPr lang="zh-CN" altLang="zh-CN" sz="2800" b="1" kern="100" dirty="0" smtClean="0">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10" name="TextBox 7"/>
          <p:cNvSpPr txBox="1"/>
          <p:nvPr/>
        </p:nvSpPr>
        <p:spPr>
          <a:xfrm>
            <a:off x="353060" y="747395"/>
            <a:ext cx="1386840" cy="521970"/>
          </a:xfrm>
          <a:prstGeom prst="rect">
            <a:avLst/>
          </a:prstGeom>
          <a:noFill/>
        </p:spPr>
        <p:txBody>
          <a:bodyPr wrap="square" rtlCol="0">
            <a:spAutoFit/>
          </a:bodyPr>
          <a:p>
            <a:r>
              <a:rPr lang="en-US" altLang="zh-CN" sz="2800" b="1" dirty="0">
                <a:solidFill>
                  <a:srgbClr val="FF0000"/>
                </a:solidFill>
                <a:latin typeface="微软雅黑" panose="020B0503020204020204" charset="-122"/>
                <a:ea typeface="微软雅黑" panose="020B0503020204020204" charset="-122"/>
                <a:cs typeface="微软雅黑" panose="020B0503020204020204" charset="-122"/>
              </a:rPr>
              <a:t>1.</a:t>
            </a: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rPr>
              <a:t>溯源</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28" name="文本框 27"/>
          <p:cNvSpPr txBox="1"/>
          <p:nvPr/>
        </p:nvSpPr>
        <p:spPr>
          <a:xfrm>
            <a:off x="4821719" y="747688"/>
            <a:ext cx="1214755" cy="521970"/>
          </a:xfrm>
          <a:prstGeom prst="rect">
            <a:avLst/>
          </a:prstGeom>
          <a:noFill/>
        </p:spPr>
        <p:txBody>
          <a:bodyPr wrap="none" rtlCol="0">
            <a:spAutoFit/>
          </a:bodyPr>
          <a:p>
            <a:pPr algn="l"/>
            <a:r>
              <a:rPr lang="en-US" altLang="zh-CN" sz="2800" b="1" dirty="0">
                <a:solidFill>
                  <a:srgbClr val="FF0000"/>
                </a:solidFill>
                <a:latin typeface="微软雅黑" panose="020B0503020204020204" charset="-122"/>
                <a:ea typeface="微软雅黑" panose="020B0503020204020204" charset="-122"/>
                <a:cs typeface="微软雅黑" panose="020B0503020204020204" charset="-122"/>
                <a:sym typeface="+mn-ea"/>
              </a:rPr>
              <a:t>2.</a:t>
            </a: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职权</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54"/>
                                        </p:tgtEl>
                                        <p:attrNameLst>
                                          <p:attrName>style.visibility</p:attrName>
                                        </p:attrNameLst>
                                      </p:cBhvr>
                                      <p:to>
                                        <p:strVal val="visible"/>
                                      </p:to>
                                    </p:set>
                                    <p:anim calcmode="lin" valueType="num">
                                      <p:cBhvr additive="base">
                                        <p:cTn id="23" dur="500" fill="hold"/>
                                        <p:tgtEl>
                                          <p:spTgt spid="2054"/>
                                        </p:tgtEl>
                                        <p:attrNameLst>
                                          <p:attrName>ppt_x</p:attrName>
                                        </p:attrNameLst>
                                      </p:cBhvr>
                                      <p:tavLst>
                                        <p:tav tm="0">
                                          <p:val>
                                            <p:strVal val="#ppt_x"/>
                                          </p:val>
                                        </p:tav>
                                        <p:tav tm="100000">
                                          <p:val>
                                            <p:strVal val="#ppt_x"/>
                                          </p:val>
                                        </p:tav>
                                      </p:tavLst>
                                    </p:anim>
                                    <p:anim calcmode="lin" valueType="num">
                                      <p:cBhvr additive="base">
                                        <p:cTn id="24" dur="500" fill="hold"/>
                                        <p:tgtEl>
                                          <p:spTgt spid="205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ppt_x"/>
                                          </p:val>
                                        </p:tav>
                                        <p:tav tm="100000">
                                          <p:val>
                                            <p:strVal val="#ppt_x"/>
                                          </p:val>
                                        </p:tav>
                                      </p:tavLst>
                                    </p:anim>
                                    <p:anim calcmode="lin" valueType="num">
                                      <p:cBhvr additive="base">
                                        <p:cTn id="44" dur="5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additive="base">
                                        <p:cTn id="47" dur="500" fill="hold"/>
                                        <p:tgtEl>
                                          <p:spTgt spid="43"/>
                                        </p:tgtEl>
                                        <p:attrNameLst>
                                          <p:attrName>ppt_x</p:attrName>
                                        </p:attrNameLst>
                                      </p:cBhvr>
                                      <p:tavLst>
                                        <p:tav tm="0">
                                          <p:val>
                                            <p:strVal val="#ppt_x"/>
                                          </p:val>
                                        </p:tav>
                                        <p:tav tm="100000">
                                          <p:val>
                                            <p:strVal val="#ppt_x"/>
                                          </p:val>
                                        </p:tav>
                                      </p:tavLst>
                                    </p:anim>
                                    <p:anim calcmode="lin" valueType="num">
                                      <p:cBhvr additive="base">
                                        <p:cTn id="48" dur="500" fill="hold"/>
                                        <p:tgtEl>
                                          <p:spTgt spid="4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additive="base">
                                        <p:cTn id="51" dur="500" fill="hold"/>
                                        <p:tgtEl>
                                          <p:spTgt spid="44"/>
                                        </p:tgtEl>
                                        <p:attrNameLst>
                                          <p:attrName>ppt_x</p:attrName>
                                        </p:attrNameLst>
                                      </p:cBhvr>
                                      <p:tavLst>
                                        <p:tav tm="0">
                                          <p:val>
                                            <p:strVal val="#ppt_x"/>
                                          </p:val>
                                        </p:tav>
                                        <p:tav tm="100000">
                                          <p:val>
                                            <p:strVal val="#ppt_x"/>
                                          </p:val>
                                        </p:tav>
                                      </p:tavLst>
                                    </p:anim>
                                    <p:anim calcmode="lin" valueType="num">
                                      <p:cBhvr additive="base">
                                        <p:cTn id="52" dur="500" fill="hold"/>
                                        <p:tgtEl>
                                          <p:spTgt spid="4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500" fill="hold"/>
                                        <p:tgtEl>
                                          <p:spTgt spid="45"/>
                                        </p:tgtEl>
                                        <p:attrNameLst>
                                          <p:attrName>ppt_x</p:attrName>
                                        </p:attrNameLst>
                                      </p:cBhvr>
                                      <p:tavLst>
                                        <p:tav tm="0">
                                          <p:val>
                                            <p:strVal val="#ppt_x"/>
                                          </p:val>
                                        </p:tav>
                                        <p:tav tm="100000">
                                          <p:val>
                                            <p:strVal val="#ppt_x"/>
                                          </p:val>
                                        </p:tav>
                                      </p:tavLst>
                                    </p:anim>
                                    <p:anim calcmode="lin" valueType="num">
                                      <p:cBhvr additive="base">
                                        <p:cTn id="56" dur="500" fill="hold"/>
                                        <p:tgtEl>
                                          <p:spTgt spid="4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ppt_x"/>
                                          </p:val>
                                        </p:tav>
                                        <p:tav tm="100000">
                                          <p:val>
                                            <p:strVal val="#ppt_x"/>
                                          </p:val>
                                        </p:tav>
                                      </p:tavLst>
                                    </p:anim>
                                    <p:anim calcmode="lin" valueType="num">
                                      <p:cBhvr additive="base">
                                        <p:cTn id="60" dur="500" fill="hold"/>
                                        <p:tgtEl>
                                          <p:spTgt spid="4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additive="base">
                                        <p:cTn id="63" dur="500" fill="hold"/>
                                        <p:tgtEl>
                                          <p:spTgt spid="53"/>
                                        </p:tgtEl>
                                        <p:attrNameLst>
                                          <p:attrName>ppt_x</p:attrName>
                                        </p:attrNameLst>
                                      </p:cBhvr>
                                      <p:tavLst>
                                        <p:tav tm="0">
                                          <p:val>
                                            <p:strVal val="#ppt_x"/>
                                          </p:val>
                                        </p:tav>
                                        <p:tav tm="100000">
                                          <p:val>
                                            <p:strVal val="#ppt_x"/>
                                          </p:val>
                                        </p:tav>
                                      </p:tavLst>
                                    </p:anim>
                                    <p:anim calcmode="lin" valueType="num">
                                      <p:cBhvr additive="base">
                                        <p:cTn id="64" dur="500" fill="hold"/>
                                        <p:tgtEl>
                                          <p:spTgt spid="5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 calcmode="lin" valueType="num">
                                      <p:cBhvr additive="base">
                                        <p:cTn id="67" dur="500" fill="hold"/>
                                        <p:tgtEl>
                                          <p:spTgt spid="54"/>
                                        </p:tgtEl>
                                        <p:attrNameLst>
                                          <p:attrName>ppt_x</p:attrName>
                                        </p:attrNameLst>
                                      </p:cBhvr>
                                      <p:tavLst>
                                        <p:tav tm="0">
                                          <p:val>
                                            <p:strVal val="#ppt_x"/>
                                          </p:val>
                                        </p:tav>
                                        <p:tav tm="100000">
                                          <p:val>
                                            <p:strVal val="#ppt_x"/>
                                          </p:val>
                                        </p:tav>
                                      </p:tavLst>
                                    </p:anim>
                                    <p:anim calcmode="lin" valueType="num">
                                      <p:cBhvr additive="base">
                                        <p:cTn id="68" dur="500" fill="hold"/>
                                        <p:tgtEl>
                                          <p:spTgt spid="54"/>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additive="base">
                                        <p:cTn id="71" dur="500" fill="hold"/>
                                        <p:tgtEl>
                                          <p:spTgt spid="55"/>
                                        </p:tgtEl>
                                        <p:attrNameLst>
                                          <p:attrName>ppt_x</p:attrName>
                                        </p:attrNameLst>
                                      </p:cBhvr>
                                      <p:tavLst>
                                        <p:tav tm="0">
                                          <p:val>
                                            <p:strVal val="#ppt_x"/>
                                          </p:val>
                                        </p:tav>
                                        <p:tav tm="100000">
                                          <p:val>
                                            <p:strVal val="#ppt_x"/>
                                          </p:val>
                                        </p:tav>
                                      </p:tavLst>
                                    </p:anim>
                                    <p:anim calcmode="lin" valueType="num">
                                      <p:cBhvr additive="base">
                                        <p:cTn id="72" dur="500" fill="hold"/>
                                        <p:tgtEl>
                                          <p:spTgt spid="5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56"/>
                                        </p:tgtEl>
                                        <p:attrNameLst>
                                          <p:attrName>style.visibility</p:attrName>
                                        </p:attrNameLst>
                                      </p:cBhvr>
                                      <p:to>
                                        <p:strVal val="visible"/>
                                      </p:to>
                                    </p:set>
                                    <p:anim calcmode="lin" valueType="num">
                                      <p:cBhvr additive="base">
                                        <p:cTn id="75" dur="500" fill="hold"/>
                                        <p:tgtEl>
                                          <p:spTgt spid="56"/>
                                        </p:tgtEl>
                                        <p:attrNameLst>
                                          <p:attrName>ppt_x</p:attrName>
                                        </p:attrNameLst>
                                      </p:cBhvr>
                                      <p:tavLst>
                                        <p:tav tm="0">
                                          <p:val>
                                            <p:strVal val="#ppt_x"/>
                                          </p:val>
                                        </p:tav>
                                        <p:tav tm="100000">
                                          <p:val>
                                            <p:strVal val="#ppt_x"/>
                                          </p:val>
                                        </p:tav>
                                      </p:tavLst>
                                    </p:anim>
                                    <p:anim calcmode="lin" valueType="num">
                                      <p:cBhvr additive="base">
                                        <p:cTn id="76" dur="500" fill="hold"/>
                                        <p:tgtEl>
                                          <p:spTgt spid="56"/>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57"/>
                                        </p:tgtEl>
                                        <p:attrNameLst>
                                          <p:attrName>style.visibility</p:attrName>
                                        </p:attrNameLst>
                                      </p:cBhvr>
                                      <p:to>
                                        <p:strVal val="visible"/>
                                      </p:to>
                                    </p:set>
                                    <p:anim calcmode="lin" valueType="num">
                                      <p:cBhvr additive="base">
                                        <p:cTn id="79" dur="500" fill="hold"/>
                                        <p:tgtEl>
                                          <p:spTgt spid="57"/>
                                        </p:tgtEl>
                                        <p:attrNameLst>
                                          <p:attrName>ppt_x</p:attrName>
                                        </p:attrNameLst>
                                      </p:cBhvr>
                                      <p:tavLst>
                                        <p:tav tm="0">
                                          <p:val>
                                            <p:strVal val="#ppt_x"/>
                                          </p:val>
                                        </p:tav>
                                        <p:tav tm="100000">
                                          <p:val>
                                            <p:strVal val="#ppt_x"/>
                                          </p:val>
                                        </p:tav>
                                      </p:tavLst>
                                    </p:anim>
                                    <p:anim calcmode="lin" valueType="num">
                                      <p:cBhvr additive="base">
                                        <p:cTn id="80" dur="500" fill="hold"/>
                                        <p:tgtEl>
                                          <p:spTgt spid="57"/>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58"/>
                                        </p:tgtEl>
                                        <p:attrNameLst>
                                          <p:attrName>style.visibility</p:attrName>
                                        </p:attrNameLst>
                                      </p:cBhvr>
                                      <p:to>
                                        <p:strVal val="visible"/>
                                      </p:to>
                                    </p:set>
                                    <p:anim calcmode="lin" valueType="num">
                                      <p:cBhvr additive="base">
                                        <p:cTn id="83" dur="500" fill="hold"/>
                                        <p:tgtEl>
                                          <p:spTgt spid="58"/>
                                        </p:tgtEl>
                                        <p:attrNameLst>
                                          <p:attrName>ppt_x</p:attrName>
                                        </p:attrNameLst>
                                      </p:cBhvr>
                                      <p:tavLst>
                                        <p:tav tm="0">
                                          <p:val>
                                            <p:strVal val="#ppt_x"/>
                                          </p:val>
                                        </p:tav>
                                        <p:tav tm="100000">
                                          <p:val>
                                            <p:strVal val="#ppt_x"/>
                                          </p:val>
                                        </p:tav>
                                      </p:tavLst>
                                    </p:anim>
                                    <p:anim calcmode="lin" valueType="num">
                                      <p:cBhvr additive="base">
                                        <p:cTn id="84" dur="500" fill="hold"/>
                                        <p:tgtEl>
                                          <p:spTgt spid="5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additive="base">
                                        <p:cTn id="87" dur="500" fill="hold"/>
                                        <p:tgtEl>
                                          <p:spTgt spid="59"/>
                                        </p:tgtEl>
                                        <p:attrNameLst>
                                          <p:attrName>ppt_x</p:attrName>
                                        </p:attrNameLst>
                                      </p:cBhvr>
                                      <p:tavLst>
                                        <p:tav tm="0">
                                          <p:val>
                                            <p:strVal val="#ppt_x"/>
                                          </p:val>
                                        </p:tav>
                                        <p:tav tm="100000">
                                          <p:val>
                                            <p:strVal val="#ppt_x"/>
                                          </p:val>
                                        </p:tav>
                                      </p:tavLst>
                                    </p:anim>
                                    <p:anim calcmode="lin" valueType="num">
                                      <p:cBhvr additive="base">
                                        <p:cTn id="88" dur="500" fill="hold"/>
                                        <p:tgtEl>
                                          <p:spTgt spid="59"/>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500" fill="hold"/>
                                        <p:tgtEl>
                                          <p:spTgt spid="28"/>
                                        </p:tgtEl>
                                        <p:attrNameLst>
                                          <p:attrName>ppt_x</p:attrName>
                                        </p:attrNameLst>
                                      </p:cBhvr>
                                      <p:tavLst>
                                        <p:tav tm="0">
                                          <p:val>
                                            <p:strVal val="#ppt_x"/>
                                          </p:val>
                                        </p:tav>
                                        <p:tav tm="100000">
                                          <p:val>
                                            <p:strVal val="#ppt_x"/>
                                          </p:val>
                                        </p:tav>
                                      </p:tavLst>
                                    </p:anim>
                                    <p:anim calcmode="lin" valueType="num">
                                      <p:cBhvr additive="base">
                                        <p:cTn id="9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500" fill="hold"/>
                                        <p:tgtEl>
                                          <p:spTgt spid="7"/>
                                        </p:tgtEl>
                                        <p:attrNameLst>
                                          <p:attrName>ppt_x</p:attrName>
                                        </p:attrNameLst>
                                      </p:cBhvr>
                                      <p:tavLst>
                                        <p:tav tm="0">
                                          <p:val>
                                            <p:strVal val="#ppt_x"/>
                                          </p:val>
                                        </p:tav>
                                        <p:tav tm="100000">
                                          <p:val>
                                            <p:strVal val="#ppt_x"/>
                                          </p:val>
                                        </p:tav>
                                      </p:tavLst>
                                    </p:anim>
                                    <p:anim calcmode="lin" valueType="num">
                                      <p:cBhvr additive="base">
                                        <p:cTn id="10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6" grpId="0"/>
      <p:bldP spid="3" grpId="0" bldLvl="0" animBg="1"/>
      <p:bldP spid="4" grpId="0" bldLvl="0" animBg="1"/>
      <p:bldP spid="8" grpId="0" bldLvl="0" animBg="1"/>
      <p:bldP spid="34" grpId="0" bldLvl="0" animBg="1"/>
      <p:bldP spid="43" grpId="0" animBg="1"/>
      <p:bldP spid="44" grpId="0" animBg="1"/>
      <p:bldP spid="45" grpId="0" animBg="1"/>
      <p:bldP spid="47" grpId="0" animBg="1"/>
      <p:bldP spid="53" grpId="0" animBg="1"/>
      <p:bldP spid="54" grpId="0" animBg="1"/>
      <p:bldP spid="55" grpId="0" animBg="1"/>
      <p:bldP spid="56" grpId="0" animBg="1"/>
      <p:bldP spid="57" grpId="0" animBg="1"/>
      <p:bldP spid="58" grpId="0" animBg="1"/>
      <p:bldP spid="59" grpId="0" animBg="1"/>
      <p:bldP spid="42" grpId="0"/>
      <p:bldP spid="28" grpId="0"/>
      <p:bldP spid="7"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203960" y="5625465"/>
            <a:ext cx="2314575" cy="508000"/>
          </a:xfrm>
          <a:prstGeom prst="rect">
            <a:avLst/>
          </a:prstGeom>
          <a:solidFill>
            <a:srgbClr val="FFFF00"/>
          </a:solidFill>
        </p:spPr>
        <p:txBody>
          <a:bodyPr wrap="square" lIns="78145" tIns="39072" rIns="78145" bIns="39072">
            <a:spAutoFit/>
          </a:bodyPr>
          <a:lstStyle/>
          <a:p>
            <a:r>
              <a:rPr lang="zh-CN" altLang="zh-CN" sz="2800" b="1" kern="100" dirty="0" smtClean="0">
                <a:latin typeface="华文中宋" panose="02010600040101010101" pitchFamily="2" charset="-122"/>
                <a:ea typeface="华文中宋" panose="02010600040101010101" pitchFamily="2" charset="-122"/>
                <a:cs typeface="华文中宋" panose="02010600040101010101" pitchFamily="2" charset="-122"/>
              </a:rPr>
              <a:t>三省的一体化</a:t>
            </a:r>
            <a:endParaRPr lang="zh-CN" altLang="zh-CN" sz="2800" b="1" kern="100" dirty="0" smtClean="0">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32" name="Rectangle 27"/>
          <p:cNvSpPr/>
          <p:nvPr/>
        </p:nvSpPr>
        <p:spPr>
          <a:xfrm>
            <a:off x="-396552" y="4049270"/>
            <a:ext cx="1247261" cy="323215"/>
          </a:xfrm>
          <a:prstGeom prst="rect">
            <a:avLst/>
          </a:prstGeom>
          <a:noFill/>
          <a:ln w="9525">
            <a:noFill/>
          </a:ln>
        </p:spPr>
        <p:txBody>
          <a:bodyPr wrap="square" lIns="78145" tIns="39072" rIns="78145" bIns="39072">
            <a:spAutoFit/>
          </a:bodyPr>
          <a:lstStyle/>
          <a:p>
            <a:endParaRPr lang="zh-CN" altLang="en-US" sz="1600" b="1" dirty="0">
              <a:solidFill>
                <a:srgbClr val="FF3300"/>
              </a:solidFill>
              <a:latin typeface="方正姚体" panose="02010601030101010101" charset="-122"/>
              <a:ea typeface="方正姚体" panose="02010601030101010101" charset="-122"/>
            </a:endParaRPr>
          </a:p>
        </p:txBody>
      </p:sp>
      <p:sp>
        <p:nvSpPr>
          <p:cNvPr id="52" name="Rectangle 33"/>
          <p:cNvSpPr/>
          <p:nvPr/>
        </p:nvSpPr>
        <p:spPr>
          <a:xfrm>
            <a:off x="1850876" y="2348880"/>
            <a:ext cx="1368152" cy="569595"/>
          </a:xfrm>
          <a:prstGeom prst="rect">
            <a:avLst/>
          </a:prstGeom>
          <a:solidFill>
            <a:schemeClr val="accent1"/>
          </a:solidFill>
          <a:ln w="22225">
            <a:solidFill>
              <a:schemeClr val="tx1"/>
            </a:solidFill>
          </a:ln>
        </p:spPr>
        <p:txBody>
          <a:bodyPr wrap="square" lIns="78145" tIns="39072" rIns="78145" bIns="39072">
            <a:spAutoFit/>
          </a:bodyPr>
          <a:lstStyle/>
          <a:p>
            <a:pPr algn="ctr"/>
            <a:r>
              <a:rPr lang="zh-CN" altLang="en-US" sz="1600" b="1" dirty="0" smtClean="0">
                <a:solidFill>
                  <a:schemeClr val="bg1"/>
                </a:solidFill>
                <a:latin typeface="黑体" panose="02010609060101010101" pitchFamily="49" charset="-122"/>
                <a:ea typeface="黑体" panose="02010609060101010101" pitchFamily="49" charset="-122"/>
              </a:rPr>
              <a:t>政事堂</a:t>
            </a:r>
            <a:endParaRPr lang="en-US" altLang="zh-CN" sz="1600" b="1" dirty="0" smtClean="0">
              <a:solidFill>
                <a:schemeClr val="bg1"/>
              </a:solidFill>
              <a:latin typeface="黑体" panose="02010609060101010101" pitchFamily="49" charset="-122"/>
              <a:ea typeface="黑体" panose="02010609060101010101" pitchFamily="49" charset="-122"/>
            </a:endParaRPr>
          </a:p>
          <a:p>
            <a:pPr algn="ctr"/>
            <a:r>
              <a:rPr lang="zh-CN" altLang="en-US" sz="1600" b="1" dirty="0" smtClean="0">
                <a:solidFill>
                  <a:schemeClr val="bg1"/>
                </a:solidFill>
                <a:latin typeface="黑体" panose="02010609060101010101" pitchFamily="49" charset="-122"/>
                <a:ea typeface="黑体" panose="02010609060101010101" pitchFamily="49" charset="-122"/>
              </a:rPr>
              <a:t>（中书门下）</a:t>
            </a:r>
            <a:endParaRPr lang="zh-CN" altLang="en-US" sz="1600" b="1" dirty="0">
              <a:solidFill>
                <a:schemeClr val="bg1"/>
              </a:solidFill>
              <a:latin typeface="黑体" panose="02010609060101010101" pitchFamily="49" charset="-122"/>
              <a:ea typeface="黑体" panose="02010609060101010101" pitchFamily="49" charset="-122"/>
            </a:endParaRPr>
          </a:p>
        </p:txBody>
      </p:sp>
      <p:sp>
        <p:nvSpPr>
          <p:cNvPr id="61" name="Line 28"/>
          <p:cNvSpPr/>
          <p:nvPr/>
        </p:nvSpPr>
        <p:spPr>
          <a:xfrm>
            <a:off x="2570956" y="2132856"/>
            <a:ext cx="0" cy="228600"/>
          </a:xfrm>
          <a:prstGeom prst="line">
            <a:avLst/>
          </a:prstGeom>
          <a:ln w="28575" cap="flat" cmpd="sng">
            <a:solidFill>
              <a:srgbClr val="663300"/>
            </a:solidFill>
            <a:prstDash val="solid"/>
            <a:headEnd type="none" w="med" len="med"/>
            <a:tailEnd type="none" w="med" len="med"/>
          </a:ln>
        </p:spPr>
      </p:sp>
      <p:sp>
        <p:nvSpPr>
          <p:cNvPr id="63" name="Rectangle 15"/>
          <p:cNvSpPr/>
          <p:nvPr/>
        </p:nvSpPr>
        <p:spPr>
          <a:xfrm>
            <a:off x="410716" y="2276872"/>
            <a:ext cx="1092187" cy="720080"/>
          </a:xfrm>
          <a:prstGeom prst="rect">
            <a:avLst/>
          </a:prstGeom>
          <a:solidFill>
            <a:srgbClr val="0033CC"/>
          </a:solidFill>
          <a:ln w="9525" cap="flat" cmpd="sng">
            <a:solidFill>
              <a:schemeClr val="tx1"/>
            </a:solidFill>
            <a:prstDash val="solid"/>
            <a:miter/>
            <a:headEnd type="none" w="med" len="med"/>
            <a:tailEnd type="none" w="med" len="med"/>
          </a:ln>
        </p:spPr>
        <p:txBody>
          <a:bodyPr wrap="none" lIns="78145" tIns="39072" rIns="78145" bIns="39072" anchor="ctr"/>
          <a:lstStyle/>
          <a:p>
            <a:pPr algn="ctr"/>
            <a:endParaRPr lang="en-US" altLang="zh-CN" sz="1600" b="1" dirty="0" smtClean="0">
              <a:solidFill>
                <a:schemeClr val="bg1"/>
              </a:solidFill>
              <a:latin typeface="方正姚体" panose="02010601030101010101" charset="-122"/>
              <a:ea typeface="方正姚体" panose="02010601030101010101" charset="-122"/>
            </a:endParaRPr>
          </a:p>
          <a:p>
            <a:pPr algn="ctr"/>
            <a:endParaRPr lang="en-US" altLang="zh-CN" sz="1600" b="1" dirty="0" smtClean="0">
              <a:solidFill>
                <a:schemeClr val="bg1"/>
              </a:solidFill>
              <a:latin typeface="方正姚体" panose="02010601030101010101" charset="-122"/>
              <a:ea typeface="方正姚体" panose="02010601030101010101" charset="-122"/>
            </a:endParaRPr>
          </a:p>
          <a:p>
            <a:pPr algn="ctr"/>
            <a:endParaRPr lang="en-US" altLang="zh-CN" sz="1600" b="1" dirty="0" smtClean="0">
              <a:solidFill>
                <a:schemeClr val="bg1"/>
              </a:solidFill>
              <a:latin typeface="方正姚体" panose="02010601030101010101" charset="-122"/>
              <a:ea typeface="方正姚体" panose="02010601030101010101" charset="-122"/>
            </a:endParaRPr>
          </a:p>
          <a:p>
            <a:pPr algn="ctr"/>
            <a:r>
              <a:rPr lang="zh-CN" altLang="en-US" sz="1600" b="1" dirty="0" smtClean="0">
                <a:solidFill>
                  <a:schemeClr val="bg1"/>
                </a:solidFill>
                <a:latin typeface="方正姚体" panose="02010601030101010101" charset="-122"/>
                <a:ea typeface="方正姚体" panose="02010601030101010101" charset="-122"/>
              </a:rPr>
              <a:t>中书省</a:t>
            </a:r>
            <a:endParaRPr lang="en-US" altLang="zh-CN" sz="1600" b="1" dirty="0" smtClean="0">
              <a:solidFill>
                <a:schemeClr val="bg1"/>
              </a:solidFill>
              <a:latin typeface="方正姚体" panose="02010601030101010101" charset="-122"/>
              <a:ea typeface="方正姚体" panose="02010601030101010101" charset="-122"/>
            </a:endParaRPr>
          </a:p>
          <a:p>
            <a:pPr algn="ctr"/>
            <a:r>
              <a:rPr lang="zh-CN" altLang="en-US" sz="1600" b="1" dirty="0" smtClean="0">
                <a:solidFill>
                  <a:srgbClr val="FF0000"/>
                </a:solidFill>
                <a:latin typeface="方正姚体" panose="02010601030101010101" charset="-122"/>
                <a:ea typeface="方正姚体" panose="02010601030101010101" charset="-122"/>
              </a:rPr>
              <a:t>起草诏令</a:t>
            </a:r>
            <a:endParaRPr lang="en-US" altLang="zh-CN" sz="1600" b="1" dirty="0" smtClean="0">
              <a:solidFill>
                <a:srgbClr val="FF0000"/>
              </a:solidFill>
              <a:latin typeface="方正姚体" panose="02010601030101010101" charset="-122"/>
              <a:ea typeface="方正姚体" panose="02010601030101010101" charset="-122"/>
            </a:endParaRPr>
          </a:p>
          <a:p>
            <a:endParaRPr lang="en-US" altLang="zh-CN" sz="1600" b="1" dirty="0" smtClean="0">
              <a:solidFill>
                <a:schemeClr val="bg1"/>
              </a:solidFill>
              <a:latin typeface="方正姚体" panose="02010601030101010101" charset="-122"/>
              <a:ea typeface="方正姚体" panose="02010601030101010101" charset="-122"/>
            </a:endParaRPr>
          </a:p>
          <a:p>
            <a:endParaRPr lang="en-US" altLang="zh-CN" sz="1600" b="1" dirty="0" smtClean="0">
              <a:solidFill>
                <a:schemeClr val="bg1"/>
              </a:solidFill>
              <a:latin typeface="方正姚体" panose="02010601030101010101" charset="-122"/>
              <a:ea typeface="方正姚体" panose="02010601030101010101" charset="-122"/>
            </a:endParaRPr>
          </a:p>
          <a:p>
            <a:endParaRPr lang="zh-CN" altLang="en-US" sz="1600" b="1" dirty="0">
              <a:solidFill>
                <a:schemeClr val="bg1"/>
              </a:solidFill>
              <a:latin typeface="方正姚体" panose="02010601030101010101" charset="-122"/>
              <a:ea typeface="方正姚体" panose="02010601030101010101" charset="-122"/>
            </a:endParaRPr>
          </a:p>
        </p:txBody>
      </p:sp>
      <p:sp>
        <p:nvSpPr>
          <p:cNvPr id="64" name="Rectangle 16"/>
          <p:cNvSpPr/>
          <p:nvPr/>
        </p:nvSpPr>
        <p:spPr>
          <a:xfrm>
            <a:off x="1997832" y="3149352"/>
            <a:ext cx="1133874" cy="719137"/>
          </a:xfrm>
          <a:prstGeom prst="rect">
            <a:avLst/>
          </a:prstGeom>
          <a:solidFill>
            <a:srgbClr val="0033CC"/>
          </a:solidFill>
          <a:ln w="9525" cap="flat" cmpd="sng">
            <a:solidFill>
              <a:schemeClr val="tx1"/>
            </a:solidFill>
            <a:prstDash val="solid"/>
            <a:miter/>
            <a:headEnd type="none" w="med" len="med"/>
            <a:tailEnd type="none" w="med" len="med"/>
          </a:ln>
        </p:spPr>
        <p:txBody>
          <a:bodyPr wrap="none" lIns="78145" tIns="39072" rIns="78145" bIns="39072" anchor="ctr"/>
          <a:lstStyle/>
          <a:p>
            <a:pPr algn="ctr"/>
            <a:endParaRPr lang="en-US" altLang="zh-CN" sz="1600" b="1" dirty="0" smtClean="0">
              <a:solidFill>
                <a:schemeClr val="bg1"/>
              </a:solidFill>
              <a:latin typeface="方正姚体" panose="02010601030101010101" charset="-122"/>
              <a:ea typeface="方正姚体" panose="02010601030101010101" charset="-122"/>
            </a:endParaRPr>
          </a:p>
          <a:p>
            <a:pPr algn="ctr"/>
            <a:r>
              <a:rPr lang="zh-CN" altLang="en-US" sz="1600" b="1" dirty="0" smtClean="0">
                <a:solidFill>
                  <a:schemeClr val="bg1"/>
                </a:solidFill>
                <a:latin typeface="方正姚体" panose="02010601030101010101" charset="-122"/>
                <a:ea typeface="方正姚体" panose="02010601030101010101" charset="-122"/>
              </a:rPr>
              <a:t>尚书省</a:t>
            </a:r>
            <a:endParaRPr lang="en-US" altLang="zh-CN" sz="1600" b="1" dirty="0" smtClean="0">
              <a:solidFill>
                <a:schemeClr val="bg1"/>
              </a:solidFill>
              <a:latin typeface="方正姚体" panose="02010601030101010101" charset="-122"/>
              <a:ea typeface="方正姚体" panose="02010601030101010101" charset="-122"/>
            </a:endParaRPr>
          </a:p>
          <a:p>
            <a:pPr algn="ctr"/>
            <a:r>
              <a:rPr lang="zh-CN" altLang="en-US" sz="1600" b="1" dirty="0" smtClean="0">
                <a:solidFill>
                  <a:srgbClr val="FF0000"/>
                </a:solidFill>
                <a:latin typeface="方正姚体" panose="02010601030101010101" charset="-122"/>
                <a:ea typeface="方正姚体" panose="02010601030101010101" charset="-122"/>
              </a:rPr>
              <a:t>执行</a:t>
            </a:r>
            <a:endParaRPr lang="en-US" altLang="zh-CN" sz="1600" b="1" dirty="0" smtClean="0">
              <a:solidFill>
                <a:srgbClr val="FF0000"/>
              </a:solidFill>
              <a:latin typeface="方正姚体" panose="02010601030101010101" charset="-122"/>
              <a:ea typeface="方正姚体" panose="02010601030101010101" charset="-122"/>
            </a:endParaRPr>
          </a:p>
          <a:p>
            <a:endParaRPr lang="zh-CN" altLang="en-US" sz="1600" b="1" dirty="0">
              <a:solidFill>
                <a:schemeClr val="bg1"/>
              </a:solidFill>
              <a:latin typeface="方正姚体" panose="02010601030101010101" charset="-122"/>
              <a:ea typeface="方正姚体" panose="02010601030101010101" charset="-122"/>
            </a:endParaRPr>
          </a:p>
        </p:txBody>
      </p:sp>
      <p:sp>
        <p:nvSpPr>
          <p:cNvPr id="65" name="Rectangle 17"/>
          <p:cNvSpPr/>
          <p:nvPr/>
        </p:nvSpPr>
        <p:spPr>
          <a:xfrm>
            <a:off x="3651076" y="2285256"/>
            <a:ext cx="1077180" cy="719138"/>
          </a:xfrm>
          <a:prstGeom prst="rect">
            <a:avLst/>
          </a:prstGeom>
          <a:solidFill>
            <a:srgbClr val="0033CC"/>
          </a:solidFill>
          <a:ln w="9525" cap="flat" cmpd="sng">
            <a:solidFill>
              <a:schemeClr val="tx1"/>
            </a:solidFill>
            <a:prstDash val="solid"/>
            <a:miter/>
            <a:headEnd type="none" w="med" len="med"/>
            <a:tailEnd type="none" w="med" len="med"/>
          </a:ln>
        </p:spPr>
        <p:txBody>
          <a:bodyPr wrap="none" lIns="78145" tIns="39072" rIns="78145" bIns="39072" anchor="ctr"/>
          <a:lstStyle/>
          <a:p>
            <a:pPr algn="ctr"/>
            <a:endParaRPr lang="en-US" altLang="zh-CN" sz="1600" b="1" dirty="0" smtClean="0">
              <a:solidFill>
                <a:schemeClr val="bg1"/>
              </a:solidFill>
              <a:latin typeface="方正姚体" panose="02010601030101010101" charset="-122"/>
              <a:ea typeface="方正姚体" panose="02010601030101010101" charset="-122"/>
            </a:endParaRPr>
          </a:p>
          <a:p>
            <a:pPr algn="ctr"/>
            <a:r>
              <a:rPr lang="zh-CN" altLang="en-US" sz="1600" b="1" dirty="0" smtClean="0">
                <a:solidFill>
                  <a:schemeClr val="bg1"/>
                </a:solidFill>
                <a:latin typeface="方正姚体" panose="02010601030101010101" charset="-122"/>
                <a:ea typeface="方正姚体" panose="02010601030101010101" charset="-122"/>
              </a:rPr>
              <a:t>门下省</a:t>
            </a:r>
            <a:endParaRPr lang="en-US" altLang="zh-CN" sz="1600" b="1" dirty="0" smtClean="0">
              <a:solidFill>
                <a:schemeClr val="bg1"/>
              </a:solidFill>
              <a:latin typeface="方正姚体" panose="02010601030101010101" charset="-122"/>
              <a:ea typeface="方正姚体" panose="02010601030101010101" charset="-122"/>
            </a:endParaRPr>
          </a:p>
          <a:p>
            <a:pPr algn="ctr"/>
            <a:r>
              <a:rPr lang="zh-CN" altLang="en-US" sz="1600" b="1" dirty="0" smtClean="0">
                <a:solidFill>
                  <a:srgbClr val="FF3300"/>
                </a:solidFill>
                <a:latin typeface="Garamond" panose="02020404030301010803" pitchFamily="18" charset="0"/>
                <a:ea typeface="方正姚体" panose="02010601030101010101" charset="-122"/>
              </a:rPr>
              <a:t>封驳审议</a:t>
            </a:r>
            <a:endParaRPr lang="zh-CN" altLang="en-US" sz="1600" b="1" dirty="0" smtClean="0">
              <a:solidFill>
                <a:srgbClr val="FF3300"/>
              </a:solidFill>
              <a:latin typeface="Garamond" panose="02020404030301010803" pitchFamily="18" charset="0"/>
              <a:ea typeface="方正姚体" panose="02010601030101010101" charset="-122"/>
            </a:endParaRPr>
          </a:p>
          <a:p>
            <a:endParaRPr lang="zh-CN" altLang="en-US" sz="1600" b="1" dirty="0">
              <a:solidFill>
                <a:schemeClr val="bg1"/>
              </a:solidFill>
              <a:latin typeface="方正姚体" panose="02010601030101010101" charset="-122"/>
              <a:ea typeface="方正姚体" panose="02010601030101010101" charset="-122"/>
            </a:endParaRPr>
          </a:p>
        </p:txBody>
      </p:sp>
      <p:sp>
        <p:nvSpPr>
          <p:cNvPr id="66" name="AutoShape 11"/>
          <p:cNvSpPr/>
          <p:nvPr/>
        </p:nvSpPr>
        <p:spPr>
          <a:xfrm rot="5400000">
            <a:off x="2466577" y="3184663"/>
            <a:ext cx="214638" cy="1728192"/>
          </a:xfrm>
          <a:prstGeom prst="leftBrace">
            <a:avLst>
              <a:gd name="adj1" fmla="val 0"/>
              <a:gd name="adj2" fmla="val 50000"/>
            </a:avLst>
          </a:prstGeom>
          <a:noFill/>
          <a:ln w="28575" cap="flat" cmpd="sng">
            <a:solidFill>
              <a:schemeClr val="tx1"/>
            </a:solidFill>
            <a:prstDash val="solid"/>
            <a:headEnd type="none" w="med" len="med"/>
            <a:tailEnd type="none" w="med" len="med"/>
          </a:ln>
        </p:spPr>
        <p:txBody>
          <a:bodyPr wrap="none" lIns="78145" tIns="39072" rIns="78145" bIns="39072" anchor="ctr"/>
          <a:lstStyle/>
          <a:p>
            <a:endParaRPr lang="zh-CN" altLang="en-US" sz="1600" b="1" dirty="0">
              <a:latin typeface="Arial" panose="020B0604020202020204" pitchFamily="34" charset="0"/>
              <a:ea typeface="宋体" panose="02010600030101010101" pitchFamily="2" charset="-122"/>
            </a:endParaRPr>
          </a:p>
        </p:txBody>
      </p:sp>
      <p:sp>
        <p:nvSpPr>
          <p:cNvPr id="67" name="AutoShape 18"/>
          <p:cNvSpPr/>
          <p:nvPr/>
        </p:nvSpPr>
        <p:spPr>
          <a:xfrm>
            <a:off x="1709800" y="4229472"/>
            <a:ext cx="284628" cy="857512"/>
          </a:xfrm>
          <a:prstGeom prst="flowChartProcess">
            <a:avLst/>
          </a:prstGeom>
          <a:solidFill>
            <a:srgbClr val="006600"/>
          </a:solidFill>
          <a:ln w="9525" cap="flat" cmpd="sng">
            <a:solidFill>
              <a:schemeClr val="tx1"/>
            </a:solidFill>
            <a:prstDash val="solid"/>
            <a:miter/>
            <a:headEnd type="none" w="med" len="med"/>
            <a:tailEnd type="none" w="med" len="med"/>
          </a:ln>
        </p:spPr>
        <p:txBody>
          <a:bodyPr wrap="none" lIns="78145" tIns="39072" rIns="78145" bIns="39072" anchor="ctr"/>
          <a:lstStyle/>
          <a:p>
            <a:r>
              <a:rPr lang="zh-CN" altLang="en-US" sz="1600" b="1" dirty="0">
                <a:solidFill>
                  <a:schemeClr val="bg1"/>
                </a:solidFill>
                <a:latin typeface="方正姚体" panose="02010601030101010101" charset="-122"/>
                <a:ea typeface="方正姚体" panose="02010601030101010101" charset="-122"/>
              </a:rPr>
              <a:t>吏</a:t>
            </a:r>
            <a:endParaRPr lang="zh-CN" altLang="en-US" sz="1600" b="1" dirty="0">
              <a:solidFill>
                <a:schemeClr val="bg1"/>
              </a:solidFill>
              <a:latin typeface="方正姚体" panose="02010601030101010101" charset="-122"/>
              <a:ea typeface="方正姚体" panose="02010601030101010101" charset="-122"/>
            </a:endParaRPr>
          </a:p>
          <a:p>
            <a:r>
              <a:rPr lang="zh-CN" altLang="en-US" sz="1600" b="1" dirty="0">
                <a:solidFill>
                  <a:schemeClr val="bg1"/>
                </a:solidFill>
                <a:latin typeface="方正姚体" panose="02010601030101010101" charset="-122"/>
                <a:ea typeface="方正姚体" panose="02010601030101010101" charset="-122"/>
              </a:rPr>
              <a:t>部</a:t>
            </a:r>
            <a:endParaRPr lang="zh-CN" altLang="en-US" sz="1600" b="1" dirty="0">
              <a:solidFill>
                <a:schemeClr val="bg1"/>
              </a:solidFill>
              <a:latin typeface="方正姚体" panose="02010601030101010101" charset="-122"/>
              <a:ea typeface="方正姚体" panose="02010601030101010101" charset="-122"/>
            </a:endParaRPr>
          </a:p>
        </p:txBody>
      </p:sp>
      <p:sp>
        <p:nvSpPr>
          <p:cNvPr id="68" name="AutoShape 19"/>
          <p:cNvSpPr/>
          <p:nvPr/>
        </p:nvSpPr>
        <p:spPr>
          <a:xfrm>
            <a:off x="1997832" y="4229472"/>
            <a:ext cx="288032" cy="864096"/>
          </a:xfrm>
          <a:prstGeom prst="flowChartProcess">
            <a:avLst/>
          </a:prstGeom>
          <a:solidFill>
            <a:srgbClr val="006600"/>
          </a:solidFill>
          <a:ln w="9525" cap="flat" cmpd="sng">
            <a:solidFill>
              <a:schemeClr val="tx1"/>
            </a:solidFill>
            <a:prstDash val="solid"/>
            <a:miter/>
            <a:headEnd type="none" w="med" len="med"/>
            <a:tailEnd type="none" w="med" len="med"/>
          </a:ln>
        </p:spPr>
        <p:txBody>
          <a:bodyPr wrap="none" lIns="78145" tIns="39072" rIns="78145" bIns="39072" anchor="ctr"/>
          <a:lstStyle/>
          <a:p>
            <a:r>
              <a:rPr lang="zh-CN" altLang="en-US" sz="1600" b="1" dirty="0">
                <a:solidFill>
                  <a:schemeClr val="bg1"/>
                </a:solidFill>
                <a:latin typeface="方正姚体" panose="02010601030101010101" charset="-122"/>
                <a:ea typeface="方正姚体" panose="02010601030101010101" charset="-122"/>
              </a:rPr>
              <a:t>户</a:t>
            </a:r>
            <a:endParaRPr lang="zh-CN" altLang="en-US" sz="1600" b="1" dirty="0">
              <a:solidFill>
                <a:schemeClr val="bg1"/>
              </a:solidFill>
              <a:latin typeface="方正姚体" panose="02010601030101010101" charset="-122"/>
              <a:ea typeface="方正姚体" panose="02010601030101010101" charset="-122"/>
            </a:endParaRPr>
          </a:p>
          <a:p>
            <a:r>
              <a:rPr lang="zh-CN" altLang="en-US" sz="1600" b="1" dirty="0">
                <a:solidFill>
                  <a:schemeClr val="bg1"/>
                </a:solidFill>
                <a:latin typeface="方正姚体" panose="02010601030101010101" charset="-122"/>
                <a:ea typeface="方正姚体" panose="02010601030101010101" charset="-122"/>
              </a:rPr>
              <a:t>部</a:t>
            </a:r>
            <a:endParaRPr lang="zh-CN" altLang="en-US" sz="1600" b="1" dirty="0">
              <a:solidFill>
                <a:schemeClr val="bg1"/>
              </a:solidFill>
              <a:latin typeface="方正姚体" panose="02010601030101010101" charset="-122"/>
              <a:ea typeface="方正姚体" panose="02010601030101010101" charset="-122"/>
            </a:endParaRPr>
          </a:p>
        </p:txBody>
      </p:sp>
      <p:sp>
        <p:nvSpPr>
          <p:cNvPr id="69" name="AutoShape 20"/>
          <p:cNvSpPr/>
          <p:nvPr/>
        </p:nvSpPr>
        <p:spPr>
          <a:xfrm>
            <a:off x="2285864" y="4229472"/>
            <a:ext cx="313941" cy="857512"/>
          </a:xfrm>
          <a:prstGeom prst="flowChartProcess">
            <a:avLst/>
          </a:prstGeom>
          <a:solidFill>
            <a:srgbClr val="006600"/>
          </a:solidFill>
          <a:ln w="9525" cap="flat" cmpd="sng">
            <a:solidFill>
              <a:schemeClr val="tx1"/>
            </a:solidFill>
            <a:prstDash val="solid"/>
            <a:miter/>
            <a:headEnd type="none" w="med" len="med"/>
            <a:tailEnd type="none" w="med" len="med"/>
          </a:ln>
        </p:spPr>
        <p:txBody>
          <a:bodyPr wrap="none" lIns="78145" tIns="39072" rIns="78145" bIns="39072" anchor="ctr"/>
          <a:lstStyle/>
          <a:p>
            <a:r>
              <a:rPr lang="zh-CN" altLang="en-US" sz="1600" b="1" dirty="0">
                <a:solidFill>
                  <a:schemeClr val="bg1"/>
                </a:solidFill>
                <a:latin typeface="方正姚体" panose="02010601030101010101" charset="-122"/>
                <a:ea typeface="方正姚体" panose="02010601030101010101" charset="-122"/>
              </a:rPr>
              <a:t>礼</a:t>
            </a:r>
            <a:endParaRPr lang="zh-CN" altLang="en-US" sz="1600" b="1" dirty="0">
              <a:solidFill>
                <a:schemeClr val="bg1"/>
              </a:solidFill>
              <a:latin typeface="方正姚体" panose="02010601030101010101" charset="-122"/>
              <a:ea typeface="方正姚体" panose="02010601030101010101" charset="-122"/>
            </a:endParaRPr>
          </a:p>
          <a:p>
            <a:r>
              <a:rPr lang="zh-CN" altLang="en-US" sz="1600" b="1" dirty="0">
                <a:solidFill>
                  <a:schemeClr val="bg1"/>
                </a:solidFill>
                <a:latin typeface="方正姚体" panose="02010601030101010101" charset="-122"/>
                <a:ea typeface="方正姚体" panose="02010601030101010101" charset="-122"/>
              </a:rPr>
              <a:t>部</a:t>
            </a:r>
            <a:endParaRPr lang="zh-CN" altLang="en-US" sz="1600" b="1" dirty="0">
              <a:solidFill>
                <a:schemeClr val="bg1"/>
              </a:solidFill>
              <a:latin typeface="方正姚体" panose="02010601030101010101" charset="-122"/>
              <a:ea typeface="方正姚体" panose="02010601030101010101" charset="-122"/>
            </a:endParaRPr>
          </a:p>
        </p:txBody>
      </p:sp>
      <p:sp>
        <p:nvSpPr>
          <p:cNvPr id="70" name="AutoShape 21"/>
          <p:cNvSpPr/>
          <p:nvPr/>
        </p:nvSpPr>
        <p:spPr>
          <a:xfrm>
            <a:off x="2573896" y="4229472"/>
            <a:ext cx="300250" cy="864096"/>
          </a:xfrm>
          <a:prstGeom prst="flowChartProcess">
            <a:avLst/>
          </a:prstGeom>
          <a:solidFill>
            <a:srgbClr val="006600"/>
          </a:solidFill>
          <a:ln w="9525" cap="flat" cmpd="sng">
            <a:solidFill>
              <a:schemeClr val="tx1"/>
            </a:solidFill>
            <a:prstDash val="solid"/>
            <a:miter/>
            <a:headEnd type="none" w="med" len="med"/>
            <a:tailEnd type="none" w="med" len="med"/>
          </a:ln>
        </p:spPr>
        <p:txBody>
          <a:bodyPr wrap="none" lIns="78145" tIns="39072" rIns="78145" bIns="39072" anchor="ctr"/>
          <a:lstStyle/>
          <a:p>
            <a:r>
              <a:rPr lang="zh-CN" altLang="en-US" sz="1600" b="1" dirty="0">
                <a:solidFill>
                  <a:schemeClr val="bg1"/>
                </a:solidFill>
                <a:latin typeface="方正姚体" panose="02010601030101010101" charset="-122"/>
                <a:ea typeface="方正姚体" panose="02010601030101010101" charset="-122"/>
              </a:rPr>
              <a:t>兵</a:t>
            </a:r>
            <a:endParaRPr lang="zh-CN" altLang="en-US" sz="1600" b="1" dirty="0">
              <a:solidFill>
                <a:schemeClr val="bg1"/>
              </a:solidFill>
              <a:latin typeface="方正姚体" panose="02010601030101010101" charset="-122"/>
              <a:ea typeface="方正姚体" panose="02010601030101010101" charset="-122"/>
            </a:endParaRPr>
          </a:p>
          <a:p>
            <a:r>
              <a:rPr lang="zh-CN" altLang="en-US" sz="1600" b="1" dirty="0">
                <a:solidFill>
                  <a:schemeClr val="bg1"/>
                </a:solidFill>
                <a:latin typeface="方正姚体" panose="02010601030101010101" charset="-122"/>
                <a:ea typeface="方正姚体" panose="02010601030101010101" charset="-122"/>
              </a:rPr>
              <a:t>部</a:t>
            </a:r>
            <a:endParaRPr lang="zh-CN" altLang="en-US" sz="1600" b="1" dirty="0">
              <a:solidFill>
                <a:schemeClr val="bg1"/>
              </a:solidFill>
              <a:latin typeface="方正姚体" panose="02010601030101010101" charset="-122"/>
              <a:ea typeface="方正姚体" panose="02010601030101010101" charset="-122"/>
            </a:endParaRPr>
          </a:p>
        </p:txBody>
      </p:sp>
      <p:sp>
        <p:nvSpPr>
          <p:cNvPr id="71" name="AutoShape 22"/>
          <p:cNvSpPr/>
          <p:nvPr/>
        </p:nvSpPr>
        <p:spPr>
          <a:xfrm>
            <a:off x="2861928" y="4229472"/>
            <a:ext cx="312625" cy="857512"/>
          </a:xfrm>
          <a:prstGeom prst="flowChartProcess">
            <a:avLst/>
          </a:prstGeom>
          <a:solidFill>
            <a:srgbClr val="006600"/>
          </a:solidFill>
          <a:ln w="9525" cap="flat" cmpd="sng">
            <a:solidFill>
              <a:schemeClr val="tx1"/>
            </a:solidFill>
            <a:prstDash val="solid"/>
            <a:miter/>
            <a:headEnd type="none" w="med" len="med"/>
            <a:tailEnd type="none" w="med" len="med"/>
          </a:ln>
        </p:spPr>
        <p:txBody>
          <a:bodyPr wrap="none" lIns="78145" tIns="39072" rIns="78145" bIns="39072" anchor="ctr"/>
          <a:lstStyle/>
          <a:p>
            <a:r>
              <a:rPr lang="zh-CN" altLang="en-US" sz="1600" b="1" dirty="0">
                <a:solidFill>
                  <a:schemeClr val="bg1"/>
                </a:solidFill>
                <a:latin typeface="方正姚体" panose="02010601030101010101" charset="-122"/>
                <a:ea typeface="方正姚体" panose="02010601030101010101" charset="-122"/>
              </a:rPr>
              <a:t>刑</a:t>
            </a:r>
            <a:endParaRPr lang="zh-CN" altLang="en-US" sz="1600" b="1" dirty="0">
              <a:solidFill>
                <a:schemeClr val="bg1"/>
              </a:solidFill>
              <a:latin typeface="方正姚体" panose="02010601030101010101" charset="-122"/>
              <a:ea typeface="方正姚体" panose="02010601030101010101" charset="-122"/>
            </a:endParaRPr>
          </a:p>
          <a:p>
            <a:r>
              <a:rPr lang="zh-CN" altLang="en-US" sz="1600" b="1" dirty="0">
                <a:solidFill>
                  <a:schemeClr val="bg1"/>
                </a:solidFill>
                <a:latin typeface="方正姚体" panose="02010601030101010101" charset="-122"/>
                <a:ea typeface="方正姚体" panose="02010601030101010101" charset="-122"/>
              </a:rPr>
              <a:t>部</a:t>
            </a:r>
            <a:endParaRPr lang="zh-CN" altLang="en-US" sz="1600" b="1" dirty="0">
              <a:solidFill>
                <a:schemeClr val="bg1"/>
              </a:solidFill>
              <a:latin typeface="方正姚体" panose="02010601030101010101" charset="-122"/>
              <a:ea typeface="方正姚体" panose="02010601030101010101" charset="-122"/>
            </a:endParaRPr>
          </a:p>
        </p:txBody>
      </p:sp>
      <p:sp>
        <p:nvSpPr>
          <p:cNvPr id="72" name="AutoShape 23"/>
          <p:cNvSpPr/>
          <p:nvPr/>
        </p:nvSpPr>
        <p:spPr>
          <a:xfrm>
            <a:off x="3149960" y="4229472"/>
            <a:ext cx="294371" cy="857511"/>
          </a:xfrm>
          <a:prstGeom prst="flowChartProcess">
            <a:avLst/>
          </a:prstGeom>
          <a:solidFill>
            <a:srgbClr val="006600"/>
          </a:solidFill>
          <a:ln w="9525" cap="flat" cmpd="sng">
            <a:solidFill>
              <a:schemeClr val="tx1"/>
            </a:solidFill>
            <a:prstDash val="solid"/>
            <a:miter/>
            <a:headEnd type="none" w="med" len="med"/>
            <a:tailEnd type="none" w="med" len="med"/>
          </a:ln>
        </p:spPr>
        <p:txBody>
          <a:bodyPr wrap="none" lIns="78145" tIns="39072" rIns="78145" bIns="39072" anchor="ctr"/>
          <a:lstStyle/>
          <a:p>
            <a:r>
              <a:rPr lang="zh-CN" altLang="en-US" sz="1600" b="1" dirty="0">
                <a:solidFill>
                  <a:schemeClr val="bg1"/>
                </a:solidFill>
                <a:latin typeface="方正姚体" panose="02010601030101010101" charset="-122"/>
                <a:ea typeface="方正姚体" panose="02010601030101010101" charset="-122"/>
              </a:rPr>
              <a:t>工</a:t>
            </a:r>
            <a:endParaRPr lang="zh-CN" altLang="en-US" sz="1600" b="1" dirty="0">
              <a:solidFill>
                <a:schemeClr val="bg1"/>
              </a:solidFill>
              <a:latin typeface="方正姚体" panose="02010601030101010101" charset="-122"/>
              <a:ea typeface="方正姚体" panose="02010601030101010101" charset="-122"/>
            </a:endParaRPr>
          </a:p>
          <a:p>
            <a:r>
              <a:rPr lang="zh-CN" altLang="en-US" sz="1600" b="1" dirty="0">
                <a:solidFill>
                  <a:schemeClr val="bg1"/>
                </a:solidFill>
                <a:latin typeface="方正姚体" panose="02010601030101010101" charset="-122"/>
                <a:ea typeface="方正姚体" panose="02010601030101010101" charset="-122"/>
              </a:rPr>
              <a:t>部</a:t>
            </a:r>
            <a:endParaRPr lang="zh-CN" altLang="en-US" sz="1600" b="1" dirty="0">
              <a:solidFill>
                <a:schemeClr val="bg1"/>
              </a:solidFill>
              <a:latin typeface="方正姚体" panose="02010601030101010101" charset="-122"/>
              <a:ea typeface="方正姚体" panose="02010601030101010101" charset="-122"/>
            </a:endParaRPr>
          </a:p>
        </p:txBody>
      </p:sp>
      <p:sp>
        <p:nvSpPr>
          <p:cNvPr id="73" name="Text Box 3"/>
          <p:cNvSpPr txBox="1"/>
          <p:nvPr/>
        </p:nvSpPr>
        <p:spPr>
          <a:xfrm>
            <a:off x="2210916" y="1700808"/>
            <a:ext cx="720080" cy="384810"/>
          </a:xfrm>
          <a:prstGeom prst="rect">
            <a:avLst/>
          </a:prstGeom>
          <a:solidFill>
            <a:srgbClr val="FFFF00"/>
          </a:solidFill>
          <a:ln w="28575" cap="flat" cmpd="sng">
            <a:solidFill>
              <a:srgbClr val="FF0000"/>
            </a:solidFill>
            <a:prstDash val="solid"/>
            <a:miter/>
            <a:headEnd type="none" w="med" len="med"/>
            <a:tailEnd type="none" w="med" len="med"/>
          </a:ln>
        </p:spPr>
        <p:txBody>
          <a:bodyPr wrap="square" lIns="78145" tIns="39072" rIns="78145" bIns="39072">
            <a:spAutoFit/>
          </a:bodyPr>
          <a:lstStyle/>
          <a:p>
            <a:r>
              <a:rPr lang="zh-CN" altLang="en-US" sz="2000" b="1" dirty="0" smtClean="0">
                <a:latin typeface="黑体" panose="02010609060101010101" pitchFamily="49" charset="-122"/>
                <a:ea typeface="黑体" panose="02010609060101010101" pitchFamily="49" charset="-122"/>
              </a:rPr>
              <a:t>皇帝</a:t>
            </a:r>
            <a:endParaRPr lang="zh-CN" altLang="en-US" sz="2000" b="1" dirty="0">
              <a:latin typeface="黑体" panose="02010609060101010101" pitchFamily="49" charset="-122"/>
              <a:ea typeface="黑体" panose="02010609060101010101" pitchFamily="49" charset="-122"/>
            </a:endParaRPr>
          </a:p>
        </p:txBody>
      </p:sp>
      <p:sp>
        <p:nvSpPr>
          <p:cNvPr id="74" name="Line 28"/>
          <p:cNvSpPr/>
          <p:nvPr/>
        </p:nvSpPr>
        <p:spPr>
          <a:xfrm>
            <a:off x="2570956" y="2924944"/>
            <a:ext cx="0" cy="228600"/>
          </a:xfrm>
          <a:prstGeom prst="line">
            <a:avLst/>
          </a:prstGeom>
          <a:ln w="28575" cap="flat" cmpd="sng">
            <a:solidFill>
              <a:srgbClr val="663300"/>
            </a:solidFill>
            <a:prstDash val="solid"/>
            <a:headEnd type="none" w="med" len="med"/>
            <a:tailEnd type="none" w="med" len="med"/>
          </a:ln>
        </p:spPr>
      </p:sp>
      <p:sp>
        <p:nvSpPr>
          <p:cNvPr id="78" name="Line 28"/>
          <p:cNvSpPr/>
          <p:nvPr/>
        </p:nvSpPr>
        <p:spPr>
          <a:xfrm>
            <a:off x="1490836" y="2636912"/>
            <a:ext cx="360040" cy="0"/>
          </a:xfrm>
          <a:prstGeom prst="line">
            <a:avLst/>
          </a:prstGeom>
          <a:ln w="28575" cap="flat" cmpd="sng">
            <a:solidFill>
              <a:srgbClr val="663300"/>
            </a:solidFill>
            <a:prstDash val="solid"/>
            <a:headEnd type="none" w="med" len="med"/>
            <a:tailEnd type="none" w="med" len="med"/>
          </a:ln>
        </p:spPr>
      </p:sp>
      <p:sp>
        <p:nvSpPr>
          <p:cNvPr id="79" name="Line 28"/>
          <p:cNvSpPr/>
          <p:nvPr/>
        </p:nvSpPr>
        <p:spPr>
          <a:xfrm>
            <a:off x="3219028" y="2645296"/>
            <a:ext cx="432048" cy="0"/>
          </a:xfrm>
          <a:prstGeom prst="line">
            <a:avLst/>
          </a:prstGeom>
          <a:ln w="28575" cap="flat" cmpd="sng">
            <a:solidFill>
              <a:srgbClr val="663300"/>
            </a:solidFill>
            <a:prstDash val="solid"/>
            <a:headEnd type="none" w="med" len="med"/>
            <a:tailEnd type="none" w="med" len="med"/>
          </a:ln>
        </p:spPr>
      </p:sp>
      <p:sp>
        <p:nvSpPr>
          <p:cNvPr id="38" name="文本框 16"/>
          <p:cNvSpPr txBox="1"/>
          <p:nvPr/>
        </p:nvSpPr>
        <p:spPr>
          <a:xfrm>
            <a:off x="3949065" y="271145"/>
            <a:ext cx="1035050" cy="565150"/>
          </a:xfrm>
          <a:prstGeom prst="rect">
            <a:avLst/>
          </a:prstGeom>
          <a:grad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defTabSz="1218565">
              <a:lnSpc>
                <a:spcPct val="110000"/>
              </a:lnSpc>
              <a:spcAft>
                <a:spcPts val="0"/>
              </a:spcAft>
            </a:pPr>
            <a:r>
              <a:rPr lang="zh-CN" altLang="en-US" sz="2800" b="1" kern="100" dirty="0" smtClean="0">
                <a:solidFill>
                  <a:sysClr val="windowText" lastClr="000000"/>
                </a:solidFill>
                <a:latin typeface="黑体" panose="02010609060101010101" pitchFamily="49" charset="-122"/>
                <a:ea typeface="黑体" panose="02010609060101010101" pitchFamily="49" charset="-122"/>
                <a:cs typeface="Times New Roman" panose="02020603050405020304"/>
                <a:sym typeface="+mn-ea"/>
              </a:rPr>
              <a:t>演变</a:t>
            </a:r>
            <a:endParaRPr lang="zh-CN" altLang="zh-CN" sz="2800" b="1" kern="100" dirty="0">
              <a:solidFill>
                <a:sysClr val="windowText" lastClr="000000"/>
              </a:solidFill>
              <a:latin typeface="黑体" panose="02010609060101010101" pitchFamily="49" charset="-122"/>
              <a:ea typeface="黑体" panose="02010609060101010101" pitchFamily="49" charset="-122"/>
              <a:cs typeface="Times New Roman" panose="02020603050405020304"/>
              <a:sym typeface="+mn-ea"/>
            </a:endParaRPr>
          </a:p>
        </p:txBody>
      </p:sp>
      <p:sp>
        <p:nvSpPr>
          <p:cNvPr id="2" name="文本框 1"/>
          <p:cNvSpPr txBox="1"/>
          <p:nvPr/>
        </p:nvSpPr>
        <p:spPr>
          <a:xfrm>
            <a:off x="1851025" y="942975"/>
            <a:ext cx="1538605" cy="460375"/>
          </a:xfrm>
          <a:prstGeom prst="rect">
            <a:avLst/>
          </a:prstGeom>
          <a:noFill/>
          <a:ln>
            <a:solidFill>
              <a:schemeClr val="tx1"/>
            </a:solidFill>
            <a:prstDash val="lgDash"/>
          </a:ln>
        </p:spPr>
        <p:txBody>
          <a:bodyPr wrap="square" rtlCol="0" anchor="t">
            <a:spAutoFit/>
          </a:bodyPr>
          <a:p>
            <a:r>
              <a:rPr lang="zh-CN" altLang="en-US" sz="2400" b="1" dirty="0" smtClean="0">
                <a:latin typeface="微软雅黑" panose="020B0503020204020204" charset="-122"/>
                <a:ea typeface="微软雅黑" panose="020B0503020204020204" charset="-122"/>
                <a:cs typeface="华文细黑" panose="02010600040101010101" charset="-122"/>
                <a:sym typeface="+mn-ea"/>
              </a:rPr>
              <a:t>唐太宗后</a:t>
            </a:r>
            <a:endParaRPr lang="zh-CN" altLang="en-US" sz="2400" b="1" dirty="0" smtClean="0">
              <a:latin typeface="微软雅黑" panose="020B0503020204020204" charset="-122"/>
              <a:ea typeface="微软雅黑" panose="020B0503020204020204" charset="-122"/>
              <a:cs typeface="华文细黑" panose="02010600040101010101" charset="-122"/>
              <a:sym typeface="+mn-ea"/>
            </a:endParaRPr>
          </a:p>
        </p:txBody>
      </p:sp>
      <p:sp>
        <p:nvSpPr>
          <p:cNvPr id="100" name="文本框 99"/>
          <p:cNvSpPr txBox="1"/>
          <p:nvPr/>
        </p:nvSpPr>
        <p:spPr>
          <a:xfrm>
            <a:off x="4048125" y="3149600"/>
            <a:ext cx="5043805" cy="2306955"/>
          </a:xfrm>
          <a:prstGeom prst="rect">
            <a:avLst/>
          </a:prstGeom>
          <a:noFill/>
          <a:ln w="9525">
            <a:noFill/>
          </a:ln>
        </p:spPr>
        <p:txBody>
          <a:bodyPr wrap="square">
            <a:spAutoFit/>
          </a:bodyPr>
          <a:p>
            <a:pPr indent="0"/>
            <a:r>
              <a:rPr lang="zh-CN" sz="2400" b="0">
                <a:latin typeface="楷体" panose="02010609060101010101" pitchFamily="49" charset="-122"/>
                <a:ea typeface="楷体" panose="02010609060101010101" pitchFamily="49" charset="-122"/>
                <a:cs typeface="楷体" panose="02010609060101010101" pitchFamily="49" charset="-122"/>
              </a:rPr>
              <a:t>（唐太宗说）以天下之广，四海之众，千端万绪，须合变通。</a:t>
            </a:r>
            <a:r>
              <a:rPr lang="zh-CN" sz="2400" b="0">
                <a:solidFill>
                  <a:srgbClr val="FF0000"/>
                </a:solidFill>
                <a:latin typeface="楷体" panose="02010609060101010101" pitchFamily="49" charset="-122"/>
                <a:ea typeface="楷体" panose="02010609060101010101" pitchFamily="49" charset="-122"/>
                <a:cs typeface="楷体" panose="02010609060101010101" pitchFamily="49" charset="-122"/>
              </a:rPr>
              <a:t>皆委百司商量，宰相筹画，于事稳便，方可奏行。</a:t>
            </a:r>
            <a:r>
              <a:rPr lang="zh-CN" sz="2400" b="0">
                <a:latin typeface="楷体" panose="02010609060101010101" pitchFamily="49" charset="-122"/>
                <a:ea typeface="楷体" panose="02010609060101010101" pitchFamily="49" charset="-122"/>
                <a:cs typeface="楷体" panose="02010609060101010101" pitchFamily="49" charset="-122"/>
              </a:rPr>
              <a:t>岂得以一日万机，独断一人之虑也。</a:t>
            </a:r>
            <a:endParaRPr lang="zh-CN" sz="2400" b="0">
              <a:latin typeface="楷体" panose="02010609060101010101" pitchFamily="49" charset="-122"/>
              <a:ea typeface="楷体" panose="02010609060101010101" pitchFamily="49" charset="-122"/>
              <a:cs typeface="楷体" panose="02010609060101010101" pitchFamily="49" charset="-122"/>
            </a:endParaRPr>
          </a:p>
          <a:p>
            <a:pPr indent="0" algn="r"/>
            <a:r>
              <a:rPr lang="en-US" altLang="zh-CN" sz="2400" b="1" dirty="0" smtClean="0">
                <a:solidFill>
                  <a:srgbClr val="000000"/>
                </a:solidFill>
                <a:latin typeface="宋体" panose="02010600030101010101" pitchFamily="2" charset="-122"/>
                <a:ea typeface="宋体" panose="02010600030101010101" pitchFamily="2" charset="-122"/>
                <a:cs typeface="宋体" panose="02010600030101010101" pitchFamily="2" charset="-122"/>
              </a:rPr>
              <a:t>——司马光 《资治通鉴》卷192</a:t>
            </a:r>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p:sp>
        <p:nvSpPr>
          <p:cNvPr id="3" name="矩形 2"/>
          <p:cNvSpPr/>
          <p:nvPr/>
        </p:nvSpPr>
        <p:spPr>
          <a:xfrm>
            <a:off x="3747770" y="5625465"/>
            <a:ext cx="5250815" cy="508000"/>
          </a:xfrm>
          <a:prstGeom prst="rect">
            <a:avLst/>
          </a:prstGeom>
          <a:solidFill>
            <a:srgbClr val="FFFF00"/>
          </a:solidFill>
        </p:spPr>
        <p:txBody>
          <a:bodyPr wrap="square" lIns="78145" tIns="39072" rIns="78145" bIns="39072">
            <a:spAutoFit/>
          </a:bodyPr>
          <a:p>
            <a:r>
              <a:rPr lang="zh-CN" altLang="zh-CN" sz="2800" b="1" kern="100" dirty="0" smtClean="0">
                <a:latin typeface="华文中宋" panose="02010600040101010101" pitchFamily="2" charset="-122"/>
                <a:ea typeface="华文中宋" panose="02010600040101010101" pitchFamily="2" charset="-122"/>
                <a:cs typeface="华文中宋" panose="02010600040101010101" pitchFamily="2" charset="-122"/>
              </a:rPr>
              <a:t>制度对贞观之治起到了重要作用</a:t>
            </a:r>
            <a:endParaRPr lang="zh-CN" altLang="zh-CN" sz="2800" b="1" kern="100" dirty="0" smtClean="0">
              <a:latin typeface="华文中宋" panose="02010600040101010101" pitchFamily="2" charset="-122"/>
              <a:ea typeface="华文中宋" panose="02010600040101010101" pitchFamily="2" charset="-122"/>
              <a:cs typeface="华文中宋" panose="02010600040101010101" pitchFamily="2" charset="-122"/>
            </a:endParaRPr>
          </a:p>
        </p:txBody>
      </p:sp>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20464" t="16719" r="69336" b="53532"/>
          <a:stretch>
            <a:fillRect/>
          </a:stretch>
        </p:blipFill>
        <p:spPr>
          <a:xfrm rot="19380000">
            <a:off x="6372166" y="621878"/>
            <a:ext cx="887186" cy="1191986"/>
          </a:xfrm>
          <a:prstGeom prst="rect">
            <a:avLst/>
          </a:prstGeom>
        </p:spPr>
      </p:pic>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20464" t="16719" r="69336" b="53532"/>
          <a:stretch>
            <a:fillRect/>
          </a:stretch>
        </p:blipFill>
        <p:spPr>
          <a:xfrm rot="19380000">
            <a:off x="6880801" y="621878"/>
            <a:ext cx="887186" cy="1191986"/>
          </a:xfrm>
          <a:prstGeom prst="rect">
            <a:avLst/>
          </a:prstGeom>
        </p:spPr>
      </p:pic>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20464" t="16719" r="69336" b="53532"/>
          <a:stretch>
            <a:fillRect/>
          </a:stretch>
        </p:blipFill>
        <p:spPr>
          <a:xfrm rot="19380000">
            <a:off x="6977321" y="1187028"/>
            <a:ext cx="887186" cy="11919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ppt_x"/>
                                          </p:val>
                                        </p:tav>
                                        <p:tav tm="100000">
                                          <p:val>
                                            <p:strVal val="#ppt_x"/>
                                          </p:val>
                                        </p:tav>
                                      </p:tavLst>
                                    </p:anim>
                                    <p:anim calcmode="lin" valueType="num">
                                      <p:cBhvr additive="base">
                                        <p:cTn id="12" dur="500" fill="hold"/>
                                        <p:tgtEl>
                                          <p:spTgt spid="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additive="base">
                                        <p:cTn id="15" dur="500" fill="hold"/>
                                        <p:tgtEl>
                                          <p:spTgt spid="63"/>
                                        </p:tgtEl>
                                        <p:attrNameLst>
                                          <p:attrName>ppt_x</p:attrName>
                                        </p:attrNameLst>
                                      </p:cBhvr>
                                      <p:tavLst>
                                        <p:tav tm="0">
                                          <p:val>
                                            <p:strVal val="#ppt_x"/>
                                          </p:val>
                                        </p:tav>
                                        <p:tav tm="100000">
                                          <p:val>
                                            <p:strVal val="#ppt_x"/>
                                          </p:val>
                                        </p:tav>
                                      </p:tavLst>
                                    </p:anim>
                                    <p:anim calcmode="lin" valueType="num">
                                      <p:cBhvr additive="base">
                                        <p:cTn id="16" dur="500" fill="hold"/>
                                        <p:tgtEl>
                                          <p:spTgt spid="6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anim calcmode="lin" valueType="num">
                                      <p:cBhvr additive="base">
                                        <p:cTn id="19" dur="500" fill="hold"/>
                                        <p:tgtEl>
                                          <p:spTgt spid="64"/>
                                        </p:tgtEl>
                                        <p:attrNameLst>
                                          <p:attrName>ppt_x</p:attrName>
                                        </p:attrNameLst>
                                      </p:cBhvr>
                                      <p:tavLst>
                                        <p:tav tm="0">
                                          <p:val>
                                            <p:strVal val="#ppt_x"/>
                                          </p:val>
                                        </p:tav>
                                        <p:tav tm="100000">
                                          <p:val>
                                            <p:strVal val="#ppt_x"/>
                                          </p:val>
                                        </p:tav>
                                      </p:tavLst>
                                    </p:anim>
                                    <p:anim calcmode="lin" valueType="num">
                                      <p:cBhvr additive="base">
                                        <p:cTn id="20" dur="500" fill="hold"/>
                                        <p:tgtEl>
                                          <p:spTgt spid="6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anim calcmode="lin" valueType="num">
                                      <p:cBhvr additive="base">
                                        <p:cTn id="23" dur="500" fill="hold"/>
                                        <p:tgtEl>
                                          <p:spTgt spid="65"/>
                                        </p:tgtEl>
                                        <p:attrNameLst>
                                          <p:attrName>ppt_x</p:attrName>
                                        </p:attrNameLst>
                                      </p:cBhvr>
                                      <p:tavLst>
                                        <p:tav tm="0">
                                          <p:val>
                                            <p:strVal val="#ppt_x"/>
                                          </p:val>
                                        </p:tav>
                                        <p:tav tm="100000">
                                          <p:val>
                                            <p:strVal val="#ppt_x"/>
                                          </p:val>
                                        </p:tav>
                                      </p:tavLst>
                                    </p:anim>
                                    <p:anim calcmode="lin" valueType="num">
                                      <p:cBhvr additive="base">
                                        <p:cTn id="24" dur="500" fill="hold"/>
                                        <p:tgtEl>
                                          <p:spTgt spid="6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 calcmode="lin" valueType="num">
                                      <p:cBhvr additive="base">
                                        <p:cTn id="27" dur="500" fill="hold"/>
                                        <p:tgtEl>
                                          <p:spTgt spid="66"/>
                                        </p:tgtEl>
                                        <p:attrNameLst>
                                          <p:attrName>ppt_x</p:attrName>
                                        </p:attrNameLst>
                                      </p:cBhvr>
                                      <p:tavLst>
                                        <p:tav tm="0">
                                          <p:val>
                                            <p:strVal val="#ppt_x"/>
                                          </p:val>
                                        </p:tav>
                                        <p:tav tm="100000">
                                          <p:val>
                                            <p:strVal val="#ppt_x"/>
                                          </p:val>
                                        </p:tav>
                                      </p:tavLst>
                                    </p:anim>
                                    <p:anim calcmode="lin" valueType="num">
                                      <p:cBhvr additive="base">
                                        <p:cTn id="28" dur="500" fill="hold"/>
                                        <p:tgtEl>
                                          <p:spTgt spid="6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500" fill="hold"/>
                                        <p:tgtEl>
                                          <p:spTgt spid="67"/>
                                        </p:tgtEl>
                                        <p:attrNameLst>
                                          <p:attrName>ppt_x</p:attrName>
                                        </p:attrNameLst>
                                      </p:cBhvr>
                                      <p:tavLst>
                                        <p:tav tm="0">
                                          <p:val>
                                            <p:strVal val="#ppt_x"/>
                                          </p:val>
                                        </p:tav>
                                        <p:tav tm="100000">
                                          <p:val>
                                            <p:strVal val="#ppt_x"/>
                                          </p:val>
                                        </p:tav>
                                      </p:tavLst>
                                    </p:anim>
                                    <p:anim calcmode="lin" valueType="num">
                                      <p:cBhvr additive="base">
                                        <p:cTn id="32" dur="500" fill="hold"/>
                                        <p:tgtEl>
                                          <p:spTgt spid="6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anim calcmode="lin" valueType="num">
                                      <p:cBhvr additive="base">
                                        <p:cTn id="35" dur="500" fill="hold"/>
                                        <p:tgtEl>
                                          <p:spTgt spid="68"/>
                                        </p:tgtEl>
                                        <p:attrNameLst>
                                          <p:attrName>ppt_x</p:attrName>
                                        </p:attrNameLst>
                                      </p:cBhvr>
                                      <p:tavLst>
                                        <p:tav tm="0">
                                          <p:val>
                                            <p:strVal val="#ppt_x"/>
                                          </p:val>
                                        </p:tav>
                                        <p:tav tm="100000">
                                          <p:val>
                                            <p:strVal val="#ppt_x"/>
                                          </p:val>
                                        </p:tav>
                                      </p:tavLst>
                                    </p:anim>
                                    <p:anim calcmode="lin" valueType="num">
                                      <p:cBhvr additive="base">
                                        <p:cTn id="36" dur="500" fill="hold"/>
                                        <p:tgtEl>
                                          <p:spTgt spid="6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9"/>
                                        </p:tgtEl>
                                        <p:attrNameLst>
                                          <p:attrName>style.visibility</p:attrName>
                                        </p:attrNameLst>
                                      </p:cBhvr>
                                      <p:to>
                                        <p:strVal val="visible"/>
                                      </p:to>
                                    </p:set>
                                    <p:anim calcmode="lin" valueType="num">
                                      <p:cBhvr additive="base">
                                        <p:cTn id="39" dur="500" fill="hold"/>
                                        <p:tgtEl>
                                          <p:spTgt spid="69"/>
                                        </p:tgtEl>
                                        <p:attrNameLst>
                                          <p:attrName>ppt_x</p:attrName>
                                        </p:attrNameLst>
                                      </p:cBhvr>
                                      <p:tavLst>
                                        <p:tav tm="0">
                                          <p:val>
                                            <p:strVal val="#ppt_x"/>
                                          </p:val>
                                        </p:tav>
                                        <p:tav tm="100000">
                                          <p:val>
                                            <p:strVal val="#ppt_x"/>
                                          </p:val>
                                        </p:tav>
                                      </p:tavLst>
                                    </p:anim>
                                    <p:anim calcmode="lin" valueType="num">
                                      <p:cBhvr additive="base">
                                        <p:cTn id="40" dur="500" fill="hold"/>
                                        <p:tgtEl>
                                          <p:spTgt spid="6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0"/>
                                        </p:tgtEl>
                                        <p:attrNameLst>
                                          <p:attrName>style.visibility</p:attrName>
                                        </p:attrNameLst>
                                      </p:cBhvr>
                                      <p:to>
                                        <p:strVal val="visible"/>
                                      </p:to>
                                    </p:set>
                                    <p:anim calcmode="lin" valueType="num">
                                      <p:cBhvr additive="base">
                                        <p:cTn id="43" dur="500" fill="hold"/>
                                        <p:tgtEl>
                                          <p:spTgt spid="70"/>
                                        </p:tgtEl>
                                        <p:attrNameLst>
                                          <p:attrName>ppt_x</p:attrName>
                                        </p:attrNameLst>
                                      </p:cBhvr>
                                      <p:tavLst>
                                        <p:tav tm="0">
                                          <p:val>
                                            <p:strVal val="#ppt_x"/>
                                          </p:val>
                                        </p:tav>
                                        <p:tav tm="100000">
                                          <p:val>
                                            <p:strVal val="#ppt_x"/>
                                          </p:val>
                                        </p:tav>
                                      </p:tavLst>
                                    </p:anim>
                                    <p:anim calcmode="lin" valueType="num">
                                      <p:cBhvr additive="base">
                                        <p:cTn id="44" dur="500" fill="hold"/>
                                        <p:tgtEl>
                                          <p:spTgt spid="7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1"/>
                                        </p:tgtEl>
                                        <p:attrNameLst>
                                          <p:attrName>style.visibility</p:attrName>
                                        </p:attrNameLst>
                                      </p:cBhvr>
                                      <p:to>
                                        <p:strVal val="visible"/>
                                      </p:to>
                                    </p:set>
                                    <p:anim calcmode="lin" valueType="num">
                                      <p:cBhvr additive="base">
                                        <p:cTn id="47" dur="500" fill="hold"/>
                                        <p:tgtEl>
                                          <p:spTgt spid="71"/>
                                        </p:tgtEl>
                                        <p:attrNameLst>
                                          <p:attrName>ppt_x</p:attrName>
                                        </p:attrNameLst>
                                      </p:cBhvr>
                                      <p:tavLst>
                                        <p:tav tm="0">
                                          <p:val>
                                            <p:strVal val="#ppt_x"/>
                                          </p:val>
                                        </p:tav>
                                        <p:tav tm="100000">
                                          <p:val>
                                            <p:strVal val="#ppt_x"/>
                                          </p:val>
                                        </p:tav>
                                      </p:tavLst>
                                    </p:anim>
                                    <p:anim calcmode="lin" valueType="num">
                                      <p:cBhvr additive="base">
                                        <p:cTn id="48" dur="500" fill="hold"/>
                                        <p:tgtEl>
                                          <p:spTgt spid="7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73"/>
                                        </p:tgtEl>
                                        <p:attrNameLst>
                                          <p:attrName>style.visibility</p:attrName>
                                        </p:attrNameLst>
                                      </p:cBhvr>
                                      <p:to>
                                        <p:strVal val="visible"/>
                                      </p:to>
                                    </p:set>
                                    <p:anim calcmode="lin" valueType="num">
                                      <p:cBhvr additive="base">
                                        <p:cTn id="55" dur="500" fill="hold"/>
                                        <p:tgtEl>
                                          <p:spTgt spid="73"/>
                                        </p:tgtEl>
                                        <p:attrNameLst>
                                          <p:attrName>ppt_x</p:attrName>
                                        </p:attrNameLst>
                                      </p:cBhvr>
                                      <p:tavLst>
                                        <p:tav tm="0">
                                          <p:val>
                                            <p:strVal val="#ppt_x"/>
                                          </p:val>
                                        </p:tav>
                                        <p:tav tm="100000">
                                          <p:val>
                                            <p:strVal val="#ppt_x"/>
                                          </p:val>
                                        </p:tav>
                                      </p:tavLst>
                                    </p:anim>
                                    <p:anim calcmode="lin" valueType="num">
                                      <p:cBhvr additive="base">
                                        <p:cTn id="56" dur="500" fill="hold"/>
                                        <p:tgtEl>
                                          <p:spTgt spid="7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additive="base">
                                        <p:cTn id="59" dur="500" fill="hold"/>
                                        <p:tgtEl>
                                          <p:spTgt spid="74"/>
                                        </p:tgtEl>
                                        <p:attrNameLst>
                                          <p:attrName>ppt_x</p:attrName>
                                        </p:attrNameLst>
                                      </p:cBhvr>
                                      <p:tavLst>
                                        <p:tav tm="0">
                                          <p:val>
                                            <p:strVal val="#ppt_x"/>
                                          </p:val>
                                        </p:tav>
                                        <p:tav tm="100000">
                                          <p:val>
                                            <p:strVal val="#ppt_x"/>
                                          </p:val>
                                        </p:tav>
                                      </p:tavLst>
                                    </p:anim>
                                    <p:anim calcmode="lin" valueType="num">
                                      <p:cBhvr additive="base">
                                        <p:cTn id="60" dur="500" fill="hold"/>
                                        <p:tgtEl>
                                          <p:spTgt spid="74"/>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78"/>
                                        </p:tgtEl>
                                        <p:attrNameLst>
                                          <p:attrName>style.visibility</p:attrName>
                                        </p:attrNameLst>
                                      </p:cBhvr>
                                      <p:to>
                                        <p:strVal val="visible"/>
                                      </p:to>
                                    </p:set>
                                    <p:anim calcmode="lin" valueType="num">
                                      <p:cBhvr additive="base">
                                        <p:cTn id="63" dur="500" fill="hold"/>
                                        <p:tgtEl>
                                          <p:spTgt spid="78"/>
                                        </p:tgtEl>
                                        <p:attrNameLst>
                                          <p:attrName>ppt_x</p:attrName>
                                        </p:attrNameLst>
                                      </p:cBhvr>
                                      <p:tavLst>
                                        <p:tav tm="0">
                                          <p:val>
                                            <p:strVal val="#ppt_x"/>
                                          </p:val>
                                        </p:tav>
                                        <p:tav tm="100000">
                                          <p:val>
                                            <p:strVal val="#ppt_x"/>
                                          </p:val>
                                        </p:tav>
                                      </p:tavLst>
                                    </p:anim>
                                    <p:anim calcmode="lin" valueType="num">
                                      <p:cBhvr additive="base">
                                        <p:cTn id="64" dur="500" fill="hold"/>
                                        <p:tgtEl>
                                          <p:spTgt spid="78"/>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79"/>
                                        </p:tgtEl>
                                        <p:attrNameLst>
                                          <p:attrName>style.visibility</p:attrName>
                                        </p:attrNameLst>
                                      </p:cBhvr>
                                      <p:to>
                                        <p:strVal val="visible"/>
                                      </p:to>
                                    </p:set>
                                    <p:anim calcmode="lin" valueType="num">
                                      <p:cBhvr additive="base">
                                        <p:cTn id="67" dur="500" fill="hold"/>
                                        <p:tgtEl>
                                          <p:spTgt spid="79"/>
                                        </p:tgtEl>
                                        <p:attrNameLst>
                                          <p:attrName>ppt_x</p:attrName>
                                        </p:attrNameLst>
                                      </p:cBhvr>
                                      <p:tavLst>
                                        <p:tav tm="0">
                                          <p:val>
                                            <p:strVal val="#ppt_x"/>
                                          </p:val>
                                        </p:tav>
                                        <p:tav tm="100000">
                                          <p:val>
                                            <p:strVal val="#ppt_x"/>
                                          </p:val>
                                        </p:tav>
                                      </p:tavLst>
                                    </p:anim>
                                    <p:anim calcmode="lin" valueType="num">
                                      <p:cBhvr additive="base">
                                        <p:cTn id="68"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500" fill="hold"/>
                                        <p:tgtEl>
                                          <p:spTgt spid="100"/>
                                        </p:tgtEl>
                                        <p:attrNameLst>
                                          <p:attrName>ppt_x</p:attrName>
                                        </p:attrNameLst>
                                      </p:cBhvr>
                                      <p:tavLst>
                                        <p:tav tm="0">
                                          <p:val>
                                            <p:strVal val="#ppt_x"/>
                                          </p:val>
                                        </p:tav>
                                        <p:tav tm="100000">
                                          <p:val>
                                            <p:strVal val="#ppt_x"/>
                                          </p:val>
                                        </p:tav>
                                      </p:tavLst>
                                    </p:anim>
                                    <p:anim calcmode="lin" valueType="num">
                                      <p:cBhvr additive="base">
                                        <p:cTn id="80"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gtEl>
                                        <p:attrNameLst>
                                          <p:attrName>style.visibility</p:attrName>
                                        </p:attrNameLst>
                                      </p:cBhvr>
                                      <p:to>
                                        <p:strVal val="visible"/>
                                      </p:to>
                                    </p:set>
                                    <p:anim calcmode="lin" valueType="num">
                                      <p:cBhvr additive="base">
                                        <p:cTn id="85" dur="500" fill="hold"/>
                                        <p:tgtEl>
                                          <p:spTgt spid="3"/>
                                        </p:tgtEl>
                                        <p:attrNameLst>
                                          <p:attrName>ppt_x</p:attrName>
                                        </p:attrNameLst>
                                      </p:cBhvr>
                                      <p:tavLst>
                                        <p:tav tm="0">
                                          <p:val>
                                            <p:strVal val="#ppt_x"/>
                                          </p:val>
                                        </p:tav>
                                        <p:tav tm="100000">
                                          <p:val>
                                            <p:strVal val="#ppt_x"/>
                                          </p:val>
                                        </p:tav>
                                      </p:tavLst>
                                    </p:anim>
                                    <p:anim calcmode="lin" valueType="num">
                                      <p:cBhvr additive="base">
                                        <p:cTn id="8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bldLvl="0" animBg="1"/>
      <p:bldP spid="63" grpId="0" bldLvl="0" animBg="1"/>
      <p:bldP spid="64" grpId="0" bldLvl="0" animBg="1"/>
      <p:bldP spid="65" grpId="0" bldLvl="0" animBg="1"/>
      <p:bldP spid="66" grpId="0" bldLvl="0" animBg="1"/>
      <p:bldP spid="67" grpId="0" bldLvl="0" animBg="1"/>
      <p:bldP spid="68" grpId="0" bldLvl="0" animBg="1"/>
      <p:bldP spid="69" grpId="0" bldLvl="0" animBg="1"/>
      <p:bldP spid="70" grpId="0" bldLvl="0" animBg="1"/>
      <p:bldP spid="71" grpId="0" bldLvl="0" animBg="1"/>
      <p:bldP spid="72" grpId="0" bldLvl="0" animBg="1"/>
      <p:bldP spid="73" grpId="0" bldLvl="0" animBg="1"/>
      <p:bldP spid="16" grpId="0" bldLvl="0" animBg="1"/>
      <p:bldP spid="100" grpId="0"/>
      <p:bldP spid="3"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48640"/>
            <a:ext cx="9159240" cy="2245360"/>
          </a:xfrm>
          <a:prstGeom prst="rect">
            <a:avLst/>
          </a:prstGeom>
          <a:solidFill>
            <a:schemeClr val="bg1"/>
          </a:solidFill>
        </p:spPr>
        <p:txBody>
          <a:bodyPr wrap="square">
            <a:spAutoFit/>
          </a:bodyPr>
          <a:lstStyle/>
          <a:p>
            <a:r>
              <a:rPr lang="en-US" altLang="zh-CN" b="1" dirty="0" smtClean="0">
                <a:latin typeface="楷体" panose="02010609060101010101" pitchFamily="49" charset="-122"/>
                <a:ea typeface="楷体" panose="02010609060101010101" pitchFamily="49" charset="-122"/>
              </a:rPr>
              <a:t>   </a:t>
            </a:r>
            <a:r>
              <a:rPr lang="en-US" altLang="zh-CN" sz="2400" b="1" dirty="0" smtClean="0">
                <a:latin typeface="楷体" panose="02010609060101010101" pitchFamily="49" charset="-122"/>
                <a:ea typeface="楷体" panose="02010609060101010101" pitchFamily="49" charset="-122"/>
              </a:rPr>
              <a:t> </a:t>
            </a:r>
            <a:r>
              <a:rPr lang="zh-CN" altLang="en-US" sz="2400" b="1" dirty="0" smtClean="0">
                <a:latin typeface="楷体" panose="02010609060101010101" pitchFamily="49" charset="-122"/>
                <a:ea typeface="楷体" panose="02010609060101010101" pitchFamily="49" charset="-122"/>
                <a:sym typeface="+mn-ea"/>
              </a:rPr>
              <a:t>材料</a:t>
            </a:r>
            <a:r>
              <a:rPr lang="en-US" altLang="zh-CN" sz="2400" b="1" dirty="0" smtClean="0">
                <a:latin typeface="楷体" panose="02010609060101010101" pitchFamily="49" charset="-122"/>
                <a:ea typeface="楷体" panose="02010609060101010101" pitchFamily="49" charset="-122"/>
                <a:sym typeface="+mn-ea"/>
              </a:rPr>
              <a:t>7 </a:t>
            </a:r>
            <a:r>
              <a:rPr lang="zh-CN" altLang="zh-CN" sz="2400" b="1" dirty="0" smtClean="0">
                <a:latin typeface="楷体" panose="02010609060101010101" pitchFamily="49" charset="-122"/>
                <a:ea typeface="楷体" panose="02010609060101010101" pitchFamily="49" charset="-122"/>
              </a:rPr>
              <a:t>在唐代，凡遇军国大事，照例先由中书省</a:t>
            </a:r>
            <a:r>
              <a:rPr lang="zh-CN" altLang="zh-CN" sz="2400" b="1" dirty="0" smtClean="0">
                <a:solidFill>
                  <a:srgbClr val="FF0000"/>
                </a:solidFill>
                <a:latin typeface="楷体" panose="02010609060101010101" pitchFamily="49" charset="-122"/>
                <a:ea typeface="楷体" panose="02010609060101010101" pitchFamily="49" charset="-122"/>
              </a:rPr>
              <a:t>中书舍人</a:t>
            </a:r>
            <a:r>
              <a:rPr lang="zh-CN" altLang="zh-CN" sz="2400" b="1" dirty="0" smtClean="0">
                <a:latin typeface="楷体" panose="02010609060101010101" pitchFamily="49" charset="-122"/>
                <a:ea typeface="楷体" panose="02010609060101010101" pitchFamily="49" charset="-122"/>
              </a:rPr>
              <a:t>（中书省属官）各拟意见</a:t>
            </a:r>
            <a:r>
              <a:rPr lang="zh-CN" altLang="en-US" sz="2400" b="1" dirty="0" smtClean="0">
                <a:latin typeface="楷体" panose="02010609060101010101" pitchFamily="49" charset="-122"/>
                <a:ea typeface="楷体" panose="02010609060101010101" pitchFamily="49" charset="-122"/>
              </a:rPr>
              <a:t>、杂署其名谓之</a:t>
            </a:r>
            <a:r>
              <a:rPr lang="zh-CN" altLang="zh-CN" sz="2400" b="1" dirty="0" smtClean="0">
                <a:solidFill>
                  <a:srgbClr val="FF0000"/>
                </a:solidFill>
                <a:latin typeface="楷体" panose="02010609060101010101" pitchFamily="49" charset="-122"/>
                <a:ea typeface="楷体" panose="02010609060101010101" pitchFamily="49" charset="-122"/>
              </a:rPr>
              <a:t>五花判事</a:t>
            </a:r>
            <a:r>
              <a:rPr lang="zh-CN" altLang="en-US" sz="2400" b="1" dirty="0" smtClean="0">
                <a:latin typeface="楷体" panose="02010609060101010101" pitchFamily="49" charset="-122"/>
                <a:ea typeface="楷体" panose="02010609060101010101" pitchFamily="49" charset="-122"/>
              </a:rPr>
              <a:t>，</a:t>
            </a:r>
            <a:r>
              <a:rPr lang="zh-CN" altLang="zh-CN" sz="2400" b="1" dirty="0" smtClean="0">
                <a:latin typeface="楷体" panose="02010609060101010101" pitchFamily="49" charset="-122"/>
                <a:ea typeface="楷体" panose="02010609060101010101" pitchFamily="49" charset="-122"/>
              </a:rPr>
              <a:t>，再由</a:t>
            </a:r>
            <a:r>
              <a:rPr lang="zh-CN" altLang="zh-CN" sz="2400" b="1" dirty="0" smtClean="0">
                <a:solidFill>
                  <a:srgbClr val="FF0000"/>
                </a:solidFill>
                <a:latin typeface="楷体" panose="02010609060101010101" pitchFamily="49" charset="-122"/>
                <a:ea typeface="楷体" panose="02010609060101010101" pitchFamily="49" charset="-122"/>
              </a:rPr>
              <a:t>宰相</a:t>
            </a:r>
            <a:r>
              <a:rPr lang="zh-CN" altLang="zh-CN" sz="2400" b="1" dirty="0" smtClean="0">
                <a:latin typeface="楷体" panose="02010609060101010101" pitchFamily="49" charset="-122"/>
                <a:ea typeface="楷体" panose="02010609060101010101" pitchFamily="49" charset="-122"/>
              </a:rPr>
              <a:t>（中书省）审核裁定，送经</a:t>
            </a:r>
            <a:r>
              <a:rPr lang="zh-CN" altLang="zh-CN" sz="2400" b="1" dirty="0" smtClean="0">
                <a:solidFill>
                  <a:srgbClr val="FF0000"/>
                </a:solidFill>
                <a:latin typeface="楷体" panose="02010609060101010101" pitchFamily="49" charset="-122"/>
                <a:ea typeface="楷体" panose="02010609060101010101" pitchFamily="49" charset="-122"/>
              </a:rPr>
              <a:t>皇帝</a:t>
            </a:r>
            <a:r>
              <a:rPr lang="zh-CN" altLang="zh-CN" sz="2400" b="1" dirty="0" smtClean="0">
                <a:latin typeface="楷体" panose="02010609060101010101" pitchFamily="49" charset="-122"/>
                <a:ea typeface="楷体" panose="02010609060101010101" pitchFamily="49" charset="-122"/>
              </a:rPr>
              <a:t>画敕后，再须送</a:t>
            </a:r>
            <a:r>
              <a:rPr lang="zh-CN" altLang="zh-CN" sz="2400" b="1" dirty="0" smtClean="0">
                <a:solidFill>
                  <a:srgbClr val="FF0000"/>
                </a:solidFill>
                <a:latin typeface="楷体" panose="02010609060101010101" pitchFamily="49" charset="-122"/>
                <a:ea typeface="楷体" panose="02010609060101010101" pitchFamily="49" charset="-122"/>
              </a:rPr>
              <a:t>门下省</a:t>
            </a:r>
            <a:r>
              <a:rPr lang="en-US" altLang="zh-CN" sz="2400" b="1" dirty="0" smtClean="0">
                <a:latin typeface="楷体" panose="02010609060101010101" pitchFamily="49" charset="-122"/>
                <a:ea typeface="楷体" panose="02010609060101010101" pitchFamily="49" charset="-122"/>
              </a:rPr>
              <a:t>……</a:t>
            </a:r>
            <a:r>
              <a:rPr lang="zh-CN" altLang="en-US" sz="2400" b="1" dirty="0" smtClean="0">
                <a:latin typeface="楷体" panose="02010609060101010101" pitchFamily="49" charset="-122"/>
                <a:ea typeface="楷体" panose="02010609060101010101" pitchFamily="49" charset="-122"/>
              </a:rPr>
              <a:t>若门下省反对此项诏书，即将原诏书批注送还，称为“涂归”</a:t>
            </a:r>
            <a:r>
              <a:rPr lang="en-US" altLang="zh-CN" sz="2400" b="1" dirty="0" smtClean="0">
                <a:latin typeface="楷体" panose="02010609060101010101" pitchFamily="49" charset="-122"/>
                <a:ea typeface="楷体" panose="02010609060101010101" pitchFamily="49" charset="-122"/>
              </a:rPr>
              <a:t>……</a:t>
            </a:r>
            <a:r>
              <a:rPr lang="zh-CN" altLang="en-US" sz="2400" b="1" dirty="0" smtClean="0">
                <a:latin typeface="楷体" panose="02010609060101010101" pitchFamily="49" charset="-122"/>
                <a:ea typeface="楷体" panose="02010609060101010101" pitchFamily="49" charset="-122"/>
              </a:rPr>
              <a:t>亦称“</a:t>
            </a:r>
            <a:r>
              <a:rPr lang="zh-CN" altLang="en-US" sz="2400" b="1" dirty="0" smtClean="0">
                <a:solidFill>
                  <a:srgbClr val="FF0000"/>
                </a:solidFill>
                <a:latin typeface="楷体" panose="02010609060101010101" pitchFamily="49" charset="-122"/>
                <a:ea typeface="楷体" panose="02010609060101010101" pitchFamily="49" charset="-122"/>
              </a:rPr>
              <a:t>封驳</a:t>
            </a:r>
            <a:r>
              <a:rPr lang="zh-CN" altLang="en-US" sz="2400" b="1" dirty="0" smtClean="0">
                <a:latin typeface="楷体" panose="02010609060101010101" pitchFamily="49" charset="-122"/>
                <a:ea typeface="楷体" panose="02010609060101010101" pitchFamily="49" charset="-122"/>
              </a:rPr>
              <a:t>”。</a:t>
            </a:r>
            <a:endParaRPr lang="en-US" altLang="zh-CN" sz="2400" b="1" dirty="0" smtClean="0">
              <a:latin typeface="楷体" panose="02010609060101010101" pitchFamily="49" charset="-122"/>
              <a:ea typeface="楷体" panose="02010609060101010101" pitchFamily="49" charset="-122"/>
            </a:endParaRPr>
          </a:p>
          <a:p>
            <a:pPr algn="r"/>
            <a:r>
              <a:rPr lang="en-US" altLang="zh-CN" sz="2400" b="1" dirty="0" smtClean="0">
                <a:latin typeface="宋体" panose="02010600030101010101" pitchFamily="2" charset="-122"/>
                <a:ea typeface="宋体" panose="02010600030101010101" pitchFamily="2" charset="-122"/>
                <a:cs typeface="宋体" panose="02010600030101010101" pitchFamily="2" charset="-122"/>
              </a:rPr>
              <a:t>——</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钱穆</a:t>
            </a:r>
            <a:r>
              <a:rPr lang="en-US" altLang="zh-CN" sz="2400" b="1" dirty="0" smtClean="0">
                <a:latin typeface="宋体" panose="02010600030101010101" pitchFamily="2" charset="-122"/>
                <a:ea typeface="宋体" panose="02010600030101010101" pitchFamily="2" charset="-122"/>
                <a:cs typeface="宋体" panose="02010600030101010101" pitchFamily="2" charset="-122"/>
              </a:rPr>
              <a:t>《</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中国历代政治得失</a:t>
            </a:r>
            <a:r>
              <a:rPr lang="en-US" altLang="zh-CN" sz="2400" dirty="0" smtClean="0">
                <a:latin typeface="宋体" panose="02010600030101010101" pitchFamily="2" charset="-122"/>
                <a:ea typeface="宋体" panose="02010600030101010101" pitchFamily="2" charset="-122"/>
                <a:cs typeface="宋体" panose="02010600030101010101" pitchFamily="2" charset="-122"/>
              </a:rPr>
              <a:t>》</a:t>
            </a:r>
            <a:endParaRPr lang="en-US" altLang="zh-CN" sz="2000" dirty="0" smtClean="0">
              <a:latin typeface="+mn-ea"/>
            </a:endParaRPr>
          </a:p>
          <a:p>
            <a:endParaRPr lang="zh-CN" altLang="en-US" sz="2000" b="1" dirty="0" smtClean="0">
              <a:latin typeface="楷体" panose="02010609060101010101" pitchFamily="49" charset="-122"/>
              <a:ea typeface="楷体" panose="02010609060101010101" pitchFamily="49" charset="-122"/>
            </a:endParaRPr>
          </a:p>
        </p:txBody>
      </p:sp>
      <p:sp>
        <p:nvSpPr>
          <p:cNvPr id="4" name="圆角矩形 3"/>
          <p:cNvSpPr/>
          <p:nvPr/>
        </p:nvSpPr>
        <p:spPr>
          <a:xfrm>
            <a:off x="251520" y="2419370"/>
            <a:ext cx="1872208" cy="8640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zh-CN" altLang="en-US" sz="2400" b="1" dirty="0" smtClean="0">
                <a:latin typeface="+mn-ea"/>
              </a:rPr>
              <a:t>“</a:t>
            </a:r>
            <a:r>
              <a:rPr lang="zh-CN" altLang="zh-CN" sz="2400" b="1" dirty="0" smtClean="0">
                <a:latin typeface="+mn-ea"/>
              </a:rPr>
              <a:t>五花判事</a:t>
            </a:r>
            <a:r>
              <a:rPr lang="zh-CN" altLang="en-US" sz="2400" b="1" dirty="0" smtClean="0">
                <a:latin typeface="+mn-ea"/>
              </a:rPr>
              <a:t>”</a:t>
            </a:r>
            <a:endParaRPr lang="en-US" altLang="zh-CN" sz="2400" b="1" dirty="0" smtClean="0">
              <a:latin typeface="+mn-ea"/>
            </a:endParaRPr>
          </a:p>
          <a:p>
            <a:r>
              <a:rPr lang="zh-CN" altLang="en-US" sz="2400" b="1" dirty="0" smtClean="0">
                <a:latin typeface="+mn-ea"/>
              </a:rPr>
              <a:t>“封驳涂归”</a:t>
            </a:r>
            <a:endParaRPr lang="en-US" altLang="zh-CN" sz="2400" b="1" dirty="0" smtClean="0">
              <a:latin typeface="+mn-ea"/>
            </a:endParaRPr>
          </a:p>
        </p:txBody>
      </p:sp>
      <p:sp>
        <p:nvSpPr>
          <p:cNvPr id="5" name="上箭头 4"/>
          <p:cNvSpPr/>
          <p:nvPr>
            <p:custDataLst>
              <p:tags r:id="rId1"/>
            </p:custDataLst>
          </p:nvPr>
        </p:nvSpPr>
        <p:spPr>
          <a:xfrm rot="5400000">
            <a:off x="2305265" y="2525865"/>
            <a:ext cx="405512" cy="62457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2843808" y="2491378"/>
            <a:ext cx="2088232"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zh-CN" altLang="en-US" sz="2400" b="1" dirty="0" smtClean="0">
                <a:solidFill>
                  <a:srgbClr val="FF0000"/>
                </a:solidFill>
                <a:latin typeface="+mn-ea"/>
                <a:sym typeface="+mn-ea"/>
              </a:rPr>
              <a:t>决策的科学性</a:t>
            </a:r>
            <a:endParaRPr lang="zh-CN" altLang="en-US" sz="2400" b="1" dirty="0" smtClean="0">
              <a:solidFill>
                <a:srgbClr val="FF0000"/>
              </a:solidFill>
              <a:latin typeface="+mn-ea"/>
              <a:sym typeface="+mn-ea"/>
            </a:endParaRPr>
          </a:p>
        </p:txBody>
      </p:sp>
      <p:sp>
        <p:nvSpPr>
          <p:cNvPr id="7" name="TextBox 6"/>
          <p:cNvSpPr txBox="1"/>
          <p:nvPr/>
        </p:nvSpPr>
        <p:spPr>
          <a:xfrm>
            <a:off x="0" y="0"/>
            <a:ext cx="5205730" cy="521970"/>
          </a:xfrm>
          <a:prstGeom prst="rect">
            <a:avLst/>
          </a:prstGeom>
          <a:solidFill>
            <a:srgbClr val="FFFF00"/>
          </a:solidFill>
          <a:ln>
            <a:solidFill>
              <a:schemeClr val="tx1"/>
            </a:solidFill>
            <a:prstDash val="lgDash"/>
          </a:ln>
        </p:spPr>
        <p:txBody>
          <a:bodyPr wrap="square" rtlCol="0" anchor="t">
            <a:spAutoFit/>
          </a:bodyPr>
          <a:lstStyle/>
          <a:p>
            <a:r>
              <a:rPr lang="en-US" altLang="zh-CN" sz="2800" b="1" dirty="0" smtClean="0">
                <a:solidFill>
                  <a:srgbClr val="FF0000"/>
                </a:solidFill>
                <a:latin typeface="微软雅黑" panose="020B0503020204020204" charset="-122"/>
                <a:ea typeface="微软雅黑" panose="020B0503020204020204" charset="-122"/>
                <a:cs typeface="华文细黑" panose="02010600040101010101" charset="-122"/>
                <a:sym typeface="+mn-ea"/>
              </a:rPr>
              <a:t>3.</a:t>
            </a:r>
            <a:r>
              <a:rPr lang="zh-CN" altLang="en-US" sz="2800" b="1" dirty="0" smtClean="0">
                <a:solidFill>
                  <a:srgbClr val="FF0000"/>
                </a:solidFill>
                <a:latin typeface="微软雅黑" panose="020B0503020204020204" charset="-122"/>
                <a:ea typeface="微软雅黑" panose="020B0503020204020204" charset="-122"/>
                <a:cs typeface="华文细黑" panose="02010600040101010101" charset="-122"/>
                <a:sym typeface="+mn-ea"/>
              </a:rPr>
              <a:t>三省六部制的创新之处</a:t>
            </a:r>
            <a:endParaRPr lang="zh-CN" altLang="en-US" sz="2800" b="1" dirty="0" smtClean="0">
              <a:solidFill>
                <a:srgbClr val="FF0000"/>
              </a:solidFill>
              <a:latin typeface="微软雅黑" panose="020B0503020204020204" charset="-122"/>
              <a:ea typeface="微软雅黑" panose="020B0503020204020204" charset="-122"/>
              <a:cs typeface="华文细黑" panose="02010600040101010101" charset="-122"/>
              <a:sym typeface="+mn-ea"/>
            </a:endParaRPr>
          </a:p>
        </p:txBody>
      </p:sp>
      <p:sp>
        <p:nvSpPr>
          <p:cNvPr id="8" name="矩形 7"/>
          <p:cNvSpPr/>
          <p:nvPr/>
        </p:nvSpPr>
        <p:spPr>
          <a:xfrm>
            <a:off x="0" y="3426460"/>
            <a:ext cx="9158605" cy="2984500"/>
          </a:xfrm>
          <a:prstGeom prst="rect">
            <a:avLst/>
          </a:prstGeom>
          <a:solidFill>
            <a:schemeClr val="bg1"/>
          </a:solidFill>
        </p:spPr>
        <p:txBody>
          <a:bodyPr wrap="square">
            <a:spAutoFit/>
          </a:bodyPr>
          <a:lstStyle/>
          <a:p>
            <a:r>
              <a:rPr lang="zh-CN" altLang="en-US" b="1" dirty="0" smtClean="0">
                <a:latin typeface="楷体" panose="02010609060101010101" pitchFamily="49" charset="-122"/>
                <a:ea typeface="楷体" panose="02010609060101010101" pitchFamily="49" charset="-122"/>
              </a:rPr>
              <a:t>    </a:t>
            </a:r>
            <a:r>
              <a:rPr lang="zh-CN" altLang="en-US" sz="2400" b="1" dirty="0" smtClean="0">
                <a:latin typeface="楷体" panose="02010609060101010101" pitchFamily="49" charset="-122"/>
                <a:ea typeface="楷体" panose="02010609060101010101" pitchFamily="49" charset="-122"/>
                <a:sym typeface="+mn-ea"/>
              </a:rPr>
              <a:t>材料</a:t>
            </a:r>
            <a:r>
              <a:rPr lang="en-US" altLang="zh-CN" sz="2400" b="1" dirty="0" smtClean="0">
                <a:latin typeface="楷体" panose="02010609060101010101" pitchFamily="49" charset="-122"/>
                <a:ea typeface="楷体" panose="02010609060101010101" pitchFamily="49" charset="-122"/>
                <a:sym typeface="+mn-ea"/>
              </a:rPr>
              <a:t>8 </a:t>
            </a:r>
            <a:r>
              <a:rPr lang="zh-CN" altLang="en-US" sz="2400" b="1" dirty="0" smtClean="0">
                <a:latin typeface="楷体" panose="02010609060101010101" pitchFamily="49" charset="-122"/>
                <a:ea typeface="楷体" panose="02010609060101010101" pitchFamily="49" charset="-122"/>
              </a:rPr>
              <a:t>唐制凡属皇帝命令，</a:t>
            </a:r>
            <a:r>
              <a:rPr lang="zh-CN" altLang="en-US" sz="2400" b="1" dirty="0" smtClean="0">
                <a:solidFill>
                  <a:srgbClr val="FF0000"/>
                </a:solidFill>
                <a:latin typeface="楷体" panose="02010609060101010101" pitchFamily="49" charset="-122"/>
                <a:ea typeface="楷体" panose="02010609060101010101" pitchFamily="49" charset="-122"/>
              </a:rPr>
              <a:t>必须政事堂会议正式议决通过，并加盖“中书门下之印”，</a:t>
            </a:r>
            <a:r>
              <a:rPr lang="zh-CN" altLang="en-US" sz="2400" b="1" dirty="0" smtClean="0">
                <a:latin typeface="楷体" panose="02010609060101010101" pitchFamily="49" charset="-122"/>
                <a:ea typeface="楷体" panose="02010609060101010101" pitchFamily="49" charset="-122"/>
              </a:rPr>
              <a:t>而后方可颁行生效。</a:t>
            </a:r>
            <a:r>
              <a:rPr lang="en-US" altLang="zh-CN" sz="2400" b="1" dirty="0" smtClean="0">
                <a:latin typeface="楷体" panose="02010609060101010101" pitchFamily="49" charset="-122"/>
                <a:ea typeface="楷体" panose="02010609060101010101" pitchFamily="49" charset="-122"/>
              </a:rPr>
              <a:t>……</a:t>
            </a:r>
            <a:r>
              <a:rPr lang="zh-CN" altLang="en-US" sz="2400" b="1" dirty="0" smtClean="0">
                <a:latin typeface="楷体" panose="02010609060101010101" pitchFamily="49" charset="-122"/>
                <a:ea typeface="楷体" panose="02010609060101010101" pitchFamily="49" charset="-122"/>
              </a:rPr>
              <a:t>而由皇帝直接发出的命令，在当时被认为是违制的，</a:t>
            </a:r>
            <a:r>
              <a:rPr lang="zh-CN" altLang="en-US" sz="2400" b="1" dirty="0" smtClean="0">
                <a:solidFill>
                  <a:srgbClr val="FF0000"/>
                </a:solidFill>
                <a:latin typeface="楷体" panose="02010609060101010101" pitchFamily="49" charset="-122"/>
                <a:ea typeface="楷体" panose="02010609060101010101" pitchFamily="49" charset="-122"/>
              </a:rPr>
              <a:t>“不经凤阁（中书省）鸾台（门下省），何名为敕？”</a:t>
            </a:r>
            <a:r>
              <a:rPr lang="zh-CN" altLang="en-US" sz="2400" b="1" dirty="0" smtClean="0">
                <a:latin typeface="楷体" panose="02010609060101010101" pitchFamily="49" charset="-122"/>
                <a:ea typeface="楷体" panose="02010609060101010101" pitchFamily="49" charset="-122"/>
              </a:rPr>
              <a:t>后来唐朝有的皇帝违反这一制度时，只得将其发诏敕的封袋改为斜封，所书“敕”字，不敢用朱笔，而改用墨笔，当时称为</a:t>
            </a:r>
            <a:r>
              <a:rPr lang="zh-CN" altLang="en-US" sz="2400" b="1" dirty="0" smtClean="0">
                <a:solidFill>
                  <a:srgbClr val="FF0000"/>
                </a:solidFill>
                <a:latin typeface="楷体" panose="02010609060101010101" pitchFamily="49" charset="-122"/>
                <a:ea typeface="楷体" panose="02010609060101010101" pitchFamily="49" charset="-122"/>
              </a:rPr>
              <a:t>“斜封墨敕”</a:t>
            </a:r>
            <a:r>
              <a:rPr lang="zh-CN" altLang="en-US" sz="2400" b="1" dirty="0" smtClean="0">
                <a:latin typeface="楷体" panose="02010609060101010101" pitchFamily="49" charset="-122"/>
                <a:ea typeface="楷体" panose="02010609060101010101" pitchFamily="49" charset="-122"/>
              </a:rPr>
              <a:t>。                   </a:t>
            </a:r>
            <a:endParaRPr lang="en-US" altLang="zh-CN" sz="2400" b="1" dirty="0" smtClean="0">
              <a:latin typeface="楷体" panose="02010609060101010101" pitchFamily="49" charset="-122"/>
              <a:ea typeface="楷体" panose="02010609060101010101" pitchFamily="49" charset="-122"/>
            </a:endParaRPr>
          </a:p>
          <a:p>
            <a:pPr algn="r"/>
            <a:r>
              <a:rPr lang="en-US" altLang="zh-CN" sz="2400" b="1" dirty="0" smtClean="0">
                <a:latin typeface="宋体" panose="02010600030101010101" pitchFamily="2" charset="-122"/>
                <a:ea typeface="宋体" panose="02010600030101010101" pitchFamily="2" charset="-122"/>
                <a:cs typeface="宋体" panose="02010600030101010101" pitchFamily="2" charset="-122"/>
              </a:rPr>
              <a:t>——钱穆《中国历代政治得失》</a:t>
            </a:r>
            <a:endParaRPr lang="en-US" altLang="zh-CN" sz="2000" dirty="0" smtClean="0">
              <a:latin typeface="+mn-ea"/>
            </a:endParaRPr>
          </a:p>
          <a:p>
            <a:endParaRPr lang="zh-CN" altLang="en-US" sz="2000" dirty="0"/>
          </a:p>
        </p:txBody>
      </p:sp>
      <p:sp>
        <p:nvSpPr>
          <p:cNvPr id="9" name="圆角矩形 8"/>
          <p:cNvSpPr/>
          <p:nvPr/>
        </p:nvSpPr>
        <p:spPr>
          <a:xfrm>
            <a:off x="179512" y="5862419"/>
            <a:ext cx="4248472" cy="10081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altLang="zh-CN" sz="2400" b="1" dirty="0" smtClean="0">
              <a:latin typeface="楷体" panose="02010609060101010101" pitchFamily="49" charset="-122"/>
              <a:ea typeface="楷体" panose="02010609060101010101" pitchFamily="49" charset="-122"/>
            </a:endParaRPr>
          </a:p>
          <a:p>
            <a:r>
              <a:rPr lang="zh-CN" altLang="en-US" sz="2400" b="1" dirty="0" smtClean="0">
                <a:latin typeface="+mn-ea"/>
              </a:rPr>
              <a:t>“不经凤阁鸾台，何名为敕？” “斜封墨敕”</a:t>
            </a:r>
            <a:endParaRPr lang="zh-CN" altLang="en-US" sz="2400" b="1" dirty="0" smtClean="0">
              <a:latin typeface="+mn-ea"/>
            </a:endParaRPr>
          </a:p>
          <a:p>
            <a:endParaRPr lang="zh-CN" altLang="en-US" sz="2400" dirty="0"/>
          </a:p>
        </p:txBody>
      </p:sp>
      <p:sp>
        <p:nvSpPr>
          <p:cNvPr id="10" name="上箭头 9"/>
          <p:cNvSpPr/>
          <p:nvPr>
            <p:custDataLst>
              <p:tags r:id="rId2"/>
            </p:custDataLst>
          </p:nvPr>
        </p:nvSpPr>
        <p:spPr>
          <a:xfrm rot="5400000">
            <a:off x="4645526" y="6090007"/>
            <a:ext cx="261495" cy="5525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5052561" y="6119083"/>
            <a:ext cx="2160240"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zh-CN" altLang="en-US" sz="2400" b="1" dirty="0" smtClean="0">
                <a:solidFill>
                  <a:srgbClr val="FF0000"/>
                </a:solidFill>
                <a:latin typeface="+mn-ea"/>
                <a:sym typeface="+mn-ea"/>
              </a:rPr>
              <a:t>程序的规范性</a:t>
            </a:r>
            <a:endParaRPr lang="zh-CN" altLang="en-US" sz="2400" b="1" dirty="0" smtClean="0">
              <a:solidFill>
                <a:srgbClr val="FF0000"/>
              </a:solidFill>
              <a:latin typeface="+mn-ea"/>
              <a:sym typeface="+mn-ea"/>
            </a:endParaRPr>
          </a:p>
        </p:txBody>
      </p:sp>
      <p:pic>
        <p:nvPicPr>
          <p:cNvPr id="35" name="图片 34"/>
          <p:cNvPicPr>
            <a:picLocks noChangeAspect="1"/>
          </p:cNvPicPr>
          <p:nvPr>
            <p:custDataLst>
              <p:tags r:id="rId3"/>
            </p:custDataLst>
          </p:nvPr>
        </p:nvPicPr>
        <p:blipFill>
          <a:blip r:embed="rId4" cstate="print"/>
          <a:stretch>
            <a:fillRect/>
          </a:stretch>
        </p:blipFill>
        <p:spPr>
          <a:xfrm>
            <a:off x="8310880" y="6118860"/>
            <a:ext cx="633095" cy="7594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500"/>
                                        <p:tgtEl>
                                          <p:spTgt spid="5"/>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in)">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i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ox(in)">
                                      <p:cBhvr>
                                        <p:cTn id="37" dur="500"/>
                                        <p:tgtEl>
                                          <p:spTgt spid="10"/>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ox(in)">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bldLvl="0" animBg="1"/>
      <p:bldP spid="5" grpId="0" bldLvl="0" animBg="1"/>
      <p:bldP spid="6" grpId="0" bldLvl="0" animBg="1"/>
      <p:bldP spid="8" grpId="0" bldLvl="0" animBg="1"/>
      <p:bldP spid="9" grpId="0" bldLvl="0" animBg="1"/>
      <p:bldP spid="10" grpId="0" bldLvl="0" animBg="1"/>
      <p:bldP spid="11"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605" y="836930"/>
            <a:ext cx="8378825" cy="1938020"/>
          </a:xfrm>
          <a:prstGeom prst="rect">
            <a:avLst/>
          </a:prstGeom>
        </p:spPr>
        <p:txBody>
          <a:bodyPr wrap="square">
            <a:spAutoFit/>
          </a:bodyPr>
          <a:lstStyle/>
          <a:p>
            <a:r>
              <a:rPr lang="zh-CN" altLang="en-US" dirty="0" smtClean="0">
                <a:latin typeface="黑体" panose="02010609060101010101" pitchFamily="49" charset="-122"/>
                <a:ea typeface="黑体" panose="02010609060101010101" pitchFamily="49" charset="-122"/>
              </a:rPr>
              <a:t>    </a:t>
            </a:r>
            <a:r>
              <a:rPr lang="zh-CN" altLang="en-US" sz="2400" b="1" dirty="0" smtClean="0">
                <a:latin typeface="楷体" panose="02010609060101010101" pitchFamily="49" charset="-122"/>
                <a:ea typeface="楷体" panose="02010609060101010101" pitchFamily="49" charset="-122"/>
                <a:sym typeface="+mn-ea"/>
              </a:rPr>
              <a:t>材料</a:t>
            </a:r>
            <a:r>
              <a:rPr lang="en-US" altLang="zh-CN" sz="2400" b="1" dirty="0" smtClean="0">
                <a:latin typeface="楷体" panose="02010609060101010101" pitchFamily="49" charset="-122"/>
                <a:ea typeface="楷体" panose="02010609060101010101" pitchFamily="49" charset="-122"/>
                <a:sym typeface="+mn-ea"/>
              </a:rPr>
              <a:t>9 </a:t>
            </a:r>
            <a:r>
              <a:rPr lang="zh-CN" altLang="en-US" sz="2400" b="1" dirty="0" smtClean="0">
                <a:latin typeface="楷体" panose="02010609060101010101" pitchFamily="49" charset="-122"/>
                <a:ea typeface="楷体" panose="02010609060101010101" pitchFamily="49" charset="-122"/>
              </a:rPr>
              <a:t>唐代的三省有两个层次的分权，一是中书主草诏制令、门下主审复封驳，这成为辅助</a:t>
            </a:r>
            <a:r>
              <a:rPr lang="zh-CN" altLang="en-US" sz="2400" b="1" dirty="0" smtClean="0">
                <a:solidFill>
                  <a:srgbClr val="FF0000"/>
                </a:solidFill>
                <a:latin typeface="楷体" panose="02010609060101010101" pitchFamily="49" charset="-122"/>
                <a:ea typeface="楷体" panose="02010609060101010101" pitchFamily="49" charset="-122"/>
              </a:rPr>
              <a:t>决策</a:t>
            </a:r>
            <a:r>
              <a:rPr lang="zh-CN" altLang="en-US" sz="2400" b="1" dirty="0" smtClean="0">
                <a:latin typeface="楷体" panose="02010609060101010101" pitchFamily="49" charset="-122"/>
                <a:ea typeface="楷体" panose="02010609060101010101" pitchFamily="49" charset="-122"/>
              </a:rPr>
              <a:t>的两道程序；二是在此基础上两省共同行使的辅助</a:t>
            </a:r>
            <a:r>
              <a:rPr lang="zh-CN" altLang="en-US" sz="2400" b="1" dirty="0" smtClean="0">
                <a:solidFill>
                  <a:srgbClr val="FF0000"/>
                </a:solidFill>
                <a:latin typeface="楷体" panose="02010609060101010101" pitchFamily="49" charset="-122"/>
                <a:ea typeface="楷体" panose="02010609060101010101" pitchFamily="49" charset="-122"/>
              </a:rPr>
              <a:t>决策权</a:t>
            </a:r>
            <a:r>
              <a:rPr lang="zh-CN" altLang="en-US" sz="2400" b="1" dirty="0" smtClean="0">
                <a:latin typeface="楷体" panose="02010609060101010101" pitchFamily="49" charset="-122"/>
                <a:ea typeface="楷体" panose="02010609060101010101" pitchFamily="49" charset="-122"/>
              </a:rPr>
              <a:t>与尚书省行使的</a:t>
            </a:r>
            <a:r>
              <a:rPr lang="zh-CN" altLang="en-US" sz="2400" b="1" dirty="0" smtClean="0">
                <a:solidFill>
                  <a:srgbClr val="FF0000"/>
                </a:solidFill>
                <a:latin typeface="楷体" panose="02010609060101010101" pitchFamily="49" charset="-122"/>
                <a:ea typeface="楷体" panose="02010609060101010101" pitchFamily="49" charset="-122"/>
              </a:rPr>
              <a:t>行政管理权</a:t>
            </a:r>
            <a:r>
              <a:rPr lang="zh-CN" altLang="en-US" sz="2400" b="1" dirty="0" smtClean="0">
                <a:latin typeface="楷体" panose="02010609060101010101" pitchFamily="49" charset="-122"/>
                <a:ea typeface="楷体" panose="02010609060101010101" pitchFamily="49" charset="-122"/>
              </a:rPr>
              <a:t>的分立。</a:t>
            </a:r>
            <a:endParaRPr lang="en-US" altLang="zh-CN" sz="2400" b="1" dirty="0" smtClean="0">
              <a:latin typeface="楷体" panose="02010609060101010101" pitchFamily="49" charset="-122"/>
              <a:ea typeface="楷体" panose="02010609060101010101" pitchFamily="49" charset="-122"/>
            </a:endParaRPr>
          </a:p>
          <a:p>
            <a:pPr algn="r"/>
            <a:r>
              <a:rPr lang="en-US" altLang="zh-CN" sz="2400" b="1" dirty="0" smtClean="0">
                <a:latin typeface="宋体" panose="02010600030101010101" pitchFamily="2" charset="-122"/>
                <a:ea typeface="宋体" panose="02010600030101010101" pitchFamily="2" charset="-122"/>
                <a:cs typeface="宋体" panose="02010600030101010101" pitchFamily="2" charset="-122"/>
              </a:rPr>
              <a:t>——</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白钢</a:t>
            </a:r>
            <a:r>
              <a:rPr lang="en-US" altLang="zh-CN" sz="2400" b="1" dirty="0" smtClean="0">
                <a:latin typeface="宋体" panose="02010600030101010101" pitchFamily="2" charset="-122"/>
                <a:ea typeface="宋体" panose="02010600030101010101" pitchFamily="2" charset="-122"/>
                <a:cs typeface="宋体" panose="02010600030101010101" pitchFamily="2" charset="-122"/>
              </a:rPr>
              <a:t>《</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中国政治制度史</a:t>
            </a:r>
            <a:r>
              <a:rPr lang="en-US" altLang="zh-CN" sz="2400" b="1" dirty="0" smtClean="0">
                <a:latin typeface="宋体" panose="02010600030101010101" pitchFamily="2" charset="-122"/>
                <a:ea typeface="宋体" panose="02010600030101010101" pitchFamily="2" charset="-122"/>
                <a:cs typeface="宋体" panose="02010600030101010101" pitchFamily="2" charset="-122"/>
              </a:rPr>
              <a:t>》</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p:txBody>
      </p:sp>
      <p:sp>
        <p:nvSpPr>
          <p:cNvPr id="3" name="圆角矩形 2"/>
          <p:cNvSpPr/>
          <p:nvPr/>
        </p:nvSpPr>
        <p:spPr>
          <a:xfrm>
            <a:off x="323528" y="2852936"/>
            <a:ext cx="2664297" cy="10081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zh-CN" altLang="en-US" sz="2400" b="1" dirty="0" smtClean="0">
                <a:latin typeface="+mn-ea"/>
              </a:rPr>
              <a:t>两个层次分权的权力结构</a:t>
            </a:r>
            <a:endParaRPr lang="zh-CN" altLang="en-US" sz="2400" b="1" dirty="0" smtClean="0">
              <a:latin typeface="+mn-ea"/>
            </a:endParaRPr>
          </a:p>
        </p:txBody>
      </p:sp>
      <p:sp>
        <p:nvSpPr>
          <p:cNvPr id="4" name="上箭头 3"/>
          <p:cNvSpPr/>
          <p:nvPr>
            <p:custDataLst>
              <p:tags r:id="rId1"/>
            </p:custDataLst>
          </p:nvPr>
        </p:nvSpPr>
        <p:spPr>
          <a:xfrm rot="5400000">
            <a:off x="3300208" y="2900592"/>
            <a:ext cx="405512" cy="7422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3995936" y="2780928"/>
            <a:ext cx="3600400" cy="10801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zh-CN" altLang="en-US" sz="2400" b="1" dirty="0" smtClean="0">
                <a:solidFill>
                  <a:srgbClr val="FF0000"/>
                </a:solidFill>
                <a:latin typeface="+mn-ea"/>
                <a:sym typeface="+mn-ea"/>
              </a:rPr>
              <a:t>以“制衡”机制达到 “集权”的目的</a:t>
            </a:r>
            <a:endParaRPr lang="zh-CN" altLang="en-US" sz="2400" b="1" dirty="0" smtClean="0">
              <a:solidFill>
                <a:srgbClr val="FF0000"/>
              </a:solidFill>
              <a:latin typeface="+mn-ea"/>
              <a:sym typeface="+mn-ea"/>
            </a:endParaRPr>
          </a:p>
        </p:txBody>
      </p:sp>
      <p:sp>
        <p:nvSpPr>
          <p:cNvPr id="6" name="文本框 2"/>
          <p:cNvSpPr txBox="1"/>
          <p:nvPr/>
        </p:nvSpPr>
        <p:spPr>
          <a:xfrm>
            <a:off x="539552" y="4221088"/>
            <a:ext cx="6264696" cy="1876425"/>
          </a:xfrm>
          <a:prstGeom prst="rect">
            <a:avLst/>
          </a:prstGeom>
          <a:solidFill>
            <a:schemeClr val="bg1"/>
          </a:solidFill>
          <a:ln w="9525">
            <a:noFill/>
          </a:ln>
        </p:spPr>
        <p:txBody>
          <a:bodyPr wrap="square" anchor="t">
            <a:spAutoFit/>
          </a:bodyPr>
          <a:lstStyle/>
          <a:p>
            <a:r>
              <a:rPr lang="en-US" altLang="zh-CN" sz="2800" b="1" dirty="0" smtClean="0">
                <a:solidFill>
                  <a:srgbClr val="FF0000"/>
                </a:solidFill>
                <a:latin typeface="微软雅黑" panose="020B0503020204020204" charset="-122"/>
                <a:ea typeface="微软雅黑" panose="020B0503020204020204" charset="-122"/>
              </a:rPr>
              <a:t>4.</a:t>
            </a:r>
            <a:r>
              <a:rPr lang="zh-CN" altLang="en-US" sz="2800" b="1" dirty="0" smtClean="0">
                <a:solidFill>
                  <a:srgbClr val="FF0000"/>
                </a:solidFill>
                <a:latin typeface="微软雅黑" panose="020B0503020204020204" charset="-122"/>
                <a:ea typeface="微软雅黑" panose="020B0503020204020204" charset="-122"/>
              </a:rPr>
              <a:t>评价：</a:t>
            </a:r>
            <a:endParaRPr lang="en-US" altLang="zh-CN" sz="2800" b="1" dirty="0" smtClean="0">
              <a:solidFill>
                <a:srgbClr val="FF0000"/>
              </a:solidFill>
              <a:latin typeface="微软雅黑" panose="020B0503020204020204" charset="-122"/>
              <a:ea typeface="微软雅黑" panose="020B0503020204020204" charset="-122"/>
            </a:endParaRPr>
          </a:p>
          <a:p>
            <a:r>
              <a:rPr lang="zh-CN" altLang="en-US" sz="2200" b="1" dirty="0" smtClean="0">
                <a:latin typeface="微软雅黑" panose="020B0503020204020204" charset="-122"/>
                <a:ea typeface="微软雅黑" panose="020B0503020204020204" charset="-122"/>
              </a:rPr>
              <a:t>（1）分</a:t>
            </a:r>
            <a:r>
              <a:rPr lang="zh-CN" altLang="en-US" sz="2200" b="1" dirty="0">
                <a:latin typeface="微软雅黑" panose="020B0503020204020204" charset="-122"/>
                <a:ea typeface="微软雅黑" panose="020B0503020204020204" charset="-122"/>
              </a:rPr>
              <a:t>割相权</a:t>
            </a:r>
            <a:r>
              <a:rPr lang="zh-CN" altLang="en-US" sz="2200" b="1" dirty="0" smtClean="0">
                <a:latin typeface="微软雅黑" panose="020B0503020204020204" charset="-122"/>
                <a:ea typeface="微软雅黑" panose="020B0503020204020204" charset="-122"/>
              </a:rPr>
              <a:t>，有利于加</a:t>
            </a:r>
            <a:r>
              <a:rPr lang="zh-CN" altLang="en-US" sz="2200" b="1" dirty="0">
                <a:latin typeface="微软雅黑" panose="020B0503020204020204" charset="-122"/>
                <a:ea typeface="微软雅黑" panose="020B0503020204020204" charset="-122"/>
              </a:rPr>
              <a:t>强皇</a:t>
            </a:r>
            <a:r>
              <a:rPr lang="zh-CN" altLang="en-US" sz="2200" b="1" dirty="0" smtClean="0">
                <a:latin typeface="微软雅黑" panose="020B0503020204020204" charset="-122"/>
                <a:ea typeface="微软雅黑" panose="020B0503020204020204" charset="-122"/>
              </a:rPr>
              <a:t>权</a:t>
            </a:r>
            <a:endParaRPr lang="zh-CN" altLang="en-US" sz="2200" b="1" dirty="0">
              <a:latin typeface="微软雅黑" panose="020B0503020204020204" charset="-122"/>
              <a:ea typeface="微软雅黑" panose="020B0503020204020204" charset="-122"/>
            </a:endParaRPr>
          </a:p>
          <a:p>
            <a:r>
              <a:rPr lang="zh-CN" altLang="en-US" sz="2200" b="1" dirty="0" smtClean="0">
                <a:latin typeface="微软雅黑" panose="020B0503020204020204" charset="-122"/>
                <a:ea typeface="微软雅黑" panose="020B0503020204020204" charset="-122"/>
              </a:rPr>
              <a:t>（2）分</a:t>
            </a:r>
            <a:r>
              <a:rPr lang="zh-CN" altLang="en-US" sz="2200" b="1" dirty="0">
                <a:latin typeface="微软雅黑" panose="020B0503020204020204" charset="-122"/>
                <a:ea typeface="微软雅黑" panose="020B0503020204020204" charset="-122"/>
              </a:rPr>
              <a:t>工明确</a:t>
            </a:r>
            <a:r>
              <a:rPr lang="zh-CN" altLang="en-US" sz="2200" b="1" dirty="0" smtClean="0">
                <a:latin typeface="微软雅黑" panose="020B0503020204020204" charset="-122"/>
                <a:ea typeface="微软雅黑" panose="020B0503020204020204" charset="-122"/>
              </a:rPr>
              <a:t>，有</a:t>
            </a:r>
            <a:r>
              <a:rPr lang="zh-CN" altLang="en-US" sz="2200" b="1" dirty="0">
                <a:latin typeface="微软雅黑" panose="020B0503020204020204" charset="-122"/>
                <a:ea typeface="微软雅黑" panose="020B0503020204020204" charset="-122"/>
              </a:rPr>
              <a:t>利于提高办事效</a:t>
            </a:r>
            <a:r>
              <a:rPr lang="zh-CN" altLang="en-US" sz="2200" b="1" dirty="0" smtClean="0">
                <a:latin typeface="微软雅黑" panose="020B0503020204020204" charset="-122"/>
                <a:ea typeface="微软雅黑" panose="020B0503020204020204" charset="-122"/>
              </a:rPr>
              <a:t>率</a:t>
            </a:r>
            <a:endParaRPr lang="zh-CN" altLang="en-US" sz="2200" b="1" dirty="0">
              <a:latin typeface="微软雅黑" panose="020B0503020204020204" charset="-122"/>
              <a:ea typeface="微软雅黑" panose="020B0503020204020204" charset="-122"/>
            </a:endParaRPr>
          </a:p>
          <a:p>
            <a:r>
              <a:rPr lang="zh-CN" altLang="en-US" sz="2200" b="1" dirty="0" smtClean="0">
                <a:latin typeface="微软雅黑" panose="020B0503020204020204" charset="-122"/>
                <a:ea typeface="微软雅黑" panose="020B0503020204020204" charset="-122"/>
              </a:rPr>
              <a:t>（3）集</a:t>
            </a:r>
            <a:r>
              <a:rPr lang="zh-CN" altLang="en-US" sz="2200" b="1" dirty="0">
                <a:latin typeface="微软雅黑" panose="020B0503020204020204" charset="-122"/>
                <a:ea typeface="微软雅黑" panose="020B0503020204020204" charset="-122"/>
              </a:rPr>
              <a:t>思广益</a:t>
            </a:r>
            <a:r>
              <a:rPr lang="zh-CN" altLang="en-US" sz="2200" b="1" dirty="0" smtClean="0">
                <a:latin typeface="微软雅黑" panose="020B0503020204020204" charset="-122"/>
                <a:ea typeface="微软雅黑" panose="020B0503020204020204" charset="-122"/>
              </a:rPr>
              <a:t>，有</a:t>
            </a:r>
            <a:r>
              <a:rPr lang="zh-CN" altLang="en-US" sz="2200" b="1" dirty="0">
                <a:latin typeface="微软雅黑" panose="020B0503020204020204" charset="-122"/>
                <a:ea typeface="微软雅黑" panose="020B0503020204020204" charset="-122"/>
              </a:rPr>
              <a:t>利于减</a:t>
            </a:r>
            <a:r>
              <a:rPr lang="zh-CN" altLang="en-US" sz="2200" b="1" dirty="0" smtClean="0">
                <a:latin typeface="微软雅黑" panose="020B0503020204020204" charset="-122"/>
                <a:ea typeface="微软雅黑" panose="020B0503020204020204" charset="-122"/>
              </a:rPr>
              <a:t>少决</a:t>
            </a:r>
            <a:r>
              <a:rPr lang="zh-CN" altLang="en-US" sz="2200" b="1" dirty="0">
                <a:latin typeface="微软雅黑" panose="020B0503020204020204" charset="-122"/>
                <a:ea typeface="微软雅黑" panose="020B0503020204020204" charset="-122"/>
              </a:rPr>
              <a:t>策失</a:t>
            </a:r>
            <a:r>
              <a:rPr lang="zh-CN" altLang="en-US" sz="2200" b="1" dirty="0" smtClean="0">
                <a:latin typeface="微软雅黑" panose="020B0503020204020204" charset="-122"/>
                <a:ea typeface="微软雅黑" panose="020B0503020204020204" charset="-122"/>
              </a:rPr>
              <a:t>误</a:t>
            </a:r>
            <a:endParaRPr lang="zh-CN" altLang="en-US" sz="2200" b="1" dirty="0">
              <a:latin typeface="微软雅黑" panose="020B0503020204020204" charset="-122"/>
              <a:ea typeface="微软雅黑" panose="020B0503020204020204" charset="-122"/>
            </a:endParaRPr>
          </a:p>
          <a:p>
            <a:r>
              <a:rPr lang="zh-CN" altLang="en-US" sz="2200" b="1" dirty="0" smtClean="0">
                <a:latin typeface="微软雅黑" panose="020B0503020204020204" charset="-122"/>
                <a:ea typeface="微软雅黑" panose="020B0503020204020204" charset="-122"/>
              </a:rPr>
              <a:t>（4）重</a:t>
            </a:r>
            <a:r>
              <a:rPr lang="zh-CN" altLang="en-US" sz="2200" b="1" dirty="0">
                <a:latin typeface="微软雅黑" panose="020B0503020204020204" charset="-122"/>
                <a:ea typeface="微软雅黑" panose="020B0503020204020204" charset="-122"/>
              </a:rPr>
              <a:t>大变革，此后历朝基本上沿</a:t>
            </a:r>
            <a:r>
              <a:rPr lang="zh-CN" altLang="en-US" sz="2200" b="1" dirty="0" smtClean="0">
                <a:latin typeface="微软雅黑" panose="020B0503020204020204" charset="-122"/>
                <a:ea typeface="微软雅黑" panose="020B0503020204020204" charset="-122"/>
              </a:rPr>
              <a:t>袭</a:t>
            </a:r>
            <a:endParaRPr lang="zh-CN" altLang="en-US" sz="2200" b="1" dirty="0">
              <a:latin typeface="微软雅黑" panose="020B0503020204020204" charset="-122"/>
              <a:ea typeface="微软雅黑" panose="020B0503020204020204" charset="-122"/>
            </a:endParaRPr>
          </a:p>
        </p:txBody>
      </p:sp>
      <p:pic>
        <p:nvPicPr>
          <p:cNvPr id="35" name="图片 34"/>
          <p:cNvPicPr>
            <a:picLocks noChangeAspect="1"/>
          </p:cNvPicPr>
          <p:nvPr>
            <p:custDataLst>
              <p:tags r:id="rId2"/>
            </p:custDataLst>
          </p:nvPr>
        </p:nvPicPr>
        <p:blipFill>
          <a:blip r:embed="rId3" cstate="print"/>
          <a:stretch>
            <a:fillRect/>
          </a:stretch>
        </p:blipFill>
        <p:spPr>
          <a:xfrm>
            <a:off x="7861300" y="5579745"/>
            <a:ext cx="1082675" cy="12985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396875" y="221615"/>
            <a:ext cx="7992110" cy="1062355"/>
          </a:xfrm>
          <a:prstGeom prst="rect">
            <a:avLst/>
          </a:prstGeom>
          <a:noFill/>
          <a:ln w="9525">
            <a:noFill/>
            <a:miter lim="800000"/>
          </a:ln>
          <a:effectLst/>
        </p:spPr>
        <p:txBody>
          <a:bodyPr wrap="square" lIns="78145" tIns="39072" rIns="78145" bIns="39072">
            <a:spAutoFit/>
          </a:bodyPr>
          <a:lstStyle/>
          <a:p>
            <a:pPr algn="ctr" fontAlgn="auto">
              <a:lnSpc>
                <a:spcPct val="100000"/>
              </a:lnSpc>
            </a:pPr>
            <a:r>
              <a:rPr lang="zh-CN" sz="3200" b="1" dirty="0">
                <a:solidFill>
                  <a:srgbClr val="FF0000"/>
                </a:solidFill>
                <a:latin typeface="华文隶书" panose="02010800040101010101" charset="-122"/>
                <a:ea typeface="华文隶书" panose="02010800040101010101" charset="-122"/>
                <a:cs typeface="华文隶书" panose="02010800040101010101" charset="-122"/>
                <a:sym typeface="+mn-ea"/>
              </a:rPr>
              <a:t>集前代之大成，开未来之典范</a:t>
            </a:r>
            <a:endParaRPr lang="zh-CN" sz="3200" b="1" dirty="0">
              <a:solidFill>
                <a:srgbClr val="FF0000"/>
              </a:solidFill>
              <a:latin typeface="华文隶书" panose="02010800040101010101" charset="-122"/>
              <a:ea typeface="华文隶书" panose="02010800040101010101" charset="-122"/>
              <a:cs typeface="华文隶书" panose="02010800040101010101" charset="-122"/>
              <a:sym typeface="+mn-ea"/>
            </a:endParaRPr>
          </a:p>
          <a:p>
            <a:pPr algn="ctr" fontAlgn="auto">
              <a:lnSpc>
                <a:spcPct val="100000"/>
              </a:lnSpc>
            </a:pPr>
            <a:r>
              <a:rPr lang="en-US" altLang="zh-CN" sz="3200" b="1" dirty="0">
                <a:solidFill>
                  <a:srgbClr val="FF0000"/>
                </a:solidFill>
                <a:latin typeface="华文隶书" panose="02010800040101010101" charset="-122"/>
                <a:ea typeface="华文隶书" panose="02010800040101010101" charset="-122"/>
                <a:cs typeface="华文隶书" panose="02010800040101010101" charset="-122"/>
                <a:sym typeface="+mn-ea"/>
              </a:rPr>
              <a:t>——</a:t>
            </a:r>
            <a:r>
              <a:rPr lang="zh-CN" altLang="en-US" sz="3200" b="1" dirty="0">
                <a:solidFill>
                  <a:srgbClr val="FF0000"/>
                </a:solidFill>
                <a:latin typeface="华文隶书" panose="02010800040101010101" charset="-122"/>
                <a:ea typeface="华文隶书" panose="02010800040101010101" charset="-122"/>
                <a:cs typeface="华文隶书" panose="02010800040101010101" charset="-122"/>
                <a:sym typeface="+mn-ea"/>
              </a:rPr>
              <a:t> </a:t>
            </a:r>
            <a:r>
              <a:rPr lang="zh-CN" altLang="en-US" sz="3200" b="1" dirty="0">
                <a:solidFill>
                  <a:srgbClr val="FF0000"/>
                </a:solidFill>
                <a:latin typeface="华文隶书" panose="02010800040101010101" charset="-122"/>
                <a:ea typeface="华文隶书" panose="02010800040101010101" charset="-122"/>
                <a:cs typeface="华文隶书" panose="02010800040101010101" charset="-122"/>
              </a:rPr>
              <a:t>隋唐制度的变化与创</a:t>
            </a:r>
            <a:r>
              <a:rPr lang="zh-CN" altLang="en-US" sz="3200" b="1" dirty="0" smtClean="0">
                <a:solidFill>
                  <a:srgbClr val="FF0000"/>
                </a:solidFill>
                <a:latin typeface="华文隶书" panose="02010800040101010101" charset="-122"/>
                <a:ea typeface="华文隶书" panose="02010800040101010101" charset="-122"/>
                <a:cs typeface="华文隶书" panose="02010800040101010101" charset="-122"/>
              </a:rPr>
              <a:t>新</a:t>
            </a:r>
            <a:endParaRPr lang="en-US" altLang="zh-CN" sz="2800" b="1" dirty="0">
              <a:solidFill>
                <a:srgbClr val="7030A0"/>
              </a:solidFill>
              <a:latin typeface="楷体" panose="02010609060101010101" pitchFamily="49" charset="-122"/>
              <a:ea typeface="楷体" panose="02010609060101010101" pitchFamily="49" charset="-122"/>
              <a:cs typeface="黑体" panose="02010609060101010101" pitchFamily="49" charset="-122"/>
            </a:endParaRPr>
          </a:p>
        </p:txBody>
      </p:sp>
      <p:pic>
        <p:nvPicPr>
          <p:cNvPr id="35" name="图片 34"/>
          <p:cNvPicPr>
            <a:picLocks noChangeAspect="1"/>
          </p:cNvPicPr>
          <p:nvPr>
            <p:custDataLst>
              <p:tags r:id="rId1"/>
            </p:custDataLst>
          </p:nvPr>
        </p:nvPicPr>
        <p:blipFill>
          <a:blip r:embed="rId2" cstate="print"/>
          <a:stretch>
            <a:fillRect/>
          </a:stretch>
        </p:blipFill>
        <p:spPr>
          <a:xfrm>
            <a:off x="8388985" y="-41275"/>
            <a:ext cx="695960" cy="835025"/>
          </a:xfrm>
          <a:prstGeom prst="rect">
            <a:avLst/>
          </a:prstGeom>
        </p:spPr>
      </p:pic>
      <p:sp>
        <p:nvSpPr>
          <p:cNvPr id="3" name="文本框 2"/>
          <p:cNvSpPr txBox="1"/>
          <p:nvPr/>
        </p:nvSpPr>
        <p:spPr>
          <a:xfrm>
            <a:off x="183515" y="1904365"/>
            <a:ext cx="8901430" cy="2830195"/>
          </a:xfrm>
          <a:prstGeom prst="rect">
            <a:avLst/>
          </a:prstGeom>
          <a:noFill/>
          <a:ln>
            <a:noFill/>
            <a:prstDash val="lgDash"/>
          </a:ln>
        </p:spPr>
        <p:txBody>
          <a:bodyPr wrap="square" rtlCol="0" anchor="t">
            <a:spAutoFit/>
          </a:bodyPr>
          <a:p>
            <a:pPr indent="0"/>
            <a:r>
              <a:rPr lang="zh-CN" altLang="en-US" sz="24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一、对教材的分析</a:t>
            </a:r>
            <a:endParaRPr lang="zh-CN" altLang="en-US" sz="2400" b="1" dirty="0" smtClean="0">
              <a:solidFill>
                <a:srgbClr val="FF0000"/>
              </a:solidFill>
              <a:latin typeface="微软雅黑" panose="020B0503020204020204" charset="-122"/>
              <a:ea typeface="微软雅黑" panose="020B0503020204020204" charset="-122"/>
              <a:cs typeface="微软雅黑" panose="020B0503020204020204" charset="-122"/>
              <a:sym typeface="+mn-ea"/>
            </a:endParaRPr>
          </a:p>
          <a:p>
            <a:pPr indent="0"/>
            <a:endParaRPr lang="zh-CN" altLang="en-US" sz="2200" b="1" dirty="0" smtClean="0">
              <a:latin typeface="微软雅黑" panose="020B0503020204020204" charset="-122"/>
              <a:ea typeface="微软雅黑" panose="020B0503020204020204" charset="-122"/>
              <a:cs typeface="微软雅黑" panose="020B0503020204020204" charset="-122"/>
              <a:sym typeface="+mn-ea"/>
            </a:endParaRPr>
          </a:p>
          <a:p>
            <a:pPr indent="0"/>
            <a:r>
              <a:rPr lang="zh-CN" altLang="en-US" sz="2200" b="1" dirty="0" smtClean="0">
                <a:solidFill>
                  <a:srgbClr val="0070C0"/>
                </a:solidFill>
                <a:latin typeface="微软雅黑" panose="020B0503020204020204" charset="-122"/>
                <a:ea typeface="微软雅黑" panose="020B0503020204020204" charset="-122"/>
                <a:cs typeface="微软雅黑" panose="020B0503020204020204" charset="-122"/>
                <a:sym typeface="+mn-ea"/>
              </a:rPr>
              <a:t>（一）课标要求</a:t>
            </a:r>
            <a:endParaRPr lang="zh-CN" altLang="en-US" sz="2200" b="1" dirty="0" smtClean="0">
              <a:solidFill>
                <a:srgbClr val="0070C0"/>
              </a:solidFill>
              <a:latin typeface="微软雅黑" panose="020B0503020204020204" charset="-122"/>
              <a:ea typeface="微软雅黑" panose="020B0503020204020204" charset="-122"/>
              <a:cs typeface="微软雅黑" panose="020B0503020204020204" charset="-122"/>
              <a:sym typeface="+mn-ea"/>
            </a:endParaRPr>
          </a:p>
          <a:p>
            <a:pPr indent="0" fontAlgn="auto">
              <a:lnSpc>
                <a:spcPct val="150000"/>
              </a:lnSpc>
            </a:pPr>
            <a:r>
              <a:rPr lang="zh-CN" altLang="en-US" sz="2200" b="1" dirty="0" smtClean="0">
                <a:latin typeface="宋体" panose="02010600030101010101" pitchFamily="2" charset="-122"/>
                <a:ea typeface="宋体" panose="02010600030101010101" pitchFamily="2" charset="-122"/>
                <a:cs typeface="微软雅黑" panose="020B0503020204020204" charset="-122"/>
                <a:sym typeface="+mn-ea"/>
              </a:rPr>
              <a:t>   通过了解三国两晋南北朝政权更迭的历史脉络，隋唐时期封建社会的高度繁荣，认识三国两晋南北朝至隋唐时期的制度变化与创新。</a:t>
            </a:r>
            <a:endParaRPr lang="zh-CN" altLang="en-US" sz="2200" b="1" dirty="0" smtClean="0">
              <a:latin typeface="微软雅黑" panose="020B0503020204020204" charset="-122"/>
              <a:ea typeface="微软雅黑" panose="020B0503020204020204" charset="-122"/>
              <a:cs typeface="微软雅黑" panose="020B0503020204020204" charset="-122"/>
              <a:sym typeface="+mn-ea"/>
            </a:endParaRPr>
          </a:p>
          <a:p>
            <a:pPr indent="0"/>
            <a:endParaRPr lang="zh-CN" altLang="en-US" sz="2200" b="1" dirty="0" smtClean="0">
              <a:latin typeface="微软雅黑" panose="020B0503020204020204" charset="-122"/>
              <a:ea typeface="微软雅黑" panose="020B0503020204020204" charset="-122"/>
              <a:cs typeface="微软雅黑" panose="020B0503020204020204" charset="-122"/>
              <a:sym typeface="+mn-ea"/>
            </a:endParaRPr>
          </a:p>
          <a:p>
            <a:pPr indent="0"/>
            <a:endParaRPr lang="zh-CN" altLang="en-US" sz="2200" b="1" dirty="0" smtClean="0">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五边形 7"/>
          <p:cNvSpPr/>
          <p:nvPr/>
        </p:nvSpPr>
        <p:spPr>
          <a:xfrm>
            <a:off x="2247558" y="2160227"/>
            <a:ext cx="3061460" cy="523673"/>
          </a:xfrm>
          <a:prstGeom prst="pentagon">
            <a:avLst/>
          </a:prstGeom>
          <a:noFill/>
          <a:ln w="9525">
            <a:noFill/>
            <a:miter lim="800000"/>
          </a:ln>
        </p:spPr>
        <p:txBody>
          <a:bodyPr wrap="square" lIns="78145" tIns="39072" rIns="78145" bIns="39072" rtlCol="0" anchor="ctr">
            <a:spAutoFit/>
          </a:bodyPr>
          <a:lstStyle/>
          <a:p>
            <a:pPr algn="ctr">
              <a:buFontTx/>
              <a:buNone/>
            </a:pPr>
            <a:endParaRPr kumimoji="1" lang="zh-CN" altLang="en-US" sz="2100" b="1" dirty="0">
              <a:latin typeface="华文新魏" panose="02010800040101010101" pitchFamily="2" charset="-122"/>
              <a:ea typeface="华文新魏" panose="02010800040101010101" pitchFamily="2" charset="-122"/>
            </a:endParaRPr>
          </a:p>
        </p:txBody>
      </p:sp>
      <p:sp>
        <p:nvSpPr>
          <p:cNvPr id="13" name="矩形 12"/>
          <p:cNvSpPr/>
          <p:nvPr/>
        </p:nvSpPr>
        <p:spPr>
          <a:xfrm>
            <a:off x="319972" y="1445791"/>
            <a:ext cx="8617443" cy="354330"/>
          </a:xfrm>
          <a:prstGeom prst="rect">
            <a:avLst/>
          </a:prstGeom>
        </p:spPr>
        <p:txBody>
          <a:bodyPr wrap="square" lIns="78145" tIns="39072" rIns="78145" bIns="39072">
            <a:spAutoFit/>
          </a:bodyPr>
          <a:lstStyle/>
          <a:p>
            <a:r>
              <a:rPr lang="zh-CN" altLang="en-US" dirty="0" smtClean="0">
                <a:effectLst>
                  <a:outerShdw blurRad="38100" dist="38100" dir="2700000" algn="tl">
                    <a:srgbClr val="000000"/>
                  </a:outerShdw>
                </a:effectLst>
              </a:rPr>
              <a:t> </a:t>
            </a:r>
            <a:endParaRPr lang="zh-CN" altLang="en-US" sz="2400" b="1" dirty="0">
              <a:solidFill>
                <a:srgbClr val="0000FF"/>
              </a:solidFill>
              <a:latin typeface="黑体" panose="02010609060101010101" pitchFamily="49" charset="-122"/>
              <a:ea typeface="黑体" panose="02010609060101010101" pitchFamily="49" charset="-122"/>
            </a:endParaRPr>
          </a:p>
        </p:txBody>
      </p:sp>
      <p:sp>
        <p:nvSpPr>
          <p:cNvPr id="12" name="TextBox 11"/>
          <p:cNvSpPr txBox="1"/>
          <p:nvPr/>
        </p:nvSpPr>
        <p:spPr>
          <a:xfrm>
            <a:off x="461010" y="5370195"/>
            <a:ext cx="8049895" cy="1184910"/>
          </a:xfrm>
          <a:prstGeom prst="rect">
            <a:avLst/>
          </a:prstGeom>
          <a:noFill/>
        </p:spPr>
        <p:txBody>
          <a:bodyPr wrap="square" lIns="78145" tIns="39072" rIns="78145" bIns="39072" rtlCol="0">
            <a:spAutoFit/>
          </a:bodyPr>
          <a:lstStyle/>
          <a:p>
            <a:r>
              <a:rPr lang="zh-CN" altLang="en-US" sz="2400" b="1" dirty="0" smtClean="0">
                <a:solidFill>
                  <a:srgbClr val="FF0000"/>
                </a:solidFill>
                <a:latin typeface="黑体" panose="02010609060101010101" pitchFamily="49" charset="-122"/>
                <a:ea typeface="黑体" panose="02010609060101010101" pitchFamily="49" charset="-122"/>
              </a:rPr>
              <a:t>赋</a:t>
            </a:r>
            <a:r>
              <a:rPr lang="en-US" altLang="zh-CN" sz="2400" b="1" dirty="0" smtClean="0">
                <a:solidFill>
                  <a:srgbClr val="FF0000"/>
                </a:solidFill>
                <a:latin typeface="黑体" panose="02010609060101010101" pitchFamily="49" charset="-122"/>
                <a:ea typeface="黑体" panose="02010609060101010101" pitchFamily="49" charset="-122"/>
              </a:rPr>
              <a:t>: </a:t>
            </a:r>
            <a:r>
              <a:rPr lang="zh-CN" altLang="en-US" sz="2400" b="1" dirty="0" smtClean="0">
                <a:solidFill>
                  <a:srgbClr val="FF0000"/>
                </a:solidFill>
                <a:latin typeface="黑体" panose="02010609060101010101" pitchFamily="49" charset="-122"/>
                <a:ea typeface="黑体" panose="02010609060101010101" pitchFamily="49" charset="-122"/>
              </a:rPr>
              <a:t>田赋</a:t>
            </a:r>
            <a:endParaRPr lang="en-US" altLang="zh-CN" sz="2400" b="1" dirty="0" smtClean="0">
              <a:latin typeface="黑体" panose="02010609060101010101" pitchFamily="49" charset="-122"/>
              <a:ea typeface="黑体" panose="02010609060101010101" pitchFamily="49" charset="-122"/>
            </a:endParaRPr>
          </a:p>
          <a:p>
            <a:r>
              <a:rPr lang="zh-CN" altLang="en-US" sz="2400" b="1" dirty="0" smtClean="0">
                <a:solidFill>
                  <a:srgbClr val="FF0000"/>
                </a:solidFill>
                <a:latin typeface="黑体" panose="02010609060101010101" pitchFamily="49" charset="-122"/>
                <a:ea typeface="黑体" panose="02010609060101010101" pitchFamily="49" charset="-122"/>
              </a:rPr>
              <a:t>税：人头税、商税和各种杂税</a:t>
            </a:r>
            <a:endParaRPr lang="en-US" altLang="zh-CN" sz="2400" b="1" dirty="0" smtClean="0">
              <a:solidFill>
                <a:srgbClr val="FF0000"/>
              </a:solidFill>
              <a:latin typeface="黑体" panose="02010609060101010101" pitchFamily="49" charset="-122"/>
              <a:ea typeface="黑体" panose="02010609060101010101" pitchFamily="49" charset="-122"/>
            </a:endParaRPr>
          </a:p>
          <a:p>
            <a:r>
              <a:rPr lang="zh-CN" altLang="en-US" sz="2400" b="1" dirty="0" smtClean="0">
                <a:solidFill>
                  <a:srgbClr val="FF0000"/>
                </a:solidFill>
                <a:latin typeface="黑体" panose="02010609060101010101" pitchFamily="49" charset="-122"/>
                <a:ea typeface="黑体" panose="02010609060101010101" pitchFamily="49" charset="-122"/>
              </a:rPr>
              <a:t>役：劳役、兵役</a:t>
            </a:r>
            <a:endParaRPr lang="zh-CN" altLang="en-US" sz="2400" b="1" dirty="0">
              <a:latin typeface="黑体" panose="02010609060101010101" pitchFamily="49" charset="-122"/>
              <a:ea typeface="黑体" panose="02010609060101010101" pitchFamily="49" charset="-122"/>
            </a:endParaRPr>
          </a:p>
        </p:txBody>
      </p:sp>
      <p:pic>
        <p:nvPicPr>
          <p:cNvPr id="17" name="图片 29" descr="Redocn_2010042915214815.jpg"/>
          <p:cNvPicPr>
            <a:picLocks noChangeAspect="1" noChangeArrowheads="1"/>
          </p:cNvPicPr>
          <p:nvPr/>
        </p:nvPicPr>
        <p:blipFill>
          <a:blip r:embed="rId1" cstate="print">
            <a:clrChange>
              <a:clrFrom>
                <a:srgbClr val="FFFFFF"/>
              </a:clrFrom>
              <a:clrTo>
                <a:srgbClr val="FFFFFF">
                  <a:alpha val="0"/>
                </a:srgbClr>
              </a:clrTo>
            </a:clrChange>
          </a:blip>
          <a:srcRect l="11664" t="29419" r="9612" b="31705"/>
          <a:stretch>
            <a:fillRect/>
          </a:stretch>
        </p:blipFill>
        <p:spPr bwMode="auto">
          <a:xfrm>
            <a:off x="149891" y="3843194"/>
            <a:ext cx="3968559" cy="1625037"/>
          </a:xfrm>
          <a:prstGeom prst="rect">
            <a:avLst/>
          </a:prstGeom>
          <a:noFill/>
          <a:ln w="9525">
            <a:noFill/>
            <a:miter lim="800000"/>
            <a:headEnd/>
            <a:tailEnd/>
          </a:ln>
        </p:spPr>
      </p:pic>
      <p:sp>
        <p:nvSpPr>
          <p:cNvPr id="18" name="TextBox 17"/>
          <p:cNvSpPr txBox="1"/>
          <p:nvPr/>
        </p:nvSpPr>
        <p:spPr>
          <a:xfrm>
            <a:off x="201930" y="4196080"/>
            <a:ext cx="8735695" cy="569595"/>
          </a:xfrm>
          <a:prstGeom prst="rect">
            <a:avLst/>
          </a:prstGeom>
          <a:solidFill>
            <a:schemeClr val="bg1"/>
          </a:solidFill>
        </p:spPr>
        <p:txBody>
          <a:bodyPr wrap="square" lIns="78145" tIns="39072" rIns="78145" bIns="39072" rtlCol="0">
            <a:spAutoFit/>
          </a:bodyPr>
          <a:lstStyle/>
          <a:p>
            <a:r>
              <a:rPr lang="zh-CN" altLang="en-US" sz="3200" b="1" dirty="0" smtClean="0">
                <a:solidFill>
                  <a:srgbClr val="FF0000"/>
                </a:solidFill>
                <a:latin typeface="华文新魏" panose="02010800040101010101" pitchFamily="2" charset="-122"/>
                <a:ea typeface="华文新魏" panose="02010800040101010101" pitchFamily="2" charset="-122"/>
              </a:rPr>
              <a:t>创新三：赋税制度</a:t>
            </a:r>
            <a:r>
              <a:rPr lang="en-US" altLang="zh-CN" sz="3200" b="1" dirty="0" smtClean="0">
                <a:solidFill>
                  <a:srgbClr val="FF0000"/>
                </a:solidFill>
                <a:latin typeface="华文新魏" panose="02010800040101010101" pitchFamily="2" charset="-122"/>
                <a:ea typeface="华文新魏" panose="02010800040101010101" pitchFamily="2" charset="-122"/>
              </a:rPr>
              <a:t>——</a:t>
            </a:r>
            <a:r>
              <a:rPr lang="zh-CN" altLang="en-US" sz="3200" b="1" dirty="0" smtClean="0">
                <a:solidFill>
                  <a:srgbClr val="FF0000"/>
                </a:solidFill>
                <a:latin typeface="华文新魏" panose="02010800040101010101" pitchFamily="2" charset="-122"/>
                <a:ea typeface="华文新魏" panose="02010800040101010101" pitchFamily="2" charset="-122"/>
              </a:rPr>
              <a:t>趋向公平高</a:t>
            </a:r>
            <a:r>
              <a:rPr lang="zh-CN" altLang="en-US" sz="3200" b="1" dirty="0" smtClean="0">
                <a:solidFill>
                  <a:srgbClr val="FF0000"/>
                </a:solidFill>
                <a:latin typeface="华文新魏" panose="02010800040101010101" pitchFamily="2" charset="-122"/>
                <a:ea typeface="华文新魏" panose="02010800040101010101" pitchFamily="2" charset="-122"/>
              </a:rPr>
              <a:t>效的财政保障</a:t>
            </a:r>
            <a:endParaRPr lang="zh-CN" altLang="en-US" sz="3200" b="1" dirty="0" smtClean="0">
              <a:solidFill>
                <a:srgbClr val="FF0000"/>
              </a:solidFill>
              <a:latin typeface="华文新魏" panose="02010800040101010101" pitchFamily="2" charset="-122"/>
              <a:ea typeface="华文新魏" panose="02010800040101010101" pitchFamily="2" charset="-122"/>
            </a:endParaRPr>
          </a:p>
        </p:txBody>
      </p:sp>
      <p:sp>
        <p:nvSpPr>
          <p:cNvPr id="3" name="文本框 2"/>
          <p:cNvSpPr txBox="1"/>
          <p:nvPr/>
        </p:nvSpPr>
        <p:spPr>
          <a:xfrm>
            <a:off x="4624070" y="123190"/>
            <a:ext cx="4314190" cy="1938020"/>
          </a:xfrm>
          <a:prstGeom prst="rect">
            <a:avLst/>
          </a:prstGeom>
          <a:noFill/>
          <a:ln>
            <a:solidFill>
              <a:schemeClr val="tx1"/>
            </a:solidFill>
            <a:prstDash val="lgDash"/>
          </a:ln>
        </p:spPr>
        <p:txBody>
          <a:bodyPr wrap="square" rtlCol="0" anchor="t">
            <a:spAutoFit/>
          </a:bodyPr>
          <a:p>
            <a:r>
              <a:rPr lang="zh-CN" altLang="en-US" sz="2400" b="1" dirty="0" smtClean="0">
                <a:latin typeface="楷体" panose="02010609060101010101" pitchFamily="49" charset="-122"/>
                <a:ea typeface="楷体" panose="02010609060101010101" pitchFamily="49" charset="-122"/>
                <a:sym typeface="+mn-ea"/>
              </a:rPr>
              <a:t>材料</a:t>
            </a:r>
            <a:r>
              <a:rPr lang="en-US" altLang="zh-CN" sz="2400" b="1" dirty="0" smtClean="0">
                <a:latin typeface="楷体" panose="02010609060101010101" pitchFamily="49" charset="-122"/>
                <a:ea typeface="楷体" panose="02010609060101010101" pitchFamily="49" charset="-122"/>
                <a:sym typeface="+mn-ea"/>
              </a:rPr>
              <a:t>10 </a:t>
            </a:r>
            <a:r>
              <a:rPr lang="zh-CN" altLang="en-US" sz="2400" b="1" dirty="0" smtClean="0">
                <a:latin typeface="楷体" panose="02010609060101010101" pitchFamily="49" charset="-122"/>
                <a:ea typeface="楷体" panose="02010609060101010101" pitchFamily="49" charset="-122"/>
                <a:cs typeface="华文细黑" panose="02010600040101010101" charset="-122"/>
                <a:sym typeface="+mn-ea"/>
              </a:rPr>
              <a:t>国</a:t>
            </a:r>
            <a:r>
              <a:rPr lang="zh-CN" altLang="en-US" sz="2400" b="1" dirty="0">
                <a:latin typeface="楷体" panose="02010609060101010101" pitchFamily="49" charset="-122"/>
                <a:ea typeface="楷体" panose="02010609060101010101" pitchFamily="49" charset="-122"/>
                <a:cs typeface="华文细黑" panose="02010600040101010101" charset="-122"/>
                <a:sym typeface="+mn-ea"/>
              </a:rPr>
              <a:t>家定</a:t>
            </a:r>
            <a:r>
              <a:rPr lang="zh-CN" altLang="en-US" sz="2400" b="1" dirty="0">
                <a:solidFill>
                  <a:srgbClr val="FF0000"/>
                </a:solidFill>
                <a:latin typeface="楷体" panose="02010609060101010101" pitchFamily="49" charset="-122"/>
                <a:ea typeface="楷体" panose="02010609060101010101" pitchFamily="49" charset="-122"/>
                <a:cs typeface="华文细黑" panose="02010600040101010101" charset="-122"/>
                <a:sym typeface="+mn-ea"/>
              </a:rPr>
              <a:t>两税</a:t>
            </a:r>
            <a:r>
              <a:rPr lang="zh-CN" altLang="en-US" sz="2400" b="1" dirty="0">
                <a:latin typeface="楷体" panose="02010609060101010101" pitchFamily="49" charset="-122"/>
                <a:ea typeface="楷体" panose="02010609060101010101" pitchFamily="49" charset="-122"/>
                <a:cs typeface="华文细黑" panose="02010600040101010101" charset="-122"/>
                <a:sym typeface="+mn-ea"/>
              </a:rPr>
              <a:t>，本意在忧人</a:t>
            </a:r>
            <a:r>
              <a:rPr lang="zh-CN" altLang="en-US" sz="2400" b="1" dirty="0" smtClean="0">
                <a:latin typeface="楷体" panose="02010609060101010101" pitchFamily="49" charset="-122"/>
                <a:ea typeface="楷体" panose="02010609060101010101" pitchFamily="49" charset="-122"/>
                <a:cs typeface="华文细黑" panose="02010600040101010101" charset="-122"/>
                <a:sym typeface="+mn-ea"/>
              </a:rPr>
              <a:t>…奈</a:t>
            </a:r>
            <a:r>
              <a:rPr lang="zh-CN" altLang="en-US" sz="2400" b="1" dirty="0">
                <a:latin typeface="楷体" panose="02010609060101010101" pitchFamily="49" charset="-122"/>
                <a:ea typeface="楷体" panose="02010609060101010101" pitchFamily="49" charset="-122"/>
                <a:cs typeface="华文细黑" panose="02010600040101010101" charset="-122"/>
                <a:sym typeface="+mn-ea"/>
              </a:rPr>
              <a:t>何岁月久，贪吏得因循，浚我以求宠，敛索无冬</a:t>
            </a:r>
            <a:r>
              <a:rPr lang="zh-CN" altLang="en-US" sz="2400" b="1" dirty="0" smtClean="0">
                <a:latin typeface="楷体" panose="02010609060101010101" pitchFamily="49" charset="-122"/>
                <a:ea typeface="楷体" panose="02010609060101010101" pitchFamily="49" charset="-122"/>
                <a:cs typeface="华文细黑" panose="02010600040101010101" charset="-122"/>
                <a:sym typeface="+mn-ea"/>
              </a:rPr>
              <a:t>春。</a:t>
            </a:r>
            <a:endParaRPr lang="en-US" altLang="zh-CN" sz="2400" b="1" dirty="0" smtClean="0">
              <a:latin typeface="楷体" panose="02010609060101010101" pitchFamily="49" charset="-122"/>
              <a:ea typeface="楷体" panose="02010609060101010101" pitchFamily="49" charset="-122"/>
              <a:cs typeface="华文细黑" panose="02010600040101010101" charset="-122"/>
              <a:sym typeface="+mn-ea"/>
            </a:endParaRPr>
          </a:p>
          <a:p>
            <a:pPr algn="r"/>
            <a:r>
              <a:rPr lang="zh-CN" altLang="en-US" sz="2400" b="1" dirty="0" smtClean="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白居易《秦中吟十首·</a:t>
            </a:r>
            <a:endParaRPr lang="zh-CN" altLang="en-US" sz="2400" b="1" dirty="0">
              <a:latin typeface="宋体" panose="02010600030101010101" pitchFamily="2" charset="-122"/>
              <a:ea typeface="宋体" panose="02010600030101010101" pitchFamily="2" charset="-122"/>
              <a:cs typeface="宋体" panose="02010600030101010101" pitchFamily="2" charset="-122"/>
              <a:sym typeface="+mn-ea"/>
            </a:endParaRPr>
          </a:p>
          <a:p>
            <a:pPr algn="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重赋》元和五年（公元810年）</a:t>
            </a:r>
            <a:endParaRPr lang="zh-CN" altLang="en-US" sz="2400" b="1" dirty="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2" name="图片 1"/>
          <p:cNvPicPr>
            <a:picLocks noChangeAspect="1"/>
          </p:cNvPicPr>
          <p:nvPr/>
        </p:nvPicPr>
        <p:blipFill>
          <a:blip r:embed="rId2" cstate="print"/>
          <a:stretch>
            <a:fillRect/>
          </a:stretch>
        </p:blipFill>
        <p:spPr>
          <a:xfrm>
            <a:off x="149860" y="123190"/>
            <a:ext cx="4348480" cy="36429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txBox="1"/>
          <p:nvPr/>
        </p:nvSpPr>
        <p:spPr>
          <a:xfrm>
            <a:off x="251460" y="1053465"/>
            <a:ext cx="4896485" cy="747395"/>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方正黑体简体" panose="02000000000000000000"/>
                <a:cs typeface="+mj-cs"/>
              </a:defRPr>
            </a:lvl1pPr>
          </a:lstStyle>
          <a:p>
            <a:r>
              <a:rPr lang="zh-CN" altLang="en-US" sz="2800" b="1" dirty="0" smtClean="0">
                <a:latin typeface="微软雅黑" panose="020B0503020204020204" charset="-122"/>
                <a:ea typeface="微软雅黑" panose="020B0503020204020204" charset="-122"/>
              </a:rPr>
              <a:t>北</a:t>
            </a:r>
            <a:r>
              <a:rPr lang="zh-CN" altLang="en-US" sz="2800" b="1" dirty="0" smtClean="0">
                <a:latin typeface="微软雅黑" panose="020B0503020204020204" charset="-122"/>
                <a:ea typeface="微软雅黑" panose="020B0503020204020204" charset="-122"/>
              </a:rPr>
              <a:t>魏：租调制</a:t>
            </a:r>
            <a:endParaRPr lang="zh-CN" altLang="en-US" sz="2800" b="1" dirty="0" smtClean="0">
              <a:latin typeface="微软雅黑" panose="020B0503020204020204" charset="-122"/>
              <a:ea typeface="微软雅黑" panose="020B0503020204020204" charset="-122"/>
            </a:endParaRPr>
          </a:p>
        </p:txBody>
      </p:sp>
      <p:pic>
        <p:nvPicPr>
          <p:cNvPr id="13" name="图片 146434" descr="pic_283650"/>
          <p:cNvPicPr>
            <a:picLocks noChangeAspect="1" noChangeArrowheads="1"/>
          </p:cNvPicPr>
          <p:nvPr/>
        </p:nvPicPr>
        <p:blipFill>
          <a:blip r:embed="rId1" cstate="print">
            <a:extLst>
              <a:ext uri="{28A0092B-C50C-407E-A947-70E740481C1C}">
                <a14:useLocalDpi xmlns:a14="http://schemas.microsoft.com/office/drawing/2010/main" val="0"/>
              </a:ext>
            </a:extLst>
          </a:blip>
          <a:srcRect r="-92"/>
          <a:stretch>
            <a:fillRect/>
          </a:stretch>
        </p:blipFill>
        <p:spPr bwMode="auto">
          <a:xfrm>
            <a:off x="35496" y="2382862"/>
            <a:ext cx="5399723" cy="4284980"/>
          </a:xfrm>
          <a:prstGeom prst="rect">
            <a:avLst/>
          </a:prstGeom>
          <a:solidFill>
            <a:srgbClr val="FF0000"/>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下箭头 17"/>
          <p:cNvSpPr>
            <a:spLocks noChangeArrowheads="1"/>
          </p:cNvSpPr>
          <p:nvPr/>
        </p:nvSpPr>
        <p:spPr bwMode="auto">
          <a:xfrm>
            <a:off x="2771800" y="5190415"/>
            <a:ext cx="241935" cy="864870"/>
          </a:xfrm>
          <a:prstGeom prst="downArrow">
            <a:avLst>
              <a:gd name="adj1" fmla="val 50000"/>
              <a:gd name="adj2" fmla="val 69765"/>
            </a:avLst>
          </a:prstGeom>
          <a:solidFill>
            <a:srgbClr val="FF0000"/>
          </a:solidFill>
          <a:ln w="9525">
            <a:solidFill>
              <a:srgbClr val="B2D1A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0000"/>
              </a:solidFill>
              <a:ea typeface="方正书宋简体" panose="02000000000000000000" pitchFamily="2" charset="-122"/>
            </a:endParaRPr>
          </a:p>
        </p:txBody>
      </p:sp>
      <p:sp>
        <p:nvSpPr>
          <p:cNvPr id="19" name="下箭头 18"/>
          <p:cNvSpPr>
            <a:spLocks noChangeArrowheads="1"/>
          </p:cNvSpPr>
          <p:nvPr/>
        </p:nvSpPr>
        <p:spPr bwMode="auto">
          <a:xfrm>
            <a:off x="3707904" y="5262423"/>
            <a:ext cx="241459" cy="925830"/>
          </a:xfrm>
          <a:prstGeom prst="downArrow">
            <a:avLst>
              <a:gd name="adj1" fmla="val 50000"/>
              <a:gd name="adj2" fmla="val 74710"/>
            </a:avLst>
          </a:prstGeom>
          <a:solidFill>
            <a:srgbClr val="FF0000"/>
          </a:solidFill>
          <a:ln w="9525">
            <a:solidFill>
              <a:srgbClr val="B2D1A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0000"/>
              </a:solidFill>
              <a:ea typeface="方正书宋简体" panose="02000000000000000000" pitchFamily="2" charset="-122"/>
            </a:endParaRPr>
          </a:p>
        </p:txBody>
      </p:sp>
      <p:sp>
        <p:nvSpPr>
          <p:cNvPr id="21" name="文本框 20"/>
          <p:cNvSpPr txBox="1">
            <a:spLocks noChangeArrowheads="1"/>
          </p:cNvSpPr>
          <p:nvPr/>
        </p:nvSpPr>
        <p:spPr bwMode="auto">
          <a:xfrm>
            <a:off x="1979712" y="2531323"/>
            <a:ext cx="3096344"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0066"/>
                </a:solidFill>
                <a:ea typeface="方正书宋简体" panose="02000000000000000000" pitchFamily="2" charset="-122"/>
              </a:rPr>
              <a:t>中原汉族迁往江南</a:t>
            </a:r>
            <a:endParaRPr lang="zh-CN" altLang="en-US" sz="2800" b="1" dirty="0">
              <a:solidFill>
                <a:srgbClr val="FF0066"/>
              </a:solidFill>
              <a:ea typeface="方正书宋简体" panose="02000000000000000000" pitchFamily="2" charset="-122"/>
            </a:endParaRPr>
          </a:p>
        </p:txBody>
      </p:sp>
      <p:sp>
        <p:nvSpPr>
          <p:cNvPr id="22" name="文本框 1"/>
          <p:cNvSpPr txBox="1">
            <a:spLocks noChangeArrowheads="1"/>
          </p:cNvSpPr>
          <p:nvPr/>
        </p:nvSpPr>
        <p:spPr bwMode="auto">
          <a:xfrm>
            <a:off x="395536" y="1921282"/>
            <a:ext cx="4752527" cy="3987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000" b="1" dirty="0" smtClean="0">
                <a:latin typeface="+mn-ea"/>
                <a:ea typeface="+mn-ea"/>
              </a:rPr>
              <a:t>魏晋南北朝时期</a:t>
            </a:r>
            <a:r>
              <a:rPr lang="zh-CN" altLang="en-US" sz="2000" b="1" dirty="0">
                <a:latin typeface="+mn-ea"/>
                <a:ea typeface="+mn-ea"/>
              </a:rPr>
              <a:t>，</a:t>
            </a:r>
            <a:r>
              <a:rPr lang="zh-CN" altLang="en-US" sz="2000" b="1" dirty="0" smtClean="0">
                <a:latin typeface="+mn-ea"/>
                <a:ea typeface="+mn-ea"/>
              </a:rPr>
              <a:t>我国人口迁徙示意图</a:t>
            </a:r>
            <a:endParaRPr lang="zh-CN" altLang="en-US" sz="2000" b="1" dirty="0">
              <a:latin typeface="+mn-ea"/>
              <a:ea typeface="+mn-ea"/>
            </a:endParaRPr>
          </a:p>
        </p:txBody>
      </p:sp>
      <p:sp>
        <p:nvSpPr>
          <p:cNvPr id="23" name="文本框 22"/>
          <p:cNvSpPr txBox="1"/>
          <p:nvPr/>
        </p:nvSpPr>
        <p:spPr>
          <a:xfrm>
            <a:off x="251520" y="3138691"/>
            <a:ext cx="1440160" cy="1198880"/>
          </a:xfrm>
          <a:prstGeom prst="rect">
            <a:avLst/>
          </a:prstGeom>
          <a:solidFill>
            <a:schemeClr val="accent4">
              <a:lumMod val="20000"/>
              <a:lumOff val="80000"/>
            </a:schemeClr>
          </a:solid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黄河流域出现大量无主荒地</a:t>
            </a:r>
            <a:endParaRPr lang="zh-CN" altLang="en-US" sz="2400" b="1" dirty="0">
              <a:latin typeface="黑体" panose="02010609060101010101" pitchFamily="49" charset="-122"/>
              <a:ea typeface="黑体" panose="02010609060101010101" pitchFamily="49" charset="-122"/>
            </a:endParaRPr>
          </a:p>
        </p:txBody>
      </p:sp>
      <p:sp>
        <p:nvSpPr>
          <p:cNvPr id="10" name="矩形 9"/>
          <p:cNvSpPr/>
          <p:nvPr/>
        </p:nvSpPr>
        <p:spPr>
          <a:xfrm>
            <a:off x="5476101" y="942385"/>
            <a:ext cx="3528392" cy="1814830"/>
          </a:xfrm>
          <a:prstGeom prst="rect">
            <a:avLst/>
          </a:prstGeom>
          <a:solidFill>
            <a:schemeClr val="bg1"/>
          </a:solidFill>
          <a:ln>
            <a:solidFill>
              <a:schemeClr val="accent1"/>
            </a:solidFill>
          </a:ln>
        </p:spPr>
        <p:txBody>
          <a:bodyPr wrap="square">
            <a:spAutoFit/>
          </a:bodyPr>
          <a:lstStyle/>
          <a:p>
            <a:pPr marL="342900" indent="-342900">
              <a:spcBef>
                <a:spcPts val="0"/>
              </a:spcBef>
            </a:pPr>
            <a:r>
              <a:rPr lang="zh-CN" altLang="en-US" sz="2800" b="1" dirty="0" smtClean="0">
                <a:latin typeface="方正黑体简体" panose="02000000000000000000" pitchFamily="2" charset="-122"/>
                <a:ea typeface="方正黑体简体" panose="02000000000000000000" pitchFamily="2" charset="-122"/>
              </a:rPr>
              <a:t>  </a:t>
            </a:r>
            <a:r>
              <a:rPr lang="zh-CN" altLang="en-US" sz="2800" b="1" dirty="0" smtClean="0">
                <a:latin typeface="楷体" panose="02010609060101010101" pitchFamily="49" charset="-122"/>
                <a:ea typeface="楷体" panose="02010609060101010101" pitchFamily="49" charset="-122"/>
              </a:rPr>
              <a:t>均田制：</a:t>
            </a:r>
            <a:r>
              <a:rPr lang="zh-CN" altLang="en-US" sz="2800" dirty="0">
                <a:latin typeface="楷体" panose="02010609060101010101" pitchFamily="49" charset="-122"/>
                <a:ea typeface="楷体" panose="02010609060101010101" pitchFamily="49" charset="-122"/>
              </a:rPr>
              <a:t>国家将掌握的无主荒</a:t>
            </a:r>
            <a:r>
              <a:rPr lang="zh-CN" altLang="en-US" sz="2800" dirty="0" smtClean="0">
                <a:latin typeface="楷体" panose="02010609060101010101" pitchFamily="49" charset="-122"/>
                <a:ea typeface="楷体" panose="02010609060101010101" pitchFamily="49" charset="-122"/>
              </a:rPr>
              <a:t>地按户（一夫一妻）授</a:t>
            </a:r>
            <a:r>
              <a:rPr lang="zh-CN" altLang="en-US" sz="2800" dirty="0">
                <a:latin typeface="楷体" panose="02010609060101010101" pitchFamily="49" charset="-122"/>
                <a:ea typeface="楷体" panose="02010609060101010101" pitchFamily="49" charset="-122"/>
              </a:rPr>
              <a:t>予</a:t>
            </a:r>
            <a:r>
              <a:rPr lang="zh-CN" altLang="en-US" sz="2800" dirty="0" smtClean="0">
                <a:latin typeface="楷体" panose="02010609060101010101" pitchFamily="49" charset="-122"/>
                <a:ea typeface="楷体" panose="02010609060101010101" pitchFamily="49" charset="-122"/>
              </a:rPr>
              <a:t>农民</a:t>
            </a:r>
            <a:r>
              <a:rPr lang="zh-CN" altLang="en-US" sz="2000" dirty="0" smtClean="0">
                <a:latin typeface="方正黑体简体" panose="02000000000000000000" pitchFamily="2" charset="-122"/>
                <a:ea typeface="方正黑体简体" panose="02000000000000000000" pitchFamily="2" charset="-122"/>
              </a:rPr>
              <a:t>。</a:t>
            </a:r>
            <a:endParaRPr lang="en-US" altLang="zh-CN" sz="2000" dirty="0" smtClean="0">
              <a:latin typeface="方正黑体简体" panose="02000000000000000000" pitchFamily="2" charset="-122"/>
              <a:ea typeface="方正黑体简体" panose="02000000000000000000" pitchFamily="2" charset="-122"/>
            </a:endParaRPr>
          </a:p>
        </p:txBody>
      </p:sp>
      <p:sp>
        <p:nvSpPr>
          <p:cNvPr id="11" name="右箭头 10"/>
          <p:cNvSpPr/>
          <p:nvPr/>
        </p:nvSpPr>
        <p:spPr>
          <a:xfrm rot="5400000">
            <a:off x="6844506" y="3194313"/>
            <a:ext cx="79208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580380" y="3769995"/>
            <a:ext cx="3320415" cy="2676525"/>
          </a:xfrm>
          <a:prstGeom prst="rect">
            <a:avLst/>
          </a:prstGeom>
          <a:solidFill>
            <a:schemeClr val="bg1"/>
          </a:solidFill>
          <a:ln>
            <a:solidFill>
              <a:schemeClr val="accent1"/>
            </a:solidFill>
          </a:ln>
        </p:spPr>
        <p:txBody>
          <a:bodyPr wrap="square">
            <a:spAutoFit/>
          </a:bodyPr>
          <a:lstStyle/>
          <a:p>
            <a:pPr marL="342900" indent="-342900"/>
            <a:r>
              <a:rPr lang="zh-CN" altLang="en-US" sz="2400" b="1" dirty="0" smtClean="0">
                <a:latin typeface="方正黑体简体" panose="02000000000000000000" pitchFamily="2" charset="-122"/>
                <a:ea typeface="方正黑体简体" panose="02000000000000000000" pitchFamily="2" charset="-122"/>
              </a:rPr>
              <a:t> </a:t>
            </a:r>
            <a:r>
              <a:rPr lang="zh-CN" altLang="en-US" sz="2400" b="1" dirty="0" smtClean="0">
                <a:latin typeface="楷体" panose="02010609060101010101" pitchFamily="49" charset="-122"/>
                <a:ea typeface="楷体" panose="02010609060101010101" pitchFamily="49" charset="-122"/>
                <a:cs typeface="楷体" panose="02010609060101010101" pitchFamily="49" charset="-122"/>
              </a:rPr>
              <a:t> 租</a:t>
            </a:r>
            <a:r>
              <a:rPr lang="zh-CN" altLang="en-US" sz="2400" b="1" dirty="0">
                <a:latin typeface="楷体" panose="02010609060101010101" pitchFamily="49" charset="-122"/>
                <a:ea typeface="楷体" panose="02010609060101010101" pitchFamily="49" charset="-122"/>
                <a:cs typeface="楷体" panose="02010609060101010101" pitchFamily="49" charset="-122"/>
              </a:rPr>
              <a:t>调制：受田农</a:t>
            </a:r>
            <a:r>
              <a:rPr lang="zh-CN" altLang="en-US" sz="2400" b="1" dirty="0" smtClean="0">
                <a:latin typeface="楷体" panose="02010609060101010101" pitchFamily="49" charset="-122"/>
                <a:ea typeface="楷体" panose="02010609060101010101" pitchFamily="49" charset="-122"/>
                <a:cs typeface="楷体" panose="02010609060101010101" pitchFamily="49" charset="-122"/>
              </a:rPr>
              <a:t>民按</a:t>
            </a:r>
            <a:r>
              <a:rPr lang="zh-CN" altLang="en-US" sz="2400" b="1"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人户</a:t>
            </a:r>
            <a:r>
              <a:rPr lang="zh-CN" altLang="en-US" sz="2400" b="1" dirty="0" smtClean="0">
                <a:latin typeface="楷体" panose="02010609060101010101" pitchFamily="49" charset="-122"/>
                <a:ea typeface="楷体" panose="02010609060101010101" pitchFamily="49" charset="-122"/>
                <a:cs typeface="楷体" panose="02010609060101010101" pitchFamily="49" charset="-122"/>
              </a:rPr>
              <a:t>每</a:t>
            </a:r>
            <a:r>
              <a:rPr lang="zh-CN" altLang="en-US" sz="2400" b="1" dirty="0">
                <a:latin typeface="楷体" panose="02010609060101010101" pitchFamily="49" charset="-122"/>
                <a:ea typeface="楷体" panose="02010609060101010101" pitchFamily="49" charset="-122"/>
                <a:cs typeface="楷体" panose="02010609060101010101" pitchFamily="49" charset="-122"/>
              </a:rPr>
              <a:t>年须向国家缴纳一定数量的</a:t>
            </a:r>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租（指田租，缴纳谷物）调（指户税，缴纳帛或布）</a:t>
            </a:r>
            <a:r>
              <a:rPr lang="zh-CN" altLang="en-US" sz="2400" b="1" dirty="0">
                <a:latin typeface="楷体" panose="02010609060101010101" pitchFamily="49" charset="-122"/>
                <a:ea typeface="楷体" panose="02010609060101010101" pitchFamily="49" charset="-122"/>
                <a:cs typeface="楷体" panose="02010609060101010101" pitchFamily="49" charset="-122"/>
              </a:rPr>
              <a:t>，还必须服徭役和兵役。</a:t>
            </a:r>
            <a:endParaRPr lang="zh-CN" altLang="en-US" sz="2400" b="1" dirty="0">
              <a:latin typeface="楷体" panose="02010609060101010101" pitchFamily="49" charset="-122"/>
              <a:ea typeface="楷体" panose="02010609060101010101" pitchFamily="49" charset="-122"/>
              <a:cs typeface="楷体" panose="02010609060101010101" pitchFamily="49" charset="-122"/>
            </a:endParaRPr>
          </a:p>
        </p:txBody>
      </p:sp>
      <p:pic>
        <p:nvPicPr>
          <p:cNvPr id="35" name="图片 34"/>
          <p:cNvPicPr>
            <a:picLocks noChangeAspect="1"/>
          </p:cNvPicPr>
          <p:nvPr>
            <p:custDataLst>
              <p:tags r:id="rId2"/>
            </p:custDataLst>
          </p:nvPr>
        </p:nvPicPr>
        <p:blipFill>
          <a:blip r:embed="rId3" cstate="print"/>
          <a:stretch>
            <a:fillRect/>
          </a:stretch>
        </p:blipFill>
        <p:spPr>
          <a:xfrm>
            <a:off x="8298815" y="-9525"/>
            <a:ext cx="706120" cy="847090"/>
          </a:xfrm>
          <a:prstGeom prst="rect">
            <a:avLst/>
          </a:prstGeom>
        </p:spPr>
      </p:pic>
      <p:sp>
        <p:nvSpPr>
          <p:cNvPr id="2" name="TextBox 7"/>
          <p:cNvSpPr txBox="1"/>
          <p:nvPr/>
        </p:nvSpPr>
        <p:spPr>
          <a:xfrm>
            <a:off x="593090" y="315595"/>
            <a:ext cx="1386840" cy="521970"/>
          </a:xfrm>
          <a:prstGeom prst="rect">
            <a:avLst/>
          </a:prstGeom>
          <a:noFill/>
        </p:spPr>
        <p:txBody>
          <a:bodyPr wrap="square" rtlCol="0">
            <a:spAutoFit/>
          </a:bodyPr>
          <a:p>
            <a:r>
              <a:rPr lang="en-US" altLang="zh-CN" sz="2800" b="1" dirty="0">
                <a:solidFill>
                  <a:srgbClr val="FF0000"/>
                </a:solidFill>
                <a:latin typeface="微软雅黑" panose="020B0503020204020204" charset="-122"/>
                <a:ea typeface="微软雅黑" panose="020B0503020204020204" charset="-122"/>
                <a:cs typeface="微软雅黑" panose="020B0503020204020204" charset="-122"/>
              </a:rPr>
              <a:t>1.</a:t>
            </a: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rPr>
              <a:t>溯源</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bldLvl="0" animBg="1"/>
      <p:bldP spid="21" grpId="0"/>
      <p:bldP spid="23" grpId="0" bldLvl="0" animBg="1"/>
      <p:bldP spid="10" grpId="0" bldLvl="0" animBg="1"/>
      <p:bldP spid="11" grpId="0" bldLvl="0" animBg="1"/>
      <p:bldP spid="12"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92957"/>
            <a:ext cx="1377950" cy="815975"/>
          </a:xfrm>
          <a:prstGeom prst="rect">
            <a:avLst/>
          </a:prstGeom>
          <a:noFill/>
        </p:spPr>
        <p:txBody>
          <a:bodyPr wrap="none" lIns="78145" tIns="39072" rIns="78145" bIns="39072" rtlCol="0">
            <a:spAutoFit/>
          </a:bodyPr>
          <a:lstStyle/>
          <a:p>
            <a:r>
              <a:rPr lang="zh-CN" altLang="en-US" sz="2400" b="1" dirty="0" smtClean="0">
                <a:latin typeface="微软雅黑" panose="020B0503020204020204" charset="-122"/>
                <a:ea typeface="微软雅黑" panose="020B0503020204020204" charset="-122"/>
              </a:rPr>
              <a:t>隋唐时期</a:t>
            </a:r>
            <a:endParaRPr lang="en-US" altLang="zh-CN" sz="2400" b="1" dirty="0" smtClean="0">
              <a:latin typeface="微软雅黑" panose="020B0503020204020204" charset="-122"/>
              <a:ea typeface="微软雅黑" panose="020B0503020204020204" charset="-122"/>
            </a:endParaRPr>
          </a:p>
          <a:p>
            <a:r>
              <a:rPr lang="zh-CN" altLang="en-US" sz="2400" b="1" dirty="0" smtClean="0">
                <a:solidFill>
                  <a:srgbClr val="FF0000"/>
                </a:solidFill>
                <a:latin typeface="微软雅黑" panose="020B0503020204020204" charset="-122"/>
                <a:ea typeface="微软雅黑" panose="020B0503020204020204" charset="-122"/>
              </a:rPr>
              <a:t>（</a:t>
            </a:r>
            <a:r>
              <a:rPr lang="zh-CN" altLang="en-US" sz="2400" b="1" dirty="0" smtClean="0">
                <a:solidFill>
                  <a:srgbClr val="FF0000"/>
                </a:solidFill>
                <a:latin typeface="黑体" panose="02010609060101010101" pitchFamily="49" charset="-122"/>
                <a:ea typeface="黑体" panose="02010609060101010101" pitchFamily="49" charset="-122"/>
              </a:rPr>
              <a:t>前期</a:t>
            </a:r>
            <a:r>
              <a:rPr lang="zh-CN" altLang="en-US" sz="2400" b="1" dirty="0" smtClean="0">
                <a:solidFill>
                  <a:srgbClr val="FF0000"/>
                </a:solidFill>
                <a:latin typeface="微软雅黑" panose="020B0503020204020204" charset="-122"/>
                <a:ea typeface="微软雅黑" panose="020B0503020204020204" charset="-122"/>
              </a:rPr>
              <a:t>）</a:t>
            </a:r>
            <a:endParaRPr lang="zh-CN" altLang="en-US" sz="2400" b="1" dirty="0">
              <a:latin typeface="微软雅黑" panose="020B0503020204020204" charset="-122"/>
              <a:ea typeface="微软雅黑" panose="020B0503020204020204" charset="-122"/>
            </a:endParaRPr>
          </a:p>
        </p:txBody>
      </p:sp>
      <p:sp>
        <p:nvSpPr>
          <p:cNvPr id="4" name="文本框 7"/>
          <p:cNvSpPr txBox="1"/>
          <p:nvPr/>
        </p:nvSpPr>
        <p:spPr>
          <a:xfrm>
            <a:off x="827723" y="2201070"/>
            <a:ext cx="575925" cy="5835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zh-CN" altLang="en-US" sz="3200" b="1" dirty="0">
                <a:latin typeface="黑体" panose="02010609060101010101" pitchFamily="49" charset="-122"/>
                <a:ea typeface="黑体" panose="02010609060101010101" pitchFamily="49" charset="-122"/>
              </a:rPr>
              <a:t>租</a:t>
            </a:r>
            <a:endParaRPr lang="zh-CN" altLang="en-US" sz="3200" b="1" dirty="0">
              <a:latin typeface="黑体" panose="02010609060101010101" pitchFamily="49" charset="-122"/>
              <a:ea typeface="黑体" panose="02010609060101010101" pitchFamily="49" charset="-122"/>
            </a:endParaRPr>
          </a:p>
        </p:txBody>
      </p:sp>
      <p:sp>
        <p:nvSpPr>
          <p:cNvPr id="5" name="文本框 8"/>
          <p:cNvSpPr txBox="1"/>
          <p:nvPr/>
        </p:nvSpPr>
        <p:spPr>
          <a:xfrm>
            <a:off x="828219" y="4107453"/>
            <a:ext cx="591185" cy="5835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l">
              <a:buClrTx/>
              <a:buSzTx/>
              <a:buFontTx/>
            </a:pPr>
            <a:r>
              <a:rPr lang="zh-CN" altLang="en-US" sz="3200" b="1" dirty="0">
                <a:latin typeface="黑体" panose="02010609060101010101" pitchFamily="49" charset="-122"/>
                <a:ea typeface="黑体" panose="02010609060101010101" pitchFamily="49" charset="-122"/>
                <a:sym typeface="+mn-ea"/>
              </a:rPr>
              <a:t>庸</a:t>
            </a:r>
            <a:endParaRPr lang="zh-CN" altLang="en-US" sz="3200" b="1" dirty="0">
              <a:latin typeface="黑体" panose="02010609060101010101" pitchFamily="49" charset="-122"/>
              <a:ea typeface="黑体" panose="02010609060101010101" pitchFamily="49" charset="-122"/>
            </a:endParaRPr>
          </a:p>
        </p:txBody>
      </p:sp>
      <p:sp>
        <p:nvSpPr>
          <p:cNvPr id="6" name="文本框 9"/>
          <p:cNvSpPr txBox="1"/>
          <p:nvPr/>
        </p:nvSpPr>
        <p:spPr>
          <a:xfrm>
            <a:off x="827584" y="3140462"/>
            <a:ext cx="591185" cy="583565"/>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lgn="l">
              <a:buClrTx/>
              <a:buSzTx/>
              <a:buFontTx/>
            </a:pPr>
            <a:r>
              <a:rPr lang="zh-CN" altLang="en-US" sz="3200" b="1" dirty="0">
                <a:latin typeface="黑体" panose="02010609060101010101" pitchFamily="49" charset="-122"/>
                <a:ea typeface="黑体" panose="02010609060101010101" pitchFamily="49" charset="-122"/>
                <a:sym typeface="+mn-ea"/>
              </a:rPr>
              <a:t>调</a:t>
            </a:r>
            <a:endParaRPr lang="zh-CN" altLang="en-US" sz="3200" b="1" dirty="0">
              <a:latin typeface="黑体" panose="02010609060101010101" pitchFamily="49" charset="-122"/>
              <a:ea typeface="黑体" panose="02010609060101010101" pitchFamily="49" charset="-122"/>
            </a:endParaRPr>
          </a:p>
        </p:txBody>
      </p:sp>
      <p:sp>
        <p:nvSpPr>
          <p:cNvPr id="7" name="文本框 11"/>
          <p:cNvSpPr txBox="1"/>
          <p:nvPr/>
        </p:nvSpPr>
        <p:spPr>
          <a:xfrm>
            <a:off x="1835696" y="3925972"/>
            <a:ext cx="2321719" cy="95313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t">
            <a:spAutoFit/>
          </a:bodyPr>
          <a:lstStyle/>
          <a:p>
            <a:r>
              <a:rPr lang="zh-CN" altLang="en-US" sz="2800" b="1" dirty="0"/>
              <a:t>纳绢</a:t>
            </a:r>
            <a:r>
              <a:rPr lang="zh-CN" altLang="en-US" sz="2800" b="1" dirty="0"/>
              <a:t>或布</a:t>
            </a:r>
            <a:r>
              <a:rPr lang="zh-CN" altLang="en-US" sz="2800" b="1" dirty="0">
                <a:solidFill>
                  <a:srgbClr val="FF0000"/>
                </a:solidFill>
              </a:rPr>
              <a:t>代役为庸</a:t>
            </a:r>
            <a:endParaRPr lang="zh-CN" altLang="en-US" sz="2800" b="1" dirty="0">
              <a:solidFill>
                <a:srgbClr val="FF0000"/>
              </a:solidFill>
            </a:endParaRPr>
          </a:p>
        </p:txBody>
      </p:sp>
      <p:sp>
        <p:nvSpPr>
          <p:cNvPr id="8" name="文本框 12"/>
          <p:cNvSpPr txBox="1"/>
          <p:nvPr/>
        </p:nvSpPr>
        <p:spPr>
          <a:xfrm>
            <a:off x="1835696" y="2996446"/>
            <a:ext cx="2321719" cy="52197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t">
            <a:spAutoFit/>
          </a:bodyPr>
          <a:lstStyle/>
          <a:p>
            <a:pPr algn="ctr"/>
            <a:r>
              <a:rPr lang="zh-CN" altLang="en-US" sz="2800" b="1" dirty="0"/>
              <a:t>纳帛或布为调</a:t>
            </a:r>
            <a:endParaRPr lang="zh-CN" altLang="en-US" sz="2800" b="1" dirty="0"/>
          </a:p>
        </p:txBody>
      </p:sp>
      <p:sp>
        <p:nvSpPr>
          <p:cNvPr id="10" name="文本框 19"/>
          <p:cNvSpPr txBox="1"/>
          <p:nvPr/>
        </p:nvSpPr>
        <p:spPr>
          <a:xfrm>
            <a:off x="4291731" y="2273077"/>
            <a:ext cx="1097280" cy="460375"/>
          </a:xfrm>
          <a:prstGeom prst="rect">
            <a:avLst/>
          </a:prstGeom>
          <a:noFill/>
        </p:spPr>
        <p:txBody>
          <a:bodyPr wrap="none" rtlCol="0">
            <a:spAutoFit/>
          </a:bodyPr>
          <a:lstStyle/>
          <a:p>
            <a:pPr algn="ctr"/>
            <a:r>
              <a:rPr lang="zh-CN" altLang="en-US" sz="2400" b="1" dirty="0">
                <a:solidFill>
                  <a:srgbClr val="FF0000"/>
                </a:solidFill>
                <a:sym typeface="+mn-ea"/>
              </a:rPr>
              <a:t>土地税</a:t>
            </a:r>
            <a:endParaRPr lang="zh-CN" altLang="en-US" sz="2400" b="1" dirty="0">
              <a:solidFill>
                <a:srgbClr val="FF0000"/>
              </a:solidFill>
              <a:sym typeface="+mn-ea"/>
            </a:endParaRPr>
          </a:p>
        </p:txBody>
      </p:sp>
      <p:sp>
        <p:nvSpPr>
          <p:cNvPr id="11" name="文本框 20"/>
          <p:cNvSpPr txBox="1"/>
          <p:nvPr/>
        </p:nvSpPr>
        <p:spPr>
          <a:xfrm>
            <a:off x="4283968" y="4357261"/>
            <a:ext cx="1097280" cy="460375"/>
          </a:xfrm>
          <a:prstGeom prst="rect">
            <a:avLst/>
          </a:prstGeom>
          <a:noFill/>
        </p:spPr>
        <p:txBody>
          <a:bodyPr wrap="none" rtlCol="0">
            <a:spAutoFit/>
          </a:bodyPr>
          <a:lstStyle/>
          <a:p>
            <a:pPr algn="l"/>
            <a:r>
              <a:rPr lang="zh-CN" altLang="en-US" sz="2400" b="1" dirty="0">
                <a:solidFill>
                  <a:srgbClr val="FF0000"/>
                </a:solidFill>
                <a:sym typeface="+mn-ea"/>
              </a:rPr>
              <a:t>代役税</a:t>
            </a:r>
            <a:endParaRPr lang="zh-CN" altLang="en-US" sz="2400" b="1" dirty="0">
              <a:solidFill>
                <a:srgbClr val="FF0000"/>
              </a:solidFill>
              <a:sym typeface="+mn-ea"/>
            </a:endParaRPr>
          </a:p>
        </p:txBody>
      </p:sp>
      <p:sp>
        <p:nvSpPr>
          <p:cNvPr id="12" name="文本框 21"/>
          <p:cNvSpPr txBox="1"/>
          <p:nvPr/>
        </p:nvSpPr>
        <p:spPr>
          <a:xfrm>
            <a:off x="4291349" y="3197994"/>
            <a:ext cx="1097280" cy="460375"/>
          </a:xfrm>
          <a:prstGeom prst="rect">
            <a:avLst/>
          </a:prstGeom>
          <a:noFill/>
        </p:spPr>
        <p:txBody>
          <a:bodyPr wrap="none" rtlCol="0">
            <a:spAutoFit/>
          </a:bodyPr>
          <a:lstStyle/>
          <a:p>
            <a:pPr algn="ctr"/>
            <a:r>
              <a:rPr lang="zh-CN" altLang="en-US" sz="2400" b="1" dirty="0">
                <a:solidFill>
                  <a:srgbClr val="FF0000"/>
                </a:solidFill>
                <a:sym typeface="+mn-ea"/>
              </a:rPr>
              <a:t>财产税</a:t>
            </a:r>
            <a:endParaRPr lang="zh-CN" altLang="en-US" sz="2400" b="1" dirty="0">
              <a:solidFill>
                <a:srgbClr val="FF0000"/>
              </a:solidFill>
              <a:sym typeface="+mn-ea"/>
            </a:endParaRPr>
          </a:p>
        </p:txBody>
      </p:sp>
      <p:sp>
        <p:nvSpPr>
          <p:cNvPr id="13" name="文本框 10"/>
          <p:cNvSpPr txBox="1"/>
          <p:nvPr/>
        </p:nvSpPr>
        <p:spPr>
          <a:xfrm>
            <a:off x="1835696" y="2057053"/>
            <a:ext cx="2321719" cy="95313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t">
            <a:spAutoFit/>
          </a:bodyPr>
          <a:lstStyle/>
          <a:p>
            <a:pPr algn="ctr"/>
            <a:r>
              <a:rPr lang="zh-CN" altLang="en-US" sz="2800" b="1" dirty="0"/>
              <a:t>纳粟为租（田租）</a:t>
            </a:r>
            <a:endParaRPr lang="zh-CN" altLang="en-US" sz="2800" b="1" dirty="0"/>
          </a:p>
        </p:txBody>
      </p:sp>
      <p:sp>
        <p:nvSpPr>
          <p:cNvPr id="14" name="文本框 14"/>
          <p:cNvSpPr txBox="1"/>
          <p:nvPr/>
        </p:nvSpPr>
        <p:spPr>
          <a:xfrm>
            <a:off x="1979712" y="1264965"/>
            <a:ext cx="6912768" cy="521970"/>
          </a:xfrm>
          <a:prstGeom prst="rect">
            <a:avLst/>
          </a:prstGeom>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zh-CN" altLang="zh-CN" sz="2800" b="1" kern="100" dirty="0">
                <a:solidFill>
                  <a:sysClr val="windowText" lastClr="000000"/>
                </a:solidFill>
                <a:latin typeface="黑体" panose="02010609060101010101" pitchFamily="49" charset="-122"/>
                <a:ea typeface="黑体" panose="02010609060101010101" pitchFamily="49" charset="-122"/>
                <a:cs typeface="Times New Roman" panose="02020603050405020304"/>
              </a:rPr>
              <a:t>均田制下的租庸</a:t>
            </a:r>
            <a:r>
              <a:rPr lang="zh-CN" altLang="zh-CN" sz="2800" b="1" kern="100" dirty="0" smtClean="0">
                <a:solidFill>
                  <a:sysClr val="windowText" lastClr="000000"/>
                </a:solidFill>
                <a:latin typeface="黑体" panose="02010609060101010101" pitchFamily="49" charset="-122"/>
                <a:ea typeface="黑体" panose="02010609060101010101" pitchFamily="49" charset="-122"/>
                <a:cs typeface="Times New Roman" panose="02020603050405020304"/>
              </a:rPr>
              <a:t>调</a:t>
            </a:r>
            <a:r>
              <a:rPr lang="zh-CN" altLang="en-US" sz="2800" b="1" kern="100" dirty="0" smtClean="0">
                <a:solidFill>
                  <a:srgbClr val="FF0000"/>
                </a:solidFill>
                <a:latin typeface="黑体" panose="02010609060101010101" pitchFamily="49" charset="-122"/>
                <a:ea typeface="黑体" panose="02010609060101010101" pitchFamily="49" charset="-122"/>
                <a:cs typeface="Times New Roman" panose="02020603050405020304"/>
              </a:rPr>
              <a:t>（</a:t>
            </a:r>
            <a:r>
              <a:rPr lang="zh-CN" altLang="en-US" sz="2800"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 21—59岁的成年男子</a:t>
            </a:r>
            <a:r>
              <a:rPr lang="zh-CN" altLang="en-US" sz="2800" b="1" kern="100" dirty="0" smtClean="0">
                <a:solidFill>
                  <a:srgbClr val="FF0000"/>
                </a:solidFill>
                <a:latin typeface="黑体" panose="02010609060101010101" pitchFamily="49" charset="-122"/>
                <a:ea typeface="黑体" panose="02010609060101010101" pitchFamily="49" charset="-122"/>
                <a:cs typeface="Times New Roman" panose="02020603050405020304"/>
              </a:rPr>
              <a:t>）</a:t>
            </a:r>
            <a:endParaRPr lang="zh-CN" altLang="zh-CN" sz="2800" b="1" kern="100" dirty="0">
              <a:solidFill>
                <a:srgbClr val="FF0000"/>
              </a:solidFill>
              <a:latin typeface="黑体" panose="02010609060101010101" pitchFamily="49" charset="-122"/>
              <a:ea typeface="黑体" panose="02010609060101010101" pitchFamily="49" charset="-122"/>
              <a:cs typeface="Times New Roman" panose="02020603050405020304"/>
            </a:endParaRPr>
          </a:p>
        </p:txBody>
      </p:sp>
      <p:sp>
        <p:nvSpPr>
          <p:cNvPr id="9" name="TextBox 7"/>
          <p:cNvSpPr txBox="1"/>
          <p:nvPr/>
        </p:nvSpPr>
        <p:spPr>
          <a:xfrm>
            <a:off x="593090" y="315595"/>
            <a:ext cx="3335020" cy="521970"/>
          </a:xfrm>
          <a:prstGeom prst="rect">
            <a:avLst/>
          </a:prstGeom>
          <a:noFill/>
        </p:spPr>
        <p:txBody>
          <a:bodyPr wrap="square" rtlCol="0">
            <a:spAutoFit/>
          </a:bodyPr>
          <a:p>
            <a:r>
              <a:rPr lang="en-US" altLang="zh-CN" sz="2800" b="1" dirty="0">
                <a:solidFill>
                  <a:srgbClr val="FF0000"/>
                </a:solidFill>
                <a:latin typeface="微软雅黑" panose="020B0503020204020204" charset="-122"/>
                <a:ea typeface="微软雅黑" panose="020B0503020204020204" charset="-122"/>
                <a:cs typeface="微软雅黑" panose="020B0503020204020204" charset="-122"/>
              </a:rPr>
              <a:t>2.</a:t>
            </a: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rPr>
              <a:t>租庸调制</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endParaRPr>
          </a:p>
        </p:txBody>
      </p:sp>
      <p:pic>
        <p:nvPicPr>
          <p:cNvPr id="52" name="图片 51"/>
          <p:cNvPicPr>
            <a:picLocks noChangeAspect="1"/>
          </p:cNvPicPr>
          <p:nvPr/>
        </p:nvPicPr>
        <p:blipFill rotWithShape="1">
          <a:blip r:embed="rId1" cstate="print">
            <a:extLst>
              <a:ext uri="{28A0092B-C50C-407E-A947-70E740481C1C}">
                <a14:useLocalDpi xmlns:a14="http://schemas.microsoft.com/office/drawing/2010/main" val="0"/>
              </a:ext>
            </a:extLst>
          </a:blip>
          <a:srcRect l="20464" t="16719" r="69336" b="53532"/>
          <a:stretch>
            <a:fillRect/>
          </a:stretch>
        </p:blipFill>
        <p:spPr>
          <a:xfrm rot="19380000">
            <a:off x="4128076" y="139278"/>
            <a:ext cx="887186" cy="1191986"/>
          </a:xfrm>
          <a:prstGeom prst="rect">
            <a:avLst/>
          </a:prstGeom>
        </p:spPr>
      </p:pic>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20464" t="16719" r="69336" b="53532"/>
          <a:stretch>
            <a:fillRect/>
          </a:stretch>
        </p:blipFill>
        <p:spPr>
          <a:xfrm rot="19380000">
            <a:off x="5433636" y="73873"/>
            <a:ext cx="887186" cy="11919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500"/>
                                        <p:tgtEl>
                                          <p:spTgt spid="4"/>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500"/>
                                        <p:tgtEl>
                                          <p:spTgt spid="5"/>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500"/>
                                        <p:tgtEl>
                                          <p:spTgt spid="6"/>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ox(in)">
                                      <p:cBhvr>
                                        <p:cTn id="25" dur="500"/>
                                        <p:tgtEl>
                                          <p:spTgt spid="8"/>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ox(in)">
                                      <p:cBhvr>
                                        <p:cTn id="28" dur="500"/>
                                        <p:tgtEl>
                                          <p:spTgt spid="10"/>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ox(in)">
                                      <p:cBhvr>
                                        <p:cTn id="31" dur="500"/>
                                        <p:tgtEl>
                                          <p:spTgt spid="11"/>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ox(in)">
                                      <p:cBhvr>
                                        <p:cTn id="34" dur="500"/>
                                        <p:tgtEl>
                                          <p:spTgt spid="12"/>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ox(in)">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bldLvl="0" animBg="1"/>
      <p:bldP spid="10" grpId="0"/>
      <p:bldP spid="11" grpId="0"/>
      <p:bldP spid="12" grpId="0"/>
      <p:bldP spid="13" grpId="0" bldLvl="0" animBg="1"/>
      <p:bldP spid="14"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3384376" cy="521970"/>
          </a:xfrm>
          <a:prstGeom prst="rect">
            <a:avLst/>
          </a:prstGeom>
          <a:solidFill>
            <a:srgbClr val="FFFF00"/>
          </a:solidFill>
          <a:ln>
            <a:solidFill>
              <a:schemeClr val="tx1"/>
            </a:solidFill>
            <a:prstDash val="lgDash"/>
          </a:ln>
        </p:spPr>
        <p:txBody>
          <a:bodyPr wrap="square" rtlCol="0" anchor="t">
            <a:spAutoFit/>
          </a:bodyPr>
          <a:lstStyle/>
          <a:p>
            <a:r>
              <a:rPr lang="zh-CN" altLang="zh-CN" sz="2800" b="1" dirty="0" smtClean="0">
                <a:latin typeface="微软雅黑" panose="020B0503020204020204" charset="-122"/>
                <a:ea typeface="微软雅黑" panose="020B0503020204020204" charset="-122"/>
                <a:cs typeface="华文细黑" panose="02010600040101010101" charset="-122"/>
                <a:sym typeface="+mn-ea"/>
              </a:rPr>
              <a:t>租庸调</a:t>
            </a:r>
            <a:r>
              <a:rPr lang="zh-CN" altLang="en-US" sz="2800" b="1" dirty="0" smtClean="0">
                <a:latin typeface="微软雅黑" panose="020B0503020204020204" charset="-122"/>
                <a:ea typeface="微软雅黑" panose="020B0503020204020204" charset="-122"/>
                <a:cs typeface="华文细黑" panose="02010600040101010101" charset="-122"/>
                <a:sym typeface="+mn-ea"/>
              </a:rPr>
              <a:t>的创新之处</a:t>
            </a:r>
            <a:endParaRPr lang="zh-CN" altLang="en-US" sz="2800" b="1" dirty="0" smtClean="0">
              <a:latin typeface="微软雅黑" panose="020B0503020204020204" charset="-122"/>
              <a:ea typeface="微软雅黑" panose="020B0503020204020204" charset="-122"/>
              <a:cs typeface="华文细黑" panose="02010600040101010101" charset="-122"/>
              <a:sym typeface="+mn-ea"/>
            </a:endParaRPr>
          </a:p>
        </p:txBody>
      </p:sp>
      <p:sp>
        <p:nvSpPr>
          <p:cNvPr id="5" name="圆角矩形 4"/>
          <p:cNvSpPr/>
          <p:nvPr/>
        </p:nvSpPr>
        <p:spPr>
          <a:xfrm>
            <a:off x="3491374" y="908720"/>
            <a:ext cx="1512168" cy="8640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zh-CN" altLang="en-US" sz="2400" b="1" dirty="0" smtClean="0">
                <a:latin typeface="黑体" panose="02010609060101010101" pitchFamily="49" charset="-122"/>
                <a:ea typeface="黑体" panose="02010609060101010101" pitchFamily="49" charset="-122"/>
                <a:cs typeface="黑体" panose="02010609060101010101" pitchFamily="49" charset="-122"/>
              </a:rPr>
              <a:t>以庸代役</a:t>
            </a:r>
            <a:endParaRPr lang="en-US" altLang="zh-CN" sz="2400" b="1" dirty="0" smtClean="0">
              <a:latin typeface="+mn-ea"/>
            </a:endParaRPr>
          </a:p>
        </p:txBody>
      </p:sp>
      <p:sp>
        <p:nvSpPr>
          <p:cNvPr id="6" name="上箭头 5"/>
          <p:cNvSpPr/>
          <p:nvPr>
            <p:custDataLst>
              <p:tags r:id="rId1"/>
            </p:custDataLst>
          </p:nvPr>
        </p:nvSpPr>
        <p:spPr>
          <a:xfrm rot="10800000">
            <a:off x="4044692" y="1916832"/>
            <a:ext cx="405512" cy="69657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2526030" y="2696845"/>
            <a:ext cx="3553460" cy="10083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altLang="zh-CN" sz="2000" dirty="0" smtClean="0">
              <a:latin typeface="黑体" panose="02010609060101010101" pitchFamily="49" charset="-122"/>
              <a:ea typeface="黑体" panose="02010609060101010101" pitchFamily="49" charset="-122"/>
              <a:cs typeface="黑体" panose="02010609060101010101" pitchFamily="49" charset="-122"/>
            </a:endParaRPr>
          </a:p>
          <a:p>
            <a:r>
              <a:rPr lang="zh-CN" altLang="en-US" sz="2400" b="1" dirty="0" smtClean="0">
                <a:latin typeface="黑体" panose="02010609060101010101" pitchFamily="49" charset="-122"/>
                <a:ea typeface="黑体" panose="02010609060101010101" pitchFamily="49" charset="-122"/>
                <a:cs typeface="黑体" panose="02010609060101010101" pitchFamily="49" charset="-122"/>
              </a:rPr>
              <a:t>保证农民有较充分的生产时间</a:t>
            </a:r>
            <a:endParaRPr lang="en-US" altLang="zh-CN" sz="2400" b="1" dirty="0" smtClean="0">
              <a:latin typeface="黑体" panose="02010609060101010101" pitchFamily="49" charset="-122"/>
              <a:ea typeface="黑体" panose="02010609060101010101" pitchFamily="49" charset="-122"/>
              <a:cs typeface="黑体" panose="02010609060101010101" pitchFamily="49" charset="-122"/>
            </a:endParaRPr>
          </a:p>
          <a:p>
            <a:endParaRPr lang="zh-CN" altLang="en-US" sz="2400" b="1" dirty="0">
              <a:solidFill>
                <a:srgbClr val="FF0000"/>
              </a:solidFill>
              <a:latin typeface="+mn-ea"/>
            </a:endParaRPr>
          </a:p>
        </p:txBody>
      </p:sp>
      <p:sp>
        <p:nvSpPr>
          <p:cNvPr id="3" name="圆角矩形 2"/>
          <p:cNvSpPr/>
          <p:nvPr/>
        </p:nvSpPr>
        <p:spPr>
          <a:xfrm>
            <a:off x="1299845" y="4658360"/>
            <a:ext cx="6292850" cy="13995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r>
              <a:rPr lang="zh-CN" altLang="en-US" sz="2400" b="1" dirty="0" smtClean="0">
                <a:latin typeface="黑体" panose="02010609060101010101" pitchFamily="49" charset="-122"/>
                <a:ea typeface="黑体" panose="02010609060101010101" pitchFamily="49" charset="-122"/>
                <a:cs typeface="黑体" panose="02010609060101010101" pitchFamily="49" charset="-122"/>
                <a:sym typeface="+mn-ea"/>
              </a:rPr>
              <a:t>有利于社会经济稳定发展</a:t>
            </a:r>
            <a:r>
              <a:rPr lang="en-US" altLang="zh-CN" sz="2400" b="1" dirty="0" smtClean="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dirty="0" smtClean="0">
                <a:latin typeface="黑体" panose="02010609060101010101" pitchFamily="49" charset="-122"/>
                <a:ea typeface="黑体" panose="02010609060101010101" pitchFamily="49" charset="-122"/>
                <a:cs typeface="黑体" panose="02010609060101010101" pitchFamily="49" charset="-122"/>
                <a:sym typeface="+mn-ea"/>
              </a:rPr>
              <a:t>唐前期从“贞观之治”到“开元盛世”，历时一百年繁荣局面的出现，租庸调制在其中起到重要作用。</a:t>
            </a:r>
            <a:endParaRPr lang="zh-CN" altLang="en-US" sz="2400" b="1" dirty="0">
              <a:solidFill>
                <a:srgbClr val="FF0000"/>
              </a:solidFill>
              <a:latin typeface="+mn-ea"/>
            </a:endParaRPr>
          </a:p>
        </p:txBody>
      </p:sp>
      <p:sp>
        <p:nvSpPr>
          <p:cNvPr id="4" name="上箭头 3"/>
          <p:cNvSpPr/>
          <p:nvPr>
            <p:custDataLst>
              <p:tags r:id="rId2"/>
            </p:custDataLst>
          </p:nvPr>
        </p:nvSpPr>
        <p:spPr>
          <a:xfrm rot="10800000">
            <a:off x="4028182" y="3837707"/>
            <a:ext cx="405512" cy="69657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2" name="图片 51"/>
          <p:cNvPicPr>
            <a:picLocks noChangeAspect="1"/>
          </p:cNvPicPr>
          <p:nvPr/>
        </p:nvPicPr>
        <p:blipFill rotWithShape="1">
          <a:blip r:embed="rId3" cstate="print">
            <a:extLst>
              <a:ext uri="{28A0092B-C50C-407E-A947-70E740481C1C}">
                <a14:useLocalDpi xmlns:a14="http://schemas.microsoft.com/office/drawing/2010/main" val="0"/>
              </a:ext>
            </a:extLst>
          </a:blip>
          <a:srcRect l="20464" t="16719" r="69336" b="53532"/>
          <a:stretch>
            <a:fillRect/>
          </a:stretch>
        </p:blipFill>
        <p:spPr>
          <a:xfrm rot="19380000">
            <a:off x="4314131" y="-2327"/>
            <a:ext cx="887186" cy="1191986"/>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20464" t="16719" r="69336" b="53532"/>
          <a:stretch>
            <a:fillRect/>
          </a:stretch>
        </p:blipFill>
        <p:spPr>
          <a:xfrm rot="19380000">
            <a:off x="6172776" y="1001608"/>
            <a:ext cx="887186" cy="1191986"/>
          </a:xfrm>
          <a:prstGeom prst="rect">
            <a:avLst/>
          </a:prstGeom>
        </p:spPr>
      </p:pic>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l="20464" t="16719" r="69336" b="53532"/>
          <a:stretch>
            <a:fillRect/>
          </a:stretch>
        </p:blipFill>
        <p:spPr>
          <a:xfrm rot="19380000">
            <a:off x="7203381" y="266278"/>
            <a:ext cx="887186" cy="11919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4"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8"/>
          <p:cNvSpPr txBox="1"/>
          <p:nvPr/>
        </p:nvSpPr>
        <p:spPr>
          <a:xfrm>
            <a:off x="2540000" y="610235"/>
            <a:ext cx="4315460" cy="460375"/>
          </a:xfrm>
          <a:prstGeom prst="rect">
            <a:avLst/>
          </a:prstGeom>
          <a:solidFill>
            <a:schemeClr val="accent3">
              <a:lumMod val="20000"/>
              <a:lumOff val="80000"/>
            </a:schemeClr>
          </a:solidFill>
        </p:spPr>
        <p:txBody>
          <a:bodyPr wrap="square" rtlCol="0">
            <a:spAutoFit/>
          </a:bodyPr>
          <a:lstStyle/>
          <a:p>
            <a:r>
              <a:rPr lang="zh-CN" altLang="en-US" sz="2400" b="1" dirty="0">
                <a:latin typeface="黑体" panose="02010609060101010101" pitchFamily="49" charset="-122"/>
                <a:ea typeface="黑体" panose="02010609060101010101" pitchFamily="49" charset="-122"/>
                <a:cs typeface="黑体" panose="02010609060101010101" pitchFamily="49" charset="-122"/>
              </a:rPr>
              <a:t>阅读材料，概</a:t>
            </a:r>
            <a:r>
              <a:rPr lang="zh-CN" altLang="en-US" sz="2400" b="1" dirty="0" smtClean="0">
                <a:latin typeface="黑体" panose="02010609060101010101" pitchFamily="49" charset="-122"/>
                <a:ea typeface="黑体" panose="02010609060101010101" pitchFamily="49" charset="-122"/>
                <a:cs typeface="黑体" panose="02010609060101010101" pitchFamily="49" charset="-122"/>
              </a:rPr>
              <a:t>括两税法的背景</a:t>
            </a:r>
            <a:r>
              <a:rPr lang="en-US" altLang="zh-CN" sz="2400" b="1" dirty="0" smtClean="0">
                <a:latin typeface="黑体" panose="02010609060101010101" pitchFamily="49" charset="-122"/>
                <a:ea typeface="黑体" panose="02010609060101010101" pitchFamily="49" charset="-122"/>
                <a:cs typeface="黑体" panose="02010609060101010101" pitchFamily="49" charset="-122"/>
              </a:rPr>
              <a:t>?</a:t>
            </a:r>
            <a:endParaRPr lang="en-US" altLang="zh-CN" sz="2400" b="1" dirty="0">
              <a:latin typeface="黑体" panose="02010609060101010101" pitchFamily="49" charset="-122"/>
              <a:ea typeface="黑体" panose="02010609060101010101" pitchFamily="49" charset="-122"/>
              <a:cs typeface="黑体" panose="02010609060101010101" pitchFamily="49" charset="-122"/>
            </a:endParaRPr>
          </a:p>
        </p:txBody>
      </p:sp>
      <p:sp>
        <p:nvSpPr>
          <p:cNvPr id="9" name="矩形 8"/>
          <p:cNvSpPr/>
          <p:nvPr/>
        </p:nvSpPr>
        <p:spPr>
          <a:xfrm>
            <a:off x="219710" y="4796155"/>
            <a:ext cx="8505190" cy="1168400"/>
          </a:xfrm>
          <a:prstGeom prst="rect">
            <a:avLst/>
          </a:prstGeom>
          <a:solidFill>
            <a:schemeClr val="bg1"/>
          </a:solidFill>
        </p:spPr>
        <p:txBody>
          <a:bodyPr wrap="square">
            <a:spAutoFit/>
          </a:bodyPr>
          <a:lstStyle/>
          <a:p>
            <a:r>
              <a:rPr lang="zh-CN" altLang="en-US" sz="2400" b="1" dirty="0" smtClean="0">
                <a:latin typeface="楷体" panose="02010609060101010101" pitchFamily="49" charset="-122"/>
                <a:ea typeface="楷体" panose="02010609060101010101" pitchFamily="49" charset="-122"/>
              </a:rPr>
              <a:t>材料</a:t>
            </a:r>
            <a:r>
              <a:rPr lang="en-US" altLang="zh-CN" sz="2400" b="1" dirty="0" smtClean="0">
                <a:latin typeface="楷体" panose="02010609060101010101" pitchFamily="49" charset="-122"/>
                <a:ea typeface="楷体" panose="02010609060101010101" pitchFamily="49" charset="-122"/>
              </a:rPr>
              <a:t>12 </a:t>
            </a:r>
            <a:r>
              <a:rPr lang="zh-CN" altLang="en-US" sz="2400" b="1" dirty="0" smtClean="0">
                <a:latin typeface="楷体" panose="02010609060101010101" pitchFamily="49" charset="-122"/>
                <a:ea typeface="楷体" panose="02010609060101010101" pitchFamily="49" charset="-122"/>
              </a:rPr>
              <a:t>自开元以后 </a:t>
            </a:r>
            <a:r>
              <a:rPr lang="en-US" altLang="zh-CN" sz="2400" b="1" dirty="0" smtClean="0">
                <a:latin typeface="楷体" panose="02010609060101010101" pitchFamily="49" charset="-122"/>
                <a:ea typeface="楷体" panose="02010609060101010101" pitchFamily="49" charset="-122"/>
              </a:rPr>
              <a:t>,</a:t>
            </a:r>
            <a:r>
              <a:rPr lang="zh-CN" altLang="en-US" sz="2400" b="1" dirty="0" smtClean="0">
                <a:latin typeface="楷体" panose="02010609060101010101" pitchFamily="49" charset="-122"/>
                <a:ea typeface="楷体" panose="02010609060101010101" pitchFamily="49" charset="-122"/>
              </a:rPr>
              <a:t>天下户籍久不更造 </a:t>
            </a:r>
            <a:r>
              <a:rPr lang="en-US" altLang="zh-CN" sz="2400" b="1" dirty="0" smtClean="0">
                <a:latin typeface="楷体" panose="02010609060101010101" pitchFamily="49" charset="-122"/>
                <a:ea typeface="楷体" panose="02010609060101010101" pitchFamily="49" charset="-122"/>
              </a:rPr>
              <a:t>,</a:t>
            </a:r>
            <a:r>
              <a:rPr lang="zh-CN" altLang="en-US" sz="2400" b="1" dirty="0" smtClean="0">
                <a:solidFill>
                  <a:srgbClr val="FF0000"/>
                </a:solidFill>
                <a:latin typeface="楷体" panose="02010609060101010101" pitchFamily="49" charset="-122"/>
                <a:ea typeface="楷体" panose="02010609060101010101" pitchFamily="49" charset="-122"/>
              </a:rPr>
              <a:t>丁口转徙</a:t>
            </a:r>
            <a:r>
              <a:rPr lang="en-US" altLang="zh-CN" sz="2400" b="1" dirty="0" smtClean="0">
                <a:solidFill>
                  <a:srgbClr val="FF0000"/>
                </a:solidFill>
                <a:latin typeface="楷体" panose="02010609060101010101" pitchFamily="49" charset="-122"/>
                <a:ea typeface="楷体" panose="02010609060101010101" pitchFamily="49" charset="-122"/>
              </a:rPr>
              <a:t>, </a:t>
            </a:r>
            <a:r>
              <a:rPr lang="zh-CN" altLang="en-US" sz="2400" b="1" dirty="0" smtClean="0">
                <a:solidFill>
                  <a:srgbClr val="FF0000"/>
                </a:solidFill>
                <a:latin typeface="楷体" panose="02010609060101010101" pitchFamily="49" charset="-122"/>
                <a:ea typeface="楷体" panose="02010609060101010101" pitchFamily="49" charset="-122"/>
              </a:rPr>
              <a:t>田亩卖易</a:t>
            </a:r>
            <a:r>
              <a:rPr lang="en-US" altLang="zh-CN" sz="2400" b="1" dirty="0" smtClean="0">
                <a:latin typeface="楷体" panose="02010609060101010101" pitchFamily="49" charset="-122"/>
                <a:ea typeface="楷体" panose="02010609060101010101" pitchFamily="49" charset="-122"/>
              </a:rPr>
              <a:t>……</a:t>
            </a:r>
            <a:r>
              <a:rPr lang="zh-CN" altLang="en-US" sz="2400" b="1" dirty="0" smtClean="0">
                <a:latin typeface="楷体" panose="02010609060101010101" pitchFamily="49" charset="-122"/>
                <a:ea typeface="楷体" panose="02010609060101010101" pitchFamily="49" charset="-122"/>
              </a:rPr>
              <a:t>盖口分、世业之田坏而为</a:t>
            </a:r>
            <a:r>
              <a:rPr lang="zh-CN" altLang="en-US" sz="2400" b="1" dirty="0" smtClean="0">
                <a:solidFill>
                  <a:srgbClr val="FF0000"/>
                </a:solidFill>
                <a:latin typeface="楷体" panose="02010609060101010101" pitchFamily="49" charset="-122"/>
                <a:ea typeface="楷体" panose="02010609060101010101" pitchFamily="49" charset="-122"/>
              </a:rPr>
              <a:t>兼并</a:t>
            </a:r>
            <a:r>
              <a:rPr lang="zh-CN" altLang="en-US" sz="2400" b="1" dirty="0" smtClean="0">
                <a:latin typeface="楷体" panose="02010609060101010101" pitchFamily="49" charset="-122"/>
                <a:ea typeface="楷体" panose="02010609060101010101" pitchFamily="49" charset="-122"/>
              </a:rPr>
              <a:t> </a:t>
            </a:r>
            <a:r>
              <a:rPr lang="en-US" altLang="zh-CN" sz="2400" b="1" dirty="0" smtClean="0">
                <a:latin typeface="楷体" panose="02010609060101010101" pitchFamily="49" charset="-122"/>
                <a:ea typeface="楷体" panose="02010609060101010101" pitchFamily="49" charset="-122"/>
              </a:rPr>
              <a:t>,</a:t>
            </a:r>
            <a:r>
              <a:rPr lang="zh-CN" altLang="en-US" sz="2400" b="1" dirty="0" smtClean="0">
                <a:latin typeface="楷体" panose="02010609060101010101" pitchFamily="49" charset="-122"/>
                <a:ea typeface="楷体" panose="02010609060101010101" pitchFamily="49" charset="-122"/>
              </a:rPr>
              <a:t>租调之法坏而为两税。</a:t>
            </a:r>
            <a:endParaRPr lang="en-US" altLang="zh-CN" sz="2400" b="1" dirty="0" smtClean="0">
              <a:latin typeface="楷体" panose="02010609060101010101" pitchFamily="49" charset="-122"/>
              <a:ea typeface="楷体" panose="02010609060101010101" pitchFamily="49" charset="-122"/>
            </a:endParaRPr>
          </a:p>
          <a:p>
            <a:pPr algn="r"/>
            <a:r>
              <a:rPr lang="zh-CN" altLang="en-US" sz="2200" b="1" dirty="0" smtClean="0">
                <a:latin typeface="宋体" panose="02010600030101010101" pitchFamily="2" charset="-122"/>
                <a:ea typeface="宋体" panose="02010600030101010101" pitchFamily="2" charset="-122"/>
                <a:cs typeface="宋体" panose="02010600030101010101" pitchFamily="2" charset="-122"/>
              </a:rPr>
              <a:t>——欧阳修等《新唐书》卷五十一:《食货志序》</a:t>
            </a:r>
            <a:endParaRPr lang="zh-CN" altLang="en-US" sz="2400" b="1" dirty="0">
              <a:latin typeface="+mn-ea"/>
            </a:endParaRPr>
          </a:p>
        </p:txBody>
      </p:sp>
      <p:sp>
        <p:nvSpPr>
          <p:cNvPr id="11" name="TextBox 10"/>
          <p:cNvSpPr txBox="1"/>
          <p:nvPr/>
        </p:nvSpPr>
        <p:spPr>
          <a:xfrm>
            <a:off x="142240" y="5995035"/>
            <a:ext cx="8724265" cy="829945"/>
          </a:xfrm>
          <a:prstGeom prst="rect">
            <a:avLst/>
          </a:prstGeom>
          <a:solidFill>
            <a:schemeClr val="bg1"/>
          </a:solidFill>
          <a:ln>
            <a:noFill/>
            <a:prstDash val="lgDash"/>
          </a:ln>
        </p:spPr>
        <p:txBody>
          <a:bodyPr wrap="square" rtlCol="0" anchor="t">
            <a:spAutoFit/>
          </a:bodyPr>
          <a:lstStyle/>
          <a:p>
            <a:r>
              <a:rPr lang="zh-CN" altLang="en-US" sz="2400" b="1" dirty="0" smtClean="0">
                <a:solidFill>
                  <a:srgbClr val="FF0000"/>
                </a:solidFill>
                <a:latin typeface="宋体" panose="02010600030101010101" pitchFamily="2" charset="-122"/>
                <a:ea typeface="宋体" panose="02010600030101010101" pitchFamily="2" charset="-122"/>
                <a:cs typeface="华文细黑" panose="02010600040101010101" charset="-122"/>
                <a:sym typeface="+mn-ea"/>
              </a:rPr>
              <a:t>商品经济的发展和土地兼并严重，使均田制被破坏，人口四处流亡。</a:t>
            </a:r>
            <a:endParaRPr lang="zh-CN" altLang="en-US" sz="2400" b="1" dirty="0" smtClean="0">
              <a:solidFill>
                <a:srgbClr val="FF0000"/>
              </a:solidFill>
              <a:latin typeface="宋体" panose="02010600030101010101" pitchFamily="2" charset="-122"/>
              <a:ea typeface="宋体" panose="02010600030101010101" pitchFamily="2" charset="-122"/>
              <a:cs typeface="华文细黑" panose="02010600040101010101" charset="-122"/>
              <a:sym typeface="+mn-ea"/>
            </a:endParaRPr>
          </a:p>
        </p:txBody>
      </p:sp>
      <p:pic>
        <p:nvPicPr>
          <p:cNvPr id="3" name="图片 2"/>
          <p:cNvPicPr>
            <a:picLocks noChangeAspect="1"/>
          </p:cNvPicPr>
          <p:nvPr/>
        </p:nvPicPr>
        <p:blipFill>
          <a:blip r:embed="rId1"/>
          <a:stretch>
            <a:fillRect/>
          </a:stretch>
        </p:blipFill>
        <p:spPr>
          <a:xfrm rot="10800000" flipH="1">
            <a:off x="1422400" y="1168400"/>
            <a:ext cx="4272280" cy="3012440"/>
          </a:xfrm>
          <a:prstGeom prst="rect">
            <a:avLst/>
          </a:prstGeom>
        </p:spPr>
      </p:pic>
      <p:sp>
        <p:nvSpPr>
          <p:cNvPr id="4" name="文本框 3"/>
          <p:cNvSpPr txBox="1"/>
          <p:nvPr/>
        </p:nvSpPr>
        <p:spPr>
          <a:xfrm>
            <a:off x="219710" y="1070610"/>
            <a:ext cx="1026160" cy="429895"/>
          </a:xfrm>
          <a:prstGeom prst="rect">
            <a:avLst/>
          </a:prstGeom>
          <a:noFill/>
          <a:ln>
            <a:noFill/>
            <a:prstDash val="lgDash"/>
          </a:ln>
        </p:spPr>
        <p:txBody>
          <a:bodyPr wrap="none" rtlCol="0" anchor="t">
            <a:spAutoFit/>
          </a:bodyPr>
          <a:p>
            <a:r>
              <a:rPr lang="zh-CN" altLang="en-US" sz="2200" b="1" dirty="0" smtClean="0">
                <a:latin typeface="楷体" panose="02010609060101010101" pitchFamily="49" charset="-122"/>
                <a:ea typeface="楷体" panose="02010609060101010101" pitchFamily="49" charset="-122"/>
                <a:sym typeface="+mn-ea"/>
              </a:rPr>
              <a:t>材料</a:t>
            </a:r>
            <a:r>
              <a:rPr lang="en-US" altLang="zh-CN" sz="2200" b="1" dirty="0" smtClean="0">
                <a:latin typeface="楷体" panose="02010609060101010101" pitchFamily="49" charset="-122"/>
                <a:ea typeface="楷体" panose="02010609060101010101" pitchFamily="49" charset="-122"/>
                <a:sym typeface="+mn-ea"/>
              </a:rPr>
              <a:t>11</a:t>
            </a:r>
            <a:endParaRPr lang="zh-CN" altLang="en-US" sz="2200" b="1" dirty="0" smtClean="0">
              <a:latin typeface="楷体" panose="02010609060101010101" pitchFamily="49" charset="-122"/>
              <a:ea typeface="楷体" panose="02010609060101010101" pitchFamily="49" charset="-122"/>
              <a:cs typeface="华文细黑" panose="02010600040101010101" charset="-122"/>
              <a:sym typeface="+mn-ea"/>
            </a:endParaRPr>
          </a:p>
        </p:txBody>
      </p:sp>
      <p:sp>
        <p:nvSpPr>
          <p:cNvPr id="10" name="文本框 9"/>
          <p:cNvSpPr txBox="1"/>
          <p:nvPr/>
        </p:nvSpPr>
        <p:spPr>
          <a:xfrm>
            <a:off x="947420" y="4366260"/>
            <a:ext cx="8112125" cy="429895"/>
          </a:xfrm>
          <a:prstGeom prst="rect">
            <a:avLst/>
          </a:prstGeom>
          <a:noFill/>
          <a:ln>
            <a:noFill/>
            <a:prstDash val="lgDash"/>
          </a:ln>
        </p:spPr>
        <p:txBody>
          <a:bodyPr wrap="square" rtlCol="0" anchor="t">
            <a:spAutoFit/>
          </a:bodyPr>
          <a:p>
            <a:r>
              <a:rPr lang="en-US" altLang="zh-CN" sz="2200" b="1" dirty="0" smtClean="0">
                <a:latin typeface="宋体" panose="02010600030101010101" pitchFamily="2" charset="-122"/>
                <a:ea typeface="宋体" panose="02010600030101010101" pitchFamily="2" charset="-122"/>
                <a:cs typeface="宋体" panose="02010600030101010101" pitchFamily="2" charset="-122"/>
                <a:sym typeface="+mn-ea"/>
              </a:rPr>
              <a:t>—</a:t>
            </a:r>
            <a:r>
              <a:rPr lang="zh-CN" altLang="en-US" sz="2200" b="1" dirty="0" smtClean="0">
                <a:latin typeface="宋体" panose="02010600030101010101" pitchFamily="2" charset="-122"/>
                <a:ea typeface="宋体" panose="02010600030101010101" pitchFamily="2" charset="-122"/>
                <a:cs typeface="宋体" panose="02010600030101010101" pitchFamily="2" charset="-122"/>
                <a:sym typeface="+mn-ea"/>
              </a:rPr>
              <a:t>—整理自冻国栋《中国人口史（第 二 卷）隋唐五代时期 》</a:t>
            </a:r>
            <a:endParaRPr lang="zh-CN" altLang="en-US" sz="2200" b="1" dirty="0" smtClean="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00" name="文本框 99"/>
          <p:cNvSpPr txBox="1"/>
          <p:nvPr/>
        </p:nvSpPr>
        <p:spPr>
          <a:xfrm>
            <a:off x="6057900" y="1500505"/>
            <a:ext cx="2730500" cy="829945"/>
          </a:xfrm>
          <a:prstGeom prst="rect">
            <a:avLst/>
          </a:prstGeom>
          <a:solidFill>
            <a:schemeClr val="bg1"/>
          </a:solidFill>
          <a:ln w="9525">
            <a:noFill/>
          </a:ln>
        </p:spPr>
        <p:txBody>
          <a:bodyPr wrap="square">
            <a:spAutoFit/>
          </a:bodyPr>
          <a:p>
            <a:pPr indent="0"/>
            <a:r>
              <a:rPr lang="zh-CN" altLang="en-US" sz="2400" b="1" dirty="0" smtClean="0">
                <a:solidFill>
                  <a:srgbClr val="FF0000"/>
                </a:solidFill>
                <a:latin typeface="宋体" panose="02010600030101010101" pitchFamily="2" charset="-122"/>
                <a:ea typeface="宋体" panose="02010600030101010101" pitchFamily="2" charset="-122"/>
                <a:cs typeface="华文细黑" panose="02010600040101010101" charset="-122"/>
              </a:rPr>
              <a:t>人口的迅速增长给均田</a:t>
            </a:r>
            <a:r>
              <a:rPr lang="zh-CN" altLang="en-US" sz="2400" b="1" dirty="0" smtClean="0">
                <a:solidFill>
                  <a:srgbClr val="FF0000"/>
                </a:solidFill>
                <a:latin typeface="宋体" panose="02010600030101010101" pitchFamily="2" charset="-122"/>
                <a:ea typeface="宋体" panose="02010600030101010101" pitchFamily="2" charset="-122"/>
                <a:cs typeface="华文细黑" panose="02010600040101010101" charset="-122"/>
              </a:rPr>
              <a:t>制造成的压力</a:t>
            </a:r>
            <a:endParaRPr lang="zh-CN" altLang="en-US" sz="2400" b="1" dirty="0" smtClean="0">
              <a:solidFill>
                <a:srgbClr val="FF0000"/>
              </a:solidFill>
              <a:latin typeface="宋体" panose="02010600030101010101" pitchFamily="2" charset="-122"/>
              <a:ea typeface="宋体" panose="02010600030101010101" pitchFamily="2" charset="-122"/>
              <a:cs typeface="华文细黑" panose="02010600040101010101" charset="-122"/>
            </a:endParaRPr>
          </a:p>
        </p:txBody>
      </p:sp>
      <p:sp>
        <p:nvSpPr>
          <p:cNvPr id="2" name="TextBox 7"/>
          <p:cNvSpPr txBox="1"/>
          <p:nvPr/>
        </p:nvSpPr>
        <p:spPr>
          <a:xfrm>
            <a:off x="593090" y="315595"/>
            <a:ext cx="3335020" cy="521970"/>
          </a:xfrm>
          <a:prstGeom prst="rect">
            <a:avLst/>
          </a:prstGeom>
          <a:noFill/>
        </p:spPr>
        <p:txBody>
          <a:bodyPr wrap="square" rtlCol="0">
            <a:spAutoFit/>
          </a:bodyPr>
          <a:p>
            <a:r>
              <a:rPr lang="en-US" altLang="zh-CN" sz="2800" b="1" dirty="0">
                <a:solidFill>
                  <a:srgbClr val="FF0000"/>
                </a:solidFill>
                <a:latin typeface="微软雅黑" panose="020B0503020204020204" charset="-122"/>
                <a:ea typeface="微软雅黑" panose="020B0503020204020204" charset="-122"/>
                <a:cs typeface="微软雅黑" panose="020B0503020204020204" charset="-122"/>
              </a:rPr>
              <a:t>3.</a:t>
            </a: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rPr>
              <a:t>两税法</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1" grpId="0" bldLvl="0" animBg="1"/>
      <p:bldP spid="100"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65" y="853440"/>
            <a:ext cx="8853170" cy="2306955"/>
          </a:xfrm>
          <a:prstGeom prst="rect">
            <a:avLst/>
          </a:prstGeom>
        </p:spPr>
        <p:txBody>
          <a:bodyPr wrap="square">
            <a:spAutoFit/>
          </a:bodyPr>
          <a:lstStyle/>
          <a:p>
            <a:pPr algn="just"/>
            <a:r>
              <a:rPr lang="zh-CN" altLang="en-US" sz="2400" b="1" dirty="0" smtClean="0">
                <a:latin typeface="楷体" panose="02010609060101010101" pitchFamily="49" charset="-122"/>
                <a:ea typeface="楷体" panose="02010609060101010101" pitchFamily="49" charset="-122"/>
              </a:rPr>
              <a:t>材料</a:t>
            </a:r>
            <a:r>
              <a:rPr lang="en-US" altLang="zh-CN" sz="2400" b="1" dirty="0" smtClean="0">
                <a:latin typeface="楷体" panose="02010609060101010101" pitchFamily="49" charset="-122"/>
                <a:ea typeface="楷体" panose="02010609060101010101" pitchFamily="49" charset="-122"/>
              </a:rPr>
              <a:t>13</a:t>
            </a:r>
            <a:r>
              <a:rPr lang="zh-CN" altLang="en-US" sz="2400" b="1" dirty="0" smtClean="0">
                <a:latin typeface="楷体" panose="02010609060101010101" pitchFamily="49" charset="-122"/>
                <a:ea typeface="楷体" panose="02010609060101010101" pitchFamily="49" charset="-122"/>
              </a:rPr>
              <a:t>：</a:t>
            </a:r>
            <a:r>
              <a:rPr lang="zh-CN" altLang="en-US" sz="2400" b="1" dirty="0" smtClean="0">
                <a:latin typeface="楷体" panose="02010609060101010101" pitchFamily="49" charset="-122"/>
                <a:ea typeface="楷体" panose="02010609060101010101" pitchFamily="49" charset="-122"/>
                <a:cs typeface="华文细黑" panose="02010600040101010101" charset="-122"/>
                <a:sym typeface="+mn-ea"/>
              </a:rPr>
              <a:t>至是（</a:t>
            </a:r>
            <a:r>
              <a:rPr lang="en-US" altLang="zh-CN" sz="2400" b="1" dirty="0" smtClean="0">
                <a:latin typeface="楷体" panose="02010609060101010101" pitchFamily="49" charset="-122"/>
                <a:ea typeface="楷体" panose="02010609060101010101" pitchFamily="49" charset="-122"/>
                <a:cs typeface="华文细黑" panose="02010600040101010101" charset="-122"/>
                <a:sym typeface="+mn-ea"/>
              </a:rPr>
              <a:t>780</a:t>
            </a:r>
            <a:r>
              <a:rPr lang="zh-CN" altLang="en-US" sz="2400" b="1" dirty="0" smtClean="0">
                <a:latin typeface="楷体" panose="02010609060101010101" pitchFamily="49" charset="-122"/>
                <a:ea typeface="楷体" panose="02010609060101010101" pitchFamily="49" charset="-122"/>
                <a:cs typeface="华文细黑" panose="02010600040101010101" charset="-122"/>
                <a:sym typeface="+mn-ea"/>
              </a:rPr>
              <a:t>年），（杨）</a:t>
            </a:r>
            <a:r>
              <a:rPr lang="zh-CN" altLang="en-US" sz="2400" b="1" dirty="0" smtClean="0">
                <a:solidFill>
                  <a:schemeClr val="tx1"/>
                </a:solidFill>
                <a:latin typeface="楷体" panose="02010609060101010101" pitchFamily="49" charset="-122"/>
                <a:ea typeface="楷体" panose="02010609060101010101" pitchFamily="49" charset="-122"/>
                <a:cs typeface="华文细黑" panose="02010600040101010101" charset="-122"/>
                <a:sym typeface="+mn-ea"/>
              </a:rPr>
              <a:t>炎建议作两税法。先计州县每岁所应费用及上供之数而赋于人，量出以制入。</a:t>
            </a:r>
            <a:r>
              <a:rPr lang="zh-CN" altLang="en-US" sz="2400" b="1" dirty="0" smtClean="0">
                <a:solidFill>
                  <a:srgbClr val="FF0000"/>
                </a:solidFill>
                <a:latin typeface="楷体" panose="02010609060101010101" pitchFamily="49" charset="-122"/>
                <a:ea typeface="楷体" panose="02010609060101010101" pitchFamily="49" charset="-122"/>
                <a:cs typeface="华文细黑" panose="02010600040101010101" charset="-122"/>
                <a:sym typeface="+mn-ea"/>
              </a:rPr>
              <a:t>户无主客，以现居为簿，人无丁中 ，以贫富为差。为行商者，在所州县税三十之一，</a:t>
            </a:r>
            <a:r>
              <a:rPr lang="zh-CN" altLang="en-US" sz="2400" b="1" dirty="0" smtClean="0">
                <a:solidFill>
                  <a:schemeClr val="tx1"/>
                </a:solidFill>
                <a:latin typeface="楷体" panose="02010609060101010101" pitchFamily="49" charset="-122"/>
                <a:ea typeface="楷体" panose="02010609060101010101" pitchFamily="49" charset="-122"/>
                <a:cs typeface="华文细黑" panose="02010600040101010101" charset="-122"/>
                <a:sym typeface="+mn-ea"/>
              </a:rPr>
              <a:t>使与居者均，无侥利 。居人之税，</a:t>
            </a:r>
            <a:r>
              <a:rPr lang="zh-CN" altLang="en-US" sz="2400" b="1" dirty="0" smtClean="0">
                <a:solidFill>
                  <a:srgbClr val="FF0000"/>
                </a:solidFill>
                <a:latin typeface="楷体" panose="02010609060101010101" pitchFamily="49" charset="-122"/>
                <a:ea typeface="楷体" panose="02010609060101010101" pitchFamily="49" charset="-122"/>
                <a:cs typeface="华文细黑" panose="02010600040101010101" charset="-122"/>
                <a:sym typeface="+mn-ea"/>
              </a:rPr>
              <a:t>秋、夏两征之</a:t>
            </a:r>
            <a:r>
              <a:rPr lang="zh-CN" altLang="en-US" sz="2400" b="1" dirty="0" smtClean="0">
                <a:solidFill>
                  <a:schemeClr val="tx1"/>
                </a:solidFill>
                <a:latin typeface="楷体" panose="02010609060101010101" pitchFamily="49" charset="-122"/>
                <a:ea typeface="楷体" panose="02010609060101010101" pitchFamily="49" charset="-122"/>
                <a:cs typeface="华文细黑" panose="02010600040101010101" charset="-122"/>
                <a:sym typeface="+mn-ea"/>
              </a:rPr>
              <a:t>。</a:t>
            </a:r>
            <a:r>
              <a:rPr lang="zh-CN" altLang="en-US" sz="2400" b="1" dirty="0" smtClean="0">
                <a:solidFill>
                  <a:srgbClr val="FF0000"/>
                </a:solidFill>
                <a:latin typeface="楷体" panose="02010609060101010101" pitchFamily="49" charset="-122"/>
                <a:ea typeface="楷体" panose="02010609060101010101" pitchFamily="49" charset="-122"/>
                <a:cs typeface="华文细黑" panose="02010600040101010101" charset="-122"/>
                <a:sym typeface="+mn-ea"/>
              </a:rPr>
              <a:t>其租庸调、杂徭悉省</a:t>
            </a:r>
            <a:r>
              <a:rPr lang="zh-CN" altLang="en-US" sz="2400" b="1" dirty="0" smtClean="0">
                <a:solidFill>
                  <a:schemeClr val="tx1"/>
                </a:solidFill>
                <a:latin typeface="楷体" panose="02010609060101010101" pitchFamily="49" charset="-122"/>
                <a:ea typeface="楷体" panose="02010609060101010101" pitchFamily="49" charset="-122"/>
                <a:cs typeface="华文细黑" panose="02010600040101010101" charset="-122"/>
                <a:sym typeface="+mn-ea"/>
              </a:rPr>
              <a:t>。</a:t>
            </a:r>
            <a:endParaRPr lang="zh-CN" altLang="en-US" sz="2400" b="1" dirty="0" smtClean="0">
              <a:solidFill>
                <a:schemeClr val="tx1"/>
              </a:solidFill>
              <a:latin typeface="楷体" panose="02010609060101010101" pitchFamily="49" charset="-122"/>
              <a:ea typeface="楷体" panose="02010609060101010101" pitchFamily="49" charset="-122"/>
              <a:cs typeface="华文细黑" panose="02010600040101010101" charset="-122"/>
            </a:endParaRPr>
          </a:p>
          <a:p>
            <a:pPr algn="r"/>
            <a:r>
              <a:rPr lang="zh-CN" altLang="en-US" sz="2400" b="1" dirty="0" smtClean="0">
                <a:latin typeface="宋体" panose="02010600030101010101" pitchFamily="2" charset="-122"/>
                <a:ea typeface="宋体" panose="02010600030101010101" pitchFamily="2" charset="-122"/>
                <a:cs typeface="宋体" panose="02010600030101010101" pitchFamily="2" charset="-122"/>
                <a:sym typeface="+mn-ea"/>
              </a:rPr>
              <a:t>——《资治通鉴》卷226</a:t>
            </a:r>
            <a:endParaRPr lang="zh-CN" altLang="en-US" sz="2400" dirty="0">
              <a:latin typeface="黑体" panose="02010609060101010101" pitchFamily="49" charset="-122"/>
              <a:ea typeface="黑体" panose="02010609060101010101" pitchFamily="49" charset="-122"/>
            </a:endParaRPr>
          </a:p>
        </p:txBody>
      </p:sp>
      <p:sp>
        <p:nvSpPr>
          <p:cNvPr id="3" name="文本框 86"/>
          <p:cNvSpPr txBox="1"/>
          <p:nvPr/>
        </p:nvSpPr>
        <p:spPr>
          <a:xfrm>
            <a:off x="668020" y="300355"/>
            <a:ext cx="7870190" cy="437515"/>
          </a:xfrm>
          <a:prstGeom prst="rect">
            <a:avLst/>
          </a:prstGeom>
          <a:noFill/>
        </p:spPr>
        <p:txBody>
          <a:bodyPr wrap="square" lIns="68580" tIns="34290" rIns="68580" bIns="34290" rtlCol="0">
            <a:spAutoFit/>
          </a:bodyPr>
          <a:lstStyle/>
          <a:p>
            <a:pPr>
              <a:lnSpc>
                <a:spcPct val="100000"/>
              </a:lnSpc>
              <a:spcAft>
                <a:spcPts val="600"/>
              </a:spcAft>
            </a:pPr>
            <a:r>
              <a:rPr lang="zh-CN" altLang="en-US" sz="2400" b="1" dirty="0">
                <a:solidFill>
                  <a:srgbClr val="FF0000"/>
                </a:solidFill>
                <a:latin typeface="微软雅黑" panose="020B0503020204020204" charset="-122"/>
                <a:ea typeface="微软雅黑" panose="020B0503020204020204" charset="-122"/>
              </a:rPr>
              <a:t>根据材料并结合所学说说两税</a:t>
            </a:r>
            <a:r>
              <a:rPr lang="zh-CN" altLang="en-US" sz="2400" b="1" dirty="0" smtClean="0">
                <a:solidFill>
                  <a:srgbClr val="FF0000"/>
                </a:solidFill>
                <a:latin typeface="微软雅黑" panose="020B0503020204020204" charset="-122"/>
                <a:ea typeface="微软雅黑" panose="020B0503020204020204" charset="-122"/>
              </a:rPr>
              <a:t>法的内容和创新之处</a:t>
            </a:r>
            <a:r>
              <a:rPr lang="zh-CN" altLang="en-US" sz="2400" b="1" dirty="0" smtClean="0">
                <a:solidFill>
                  <a:srgbClr val="FF0000"/>
                </a:solidFill>
                <a:latin typeface="微软雅黑" panose="020B0503020204020204" charset="-122"/>
                <a:ea typeface="微软雅黑" panose="020B0503020204020204" charset="-122"/>
              </a:rPr>
              <a:t>？</a:t>
            </a:r>
            <a:endParaRPr lang="zh-CN" altLang="en-US" sz="2400" b="1" dirty="0">
              <a:solidFill>
                <a:srgbClr val="FF0000"/>
              </a:solidFill>
              <a:latin typeface="微软雅黑" panose="020B0503020204020204" charset="-122"/>
              <a:ea typeface="微软雅黑" panose="020B0503020204020204" charset="-122"/>
            </a:endParaRPr>
          </a:p>
        </p:txBody>
      </p:sp>
      <p:graphicFrame>
        <p:nvGraphicFramePr>
          <p:cNvPr id="4" name="表格 2"/>
          <p:cNvGraphicFramePr>
            <a:graphicFrameLocks noGrp="1"/>
          </p:cNvGraphicFramePr>
          <p:nvPr>
            <p:custDataLst>
              <p:tags r:id="rId1"/>
            </p:custDataLst>
          </p:nvPr>
        </p:nvGraphicFramePr>
        <p:xfrm>
          <a:off x="286348" y="3249787"/>
          <a:ext cx="6711315" cy="3349625"/>
        </p:xfrm>
        <a:graphic>
          <a:graphicData uri="http://schemas.openxmlformats.org/drawingml/2006/table">
            <a:tbl>
              <a:tblPr firstRow="1" bandRow="1">
                <a:tableStyleId>{5C22544A-7EE6-4342-B048-85BDC9FD1C3A}</a:tableStyleId>
              </a:tblPr>
              <a:tblGrid>
                <a:gridCol w="2005330"/>
                <a:gridCol w="1475105"/>
                <a:gridCol w="3230880"/>
              </a:tblGrid>
              <a:tr h="461645">
                <a:tc>
                  <a:txBody>
                    <a:bodyPr/>
                    <a:p>
                      <a:pPr algn="ctr"/>
                      <a:r>
                        <a:rPr lang="zh-CN" altLang="en-US" sz="2400" b="1" dirty="0">
                          <a:solidFill>
                            <a:schemeClr val="tx1"/>
                          </a:solidFill>
                          <a:latin typeface="微软雅黑" panose="020B0503020204020204" charset="-122"/>
                          <a:ea typeface="微软雅黑" panose="020B0503020204020204" charset="-122"/>
                        </a:rPr>
                        <a:t>租庸调制</a:t>
                      </a:r>
                      <a:endParaRPr lang="zh-CN" altLang="en-US" sz="2400" b="1" dirty="0">
                        <a:solidFill>
                          <a:schemeClr val="tx1"/>
                        </a:solidFill>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28575" cap="flat" cmpd="sng" algn="ctr">
                      <a:solidFill>
                        <a:srgbClr val="A2A0B6"/>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A2A0B6"/>
                      </a:solidFill>
                      <a:prstDash val="solid"/>
                      <a:round/>
                      <a:headEnd type="none" w="med" len="med"/>
                      <a:tailEnd type="none" w="med" len="med"/>
                    </a:lnB>
                    <a:lnTlToBr w="12700" cmpd="sng">
                      <a:noFill/>
                      <a:prstDash val="solid"/>
                    </a:lnTlToBr>
                    <a:lnBlToTr w="12700" cmpd="sng">
                      <a:noFill/>
                      <a:prstDash val="solid"/>
                    </a:lnBlToTr>
                    <a:noFill/>
                  </a:tcPr>
                </a:tc>
                <a:tc>
                  <a:txBody>
                    <a:bodyPr/>
                    <a:p>
                      <a:pPr algn="ctr"/>
                      <a:endParaRPr lang="zh-CN" altLang="en-US" sz="1050" b="0" dirty="0">
                        <a:solidFill>
                          <a:schemeClr val="tx1"/>
                        </a:solidFill>
                        <a:latin typeface="微软雅黑" panose="020B0503020204020204" charset="-122"/>
                        <a:ea typeface="微软雅黑" panose="020B0503020204020204" charset="-122"/>
                      </a:endParaRPr>
                    </a:p>
                  </a:txBody>
                  <a:tcPr marL="68580" marR="68580" marT="34290" marB="34290" anchor="ctr">
                    <a:lnL w="28575" cap="flat" cmpd="sng" algn="ctr">
                      <a:solidFill>
                        <a:srgbClr val="A2A0B6"/>
                      </a:solidFill>
                      <a:prstDash val="solid"/>
                      <a:round/>
                      <a:headEnd type="none" w="med" len="med"/>
                      <a:tailEnd type="none" w="med" len="med"/>
                    </a:lnL>
                    <a:lnR w="28575" cap="flat" cmpd="sng" algn="ctr">
                      <a:solidFill>
                        <a:srgbClr val="A2A0B6"/>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A2A0B6"/>
                      </a:solidFill>
                      <a:prstDash val="solid"/>
                      <a:round/>
                      <a:headEnd type="none" w="med" len="med"/>
                      <a:tailEnd type="none" w="med" len="med"/>
                    </a:lnB>
                    <a:lnTlToBr w="12700" cmpd="sng">
                      <a:noFill/>
                      <a:prstDash val="solid"/>
                    </a:lnTlToBr>
                    <a:lnBlToTr w="12700" cmpd="sng">
                      <a:noFill/>
                      <a:prstDash val="solid"/>
                    </a:lnBlToTr>
                    <a:noFill/>
                  </a:tcPr>
                </a:tc>
                <a:tc>
                  <a:txBody>
                    <a:bodyPr/>
                    <a:p>
                      <a:pPr algn="ctr"/>
                      <a:r>
                        <a:rPr lang="zh-CN" altLang="en-US" sz="2400" b="1" dirty="0">
                          <a:solidFill>
                            <a:schemeClr val="tx1"/>
                          </a:solidFill>
                          <a:latin typeface="微软雅黑" panose="020B0503020204020204" charset="-122"/>
                          <a:ea typeface="微软雅黑" panose="020B0503020204020204" charset="-122"/>
                        </a:rPr>
                        <a:t>两税法</a:t>
                      </a:r>
                      <a:endParaRPr lang="zh-CN" altLang="en-US" sz="2400" b="1" dirty="0">
                        <a:solidFill>
                          <a:schemeClr val="tx1"/>
                        </a:solidFill>
                        <a:latin typeface="微软雅黑" panose="020B0503020204020204" charset="-122"/>
                        <a:ea typeface="微软雅黑" panose="020B0503020204020204" charset="-122"/>
                      </a:endParaRPr>
                    </a:p>
                  </a:txBody>
                  <a:tcPr marL="68580" marR="68580" marT="34290" marB="34290" anchor="ctr">
                    <a:lnL w="28575" cap="flat" cmpd="sng" algn="ctr">
                      <a:solidFill>
                        <a:srgbClr val="A2A0B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A2A0B6"/>
                      </a:solidFill>
                      <a:prstDash val="solid"/>
                      <a:round/>
                      <a:headEnd type="none" w="med" len="med"/>
                      <a:tailEnd type="none" w="med" len="med"/>
                    </a:lnB>
                    <a:lnTlToBr w="12700" cmpd="sng">
                      <a:noFill/>
                      <a:prstDash val="solid"/>
                    </a:lnTlToBr>
                    <a:lnBlToTr w="12700" cmpd="sng">
                      <a:noFill/>
                      <a:prstDash val="solid"/>
                    </a:lnBlToTr>
                    <a:noFill/>
                  </a:tcPr>
                </a:tc>
              </a:tr>
              <a:tr h="808990">
                <a:tc>
                  <a:txBody>
                    <a:bodyPr/>
                    <a:p>
                      <a:pPr algn="l"/>
                      <a:r>
                        <a:rPr lang="zh-CN" altLang="en-US" sz="2400" b="1" dirty="0">
                          <a:solidFill>
                            <a:schemeClr val="tx1"/>
                          </a:solidFill>
                          <a:latin typeface="微软雅黑" panose="020B0503020204020204" charset="-122"/>
                          <a:ea typeface="微软雅黑" panose="020B0503020204020204" charset="-122"/>
                        </a:rPr>
                        <a:t>均田制下授田</a:t>
                      </a:r>
                      <a:endParaRPr lang="zh-CN" altLang="en-US" sz="2400" b="1" dirty="0">
                        <a:solidFill>
                          <a:schemeClr val="tx1"/>
                        </a:solidFill>
                        <a:latin typeface="微软雅黑" panose="020B0503020204020204" charset="-122"/>
                        <a:ea typeface="微软雅黑" panose="020B0503020204020204" charset="-122"/>
                      </a:endParaRPr>
                    </a:p>
                    <a:p>
                      <a:pPr algn="l"/>
                      <a:r>
                        <a:rPr lang="zh-CN" altLang="en-US" sz="2400" b="1" dirty="0">
                          <a:solidFill>
                            <a:schemeClr val="tx1"/>
                          </a:solidFill>
                          <a:latin typeface="微软雅黑" panose="020B0503020204020204" charset="-122"/>
                          <a:ea typeface="微软雅黑" panose="020B0503020204020204" charset="-122"/>
                        </a:rPr>
                        <a:t>的农民</a:t>
                      </a:r>
                      <a:endParaRPr lang="zh-CN" altLang="en-US" sz="2400" b="1" dirty="0">
                        <a:solidFill>
                          <a:schemeClr val="tx1"/>
                        </a:solidFill>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28575" cap="flat" cmpd="sng" algn="ctr">
                      <a:solidFill>
                        <a:srgbClr val="A2A0B6"/>
                      </a:solidFill>
                      <a:prstDash val="solid"/>
                      <a:round/>
                      <a:headEnd type="none" w="med" len="med"/>
                      <a:tailEnd type="none" w="med" len="med"/>
                    </a:lnR>
                    <a:lnT w="28575" cap="flat" cmpd="sng" algn="ctr">
                      <a:solidFill>
                        <a:srgbClr val="A2A0B6"/>
                      </a:solidFill>
                      <a:prstDash val="solid"/>
                      <a:round/>
                      <a:headEnd type="none" w="med" len="med"/>
                      <a:tailEnd type="none" w="med" len="med"/>
                    </a:lnT>
                    <a:lnB w="12700" cap="flat" cmpd="sng" algn="ctr">
                      <a:solidFill>
                        <a:srgbClr val="A2A0B6"/>
                      </a:solidFill>
                      <a:prstDash val="sysDash"/>
                      <a:round/>
                      <a:headEnd type="none" w="med" len="med"/>
                      <a:tailEnd type="none" w="med" len="med"/>
                    </a:lnB>
                    <a:lnTlToBr w="12700" cmpd="sng">
                      <a:noFill/>
                      <a:prstDash val="solid"/>
                    </a:lnTlToBr>
                    <a:lnBlToTr w="12700" cmpd="sng">
                      <a:noFill/>
                      <a:prstDash val="solid"/>
                    </a:lnBlToTr>
                    <a:noFill/>
                  </a:tcPr>
                </a:tc>
                <a:tc>
                  <a:txBody>
                    <a:bodyPr/>
                    <a:p>
                      <a:pPr algn="ctr"/>
                      <a:r>
                        <a:rPr lang="zh-CN" altLang="en-US" sz="2400" b="1" dirty="0">
                          <a:solidFill>
                            <a:schemeClr val="accent1"/>
                          </a:solidFill>
                          <a:latin typeface="微软雅黑" panose="020B0503020204020204" charset="-122"/>
                          <a:ea typeface="微软雅黑" panose="020B0503020204020204" charset="-122"/>
                        </a:rPr>
                        <a:t>征税对象</a:t>
                      </a:r>
                      <a:endParaRPr lang="zh-CN" altLang="en-US" sz="2400" b="1" dirty="0">
                        <a:solidFill>
                          <a:schemeClr val="accent1"/>
                        </a:solidFill>
                        <a:latin typeface="微软雅黑" panose="020B0503020204020204" charset="-122"/>
                        <a:ea typeface="微软雅黑" panose="020B0503020204020204" charset="-122"/>
                      </a:endParaRPr>
                    </a:p>
                  </a:txBody>
                  <a:tcPr marL="68580" marR="68580" marT="34290" marB="34290" anchor="ctr">
                    <a:lnL w="28575" cap="flat" cmpd="sng" algn="ctr">
                      <a:solidFill>
                        <a:srgbClr val="A2A0B6"/>
                      </a:solidFill>
                      <a:prstDash val="solid"/>
                      <a:round/>
                      <a:headEnd type="none" w="med" len="med"/>
                      <a:tailEnd type="none" w="med" len="med"/>
                    </a:lnL>
                    <a:lnR w="28575" cap="flat" cmpd="sng" algn="ctr">
                      <a:solidFill>
                        <a:srgbClr val="A2A0B6"/>
                      </a:solidFill>
                      <a:prstDash val="solid"/>
                      <a:round/>
                      <a:headEnd type="none" w="med" len="med"/>
                      <a:tailEnd type="none" w="med" len="med"/>
                    </a:lnR>
                    <a:lnT w="28575" cap="flat" cmpd="sng" algn="ctr">
                      <a:solidFill>
                        <a:srgbClr val="A2A0B6"/>
                      </a:solidFill>
                      <a:prstDash val="solid"/>
                      <a:round/>
                      <a:headEnd type="none" w="med" len="med"/>
                      <a:tailEnd type="none" w="med" len="med"/>
                    </a:lnT>
                    <a:lnB w="12700" cap="flat" cmpd="sng" algn="ctr">
                      <a:solidFill>
                        <a:srgbClr val="A2A0B6"/>
                      </a:solidFill>
                      <a:prstDash val="sysDash"/>
                      <a:round/>
                      <a:headEnd type="none" w="med" len="med"/>
                      <a:tailEnd type="none" w="med" len="med"/>
                    </a:lnB>
                    <a:lnTlToBr w="12700" cmpd="sng">
                      <a:noFill/>
                      <a:prstDash val="solid"/>
                    </a:lnTlToBr>
                    <a:lnBlToTr w="12700" cmpd="sng">
                      <a:noFill/>
                      <a:prstDash val="solid"/>
                    </a:lnBlToTr>
                    <a:noFill/>
                  </a:tcPr>
                </a:tc>
                <a:tc>
                  <a:txBody>
                    <a:bodyPr/>
                    <a:p>
                      <a:pPr algn="ctr"/>
                      <a:endParaRPr lang="zh-CN" altLang="en-US" sz="1050" b="0" dirty="0">
                        <a:solidFill>
                          <a:schemeClr val="tx1"/>
                        </a:solidFill>
                        <a:latin typeface="微软雅黑" panose="020B0503020204020204" charset="-122"/>
                        <a:ea typeface="微软雅黑" panose="020B0503020204020204" charset="-122"/>
                      </a:endParaRPr>
                    </a:p>
                  </a:txBody>
                  <a:tcPr marL="68580" marR="68580" marT="34290" marB="34290" anchor="ctr">
                    <a:lnL w="28575" cap="flat" cmpd="sng" algn="ctr">
                      <a:solidFill>
                        <a:srgbClr val="A2A0B6"/>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A2A0B6"/>
                      </a:solidFill>
                      <a:prstDash val="solid"/>
                      <a:round/>
                      <a:headEnd type="none" w="med" len="med"/>
                      <a:tailEnd type="none" w="med" len="med"/>
                    </a:lnT>
                    <a:lnB w="12700" cap="flat" cmpd="sng" algn="ctr">
                      <a:solidFill>
                        <a:srgbClr val="A2A0B6"/>
                      </a:solidFill>
                      <a:prstDash val="sysDash"/>
                      <a:round/>
                      <a:headEnd type="none" w="med" len="med"/>
                      <a:tailEnd type="none" w="med" len="med"/>
                    </a:lnB>
                    <a:lnTlToBr w="12700" cmpd="sng">
                      <a:noFill/>
                      <a:prstDash val="solid"/>
                    </a:lnTlToBr>
                    <a:lnBlToTr w="12700" cmpd="sng">
                      <a:noFill/>
                      <a:prstDash val="solid"/>
                    </a:lnBlToTr>
                    <a:noFill/>
                  </a:tcPr>
                </a:tc>
              </a:tr>
              <a:tr h="460375">
                <a:tc>
                  <a:txBody>
                    <a:bodyPr/>
                    <a:p>
                      <a:pPr algn="l"/>
                      <a:r>
                        <a:rPr lang="zh-CN" altLang="en-US" sz="2400" b="1" dirty="0">
                          <a:solidFill>
                            <a:schemeClr val="tx1"/>
                          </a:solidFill>
                          <a:latin typeface="微软雅黑" panose="020B0503020204020204" charset="-122"/>
                          <a:ea typeface="微软雅黑" panose="020B0503020204020204" charset="-122"/>
                        </a:rPr>
                        <a:t>按人丁为主</a:t>
                      </a:r>
                      <a:endParaRPr lang="zh-CN" altLang="en-US" sz="2400" b="1" dirty="0">
                        <a:solidFill>
                          <a:schemeClr val="tx1"/>
                        </a:solidFill>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28575" cap="flat" cmpd="sng" algn="ctr">
                      <a:solidFill>
                        <a:srgbClr val="A2A0B6"/>
                      </a:solidFill>
                      <a:prstDash val="solid"/>
                      <a:round/>
                      <a:headEnd type="none" w="med" len="med"/>
                      <a:tailEnd type="none" w="med" len="med"/>
                    </a:lnR>
                    <a:lnT w="12700" cap="flat" cmpd="sng" algn="ctr">
                      <a:solidFill>
                        <a:srgbClr val="A2A0B6"/>
                      </a:solidFill>
                      <a:prstDash val="sysDash"/>
                      <a:round/>
                      <a:headEnd type="none" w="med" len="med"/>
                      <a:tailEnd type="none" w="med" len="med"/>
                    </a:lnT>
                    <a:lnB w="12700" cap="flat" cmpd="sng" algn="ctr">
                      <a:solidFill>
                        <a:srgbClr val="A2A0B6"/>
                      </a:solidFill>
                      <a:prstDash val="sysDash"/>
                      <a:round/>
                      <a:headEnd type="none" w="med" len="med"/>
                      <a:tailEnd type="none" w="med" len="med"/>
                    </a:lnB>
                    <a:lnTlToBr w="12700" cmpd="sng">
                      <a:noFill/>
                      <a:prstDash val="solid"/>
                    </a:lnTlToBr>
                    <a:lnBlToTr w="12700" cmpd="sng">
                      <a:noFill/>
                      <a:prstDash val="solid"/>
                    </a:lnBlToTr>
                    <a:noFill/>
                  </a:tcPr>
                </a:tc>
                <a:tc>
                  <a:txBody>
                    <a:bodyPr/>
                    <a:p>
                      <a:pPr algn="ctr"/>
                      <a:r>
                        <a:rPr lang="zh-CN" altLang="en-US" sz="2400" b="1" dirty="0">
                          <a:solidFill>
                            <a:schemeClr val="accent1"/>
                          </a:solidFill>
                          <a:latin typeface="微软雅黑" panose="020B0503020204020204" charset="-122"/>
                          <a:ea typeface="微软雅黑" panose="020B0503020204020204" charset="-122"/>
                        </a:rPr>
                        <a:t>征税依据</a:t>
                      </a:r>
                      <a:endParaRPr lang="zh-CN" altLang="en-US" sz="2400" b="1" dirty="0">
                        <a:solidFill>
                          <a:schemeClr val="accent1"/>
                        </a:solidFill>
                        <a:latin typeface="微软雅黑" panose="020B0503020204020204" charset="-122"/>
                        <a:ea typeface="微软雅黑" panose="020B0503020204020204" charset="-122"/>
                      </a:endParaRPr>
                    </a:p>
                  </a:txBody>
                  <a:tcPr marL="68580" marR="68580" marT="34290" marB="34290" anchor="ctr">
                    <a:lnL w="28575" cap="flat" cmpd="sng" algn="ctr">
                      <a:solidFill>
                        <a:srgbClr val="A2A0B6"/>
                      </a:solidFill>
                      <a:prstDash val="solid"/>
                      <a:round/>
                      <a:headEnd type="none" w="med" len="med"/>
                      <a:tailEnd type="none" w="med" len="med"/>
                    </a:lnL>
                    <a:lnR w="28575" cap="flat" cmpd="sng" algn="ctr">
                      <a:solidFill>
                        <a:srgbClr val="A2A0B6"/>
                      </a:solidFill>
                      <a:prstDash val="solid"/>
                      <a:round/>
                      <a:headEnd type="none" w="med" len="med"/>
                      <a:tailEnd type="none" w="med" len="med"/>
                    </a:lnR>
                    <a:lnT w="12700" cap="flat" cmpd="sng" algn="ctr">
                      <a:solidFill>
                        <a:srgbClr val="A2A0B6"/>
                      </a:solidFill>
                      <a:prstDash val="sysDash"/>
                      <a:round/>
                      <a:headEnd type="none" w="med" len="med"/>
                      <a:tailEnd type="none" w="med" len="med"/>
                    </a:lnT>
                    <a:lnB w="12700" cap="flat" cmpd="sng" algn="ctr">
                      <a:solidFill>
                        <a:srgbClr val="A2A0B6"/>
                      </a:solidFill>
                      <a:prstDash val="sysDash"/>
                      <a:round/>
                      <a:headEnd type="none" w="med" len="med"/>
                      <a:tailEnd type="none" w="med" len="med"/>
                    </a:lnB>
                    <a:lnTlToBr w="12700" cmpd="sng">
                      <a:noFill/>
                      <a:prstDash val="solid"/>
                    </a:lnTlToBr>
                    <a:lnBlToTr w="12700" cmpd="sng">
                      <a:noFill/>
                      <a:prstDash val="solid"/>
                    </a:lnBlToTr>
                    <a:noFill/>
                  </a:tcPr>
                </a:tc>
                <a:tc>
                  <a:txBody>
                    <a:bodyPr/>
                    <a:p>
                      <a:pPr algn="ctr"/>
                      <a:endParaRPr lang="zh-CN" altLang="en-US" sz="1050" b="0" dirty="0">
                        <a:solidFill>
                          <a:schemeClr val="tx1"/>
                        </a:solidFill>
                        <a:latin typeface="微软雅黑" panose="020B0503020204020204" charset="-122"/>
                        <a:ea typeface="微软雅黑" panose="020B0503020204020204" charset="-122"/>
                      </a:endParaRPr>
                    </a:p>
                  </a:txBody>
                  <a:tcPr marL="68580" marR="68580" marT="34290" marB="34290" anchor="ctr">
                    <a:lnL w="28575" cap="flat" cmpd="sng" algn="ctr">
                      <a:solidFill>
                        <a:srgbClr val="A2A0B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A2A0B6"/>
                      </a:solidFill>
                      <a:prstDash val="sysDash"/>
                      <a:round/>
                      <a:headEnd type="none" w="med" len="med"/>
                      <a:tailEnd type="none" w="med" len="med"/>
                    </a:lnT>
                    <a:lnB w="12700" cap="flat" cmpd="sng" algn="ctr">
                      <a:solidFill>
                        <a:srgbClr val="A2A0B6"/>
                      </a:solidFill>
                      <a:prstDash val="sysDash"/>
                      <a:round/>
                      <a:headEnd type="none" w="med" len="med"/>
                      <a:tailEnd type="none" w="med" len="med"/>
                    </a:lnB>
                    <a:lnTlToBr w="12700" cmpd="sng">
                      <a:noFill/>
                      <a:prstDash val="solid"/>
                    </a:lnTlToBr>
                    <a:lnBlToTr w="12700" cmpd="sng">
                      <a:noFill/>
                      <a:prstDash val="solid"/>
                    </a:lnBlToTr>
                    <a:noFill/>
                  </a:tcPr>
                </a:tc>
              </a:tr>
              <a:tr h="808990">
                <a:tc>
                  <a:txBody>
                    <a:bodyPr/>
                    <a:p>
                      <a:pPr algn="l"/>
                      <a:r>
                        <a:rPr lang="zh-CN" altLang="en-US" sz="2400" b="1" dirty="0">
                          <a:solidFill>
                            <a:schemeClr val="tx1"/>
                          </a:solidFill>
                          <a:latin typeface="微软雅黑" panose="020B0503020204020204" charset="-122"/>
                          <a:ea typeface="微软雅黑" panose="020B0503020204020204" charset="-122"/>
                        </a:rPr>
                        <a:t>田租、户调、</a:t>
                      </a:r>
                      <a:endParaRPr lang="zh-CN" altLang="en-US" sz="2400" b="1" dirty="0">
                        <a:solidFill>
                          <a:schemeClr val="tx1"/>
                        </a:solidFill>
                        <a:latin typeface="微软雅黑" panose="020B0503020204020204" charset="-122"/>
                        <a:ea typeface="微软雅黑" panose="020B0503020204020204" charset="-122"/>
                      </a:endParaRPr>
                    </a:p>
                    <a:p>
                      <a:pPr algn="l"/>
                      <a:r>
                        <a:rPr lang="zh-CN" altLang="en-US" sz="2400" b="1" dirty="0">
                          <a:solidFill>
                            <a:schemeClr val="tx1"/>
                          </a:solidFill>
                          <a:latin typeface="微软雅黑" panose="020B0503020204020204" charset="-122"/>
                          <a:ea typeface="微软雅黑" panose="020B0503020204020204" charset="-122"/>
                        </a:rPr>
                        <a:t>力役、杂税</a:t>
                      </a:r>
                      <a:endParaRPr lang="zh-CN" altLang="en-US" sz="2400" b="1" dirty="0">
                        <a:solidFill>
                          <a:schemeClr val="tx1"/>
                        </a:solidFill>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28575" cap="flat" cmpd="sng" algn="ctr">
                      <a:solidFill>
                        <a:srgbClr val="A2A0B6"/>
                      </a:solidFill>
                      <a:prstDash val="solid"/>
                      <a:round/>
                      <a:headEnd type="none" w="med" len="med"/>
                      <a:tailEnd type="none" w="med" len="med"/>
                    </a:lnR>
                    <a:lnT w="12700" cap="flat" cmpd="sng" algn="ctr">
                      <a:solidFill>
                        <a:srgbClr val="A2A0B6"/>
                      </a:solidFill>
                      <a:prstDash val="sysDash"/>
                      <a:round/>
                      <a:headEnd type="none" w="med" len="med"/>
                      <a:tailEnd type="none" w="med" len="med"/>
                    </a:lnT>
                    <a:lnB w="12700" cap="flat" cmpd="sng" algn="ctr">
                      <a:solidFill>
                        <a:srgbClr val="A2A0B6"/>
                      </a:solidFill>
                      <a:prstDash val="sysDash"/>
                      <a:round/>
                      <a:headEnd type="none" w="med" len="med"/>
                      <a:tailEnd type="none" w="med" len="med"/>
                    </a:lnB>
                    <a:lnTlToBr w="12700" cmpd="sng">
                      <a:noFill/>
                      <a:prstDash val="solid"/>
                    </a:lnTlToBr>
                    <a:lnBlToTr w="12700" cmpd="sng">
                      <a:noFill/>
                      <a:prstDash val="solid"/>
                    </a:lnBlToTr>
                    <a:noFill/>
                  </a:tcPr>
                </a:tc>
                <a:tc>
                  <a:txBody>
                    <a:bodyPr/>
                    <a:p>
                      <a:pPr algn="ctr"/>
                      <a:r>
                        <a:rPr lang="zh-CN" altLang="en-US" sz="2400" b="1" dirty="0">
                          <a:solidFill>
                            <a:schemeClr val="accent1"/>
                          </a:solidFill>
                          <a:latin typeface="微软雅黑" panose="020B0503020204020204" charset="-122"/>
                          <a:ea typeface="微软雅黑" panose="020B0503020204020204" charset="-122"/>
                        </a:rPr>
                        <a:t>征收项目</a:t>
                      </a:r>
                      <a:endParaRPr lang="zh-CN" altLang="en-US" sz="2400" b="1" dirty="0">
                        <a:solidFill>
                          <a:schemeClr val="accent1"/>
                        </a:solidFill>
                        <a:latin typeface="微软雅黑" panose="020B0503020204020204" charset="-122"/>
                        <a:ea typeface="微软雅黑" panose="020B0503020204020204" charset="-122"/>
                      </a:endParaRPr>
                    </a:p>
                  </a:txBody>
                  <a:tcPr marL="68580" marR="68580" marT="34290" marB="34290" anchor="ctr">
                    <a:lnL w="28575" cap="flat" cmpd="sng" algn="ctr">
                      <a:solidFill>
                        <a:srgbClr val="A2A0B6"/>
                      </a:solidFill>
                      <a:prstDash val="solid"/>
                      <a:round/>
                      <a:headEnd type="none" w="med" len="med"/>
                      <a:tailEnd type="none" w="med" len="med"/>
                    </a:lnL>
                    <a:lnR w="28575" cap="flat" cmpd="sng" algn="ctr">
                      <a:solidFill>
                        <a:srgbClr val="A2A0B6"/>
                      </a:solidFill>
                      <a:prstDash val="solid"/>
                      <a:round/>
                      <a:headEnd type="none" w="med" len="med"/>
                      <a:tailEnd type="none" w="med" len="med"/>
                    </a:lnR>
                    <a:lnT w="12700" cap="flat" cmpd="sng" algn="ctr">
                      <a:solidFill>
                        <a:srgbClr val="A2A0B6"/>
                      </a:solidFill>
                      <a:prstDash val="sysDash"/>
                      <a:round/>
                      <a:headEnd type="none" w="med" len="med"/>
                      <a:tailEnd type="none" w="med" len="med"/>
                    </a:lnT>
                    <a:lnB w="12700" cap="flat" cmpd="sng" algn="ctr">
                      <a:solidFill>
                        <a:srgbClr val="A2A0B6"/>
                      </a:solidFill>
                      <a:prstDash val="sysDash"/>
                      <a:round/>
                      <a:headEnd type="none" w="med" len="med"/>
                      <a:tailEnd type="none" w="med" len="med"/>
                    </a:lnB>
                    <a:lnTlToBr w="12700" cmpd="sng">
                      <a:noFill/>
                      <a:prstDash val="solid"/>
                    </a:lnTlToBr>
                    <a:lnBlToTr w="12700" cmpd="sng">
                      <a:noFill/>
                      <a:prstDash val="solid"/>
                    </a:lnBlToTr>
                    <a:noFill/>
                  </a:tcPr>
                </a:tc>
                <a:tc>
                  <a:txBody>
                    <a:bodyPr/>
                    <a:p>
                      <a:pPr algn="ctr"/>
                      <a:endParaRPr lang="zh-CN" altLang="en-US" sz="1050" b="0" dirty="0">
                        <a:solidFill>
                          <a:schemeClr val="tx1"/>
                        </a:solidFill>
                        <a:latin typeface="微软雅黑" panose="020B0503020204020204" charset="-122"/>
                        <a:ea typeface="微软雅黑" panose="020B0503020204020204" charset="-122"/>
                      </a:endParaRPr>
                    </a:p>
                  </a:txBody>
                  <a:tcPr marL="68580" marR="68580" marT="34290" marB="34290" anchor="ctr">
                    <a:lnL w="28575" cap="flat" cmpd="sng" algn="ctr">
                      <a:solidFill>
                        <a:srgbClr val="A2A0B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A2A0B6"/>
                      </a:solidFill>
                      <a:prstDash val="sysDash"/>
                      <a:round/>
                      <a:headEnd type="none" w="med" len="med"/>
                      <a:tailEnd type="none" w="med" len="med"/>
                    </a:lnT>
                    <a:lnB w="12700" cap="flat" cmpd="sng" algn="ctr">
                      <a:solidFill>
                        <a:srgbClr val="A2A0B6"/>
                      </a:solidFill>
                      <a:prstDash val="sysDash"/>
                      <a:round/>
                      <a:headEnd type="none" w="med" len="med"/>
                      <a:tailEnd type="none" w="med" len="med"/>
                    </a:lnB>
                    <a:lnTlToBr w="12700" cmpd="sng">
                      <a:noFill/>
                      <a:prstDash val="solid"/>
                    </a:lnTlToBr>
                    <a:lnBlToTr w="12700" cmpd="sng">
                      <a:noFill/>
                      <a:prstDash val="solid"/>
                    </a:lnBlToTr>
                    <a:noFill/>
                  </a:tcPr>
                </a:tc>
              </a:tr>
              <a:tr h="809625">
                <a:tc>
                  <a:txBody>
                    <a:bodyPr/>
                    <a:p>
                      <a:pPr algn="l"/>
                      <a:r>
                        <a:rPr lang="zh-CN" altLang="en-US" sz="2400" b="1" dirty="0">
                          <a:solidFill>
                            <a:schemeClr val="tx1"/>
                          </a:solidFill>
                          <a:latin typeface="微软雅黑" panose="020B0503020204020204" charset="-122"/>
                          <a:ea typeface="微软雅黑" panose="020B0503020204020204" charset="-122"/>
                        </a:rPr>
                        <a:t>不固定</a:t>
                      </a:r>
                      <a:endParaRPr lang="zh-CN" altLang="en-US" sz="2400" b="1" dirty="0">
                        <a:solidFill>
                          <a:schemeClr val="tx1"/>
                        </a:solidFill>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28575" cap="flat" cmpd="sng" algn="ctr">
                      <a:solidFill>
                        <a:srgbClr val="A2A0B6"/>
                      </a:solidFill>
                      <a:prstDash val="solid"/>
                      <a:round/>
                      <a:headEnd type="none" w="med" len="med"/>
                      <a:tailEnd type="none" w="med" len="med"/>
                    </a:lnR>
                    <a:lnT w="12700" cap="flat" cmpd="sng" algn="ctr">
                      <a:solidFill>
                        <a:srgbClr val="A2A0B6"/>
                      </a:solidFill>
                      <a:prstDash val="sysDash"/>
                      <a:round/>
                      <a:headEnd type="none" w="med" len="med"/>
                      <a:tailEnd type="none" w="med" len="med"/>
                    </a:lnT>
                    <a:lnB w="12700" cap="flat" cmpd="sng" algn="ctr">
                      <a:solidFill>
                        <a:srgbClr val="A2A0B6"/>
                      </a:solidFill>
                      <a:prstDash val="sysDash"/>
                      <a:round/>
                      <a:headEnd type="none" w="med" len="med"/>
                      <a:tailEnd type="none" w="med" len="med"/>
                    </a:lnB>
                    <a:lnTlToBr w="12700" cmpd="sng">
                      <a:noFill/>
                      <a:prstDash val="solid"/>
                    </a:lnTlToBr>
                    <a:lnBlToTr w="12700" cmpd="sng">
                      <a:noFill/>
                      <a:prstDash val="solid"/>
                    </a:lnBlToTr>
                    <a:noFill/>
                  </a:tcPr>
                </a:tc>
                <a:tc>
                  <a:txBody>
                    <a:bodyPr/>
                    <a:p>
                      <a:pPr algn="ctr"/>
                      <a:r>
                        <a:rPr lang="zh-CN" altLang="en-US" sz="2400" b="1" dirty="0">
                          <a:solidFill>
                            <a:schemeClr val="accent1"/>
                          </a:solidFill>
                          <a:latin typeface="微软雅黑" panose="020B0503020204020204" charset="-122"/>
                          <a:ea typeface="微软雅黑" panose="020B0503020204020204" charset="-122"/>
                          <a:sym typeface="+mn-ea"/>
                        </a:rPr>
                        <a:t>征税次数</a:t>
                      </a:r>
                      <a:endParaRPr lang="zh-CN" altLang="en-US" sz="2400" b="1" dirty="0">
                        <a:solidFill>
                          <a:srgbClr val="525E84"/>
                        </a:solidFill>
                        <a:latin typeface="微软雅黑" panose="020B0503020204020204" charset="-122"/>
                        <a:ea typeface="微软雅黑" panose="020B0503020204020204" charset="-122"/>
                        <a:sym typeface="+mn-ea"/>
                      </a:endParaRPr>
                    </a:p>
                    <a:p>
                      <a:pPr algn="ctr"/>
                      <a:endParaRPr lang="zh-CN" altLang="en-US" sz="2400" b="1" dirty="0">
                        <a:solidFill>
                          <a:schemeClr val="accent1"/>
                        </a:solidFill>
                        <a:latin typeface="微软雅黑" panose="020B0503020204020204" charset="-122"/>
                        <a:ea typeface="微软雅黑" panose="020B0503020204020204" charset="-122"/>
                      </a:endParaRPr>
                    </a:p>
                  </a:txBody>
                  <a:tcPr marL="68580" marR="68580" marT="34290" marB="34290" anchor="ctr">
                    <a:lnL w="28575" cap="flat" cmpd="sng" algn="ctr">
                      <a:solidFill>
                        <a:srgbClr val="A2A0B6"/>
                      </a:solidFill>
                      <a:prstDash val="solid"/>
                      <a:round/>
                      <a:headEnd type="none" w="med" len="med"/>
                      <a:tailEnd type="none" w="med" len="med"/>
                    </a:lnL>
                    <a:lnR w="28575" cap="flat" cmpd="sng" algn="ctr">
                      <a:solidFill>
                        <a:srgbClr val="A2A0B6"/>
                      </a:solidFill>
                      <a:prstDash val="solid"/>
                      <a:round/>
                      <a:headEnd type="none" w="med" len="med"/>
                      <a:tailEnd type="none" w="med" len="med"/>
                    </a:lnR>
                    <a:lnT w="12700" cap="flat" cmpd="sng" algn="ctr">
                      <a:solidFill>
                        <a:srgbClr val="A2A0B6"/>
                      </a:solidFill>
                      <a:prstDash val="sysDash"/>
                      <a:round/>
                      <a:headEnd type="none" w="med" len="med"/>
                      <a:tailEnd type="none" w="med" len="med"/>
                    </a:lnT>
                    <a:lnB w="12700" cap="flat" cmpd="sng" algn="ctr">
                      <a:solidFill>
                        <a:srgbClr val="A2A0B6"/>
                      </a:solidFill>
                      <a:prstDash val="sysDash"/>
                      <a:round/>
                      <a:headEnd type="none" w="med" len="med"/>
                      <a:tailEnd type="none" w="med" len="med"/>
                    </a:lnB>
                    <a:lnTlToBr w="12700" cmpd="sng">
                      <a:noFill/>
                      <a:prstDash val="solid"/>
                    </a:lnTlToBr>
                    <a:lnBlToTr w="12700" cmpd="sng">
                      <a:noFill/>
                      <a:prstDash val="solid"/>
                    </a:lnBlToTr>
                    <a:noFill/>
                  </a:tcPr>
                </a:tc>
                <a:tc>
                  <a:txBody>
                    <a:bodyPr/>
                    <a:p>
                      <a:pPr algn="ctr"/>
                      <a:endParaRPr lang="zh-CN" altLang="en-US" sz="1050" b="0" dirty="0">
                        <a:solidFill>
                          <a:schemeClr val="tx1"/>
                        </a:solidFill>
                        <a:latin typeface="微软雅黑" panose="020B0503020204020204" charset="-122"/>
                        <a:ea typeface="微软雅黑" panose="020B0503020204020204" charset="-122"/>
                      </a:endParaRPr>
                    </a:p>
                  </a:txBody>
                  <a:tcPr marL="68580" marR="68580" marT="34290" marB="34290" anchor="ctr">
                    <a:lnL w="28575" cap="flat" cmpd="sng" algn="ctr">
                      <a:solidFill>
                        <a:srgbClr val="A2A0B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A2A0B6"/>
                      </a:solidFill>
                      <a:prstDash val="sysDash"/>
                      <a:round/>
                      <a:headEnd type="none" w="med" len="med"/>
                      <a:tailEnd type="none" w="med" len="med"/>
                    </a:lnT>
                    <a:lnB w="12700" cap="flat" cmpd="sng" algn="ctr">
                      <a:solidFill>
                        <a:srgbClr val="A2A0B6"/>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文本框 4"/>
          <p:cNvSpPr txBox="1"/>
          <p:nvPr/>
        </p:nvSpPr>
        <p:spPr>
          <a:xfrm>
            <a:off x="3625215" y="3726180"/>
            <a:ext cx="2214245" cy="829945"/>
          </a:xfrm>
          <a:prstGeom prst="rect">
            <a:avLst/>
          </a:prstGeom>
          <a:noFill/>
        </p:spPr>
        <p:txBody>
          <a:bodyPr wrap="square" rtlCol="0">
            <a:spAutoFit/>
          </a:bodyPr>
          <a:p>
            <a:pPr lvl="0" algn="ctr">
              <a:spcBef>
                <a:spcPts val="0"/>
              </a:spcBef>
              <a:spcAft>
                <a:spcPts val="0"/>
              </a:spcAft>
              <a:buClrTx/>
              <a:buSzTx/>
              <a:buFontTx/>
              <a:defRPr/>
            </a:pPr>
            <a:r>
              <a:rPr lang="zh-CN" altLang="en-US" sz="2400" b="1" dirty="0">
                <a:solidFill>
                  <a:srgbClr val="C00000"/>
                </a:solidFill>
                <a:latin typeface="微软雅黑" panose="020B0503020204020204" charset="-122"/>
                <a:ea typeface="微软雅黑" panose="020B0503020204020204" charset="-122"/>
                <a:sym typeface="+mn-ea"/>
              </a:rPr>
              <a:t>主客农商</a:t>
            </a:r>
            <a:endParaRPr lang="zh-CN" altLang="en-US" sz="2400" b="1" dirty="0">
              <a:solidFill>
                <a:srgbClr val="C00000"/>
              </a:solidFill>
              <a:latin typeface="微软雅黑" panose="020B0503020204020204" charset="-122"/>
              <a:ea typeface="微软雅黑" panose="020B0503020204020204" charset="-122"/>
              <a:sym typeface="+mn-ea"/>
            </a:endParaRPr>
          </a:p>
          <a:p>
            <a:pPr lvl="0" algn="ctr">
              <a:spcBef>
                <a:spcPts val="0"/>
              </a:spcBef>
              <a:spcAft>
                <a:spcPts val="0"/>
              </a:spcAft>
              <a:buClrTx/>
              <a:buSzTx/>
              <a:buFontTx/>
              <a:defRPr/>
            </a:pPr>
            <a:r>
              <a:rPr lang="zh-CN" altLang="en-US" sz="2400" b="1" dirty="0">
                <a:solidFill>
                  <a:srgbClr val="C00000"/>
                </a:solidFill>
                <a:latin typeface="微软雅黑" panose="020B0503020204020204" charset="-122"/>
                <a:ea typeface="微软雅黑" panose="020B0503020204020204" charset="-122"/>
                <a:sym typeface="+mn-ea"/>
              </a:rPr>
              <a:t>一律纳税</a:t>
            </a:r>
            <a:endParaRPr lang="zh-CN" altLang="en-US" sz="2400" b="1" dirty="0">
              <a:solidFill>
                <a:srgbClr val="C00000"/>
              </a:solidFill>
              <a:latin typeface="微软雅黑" panose="020B0503020204020204" charset="-122"/>
              <a:ea typeface="微软雅黑" panose="020B0503020204020204" charset="-122"/>
            </a:endParaRPr>
          </a:p>
        </p:txBody>
      </p:sp>
      <p:sp>
        <p:nvSpPr>
          <p:cNvPr id="11" name="文本框 10"/>
          <p:cNvSpPr txBox="1"/>
          <p:nvPr/>
        </p:nvSpPr>
        <p:spPr>
          <a:xfrm>
            <a:off x="3445510" y="4404995"/>
            <a:ext cx="2283460" cy="645160"/>
          </a:xfrm>
          <a:prstGeom prst="rect">
            <a:avLst/>
          </a:prstGeom>
          <a:noFill/>
        </p:spPr>
        <p:txBody>
          <a:bodyPr wrap="square" rtlCol="0">
            <a:spAutoFit/>
          </a:bodyPr>
          <a:p>
            <a:pPr algn="ctr">
              <a:lnSpc>
                <a:spcPct val="150000"/>
              </a:lnSpc>
            </a:pPr>
            <a:r>
              <a:rPr lang="zh-CN" altLang="en-US" sz="2400" b="1" dirty="0">
                <a:solidFill>
                  <a:srgbClr val="C00000"/>
                </a:solidFill>
                <a:latin typeface="微软雅黑" panose="020B0503020204020204" charset="-122"/>
                <a:ea typeface="微软雅黑" panose="020B0503020204020204" charset="-122"/>
              </a:rPr>
              <a:t>以财产为主</a:t>
            </a:r>
            <a:endParaRPr lang="zh-CN" altLang="en-US" sz="2400" b="1" dirty="0">
              <a:solidFill>
                <a:srgbClr val="C00000"/>
              </a:solidFill>
              <a:latin typeface="微软雅黑" panose="020B0503020204020204" charset="-122"/>
              <a:ea typeface="微软雅黑" panose="020B0503020204020204" charset="-122"/>
            </a:endParaRPr>
          </a:p>
        </p:txBody>
      </p:sp>
      <p:sp>
        <p:nvSpPr>
          <p:cNvPr id="13" name="文本框 12"/>
          <p:cNvSpPr txBox="1"/>
          <p:nvPr/>
        </p:nvSpPr>
        <p:spPr>
          <a:xfrm>
            <a:off x="3751580" y="5121910"/>
            <a:ext cx="2505075" cy="460375"/>
          </a:xfrm>
          <a:prstGeom prst="rect">
            <a:avLst/>
          </a:prstGeom>
          <a:noFill/>
        </p:spPr>
        <p:txBody>
          <a:bodyPr wrap="square" rtlCol="0">
            <a:spAutoFit/>
          </a:bodyPr>
          <a:p>
            <a:pPr algn="l"/>
            <a:r>
              <a:rPr lang="zh-CN" altLang="en-US" sz="2400" b="1" dirty="0">
                <a:solidFill>
                  <a:srgbClr val="C00000"/>
                </a:solidFill>
                <a:latin typeface="微软雅黑" panose="020B0503020204020204" charset="-122"/>
                <a:ea typeface="微软雅黑" panose="020B0503020204020204" charset="-122"/>
              </a:rPr>
              <a:t>户税、地税</a:t>
            </a:r>
            <a:endParaRPr lang="zh-CN" altLang="en-US" sz="2400" b="1" dirty="0">
              <a:solidFill>
                <a:srgbClr val="C00000"/>
              </a:solidFill>
              <a:latin typeface="微软雅黑" panose="020B0503020204020204" charset="-122"/>
              <a:ea typeface="微软雅黑" panose="020B0503020204020204" charset="-122"/>
            </a:endParaRPr>
          </a:p>
        </p:txBody>
      </p:sp>
      <p:sp>
        <p:nvSpPr>
          <p:cNvPr id="15" name="文本框 14"/>
          <p:cNvSpPr txBox="1"/>
          <p:nvPr/>
        </p:nvSpPr>
        <p:spPr>
          <a:xfrm>
            <a:off x="3625255" y="5860859"/>
            <a:ext cx="2033229" cy="460375"/>
          </a:xfrm>
          <a:prstGeom prst="rect">
            <a:avLst/>
          </a:prstGeom>
          <a:noFill/>
        </p:spPr>
        <p:txBody>
          <a:bodyPr wrap="square" rtlCol="0">
            <a:spAutoFit/>
          </a:bodyPr>
          <a:p>
            <a:pPr algn="ctr"/>
            <a:r>
              <a:rPr lang="en-US" altLang="zh-CN" sz="2400" b="1" dirty="0">
                <a:solidFill>
                  <a:srgbClr val="C00000"/>
                </a:solidFill>
                <a:latin typeface="微软雅黑" panose="020B0503020204020204" charset="-122"/>
                <a:ea typeface="微软雅黑" panose="020B0503020204020204" charset="-122"/>
              </a:rPr>
              <a:t> </a:t>
            </a:r>
            <a:r>
              <a:rPr lang="zh-CN" altLang="en-US" sz="2400" b="1" dirty="0">
                <a:solidFill>
                  <a:srgbClr val="C00000"/>
                </a:solidFill>
                <a:latin typeface="微软雅黑" panose="020B0503020204020204" charset="-122"/>
                <a:ea typeface="微软雅黑" panose="020B0503020204020204" charset="-122"/>
              </a:rPr>
              <a:t>秋夏</a:t>
            </a:r>
            <a:r>
              <a:rPr lang="zh-CN" altLang="en-US" sz="2400" b="1" dirty="0">
                <a:solidFill>
                  <a:srgbClr val="C00000"/>
                </a:solidFill>
                <a:latin typeface="微软雅黑" panose="020B0503020204020204" charset="-122"/>
                <a:ea typeface="微软雅黑" panose="020B0503020204020204" charset="-122"/>
              </a:rPr>
              <a:t>两次</a:t>
            </a:r>
            <a:endParaRPr lang="zh-CN" altLang="en-US" sz="2400" b="1" dirty="0">
              <a:solidFill>
                <a:srgbClr val="C00000"/>
              </a:solidFill>
              <a:latin typeface="微软雅黑" panose="020B0503020204020204" charset="-122"/>
              <a:ea typeface="微软雅黑" panose="020B0503020204020204" charset="-122"/>
            </a:endParaRPr>
          </a:p>
        </p:txBody>
      </p:sp>
      <p:sp>
        <p:nvSpPr>
          <p:cNvPr id="34" name="矩形 33"/>
          <p:cNvSpPr/>
          <p:nvPr/>
        </p:nvSpPr>
        <p:spPr>
          <a:xfrm>
            <a:off x="6997859" y="4556284"/>
            <a:ext cx="2086928" cy="478155"/>
          </a:xfrm>
          <a:prstGeom prst="rect">
            <a:avLst/>
          </a:prstGeom>
          <a:ln>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noAutofit/>
          </a:bodyPr>
          <a:p>
            <a:pPr lvl="0" algn="ctr">
              <a:buClrTx/>
              <a:buSzTx/>
              <a:buFontTx/>
            </a:pPr>
            <a:r>
              <a:rPr lang="en-US" altLang="zh-CN">
                <a:solidFill>
                  <a:schemeClr val="tx2"/>
                </a:solidFill>
                <a:latin typeface="微软雅黑" panose="020B0503020204020204" charset="-122"/>
                <a:ea typeface="微软雅黑" panose="020B0503020204020204" charset="-122"/>
                <a:cs typeface="楷体" panose="02010609060101010101" pitchFamily="49" charset="-122"/>
                <a:sym typeface="+mn-ea"/>
              </a:rPr>
              <a:t>放松了人身控制</a:t>
            </a:r>
            <a:endParaRPr lang="en-US" altLang="zh-CN">
              <a:solidFill>
                <a:schemeClr val="tx2"/>
              </a:solidFill>
              <a:latin typeface="微软雅黑" panose="020B0503020204020204" charset="-122"/>
              <a:ea typeface="微软雅黑" panose="020B0503020204020204" charset="-122"/>
              <a:cs typeface="楷体" panose="02010609060101010101" pitchFamily="49" charset="-122"/>
              <a:sym typeface="+mn-ea"/>
            </a:endParaRPr>
          </a:p>
        </p:txBody>
      </p:sp>
      <p:sp>
        <p:nvSpPr>
          <p:cNvPr id="35" name="矩形 6"/>
          <p:cNvSpPr/>
          <p:nvPr/>
        </p:nvSpPr>
        <p:spPr>
          <a:xfrm>
            <a:off x="6995955" y="5121593"/>
            <a:ext cx="2088833" cy="490538"/>
          </a:xfrm>
          <a:prstGeom prst="rect">
            <a:avLst/>
          </a:prstGeom>
          <a:ln>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noAutofit/>
          </a:bodyPr>
          <a:p>
            <a:pPr lvl="0" algn="ctr">
              <a:buClrTx/>
              <a:buSzTx/>
              <a:buFontTx/>
            </a:pPr>
            <a:r>
              <a:rPr lang="en-US" altLang="zh-CN">
                <a:solidFill>
                  <a:schemeClr val="tx2"/>
                </a:solidFill>
                <a:latin typeface="微软雅黑" panose="020B0503020204020204" charset="-122"/>
                <a:ea typeface="微软雅黑" panose="020B0503020204020204" charset="-122"/>
                <a:cs typeface="楷体" panose="02010609060101010101" pitchFamily="49" charset="-122"/>
                <a:sym typeface="+mn-ea"/>
              </a:rPr>
              <a:t>简化了税收名目</a:t>
            </a:r>
            <a:endParaRPr lang="en-US" altLang="zh-CN">
              <a:solidFill>
                <a:schemeClr val="tx2"/>
              </a:solidFill>
              <a:latin typeface="微软雅黑" panose="020B0503020204020204" charset="-122"/>
              <a:ea typeface="微软雅黑" panose="020B0503020204020204" charset="-122"/>
              <a:cs typeface="楷体" panose="02010609060101010101" pitchFamily="49" charset="-122"/>
              <a:sym typeface="+mn-ea"/>
            </a:endParaRPr>
          </a:p>
        </p:txBody>
      </p:sp>
      <p:sp>
        <p:nvSpPr>
          <p:cNvPr id="36" name="矩形 7"/>
          <p:cNvSpPr/>
          <p:nvPr/>
        </p:nvSpPr>
        <p:spPr>
          <a:xfrm>
            <a:off x="6997859" y="3922554"/>
            <a:ext cx="2088833" cy="437674"/>
          </a:xfrm>
          <a:prstGeom prst="rect">
            <a:avLst/>
          </a:prstGeom>
          <a:ln>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noAutofit/>
          </a:bodyPr>
          <a:p>
            <a:pPr lvl="0" algn="ctr">
              <a:buClrTx/>
              <a:buSzTx/>
              <a:buFontTx/>
            </a:pPr>
            <a:r>
              <a:rPr lang="en-US" altLang="zh-CN">
                <a:solidFill>
                  <a:schemeClr val="tx2"/>
                </a:solidFill>
                <a:latin typeface="微软雅黑" panose="020B0503020204020204" charset="-122"/>
                <a:ea typeface="微软雅黑" panose="020B0503020204020204" charset="-122"/>
                <a:cs typeface="楷体" panose="02010609060101010101" pitchFamily="49" charset="-122"/>
                <a:sym typeface="+mn-ea"/>
              </a:rPr>
              <a:t>扩大了收税对象</a:t>
            </a:r>
            <a:endParaRPr lang="en-US" altLang="zh-CN">
              <a:solidFill>
                <a:schemeClr val="tx2"/>
              </a:solidFill>
              <a:latin typeface="微软雅黑" panose="020B0503020204020204" charset="-122"/>
              <a:ea typeface="微软雅黑" panose="020B0503020204020204" charset="-122"/>
              <a:cs typeface="楷体" panose="02010609060101010101" pitchFamily="49" charset="-122"/>
              <a:sym typeface="+mn-ea"/>
            </a:endParaRPr>
          </a:p>
        </p:txBody>
      </p:sp>
      <p:sp>
        <p:nvSpPr>
          <p:cNvPr id="19" name="矩形 7"/>
          <p:cNvSpPr/>
          <p:nvPr/>
        </p:nvSpPr>
        <p:spPr>
          <a:xfrm>
            <a:off x="6997859" y="5883751"/>
            <a:ext cx="2088833" cy="437674"/>
          </a:xfrm>
          <a:prstGeom prst="rect">
            <a:avLst/>
          </a:prstGeom>
          <a:ln>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noAutofit/>
          </a:bodyPr>
          <a:p>
            <a:pPr lvl="0" algn="ctr">
              <a:buClrTx/>
              <a:buSzTx/>
              <a:buFontTx/>
            </a:pPr>
            <a:r>
              <a:rPr lang="zh-CN" altLang="en-US" dirty="0">
                <a:solidFill>
                  <a:schemeClr val="tx2"/>
                </a:solidFill>
                <a:latin typeface="微软雅黑" panose="020B0503020204020204" charset="-122"/>
                <a:ea typeface="微软雅黑" panose="020B0503020204020204" charset="-122"/>
                <a:cs typeface="楷体" panose="02010609060101010101" pitchFamily="49" charset="-122"/>
                <a:sym typeface="+mn-ea"/>
              </a:rPr>
              <a:t>固定</a:t>
            </a:r>
            <a:r>
              <a:rPr lang="en-US" altLang="zh-CN" dirty="0" err="1">
                <a:solidFill>
                  <a:schemeClr val="tx2"/>
                </a:solidFill>
                <a:latin typeface="微软雅黑" panose="020B0503020204020204" charset="-122"/>
                <a:ea typeface="微软雅黑" panose="020B0503020204020204" charset="-122"/>
                <a:cs typeface="楷体" panose="02010609060101010101" pitchFamily="49" charset="-122"/>
                <a:sym typeface="+mn-ea"/>
              </a:rPr>
              <a:t>了收税</a:t>
            </a:r>
            <a:r>
              <a:rPr lang="zh-CN" altLang="en-US" dirty="0">
                <a:solidFill>
                  <a:schemeClr val="tx2"/>
                </a:solidFill>
                <a:latin typeface="微软雅黑" panose="020B0503020204020204" charset="-122"/>
                <a:ea typeface="微软雅黑" panose="020B0503020204020204" charset="-122"/>
                <a:cs typeface="楷体" panose="02010609060101010101" pitchFamily="49" charset="-122"/>
                <a:sym typeface="+mn-ea"/>
              </a:rPr>
              <a:t>次数</a:t>
            </a:r>
            <a:endParaRPr lang="en-US" altLang="zh-CN" dirty="0">
              <a:solidFill>
                <a:schemeClr val="tx2"/>
              </a:solidFill>
              <a:latin typeface="微软雅黑" panose="020B0503020204020204" charset="-122"/>
              <a:ea typeface="微软雅黑" panose="020B0503020204020204"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3" grpId="0"/>
      <p:bldP spid="15" grpId="0"/>
      <p:bldP spid="36" grpId="0" animBg="1"/>
      <p:bldP spid="34" grpId="0" animBg="1"/>
      <p:bldP spid="35"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259840" y="1268730"/>
            <a:ext cx="5915660" cy="3093720"/>
          </a:xfrm>
          <a:prstGeom prst="rect">
            <a:avLst/>
          </a:prstGeom>
          <a:solidFill>
            <a:schemeClr val="bg1"/>
          </a:solidFill>
          <a:ln w="19050">
            <a:solidFill>
              <a:schemeClr val="tx1"/>
            </a:solidFill>
          </a:ln>
        </p:spPr>
        <p:txBody>
          <a:bodyPr wrap="square" lIns="78145" tIns="39072" rIns="78145" bIns="39072">
            <a:spAutoFit/>
          </a:bodyPr>
          <a:lstStyle/>
          <a:p>
            <a:pPr lvl="0"/>
            <a:r>
              <a:rPr lang="zh-CN" altLang="en-US" sz="2800" b="1" dirty="0" smtClean="0">
                <a:solidFill>
                  <a:srgbClr val="0000FF"/>
                </a:solidFill>
                <a:latin typeface="黑体" panose="02010609060101010101" pitchFamily="49" charset="-122"/>
                <a:ea typeface="黑体" panose="02010609060101010101" pitchFamily="49" charset="-122"/>
              </a:rPr>
              <a:t>征收的依据：</a:t>
            </a:r>
            <a:endParaRPr lang="en-US" altLang="zh-CN" sz="2800" b="1" dirty="0" smtClean="0">
              <a:solidFill>
                <a:srgbClr val="0000FF"/>
              </a:solidFill>
              <a:latin typeface="黑体" panose="02010609060101010101" pitchFamily="49" charset="-122"/>
              <a:ea typeface="黑体" panose="02010609060101010101" pitchFamily="49" charset="-122"/>
            </a:endParaRPr>
          </a:p>
          <a:p>
            <a:pPr lvl="0"/>
            <a:r>
              <a:rPr lang="zh-CN" altLang="en-US" sz="2800" b="1" dirty="0" smtClean="0">
                <a:solidFill>
                  <a:prstClr val="black"/>
                </a:solidFill>
                <a:latin typeface="黑体" panose="02010609060101010101" pitchFamily="49" charset="-122"/>
                <a:ea typeface="黑体" panose="02010609060101010101" pitchFamily="49" charset="-122"/>
              </a:rPr>
              <a:t>    人丁→田亩、资产</a:t>
            </a:r>
            <a:endParaRPr lang="en-US" altLang="zh-CN" sz="2800" b="1" dirty="0" smtClean="0">
              <a:solidFill>
                <a:prstClr val="black"/>
              </a:solidFill>
              <a:latin typeface="黑体" panose="02010609060101010101" pitchFamily="49" charset="-122"/>
              <a:ea typeface="黑体" panose="02010609060101010101" pitchFamily="49" charset="-122"/>
            </a:endParaRPr>
          </a:p>
          <a:p>
            <a:pPr lvl="0"/>
            <a:r>
              <a:rPr lang="zh-CN" altLang="en-US" sz="2800" b="1" dirty="0" smtClean="0">
                <a:solidFill>
                  <a:srgbClr val="0000FF"/>
                </a:solidFill>
                <a:latin typeface="黑体" panose="02010609060101010101" pitchFamily="49" charset="-122"/>
                <a:ea typeface="黑体" panose="02010609060101010101" pitchFamily="49" charset="-122"/>
              </a:rPr>
              <a:t>征收的内容：</a:t>
            </a:r>
            <a:endParaRPr lang="en-US" altLang="zh-CN" sz="2800" b="1" dirty="0" smtClean="0">
              <a:solidFill>
                <a:srgbClr val="0000FF"/>
              </a:solidFill>
              <a:latin typeface="黑体" panose="02010609060101010101" pitchFamily="49" charset="-122"/>
              <a:ea typeface="黑体" panose="02010609060101010101" pitchFamily="49" charset="-122"/>
            </a:endParaRPr>
          </a:p>
          <a:p>
            <a:pPr lvl="0"/>
            <a:r>
              <a:rPr lang="zh-CN" altLang="en-US" sz="2800" b="1" dirty="0" smtClean="0">
                <a:solidFill>
                  <a:prstClr val="black"/>
                </a:solidFill>
                <a:latin typeface="黑体" panose="02010609060101010101" pitchFamily="49" charset="-122"/>
                <a:ea typeface="黑体" panose="02010609060101010101" pitchFamily="49" charset="-122"/>
              </a:rPr>
              <a:t>    实物→货币</a:t>
            </a:r>
            <a:endParaRPr lang="en-US" altLang="zh-CN" sz="2800" b="1" dirty="0" smtClean="0">
              <a:solidFill>
                <a:prstClr val="black"/>
              </a:solidFill>
              <a:latin typeface="黑体" panose="02010609060101010101" pitchFamily="49" charset="-122"/>
              <a:ea typeface="黑体" panose="02010609060101010101" pitchFamily="49" charset="-122"/>
            </a:endParaRPr>
          </a:p>
          <a:p>
            <a:pPr lvl="0"/>
            <a:r>
              <a:rPr lang="zh-CN" altLang="en-US" sz="2800" b="1" dirty="0" smtClean="0">
                <a:solidFill>
                  <a:srgbClr val="0000FF"/>
                </a:solidFill>
                <a:latin typeface="黑体" panose="02010609060101010101" pitchFamily="49" charset="-122"/>
                <a:ea typeface="黑体" panose="02010609060101010101" pitchFamily="49" charset="-122"/>
              </a:rPr>
              <a:t>税收的种类：</a:t>
            </a:r>
            <a:endParaRPr lang="en-US" altLang="zh-CN" sz="2800" b="1" dirty="0" smtClean="0">
              <a:solidFill>
                <a:srgbClr val="0000FF"/>
              </a:solidFill>
              <a:latin typeface="黑体" panose="02010609060101010101" pitchFamily="49" charset="-122"/>
              <a:ea typeface="黑体" panose="02010609060101010101" pitchFamily="49" charset="-122"/>
            </a:endParaRPr>
          </a:p>
          <a:p>
            <a:pPr lvl="0"/>
            <a:r>
              <a:rPr lang="zh-CN" altLang="en-US" sz="2800" b="1" dirty="0" smtClean="0">
                <a:solidFill>
                  <a:prstClr val="black"/>
                </a:solidFill>
                <a:latin typeface="黑体" panose="02010609060101010101" pitchFamily="49" charset="-122"/>
                <a:ea typeface="黑体" panose="02010609060101010101" pitchFamily="49" charset="-122"/>
              </a:rPr>
              <a:t>    多种→单一</a:t>
            </a:r>
            <a:endParaRPr lang="en-US" altLang="zh-CN" sz="2800" b="1" dirty="0" smtClean="0">
              <a:solidFill>
                <a:prstClr val="black"/>
              </a:solidFill>
              <a:latin typeface="黑体" panose="02010609060101010101" pitchFamily="49" charset="-122"/>
              <a:ea typeface="黑体" panose="02010609060101010101" pitchFamily="49" charset="-122"/>
            </a:endParaRPr>
          </a:p>
          <a:p>
            <a:pPr lvl="0"/>
            <a:endParaRPr lang="en-US" altLang="zh-CN" sz="2800" b="1" dirty="0" smtClean="0">
              <a:solidFill>
                <a:prstClr val="black"/>
              </a:solidFill>
              <a:latin typeface="黑体" panose="02010609060101010101" pitchFamily="49" charset="-122"/>
              <a:ea typeface="黑体" panose="02010609060101010101" pitchFamily="49" charset="-122"/>
            </a:endParaRPr>
          </a:p>
        </p:txBody>
      </p:sp>
      <p:sp>
        <p:nvSpPr>
          <p:cNvPr id="7" name="矩形 6"/>
          <p:cNvSpPr/>
          <p:nvPr/>
        </p:nvSpPr>
        <p:spPr>
          <a:xfrm>
            <a:off x="755576" y="620688"/>
            <a:ext cx="5976664" cy="446405"/>
          </a:xfrm>
          <a:prstGeom prst="rect">
            <a:avLst/>
          </a:prstGeom>
        </p:spPr>
        <p:txBody>
          <a:bodyPr wrap="square" lIns="78145" tIns="39072" rIns="78145" bIns="39072">
            <a:spAutoFit/>
          </a:bodyPr>
          <a:lstStyle/>
          <a:p>
            <a:r>
              <a:rPr lang="zh-CN" altLang="en-US" sz="2400" b="1" dirty="0" smtClean="0">
                <a:latin typeface="黑体" panose="02010609060101010101" pitchFamily="49" charset="-122"/>
                <a:ea typeface="黑体" panose="02010609060101010101" pitchFamily="49" charset="-122"/>
              </a:rPr>
              <a:t>中国古代赋税制度的总体演变规律：</a:t>
            </a:r>
            <a:endParaRPr lang="zh-CN" altLang="en-US" sz="2400" b="1" dirty="0">
              <a:latin typeface="黑体" panose="02010609060101010101" pitchFamily="49" charset="-122"/>
              <a:ea typeface="黑体" panose="02010609060101010101" pitchFamily="49" charset="-122"/>
            </a:endParaRPr>
          </a:p>
        </p:txBody>
      </p:sp>
      <p:pic>
        <p:nvPicPr>
          <p:cNvPr id="52" name="图片 51"/>
          <p:cNvPicPr>
            <a:picLocks noChangeAspect="1"/>
          </p:cNvPicPr>
          <p:nvPr/>
        </p:nvPicPr>
        <p:blipFill rotWithShape="1">
          <a:blip r:embed="rId1" cstate="print">
            <a:extLst>
              <a:ext uri="{28A0092B-C50C-407E-A947-70E740481C1C}">
                <a14:useLocalDpi xmlns:a14="http://schemas.microsoft.com/office/drawing/2010/main" val="0"/>
              </a:ext>
            </a:extLst>
          </a:blip>
          <a:srcRect l="20464" t="16719" r="69336" b="53532"/>
          <a:stretch>
            <a:fillRect/>
          </a:stretch>
        </p:blipFill>
        <p:spPr>
          <a:xfrm rot="19380000">
            <a:off x="7645976" y="583778"/>
            <a:ext cx="887186" cy="1191986"/>
          </a:xfrm>
          <a:prstGeom prst="rect">
            <a:avLst/>
          </a:prstGeom>
        </p:spPr>
      </p:pic>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20464" t="16719" r="69336" b="53532"/>
          <a:stretch>
            <a:fillRect/>
          </a:stretch>
        </p:blipFill>
        <p:spPr>
          <a:xfrm rot="19380000">
            <a:off x="7311331" y="1698203"/>
            <a:ext cx="887186" cy="1191986"/>
          </a:xfrm>
          <a:prstGeom prst="rect">
            <a:avLst/>
          </a:prstGeom>
        </p:spPr>
      </p:pic>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20464" t="16719" r="69336" b="53532"/>
          <a:stretch>
            <a:fillRect/>
          </a:stretch>
        </p:blipFill>
        <p:spPr>
          <a:xfrm rot="19380000">
            <a:off x="7645976" y="2069678"/>
            <a:ext cx="887186" cy="11919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2"/>
          <p:cNvSpPr txBox="1"/>
          <p:nvPr/>
        </p:nvSpPr>
        <p:spPr>
          <a:xfrm>
            <a:off x="432435" y="4277995"/>
            <a:ext cx="8653145" cy="1630045"/>
          </a:xfrm>
          <a:prstGeom prst="rect">
            <a:avLst/>
          </a:prstGeom>
          <a:solidFill>
            <a:schemeClr val="bg1"/>
          </a:solidFill>
          <a:ln>
            <a:noFill/>
            <a:prstDash val="lgDash"/>
          </a:ln>
        </p:spPr>
        <p:txBody>
          <a:bodyPr wrap="square" rtlCol="0" anchor="t">
            <a:spAutoFit/>
          </a:bodyPr>
          <a:lstStyle/>
          <a:p>
            <a:r>
              <a:rPr lang="en-US" altLang="zh-CN" sz="2800">
                <a:latin typeface="华文细黑" panose="02010600040101010101" charset="-122"/>
                <a:ea typeface="华文细黑" panose="02010600040101010101" charset="-122"/>
              </a:rPr>
              <a:t>    </a:t>
            </a:r>
            <a:r>
              <a:rPr lang="en-US" altLang="zh-CN" sz="2400" b="1" dirty="0" smtClean="0">
                <a:latin typeface="楷体" panose="02010609060101010101" pitchFamily="49" charset="-122"/>
                <a:ea typeface="楷体" panose="02010609060101010101" pitchFamily="49" charset="-122"/>
                <a:sym typeface="+mn-ea"/>
              </a:rPr>
              <a:t> </a:t>
            </a:r>
            <a:r>
              <a:rPr lang="zh-CN" altLang="en-US" sz="2400" b="1" dirty="0" smtClean="0">
                <a:latin typeface="楷体" panose="02010609060101010101" pitchFamily="49" charset="-122"/>
                <a:ea typeface="楷体" panose="02010609060101010101" pitchFamily="49" charset="-122"/>
                <a:sym typeface="+mn-ea"/>
              </a:rPr>
              <a:t>材料</a:t>
            </a:r>
            <a:r>
              <a:rPr lang="en-US" altLang="zh-CN" sz="2400" b="1" dirty="0" smtClean="0">
                <a:latin typeface="楷体" panose="02010609060101010101" pitchFamily="49" charset="-122"/>
                <a:ea typeface="楷体" panose="02010609060101010101" pitchFamily="49" charset="-122"/>
                <a:sym typeface="+mn-ea"/>
              </a:rPr>
              <a:t>15 </a:t>
            </a:r>
            <a:r>
              <a:rPr sz="2400" b="1" dirty="0">
                <a:latin typeface="楷体" panose="02010609060101010101" pitchFamily="49" charset="-122"/>
                <a:ea typeface="楷体" panose="02010609060101010101" pitchFamily="49" charset="-122"/>
                <a:sym typeface="+mn-ea"/>
              </a:rPr>
              <a:t>每州各取大历中一年科率钱谷数最多者，便为两税定额，此乃采非法之权令，以为经制，总无名之暴赋，以立恒规。</a:t>
            </a:r>
            <a:endParaRPr sz="2400" b="1" dirty="0">
              <a:latin typeface="楷体" panose="02010609060101010101" pitchFamily="49" charset="-122"/>
              <a:ea typeface="楷体" panose="02010609060101010101" pitchFamily="49" charset="-122"/>
              <a:sym typeface="+mn-ea"/>
            </a:endParaRPr>
          </a:p>
          <a:p>
            <a:pPr algn="r"/>
            <a:r>
              <a:rPr sz="2400" b="1" dirty="0">
                <a:latin typeface="楷体" panose="02010609060101010101" pitchFamily="49" charset="-122"/>
                <a:ea typeface="楷体" panose="02010609060101010101" pitchFamily="49" charset="-122"/>
                <a:sym typeface="+mn-ea"/>
              </a:rPr>
              <a:t>——陆贽：《陆贽集》卷22《中书奏议》</a:t>
            </a:r>
            <a:endParaRPr sz="2400" b="1" dirty="0">
              <a:latin typeface="楷体" panose="02010609060101010101" pitchFamily="49" charset="-122"/>
              <a:ea typeface="楷体" panose="02010609060101010101" pitchFamily="49" charset="-122"/>
              <a:sym typeface="+mn-ea"/>
            </a:endParaRPr>
          </a:p>
        </p:txBody>
      </p:sp>
      <p:sp>
        <p:nvSpPr>
          <p:cNvPr id="8" name="矩形 7"/>
          <p:cNvSpPr/>
          <p:nvPr/>
        </p:nvSpPr>
        <p:spPr>
          <a:xfrm>
            <a:off x="558800" y="6101715"/>
            <a:ext cx="4625340" cy="7010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黑体" panose="02010609060101010101" pitchFamily="49" charset="-122"/>
                <a:ea typeface="黑体" panose="02010609060101010101" pitchFamily="49" charset="-122"/>
              </a:rPr>
              <a:t>官吏加重盘剥</a:t>
            </a:r>
            <a:r>
              <a:rPr lang="zh-CN" altLang="en-US" sz="2400" b="1" dirty="0" smtClean="0">
                <a:latin typeface="黑体" panose="02010609060101010101" pitchFamily="49" charset="-122"/>
                <a:ea typeface="黑体" panose="02010609060101010101" pitchFamily="49" charset="-122"/>
              </a:rPr>
              <a:t>，增加百姓的负担</a:t>
            </a:r>
            <a:endParaRPr lang="zh-CN" altLang="en-US" sz="2400" b="1" dirty="0" smtClean="0">
              <a:latin typeface="黑体" panose="02010609060101010101" pitchFamily="49" charset="-122"/>
              <a:ea typeface="黑体" panose="02010609060101010101" pitchFamily="49" charset="-122"/>
            </a:endParaRPr>
          </a:p>
        </p:txBody>
      </p:sp>
      <p:sp>
        <p:nvSpPr>
          <p:cNvPr id="9" name="文本框 14"/>
          <p:cNvSpPr txBox="1"/>
          <p:nvPr/>
        </p:nvSpPr>
        <p:spPr>
          <a:xfrm>
            <a:off x="323528" y="227967"/>
            <a:ext cx="7920880" cy="583565"/>
          </a:xfrm>
          <a:prstGeom prst="rect">
            <a:avLst/>
          </a:prstGeom>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zh-CN" altLang="zh-CN" sz="3200" b="1" kern="100" dirty="0">
                <a:solidFill>
                  <a:sysClr val="windowText" lastClr="000000"/>
                </a:solidFill>
                <a:latin typeface="黑体" panose="02010609060101010101" pitchFamily="49" charset="-122"/>
                <a:ea typeface="黑体" panose="02010609060101010101" pitchFamily="49" charset="-122"/>
                <a:cs typeface="Times New Roman" panose="02020603050405020304"/>
              </a:rPr>
              <a:t>根据材料总结</a:t>
            </a:r>
            <a:r>
              <a:rPr lang="zh-CN" altLang="en-US" sz="3200" b="1" kern="100" dirty="0">
                <a:solidFill>
                  <a:sysClr val="windowText" lastClr="000000"/>
                </a:solidFill>
                <a:latin typeface="黑体" panose="02010609060101010101" pitchFamily="49" charset="-122"/>
                <a:ea typeface="黑体" panose="02010609060101010101" pitchFamily="49" charset="-122"/>
                <a:cs typeface="Times New Roman" panose="02020603050405020304"/>
              </a:rPr>
              <a:t>两税法推行后的影响</a:t>
            </a:r>
            <a:endParaRPr lang="zh-CN" altLang="en-US" sz="3200" b="1" kern="100" dirty="0">
              <a:solidFill>
                <a:sysClr val="windowText" lastClr="000000"/>
              </a:solidFill>
              <a:latin typeface="黑体" panose="02010609060101010101" pitchFamily="49" charset="-122"/>
              <a:ea typeface="黑体" panose="02010609060101010101" pitchFamily="49" charset="-122"/>
              <a:cs typeface="Times New Roman" panose="02020603050405020304"/>
            </a:endParaRPr>
          </a:p>
        </p:txBody>
      </p:sp>
      <p:sp>
        <p:nvSpPr>
          <p:cNvPr id="10" name="矩形 9"/>
          <p:cNvSpPr/>
          <p:nvPr/>
        </p:nvSpPr>
        <p:spPr>
          <a:xfrm>
            <a:off x="208280" y="980440"/>
            <a:ext cx="8656955" cy="2306955"/>
          </a:xfrm>
          <a:prstGeom prst="rect">
            <a:avLst/>
          </a:prstGeom>
          <a:solidFill>
            <a:schemeClr val="bg1"/>
          </a:solidFill>
        </p:spPr>
        <p:txBody>
          <a:bodyPr wrap="square">
            <a:spAutoFit/>
          </a:bodyPr>
          <a:lstStyle/>
          <a:p>
            <a:r>
              <a:rPr lang="en-US" altLang="zh-CN" sz="2400" b="1" dirty="0" smtClean="0">
                <a:latin typeface="楷体" panose="02010609060101010101" pitchFamily="49" charset="-122"/>
                <a:ea typeface="楷体" panose="02010609060101010101" pitchFamily="49" charset="-122"/>
              </a:rPr>
              <a:t> </a:t>
            </a:r>
            <a:r>
              <a:rPr lang="zh-CN" altLang="en-US" sz="2400" b="1" dirty="0" smtClean="0">
                <a:latin typeface="楷体" panose="02010609060101010101" pitchFamily="49" charset="-122"/>
                <a:ea typeface="楷体" panose="02010609060101010101" pitchFamily="49" charset="-122"/>
                <a:sym typeface="+mn-ea"/>
              </a:rPr>
              <a:t>材料</a:t>
            </a:r>
            <a:r>
              <a:rPr lang="en-US" altLang="zh-CN" sz="2400" b="1" dirty="0" smtClean="0">
                <a:latin typeface="楷体" panose="02010609060101010101" pitchFamily="49" charset="-122"/>
                <a:ea typeface="楷体" panose="02010609060101010101" pitchFamily="49" charset="-122"/>
                <a:sym typeface="+mn-ea"/>
              </a:rPr>
              <a:t>1</a:t>
            </a:r>
            <a:r>
              <a:rPr lang="en-US" sz="2400" b="1" dirty="0" smtClean="0">
                <a:latin typeface="楷体" panose="02010609060101010101" pitchFamily="49" charset="-122"/>
                <a:ea typeface="楷体" panose="02010609060101010101" pitchFamily="49" charset="-122"/>
                <a:sym typeface="+mn-ea"/>
              </a:rPr>
              <a:t>4 </a:t>
            </a:r>
            <a:r>
              <a:rPr lang="en-US" altLang="zh-CN" sz="2400" b="1" dirty="0" smtClean="0">
                <a:latin typeface="楷体" panose="02010609060101010101" pitchFamily="49" charset="-122"/>
                <a:ea typeface="楷体" panose="02010609060101010101" pitchFamily="49" charset="-122"/>
              </a:rPr>
              <a:t>(</a:t>
            </a:r>
            <a:r>
              <a:rPr lang="zh-CN" altLang="en-US" sz="2400" b="1" dirty="0" smtClean="0">
                <a:latin typeface="楷体" panose="02010609060101010101" pitchFamily="49" charset="-122"/>
                <a:ea typeface="楷体" panose="02010609060101010101" pitchFamily="49" charset="-122"/>
              </a:rPr>
              <a:t>公元</a:t>
            </a:r>
            <a:r>
              <a:rPr lang="en-US" altLang="zh-CN" sz="2400" b="1" dirty="0" smtClean="0">
                <a:latin typeface="楷体" panose="02010609060101010101" pitchFamily="49" charset="-122"/>
                <a:ea typeface="楷体" panose="02010609060101010101" pitchFamily="49" charset="-122"/>
              </a:rPr>
              <a:t>780</a:t>
            </a:r>
            <a:r>
              <a:rPr lang="zh-CN" altLang="en-US" sz="2400" b="1" dirty="0" smtClean="0">
                <a:latin typeface="楷体" panose="02010609060101010101" pitchFamily="49" charset="-122"/>
                <a:ea typeface="楷体" panose="02010609060101010101" pitchFamily="49" charset="-122"/>
              </a:rPr>
              <a:t>年，唐朝推行两税法之后</a:t>
            </a:r>
            <a:r>
              <a:rPr lang="en-US" altLang="zh-CN" sz="2400" b="1" dirty="0" smtClean="0">
                <a:latin typeface="楷体" panose="02010609060101010101" pitchFamily="49" charset="-122"/>
                <a:ea typeface="楷体" panose="02010609060101010101" pitchFamily="49" charset="-122"/>
              </a:rPr>
              <a:t>)</a:t>
            </a:r>
            <a:r>
              <a:rPr lang="zh-CN" altLang="en-US" sz="2400" b="1" dirty="0" smtClean="0">
                <a:latin typeface="楷体" panose="02010609060101010101" pitchFamily="49" charset="-122"/>
                <a:ea typeface="楷体" panose="02010609060101010101" pitchFamily="49" charset="-122"/>
                <a:sym typeface="+mn-ea"/>
              </a:rPr>
              <a:t>以财产的多少为计税依据，拓宽了征税的广度，增加了财政收入，</a:t>
            </a:r>
            <a:r>
              <a:rPr lang="zh-CN" altLang="en-US" sz="2400" b="1" dirty="0" smtClean="0">
                <a:latin typeface="楷体" panose="02010609060101010101" pitchFamily="49" charset="-122"/>
                <a:ea typeface="楷体" panose="02010609060101010101" pitchFamily="49" charset="-122"/>
              </a:rPr>
              <a:t>到建中年间，就有了1300多万贯的两税收益，</a:t>
            </a:r>
            <a:r>
              <a:rPr lang="zh-CN" altLang="en-US" sz="2400" b="1" dirty="0" smtClean="0">
                <a:solidFill>
                  <a:srgbClr val="FF0000"/>
                </a:solidFill>
                <a:latin typeface="楷体" panose="02010609060101010101" pitchFamily="49" charset="-122"/>
                <a:ea typeface="楷体" panose="02010609060101010101" pitchFamily="49" charset="-122"/>
              </a:rPr>
              <a:t>比“两税法”以前唐王朝的全部财赋收入还要多出百万，</a:t>
            </a:r>
            <a:r>
              <a:rPr lang="zh-CN" altLang="en-US" sz="2400" b="1" dirty="0" smtClean="0">
                <a:latin typeface="楷体" panose="02010609060101010101" pitchFamily="49" charset="-122"/>
                <a:ea typeface="楷体" panose="02010609060101010101" pitchFamily="49" charset="-122"/>
              </a:rPr>
              <a:t>对户口的掌握也更为准确，“天下便之”。</a:t>
            </a:r>
            <a:endParaRPr lang="en-US" altLang="zh-CN" sz="2400" b="1" dirty="0" smtClean="0">
              <a:latin typeface="楷体" panose="02010609060101010101" pitchFamily="49" charset="-122"/>
              <a:ea typeface="楷体" panose="02010609060101010101" pitchFamily="49" charset="-122"/>
            </a:endParaRPr>
          </a:p>
          <a:p>
            <a:pPr algn="r"/>
            <a:r>
              <a:rPr lang="zh-CN" altLang="en-US" sz="2400" b="1" dirty="0" smtClean="0">
                <a:latin typeface="宋体" panose="02010600030101010101" pitchFamily="2" charset="-122"/>
                <a:ea typeface="宋体" panose="02010600030101010101" pitchFamily="2" charset="-122"/>
                <a:cs typeface="宋体" panose="02010600030101010101" pitchFamily="2" charset="-122"/>
              </a:rPr>
              <a:t>——摘编自白寿彝总主编《中国通史》</a:t>
            </a:r>
            <a:endParaRPr lang="zh-CN" altLang="en-US" sz="2400" b="1" dirty="0" smtClean="0">
              <a:latin typeface="宋体" panose="02010600030101010101" pitchFamily="2" charset="-122"/>
              <a:ea typeface="宋体" panose="02010600030101010101" pitchFamily="2" charset="-122"/>
              <a:cs typeface="宋体" panose="02010600030101010101" pitchFamily="2" charset="-122"/>
            </a:endParaRPr>
          </a:p>
        </p:txBody>
      </p:sp>
      <p:sp>
        <p:nvSpPr>
          <p:cNvPr id="11" name="矩形 10"/>
          <p:cNvSpPr/>
          <p:nvPr/>
        </p:nvSpPr>
        <p:spPr>
          <a:xfrm>
            <a:off x="432435" y="3350260"/>
            <a:ext cx="5600065" cy="86423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黑体" panose="02010609060101010101" pitchFamily="49" charset="-122"/>
                <a:ea typeface="黑体" panose="02010609060101010101" pitchFamily="49" charset="-122"/>
                <a:sym typeface="+mn-ea"/>
              </a:rPr>
              <a:t>拓宽了征税的广度，增加了财政收入</a:t>
            </a:r>
            <a:endParaRPr lang="zh-CN" altLang="en-US" sz="2400" b="1"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1"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ox(i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bldLvl="0" animBg="1"/>
      <p:bldP spid="8" grpId="0" bldLvl="0" animBg="1"/>
      <p:bldP spid="10" grpId="0" bldLvl="0" animBg="1"/>
      <p:bldP spid="11"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95275" y="1896110"/>
            <a:ext cx="8552815" cy="4256405"/>
          </a:xfrm>
          <a:prstGeom prst="rect">
            <a:avLst/>
          </a:prstGeom>
          <a:solidFill>
            <a:schemeClr val="bg1"/>
          </a:solidFill>
          <a:ln w="9525">
            <a:noFill/>
          </a:ln>
        </p:spPr>
        <p:txBody>
          <a:bodyPr wrap="square">
            <a:spAutoFit/>
          </a:bodyPr>
          <a:lstStyle/>
          <a:p>
            <a:pPr indent="0" fontAlgn="auto">
              <a:lnSpc>
                <a:spcPts val="4060"/>
              </a:lnSpc>
            </a:pPr>
            <a:r>
              <a:rPr lang="zh-CN" sz="2400" b="1" dirty="0">
                <a:solidFill>
                  <a:schemeClr val="tx1"/>
                </a:solidFill>
                <a:latin typeface="楷体" panose="02010609060101010101" pitchFamily="49" charset="-122"/>
                <a:ea typeface="楷体" panose="02010609060101010101" pitchFamily="49" charset="-122"/>
                <a:cs typeface="楷体" panose="02010609060101010101" pitchFamily="49" charset="-122"/>
              </a:rPr>
              <a:t>材料</a:t>
            </a:r>
            <a:r>
              <a:rPr lang="en-US" altLang="zh-CN" sz="2400" b="1" dirty="0">
                <a:solidFill>
                  <a:schemeClr val="tx1"/>
                </a:solidFill>
                <a:latin typeface="楷体" panose="02010609060101010101" pitchFamily="49" charset="-122"/>
                <a:ea typeface="楷体" panose="02010609060101010101" pitchFamily="49" charset="-122"/>
                <a:cs typeface="楷体" panose="02010609060101010101" pitchFamily="49" charset="-122"/>
              </a:rPr>
              <a:t>16</a:t>
            </a:r>
            <a:r>
              <a:rPr lang="zh-CN" sz="2400" b="1" dirty="0">
                <a:solidFill>
                  <a:schemeClr val="tx1"/>
                </a:solidFill>
                <a:latin typeface="楷体" panose="02010609060101010101" pitchFamily="49" charset="-122"/>
                <a:ea typeface="楷体" panose="02010609060101010101" pitchFamily="49" charset="-122"/>
                <a:cs typeface="楷体" panose="02010609060101010101" pitchFamily="49" charset="-122"/>
              </a:rPr>
              <a:t> （科举制度）为所有西方国家以考试录用人员的</a:t>
            </a:r>
            <a:r>
              <a:rPr lang="zh-CN"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文官考试制度</a:t>
            </a:r>
            <a:r>
              <a:rPr lang="zh-CN" sz="2400" b="1" dirty="0">
                <a:solidFill>
                  <a:schemeClr val="tx1"/>
                </a:solidFill>
                <a:latin typeface="楷体" panose="02010609060101010101" pitchFamily="49" charset="-122"/>
                <a:ea typeface="楷体" panose="02010609060101010101" pitchFamily="49" charset="-122"/>
                <a:cs typeface="楷体" panose="02010609060101010101" pitchFamily="49" charset="-122"/>
              </a:rPr>
              <a:t>提供了一个遥远的榜样。                               </a:t>
            </a:r>
            <a:endParaRPr lang="zh-CN" sz="2400" b="1" dirty="0">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indent="0" fontAlgn="auto">
              <a:lnSpc>
                <a:spcPts val="4060"/>
              </a:lnSpc>
            </a:pPr>
            <a:r>
              <a:rPr lang="zh-CN" sz="2400" b="1" dirty="0">
                <a:solidFill>
                  <a:schemeClr val="tx1"/>
                </a:solidFill>
                <a:latin typeface="楷体" panose="02010609060101010101" pitchFamily="49" charset="-122"/>
                <a:ea typeface="楷体" panose="02010609060101010101" pitchFamily="49" charset="-122"/>
                <a:cs typeface="楷体" panose="02010609060101010101" pitchFamily="49" charset="-122"/>
              </a:rPr>
              <a:t>                         </a:t>
            </a:r>
            <a:r>
              <a:rPr lang="zh-CN" altLang="en-US" sz="24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——崔瑞德《剑桥中国隋唐史》</a:t>
            </a:r>
            <a:endParaRPr lang="zh-CN" altLang="en-US" sz="2400" b="1"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ts val="4060"/>
              </a:lnSpc>
            </a:pPr>
            <a:endParaRPr lang="zh-CN" sz="2400" b="1" dirty="0">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indent="0" fontAlgn="auto">
              <a:lnSpc>
                <a:spcPts val="4060"/>
              </a:lnSpc>
            </a:pPr>
            <a:r>
              <a:rPr lang="zh-CN" sz="2400" b="1" dirty="0">
                <a:solidFill>
                  <a:schemeClr val="tx1"/>
                </a:solidFill>
                <a:latin typeface="楷体" panose="02010609060101010101" pitchFamily="49" charset="-122"/>
                <a:ea typeface="楷体" panose="02010609060101010101" pitchFamily="49" charset="-122"/>
                <a:cs typeface="楷体" panose="02010609060101010101" pitchFamily="49" charset="-122"/>
              </a:rPr>
              <a:t>材料</a:t>
            </a:r>
            <a:r>
              <a:rPr lang="en-US" altLang="zh-CN" sz="2400" b="1" dirty="0">
                <a:solidFill>
                  <a:schemeClr val="tx1"/>
                </a:solidFill>
                <a:latin typeface="楷体" panose="02010609060101010101" pitchFamily="49" charset="-122"/>
                <a:ea typeface="楷体" panose="02010609060101010101" pitchFamily="49" charset="-122"/>
                <a:cs typeface="楷体" panose="02010609060101010101" pitchFamily="49" charset="-122"/>
              </a:rPr>
              <a:t>17</a:t>
            </a:r>
            <a:r>
              <a:rPr lang="zh-CN" sz="2400" b="1" dirty="0">
                <a:solidFill>
                  <a:schemeClr val="tx1"/>
                </a:solidFill>
                <a:latin typeface="楷体" panose="02010609060101010101" pitchFamily="49" charset="-122"/>
                <a:ea typeface="楷体" panose="02010609060101010101" pitchFamily="49" charset="-122"/>
                <a:cs typeface="楷体" panose="02010609060101010101" pitchFamily="49" charset="-122"/>
              </a:rPr>
              <a:t> 三省六部制，其影响既是历史性的，也是世界性的</a:t>
            </a:r>
            <a:r>
              <a:rPr lang="en-US" altLang="zh-CN" sz="2400" b="1" dirty="0">
                <a:solidFill>
                  <a:schemeClr val="tx1"/>
                </a:solidFill>
                <a:latin typeface="楷体" panose="02010609060101010101" pitchFamily="49" charset="-122"/>
                <a:ea typeface="楷体" panose="02010609060101010101" pitchFamily="49" charset="-122"/>
                <a:cs typeface="楷体" panose="02010609060101010101" pitchFamily="49" charset="-122"/>
              </a:rPr>
              <a:t>——</a:t>
            </a:r>
            <a:r>
              <a:rPr lang="zh-CN" sz="2400" b="1" dirty="0">
                <a:solidFill>
                  <a:schemeClr val="tx1"/>
                </a:solidFill>
                <a:latin typeface="楷体" panose="02010609060101010101" pitchFamily="49" charset="-122"/>
                <a:ea typeface="楷体" panose="02010609060101010101" pitchFamily="49" charset="-122"/>
                <a:cs typeface="楷体" panose="02010609060101010101" pitchFamily="49" charset="-122"/>
              </a:rPr>
              <a:t>现在</a:t>
            </a:r>
            <a:r>
              <a:rPr lang="zh-CN"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我国中央政府的部门仍然叫部，日本的则仍然叫省。</a:t>
            </a:r>
            <a:r>
              <a:rPr lang="zh-CN" sz="2400" b="1" dirty="0">
                <a:solidFill>
                  <a:schemeClr val="tx1"/>
                </a:solidFill>
                <a:latin typeface="楷体" panose="02010609060101010101" pitchFamily="49" charset="-122"/>
                <a:ea typeface="楷体" panose="02010609060101010101" pitchFamily="49" charset="-122"/>
                <a:cs typeface="楷体" panose="02010609060101010101" pitchFamily="49" charset="-122"/>
              </a:rPr>
              <a:t>              </a:t>
            </a:r>
            <a:endParaRPr lang="zh-CN" sz="2400" b="1" dirty="0">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indent="0" fontAlgn="auto">
              <a:lnSpc>
                <a:spcPts val="4060"/>
              </a:lnSpc>
            </a:pPr>
            <a:r>
              <a:rPr lang="zh-CN" sz="2400" b="1" dirty="0">
                <a:solidFill>
                  <a:schemeClr val="tx1"/>
                </a:solidFill>
                <a:latin typeface="楷体" panose="02010609060101010101" pitchFamily="49" charset="-122"/>
                <a:ea typeface="楷体" panose="02010609060101010101" pitchFamily="49" charset="-122"/>
                <a:cs typeface="楷体" panose="02010609060101010101" pitchFamily="49" charset="-122"/>
              </a:rPr>
              <a:t>                               </a:t>
            </a:r>
            <a:r>
              <a:rPr lang="zh-CN" altLang="en-US" sz="24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——易中天《隋唐定局》</a:t>
            </a:r>
            <a:endParaRPr lang="zh-CN" sz="2400" dirty="0">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indent="0" algn="l" fontAlgn="auto">
              <a:lnSpc>
                <a:spcPts val="4060"/>
              </a:lnSpc>
            </a:pPr>
            <a:endParaRPr lang="zh-CN" sz="2400" dirty="0">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4" name="标题 3"/>
          <p:cNvSpPr>
            <a:spLocks noGrp="1"/>
          </p:cNvSpPr>
          <p:nvPr>
            <p:ph type="title" idx="4294967295"/>
            <p:custDataLst>
              <p:tags r:id="rId1"/>
            </p:custDataLst>
          </p:nvPr>
        </p:nvSpPr>
        <p:spPr>
          <a:xfrm>
            <a:off x="0" y="384810"/>
            <a:ext cx="3211830" cy="1099820"/>
          </a:xfrm>
        </p:spPr>
        <p:txBody>
          <a:bodyPr>
            <a:noAutofit/>
          </a:bodyPr>
          <a:p>
            <a:pPr algn="ctr">
              <a:lnSpc>
                <a:spcPct val="150000"/>
              </a:lnSpc>
            </a:pPr>
            <a:r>
              <a:rPr lang="zh-CN" altLang="en-US" sz="2800" b="1" dirty="0">
                <a:solidFill>
                  <a:srgbClr val="FF0000"/>
                </a:solidFill>
                <a:latin typeface="微软雅黑" panose="020B0503020204020204" charset="-122"/>
                <a:ea typeface="微软雅黑" panose="020B0503020204020204" charset="-122"/>
                <a:cs typeface="华文中宋" panose="02010600040101010101" pitchFamily="2" charset="-122"/>
              </a:rPr>
              <a:t>隋唐制度的辐射</a:t>
            </a:r>
            <a:endParaRPr lang="zh-CN" altLang="en-US" sz="2800" b="1" dirty="0">
              <a:solidFill>
                <a:srgbClr val="FF0000"/>
              </a:solidFill>
              <a:latin typeface="微软雅黑" panose="020B0503020204020204" charset="-122"/>
              <a:ea typeface="微软雅黑" panose="020B0503020204020204" charset="-122"/>
              <a:cs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random/>
      </p:transition>
    </mc:Choice>
    <mc:Fallback>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41605" y="153670"/>
            <a:ext cx="8747760" cy="6739255"/>
          </a:xfrm>
          <a:prstGeom prst="rect">
            <a:avLst/>
          </a:prstGeom>
          <a:solidFill>
            <a:schemeClr val="bg1"/>
          </a:solidFill>
          <a:ln w="9525">
            <a:noFill/>
          </a:ln>
        </p:spPr>
        <p:txBody>
          <a:bodyPr wrap="square">
            <a:spAutoFit/>
          </a:bodyPr>
          <a:p>
            <a:pPr indent="267970" fontAlgn="auto">
              <a:lnSpc>
                <a:spcPct val="150000"/>
              </a:lnSpc>
            </a:pPr>
            <a:r>
              <a:rPr lang="zh-CN" sz="2400" b="1">
                <a:solidFill>
                  <a:srgbClr val="FF0000"/>
                </a:solidFill>
                <a:ea typeface="宋体" panose="02010600030101010101" pitchFamily="2" charset="-122"/>
              </a:rPr>
              <a:t>（三）诊断评价设计</a:t>
            </a:r>
            <a:r>
              <a:rPr lang="zh-CN" sz="2400" b="0">
                <a:solidFill>
                  <a:srgbClr val="FF0000"/>
                </a:solidFill>
                <a:ea typeface="宋体" panose="02010600030101010101" pitchFamily="2" charset="-122"/>
              </a:rPr>
              <a:t></a:t>
            </a:r>
            <a:r>
              <a:rPr lang="zh-CN" sz="2400" b="1">
                <a:ea typeface="宋体" panose="02010600030101010101" pitchFamily="2" charset="-122"/>
              </a:rPr>
              <a:t>阅读教材第41页“问题探究”中提供的对“两税法”评价的两则史料，回答：</a:t>
            </a:r>
            <a:r>
              <a:rPr lang="zh-CN" sz="2400" b="1">
                <a:latin typeface="楷体" panose="02010609060101010101" pitchFamily="49" charset="-122"/>
                <a:ea typeface="楷体" panose="02010609060101010101" pitchFamily="49" charset="-122"/>
                <a:cs typeface="楷体" panose="02010609060101010101" pitchFamily="49" charset="-122"/>
              </a:rPr>
              <a:t>问题</a:t>
            </a:r>
            <a:r>
              <a:rPr lang="en-US" sz="2400" b="1">
                <a:latin typeface="楷体" panose="02010609060101010101" pitchFamily="49" charset="-122"/>
                <a:ea typeface="楷体" panose="02010609060101010101" pitchFamily="49" charset="-122"/>
                <a:cs typeface="楷体" panose="02010609060101010101" pitchFamily="49" charset="-122"/>
              </a:rPr>
              <a:t>1</a:t>
            </a:r>
            <a:r>
              <a:rPr lang="zh-CN" sz="2400" b="1">
                <a:latin typeface="楷体" panose="02010609060101010101" pitchFamily="49" charset="-122"/>
                <a:ea typeface="楷体" panose="02010609060101010101" pitchFamily="49" charset="-122"/>
                <a:cs typeface="楷体" panose="02010609060101010101" pitchFamily="49" charset="-122"/>
              </a:rPr>
              <a:t>：两则史料的内容分别是什么</a:t>
            </a:r>
            <a:r>
              <a:rPr lang="en-US" sz="2400" b="1">
                <a:latin typeface="楷体" panose="02010609060101010101" pitchFamily="49" charset="-122"/>
                <a:ea typeface="楷体" panose="02010609060101010101" pitchFamily="49" charset="-122"/>
                <a:cs typeface="楷体" panose="02010609060101010101" pitchFamily="49" charset="-122"/>
              </a:rPr>
              <a:t>?</a:t>
            </a:r>
            <a:r>
              <a:rPr lang="zh-CN" sz="2400" b="1">
                <a:latin typeface="楷体" panose="02010609060101010101" pitchFamily="49" charset="-122"/>
                <a:ea typeface="楷体" panose="02010609060101010101" pitchFamily="49" charset="-122"/>
                <a:cs typeface="楷体" panose="02010609060101010101" pitchFamily="49" charset="-122"/>
              </a:rPr>
              <a:t>它们属于什么类型的史料</a:t>
            </a:r>
            <a:r>
              <a:rPr lang="en-US" sz="2400" b="1">
                <a:latin typeface="楷体" panose="02010609060101010101" pitchFamily="49" charset="-122"/>
                <a:ea typeface="楷体" panose="02010609060101010101" pitchFamily="49" charset="-122"/>
                <a:cs typeface="楷体" panose="02010609060101010101" pitchFamily="49" charset="-122"/>
              </a:rPr>
              <a:t>?</a:t>
            </a:r>
            <a:r>
              <a:rPr lang="zh-CN" sz="2400" b="1">
                <a:latin typeface="楷体" panose="02010609060101010101" pitchFamily="49" charset="-122"/>
                <a:ea typeface="楷体" panose="02010609060101010101" pitchFamily="49" charset="-122"/>
                <a:cs typeface="楷体" panose="02010609060101010101" pitchFamily="49" charset="-122"/>
              </a:rPr>
              <a:t>问题</a:t>
            </a:r>
            <a:r>
              <a:rPr lang="en-US" sz="2400" b="1">
                <a:latin typeface="楷体" panose="02010609060101010101" pitchFamily="49" charset="-122"/>
                <a:ea typeface="楷体" panose="02010609060101010101" pitchFamily="49" charset="-122"/>
                <a:cs typeface="楷体" panose="02010609060101010101" pitchFamily="49" charset="-122"/>
              </a:rPr>
              <a:t>2</a:t>
            </a:r>
            <a:r>
              <a:rPr lang="zh-CN" sz="2400" b="1">
                <a:latin typeface="楷体" panose="02010609060101010101" pitchFamily="49" charset="-122"/>
                <a:ea typeface="楷体" panose="02010609060101010101" pitchFamily="49" charset="-122"/>
                <a:cs typeface="楷体" panose="02010609060101010101" pitchFamily="49" charset="-122"/>
              </a:rPr>
              <a:t>：两则史料的作者是谁</a:t>
            </a:r>
            <a:r>
              <a:rPr lang="en-US" sz="2400" b="1">
                <a:latin typeface="楷体" panose="02010609060101010101" pitchFamily="49" charset="-122"/>
                <a:ea typeface="楷体" panose="02010609060101010101" pitchFamily="49" charset="-122"/>
                <a:cs typeface="楷体" panose="02010609060101010101" pitchFamily="49" charset="-122"/>
              </a:rPr>
              <a:t>?</a:t>
            </a:r>
            <a:r>
              <a:rPr lang="zh-CN" sz="2400" b="1">
                <a:latin typeface="楷体" panose="02010609060101010101" pitchFamily="49" charset="-122"/>
                <a:ea typeface="楷体" panose="02010609060101010101" pitchFamily="49" charset="-122"/>
                <a:cs typeface="楷体" panose="02010609060101010101" pitchFamily="49" charset="-122"/>
              </a:rPr>
              <a:t>通过了解作者的生平，考证史料写于何时?所处的时代背景是什么？问题</a:t>
            </a:r>
            <a:r>
              <a:rPr lang="en-US" sz="2400" b="1">
                <a:latin typeface="楷体" panose="02010609060101010101" pitchFamily="49" charset="-122"/>
                <a:ea typeface="楷体" panose="02010609060101010101" pitchFamily="49" charset="-122"/>
                <a:cs typeface="楷体" panose="02010609060101010101" pitchFamily="49" charset="-122"/>
              </a:rPr>
              <a:t>3</a:t>
            </a:r>
            <a:r>
              <a:rPr lang="zh-CN" sz="2400" b="1">
                <a:latin typeface="楷体" panose="02010609060101010101" pitchFamily="49" charset="-122"/>
                <a:ea typeface="楷体" panose="02010609060101010101" pitchFamily="49" charset="-122"/>
                <a:cs typeface="楷体" panose="02010609060101010101" pitchFamily="49" charset="-122"/>
              </a:rPr>
              <a:t>：你能否判断出史料写给谁读的?作者写史料的动机和意图是什么?问题</a:t>
            </a:r>
            <a:r>
              <a:rPr lang="en-US" sz="2400" b="1">
                <a:latin typeface="楷体" panose="02010609060101010101" pitchFamily="49" charset="-122"/>
                <a:ea typeface="楷体" panose="02010609060101010101" pitchFamily="49" charset="-122"/>
                <a:cs typeface="楷体" panose="02010609060101010101" pitchFamily="49" charset="-122"/>
              </a:rPr>
              <a:t>4</a:t>
            </a:r>
            <a:r>
              <a:rPr lang="zh-CN" sz="2400" b="1">
                <a:latin typeface="楷体" panose="02010609060101010101" pitchFamily="49" charset="-122"/>
                <a:ea typeface="楷体" panose="02010609060101010101" pitchFamily="49" charset="-122"/>
                <a:cs typeface="楷体" panose="02010609060101010101" pitchFamily="49" charset="-122"/>
              </a:rPr>
              <a:t>：你可以认同其中一个人的观点也可以提出自己的观点</a:t>
            </a:r>
            <a:r>
              <a:rPr lang="en-US" sz="2400" b="1">
                <a:latin typeface="楷体" panose="02010609060101010101" pitchFamily="49" charset="-122"/>
                <a:ea typeface="楷体" panose="02010609060101010101" pitchFamily="49" charset="-122"/>
                <a:cs typeface="楷体" panose="02010609060101010101" pitchFamily="49" charset="-122"/>
              </a:rPr>
              <a:t>?</a:t>
            </a:r>
            <a:r>
              <a:rPr lang="zh-CN" sz="2400" b="1">
                <a:latin typeface="楷体" panose="02010609060101010101" pitchFamily="49" charset="-122"/>
                <a:ea typeface="楷体" panose="02010609060101010101" pitchFamily="49" charset="-122"/>
                <a:cs typeface="楷体" panose="02010609060101010101" pitchFamily="49" charset="-122"/>
              </a:rPr>
              <a:t>并用其他史料支持你认同或者提出的观点</a:t>
            </a:r>
            <a:r>
              <a:rPr lang="en-US" sz="2400" b="1">
                <a:latin typeface="楷体" panose="02010609060101010101" pitchFamily="49" charset="-122"/>
                <a:ea typeface="楷体" panose="02010609060101010101" pitchFamily="49" charset="-122"/>
                <a:cs typeface="楷体" panose="02010609060101010101" pitchFamily="49" charset="-122"/>
              </a:rPr>
              <a:t>?</a:t>
            </a:r>
            <a:r>
              <a:rPr lang="zh-CN" sz="2400" b="1">
                <a:latin typeface="楷体" panose="02010609060101010101" pitchFamily="49" charset="-122"/>
                <a:ea typeface="楷体" panose="02010609060101010101" pitchFamily="49" charset="-122"/>
                <a:cs typeface="楷体" panose="02010609060101010101" pitchFamily="49" charset="-122"/>
              </a:rPr>
              <a:t></a:t>
            </a:r>
            <a:r>
              <a:rPr lang="zh-CN" sz="2400" b="1">
                <a:ea typeface="宋体" panose="02010600030101010101" pitchFamily="2" charset="-122"/>
              </a:rPr>
              <a:t>行动要求：学生可以单独或自由组合（每一组合不能超过三人，且有明确的分工），可以去图书馆或上网查阅相关文献资料。</a:t>
            </a:r>
            <a:endParaRPr lang="zh-CN" altLang="en-US" sz="24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768600" y="119380"/>
            <a:ext cx="5017770" cy="1814830"/>
          </a:xfrm>
          <a:prstGeom prst="rect">
            <a:avLst/>
          </a:prstGeom>
          <a:noFill/>
          <a:ln>
            <a:noFill/>
            <a:prstDash val="lgDash"/>
          </a:ln>
        </p:spPr>
        <p:txBody>
          <a:bodyPr wrap="square" rtlCol="0" anchor="t">
            <a:spAutoFit/>
          </a:bodyPr>
          <a:p>
            <a:pPr indent="0"/>
            <a:r>
              <a:rPr lang="zh-CN" altLang="en-US" sz="28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一、对教材的分析</a:t>
            </a:r>
            <a:endParaRPr lang="zh-CN" altLang="en-US" sz="2800" b="1" dirty="0" smtClean="0">
              <a:solidFill>
                <a:srgbClr val="FF0000"/>
              </a:solidFill>
              <a:latin typeface="微软雅黑" panose="020B0503020204020204" charset="-122"/>
              <a:ea typeface="微软雅黑" panose="020B0503020204020204" charset="-122"/>
              <a:cs typeface="微软雅黑" panose="020B0503020204020204" charset="-122"/>
              <a:sym typeface="+mn-ea"/>
            </a:endParaRPr>
          </a:p>
          <a:p>
            <a:pPr indent="0"/>
            <a:endParaRPr lang="zh-CN" altLang="en-US" sz="2800" b="1" dirty="0" smtClean="0">
              <a:solidFill>
                <a:srgbClr val="0070C0"/>
              </a:solidFill>
              <a:latin typeface="微软雅黑" panose="020B0503020204020204" charset="-122"/>
              <a:ea typeface="微软雅黑" panose="020B0503020204020204" charset="-122"/>
              <a:cs typeface="微软雅黑" panose="020B0503020204020204" charset="-122"/>
              <a:sym typeface="+mn-ea"/>
            </a:endParaRPr>
          </a:p>
          <a:p>
            <a:pPr indent="0"/>
            <a:r>
              <a:rPr lang="zh-CN" altLang="en-US" sz="2800" b="1" dirty="0" smtClean="0">
                <a:solidFill>
                  <a:srgbClr val="0070C0"/>
                </a:solidFill>
                <a:latin typeface="微软雅黑" panose="020B0503020204020204" charset="-122"/>
                <a:ea typeface="微软雅黑" panose="020B0503020204020204" charset="-122"/>
                <a:cs typeface="微软雅黑" panose="020B0503020204020204" charset="-122"/>
                <a:sym typeface="+mn-ea"/>
              </a:rPr>
              <a:t>（二）教材地位</a:t>
            </a:r>
            <a:endParaRPr lang="zh-CN" altLang="en-US" sz="2800" b="1" dirty="0" smtClean="0">
              <a:solidFill>
                <a:srgbClr val="0070C0"/>
              </a:solidFill>
              <a:latin typeface="微软雅黑" panose="020B0503020204020204" charset="-122"/>
              <a:ea typeface="微软雅黑" panose="020B0503020204020204" charset="-122"/>
              <a:cs typeface="微软雅黑" panose="020B0503020204020204" charset="-122"/>
              <a:sym typeface="+mn-ea"/>
            </a:endParaRPr>
          </a:p>
          <a:p>
            <a:pPr indent="0"/>
            <a:endParaRPr lang="zh-CN" altLang="en-US" sz="2800" b="1" dirty="0" smtClean="0">
              <a:solidFill>
                <a:srgbClr val="0070C0"/>
              </a:solidFill>
              <a:latin typeface="微软雅黑" panose="020B0503020204020204" charset="-122"/>
              <a:ea typeface="微软雅黑" panose="020B0503020204020204" charset="-122"/>
              <a:cs typeface="微软雅黑" panose="020B0503020204020204" charset="-122"/>
              <a:sym typeface="+mn-ea"/>
            </a:endParaRPr>
          </a:p>
        </p:txBody>
      </p:sp>
      <p:sp>
        <p:nvSpPr>
          <p:cNvPr id="13" name="下箭头 12"/>
          <p:cNvSpPr/>
          <p:nvPr>
            <p:custDataLst>
              <p:tags r:id="rId1"/>
            </p:custDataLst>
          </p:nvPr>
        </p:nvSpPr>
        <p:spPr>
          <a:xfrm>
            <a:off x="1301750" y="27305"/>
            <a:ext cx="1072515" cy="1830705"/>
          </a:xfrm>
          <a:prstGeom prst="downArrow">
            <a:avLst>
              <a:gd name="adj1" fmla="val 50000"/>
              <a:gd name="adj2" fmla="val 35000"/>
            </a:avLst>
          </a:prstGeom>
          <a:ln>
            <a:noFill/>
          </a:ln>
        </p:spPr>
        <p:style>
          <a:lnRef idx="2">
            <a:sysClr val="window" lastClr="FFFFFF">
              <a:hueOff val="0"/>
              <a:satOff val="0"/>
              <a:lumOff val="0"/>
              <a:alphaOff val="0"/>
            </a:sysClr>
          </a:lnRef>
          <a:fillRef idx="1">
            <a:srgbClr val="1F74AD">
              <a:hueOff val="0"/>
              <a:satOff val="0"/>
              <a:lumOff val="0"/>
              <a:alphaOff val="0"/>
            </a:srgbClr>
          </a:fillRef>
          <a:effectRef idx="0">
            <a:srgbClr val="1F74AD">
              <a:hueOff val="0"/>
              <a:satOff val="0"/>
              <a:lumOff val="0"/>
              <a:alphaOff val="0"/>
            </a:srgbClr>
          </a:effectRef>
          <a:fontRef idx="minor">
            <a:sysClr val="window" lastClr="FFFFFF"/>
          </a:fontRef>
        </p:style>
        <p:txBody>
          <a:bodyPr>
            <a:normAutofit/>
          </a:bodyPr>
          <a:p>
            <a:pPr>
              <a:lnSpc>
                <a:spcPct val="120000"/>
              </a:lnSpc>
            </a:pPr>
            <a:r>
              <a:rPr lang="zh-CN" altLang="en-US" sz="2000" b="1" dirty="0" smtClean="0">
                <a:latin typeface="宋体" panose="02010600030101010101" pitchFamily="2" charset="-122"/>
                <a:ea typeface="宋体" panose="02010600030101010101" pitchFamily="2" charset="-122"/>
                <a:cs typeface="宋体" panose="02010600030101010101" pitchFamily="2" charset="-122"/>
                <a:sym typeface="+mn-ea"/>
              </a:rPr>
              <a:t>民族交融</a:t>
            </a:r>
            <a:endParaRPr lang="zh-CN" altLang="en-US" sz="2000">
              <a:latin typeface="Arial" panose="020B0604020202020204" pitchFamily="34" charset="0"/>
              <a:ea typeface="微软雅黑" panose="020B0503020204020204" charset="-122"/>
              <a:sym typeface="Arial" panose="020B0604020202020204" pitchFamily="34" charset="0"/>
            </a:endParaRPr>
          </a:p>
        </p:txBody>
      </p:sp>
      <p:sp>
        <p:nvSpPr>
          <p:cNvPr id="11" name="下箭头 10"/>
          <p:cNvSpPr/>
          <p:nvPr>
            <p:custDataLst>
              <p:tags r:id="rId2"/>
            </p:custDataLst>
          </p:nvPr>
        </p:nvSpPr>
        <p:spPr>
          <a:xfrm rot="16200000">
            <a:off x="5174615" y="953135"/>
            <a:ext cx="1170305" cy="2740025"/>
          </a:xfrm>
          <a:prstGeom prst="downArrow">
            <a:avLst>
              <a:gd name="adj1" fmla="val 50000"/>
              <a:gd name="adj2" fmla="val 35000"/>
            </a:avLst>
          </a:prstGeom>
          <a:solidFill>
            <a:srgbClr val="1AA3AA"/>
          </a:solidFill>
          <a:ln>
            <a:noFill/>
          </a:ln>
        </p:spPr>
        <p:style>
          <a:lnRef idx="2">
            <a:sysClr val="window" lastClr="FFFFFF">
              <a:hueOff val="0"/>
              <a:satOff val="0"/>
              <a:lumOff val="0"/>
              <a:alphaOff val="0"/>
            </a:sysClr>
          </a:lnRef>
          <a:fillRef idx="1">
            <a:srgbClr val="1F74AD">
              <a:hueOff val="0"/>
              <a:satOff val="0"/>
              <a:lumOff val="0"/>
              <a:alphaOff val="0"/>
            </a:srgbClr>
          </a:fillRef>
          <a:effectRef idx="0">
            <a:srgbClr val="1F74AD">
              <a:hueOff val="0"/>
              <a:satOff val="0"/>
              <a:lumOff val="0"/>
              <a:alphaOff val="0"/>
            </a:srgbClr>
          </a:effectRef>
          <a:fontRef idx="minor">
            <a:sysClr val="window" lastClr="FFFFFF"/>
          </a:fontRef>
        </p:style>
        <p:txBody>
          <a:bodyPr>
            <a:normAutofit/>
          </a:bodyPr>
          <a:p>
            <a:pP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下箭头 6"/>
          <p:cNvSpPr/>
          <p:nvPr>
            <p:custDataLst>
              <p:tags r:id="rId3"/>
            </p:custDataLst>
          </p:nvPr>
        </p:nvSpPr>
        <p:spPr>
          <a:xfrm>
            <a:off x="4389755" y="2033905"/>
            <a:ext cx="2487295" cy="577850"/>
          </a:xfrm>
          <a:prstGeom prst="rect">
            <a:avLst/>
          </a:prstGeom>
        </p:spPr>
        <p:style>
          <a:lnRef idx="0">
            <a:scrgbClr r="0" g="0" b="0"/>
          </a:lnRef>
          <a:fillRef idx="0">
            <a:scrgbClr r="0" g="0" b="0"/>
          </a:fillRef>
          <a:effectRef idx="0">
            <a:scrgbClr r="0" g="0" b="0"/>
          </a:effectRef>
          <a:fontRef idx="minor">
            <a:sysClr val="window" lastClr="FFFFFF"/>
          </a:fontRef>
        </p:style>
        <p:txBody>
          <a:bodyPr spcFirstLastPara="0" vert="horz" wrap="square" lIns="91440" tIns="45720" rIns="91440" bIns="45720" numCol="1" spcCol="1270" anchor="ctr" anchorCtr="0">
            <a:noAutofit/>
          </a:bodyPr>
          <a:p>
            <a:pPr lvl="0" algn="l" defTabSz="755650">
              <a:lnSpc>
                <a:spcPct val="120000"/>
              </a:lnSpc>
              <a:spcBef>
                <a:spcPct val="0"/>
              </a:spcBef>
              <a:spcAft>
                <a:spcPct val="0"/>
              </a:spcAft>
            </a:pPr>
            <a:r>
              <a:rPr lang="zh-CN" altLang="en-US" sz="2000" spc="150">
                <a:solidFill>
                  <a:sysClr val="window" lastClr="FFFFFF"/>
                </a:solidFill>
                <a:latin typeface="Arial" panose="020B0604020202020204" pitchFamily="34" charset="0"/>
                <a:ea typeface="微软雅黑" panose="020B0503020204020204" charset="-122"/>
                <a:sym typeface="Arial" panose="020B0604020202020204" pitchFamily="34" charset="0"/>
              </a:rPr>
              <a:t>文化昌盛 中外交流</a:t>
            </a:r>
            <a:endParaRPr lang="zh-CN" altLang="en-US" sz="2000" spc="15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9" name="下箭头 8"/>
          <p:cNvSpPr/>
          <p:nvPr>
            <p:custDataLst>
              <p:tags r:id="rId4"/>
            </p:custDataLst>
          </p:nvPr>
        </p:nvSpPr>
        <p:spPr>
          <a:xfrm rot="10800000">
            <a:off x="1230630" y="2908300"/>
            <a:ext cx="1215390" cy="1769745"/>
          </a:xfrm>
          <a:prstGeom prst="downArrow">
            <a:avLst>
              <a:gd name="adj1" fmla="val 50000"/>
              <a:gd name="adj2" fmla="val 35000"/>
            </a:avLst>
          </a:prstGeom>
          <a:solidFill>
            <a:srgbClr val="69A35B"/>
          </a:solidFill>
          <a:ln>
            <a:noFill/>
          </a:ln>
        </p:spPr>
        <p:style>
          <a:lnRef idx="2">
            <a:sysClr val="window" lastClr="FFFFFF">
              <a:hueOff val="0"/>
              <a:satOff val="0"/>
              <a:lumOff val="0"/>
              <a:alphaOff val="0"/>
            </a:sysClr>
          </a:lnRef>
          <a:fillRef idx="1">
            <a:srgbClr val="1F74AD">
              <a:hueOff val="0"/>
              <a:satOff val="0"/>
              <a:lumOff val="0"/>
              <a:alphaOff val="0"/>
            </a:srgbClr>
          </a:fillRef>
          <a:effectRef idx="0">
            <a:srgbClr val="1F74AD">
              <a:hueOff val="0"/>
              <a:satOff val="0"/>
              <a:lumOff val="0"/>
              <a:alphaOff val="0"/>
            </a:srgbClr>
          </a:effectRef>
          <a:fontRef idx="minor">
            <a:sysClr val="window" lastClr="FFFFFF"/>
          </a:fontRef>
        </p:style>
        <p:txBody>
          <a:bodyPr>
            <a:normAutofit/>
          </a:bodyPr>
          <a:p>
            <a:pP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7" name="下箭头 6"/>
          <p:cNvSpPr/>
          <p:nvPr>
            <p:custDataLst>
              <p:tags r:id="rId5"/>
            </p:custDataLst>
          </p:nvPr>
        </p:nvSpPr>
        <p:spPr>
          <a:xfrm rot="16200000">
            <a:off x="396240" y="1490980"/>
            <a:ext cx="1078865" cy="1664335"/>
          </a:xfrm>
          <a:prstGeom prst="downArrow">
            <a:avLst>
              <a:gd name="adj1" fmla="val 50000"/>
              <a:gd name="adj2" fmla="val 35000"/>
            </a:avLst>
          </a:prstGeom>
          <a:solidFill>
            <a:srgbClr val="3498DB"/>
          </a:solidFill>
          <a:ln>
            <a:noFill/>
          </a:ln>
        </p:spPr>
        <p:style>
          <a:lnRef idx="2">
            <a:sysClr val="window" lastClr="FFFFFF">
              <a:hueOff val="0"/>
              <a:satOff val="0"/>
              <a:lumOff val="0"/>
              <a:alphaOff val="0"/>
            </a:sysClr>
          </a:lnRef>
          <a:fillRef idx="1">
            <a:srgbClr val="1F74AD">
              <a:hueOff val="0"/>
              <a:satOff val="0"/>
              <a:lumOff val="0"/>
              <a:alphaOff val="0"/>
            </a:srgbClr>
          </a:fillRef>
          <a:effectRef idx="0">
            <a:srgbClr val="1F74AD">
              <a:hueOff val="0"/>
              <a:satOff val="0"/>
              <a:lumOff val="0"/>
              <a:alphaOff val="0"/>
            </a:srgbClr>
          </a:effectRef>
          <a:fontRef idx="minor">
            <a:sysClr val="window" lastClr="FFFFFF"/>
          </a:fontRef>
        </p:style>
        <p:txBody>
          <a:bodyPr>
            <a:normAutofit/>
          </a:bodyPr>
          <a:p>
            <a:pP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5" name="矩形 14"/>
          <p:cNvSpPr/>
          <p:nvPr>
            <p:custDataLst>
              <p:tags r:id="rId6"/>
            </p:custDataLst>
          </p:nvPr>
        </p:nvSpPr>
        <p:spPr>
          <a:xfrm>
            <a:off x="1890395" y="1858010"/>
            <a:ext cx="2353310" cy="930910"/>
          </a:xfrm>
          <a:prstGeom prst="rect">
            <a:avLst/>
          </a:prstGeom>
          <a:ln>
            <a:solidFill>
              <a:schemeClr val="tx1"/>
            </a:solidFill>
            <a:prstDash val="solid"/>
          </a:ln>
        </p:spPr>
        <p:txBody>
          <a:bodyPr wrap="square" anchor="ctr" anchorCtr="1">
            <a:noAutofit/>
          </a:bodyPr>
          <a:p>
            <a:pPr algn="ctr">
              <a:lnSpc>
                <a:spcPct val="120000"/>
              </a:lnSpc>
            </a:pPr>
            <a:r>
              <a:rPr lang="zh-CN" altLang="en-US" sz="2400" b="1" dirty="0">
                <a:solidFill>
                  <a:srgbClr val="FF0000"/>
                </a:solidFill>
                <a:latin typeface="华文隶书" panose="02010800040101010101" charset="-122"/>
                <a:ea typeface="华文隶书" panose="02010800040101010101" charset="-122"/>
                <a:cs typeface="华文隶书" panose="02010800040101010101" charset="-122"/>
                <a:sym typeface="+mn-ea"/>
              </a:rPr>
              <a:t>隋唐制度的变化与创</a:t>
            </a:r>
            <a:r>
              <a:rPr lang="zh-CN" altLang="en-US" sz="2400" b="1" dirty="0" smtClean="0">
                <a:solidFill>
                  <a:srgbClr val="FF0000"/>
                </a:solidFill>
                <a:latin typeface="华文隶书" panose="02010800040101010101" charset="-122"/>
                <a:ea typeface="华文隶书" panose="02010800040101010101" charset="-122"/>
                <a:cs typeface="华文隶书" panose="02010800040101010101" charset="-122"/>
                <a:sym typeface="+mn-ea"/>
              </a:rPr>
              <a:t>新</a:t>
            </a:r>
            <a:endParaRPr lang="zh-CN" altLang="en-US" sz="2400" b="1" spc="300" dirty="0" smtClean="0">
              <a:solidFill>
                <a:srgbClr val="FF0000"/>
              </a:solidFill>
              <a:latin typeface="华文隶书" panose="02010800040101010101" charset="-122"/>
              <a:ea typeface="华文隶书" panose="02010800040101010101" charset="-122"/>
              <a:cs typeface="华文隶书" panose="02010800040101010101" charset="-122"/>
              <a:sym typeface="+mn-ea"/>
            </a:endParaRPr>
          </a:p>
        </p:txBody>
      </p:sp>
      <p:sp>
        <p:nvSpPr>
          <p:cNvPr id="2" name="文本框 1"/>
          <p:cNvSpPr txBox="1"/>
          <p:nvPr/>
        </p:nvSpPr>
        <p:spPr>
          <a:xfrm>
            <a:off x="1604010" y="3355975"/>
            <a:ext cx="438150" cy="1322070"/>
          </a:xfrm>
          <a:prstGeom prst="rect">
            <a:avLst/>
          </a:prstGeom>
          <a:noFill/>
        </p:spPr>
        <p:txBody>
          <a:bodyPr wrap="none" rtlCol="0" anchor="t">
            <a:spAutoFit/>
          </a:bodyPr>
          <a:p>
            <a:r>
              <a:rPr lang="zh-CN" altLang="en-US" sz="2000" b="1" dirty="0" smtClean="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经</a:t>
            </a:r>
            <a:endParaRPr lang="zh-CN" altLang="en-US" sz="2000" b="1" dirty="0" smtClean="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r>
              <a:rPr lang="zh-CN" altLang="en-US" sz="2000" b="1" dirty="0" smtClean="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济</a:t>
            </a:r>
            <a:endParaRPr lang="zh-CN" altLang="en-US" sz="2000" b="1" dirty="0" smtClean="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r>
              <a:rPr lang="zh-CN" altLang="en-US" sz="2000" b="1" dirty="0" smtClean="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发</a:t>
            </a:r>
            <a:endParaRPr lang="zh-CN" altLang="en-US" sz="2000" b="1" dirty="0" smtClean="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r>
              <a:rPr lang="zh-CN" altLang="en-US" sz="2000" b="1" dirty="0" smtClean="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展</a:t>
            </a:r>
            <a:endParaRPr lang="zh-CN" altLang="en-US" sz="2000" b="1" dirty="0" smtClean="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文本框 2"/>
          <p:cNvSpPr txBox="1"/>
          <p:nvPr/>
        </p:nvSpPr>
        <p:spPr>
          <a:xfrm>
            <a:off x="102870" y="2033905"/>
            <a:ext cx="1198880" cy="398780"/>
          </a:xfrm>
          <a:prstGeom prst="rect">
            <a:avLst/>
          </a:prstGeom>
          <a:noFill/>
        </p:spPr>
        <p:txBody>
          <a:bodyPr wrap="none" rtlCol="0">
            <a:spAutoFit/>
          </a:bodyPr>
          <a:p>
            <a:r>
              <a:rPr lang="zh-CN" altLang="en-US" sz="2000">
                <a:solidFill>
                  <a:schemeClr val="bg1"/>
                </a:solidFill>
              </a:rPr>
              <a:t>政权更迭</a:t>
            </a:r>
            <a:endParaRPr lang="zh-CN" altLang="en-US" sz="2000">
              <a:solidFill>
                <a:schemeClr val="bg1"/>
              </a:solidFill>
            </a:endParaRPr>
          </a:p>
        </p:txBody>
      </p:sp>
      <p:sp>
        <p:nvSpPr>
          <p:cNvPr id="6" name="文本框 5"/>
          <p:cNvSpPr txBox="1"/>
          <p:nvPr/>
        </p:nvSpPr>
        <p:spPr>
          <a:xfrm>
            <a:off x="2516505" y="3056890"/>
            <a:ext cx="6485890" cy="3476625"/>
          </a:xfrm>
          <a:prstGeom prst="rect">
            <a:avLst/>
          </a:prstGeom>
          <a:noFill/>
          <a:ln>
            <a:noFill/>
            <a:prstDash val="lgDash"/>
          </a:ln>
        </p:spPr>
        <p:txBody>
          <a:bodyPr wrap="square" rtlCol="0" anchor="t">
            <a:spAutoFit/>
          </a:bodyPr>
          <a:p>
            <a:pPr indent="0"/>
            <a:r>
              <a:rPr lang="en-US" altLang="zh-CN" sz="2200" b="1" dirty="0" smtClean="0">
                <a:latin typeface="宋体" panose="02010600030101010101" pitchFamily="2" charset="-122"/>
                <a:ea typeface="宋体" panose="02010600030101010101" pitchFamily="2" charset="-122"/>
                <a:cs typeface="宋体" panose="02010600030101010101" pitchFamily="2" charset="-122"/>
                <a:sym typeface="+mn-ea"/>
              </a:rPr>
              <a:t>   </a:t>
            </a:r>
            <a:r>
              <a:rPr lang="zh-CN" altLang="en-US" sz="2200" b="1" dirty="0" smtClean="0">
                <a:latin typeface="宋体" panose="02010600030101010101" pitchFamily="2" charset="-122"/>
                <a:ea typeface="宋体" panose="02010600030101010101" pitchFamily="2" charset="-122"/>
                <a:cs typeface="宋体" panose="02010600030101010101" pitchFamily="2" charset="-122"/>
                <a:sym typeface="+mn-ea"/>
              </a:rPr>
              <a:t>本课共三个子目，围绕着制度的变化与创新这一主题，展现了隋唐时期在选官方面通过科举制度打破了以门第和家世选官的贵族制残余，逐渐形成开放流动的选官之法；在中央官制方面，三省六部制的设立既有利于皇权的集中又有利于集思广益避免决策失误，中枢官制日臻完善；在赋税制度方面，租庸调制和两税法应时而设，中国古代的征税标准逐渐从以人丁为主向以资产为主转变，反映了国家对农民的人身控制趋向松弛。各项制度集前代之大成，开未来之典范</a:t>
            </a:r>
            <a:r>
              <a:rPr lang="zh-CN" altLang="en-US" sz="2200" b="1" dirty="0" smtClean="0">
                <a:latin typeface="微软雅黑" panose="020B0503020204020204" charset="-122"/>
                <a:ea typeface="微软雅黑" panose="020B0503020204020204" charset="-122"/>
                <a:cs typeface="微软雅黑" panose="020B0503020204020204" charset="-122"/>
                <a:sym typeface="+mn-ea"/>
              </a:rPr>
              <a:t>。</a:t>
            </a:r>
            <a:endParaRPr lang="zh-CN" altLang="en-US" sz="2200" b="1" dirty="0" smtClean="0">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flipH="1">
            <a:off x="1147445" y="1416050"/>
            <a:ext cx="7241540" cy="1198880"/>
          </a:xfrm>
          <a:prstGeom prst="rect">
            <a:avLst/>
          </a:prstGeom>
          <a:solidFill>
            <a:schemeClr val="bg1"/>
          </a:solidFill>
        </p:spPr>
        <p:txBody>
          <a:bodyPr wrap="square">
            <a:spAutoFit/>
          </a:bodyPr>
          <a:lstStyle/>
          <a:p>
            <a:r>
              <a:rPr lang="zh-CN" altLang="en-US" sz="3600" b="1" dirty="0" smtClean="0">
                <a:solidFill>
                  <a:srgbClr val="FF0000"/>
                </a:solidFill>
              </a:rPr>
              <a:t>创新是一个民族进步的灵魂，是一个国家兴旺发达的不竭动力！</a:t>
            </a:r>
            <a:endParaRPr lang="zh-CN" altLang="en-US" sz="3600" b="1" dirty="0" smtClean="0">
              <a:solidFill>
                <a:srgbClr val="FF0000"/>
              </a:solidFill>
            </a:endParaRPr>
          </a:p>
        </p:txBody>
      </p:sp>
      <p:sp>
        <p:nvSpPr>
          <p:cNvPr id="4" name="文本框 3"/>
          <p:cNvSpPr txBox="1"/>
          <p:nvPr/>
        </p:nvSpPr>
        <p:spPr>
          <a:xfrm>
            <a:off x="1530350" y="3422015"/>
            <a:ext cx="6476365" cy="1198880"/>
          </a:xfrm>
          <a:prstGeom prst="rect">
            <a:avLst/>
          </a:prstGeom>
          <a:noFill/>
        </p:spPr>
        <p:txBody>
          <a:bodyPr wrap="square" rtlCol="0">
            <a:spAutoFit/>
          </a:bodyPr>
          <a:p>
            <a:r>
              <a:rPr lang="zh-CN" altLang="en-US" sz="3600" b="1" dirty="0" smtClean="0">
                <a:solidFill>
                  <a:schemeClr val="tx1"/>
                </a:solidFill>
              </a:rPr>
              <a:t>课后思考：</a:t>
            </a:r>
            <a:endParaRPr lang="zh-CN" altLang="en-US" sz="3600" b="1" dirty="0" smtClean="0">
              <a:solidFill>
                <a:schemeClr val="tx1"/>
              </a:solidFill>
            </a:endParaRPr>
          </a:p>
          <a:p>
            <a:r>
              <a:rPr lang="zh-CN" altLang="en-US" sz="3600" b="1" dirty="0" smtClean="0">
                <a:solidFill>
                  <a:schemeClr val="tx1"/>
                </a:solidFill>
              </a:rPr>
              <a:t>       推动创新的动力是什么？</a:t>
            </a:r>
            <a:endParaRPr lang="zh-CN" altLang="en-US" sz="3600" b="1"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0240" y="1730609"/>
            <a:ext cx="463868" cy="3322955"/>
          </a:xfrm>
          <a:prstGeom prst="rect">
            <a:avLst/>
          </a:prstGeom>
          <a:noFill/>
        </p:spPr>
        <p:txBody>
          <a:bodyPr wrap="square" rtlCol="0">
            <a:spAutoFit/>
          </a:bodyPr>
          <a:lstStyle/>
          <a:p>
            <a:pPr algn="ctr"/>
            <a:r>
              <a:rPr lang="zh-CN" altLang="en-US" sz="2100" dirty="0">
                <a:solidFill>
                  <a:srgbClr val="C94248"/>
                </a:solidFill>
                <a:latin typeface="黑体" panose="02010609060101010101" pitchFamily="49" charset="-122"/>
                <a:ea typeface="黑体" panose="02010609060101010101" pitchFamily="49" charset="-122"/>
              </a:rPr>
              <a:t>隋唐制度的变化与创新</a:t>
            </a:r>
            <a:endParaRPr lang="zh-CN" altLang="en-US" sz="2100" dirty="0">
              <a:solidFill>
                <a:srgbClr val="C94248"/>
              </a:solidFill>
              <a:latin typeface="黑体" panose="02010609060101010101" pitchFamily="49" charset="-122"/>
              <a:ea typeface="黑体" panose="02010609060101010101" pitchFamily="49" charset="-122"/>
            </a:endParaRPr>
          </a:p>
        </p:txBody>
      </p:sp>
      <p:sp>
        <p:nvSpPr>
          <p:cNvPr id="4" name="文本框 3"/>
          <p:cNvSpPr txBox="1"/>
          <p:nvPr/>
        </p:nvSpPr>
        <p:spPr>
          <a:xfrm>
            <a:off x="2055768" y="1424156"/>
            <a:ext cx="5879448" cy="368300"/>
          </a:xfrm>
          <a:prstGeom prst="rect">
            <a:avLst/>
          </a:prstGeom>
          <a:noFill/>
        </p:spPr>
        <p:txBody>
          <a:bodyPr wrap="square" rtlCol="0">
            <a:spAutoFit/>
          </a:bodyPr>
          <a:lstStyle/>
          <a:p>
            <a:pPr algn="just"/>
            <a:r>
              <a:rPr lang="zh-CN" altLang="en-US" dirty="0" smtClean="0">
                <a:solidFill>
                  <a:srgbClr val="C94248"/>
                </a:solidFill>
                <a:latin typeface="黑体" panose="02010609060101010101" pitchFamily="49" charset="-122"/>
                <a:ea typeface="黑体" panose="02010609060101010101" pitchFamily="49" charset="-122"/>
                <a:cs typeface="黑体" panose="02010609060101010101" pitchFamily="49" charset="-122"/>
              </a:rPr>
              <a:t>变化：</a:t>
            </a:r>
            <a:r>
              <a:rPr lang="zh-CN" altLang="en-US" dirty="0" smtClean="0">
                <a:latin typeface="黑体" panose="02010609060101010101" pitchFamily="49" charset="-122"/>
                <a:ea typeface="黑体" panose="02010609060101010101" pitchFamily="49" charset="-122"/>
                <a:cs typeface="黑体" panose="02010609060101010101" pitchFamily="49" charset="-122"/>
              </a:rPr>
              <a:t>两汉察举制</a:t>
            </a:r>
            <a:r>
              <a:rPr lang="en-US" altLang="zh-CN" dirty="0" smtClean="0">
                <a:latin typeface="黑体" panose="02010609060101010101" pitchFamily="49" charset="-122"/>
                <a:ea typeface="黑体" panose="02010609060101010101" pitchFamily="49" charset="-122"/>
                <a:cs typeface="黑体" panose="02010609060101010101" pitchFamily="49" charset="-122"/>
              </a:rPr>
              <a:t>——</a:t>
            </a:r>
            <a:r>
              <a:rPr lang="zh-CN" altLang="en-US" dirty="0" smtClean="0">
                <a:latin typeface="黑体" panose="02010609060101010101" pitchFamily="49" charset="-122"/>
                <a:ea typeface="黑体" panose="02010609060101010101" pitchFamily="49" charset="-122"/>
                <a:cs typeface="黑体" panose="02010609060101010101" pitchFamily="49" charset="-122"/>
              </a:rPr>
              <a:t>魏晋九品中正制</a:t>
            </a:r>
            <a:r>
              <a:rPr lang="en-US" altLang="zh-CN" dirty="0" smtClean="0">
                <a:latin typeface="黑体" panose="02010609060101010101" pitchFamily="49" charset="-122"/>
                <a:ea typeface="黑体" panose="02010609060101010101" pitchFamily="49" charset="-122"/>
                <a:cs typeface="黑体" panose="02010609060101010101" pitchFamily="49" charset="-122"/>
              </a:rPr>
              <a:t>——</a:t>
            </a:r>
            <a:r>
              <a:rPr lang="zh-CN" altLang="en-US" dirty="0" smtClean="0">
                <a:latin typeface="黑体" panose="02010609060101010101" pitchFamily="49" charset="-122"/>
                <a:ea typeface="黑体" panose="02010609060101010101" pitchFamily="49" charset="-122"/>
                <a:cs typeface="黑体" panose="02010609060101010101" pitchFamily="49" charset="-122"/>
              </a:rPr>
              <a:t>隋唐科举制</a:t>
            </a:r>
            <a:endParaRPr lang="zh-CN" altLang="en-US" dirty="0">
              <a:latin typeface="黑体" panose="02010609060101010101" pitchFamily="49" charset="-122"/>
              <a:ea typeface="黑体" panose="02010609060101010101" pitchFamily="49" charset="-122"/>
              <a:cs typeface="黑体" panose="02010609060101010101" pitchFamily="49" charset="-122"/>
            </a:endParaRPr>
          </a:p>
        </p:txBody>
      </p:sp>
      <p:sp>
        <p:nvSpPr>
          <p:cNvPr id="8" name="文本框 7"/>
          <p:cNvSpPr txBox="1"/>
          <p:nvPr/>
        </p:nvSpPr>
        <p:spPr>
          <a:xfrm>
            <a:off x="1954146" y="1802366"/>
            <a:ext cx="6569375" cy="368300"/>
          </a:xfrm>
          <a:prstGeom prst="rect">
            <a:avLst/>
          </a:prstGeom>
          <a:noFill/>
        </p:spPr>
        <p:txBody>
          <a:bodyPr wrap="square" rtlCol="0">
            <a:spAutoFit/>
          </a:bodyPr>
          <a:lstStyle/>
          <a:p>
            <a:pPr algn="just"/>
            <a:r>
              <a:rPr lang="zh-CN" altLang="en-US" dirty="0" smtClean="0">
                <a:latin typeface="黑体" panose="02010609060101010101" pitchFamily="49" charset="-122"/>
                <a:ea typeface="黑体" panose="02010609060101010101" pitchFamily="49" charset="-122"/>
                <a:cs typeface="黑体" panose="02010609060101010101" pitchFamily="49" charset="-122"/>
                <a:sym typeface="+mn-ea"/>
              </a:rPr>
              <a:t> </a:t>
            </a:r>
            <a:r>
              <a:rPr lang="zh-CN" altLang="en-US" dirty="0">
                <a:solidFill>
                  <a:srgbClr val="C94248"/>
                </a:solidFill>
                <a:latin typeface="黑体" panose="02010609060101010101" pitchFamily="49" charset="-122"/>
                <a:ea typeface="黑体" panose="02010609060101010101" pitchFamily="49" charset="-122"/>
                <a:cs typeface="黑体" panose="02010609060101010101" pitchFamily="49" charset="-122"/>
                <a:sym typeface="+mn-ea"/>
              </a:rPr>
              <a:t>创新</a:t>
            </a:r>
            <a:r>
              <a:rPr lang="zh-CN" altLang="en-US" dirty="0" smtClean="0">
                <a:solidFill>
                  <a:srgbClr val="C94248"/>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dirty="0" smtClean="0">
                <a:latin typeface="黑体" panose="02010609060101010101" pitchFamily="49" charset="-122"/>
                <a:ea typeface="黑体" panose="02010609060101010101" pitchFamily="49" charset="-122"/>
                <a:cs typeface="黑体" panose="02010609060101010101" pitchFamily="49" charset="-122"/>
                <a:sym typeface="+mn-ea"/>
              </a:rPr>
              <a:t>权力</a:t>
            </a:r>
            <a:r>
              <a:rPr lang="zh-CN" altLang="en-US" dirty="0">
                <a:latin typeface="黑体" panose="02010609060101010101" pitchFamily="49" charset="-122"/>
                <a:ea typeface="黑体" panose="02010609060101010101" pitchFamily="49" charset="-122"/>
                <a:cs typeface="黑体" panose="02010609060101010101" pitchFamily="49" charset="-122"/>
                <a:sym typeface="+mn-ea"/>
              </a:rPr>
              <a:t>集中</a:t>
            </a:r>
            <a:r>
              <a:rPr lang="zh-CN" altLang="en-US" dirty="0" smtClean="0">
                <a:latin typeface="黑体" panose="02010609060101010101" pitchFamily="49" charset="-122"/>
                <a:ea typeface="黑体" panose="02010609060101010101" pitchFamily="49" charset="-122"/>
                <a:cs typeface="黑体" panose="02010609060101010101" pitchFamily="49" charset="-122"/>
                <a:sym typeface="+mn-ea"/>
              </a:rPr>
              <a:t>中央、考试衡量才学、方式</a:t>
            </a:r>
            <a:r>
              <a:rPr lang="zh-CN" altLang="en-US" dirty="0">
                <a:latin typeface="黑体" panose="02010609060101010101" pitchFamily="49" charset="-122"/>
                <a:ea typeface="黑体" panose="02010609060101010101" pitchFamily="49" charset="-122"/>
                <a:cs typeface="黑体" panose="02010609060101010101" pitchFamily="49" charset="-122"/>
                <a:sym typeface="+mn-ea"/>
              </a:rPr>
              <a:t>公开</a:t>
            </a:r>
            <a:r>
              <a:rPr lang="zh-CN" altLang="en-US" dirty="0" smtClean="0">
                <a:latin typeface="黑体" panose="02010609060101010101" pitchFamily="49" charset="-122"/>
                <a:ea typeface="黑体" panose="02010609060101010101" pitchFamily="49" charset="-122"/>
                <a:cs typeface="黑体" panose="02010609060101010101" pitchFamily="49" charset="-122"/>
                <a:sym typeface="+mn-ea"/>
              </a:rPr>
              <a:t>公正。</a:t>
            </a:r>
            <a:endParaRPr lang="zh-CN" altLang="en-US" dirty="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26" name="文本框 25"/>
          <p:cNvSpPr txBox="1"/>
          <p:nvPr/>
        </p:nvSpPr>
        <p:spPr>
          <a:xfrm>
            <a:off x="806617" y="3276521"/>
            <a:ext cx="1143909" cy="368300"/>
          </a:xfrm>
          <a:prstGeom prst="rect">
            <a:avLst/>
          </a:prstGeom>
          <a:noFill/>
        </p:spPr>
        <p:txBody>
          <a:bodyPr wrap="square" rtlCol="0">
            <a:spAutoFit/>
          </a:bodyPr>
          <a:lstStyle/>
          <a:p>
            <a:pPr algn="just"/>
            <a:r>
              <a:rPr lang="zh-CN" altLang="en-US" dirty="0">
                <a:solidFill>
                  <a:srgbClr val="C94248"/>
                </a:solidFill>
                <a:latin typeface="黑体" panose="02010609060101010101" pitchFamily="49" charset="-122"/>
                <a:ea typeface="黑体" panose="02010609060101010101" pitchFamily="49" charset="-122"/>
              </a:rPr>
              <a:t>中央官制</a:t>
            </a:r>
            <a:endParaRPr lang="zh-CN" altLang="en-US" dirty="0">
              <a:solidFill>
                <a:srgbClr val="C94248"/>
              </a:solidFill>
              <a:latin typeface="黑体" panose="02010609060101010101" pitchFamily="49" charset="-122"/>
              <a:ea typeface="黑体" panose="02010609060101010101" pitchFamily="49" charset="-122"/>
            </a:endParaRPr>
          </a:p>
        </p:txBody>
      </p:sp>
      <p:sp>
        <p:nvSpPr>
          <p:cNvPr id="40" name="文本框 39"/>
          <p:cNvSpPr txBox="1"/>
          <p:nvPr/>
        </p:nvSpPr>
        <p:spPr>
          <a:xfrm>
            <a:off x="815524" y="1813009"/>
            <a:ext cx="1364456" cy="368300"/>
          </a:xfrm>
          <a:prstGeom prst="rect">
            <a:avLst/>
          </a:prstGeom>
          <a:noFill/>
        </p:spPr>
        <p:txBody>
          <a:bodyPr wrap="square" rtlCol="0">
            <a:spAutoFit/>
          </a:bodyPr>
          <a:lstStyle/>
          <a:p>
            <a:pPr algn="just"/>
            <a:r>
              <a:rPr lang="zh-CN" altLang="en-US" dirty="0">
                <a:solidFill>
                  <a:srgbClr val="C94248"/>
                </a:solidFill>
                <a:latin typeface="黑体" panose="02010609060101010101" pitchFamily="49" charset="-122"/>
                <a:ea typeface="黑体" panose="02010609060101010101" pitchFamily="49" charset="-122"/>
              </a:rPr>
              <a:t>选官制度</a:t>
            </a:r>
            <a:endParaRPr lang="zh-CN" altLang="en-US" dirty="0">
              <a:solidFill>
                <a:srgbClr val="C94248"/>
              </a:solidFill>
              <a:latin typeface="黑体" panose="02010609060101010101" pitchFamily="49" charset="-122"/>
              <a:ea typeface="黑体" panose="02010609060101010101" pitchFamily="49" charset="-122"/>
            </a:endParaRPr>
          </a:p>
        </p:txBody>
      </p:sp>
      <p:sp>
        <p:nvSpPr>
          <p:cNvPr id="41" name="文本框 40"/>
          <p:cNvSpPr txBox="1"/>
          <p:nvPr/>
        </p:nvSpPr>
        <p:spPr>
          <a:xfrm>
            <a:off x="833336" y="4528174"/>
            <a:ext cx="1364456" cy="368300"/>
          </a:xfrm>
          <a:prstGeom prst="rect">
            <a:avLst/>
          </a:prstGeom>
          <a:noFill/>
        </p:spPr>
        <p:txBody>
          <a:bodyPr wrap="square" rtlCol="0">
            <a:spAutoFit/>
          </a:bodyPr>
          <a:lstStyle/>
          <a:p>
            <a:pPr algn="just"/>
            <a:r>
              <a:rPr lang="zh-CN" altLang="en-US" dirty="0">
                <a:solidFill>
                  <a:srgbClr val="C94248"/>
                </a:solidFill>
                <a:latin typeface="黑体" panose="02010609060101010101" pitchFamily="49" charset="-122"/>
                <a:ea typeface="黑体" panose="02010609060101010101" pitchFamily="49" charset="-122"/>
              </a:rPr>
              <a:t>赋税制度</a:t>
            </a:r>
            <a:endParaRPr lang="zh-CN" altLang="en-US" dirty="0">
              <a:solidFill>
                <a:srgbClr val="C94248"/>
              </a:solidFill>
              <a:latin typeface="黑体" panose="02010609060101010101" pitchFamily="49" charset="-122"/>
              <a:ea typeface="黑体" panose="02010609060101010101" pitchFamily="49" charset="-122"/>
            </a:endParaRPr>
          </a:p>
        </p:txBody>
      </p:sp>
      <p:sp>
        <p:nvSpPr>
          <p:cNvPr id="43" name="左大括号 42"/>
          <p:cNvSpPr/>
          <p:nvPr/>
        </p:nvSpPr>
        <p:spPr>
          <a:xfrm>
            <a:off x="1870372" y="1541552"/>
            <a:ext cx="152109" cy="903838"/>
          </a:xfrm>
          <a:prstGeom prst="leftBrace">
            <a:avLst>
              <a:gd name="adj1" fmla="val 111583"/>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latin typeface="黑体" panose="02010609060101010101" pitchFamily="49" charset="-122"/>
              <a:ea typeface="黑体" panose="02010609060101010101" pitchFamily="49" charset="-122"/>
            </a:endParaRPr>
          </a:p>
        </p:txBody>
      </p:sp>
      <p:sp>
        <p:nvSpPr>
          <p:cNvPr id="44" name="左大括号 43"/>
          <p:cNvSpPr/>
          <p:nvPr/>
        </p:nvSpPr>
        <p:spPr>
          <a:xfrm>
            <a:off x="1908425" y="2908523"/>
            <a:ext cx="113351" cy="1166742"/>
          </a:xfrm>
          <a:prstGeom prst="leftBrace">
            <a:avLst>
              <a:gd name="adj1" fmla="val 111538"/>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latin typeface="黑体" panose="02010609060101010101" pitchFamily="49" charset="-122"/>
              <a:ea typeface="黑体" panose="02010609060101010101" pitchFamily="49" charset="-122"/>
            </a:endParaRPr>
          </a:p>
        </p:txBody>
      </p:sp>
      <p:sp>
        <p:nvSpPr>
          <p:cNvPr id="45" name="左大括号 44"/>
          <p:cNvSpPr/>
          <p:nvPr/>
        </p:nvSpPr>
        <p:spPr>
          <a:xfrm>
            <a:off x="630405" y="1643802"/>
            <a:ext cx="144460" cy="3286495"/>
          </a:xfrm>
          <a:prstGeom prst="leftBrace">
            <a:avLst>
              <a:gd name="adj1" fmla="val 111583"/>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latin typeface="黑体" panose="02010609060101010101" pitchFamily="49" charset="-122"/>
              <a:ea typeface="黑体" panose="02010609060101010101" pitchFamily="49" charset="-122"/>
            </a:endParaRPr>
          </a:p>
        </p:txBody>
      </p:sp>
      <p:sp>
        <p:nvSpPr>
          <p:cNvPr id="16" name="TextBox 15"/>
          <p:cNvSpPr txBox="1"/>
          <p:nvPr/>
        </p:nvSpPr>
        <p:spPr>
          <a:xfrm>
            <a:off x="2075221" y="2196009"/>
            <a:ext cx="6555180" cy="368300"/>
          </a:xfrm>
          <a:prstGeom prst="rect">
            <a:avLst/>
          </a:prstGeom>
          <a:noFill/>
        </p:spPr>
        <p:txBody>
          <a:bodyPr wrap="square" rtlCol="0">
            <a:spAutoFit/>
          </a:bodyPr>
          <a:lstStyle/>
          <a:p>
            <a:pPr algn="just"/>
            <a:r>
              <a:rPr lang="zh-CN" altLang="en-US" dirty="0">
                <a:solidFill>
                  <a:srgbClr val="C94248"/>
                </a:solidFill>
                <a:latin typeface="黑体" panose="02010609060101010101" pitchFamily="49" charset="-122"/>
                <a:ea typeface="黑体" panose="02010609060101010101" pitchFamily="49" charset="-122"/>
              </a:rPr>
              <a:t>影响：</a:t>
            </a:r>
            <a:r>
              <a:rPr lang="zh-CN" altLang="en-US" dirty="0">
                <a:latin typeface="黑体" panose="02010609060101010101" pitchFamily="49" charset="-122"/>
                <a:ea typeface="黑体" panose="02010609060101010101" pitchFamily="49" charset="-122"/>
              </a:rPr>
              <a:t>扩大了统治基础，提高官员的文化素质，加强</a:t>
            </a:r>
            <a:r>
              <a:rPr lang="zh-CN" altLang="en-US" dirty="0" smtClean="0">
                <a:latin typeface="黑体" panose="02010609060101010101" pitchFamily="49" charset="-122"/>
                <a:ea typeface="黑体" panose="02010609060101010101" pitchFamily="49" charset="-122"/>
              </a:rPr>
              <a:t>中央集权。</a:t>
            </a:r>
            <a:endParaRPr lang="zh-CN" altLang="en-US" dirty="0">
              <a:latin typeface="黑体" panose="02010609060101010101" pitchFamily="49" charset="-122"/>
              <a:ea typeface="黑体" panose="02010609060101010101" pitchFamily="49" charset="-122"/>
            </a:endParaRPr>
          </a:p>
        </p:txBody>
      </p:sp>
      <p:sp>
        <p:nvSpPr>
          <p:cNvPr id="22" name="TextBox 21"/>
          <p:cNvSpPr txBox="1"/>
          <p:nvPr/>
        </p:nvSpPr>
        <p:spPr>
          <a:xfrm>
            <a:off x="2084070" y="2774950"/>
            <a:ext cx="6857365" cy="368300"/>
          </a:xfrm>
          <a:prstGeom prst="rect">
            <a:avLst/>
          </a:prstGeom>
          <a:noFill/>
        </p:spPr>
        <p:txBody>
          <a:bodyPr wrap="square" rtlCol="0">
            <a:spAutoFit/>
          </a:bodyPr>
          <a:lstStyle/>
          <a:p>
            <a:pPr algn="just"/>
            <a:r>
              <a:rPr lang="zh-CN" altLang="en-US" dirty="0">
                <a:solidFill>
                  <a:srgbClr val="C94248"/>
                </a:solidFill>
                <a:latin typeface="黑体" panose="02010609060101010101" pitchFamily="49" charset="-122"/>
                <a:ea typeface="黑体" panose="02010609060101010101" pitchFamily="49" charset="-122"/>
                <a:cs typeface="黑体" panose="02010609060101010101" pitchFamily="49" charset="-122"/>
              </a:rPr>
              <a:t>变化</a:t>
            </a:r>
            <a:r>
              <a:rPr lang="zh-CN" altLang="en-US" dirty="0" smtClean="0">
                <a:solidFill>
                  <a:srgbClr val="C94248"/>
                </a:solidFill>
                <a:latin typeface="黑体" panose="02010609060101010101" pitchFamily="49" charset="-122"/>
                <a:ea typeface="黑体" panose="02010609060101010101" pitchFamily="49" charset="-122"/>
                <a:cs typeface="黑体" panose="02010609060101010101" pitchFamily="49" charset="-122"/>
              </a:rPr>
              <a:t>：</a:t>
            </a:r>
            <a:r>
              <a:rPr lang="zh-CN" altLang="en-US" dirty="0">
                <a:latin typeface="黑体" panose="02010609060101010101" pitchFamily="49" charset="-122"/>
                <a:ea typeface="黑体" panose="02010609060101010101" pitchFamily="49" charset="-122"/>
                <a:cs typeface="黑体" panose="02010609060101010101" pitchFamily="49" charset="-122"/>
              </a:rPr>
              <a:t>秦汉三公九卿制</a:t>
            </a:r>
            <a:r>
              <a:rPr lang="en-US" altLang="zh-CN" dirty="0">
                <a:latin typeface="黑体" panose="02010609060101010101" pitchFamily="49" charset="-122"/>
                <a:ea typeface="黑体" panose="02010609060101010101" pitchFamily="49" charset="-122"/>
                <a:cs typeface="黑体" panose="02010609060101010101" pitchFamily="49" charset="-122"/>
              </a:rPr>
              <a:t>—</a:t>
            </a:r>
            <a:r>
              <a:rPr lang="en-US" altLang="zh-CN"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dirty="0">
                <a:latin typeface="黑体" panose="02010609060101010101" pitchFamily="49" charset="-122"/>
                <a:ea typeface="黑体" panose="02010609060101010101" pitchFamily="49" charset="-122"/>
                <a:cs typeface="黑体" panose="02010609060101010101" pitchFamily="49" charset="-122"/>
              </a:rPr>
              <a:t>汉武帝设中外朝</a:t>
            </a:r>
            <a:r>
              <a:rPr lang="en-US" altLang="zh-CN" dirty="0" smtClean="0">
                <a:latin typeface="黑体" panose="02010609060101010101" pitchFamily="49" charset="-122"/>
                <a:ea typeface="黑体" panose="02010609060101010101" pitchFamily="49" charset="-122"/>
                <a:cs typeface="黑体" panose="02010609060101010101" pitchFamily="49" charset="-122"/>
              </a:rPr>
              <a:t>—</a:t>
            </a:r>
            <a:r>
              <a:rPr lang="en-US" altLang="zh-CN"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dirty="0" smtClean="0">
                <a:latin typeface="黑体" panose="02010609060101010101" pitchFamily="49" charset="-122"/>
                <a:ea typeface="黑体" panose="02010609060101010101" pitchFamily="49" charset="-122"/>
                <a:cs typeface="黑体" panose="02010609060101010101" pitchFamily="49" charset="-122"/>
              </a:rPr>
              <a:t>隋唐三省六部制</a:t>
            </a:r>
            <a:endParaRPr lang="zh-CN" altLang="en-US" dirty="0">
              <a:latin typeface="黑体" panose="02010609060101010101" pitchFamily="49" charset="-122"/>
              <a:ea typeface="黑体" panose="02010609060101010101" pitchFamily="49" charset="-122"/>
              <a:cs typeface="黑体" panose="02010609060101010101" pitchFamily="49" charset="-122"/>
            </a:endParaRPr>
          </a:p>
        </p:txBody>
      </p:sp>
      <p:sp>
        <p:nvSpPr>
          <p:cNvPr id="23" name="TextBox 22"/>
          <p:cNvSpPr txBox="1"/>
          <p:nvPr/>
        </p:nvSpPr>
        <p:spPr>
          <a:xfrm>
            <a:off x="2093032" y="3157904"/>
            <a:ext cx="6430483" cy="368300"/>
          </a:xfrm>
          <a:prstGeom prst="rect">
            <a:avLst/>
          </a:prstGeom>
          <a:noFill/>
        </p:spPr>
        <p:txBody>
          <a:bodyPr wrap="square" rtlCol="0">
            <a:spAutoFit/>
          </a:bodyPr>
          <a:lstStyle/>
          <a:p>
            <a:r>
              <a:rPr lang="zh-CN" altLang="en-US" dirty="0">
                <a:solidFill>
                  <a:srgbClr val="C94248"/>
                </a:solidFill>
                <a:latin typeface="黑体" panose="02010609060101010101" pitchFamily="49" charset="-122"/>
                <a:ea typeface="黑体" panose="02010609060101010101" pitchFamily="49" charset="-122"/>
              </a:rPr>
              <a:t>创新</a:t>
            </a:r>
            <a:r>
              <a:rPr lang="zh-CN" altLang="en-US" dirty="0" smtClean="0">
                <a:solidFill>
                  <a:srgbClr val="C94248"/>
                </a:solidFill>
                <a:latin typeface="黑体" panose="02010609060101010101" pitchFamily="49" charset="-122"/>
                <a:ea typeface="黑体" panose="02010609060101010101" pitchFamily="49" charset="-122"/>
              </a:rPr>
              <a:t>：</a:t>
            </a:r>
            <a:r>
              <a:rPr lang="zh-CN" altLang="en-US" dirty="0" smtClean="0">
                <a:latin typeface="黑体" panose="02010609060101010101" pitchFamily="49" charset="-122"/>
                <a:ea typeface="黑体" panose="02010609060101010101" pitchFamily="49" charset="-122"/>
              </a:rPr>
              <a:t>决策的集思广益、程序规范、两层分权。</a:t>
            </a:r>
            <a:endParaRPr lang="zh-CN" altLang="en-US" dirty="0">
              <a:latin typeface="黑体" panose="02010609060101010101" pitchFamily="49" charset="-122"/>
              <a:ea typeface="黑体" panose="02010609060101010101" pitchFamily="49" charset="-122"/>
            </a:endParaRPr>
          </a:p>
        </p:txBody>
      </p:sp>
      <p:sp>
        <p:nvSpPr>
          <p:cNvPr id="24" name="TextBox 23"/>
          <p:cNvSpPr txBox="1"/>
          <p:nvPr/>
        </p:nvSpPr>
        <p:spPr>
          <a:xfrm>
            <a:off x="2102168" y="3549968"/>
            <a:ext cx="6923246" cy="368300"/>
          </a:xfrm>
          <a:prstGeom prst="rect">
            <a:avLst/>
          </a:prstGeom>
          <a:noFill/>
        </p:spPr>
        <p:txBody>
          <a:bodyPr wrap="square" rtlCol="0">
            <a:spAutoFit/>
          </a:bodyPr>
          <a:lstStyle/>
          <a:p>
            <a:pPr algn="just"/>
            <a:r>
              <a:rPr lang="zh-CN" altLang="en-US" dirty="0">
                <a:solidFill>
                  <a:srgbClr val="C94248"/>
                </a:solidFill>
                <a:latin typeface="黑体" panose="02010609060101010101" pitchFamily="49" charset="-122"/>
                <a:ea typeface="黑体" panose="02010609060101010101" pitchFamily="49" charset="-122"/>
              </a:rPr>
              <a:t>影响：</a:t>
            </a:r>
            <a:r>
              <a:rPr lang="zh-CN" altLang="en-US" dirty="0">
                <a:latin typeface="黑体" panose="02010609060101010101" pitchFamily="49" charset="-122"/>
                <a:ea typeface="黑体" panose="02010609060101010101" pitchFamily="49" charset="-122"/>
              </a:rPr>
              <a:t>加强皇权，</a:t>
            </a:r>
            <a:r>
              <a:rPr lang="zh-CN" altLang="en-US" dirty="0">
                <a:latin typeface="黑体" panose="02010609060101010101" pitchFamily="49" charset="-122"/>
                <a:ea typeface="黑体" panose="02010609060101010101" pitchFamily="49" charset="-122"/>
                <a:sym typeface="+mn-ea"/>
              </a:rPr>
              <a:t>提高办事效率，</a:t>
            </a:r>
            <a:r>
              <a:rPr lang="zh-CN" altLang="en-US" dirty="0">
                <a:latin typeface="黑体" panose="02010609060101010101" pitchFamily="49" charset="-122"/>
                <a:ea typeface="黑体" panose="02010609060101010101" pitchFamily="49" charset="-122"/>
              </a:rPr>
              <a:t>减少决策失误，历朝基本沿袭。</a:t>
            </a:r>
            <a:endParaRPr lang="zh-CN" altLang="en-US" dirty="0">
              <a:latin typeface="黑体" panose="02010609060101010101" pitchFamily="49" charset="-122"/>
              <a:ea typeface="黑体" panose="02010609060101010101" pitchFamily="49" charset="-122"/>
            </a:endParaRPr>
          </a:p>
        </p:txBody>
      </p:sp>
      <p:sp>
        <p:nvSpPr>
          <p:cNvPr id="27" name="左大括号 26"/>
          <p:cNvSpPr/>
          <p:nvPr/>
        </p:nvSpPr>
        <p:spPr>
          <a:xfrm>
            <a:off x="1917335" y="4387000"/>
            <a:ext cx="104441" cy="1140024"/>
          </a:xfrm>
          <a:prstGeom prst="leftBrace">
            <a:avLst>
              <a:gd name="adj1" fmla="val 111538"/>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latin typeface="黑体" panose="02010609060101010101" pitchFamily="49" charset="-122"/>
              <a:ea typeface="黑体" panose="02010609060101010101" pitchFamily="49" charset="-122"/>
            </a:endParaRPr>
          </a:p>
        </p:txBody>
      </p:sp>
      <p:sp>
        <p:nvSpPr>
          <p:cNvPr id="28" name="TextBox 27"/>
          <p:cNvSpPr txBox="1"/>
          <p:nvPr/>
        </p:nvSpPr>
        <p:spPr>
          <a:xfrm>
            <a:off x="2110840" y="4271212"/>
            <a:ext cx="7033160" cy="368300"/>
          </a:xfrm>
          <a:prstGeom prst="rect">
            <a:avLst/>
          </a:prstGeom>
          <a:noFill/>
        </p:spPr>
        <p:txBody>
          <a:bodyPr wrap="square" rtlCol="0">
            <a:spAutoFit/>
          </a:bodyPr>
          <a:lstStyle/>
          <a:p>
            <a:pPr algn="just"/>
            <a:r>
              <a:rPr lang="zh-CN" altLang="en-US" dirty="0">
                <a:solidFill>
                  <a:srgbClr val="C94248"/>
                </a:solidFill>
                <a:latin typeface="黑体" panose="02010609060101010101" pitchFamily="49" charset="-122"/>
                <a:ea typeface="黑体" panose="02010609060101010101" pitchFamily="49" charset="-122"/>
                <a:cs typeface="黑体" panose="02010609060101010101" pitchFamily="49" charset="-122"/>
              </a:rPr>
              <a:t>变化</a:t>
            </a:r>
            <a:r>
              <a:rPr lang="zh-CN" altLang="en-US" dirty="0" smtClean="0">
                <a:solidFill>
                  <a:srgbClr val="C94248"/>
                </a:solidFill>
                <a:latin typeface="黑体" panose="02010609060101010101" pitchFamily="49" charset="-122"/>
                <a:ea typeface="黑体" panose="02010609060101010101" pitchFamily="49" charset="-122"/>
                <a:cs typeface="黑体" panose="02010609060101010101" pitchFamily="49" charset="-122"/>
              </a:rPr>
              <a:t>：</a:t>
            </a:r>
            <a:r>
              <a:rPr lang="zh-CN" altLang="en-US" dirty="0" smtClean="0">
                <a:latin typeface="黑体" panose="02010609060101010101" pitchFamily="49" charset="-122"/>
                <a:ea typeface="黑体" panose="02010609060101010101" pitchFamily="49" charset="-122"/>
                <a:cs typeface="黑体" panose="02010609060101010101" pitchFamily="49" charset="-122"/>
              </a:rPr>
              <a:t>魏晋</a:t>
            </a:r>
            <a:r>
              <a:rPr lang="zh-CN" altLang="en-US" dirty="0">
                <a:latin typeface="黑体" panose="02010609060101010101" pitchFamily="49" charset="-122"/>
                <a:ea typeface="黑体" panose="02010609060101010101" pitchFamily="49" charset="-122"/>
                <a:cs typeface="黑体" panose="02010609060101010101" pitchFamily="49" charset="-122"/>
              </a:rPr>
              <a:t>租调制</a:t>
            </a:r>
            <a:r>
              <a:rPr lang="en-US" altLang="zh-CN" dirty="0" smtClean="0">
                <a:latin typeface="黑体" panose="02010609060101010101" pitchFamily="49" charset="-122"/>
                <a:ea typeface="黑体" panose="02010609060101010101" pitchFamily="49" charset="-122"/>
                <a:cs typeface="黑体" panose="02010609060101010101" pitchFamily="49" charset="-122"/>
              </a:rPr>
              <a:t>——</a:t>
            </a:r>
            <a:r>
              <a:rPr lang="zh-CN" altLang="en-US" dirty="0" smtClean="0">
                <a:latin typeface="黑体" panose="02010609060101010101" pitchFamily="49" charset="-122"/>
                <a:ea typeface="黑体" panose="02010609060101010101" pitchFamily="49" charset="-122"/>
                <a:cs typeface="黑体" panose="02010609060101010101" pitchFamily="49" charset="-122"/>
              </a:rPr>
              <a:t>唐前期租庸调制，后期两税法。</a:t>
            </a:r>
            <a:endParaRPr lang="zh-CN" altLang="en-US" dirty="0">
              <a:latin typeface="黑体" panose="02010609060101010101" pitchFamily="49" charset="-122"/>
              <a:ea typeface="黑体" panose="02010609060101010101" pitchFamily="49" charset="-122"/>
              <a:cs typeface="黑体" panose="02010609060101010101" pitchFamily="49" charset="-122"/>
            </a:endParaRPr>
          </a:p>
        </p:txBody>
      </p:sp>
      <p:sp>
        <p:nvSpPr>
          <p:cNvPr id="30" name="TextBox 29"/>
          <p:cNvSpPr txBox="1"/>
          <p:nvPr/>
        </p:nvSpPr>
        <p:spPr>
          <a:xfrm>
            <a:off x="2119789" y="4645343"/>
            <a:ext cx="6905149" cy="368300"/>
          </a:xfrm>
          <a:prstGeom prst="rect">
            <a:avLst/>
          </a:prstGeom>
          <a:noFill/>
        </p:spPr>
        <p:txBody>
          <a:bodyPr wrap="square" rtlCol="0">
            <a:spAutoFit/>
          </a:bodyPr>
          <a:lstStyle/>
          <a:p>
            <a:pPr algn="just"/>
            <a:r>
              <a:rPr lang="zh-CN" altLang="en-US" dirty="0">
                <a:solidFill>
                  <a:srgbClr val="C94248"/>
                </a:solidFill>
                <a:latin typeface="黑体" panose="02010609060101010101" pitchFamily="49" charset="-122"/>
                <a:ea typeface="黑体" panose="02010609060101010101" pitchFamily="49" charset="-122"/>
              </a:rPr>
              <a:t>创新</a:t>
            </a:r>
            <a:r>
              <a:rPr lang="zh-CN" altLang="en-US" dirty="0" smtClean="0">
                <a:solidFill>
                  <a:srgbClr val="C94248"/>
                </a:solidFill>
                <a:latin typeface="黑体" panose="02010609060101010101" pitchFamily="49" charset="-122"/>
                <a:ea typeface="黑体" panose="02010609060101010101" pitchFamily="49" charset="-122"/>
              </a:rPr>
              <a:t>：</a:t>
            </a:r>
            <a:r>
              <a:rPr lang="en-US" altLang="zh-CN" dirty="0" smtClean="0">
                <a:solidFill>
                  <a:schemeClr val="tx1"/>
                </a:solidFill>
                <a:latin typeface="黑体" panose="02010609060101010101" pitchFamily="49" charset="-122"/>
                <a:ea typeface="黑体" panose="02010609060101010101" pitchFamily="49" charset="-122"/>
              </a:rPr>
              <a:t>“</a:t>
            </a:r>
            <a:r>
              <a:rPr lang="zh-CN" altLang="en-US" dirty="0" smtClean="0">
                <a:solidFill>
                  <a:schemeClr val="tx1"/>
                </a:solidFill>
                <a:latin typeface="黑体" panose="02010609060101010101" pitchFamily="49" charset="-122"/>
                <a:ea typeface="黑体" panose="02010609060101010101" pitchFamily="49" charset="-122"/>
              </a:rPr>
              <a:t>纳庸代役</a:t>
            </a:r>
            <a:r>
              <a:rPr lang="en-US" altLang="zh-CN" dirty="0" smtClean="0">
                <a:solidFill>
                  <a:schemeClr val="tx1"/>
                </a:solidFill>
                <a:latin typeface="黑体" panose="02010609060101010101" pitchFamily="49" charset="-122"/>
                <a:ea typeface="黑体" panose="02010609060101010101" pitchFamily="49" charset="-122"/>
              </a:rPr>
              <a:t>”</a:t>
            </a:r>
            <a:r>
              <a:rPr lang="zh-CN" altLang="en-US" dirty="0" smtClean="0">
                <a:solidFill>
                  <a:schemeClr val="tx1"/>
                </a:solidFill>
                <a:latin typeface="黑体" panose="02010609060101010101" pitchFamily="49" charset="-122"/>
                <a:ea typeface="黑体" panose="02010609060101010101" pitchFamily="49" charset="-122"/>
              </a:rPr>
              <a:t>，</a:t>
            </a:r>
            <a:r>
              <a:rPr lang="zh-CN" altLang="en-US" dirty="0" smtClean="0">
                <a:latin typeface="黑体" panose="02010609060101010101" pitchFamily="49" charset="-122"/>
                <a:ea typeface="黑体" panose="02010609060101010101" pitchFamily="49" charset="-122"/>
                <a:cs typeface="黑体" panose="02010609060101010101" pitchFamily="49" charset="-122"/>
                <a:sym typeface="+mn-ea"/>
              </a:rPr>
              <a:t>两税法</a:t>
            </a:r>
            <a:r>
              <a:rPr lang="zh-CN" altLang="en-US" dirty="0" smtClean="0">
                <a:latin typeface="黑体" panose="02010609060101010101" pitchFamily="49" charset="-122"/>
                <a:ea typeface="黑体" panose="02010609060101010101" pitchFamily="49" charset="-122"/>
              </a:rPr>
              <a:t>从人丁为主到财产为主。</a:t>
            </a:r>
            <a:endParaRPr lang="zh-CN" altLang="en-US" dirty="0">
              <a:latin typeface="黑体" panose="02010609060101010101" pitchFamily="49" charset="-122"/>
              <a:ea typeface="黑体" panose="02010609060101010101" pitchFamily="49" charset="-122"/>
            </a:endParaRPr>
          </a:p>
        </p:txBody>
      </p:sp>
      <p:sp>
        <p:nvSpPr>
          <p:cNvPr id="32" name="TextBox 31"/>
          <p:cNvSpPr txBox="1"/>
          <p:nvPr/>
        </p:nvSpPr>
        <p:spPr>
          <a:xfrm>
            <a:off x="2119605" y="5102418"/>
            <a:ext cx="7169726" cy="368300"/>
          </a:xfrm>
          <a:prstGeom prst="rect">
            <a:avLst/>
          </a:prstGeom>
          <a:noFill/>
        </p:spPr>
        <p:txBody>
          <a:bodyPr wrap="square" rtlCol="0">
            <a:spAutoFit/>
          </a:bodyPr>
          <a:lstStyle/>
          <a:p>
            <a:pPr algn="just"/>
            <a:r>
              <a:rPr lang="zh-CN" altLang="en-US" b="1" dirty="0">
                <a:solidFill>
                  <a:srgbClr val="C94248"/>
                </a:solidFill>
                <a:latin typeface="宋体" panose="02010600030101010101" pitchFamily="2" charset="-122"/>
                <a:ea typeface="宋体" panose="02010600030101010101" pitchFamily="2" charset="-122"/>
              </a:rPr>
              <a:t>影响：</a:t>
            </a:r>
            <a:r>
              <a:rPr lang="zh-CN" altLang="en-US" dirty="0">
                <a:latin typeface="黑体" panose="02010609060101010101" pitchFamily="49" charset="-122"/>
                <a:ea typeface="黑体" panose="02010609060101010101" pitchFamily="49" charset="-122"/>
              </a:rPr>
              <a:t>以庸代役，保证农民的生产时间和政府的赋税</a:t>
            </a:r>
            <a:r>
              <a:rPr lang="zh-CN" altLang="en-US" dirty="0" smtClean="0">
                <a:latin typeface="黑体" panose="02010609060101010101" pitchFamily="49" charset="-122"/>
                <a:ea typeface="黑体" panose="02010609060101010101" pitchFamily="49" charset="-122"/>
              </a:rPr>
              <a:t>收入。</a:t>
            </a:r>
            <a:endParaRPr lang="zh-CN" altLang="en-US" dirty="0">
              <a:latin typeface="黑体" panose="02010609060101010101" pitchFamily="49" charset="-122"/>
              <a:ea typeface="黑体" panose="02010609060101010101" pitchFamily="49" charset="-122"/>
            </a:endParaRPr>
          </a:p>
        </p:txBody>
      </p:sp>
      <p:sp>
        <p:nvSpPr>
          <p:cNvPr id="33" name="TextBox 32"/>
          <p:cNvSpPr txBox="1"/>
          <p:nvPr/>
        </p:nvSpPr>
        <p:spPr>
          <a:xfrm>
            <a:off x="2698670" y="5353899"/>
            <a:ext cx="6412676" cy="368300"/>
          </a:xfrm>
          <a:prstGeom prst="rect">
            <a:avLst/>
          </a:prstGeom>
          <a:noFill/>
        </p:spPr>
        <p:txBody>
          <a:bodyPr wrap="square" rtlCol="0">
            <a:spAutoFit/>
          </a:bodyPr>
          <a:lstStyle/>
          <a:p>
            <a:pPr algn="just"/>
            <a:r>
              <a:rPr lang="zh-CN" altLang="en-US" dirty="0">
                <a:latin typeface="黑体" panose="02010609060101010101" pitchFamily="49" charset="-122"/>
                <a:ea typeface="黑体" panose="02010609060101010101" pitchFamily="49" charset="-122"/>
              </a:rPr>
              <a:t>两税法简化税收名目，保证国家收入，减轻对农民的人身</a:t>
            </a:r>
            <a:r>
              <a:rPr lang="zh-CN" altLang="en-US" dirty="0" smtClean="0">
                <a:latin typeface="黑体" panose="02010609060101010101" pitchFamily="49" charset="-122"/>
                <a:ea typeface="黑体" panose="02010609060101010101" pitchFamily="49" charset="-122"/>
              </a:rPr>
              <a:t>控制。</a:t>
            </a:r>
            <a:endParaRPr lang="zh-CN" altLang="en-US" dirty="0">
              <a:latin typeface="黑体" panose="02010609060101010101" pitchFamily="49" charset="-122"/>
              <a:ea typeface="黑体" panose="02010609060101010101" pitchFamily="49" charset="-122"/>
            </a:endParaRPr>
          </a:p>
        </p:txBody>
      </p:sp>
      <p:sp>
        <p:nvSpPr>
          <p:cNvPr id="2" name="TextBox 29"/>
          <p:cNvSpPr txBox="1"/>
          <p:nvPr/>
        </p:nvSpPr>
        <p:spPr>
          <a:xfrm>
            <a:off x="683568" y="260648"/>
            <a:ext cx="1368152" cy="429895"/>
          </a:xfrm>
          <a:prstGeom prst="rect">
            <a:avLst/>
          </a:prstGeom>
          <a:noFill/>
          <a:ln>
            <a:solidFill>
              <a:schemeClr val="tx1"/>
            </a:solidFill>
            <a:prstDash val="lgDash"/>
          </a:ln>
        </p:spPr>
        <p:txBody>
          <a:bodyPr wrap="square" rtlCol="0" anchor="t">
            <a:spAutoFit/>
          </a:bodyPr>
          <a:p>
            <a:r>
              <a:rPr lang="zh-CN" altLang="en-US" sz="2200" b="1" dirty="0" smtClean="0">
                <a:latin typeface="楷体" panose="02010609060101010101" pitchFamily="49" charset="-122"/>
                <a:ea typeface="楷体" panose="02010609060101010101" pitchFamily="49" charset="-122"/>
                <a:cs typeface="华文细黑" panose="02010600040101010101" charset="-122"/>
                <a:sym typeface="+mn-ea"/>
              </a:rPr>
              <a:t>课堂小结</a:t>
            </a:r>
            <a:endParaRPr lang="zh-CN" altLang="en-US" sz="2200" b="1" dirty="0" smtClean="0">
              <a:latin typeface="楷体" panose="02010609060101010101" pitchFamily="49" charset="-122"/>
              <a:ea typeface="楷体" panose="02010609060101010101" pitchFamily="49" charset="-122"/>
              <a:cs typeface="华文细黑" panose="02010600040101010101"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p:txBody>
          <a:bodyPr/>
          <a:lstStyle/>
          <a:p>
            <a:r>
              <a:rPr lang="zh-CN" altLang="en-US" dirty="0"/>
              <a:t>谢谢</a:t>
            </a:r>
            <a:endParaRPr lang="zh-CN" altLang="en-US" dirty="0"/>
          </a:p>
        </p:txBody>
      </p:sp>
    </p:spTree>
    <p:custDataLst>
      <p:tags r:id="rId2"/>
    </p:custDataLst>
  </p:cSld>
  <p:clrMapOvr>
    <a:masterClrMapping/>
  </p:clrMapOvr>
  <p:transition>
    <p:wheel spokes="8"/>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9370" y="771525"/>
            <a:ext cx="9065260" cy="5866765"/>
          </a:xfrm>
          <a:solidFill>
            <a:schemeClr val="bg1"/>
          </a:solidFill>
        </p:spPr>
        <p:txBody>
          <a:bodyPr>
            <a:normAutofit/>
          </a:bodyPr>
          <a:p>
            <a:r>
              <a:rPr lang="zh-CN" altLang="en-US"/>
              <a:t>两个贯通关联</a:t>
            </a:r>
            <a:br>
              <a:rPr lang="zh-CN" altLang="en-US"/>
            </a:br>
            <a:r>
              <a:rPr lang="zh-CN" altLang="en-US"/>
              <a:t>   </a:t>
            </a:r>
            <a:r>
              <a:rPr lang="zh-CN" altLang="en-US" sz="2400">
                <a:solidFill>
                  <a:srgbClr val="FF0000"/>
                </a:solidFill>
                <a:latin typeface="宋体" panose="02010600030101010101" pitchFamily="2" charset="-122"/>
                <a:ea typeface="宋体" panose="02010600030101010101" pitchFamily="2" charset="-122"/>
                <a:cs typeface="宋体" panose="02010600030101010101" pitchFamily="2" charset="-122"/>
              </a:rPr>
              <a:t>一是时空贯通：</a:t>
            </a:r>
            <a:r>
              <a:rPr lang="zh-CN" altLang="en-US" sz="2400">
                <a:latin typeface="宋体" panose="02010600030101010101" pitchFamily="2" charset="-122"/>
                <a:ea typeface="宋体" panose="02010600030101010101" pitchFamily="2" charset="-122"/>
                <a:cs typeface="宋体" panose="02010600030101010101" pitchFamily="2" charset="-122"/>
              </a:rPr>
              <a:t>要从长时段中俯瞰历史，围绕“统一中央集权为核心的国家治理模式的演进”这一主题把握制度的变与不变，探寻历史发展的规律，只有知晓其来路去处，才能真正理解它的意义所在。</a:t>
            </a:r>
            <a:br>
              <a:rPr lang="zh-CN" altLang="en-US" sz="2400">
                <a:latin typeface="宋体" panose="02010600030101010101" pitchFamily="2" charset="-122"/>
                <a:ea typeface="宋体" panose="02010600030101010101" pitchFamily="2" charset="-122"/>
                <a:cs typeface="宋体" panose="02010600030101010101" pitchFamily="2" charset="-122"/>
              </a:rPr>
            </a:br>
            <a:r>
              <a:rPr lang="zh-CN" altLang="en-US" sz="2400">
                <a:latin typeface="宋体" panose="02010600030101010101" pitchFamily="2" charset="-122"/>
                <a:ea typeface="宋体" panose="02010600030101010101" pitchFamily="2" charset="-122"/>
                <a:cs typeface="宋体" panose="02010600030101010101" pitchFamily="2" charset="-122"/>
              </a:rPr>
              <a:t>  </a:t>
            </a:r>
            <a:r>
              <a:rPr lang="zh-CN" altLang="en-US" sz="2400">
                <a:solidFill>
                  <a:srgbClr val="FF0000"/>
                </a:solidFill>
                <a:latin typeface="宋体" panose="02010600030101010101" pitchFamily="2" charset="-122"/>
                <a:ea typeface="宋体" panose="02010600030101010101" pitchFamily="2" charset="-122"/>
                <a:cs typeface="宋体" panose="02010600030101010101" pitchFamily="2" charset="-122"/>
              </a:rPr>
              <a:t>二是交织关联：</a:t>
            </a:r>
            <a:r>
              <a:rPr lang="zh-CN" altLang="en-US" sz="2400">
                <a:latin typeface="宋体" panose="02010600030101010101" pitchFamily="2" charset="-122"/>
                <a:ea typeface="宋体" panose="02010600030101010101" pitchFamily="2" charset="-122"/>
                <a:cs typeface="宋体" panose="02010600030101010101" pitchFamily="2" charset="-122"/>
              </a:rPr>
              <a:t>三个制度之间有内在的关联性，相互配合，相互推动。三个子目中首先讲选官制度，是因为只有在相对公平合理的基础上选拔出有真才实学的官员才能保障国家在政治经济等领域正确政策的制定和有效的推行，它既是国家治理的组成部分又和国家治理的效果有密切的联系；其次介绍中枢官制，只有中枢决策和行政系统的高效与规范才能保障决策的科学和政令的畅通；再次讲赋税制度，介绍了国家如何在财政上平衡保障庞大帝国的开支与适度征税两者之间的矛盾。</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427990" y="170180"/>
            <a:ext cx="5078095" cy="953135"/>
          </a:xfrm>
          <a:prstGeom prst="rect">
            <a:avLst/>
          </a:prstGeom>
          <a:noFill/>
          <a:ln>
            <a:noFill/>
            <a:prstDash val="lgDash"/>
          </a:ln>
        </p:spPr>
        <p:txBody>
          <a:bodyPr wrap="square" rtlCol="0" anchor="t">
            <a:spAutoFit/>
          </a:bodyPr>
          <a:p>
            <a:pPr indent="0"/>
            <a:r>
              <a:rPr lang="zh-CN" altLang="en-US" sz="28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一、对教材的分析</a:t>
            </a:r>
            <a:endParaRPr lang="zh-CN" altLang="en-US" sz="2800" b="1" dirty="0" smtClean="0">
              <a:solidFill>
                <a:srgbClr val="FF0000"/>
              </a:solidFill>
              <a:latin typeface="微软雅黑" panose="020B0503020204020204" charset="-122"/>
              <a:ea typeface="微软雅黑" panose="020B0503020204020204" charset="-122"/>
              <a:cs typeface="微软雅黑" panose="020B0503020204020204" charset="-122"/>
              <a:sym typeface="+mn-ea"/>
            </a:endParaRPr>
          </a:p>
          <a:p>
            <a:pPr indent="0"/>
            <a:endParaRPr lang="zh-CN" altLang="en-US" sz="2800" b="1" dirty="0" smtClean="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8420" y="-3810"/>
            <a:ext cx="8962390" cy="6744335"/>
          </a:xfrm>
          <a:solidFill>
            <a:schemeClr val="bg1"/>
          </a:solidFill>
        </p:spPr>
        <p:txBody>
          <a:bodyPr>
            <a:normAutofit fontScale="90000"/>
          </a:bodyPr>
          <a:p>
            <a:pPr>
              <a:lnSpc>
                <a:spcPct val="120000"/>
              </a:lnSpc>
            </a:pPr>
            <a:r>
              <a:rPr lang="zh-CN" altLang="en-US" sz="2665">
                <a:solidFill>
                  <a:srgbClr val="0070C0"/>
                </a:solidFill>
                <a:latin typeface="+mj-ea"/>
                <a:ea typeface="+mj-ea"/>
                <a:cs typeface="宋体" panose="02010600030101010101" pitchFamily="2" charset="-122"/>
              </a:rPr>
              <a:t>（三）素养呈现</a:t>
            </a:r>
            <a:br>
              <a:rPr lang="zh-CN" altLang="en-US" sz="2220">
                <a:latin typeface="宋体" panose="02010600030101010101" pitchFamily="2" charset="-122"/>
                <a:ea typeface="宋体" panose="02010600030101010101" pitchFamily="2" charset="-122"/>
                <a:cs typeface="宋体" panose="02010600030101010101" pitchFamily="2" charset="-122"/>
              </a:rPr>
            </a:br>
            <a:r>
              <a:rPr lang="zh-CN" altLang="en-US" sz="2220">
                <a:solidFill>
                  <a:srgbClr val="FF0000"/>
                </a:solidFill>
                <a:latin typeface="宋体" panose="02010600030101010101" pitchFamily="2" charset="-122"/>
                <a:ea typeface="宋体" panose="02010600030101010101" pitchFamily="2" charset="-122"/>
                <a:cs typeface="宋体" panose="02010600030101010101" pitchFamily="2" charset="-122"/>
              </a:rPr>
              <a:t>唯物史观：</a:t>
            </a:r>
            <a:r>
              <a:rPr lang="zh-CN" altLang="en-US" sz="2220">
                <a:latin typeface="宋体" panose="02010600030101010101" pitchFamily="2" charset="-122"/>
                <a:ea typeface="宋体" panose="02010600030101010101" pitchFamily="2" charset="-122"/>
                <a:cs typeface="宋体" panose="02010600030101010101" pitchFamily="2" charset="-122"/>
              </a:rPr>
              <a:t>隋唐制度的变化与创新是士庶变化、经济发展和民族交融等时代变迁的产物，并影响着隋唐的盛衰兴亡。</a:t>
            </a:r>
            <a:br>
              <a:rPr lang="zh-CN" altLang="en-US" sz="2220">
                <a:latin typeface="宋体" panose="02010600030101010101" pitchFamily="2" charset="-122"/>
                <a:ea typeface="宋体" panose="02010600030101010101" pitchFamily="2" charset="-122"/>
                <a:cs typeface="宋体" panose="02010600030101010101" pitchFamily="2" charset="-122"/>
              </a:rPr>
            </a:br>
            <a:r>
              <a:rPr lang="zh-CN" altLang="en-US" sz="2220">
                <a:solidFill>
                  <a:srgbClr val="FF0000"/>
                </a:solidFill>
                <a:latin typeface="宋体" panose="02010600030101010101" pitchFamily="2" charset="-122"/>
                <a:ea typeface="宋体" panose="02010600030101010101" pitchFamily="2" charset="-122"/>
                <a:cs typeface="宋体" panose="02010600030101010101" pitchFamily="2" charset="-122"/>
              </a:rPr>
              <a:t>时空观念：</a:t>
            </a:r>
            <a:r>
              <a:rPr lang="zh-CN" altLang="en-US" sz="2220">
                <a:latin typeface="宋体" panose="02010600030101010101" pitchFamily="2" charset="-122"/>
                <a:ea typeface="宋体" panose="02010600030101010101" pitchFamily="2" charset="-122"/>
                <a:cs typeface="宋体" panose="02010600030101010101" pitchFamily="2" charset="-122"/>
              </a:rPr>
              <a:t>科举制、三省制、租庸调制都不是在隋唐时期出现的，有其深远的渊源，教材用时空联系的方式梳理了各制度的来龙去脉。</a:t>
            </a:r>
            <a:br>
              <a:rPr lang="zh-CN" altLang="en-US" sz="2220">
                <a:latin typeface="宋体" panose="02010600030101010101" pitchFamily="2" charset="-122"/>
                <a:ea typeface="宋体" panose="02010600030101010101" pitchFamily="2" charset="-122"/>
                <a:cs typeface="宋体" panose="02010600030101010101" pitchFamily="2" charset="-122"/>
              </a:rPr>
            </a:br>
            <a:r>
              <a:rPr lang="zh-CN" altLang="en-US" sz="2220">
                <a:solidFill>
                  <a:srgbClr val="FF0000"/>
                </a:solidFill>
                <a:latin typeface="宋体" panose="02010600030101010101" pitchFamily="2" charset="-122"/>
                <a:ea typeface="宋体" panose="02010600030101010101" pitchFamily="2" charset="-122"/>
                <a:cs typeface="宋体" panose="02010600030101010101" pitchFamily="2" charset="-122"/>
              </a:rPr>
              <a:t>史料实证：</a:t>
            </a:r>
            <a:r>
              <a:rPr lang="zh-CN" altLang="en-US" sz="2220">
                <a:latin typeface="宋体" panose="02010600030101010101" pitchFamily="2" charset="-122"/>
                <a:ea typeface="宋体" panose="02010600030101010101" pitchFamily="2" charset="-122"/>
                <a:cs typeface="宋体" panose="02010600030101010101" pitchFamily="2" charset="-122"/>
              </a:rPr>
              <a:t>教材使用了文献、图像、实物等不同类型的史料，并且每种史料在使用时注意其具备的不同价值，如“唐三彩文官俑”以实物的方式直观的呈现文官长袍宽袖、拱手而立、神情庄重的形象，通过文物隐形介绍了科举制的发展；再如“唐三省位置图”，太极宫是隋、唐两代的皇宫，中书省和门下省分列左右，尚书省稍远，既体现了决策和执行的分权，又体现了与皇权的关系。</a:t>
            </a:r>
            <a:br>
              <a:rPr lang="zh-CN" altLang="en-US" sz="2220">
                <a:latin typeface="宋体" panose="02010600030101010101" pitchFamily="2" charset="-122"/>
                <a:ea typeface="宋体" panose="02010600030101010101" pitchFamily="2" charset="-122"/>
                <a:cs typeface="宋体" panose="02010600030101010101" pitchFamily="2" charset="-122"/>
              </a:rPr>
            </a:br>
            <a:r>
              <a:rPr lang="zh-CN" altLang="en-US" sz="2220">
                <a:solidFill>
                  <a:srgbClr val="FF0000"/>
                </a:solidFill>
                <a:latin typeface="宋体" panose="02010600030101010101" pitchFamily="2" charset="-122"/>
                <a:ea typeface="宋体" panose="02010600030101010101" pitchFamily="2" charset="-122"/>
                <a:cs typeface="宋体" panose="02010600030101010101" pitchFamily="2" charset="-122"/>
              </a:rPr>
              <a:t>历史解释：</a:t>
            </a:r>
            <a:r>
              <a:rPr lang="zh-CN" altLang="en-US" sz="2220">
                <a:latin typeface="宋体" panose="02010600030101010101" pitchFamily="2" charset="-122"/>
                <a:ea typeface="宋体" panose="02010600030101010101" pitchFamily="2" charset="-122"/>
                <a:cs typeface="宋体" panose="02010600030101010101" pitchFamily="2" charset="-122"/>
              </a:rPr>
              <a:t>教材的内容有史实陈述和历史解释两种，分别承担了不同的功能；在“问题探究”中以两税法为例，要求学生能在读懂、理解不同历史解释的基础上,从多方面说明导致不同解释的原因并加以评析。</a:t>
            </a:r>
            <a:br>
              <a:rPr lang="zh-CN" altLang="en-US" sz="2220">
                <a:latin typeface="宋体" panose="02010600030101010101" pitchFamily="2" charset="-122"/>
                <a:ea typeface="宋体" panose="02010600030101010101" pitchFamily="2" charset="-122"/>
                <a:cs typeface="宋体" panose="02010600030101010101" pitchFamily="2" charset="-122"/>
              </a:rPr>
            </a:br>
            <a:r>
              <a:rPr lang="zh-CN" altLang="en-US" sz="2220">
                <a:solidFill>
                  <a:srgbClr val="FF0000"/>
                </a:solidFill>
                <a:latin typeface="宋体" panose="02010600030101010101" pitchFamily="2" charset="-122"/>
                <a:ea typeface="宋体" panose="02010600030101010101" pitchFamily="2" charset="-122"/>
                <a:cs typeface="宋体" panose="02010600030101010101" pitchFamily="2" charset="-122"/>
              </a:rPr>
              <a:t>家国情怀：</a:t>
            </a:r>
            <a:r>
              <a:rPr lang="zh-CN" altLang="en-US" sz="2220">
                <a:latin typeface="宋体" panose="02010600030101010101" pitchFamily="2" charset="-122"/>
                <a:ea typeface="宋体" panose="02010600030101010101" pitchFamily="2" charset="-122"/>
                <a:cs typeface="宋体" panose="02010600030101010101" pitchFamily="2" charset="-122"/>
              </a:rPr>
              <a:t>制度创新中蕴含了“民本”等中华优秀传统文化；隋唐制度的创新推动中华文明达到高峰期；科举制为代表的制度创新对其他文明也产生了深远的影响。</a:t>
            </a:r>
            <a:endParaRPr lang="zh-CN" altLang="en-US" sz="222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6565" y="608330"/>
            <a:ext cx="8493125" cy="5059045"/>
          </a:xfrm>
          <a:solidFill>
            <a:schemeClr val="bg1"/>
          </a:solidFill>
        </p:spPr>
        <p:txBody>
          <a:bodyPr>
            <a:normAutofit fontScale="90000"/>
          </a:bodyPr>
          <a:p>
            <a:pPr>
              <a:lnSpc>
                <a:spcPct val="150000"/>
              </a:lnSpc>
            </a:pPr>
            <a:r>
              <a:rPr lang="zh-CN" altLang="en-US">
                <a:solidFill>
                  <a:srgbClr val="0070C0"/>
                </a:solidFill>
              </a:rPr>
              <a:t>（四）教学目标</a:t>
            </a:r>
            <a:br>
              <a:rPr lang="zh-CN" altLang="en-US">
                <a:solidFill>
                  <a:srgbClr val="0070C0"/>
                </a:solidFill>
              </a:rPr>
            </a:br>
            <a:r>
              <a:rPr lang="zh-CN" altLang="en-US" sz="2665">
                <a:latin typeface="宋体" panose="02010600030101010101" pitchFamily="2" charset="-122"/>
                <a:ea typeface="宋体" panose="02010600030101010101" pitchFamily="2" charset="-122"/>
                <a:cs typeface="宋体" panose="02010600030101010101" pitchFamily="2" charset="-122"/>
              </a:rPr>
              <a:t>1.通过时空定位知道九品中正制、科举制、三省六部制、租庸调制、两税法的具体内容和基本演变情况。</a:t>
            </a:r>
            <a:br>
              <a:rPr lang="zh-CN" altLang="en-US" sz="2665">
                <a:latin typeface="宋体" panose="02010600030101010101" pitchFamily="2" charset="-122"/>
                <a:ea typeface="宋体" panose="02010600030101010101" pitchFamily="2" charset="-122"/>
                <a:cs typeface="宋体" panose="02010600030101010101" pitchFamily="2" charset="-122"/>
              </a:rPr>
            </a:br>
            <a:r>
              <a:rPr lang="zh-CN" altLang="en-US" sz="2665">
                <a:latin typeface="宋体" panose="02010600030101010101" pitchFamily="2" charset="-122"/>
                <a:ea typeface="宋体" panose="02010600030101010101" pitchFamily="2" charset="-122"/>
                <a:cs typeface="宋体" panose="02010600030101010101" pitchFamily="2" charset="-122"/>
              </a:rPr>
              <a:t>2.运用史料对比学习科举制、三省六部制和两税法的创新之处，并在此基础上掌握中国古代选官制度、中央官制和赋税制度的发展趋势。</a:t>
            </a:r>
            <a:br>
              <a:rPr lang="zh-CN" altLang="en-US" sz="2665">
                <a:latin typeface="宋体" panose="02010600030101010101" pitchFamily="2" charset="-122"/>
                <a:ea typeface="宋体" panose="02010600030101010101" pitchFamily="2" charset="-122"/>
                <a:cs typeface="宋体" panose="02010600030101010101" pitchFamily="2" charset="-122"/>
              </a:rPr>
            </a:br>
            <a:r>
              <a:rPr lang="zh-CN" altLang="en-US" sz="2665">
                <a:latin typeface="宋体" panose="02010600030101010101" pitchFamily="2" charset="-122"/>
                <a:ea typeface="宋体" panose="02010600030101010101" pitchFamily="2" charset="-122"/>
                <a:cs typeface="宋体" panose="02010600030101010101" pitchFamily="2" charset="-122"/>
              </a:rPr>
              <a:t>3.通过分析时代变迁与制度流变之间的关系，理解制度流变是时代变迁的产物，同时对时代变迁有促进作用。</a:t>
            </a:r>
            <a:endParaRPr lang="zh-CN" altLang="en-US" sz="2665">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6565" y="608330"/>
            <a:ext cx="8227060" cy="4896485"/>
          </a:xfrm>
          <a:solidFill>
            <a:schemeClr val="bg1"/>
          </a:solidFill>
        </p:spPr>
        <p:txBody>
          <a:bodyPr/>
          <a:p>
            <a:pPr>
              <a:lnSpc>
                <a:spcPct val="150000"/>
              </a:lnSpc>
            </a:pPr>
            <a:r>
              <a:rPr lang="zh-CN" altLang="en-US">
                <a:solidFill>
                  <a:srgbClr val="0070C0"/>
                </a:solidFill>
              </a:rPr>
              <a:t>（五）教学重难点</a:t>
            </a:r>
            <a:br>
              <a:rPr lang="zh-CN" altLang="en-US">
                <a:solidFill>
                  <a:srgbClr val="0070C0"/>
                </a:solidFill>
              </a:rPr>
            </a:br>
            <a:r>
              <a:rPr lang="zh-CN" altLang="en-US" sz="2400">
                <a:latin typeface="宋体" panose="02010600030101010101" pitchFamily="2" charset="-122"/>
                <a:ea typeface="宋体" panose="02010600030101010101" pitchFamily="2" charset="-122"/>
                <a:cs typeface="宋体" panose="02010600030101010101" pitchFamily="2" charset="-122"/>
              </a:rPr>
              <a:t>1.重点：了解隋唐选官制度、中央官制、赋税制度的相关史实，并认识其特点和作用。突破重点的方法是提供多种史料，在长时段上梳理秦汉以来相关制度的演变，掌握其流变的过程，明晰历史线索。</a:t>
            </a:r>
            <a:br>
              <a:rPr lang="zh-CN" altLang="en-US" sz="2400">
                <a:latin typeface="宋体" panose="02010600030101010101" pitchFamily="2" charset="-122"/>
                <a:ea typeface="宋体" panose="02010600030101010101" pitchFamily="2" charset="-122"/>
                <a:cs typeface="宋体" panose="02010600030101010101" pitchFamily="2" charset="-122"/>
              </a:rPr>
            </a:br>
            <a:r>
              <a:rPr lang="zh-CN" altLang="en-US" sz="2400">
                <a:latin typeface="宋体" panose="02010600030101010101" pitchFamily="2" charset="-122"/>
                <a:ea typeface="宋体" panose="02010600030101010101" pitchFamily="2" charset="-122"/>
                <a:cs typeface="宋体" panose="02010600030101010101" pitchFamily="2" charset="-122"/>
              </a:rPr>
              <a:t>2.难点：理解科举制、三省六部制和两税法的创新之处。解决难点的办法是创设历史情境，以问题为引领，并通过总结、对比等方法，深入认识制度的创新之处。</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6565" y="608330"/>
            <a:ext cx="8227060" cy="4885055"/>
          </a:xfrm>
          <a:solidFill>
            <a:schemeClr val="bg1"/>
          </a:solidFill>
        </p:spPr>
        <p:txBody>
          <a:bodyPr>
            <a:normAutofit fontScale="90000"/>
          </a:bodyPr>
          <a:p>
            <a:pPr>
              <a:lnSpc>
                <a:spcPct val="150000"/>
              </a:lnSpc>
            </a:pPr>
            <a:r>
              <a:rPr lang="zh-CN" altLang="en-US">
                <a:solidFill>
                  <a:srgbClr val="FF0000"/>
                </a:solidFill>
              </a:rPr>
              <a:t>二、对学情的分析</a:t>
            </a:r>
            <a:br>
              <a:rPr lang="zh-CN" altLang="en-US">
                <a:solidFill>
                  <a:srgbClr val="FF0000"/>
                </a:solidFill>
              </a:rPr>
            </a:br>
            <a:r>
              <a:rPr lang="zh-CN" altLang="en-US">
                <a:solidFill>
                  <a:srgbClr val="FF0000"/>
                </a:solidFill>
              </a:rPr>
              <a:t>     </a:t>
            </a:r>
            <a:r>
              <a:rPr lang="zh-CN" altLang="en-US" sz="2400">
                <a:latin typeface="宋体" panose="02010600030101010101" pitchFamily="2" charset="-122"/>
                <a:ea typeface="宋体" panose="02010600030101010101" pitchFamily="2" charset="-122"/>
              </a:rPr>
              <a:t>通过初中的学习，高一学生具备一定的逻辑思维能力和独立思考意识，对本课所涉及到的科举制和三省六部制等也有初步的了解，但基本历史素养还有所欠缺，如从长时段对历史现象的观察能力、结合史料辩证分析历史事物的能力都尚还不足。这就需要教师一方面对本课的知识点使用时空联系的方法用变化的视角进行教学，另一方面通过设置情境进行引导，雕凿历史细节，让学生在体验和神入中深度学习。</a:t>
            </a:r>
            <a:endParaRPr lang="zh-CN" altLang="en-US" sz="2400">
              <a:latin typeface="宋体" panose="02010600030101010101" pitchFamily="2" charset="-122"/>
              <a:ea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32410" y="311785"/>
            <a:ext cx="8522335" cy="6357620"/>
          </a:xfrm>
          <a:solidFill>
            <a:schemeClr val="bg1"/>
          </a:solidFill>
        </p:spPr>
        <p:txBody>
          <a:bodyPr>
            <a:normAutofit fontScale="90000"/>
          </a:bodyPr>
          <a:p>
            <a:r>
              <a:rPr lang="zh-CN" altLang="en-US">
                <a:solidFill>
                  <a:srgbClr val="FF0000"/>
                </a:solidFill>
              </a:rPr>
              <a:t>三、对教学方法的分析</a:t>
            </a:r>
            <a:br>
              <a:rPr lang="zh-CN" altLang="en-US"/>
            </a:br>
            <a:r>
              <a:rPr lang="zh-CN" altLang="en-US">
                <a:solidFill>
                  <a:srgbClr val="FF0000"/>
                </a:solidFill>
                <a:latin typeface="宋体" panose="02010600030101010101" pitchFamily="2" charset="-122"/>
                <a:ea typeface="宋体" panose="02010600030101010101" pitchFamily="2" charset="-122"/>
                <a:cs typeface="宋体" panose="02010600030101010101" pitchFamily="2" charset="-122"/>
              </a:rPr>
              <a:t>1.以史料为依托。</a:t>
            </a:r>
            <a:r>
              <a:rPr lang="zh-CN" altLang="en-US">
                <a:latin typeface="宋体" panose="02010600030101010101" pitchFamily="2" charset="-122"/>
                <a:ea typeface="宋体" panose="02010600030101010101" pitchFamily="2" charset="-122"/>
                <a:cs typeface="宋体" panose="02010600030101010101" pitchFamily="2" charset="-122"/>
              </a:rPr>
              <a:t>引导学生进行有效的信息提取，并使用提取的信息论证观点，以培养学生论从史出、史论结合的能力。</a:t>
            </a:r>
            <a:br>
              <a:rPr lang="zh-CN" altLang="en-US">
                <a:latin typeface="宋体" panose="02010600030101010101" pitchFamily="2" charset="-122"/>
                <a:ea typeface="宋体" panose="02010600030101010101" pitchFamily="2" charset="-122"/>
                <a:cs typeface="宋体" panose="02010600030101010101" pitchFamily="2" charset="-122"/>
              </a:rPr>
            </a:br>
            <a:r>
              <a:rPr lang="zh-CN" altLang="en-US">
                <a:solidFill>
                  <a:srgbClr val="FF0000"/>
                </a:solidFill>
                <a:latin typeface="宋体" panose="02010600030101010101" pitchFamily="2" charset="-122"/>
                <a:ea typeface="宋体" panose="02010600030101010101" pitchFamily="2" charset="-122"/>
                <a:cs typeface="宋体" panose="02010600030101010101" pitchFamily="2" charset="-122"/>
              </a:rPr>
              <a:t>2.以问题为驱动。</a:t>
            </a:r>
            <a:r>
              <a:rPr lang="zh-CN" altLang="en-US">
                <a:latin typeface="宋体" panose="02010600030101010101" pitchFamily="2" charset="-122"/>
                <a:ea typeface="宋体" panose="02010600030101010101" pitchFamily="2" charset="-122"/>
                <a:cs typeface="宋体" panose="02010600030101010101" pitchFamily="2" charset="-122"/>
              </a:rPr>
              <a:t>围绕主题，规划任务群，设置问题链，通过相互矛盾材料的展示或者深层次问题的设计，在“思辨”处下工夫，有助于冲击简单化思维，提高思维的能力和层次。</a:t>
            </a:r>
            <a:br>
              <a:rPr lang="zh-CN" altLang="en-US">
                <a:latin typeface="宋体" panose="02010600030101010101" pitchFamily="2" charset="-122"/>
                <a:ea typeface="宋体" panose="02010600030101010101" pitchFamily="2" charset="-122"/>
                <a:cs typeface="宋体" panose="02010600030101010101" pitchFamily="2" charset="-122"/>
              </a:rPr>
            </a:br>
            <a:r>
              <a:rPr lang="zh-CN" altLang="en-US">
                <a:solidFill>
                  <a:srgbClr val="FF0000"/>
                </a:solidFill>
                <a:latin typeface="宋体" panose="02010600030101010101" pitchFamily="2" charset="-122"/>
                <a:ea typeface="宋体" panose="02010600030101010101" pitchFamily="2" charset="-122"/>
                <a:cs typeface="宋体" panose="02010600030101010101" pitchFamily="2" charset="-122"/>
              </a:rPr>
              <a:t>3.以“人物”为线索。</a:t>
            </a:r>
            <a:r>
              <a:rPr lang="zh-CN" altLang="en-US">
                <a:latin typeface="宋体" panose="02010600030101010101" pitchFamily="2" charset="-122"/>
                <a:ea typeface="宋体" panose="02010600030101010101" pitchFamily="2" charset="-122"/>
                <a:cs typeface="宋体" panose="02010600030101010101" pitchFamily="2" charset="-122"/>
              </a:rPr>
              <a:t>本课是制度史的教学，最大的问题是相对晦涩难懂，要求学生的能力较高，所以上好的关键是要处理好兴趣的问题，只有进入情境，才能真正的思考。“人”的故事更容易对学生内心形成冲击，以人物和场景进行教学设计，符合学生的认知规律，所以我们要力图营造有“人”历史课堂，因此我选择用“白居易”这个人物作为连接三个制度的点，既有利于活跃课堂，也有利于打通三个知识点之间的关联。</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1"/>
  <p:tag name="KSO_WM_UNIT_LAYERLEVEL" val="1"/>
  <p:tag name="KSO_WM_TAG_VERSION" val="1.0"/>
  <p:tag name="KSO_WM_BEAUTIFY_FLAG" val="#wm#"/>
  <p:tag name="KSO_WM_SLIDE_BACKGROUND_TYPE" val="topBottom"/>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1"/>
  <p:tag name="KSO_WM_UNIT_LAYERLEVEL" val="1"/>
  <p:tag name="KSO_WM_TAG_VERSION" val="1.0"/>
  <p:tag name="KSO_WM_BEAUTIFY_FLAG" val="#wm#"/>
  <p:tag name="KSO_WM_SLIDE_BACKGROUND_TYPE" val="bottomTop"/>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K_DARK_LIGHT" val="2"/>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1"/>
  <p:tag name="KSO_WM_UNIT_LAYERLEVEL" val="1"/>
  <p:tag name="KSO_WM_TAG_VERSION" val="1.0"/>
  <p:tag name="KSO_WM_BEAUTIFY_FLAG" val="#wm#"/>
  <p:tag name="KSO_WM_SLIDE_BACKGROUND_TYPE" val="navigation"/>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K_DARK_LIGHT" val="2"/>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1"/>
  <p:tag name="KSO_WM_UNIT_LAYERLEVEL" val="1"/>
  <p:tag name="KSO_WM_TAG_VERSION" val="1.0"/>
  <p:tag name="KSO_WM_BEAUTIFY_FLAG" val="#wm#"/>
  <p:tag name="KSO_WM_SLIDE_BACKGROUND_TYPE" val="belt"/>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K_DARK_LIGHT" val="2"/>
</p:tagLst>
</file>

<file path=ppt/tags/tag140.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2803"/>
</p:tagLst>
</file>

<file path=ppt/tags/tag141.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2803"/>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5.xml><?xml version="1.0" encoding="utf-8"?>
<p:tagLst xmlns:p="http://schemas.openxmlformats.org/presentationml/2006/main">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2803"/>
  <p:tag name="KSO_WM_TEMPLATE_THUMBS_INDEX" val="1、4、5、6、7、8、9、10、11、12、13"/>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K_DARK_LIGHT" val="2"/>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K_DARK_LIGHT" val="2"/>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SLIDE_BACKGROUND_MASK_FLAG" val="1"/>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SLIDE_BACKGROUND_MASK_FLAG" val="1"/>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SLIDE_BACKGROUND_MASK_FLAG" val="1"/>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7.xml><?xml version="1.0" encoding="utf-8"?>
<p:tagLst xmlns:p="http://schemas.openxmlformats.org/presentationml/2006/main">
  <p:tag name="KSO_WM_SLIDE_ID" val="custom20202803_13"/>
  <p:tag name="KSO_WM_TEMPLATE_SUBCATEGORY" val="0"/>
  <p:tag name="KSO_WM_TEMPLATE_MASTER_TYPE" val="1"/>
  <p:tag name="KSO_WM_TEMPLATE_COLOR_TYPE" val="1"/>
  <p:tag name="KSO_WM_SLIDE_TYPE" val="endPage"/>
  <p:tag name="KSO_WM_SLIDE_SUBTYPE" val="pureTxt"/>
  <p:tag name="KSO_WM_SLIDE_ITEM_CNT" val="0"/>
  <p:tag name="KSO_WM_SLIDE_INDEX" val="13"/>
  <p:tag name="KSO_WM_TAG_VERSION" val="1.0"/>
  <p:tag name="KSO_WM_BEAUTIFY_FLAG" val="#wm#"/>
  <p:tag name="KSO_WM_TEMPLATE_CATEGORY" val="custom"/>
  <p:tag name="KSO_WM_TEMPLATE_INDEX" val="20202803"/>
  <p:tag name="KSO_WM_SLIDE_LAYOUT" val="a"/>
  <p:tag name="KSO_WM_SLIDE_LAYOUT_CNT" val="1"/>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6*i*2"/>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1_1"/>
  <p:tag name="KSO_WM_UNIT_ID" val="diagram71_3*n_h_h_i*1_1_1_1"/>
  <p:tag name="KSO_WM_TEMPLATE_CATEGORY" val="diagram"/>
  <p:tag name="KSO_WM_TEMPLATE_INDEX" val="71"/>
  <p:tag name="KSO_WM_UNIT_LAYERLEVEL" val="1_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SLIDE_BACKGROUND_MASK_FLAG" val="1"/>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3_1"/>
  <p:tag name="KSO_WM_UNIT_ID" val="diagram71_3*n_h_h_i*1_1_3_1"/>
  <p:tag name="KSO_WM_TEMPLATE_CATEGORY" val="diagram"/>
  <p:tag name="KSO_WM_TEMPLATE_INDEX" val="71"/>
  <p:tag name="KSO_WM_UNIT_LAYERLEVEL" val="1_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211.xml><?xml version="1.0" encoding="utf-8"?>
<p:tagLst xmlns:p="http://schemas.openxmlformats.org/presentationml/2006/main">
  <p:tag name="KSO_WM_UNIT_SUBTYPE" val="a"/>
  <p:tag name="KSO_WM_UNIT_NOCLEAR" val="0"/>
  <p:tag name="KSO_WM_UNIT_VALUE" val="10"/>
  <p:tag name="KSO_WM_UNIT_HIGHLIGHT" val="0"/>
  <p:tag name="KSO_WM_UNIT_COMPATIBLE" val="0"/>
  <p:tag name="KSO_WM_UNIT_DIAGRAM_ISNUMVISUAL" val="0"/>
  <p:tag name="KSO_WM_UNIT_DIAGRAM_ISREFERUNIT" val="0"/>
  <p:tag name="KSO_WM_DIAGRAM_GROUP_CODE" val="n1-1"/>
  <p:tag name="KSO_WM_UNIT_TYPE" val="n_h_h_f"/>
  <p:tag name="KSO_WM_UNIT_INDEX" val="1_1_3_1"/>
  <p:tag name="KSO_WM_UNIT_ID" val="diagram71_3*n_h_h_f*1_1_3_1"/>
  <p:tag name="KSO_WM_TEMPLATE_CATEGORY" val="diagram"/>
  <p:tag name="KSO_WM_TEMPLATE_INDEX" val="71"/>
  <p:tag name="KSO_WM_UNIT_LAYERLEVEL" val="1_1_1_1"/>
  <p:tag name="KSO_WM_TAG_VERSION" val="1.0"/>
  <p:tag name="KSO_WM_BEAUTIFY_FLAG" val="#wm#"/>
  <p:tag name="KSO_WM_UNIT_PRESET_TEXT" val="添加标题"/>
  <p:tag name="KSO_WM_UNIT_TEXT_FILL_FORE_SCHEMECOLOR_INDEX" val="14"/>
  <p:tag name="KSO_WM_UNIT_TEXT_FILL_TYPE" val="1"/>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4_1"/>
  <p:tag name="KSO_WM_UNIT_ID" val="diagram71_3*n_h_h_i*1_1_4_1"/>
  <p:tag name="KSO_WM_TEMPLATE_CATEGORY" val="diagram"/>
  <p:tag name="KSO_WM_TEMPLATE_INDEX" val="71"/>
  <p:tag name="KSO_WM_UNIT_LAYERLEVEL" val="1_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2_1"/>
  <p:tag name="KSO_WM_UNIT_ID" val="diagram71_3*n_h_h_i*1_1_2_1"/>
  <p:tag name="KSO_WM_TEMPLATE_CATEGORY" val="diagram"/>
  <p:tag name="KSO_WM_TEMPLATE_INDEX" val="71"/>
  <p:tag name="KSO_WM_UNIT_LAYERLEVEL" val="1_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214.xml><?xml version="1.0" encoding="utf-8"?>
<p:tagLst xmlns:p="http://schemas.openxmlformats.org/presentationml/2006/main">
  <p:tag name="KSO_WM_UNIT_ISCONTENTSTITLE" val="0"/>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DIAGRAM_GROUP_CODE" val="n1-1"/>
  <p:tag name="KSO_WM_UNIT_TYPE" val="n_h_a"/>
  <p:tag name="KSO_WM_UNIT_INDEX" val="1_2_1"/>
  <p:tag name="KSO_WM_UNIT_ID" val="diagram71_3*n_h_a*1_2_1"/>
  <p:tag name="KSO_WM_TEMPLATE_CATEGORY" val="diagram"/>
  <p:tag name="KSO_WM_TEMPLATE_INDEX" val="71"/>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6*i*2"/>
  <p:tag name="KSO_WM_UNIT_LAYERLEVEL" val="1"/>
  <p:tag name="KSO_WM_TAG_VERSION" val="1.0"/>
  <p:tag name="KSO_WM_BEAUTIFY_FLAG" val="#wm#"/>
</p:tagLst>
</file>

<file path=ppt/tags/tag216.xml><?xml version="1.0" encoding="utf-8"?>
<p:tagLst xmlns:p="http://schemas.openxmlformats.org/presentationml/2006/main">
  <p:tag name="KSO_WM_BEAUTIFY_FLAG" val="#wm#"/>
  <p:tag name="KSO_WM_TEMPLATE_CATEGORY" val="custom"/>
  <p:tag name="KSO_WM_TEMPLATE_INDEX" val="20187308"/>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6*i*2"/>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6*i*2"/>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6*i*2"/>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SLIDE_BACKGROUND_MASK_FLAG" val="1"/>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6*i*2"/>
  <p:tag name="KSO_WM_UNIT_LAYERLEVEL" val="1"/>
  <p:tag name="KSO_WM_TAG_VERSION" val="1.0"/>
  <p:tag name="KSO_WM_BEAUTIFY_FLAG" val="#wm#"/>
</p:tagLst>
</file>

<file path=ppt/tags/tag221.xml><?xml version="1.0" encoding="utf-8"?>
<p:tagLst xmlns:p="http://schemas.openxmlformats.org/presentationml/2006/main">
  <p:tag name="KSO_WM_UNIT_TABLE_BEAUTIFY" val="smartTable{c9cc17f0-131a-4d83-83ec-174ebcfc1ed8}"/>
  <p:tag name="TABLE_ENDDRAG_ORIGIN_RECT" val="578*231"/>
  <p:tag name="TABLE_ENDDRAG_RECT" val="50*68*578*231"/>
</p:tagLst>
</file>

<file path=ppt/tags/tag222.xml><?xml version="1.0" encoding="utf-8"?>
<p:tagLst xmlns:p="http://schemas.openxmlformats.org/presentationml/2006/main">
  <p:tag name="REFSHAPE" val="206967300"/>
</p:tagLst>
</file>

<file path=ppt/tags/tag223.xml><?xml version="1.0" encoding="utf-8"?>
<p:tagLst xmlns:p="http://schemas.openxmlformats.org/presentationml/2006/main">
  <p:tag name="REFSHAPE" val="206967300"/>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6*i*2"/>
  <p:tag name="KSO_WM_UNIT_LAYERLEVEL" val="1"/>
  <p:tag name="KSO_WM_TAG_VERSION" val="1.0"/>
  <p:tag name="KSO_WM_BEAUTIFY_FLAG" val="#wm#"/>
</p:tagLst>
</file>

<file path=ppt/tags/tag225.xml><?xml version="1.0" encoding="utf-8"?>
<p:tagLst xmlns:p="http://schemas.openxmlformats.org/presentationml/2006/main">
  <p:tag name="REFSHAPE" val="206967300"/>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6*i*2"/>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6*i*2"/>
  <p:tag name="KSO_WM_UNIT_LAYERLEVEL" val="1"/>
  <p:tag name="KSO_WM_TAG_VERSION" val="1.0"/>
  <p:tag name="KSO_WM_BEAUTIFY_FLAG" val="#wm#"/>
</p:tagLst>
</file>

<file path=ppt/tags/tag228.xml><?xml version="1.0" encoding="utf-8"?>
<p:tagLst xmlns:p="http://schemas.openxmlformats.org/presentationml/2006/main">
  <p:tag name="REFSHAPE" val="206967300"/>
</p:tagLst>
</file>

<file path=ppt/tags/tag229.xml><?xml version="1.0" encoding="utf-8"?>
<p:tagLst xmlns:p="http://schemas.openxmlformats.org/presentationml/2006/main">
  <p:tag name="REFSHAPE" val="206967300"/>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SLIDE_BACKGROUND_MASK_FLAG" val="1"/>
</p:tagLst>
</file>

<file path=ppt/tags/tag230.xml><?xml version="1.0" encoding="utf-8"?>
<p:tagLst xmlns:p="http://schemas.openxmlformats.org/presentationml/2006/main">
  <p:tag name="KSO_WM_UNIT_TABLE_BEAUTIFY" val="smartTable{43d32927-93e9-4459-a882-ce34d8dd467a}"/>
</p:tagLst>
</file>

<file path=ppt/tags/tag231.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10"/>
  <p:tag name="KSO_WM_UNIT_ISCONTENTSTITLE" val="0"/>
  <p:tag name="KSO_WM_UNIT_HIGHLIGHT" val="0"/>
  <p:tag name="KSO_WM_UNIT_COMPATIBLE" val="0"/>
  <p:tag name="KSO_WM_TEMPLATE_CATEGORY" val="custom"/>
  <p:tag name="KSO_WM_TEMPLATE_INDEX" val="20177135"/>
  <p:tag name="KSO_WM_UNIT_ID" val="custom20177135_11*a*1"/>
  <p:tag name="KSO_WM_UNIT_NOCLEAR" val="0"/>
  <p:tag name="KSO_WM_UNIT_DIAGRAM_ISNUMVISUAL" val="0"/>
  <p:tag name="KSO_WM_UNIT_DIAGRAM_ISREFERUNIT" val="0"/>
  <p:tag name="KSO_WM_UNIT_PRESET_TEXT" val="单击此处添加标题"/>
</p:tagLst>
</file>

<file path=ppt/tags/tag232.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233.xml><?xml version="1.0" encoding="utf-8"?>
<p:tagLst xmlns:p="http://schemas.openxmlformats.org/presentationml/2006/main">
  <p:tag name="KSO_WM_UNIT_ISCONTENTS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2803_13*a*1"/>
  <p:tag name="KSO_WM_TEMPLATE_CATEGORY" val="custom"/>
  <p:tag name="KSO_WM_TEMPLATE_INDEX" val="20202803"/>
  <p:tag name="KSO_WM_UNIT_LAYERLEVEL" val="1"/>
  <p:tag name="KSO_WM_TAG_VERSION" val="1.0"/>
  <p:tag name="KSO_WM_BEAUTIFY_FLAG" val="#wm#"/>
  <p:tag name="KSO_WM_UNIT_PRESET_TEXT" val="谢谢观赏"/>
</p:tagLst>
</file>

<file path=ppt/tags/tag234.xml><?xml version="1.0" encoding="utf-8"?>
<p:tagLst xmlns:p="http://schemas.openxmlformats.org/presentationml/2006/main">
  <p:tag name="KSO_WM_SLIDE_ID" val="custom20202803_13"/>
  <p:tag name="KSO_WM_TEMPLATE_SUBCATEGORY" val="0"/>
  <p:tag name="KSO_WM_TEMPLATE_MASTER_TYPE" val="1"/>
  <p:tag name="KSO_WM_TEMPLATE_COLOR_TYPE" val="1"/>
  <p:tag name="KSO_WM_SLIDE_TYPE" val="endPage"/>
  <p:tag name="KSO_WM_SLIDE_SUBTYPE" val="pureTxt"/>
  <p:tag name="KSO_WM_SLIDE_ITEM_CNT" val="0"/>
  <p:tag name="KSO_WM_SLIDE_INDEX" val="13"/>
  <p:tag name="KSO_WM_TAG_VERSION" val="1.0"/>
  <p:tag name="KSO_WM_BEAUTIFY_FLAG" val="#wm#"/>
  <p:tag name="KSO_WM_TEMPLATE_CATEGORY" val="custom"/>
  <p:tag name="KSO_WM_TEMPLATE_INDEX" val="20202803"/>
  <p:tag name="KSO_WM_SLIDE_LAYOUT" val="a"/>
  <p:tag name="KSO_WM_SLIDE_LAYOUT_CNT"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SLIDE_BACKGROUND_MASK_FLAG"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SLIDE_BACKGROUND_MASK_FLAG" val="1"/>
</p:tagLst>
</file>

<file path=ppt/tags/tag26.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K_DARK_LIGHT" val="2"/>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K_DARK_LIGHT" val="2"/>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K_DARK_LIGHT" val="2"/>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K_DARK_LIGHT" val="2"/>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K_DARK_LIGHT" val="2"/>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K_DARK_LIGHT" val="2"/>
</p:tagLst>
</file>

<file path=ppt/tags/tag33.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K_DARK_LIGHT" val="2"/>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K_DARK_LIGHT" val="2"/>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K_DARK_LIGHT" val="2"/>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K_DARK_LIGHT" val="2"/>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K_DARK_LIGHT" val="2"/>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K_DARK_LIGHT" val="2"/>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K_DARK_LIGHT" val="2"/>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K_DARK_LIGHT" val="2"/>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6*i*1"/>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6*i*2"/>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6*i*3"/>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3.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K_DARK_LIGHT" val="2"/>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K_DARK_LIGHT" val="2"/>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K_DARK_LIGHT" val="2"/>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K_DARK_LIGHT" val="2"/>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K_DARK_LIGHT" val="2"/>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K_DARK_LIGHT" val="2"/>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9*i*1"/>
  <p:tag name="KSO_WM_UNIT_BK_DARK_LIGHT" val="2"/>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0*i*1"/>
  <p:tag name="KSO_WM_UNIT_BK_DARK_LIGHT" val="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LIDE_BACKGROUND_MASK_FLAG" val="1"/>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LIDE_BACKGROUND_MASK_FLAG" val="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LIDE_BACKGROUND_MASK_FLAG" val="1"/>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LIDE_BACKGROUND_MASK_FLAG" val="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LIDE_BACKGROUND_MASK_FLAG"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LIDE_BACKGROUND_MASK_FLAG" val="1"/>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LIDE_BACKGROUND_MASK_FLAG" val="1"/>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LIDE_BACKGROUND_MASK_FLAG" val="1"/>
</p:tagLst>
</file>

<file path=ppt/tags/tag8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9.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1"/>
</p:tagLst>
</file>

<file path=ppt/tags/tag91.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1"/>
  <p:tag name="KSO_WM_UNIT_LAYERLEVEL" val="1"/>
  <p:tag name="KSO_WM_TAG_VERSION" val="1.0"/>
  <p:tag name="KSO_WM_BEAUTIFY_FLAG" val="#wm#"/>
  <p:tag name="KSO_WM_SLIDE_BACKGROUND_TYPE" val="leftRight"/>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solidFill>
            <a:schemeClr val="tx1"/>
          </a:solidFill>
          <a:prstDash val="lgDash"/>
        </a:ln>
      </a:spPr>
      <a:bodyPr wrap="square" rtlCol="0" anchor="t">
        <a:spAutoFit/>
      </a:bodyPr>
      <a:lstStyle>
        <a:defPPr>
          <a:defRPr sz="2200" b="1" dirty="0" smtClean="0">
            <a:latin typeface="楷体" panose="02010609060101010101" pitchFamily="49" charset="-122"/>
            <a:ea typeface="楷体" panose="02010609060101010101" pitchFamily="49" charset="-122"/>
            <a:cs typeface="华文细黑" panose="02010600040101010101" charset="-122"/>
            <a:sym typeface="+mn-ea"/>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20202803">
      <a:dk1>
        <a:srgbClr val="000000"/>
      </a:dk1>
      <a:lt1>
        <a:srgbClr val="FFFFFF"/>
      </a:lt1>
      <a:dk2>
        <a:srgbClr val="0F4B62"/>
      </a:dk2>
      <a:lt2>
        <a:srgbClr val="F6F6F6"/>
      </a:lt2>
      <a:accent1>
        <a:srgbClr val="DEB420"/>
      </a:accent1>
      <a:accent2>
        <a:srgbClr val="D8901A"/>
      </a:accent2>
      <a:accent3>
        <a:srgbClr val="D16D16"/>
      </a:accent3>
      <a:accent4>
        <a:srgbClr val="CE4D13"/>
      </a:accent4>
      <a:accent5>
        <a:srgbClr val="C82A0D"/>
      </a:accent5>
      <a:accent6>
        <a:srgbClr val="C30809"/>
      </a:accent6>
      <a:hlink>
        <a:srgbClr val="658BD5"/>
      </a:hlink>
      <a:folHlink>
        <a:srgbClr val="9F69A3"/>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20202803">
    <a:dk1>
      <a:srgbClr val="000000"/>
    </a:dk1>
    <a:lt1>
      <a:srgbClr val="FFFFFF"/>
    </a:lt1>
    <a:dk2>
      <a:srgbClr val="0F4B62"/>
    </a:dk2>
    <a:lt2>
      <a:srgbClr val="F6F6F6"/>
    </a:lt2>
    <a:accent1>
      <a:srgbClr val="DEB420"/>
    </a:accent1>
    <a:accent2>
      <a:srgbClr val="D8901A"/>
    </a:accent2>
    <a:accent3>
      <a:srgbClr val="D16D16"/>
    </a:accent3>
    <a:accent4>
      <a:srgbClr val="CE4D13"/>
    </a:accent4>
    <a:accent5>
      <a:srgbClr val="C82A0D"/>
    </a:accent5>
    <a:accent6>
      <a:srgbClr val="C30809"/>
    </a:accent6>
    <a:hlink>
      <a:srgbClr val="658BD5"/>
    </a:hlink>
    <a:folHlink>
      <a:srgbClr val="9F69A3"/>
    </a:folHlink>
  </a:clrScheme>
</a:themeOverride>
</file>

<file path=ppt/theme/themeOverride2.xml><?xml version="1.0" encoding="utf-8"?>
<a:themeOverride xmlns:a="http://schemas.openxmlformats.org/drawingml/2006/main">
  <a:clrScheme name="20202803">
    <a:dk1>
      <a:srgbClr val="000000"/>
    </a:dk1>
    <a:lt1>
      <a:srgbClr val="FFFFFF"/>
    </a:lt1>
    <a:dk2>
      <a:srgbClr val="0F4B62"/>
    </a:dk2>
    <a:lt2>
      <a:srgbClr val="F6F6F6"/>
    </a:lt2>
    <a:accent1>
      <a:srgbClr val="DEB420"/>
    </a:accent1>
    <a:accent2>
      <a:srgbClr val="D8901A"/>
    </a:accent2>
    <a:accent3>
      <a:srgbClr val="D16D16"/>
    </a:accent3>
    <a:accent4>
      <a:srgbClr val="CE4D13"/>
    </a:accent4>
    <a:accent5>
      <a:srgbClr val="C82A0D"/>
    </a:accent5>
    <a:accent6>
      <a:srgbClr val="C30809"/>
    </a:accent6>
    <a:hlink>
      <a:srgbClr val="658BD5"/>
    </a:hlink>
    <a:folHlink>
      <a:srgbClr val="9F69A3"/>
    </a:folHlink>
  </a:clrScheme>
</a:themeOverride>
</file>

<file path=docProps/app.xml><?xml version="1.0" encoding="utf-8"?>
<Properties xmlns="http://schemas.openxmlformats.org/officeDocument/2006/extended-properties" xmlns:vt="http://schemas.openxmlformats.org/officeDocument/2006/docPropsVTypes">
  <TotalTime>0</TotalTime>
  <Words>5761</Words>
  <Application>WPS 演示</Application>
  <PresentationFormat>全屏显示(4:3)</PresentationFormat>
  <Paragraphs>548</Paragraphs>
  <Slides>32</Slides>
  <Notes>6</Notes>
  <HiddenSlides>0</HiddenSlides>
  <MMClips>0</MMClips>
  <ScaleCrop>false</ScaleCrop>
  <HeadingPairs>
    <vt:vector size="8" baseType="variant">
      <vt:variant>
        <vt:lpstr>已用的字体</vt:lpstr>
      </vt:variant>
      <vt:variant>
        <vt:i4>24</vt:i4>
      </vt:variant>
      <vt:variant>
        <vt:lpstr>主题</vt:lpstr>
      </vt:variant>
      <vt:variant>
        <vt:i4>3</vt:i4>
      </vt:variant>
      <vt:variant>
        <vt:lpstr>嵌入 OLE 服务器</vt:lpstr>
      </vt:variant>
      <vt:variant>
        <vt:i4>1</vt:i4>
      </vt:variant>
      <vt:variant>
        <vt:lpstr>幻灯片标题</vt:lpstr>
      </vt:variant>
      <vt:variant>
        <vt:i4>32</vt:i4>
      </vt:variant>
    </vt:vector>
  </HeadingPairs>
  <TitlesOfParts>
    <vt:vector size="60" baseType="lpstr">
      <vt:lpstr>Arial</vt:lpstr>
      <vt:lpstr>宋体</vt:lpstr>
      <vt:lpstr>Wingdings</vt:lpstr>
      <vt:lpstr>楷体</vt:lpstr>
      <vt:lpstr>华文细黑</vt:lpstr>
      <vt:lpstr>微软雅黑</vt:lpstr>
      <vt:lpstr>汉仪尚巍手书W</vt:lpstr>
      <vt:lpstr>隶书</vt:lpstr>
      <vt:lpstr>Wingdings</vt:lpstr>
      <vt:lpstr>黑体</vt:lpstr>
      <vt:lpstr>华文隶书</vt:lpstr>
      <vt:lpstr>方正水黑简体</vt:lpstr>
      <vt:lpstr>华文新魏</vt:lpstr>
      <vt:lpstr>方正宋刻本秀楷简体</vt:lpstr>
      <vt:lpstr>华文中宋</vt:lpstr>
      <vt:lpstr>方正姚体</vt:lpstr>
      <vt:lpstr>Garamond</vt:lpstr>
      <vt:lpstr>Arial Unicode MS</vt:lpstr>
      <vt:lpstr>Calibri</vt:lpstr>
      <vt:lpstr>Times New Roman</vt:lpstr>
      <vt:lpstr>方正黑体简体</vt:lpstr>
      <vt:lpstr>方正书宋简体</vt:lpstr>
      <vt:lpstr>方正黑体简体</vt:lpstr>
      <vt:lpstr>仿宋</vt:lpstr>
      <vt:lpstr>Office 主题</vt:lpstr>
      <vt:lpstr>1_Office 主题​​</vt:lpstr>
      <vt:lpstr>2_Office 主题​​</vt:lpstr>
      <vt:lpstr>excel.sheet.8</vt:lpstr>
      <vt:lpstr>中外历史纲要（上） 第二单元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隋唐制度的辐射</vt:lpstr>
      <vt:lpstr>PowerPoint 演示文稿</vt:lpstr>
      <vt:lpstr>PowerPoint 演示文稿</vt:lpstr>
      <vt:lpstr>PowerPoint 演示文稿</vt:lpstr>
      <vt:lpstr>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T</cp:lastModifiedBy>
  <cp:revision>484</cp:revision>
  <dcterms:created xsi:type="dcterms:W3CDTF">2019-11-20T02:14:00Z</dcterms:created>
  <dcterms:modified xsi:type="dcterms:W3CDTF">2022-05-21T07:36:39Z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2052-11.3.0.9228</vt:lpwstr>
  </property>
</Properties>
</file>