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44"/>
  </p:notesMasterIdLst>
  <p:handoutMasterIdLst>
    <p:handoutMasterId r:id="rId56"/>
  </p:handoutMasterIdLst>
  <p:sldIdLst>
    <p:sldId id="312" r:id="rId4"/>
    <p:sldId id="1320" r:id="rId5"/>
    <p:sldId id="1275" r:id="rId6"/>
    <p:sldId id="313" r:id="rId7"/>
    <p:sldId id="1223" r:id="rId8"/>
    <p:sldId id="1224" r:id="rId9"/>
    <p:sldId id="1177" r:id="rId10"/>
    <p:sldId id="1173" r:id="rId11"/>
    <p:sldId id="834" r:id="rId12"/>
    <p:sldId id="854" r:id="rId13"/>
    <p:sldId id="939" r:id="rId14"/>
    <p:sldId id="1077" r:id="rId15"/>
    <p:sldId id="964" r:id="rId16"/>
    <p:sldId id="1078" r:id="rId17"/>
    <p:sldId id="1079" r:id="rId18"/>
    <p:sldId id="1133" r:id="rId19"/>
    <p:sldId id="940" r:id="rId20"/>
    <p:sldId id="1020" r:id="rId21"/>
    <p:sldId id="1022" r:id="rId22"/>
    <p:sldId id="1174" r:id="rId23"/>
    <p:sldId id="1175" r:id="rId24"/>
    <p:sldId id="1080" r:id="rId25"/>
    <p:sldId id="941" r:id="rId26"/>
    <p:sldId id="965" r:id="rId27"/>
    <p:sldId id="856" r:id="rId28"/>
    <p:sldId id="842" r:id="rId29"/>
    <p:sldId id="1018" r:id="rId30"/>
    <p:sldId id="942" r:id="rId31"/>
    <p:sldId id="1111" r:id="rId32"/>
    <p:sldId id="1019" r:id="rId33"/>
    <p:sldId id="859" r:id="rId34"/>
    <p:sldId id="1024" r:id="rId35"/>
    <p:sldId id="845" r:id="rId36"/>
    <p:sldId id="1051" r:id="rId37"/>
    <p:sldId id="857" r:id="rId38"/>
    <p:sldId id="990" r:id="rId39"/>
    <p:sldId id="838" r:id="rId40"/>
    <p:sldId id="844" r:id="rId41"/>
    <p:sldId id="1006" r:id="rId42"/>
    <p:sldId id="1370" r:id="rId43"/>
    <p:sldId id="579" r:id="rId45"/>
    <p:sldId id="992" r:id="rId46"/>
    <p:sldId id="671" r:id="rId47"/>
    <p:sldId id="672" r:id="rId48"/>
    <p:sldId id="993" r:id="rId49"/>
    <p:sldId id="650" r:id="rId50"/>
    <p:sldId id="1381" r:id="rId51"/>
    <p:sldId id="529" r:id="rId52"/>
    <p:sldId id="562" r:id="rId53"/>
    <p:sldId id="621" r:id="rId54"/>
    <p:sldId id="652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0" clrIdx="0"/>
  <p:cmAuthor id="1" name="作者" initials="作" lastIdx="0" clrIdx="1"/>
  <p:cmAuthor id="2" name="王鹏皓" initials="王" lastIdx="1" clrIdx="0"/>
  <p:cmAuthor id="3" name="cb nm" initials="c" lastIdx="1" clrIdx="0"/>
  <p:cmAuthor id="4" name="www.xkb1.com" initials="w" lastIdx="0" clrIdx="1"/>
  <p:cmAuthor id="5" name="lenovo" initials="l" lastIdx="0" clrIdx="0"/>
  <p:cmAuthor id="6" name="thtfpc" initials="t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0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85" autoAdjust="0"/>
    <p:restoredTop sz="95937" autoAdjust="0"/>
  </p:normalViewPr>
  <p:slideViewPr>
    <p:cSldViewPr snapToGrid="0">
      <p:cViewPr varScale="1">
        <p:scale>
          <a:sx n="103" d="100"/>
          <a:sy n="103" d="100"/>
        </p:scale>
        <p:origin x="132" y="294"/>
      </p:cViewPr>
      <p:guideLst>
        <p:guide orient="horz" pos="2548"/>
        <p:guide pos="3840"/>
      </p:guideLst>
    </p:cSldViewPr>
  </p:slideViewPr>
  <p:outlineViewPr>
    <p:cViewPr>
      <p:scale>
        <a:sx n="33" d="100"/>
        <a:sy n="33" d="100"/>
      </p:scale>
      <p:origin x="0" y="-19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5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B04-A986-4981-B17D-0297899372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6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1F085-E754-48D5-84B4-FE2411334A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5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4AED-935D-4CB3-B4D6-AFD89F933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5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5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5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1EFD-8A81-4A57-9A62-07AD393944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1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8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竖排标题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  <p:pic>
        <p:nvPicPr>
          <p:cNvPr id="2097173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709" y="4473528"/>
            <a:ext cx="2027001" cy="2393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8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  <p:pic>
        <p:nvPicPr>
          <p:cNvPr id="2097165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709" y="4473528"/>
            <a:ext cx="2027001" cy="2393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89965" y="3811"/>
            <a:ext cx="4038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base"/>
            <a:r>
              <a:rPr lang="zh-CN" altLang="en-US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世界近代史   板块综合复习</a:t>
            </a:r>
            <a:endParaRPr lang="zh-CN" altLang="en-US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五边形 14"/>
          <p:cNvSpPr/>
          <p:nvPr userDrawn="1"/>
        </p:nvSpPr>
        <p:spPr>
          <a:xfrm flipH="1">
            <a:off x="10436860" y="0"/>
            <a:ext cx="1755140" cy="468631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" action="ppaction://noaction"/>
              </a:rPr>
              <a:t>以练代讲</a:t>
            </a:r>
            <a:endParaRPr lang="zh-CN" altLang="en-US" sz="1500" b="1" kern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燕尾形 3"/>
          <p:cNvSpPr/>
          <p:nvPr userDrawn="1"/>
        </p:nvSpPr>
        <p:spPr>
          <a:xfrm flipH="1">
            <a:off x="7223760" y="0"/>
            <a:ext cx="1755140" cy="468631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500" b="1" kern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" action="ppaction://noaction"/>
              </a:rPr>
              <a:t>思维导图</a:t>
            </a:r>
            <a:endParaRPr lang="zh-CN" altLang="en-US" sz="1500" b="1" kern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燕尾形 4"/>
          <p:cNvSpPr/>
          <p:nvPr userDrawn="1"/>
        </p:nvSpPr>
        <p:spPr>
          <a:xfrm flipH="1">
            <a:off x="8833485" y="0"/>
            <a:ext cx="1755140" cy="468631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kern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  <a:hlinkClick r:id="" action="ppaction://noaction"/>
              </a:rPr>
              <a:t>纵横学史</a:t>
            </a:r>
            <a:endParaRPr lang="zh-CN" altLang="en-US" sz="1500" b="1" kern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6.万唯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73" y="27932"/>
            <a:ext cx="880203" cy="406923"/>
          </a:xfrm>
          <a:prstGeom prst="rect">
            <a:avLst/>
          </a:prstGeom>
        </p:spPr>
      </p:pic>
      <p:sp>
        <p:nvSpPr>
          <p:cNvPr id="9" name="燕尾形 8"/>
          <p:cNvSpPr/>
          <p:nvPr userDrawn="1"/>
        </p:nvSpPr>
        <p:spPr>
          <a:xfrm flipH="1">
            <a:off x="5623560" y="0"/>
            <a:ext cx="1755140" cy="468631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" action="ppaction://noaction"/>
              </a:rPr>
              <a:t>时空坐标</a:t>
            </a:r>
            <a:endParaRPr lang="zh-CN" altLang="en-US" sz="15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  <a:hlinkClick r:id="" action="ppaction://noaction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-635" y="458343"/>
            <a:ext cx="12193271" cy="1904"/>
          </a:xfrm>
          <a:prstGeom prst="line">
            <a:avLst/>
          </a:prstGeom>
          <a:ln w="31750">
            <a:solidFill>
              <a:srgbClr val="009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5"/>
            <a:ext cx="12192000" cy="6857999"/>
          </a:xfrm>
          <a:prstGeom prst="rect">
            <a:avLst/>
          </a:prstGeom>
        </p:spPr>
      </p:pic>
      <p:cxnSp>
        <p:nvCxnSpPr>
          <p:cNvPr id="3145728" name="直接连接符 2"/>
          <p:cNvCxnSpPr/>
          <p:nvPr userDrawn="1"/>
        </p:nvCxnSpPr>
        <p:spPr>
          <a:xfrm>
            <a:off x="591672" y="832153"/>
            <a:ext cx="109459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5" name="圆角矩形 3"/>
          <p:cNvSpPr/>
          <p:nvPr userDrawn="1"/>
        </p:nvSpPr>
        <p:spPr>
          <a:xfrm rot="18926425">
            <a:off x="767683" y="476551"/>
            <a:ext cx="216240" cy="216240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9" name="直接连接符 4"/>
          <p:cNvCxnSpPr/>
          <p:nvPr userDrawn="1"/>
        </p:nvCxnSpPr>
        <p:spPr>
          <a:xfrm>
            <a:off x="2542228" y="431776"/>
            <a:ext cx="0" cy="3033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8709" y="4473528"/>
            <a:ext cx="2027001" cy="2393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99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0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标题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0" name="文本占位符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11" name="内容占位符 3"/>
          <p:cNvSpPr>
            <a:spLocks noGrp="1"/>
          </p:cNvSpPr>
          <p:nvPr>
            <p:ph sz="half" idx="2"/>
          </p:nvPr>
        </p:nvSpPr>
        <p:spPr>
          <a:xfrm>
            <a:off x="839792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1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13" name="内容占位符 5"/>
          <p:cNvSpPr>
            <a:spLocks noGrp="1"/>
          </p:cNvSpPr>
          <p:nvPr>
            <p:ph sz="quarter" idx="4"/>
          </p:nvPr>
        </p:nvSpPr>
        <p:spPr>
          <a:xfrm>
            <a:off x="6172204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1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  <p:sp>
        <p:nvSpPr>
          <p:cNvPr id="1048829" name="文本框 4"/>
          <p:cNvSpPr txBox="1"/>
          <p:nvPr userDrawn="1"/>
        </p:nvSpPr>
        <p:spPr>
          <a:xfrm>
            <a:off x="5155096" y="6488669"/>
            <a:ext cx="71164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b="1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Anhui Province First Experimental School    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安徽省蚌埠第一实验学校</a:t>
            </a:r>
            <a:endParaRPr lang="en-US" altLang="zh-CN" b="1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6" cy="16002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7" name="内容占位符 2"/>
          <p:cNvSpPr>
            <a:spLocks noGrp="1"/>
          </p:cNvSpPr>
          <p:nvPr>
            <p:ph idx="1"/>
          </p:nvPr>
        </p:nvSpPr>
        <p:spPr>
          <a:xfrm>
            <a:off x="5183189" y="987431"/>
            <a:ext cx="6172201" cy="4873625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4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6" cy="3811588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6" cy="16002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6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31"/>
            <a:ext cx="6172201" cy="4873625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104883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6" cy="3811588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  <p:pic>
        <p:nvPicPr>
          <p:cNvPr id="2097174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709" y="4473528"/>
            <a:ext cx="2027001" cy="2393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占位符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8" name="文本占位符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E9B3-4196-47C7-AC6F-8B9D6EF029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6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C57-FBFC-4CD9-A3EE-3CA07D4CD6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E9B3-4196-47C7-AC6F-8B9D6EF0293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C57-FBFC-4CD9-A3EE-3CA07D4CD69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tags" Target="../tags/tag10.xml"/><Relationship Id="rId4" Type="http://schemas.openxmlformats.org/officeDocument/2006/relationships/image" Target="../media/image14.png"/><Relationship Id="rId3" Type="http://schemas.openxmlformats.org/officeDocument/2006/relationships/tags" Target="../tags/tag9.xml"/><Relationship Id="rId2" Type="http://schemas.openxmlformats.org/officeDocument/2006/relationships/image" Target="../media/image13.png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tags" Target="../tags/tag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380724" y="4016300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893521" y="5052553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601"/>
          <p:cNvGrpSpPr/>
          <p:nvPr/>
        </p:nvGrpSpPr>
        <p:grpSpPr>
          <a:xfrm>
            <a:off x="10100240" y="3068151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604"/>
          <p:cNvGrpSpPr/>
          <p:nvPr/>
        </p:nvGrpSpPr>
        <p:grpSpPr>
          <a:xfrm>
            <a:off x="8224822" y="479582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9916973" y="1413917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90940" y="586663"/>
            <a:ext cx="1779036" cy="1886507"/>
            <a:chOff x="1747814" y="846409"/>
            <a:chExt cx="1870428" cy="1870428"/>
          </a:xfrm>
        </p:grpSpPr>
        <p:grpSp>
          <p:nvGrpSpPr>
            <p:cNvPr id="1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899" y="1065986"/>
              <a:ext cx="1406966" cy="14069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组合 610"/>
          <p:cNvGrpSpPr/>
          <p:nvPr/>
        </p:nvGrpSpPr>
        <p:grpSpPr>
          <a:xfrm>
            <a:off x="10227681" y="2158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8673624" y="4082302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615"/>
          <p:cNvGrpSpPr/>
          <p:nvPr/>
        </p:nvGrpSpPr>
        <p:grpSpPr>
          <a:xfrm>
            <a:off x="8536773" y="1136257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352053" y="2132635"/>
            <a:ext cx="69813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欢迎走进历史课堂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2977515" y="4100830"/>
            <a:ext cx="58712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蚌埠第一实验学校    周小平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2022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endParaRPr lang="zh-CN" altLang="en-US" sz="3200" b="1" dirty="0" smtClean="0">
              <a:solidFill>
                <a:schemeClr val="accent5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24915" y="1746250"/>
            <a:ext cx="10050145" cy="2768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一、初识西方</a:t>
            </a:r>
            <a:r>
              <a:rPr lang="zh-CN" altLang="en-US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近代化</a:t>
            </a:r>
            <a:endParaRPr lang="zh-CN" altLang="en-US" sz="60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（资本主义萌芽、产生、发展并最终确立起对世界的统治）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zh-CN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b="1" cap="all" spc="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39059" y="1191403"/>
          <a:ext cx="9633741" cy="3932114"/>
        </p:xfrm>
        <a:graphic>
          <a:graphicData uri="http://schemas.openxmlformats.org/drawingml/2006/table">
            <a:tbl>
              <a:tblPr/>
              <a:tblGrid>
                <a:gridCol w="2061210"/>
                <a:gridCol w="7572531"/>
              </a:tblGrid>
              <a:tr h="720881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35" b="1" i="0" u="none" strike="noStrike" cap="none" normalizeH="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  济</a:t>
                      </a:r>
                      <a:endParaRPr kumimoji="0" lang="zh-CN" altLang="en-US" sz="2135" b="1" i="0" u="none" strike="noStrike" cap="none" normalizeH="0" baseline="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135" b="0" i="0" u="none" strike="noStrike" cap="none" normalizeH="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13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35" b="1" i="0" u="none" strike="noStrike" cap="none" normalizeH="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时  间</a:t>
                      </a:r>
                      <a:endParaRPr kumimoji="0" lang="zh-CN" altLang="en-US" sz="2135" b="1" i="0" u="none" strike="noStrike" cap="none" normalizeH="0" baseline="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  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11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世纪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——14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世纪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63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35" b="1" i="0" u="none" strike="noStrike" cap="none" normalizeH="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特  点</a:t>
                      </a:r>
                      <a:endParaRPr kumimoji="0" lang="zh-CN" altLang="en-US" sz="2135" b="1" i="0" u="none" strike="noStrike" cap="none" normalizeH="0" baseline="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35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135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分工进一步细化；</a:t>
                      </a:r>
                      <a:r>
                        <a:rPr lang="zh-CN" altLang="en-US" sz="2135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产品面向市场；</a:t>
                      </a:r>
                      <a:endParaRPr lang="en-US" altLang="zh-CN" sz="2135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35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资本与劳动分离；存在雇佣关系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854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35" b="1" i="0" u="none" strike="noStrike" cap="none" normalizeH="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135" b="1" i="0" u="none" strike="noStrike" cap="none" normalizeH="0" baseline="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defRPr/>
                      </a:pPr>
                      <a:endParaRPr lang="zh-CN" altLang="en-US" sz="2135" b="1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053012" y="1292225"/>
            <a:ext cx="3115310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租地农场、手工工场</a:t>
            </a:r>
            <a:endParaRPr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026644" y="4108787"/>
            <a:ext cx="6582262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推动了农业和手工业生产组织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逐渐资本主义化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，开始改变中世纪欧洲社会的整体面貌。 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665" y="339090"/>
            <a:ext cx="6987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C00000"/>
                </a:solidFill>
              </a:rPr>
              <a:t>（一）</a:t>
            </a:r>
            <a:r>
              <a:rPr lang="zh-CN" altLang="zh-CN" sz="2800" b="1" dirty="0">
                <a:solidFill>
                  <a:srgbClr val="C00000"/>
                </a:solidFill>
                <a:sym typeface="+mn-ea"/>
              </a:rPr>
              <a:t>文明曙光</a:t>
            </a: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2800" b="1" dirty="0">
              <a:solidFill>
                <a:srgbClr val="C00000"/>
              </a:solidFill>
            </a:endParaRPr>
          </a:p>
          <a:p>
            <a:endParaRPr lang="zh-CN" altLang="en-US" sz="2800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3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2839" r="5137" b="9330"/>
          <a:stretch>
            <a:fillRect/>
          </a:stretch>
        </p:blipFill>
        <p:spPr bwMode="auto">
          <a:xfrm>
            <a:off x="1862455" y="1024890"/>
            <a:ext cx="4326890" cy="358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952750" y="4732020"/>
            <a:ext cx="22821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中世纪圣母像</a:t>
            </a:r>
            <a:endParaRPr lang="zh-CN" altLang="en-US" sz="240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55" y="1025525"/>
            <a:ext cx="3987165" cy="370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898005" y="482409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文艺复兴时圣母像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606550" y="249555"/>
            <a:ext cx="6901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2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2495" y="699135"/>
          <a:ext cx="10219690" cy="5293406"/>
        </p:xfrm>
        <a:graphic>
          <a:graphicData uri="http://schemas.openxmlformats.org/drawingml/2006/table">
            <a:tbl>
              <a:tblPr/>
              <a:tblGrid>
                <a:gridCol w="1892935"/>
                <a:gridCol w="8326755"/>
              </a:tblGrid>
              <a:tr h="53594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  想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文艺复兴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  间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14世纪中叶——17世纪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意大利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)</a:t>
                      </a:r>
                      <a:endParaRPr kumimoji="0" lang="en-US" altLang="zh-CN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887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核心思潮</a:t>
                      </a:r>
                      <a:endParaRPr kumimoji="0" lang="zh-CN" altLang="en-US" sz="2000" b="1" i="0" u="none" strike="noStrike" kern="1200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建立一种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以人为中心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而不是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以神为中心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的生活哲学；他们提倡发扬人的个性，追求享受现世生活。</a:t>
                      </a:r>
                      <a:endParaRPr lang="zh-CN" altLang="en-US" sz="2000" b="1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61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  质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采取复兴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古希腊罗马文化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的方式，但对古典文化并非是简单的“复兴”，这其中有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继承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，更有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创新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951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  表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但丁，长篇诗作《 神曲》；达芬奇，《蒙娜丽莎 》《最后的晚餐》；莎士比亚《哈姆雷特》《罗密欧与朱丽叶》等。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78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文艺复兴时期涌现出了许多文学家、思想家和艺术家，被称为“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巨人的时代”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推动了欧洲文化思想领域的繁荣，为欧洲资本主义社会的产生和发展奠定了思想基础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15900" y="115570"/>
            <a:ext cx="71151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1.jpg"/>
          <p:cNvPicPr>
            <a:picLocks noChangeAspect="1"/>
          </p:cNvPicPr>
          <p:nvPr/>
        </p:nvPicPr>
        <p:blipFill>
          <a:blip r:embed="rId1"/>
          <a:srcRect t="7156" b="44079"/>
          <a:stretch>
            <a:fillRect/>
          </a:stretch>
        </p:blipFill>
        <p:spPr>
          <a:xfrm>
            <a:off x="3858260" y="1185545"/>
            <a:ext cx="2381250" cy="4499610"/>
          </a:xfrm>
          <a:prstGeom prst="roundRect">
            <a:avLst>
              <a:gd name="adj" fmla="val 7007"/>
            </a:avLst>
          </a:prstGeom>
        </p:spPr>
      </p:pic>
      <p:pic>
        <p:nvPicPr>
          <p:cNvPr id="31" name="图片 30" descr="1.jpg"/>
          <p:cNvPicPr>
            <a:picLocks noChangeAspect="1"/>
          </p:cNvPicPr>
          <p:nvPr/>
        </p:nvPicPr>
        <p:blipFill>
          <a:blip r:embed="rId2"/>
          <a:srcRect l="12500" t="23404" r="28954"/>
          <a:stretch>
            <a:fillRect/>
          </a:stretch>
        </p:blipFill>
        <p:spPr>
          <a:xfrm>
            <a:off x="6264910" y="1254760"/>
            <a:ext cx="2569845" cy="4431030"/>
          </a:xfrm>
          <a:prstGeom prst="roundRect">
            <a:avLst>
              <a:gd name="adj" fmla="val 9037"/>
            </a:avLst>
          </a:prstGeom>
        </p:spPr>
      </p:pic>
      <p:pic>
        <p:nvPicPr>
          <p:cNvPr id="42" name="图片 41" descr="TB1IFaVxMaTBuNjSszfXXXgfpXa_!!0-item_pic.jpg_300x300q9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5625" r="14375" b="6249"/>
          <a:stretch>
            <a:fillRect/>
          </a:stretch>
        </p:blipFill>
        <p:spPr>
          <a:xfrm>
            <a:off x="720090" y="1120775"/>
            <a:ext cx="2969895" cy="4564380"/>
          </a:xfrm>
          <a:prstGeom prst="rect">
            <a:avLst/>
          </a:prstGeom>
        </p:spPr>
      </p:pic>
      <p:pic>
        <p:nvPicPr>
          <p:cNvPr id="33" name="图片 32" descr="t01098dff8a490f86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755" y="1254760"/>
            <a:ext cx="3000375" cy="4431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5875655"/>
            <a:ext cx="17358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这是一次人类从来没有经历过的最伟大的进步的变革，是一个需要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巨人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而且产生了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巨人</a:t>
            </a:r>
            <a:r>
              <a:rPr lang="en-US" altLang="zh-CN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在思</a:t>
            </a:r>
            <a:endParaRPr lang="zh-CN" altLang="en-US" sz="20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维能力、热情和性格方面，在多才多艺和学识渊博方面的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巨人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的时代。</a:t>
            </a:r>
            <a:r>
              <a:rPr lang="en-US" altLang="zh-CN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—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恩格斯</a:t>
            </a:r>
            <a:endParaRPr lang="zh-CN" altLang="en-US" sz="2000" b="1" dirty="0">
              <a:latin typeface="+mj-ea"/>
              <a:ea typeface="+mj-ea"/>
              <a:cs typeface="+mj-ea"/>
            </a:endParaRPr>
          </a:p>
          <a:p>
            <a:pPr algn="l"/>
            <a:endParaRPr lang="zh-CN" altLang="en-US" sz="2000" b="1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8905" y="346710"/>
            <a:ext cx="6645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 sz="32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2495" y="699135"/>
          <a:ext cx="10219690" cy="5293406"/>
        </p:xfrm>
        <a:graphic>
          <a:graphicData uri="http://schemas.openxmlformats.org/drawingml/2006/table">
            <a:tbl>
              <a:tblPr/>
              <a:tblGrid>
                <a:gridCol w="1892935"/>
                <a:gridCol w="8326755"/>
              </a:tblGrid>
              <a:tr h="53594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  想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文艺复兴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  间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14世纪中叶——17世纪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意大利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)</a:t>
                      </a:r>
                      <a:endParaRPr kumimoji="0" lang="en-US" altLang="zh-CN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887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核心思潮</a:t>
                      </a:r>
                      <a:endParaRPr kumimoji="0" lang="zh-CN" altLang="en-US" sz="2000" b="1" i="0" u="none" strike="noStrike" kern="1200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建立一种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以人为中心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而不是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以神为中心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的生活哲学；他们提倡发扬人的个性，追求享受现世生活。</a:t>
                      </a:r>
                      <a:endParaRPr lang="zh-CN" altLang="en-US" sz="2000" b="1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61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  质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采取复兴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古希腊罗马文化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的方式，但对古典文化并非是简单的“复兴”，这其中有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继承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，更有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创新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951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  表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但丁，长篇诗作《 神曲》；达芬奇，《蒙娜丽莎 》《最后的晚餐》；莎士比亚《哈姆雷特》《罗密欧与朱丽叶》等。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78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文艺复兴时期涌现出了许多文学家、思想家和艺术家，被称为“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巨人的时代”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推动了欧洲文化思想领域的繁荣，为欧洲资本主义社会的产生和发展奠定了思想基础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15900" y="115570"/>
            <a:ext cx="71151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01015" y="880745"/>
            <a:ext cx="1111250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000" b="1">
                <a:latin typeface="+mj-ea"/>
                <a:ea typeface="+mj-ea"/>
                <a:cs typeface="+mj-ea"/>
              </a:rPr>
              <a:t>(2016)8.</a:t>
            </a:r>
            <a:r>
              <a:rPr lang="zh-CN" sz="2000" b="1">
                <a:latin typeface="+mj-ea"/>
                <a:ea typeface="+mj-ea"/>
                <a:cs typeface="+mj-ea"/>
              </a:rPr>
              <a:t>“唯一真正的革命，是对心灵的启蒙和个性的提升；唯一真正的解放，是个人的解放”。下列符合该观点的历史事件是</a:t>
            </a:r>
            <a:r>
              <a:rPr lang="en-US" altLang="zh-CN" sz="2000" b="1">
                <a:latin typeface="+mj-ea"/>
                <a:ea typeface="+mj-ea"/>
                <a:cs typeface="+mj-ea"/>
              </a:rPr>
              <a:t>(     )</a:t>
            </a:r>
            <a:r>
              <a:rPr lang="en-US" sz="2000" b="1">
                <a:latin typeface="+mj-ea"/>
                <a:ea typeface="+mj-ea"/>
                <a:cs typeface="+mj-ea"/>
              </a:rPr>
              <a:t>A.</a:t>
            </a:r>
            <a:r>
              <a:rPr lang="zh-CN" sz="2000" b="1">
                <a:latin typeface="+mj-ea"/>
                <a:ea typeface="+mj-ea"/>
                <a:cs typeface="+mj-ea"/>
              </a:rPr>
              <a:t>大化改新</a:t>
            </a:r>
            <a:r>
              <a:rPr lang="en-US" sz="2000" b="1">
                <a:latin typeface="+mj-ea"/>
                <a:ea typeface="+mj-ea"/>
                <a:cs typeface="+mj-ea"/>
              </a:rPr>
              <a:t>		B.</a:t>
            </a:r>
            <a:r>
              <a:rPr lang="zh-CN" sz="2000" b="1">
                <a:latin typeface="+mj-ea"/>
                <a:ea typeface="+mj-ea"/>
                <a:cs typeface="+mj-ea"/>
              </a:rPr>
              <a:t>新航路开辟</a:t>
            </a:r>
            <a:r>
              <a:rPr lang="en-US" sz="2000" b="1">
                <a:latin typeface="+mj-ea"/>
                <a:ea typeface="+mj-ea"/>
                <a:cs typeface="+mj-ea"/>
              </a:rPr>
              <a:t>		C.</a:t>
            </a:r>
            <a:r>
              <a:rPr lang="zh-CN" sz="2000" b="1">
                <a:latin typeface="+mj-ea"/>
                <a:ea typeface="+mj-ea"/>
                <a:cs typeface="+mj-ea"/>
              </a:rPr>
              <a:t>文艺复兴</a:t>
            </a:r>
            <a:r>
              <a:rPr lang="en-US" sz="2000" b="1">
                <a:latin typeface="+mj-ea"/>
                <a:ea typeface="+mj-ea"/>
                <a:cs typeface="+mj-ea"/>
              </a:rPr>
              <a:t>		D.</a:t>
            </a:r>
            <a:r>
              <a:rPr lang="zh-CN" sz="2000" b="1">
                <a:latin typeface="+mj-ea"/>
                <a:ea typeface="+mj-ea"/>
                <a:cs typeface="+mj-ea"/>
              </a:rPr>
              <a:t>罗斯福新政</a:t>
            </a:r>
            <a:endParaRPr lang="zh-CN" sz="2000" b="1"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 b="1"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 b="1"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1">
                <a:latin typeface="+mj-ea"/>
                <a:ea typeface="+mj-ea"/>
                <a:cs typeface="+mj-ea"/>
              </a:rPr>
              <a:t>(2017)</a:t>
            </a:r>
            <a:r>
              <a:rPr lang="zh-CN" altLang="en-US" sz="2000" b="1">
                <a:latin typeface="+mj-ea"/>
                <a:ea typeface="+mj-ea"/>
                <a:cs typeface="+mj-ea"/>
              </a:rPr>
              <a:t>8．傅雷评价《蒙娜丽莎》时说：“吸引你的，就是这神秘。因为她的美貌，你永远忘不掉她的面容，于是你就仿佛在听一曲神妙的音乐，对象的表情和含义，完全跟了你的情绪而转移。”这说明该画作体现的主要精神是</a:t>
            </a:r>
            <a:r>
              <a:rPr lang="en-US" altLang="zh-CN" sz="2000" b="1">
                <a:latin typeface="+mj-ea"/>
                <a:ea typeface="+mj-ea"/>
                <a:cs typeface="+mj-ea"/>
              </a:rPr>
              <a:t>(     )</a:t>
            </a:r>
            <a:endParaRPr lang="zh-CN" altLang="en-US" sz="2000" b="1"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latin typeface="+mj-ea"/>
                <a:ea typeface="+mj-ea"/>
                <a:cs typeface="+mj-ea"/>
              </a:rPr>
              <a:t>A．现实主义    B．人文主义    C．浪漫主义    D．蒙昧主义</a:t>
            </a:r>
            <a:endParaRPr lang="zh-CN" altLang="en-US" sz="2000" b="1"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 b="1"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310" y="358140"/>
            <a:ext cx="605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7670" y="1045210"/>
          <a:ext cx="11590655" cy="4797448"/>
        </p:xfrm>
        <a:graphic>
          <a:graphicData uri="http://schemas.openxmlformats.org/drawingml/2006/table">
            <a:tbl>
              <a:tblPr/>
              <a:tblGrid>
                <a:gridCol w="1837055"/>
                <a:gridCol w="9753600"/>
              </a:tblGrid>
              <a:tr h="54800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航  海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000" b="1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新航路开辟</a:t>
                      </a:r>
                      <a:endParaRPr lang="zh-CN" altLang="en-US" sz="2000" b="1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原  因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218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概  况</a:t>
                      </a:r>
                      <a:endParaRPr kumimoji="0" lang="zh-CN" altLang="en-US" sz="2000" b="1" i="0" u="none" strike="noStrike" kern="1200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①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迪亚士，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1487-1488葡萄牙—沿非洲西海岸—好望角；②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达·伽马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，1497年-1498葡萄牙—沿非洲西海岸—好望角——非洲东海岸——横渡印度洋——印度；③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哥伦布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1492年西班牙—横渡大西洋—古巴、海地等地；④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麦哲伦，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1519-1522年西班牙出发→大西洋→沿巴西海岸南下→美洲南端海峡（麦哲伦海峡）→太平洋→菲律宾群岛→印度洋→好望角→西班牙。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09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大西洋沿岸工商业经济繁荣起来，促进了资本主义的产生和发展。（商业中心转移）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欧洲与亚洲、非洲、美洲之间建立起了直接的商业联系，往来日益密切。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世界开始连为一个整体，世界的观念也从此逐步确立起来。（整体世界或全球化观念）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546985" y="1599565"/>
            <a:ext cx="8742680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base" latinLnBrk="0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根本原因：西欧商品经济发展迅速，新生的资产阶级渴望开拓市场。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eaLnBrk="1" fontAlgn="base" latinLnBrk="0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50900" y="327660"/>
            <a:ext cx="7279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sym typeface="+mn-ea"/>
              </a:rPr>
              <a:t>（一）</a:t>
            </a:r>
            <a:r>
              <a:rPr lang="zh-CN" altLang="zh-CN" sz="2800">
                <a:solidFill>
                  <a:srgbClr val="FF0000"/>
                </a:solidFill>
                <a:sym typeface="+mn-ea"/>
              </a:rPr>
              <a:t>文明曙光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------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资本主义的萌芽</a:t>
            </a:r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/>
          <p:nvPr/>
        </p:nvSpPr>
        <p:spPr>
          <a:xfrm>
            <a:off x="1435735" y="732155"/>
            <a:ext cx="9472930" cy="6028690"/>
          </a:xfrm>
          <a:prstGeom prst="ellipse">
            <a:avLst/>
          </a:prstGeom>
          <a:gradFill rotWithShape="0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0" scaled="1"/>
            <a:tileRect/>
          </a:gradFill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</a:pPr>
            <a:endParaRPr lang="zh-CN" altLang="en-US" sz="1800" b="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0723" name="Freeform 3"/>
          <p:cNvSpPr/>
          <p:nvPr/>
        </p:nvSpPr>
        <p:spPr bwMode="auto">
          <a:xfrm>
            <a:off x="2743200" y="1447800"/>
            <a:ext cx="2233613" cy="3683000"/>
          </a:xfrm>
          <a:custGeom>
            <a:avLst/>
            <a:gdLst/>
            <a:ahLst/>
            <a:cxnLst>
              <a:cxn ang="0">
                <a:pos x="151" y="143"/>
              </a:cxn>
              <a:cxn ang="0">
                <a:pos x="209" y="235"/>
              </a:cxn>
              <a:cxn ang="0">
                <a:pos x="347" y="304"/>
              </a:cxn>
              <a:cxn ang="0">
                <a:pos x="301" y="673"/>
              </a:cxn>
              <a:cxn ang="0">
                <a:pos x="313" y="765"/>
              </a:cxn>
              <a:cxn ang="0">
                <a:pos x="347" y="765"/>
              </a:cxn>
              <a:cxn ang="0">
                <a:pos x="428" y="972"/>
              </a:cxn>
              <a:cxn ang="0">
                <a:pos x="508" y="1053"/>
              </a:cxn>
              <a:cxn ang="0">
                <a:pos x="601" y="1076"/>
              </a:cxn>
              <a:cxn ang="0">
                <a:pos x="704" y="1191"/>
              </a:cxn>
              <a:cxn ang="0">
                <a:pos x="762" y="1283"/>
              </a:cxn>
              <a:cxn ang="0">
                <a:pos x="773" y="1525"/>
              </a:cxn>
              <a:cxn ang="0">
                <a:pos x="889" y="1675"/>
              </a:cxn>
              <a:cxn ang="0">
                <a:pos x="958" y="1848"/>
              </a:cxn>
              <a:cxn ang="0">
                <a:pos x="1027" y="2239"/>
              </a:cxn>
              <a:cxn ang="0">
                <a:pos x="1073" y="2320"/>
              </a:cxn>
              <a:cxn ang="0">
                <a:pos x="1096" y="2262"/>
              </a:cxn>
              <a:cxn ang="0">
                <a:pos x="1130" y="2021"/>
              </a:cxn>
              <a:cxn ang="0">
                <a:pos x="1246" y="1802"/>
              </a:cxn>
              <a:cxn ang="0">
                <a:pos x="1338" y="1675"/>
              </a:cxn>
              <a:cxn ang="0">
                <a:pos x="1292" y="1398"/>
              </a:cxn>
              <a:cxn ang="0">
                <a:pos x="1061" y="1214"/>
              </a:cxn>
              <a:cxn ang="0">
                <a:pos x="877" y="1133"/>
              </a:cxn>
              <a:cxn ang="0">
                <a:pos x="796" y="1180"/>
              </a:cxn>
              <a:cxn ang="0">
                <a:pos x="727" y="1145"/>
              </a:cxn>
              <a:cxn ang="0">
                <a:pos x="647" y="1041"/>
              </a:cxn>
              <a:cxn ang="0">
                <a:pos x="647" y="949"/>
              </a:cxn>
              <a:cxn ang="0">
                <a:pos x="531" y="961"/>
              </a:cxn>
              <a:cxn ang="0">
                <a:pos x="601" y="811"/>
              </a:cxn>
              <a:cxn ang="0">
                <a:pos x="681" y="788"/>
              </a:cxn>
              <a:cxn ang="0">
                <a:pos x="762" y="822"/>
              </a:cxn>
              <a:cxn ang="0">
                <a:pos x="865" y="730"/>
              </a:cxn>
              <a:cxn ang="0">
                <a:pos x="969" y="557"/>
              </a:cxn>
              <a:cxn ang="0">
                <a:pos x="1038" y="534"/>
              </a:cxn>
              <a:cxn ang="0">
                <a:pos x="1130" y="488"/>
              </a:cxn>
              <a:cxn ang="0">
                <a:pos x="1188" y="454"/>
              </a:cxn>
              <a:cxn ang="0">
                <a:pos x="1211" y="408"/>
              </a:cxn>
              <a:cxn ang="0">
                <a:pos x="1142" y="235"/>
              </a:cxn>
              <a:cxn ang="0">
                <a:pos x="1061" y="200"/>
              </a:cxn>
              <a:cxn ang="0">
                <a:pos x="1027" y="327"/>
              </a:cxn>
              <a:cxn ang="0">
                <a:pos x="912" y="316"/>
              </a:cxn>
              <a:cxn ang="0">
                <a:pos x="831" y="246"/>
              </a:cxn>
              <a:cxn ang="0">
                <a:pos x="969" y="189"/>
              </a:cxn>
              <a:cxn ang="0">
                <a:pos x="1038" y="108"/>
              </a:cxn>
              <a:cxn ang="0">
                <a:pos x="854" y="120"/>
              </a:cxn>
              <a:cxn ang="0">
                <a:pos x="808" y="97"/>
              </a:cxn>
              <a:cxn ang="0">
                <a:pos x="693" y="5"/>
              </a:cxn>
              <a:cxn ang="0">
                <a:pos x="750" y="74"/>
              </a:cxn>
              <a:cxn ang="0">
                <a:pos x="232" y="85"/>
              </a:cxn>
              <a:cxn ang="0">
                <a:pos x="151" y="166"/>
              </a:cxn>
            </a:cxnLst>
            <a:rect l="0" t="0" r="r" b="b"/>
            <a:pathLst>
              <a:path w="1407" h="2320">
                <a:moveTo>
                  <a:pt x="243" y="85"/>
                </a:moveTo>
                <a:cubicBezTo>
                  <a:pt x="187" y="105"/>
                  <a:pt x="208" y="124"/>
                  <a:pt x="151" y="143"/>
                </a:cubicBezTo>
                <a:cubicBezTo>
                  <a:pt x="119" y="190"/>
                  <a:pt x="90" y="187"/>
                  <a:pt x="59" y="235"/>
                </a:cubicBezTo>
                <a:cubicBezTo>
                  <a:pt x="157" y="266"/>
                  <a:pt x="0" y="221"/>
                  <a:pt x="209" y="235"/>
                </a:cubicBezTo>
                <a:cubicBezTo>
                  <a:pt x="233" y="237"/>
                  <a:pt x="258" y="245"/>
                  <a:pt x="278" y="258"/>
                </a:cubicBezTo>
                <a:cubicBezTo>
                  <a:pt x="301" y="273"/>
                  <a:pt x="347" y="304"/>
                  <a:pt x="347" y="304"/>
                </a:cubicBezTo>
                <a:cubicBezTo>
                  <a:pt x="369" y="369"/>
                  <a:pt x="361" y="417"/>
                  <a:pt x="313" y="465"/>
                </a:cubicBezTo>
                <a:cubicBezTo>
                  <a:pt x="283" y="552"/>
                  <a:pt x="269" y="560"/>
                  <a:pt x="301" y="673"/>
                </a:cubicBezTo>
                <a:cubicBezTo>
                  <a:pt x="308" y="700"/>
                  <a:pt x="347" y="742"/>
                  <a:pt x="347" y="742"/>
                </a:cubicBezTo>
                <a:cubicBezTo>
                  <a:pt x="336" y="750"/>
                  <a:pt x="322" y="754"/>
                  <a:pt x="313" y="765"/>
                </a:cubicBezTo>
                <a:cubicBezTo>
                  <a:pt x="284" y="801"/>
                  <a:pt x="324" y="834"/>
                  <a:pt x="336" y="869"/>
                </a:cubicBezTo>
                <a:cubicBezTo>
                  <a:pt x="351" y="821"/>
                  <a:pt x="332" y="813"/>
                  <a:pt x="347" y="765"/>
                </a:cubicBezTo>
                <a:cubicBezTo>
                  <a:pt x="417" y="811"/>
                  <a:pt x="372" y="769"/>
                  <a:pt x="393" y="903"/>
                </a:cubicBezTo>
                <a:cubicBezTo>
                  <a:pt x="398" y="934"/>
                  <a:pt x="411" y="947"/>
                  <a:pt x="428" y="972"/>
                </a:cubicBezTo>
                <a:cubicBezTo>
                  <a:pt x="432" y="984"/>
                  <a:pt x="430" y="998"/>
                  <a:pt x="439" y="1007"/>
                </a:cubicBezTo>
                <a:cubicBezTo>
                  <a:pt x="458" y="1027"/>
                  <a:pt x="508" y="1053"/>
                  <a:pt x="508" y="1053"/>
                </a:cubicBezTo>
                <a:cubicBezTo>
                  <a:pt x="527" y="1049"/>
                  <a:pt x="547" y="1036"/>
                  <a:pt x="566" y="1041"/>
                </a:cubicBezTo>
                <a:cubicBezTo>
                  <a:pt x="582" y="1045"/>
                  <a:pt x="588" y="1066"/>
                  <a:pt x="601" y="1076"/>
                </a:cubicBezTo>
                <a:cubicBezTo>
                  <a:pt x="615" y="1086"/>
                  <a:pt x="632" y="1091"/>
                  <a:pt x="647" y="1099"/>
                </a:cubicBezTo>
                <a:cubicBezTo>
                  <a:pt x="670" y="1133"/>
                  <a:pt x="691" y="1152"/>
                  <a:pt x="704" y="1191"/>
                </a:cubicBezTo>
                <a:cubicBezTo>
                  <a:pt x="742" y="1185"/>
                  <a:pt x="786" y="1157"/>
                  <a:pt x="796" y="1214"/>
                </a:cubicBezTo>
                <a:cubicBezTo>
                  <a:pt x="800" y="1239"/>
                  <a:pt x="770" y="1265"/>
                  <a:pt x="762" y="1283"/>
                </a:cubicBezTo>
                <a:cubicBezTo>
                  <a:pt x="752" y="1305"/>
                  <a:pt x="739" y="1352"/>
                  <a:pt x="739" y="1352"/>
                </a:cubicBezTo>
                <a:cubicBezTo>
                  <a:pt x="740" y="1363"/>
                  <a:pt x="753" y="1505"/>
                  <a:pt x="773" y="1525"/>
                </a:cubicBezTo>
                <a:cubicBezTo>
                  <a:pt x="793" y="1545"/>
                  <a:pt x="842" y="1571"/>
                  <a:pt x="842" y="1571"/>
                </a:cubicBezTo>
                <a:cubicBezTo>
                  <a:pt x="878" y="1626"/>
                  <a:pt x="860" y="1593"/>
                  <a:pt x="889" y="1675"/>
                </a:cubicBezTo>
                <a:cubicBezTo>
                  <a:pt x="904" y="1718"/>
                  <a:pt x="958" y="1736"/>
                  <a:pt x="992" y="1767"/>
                </a:cubicBezTo>
                <a:cubicBezTo>
                  <a:pt x="970" y="1857"/>
                  <a:pt x="996" y="1773"/>
                  <a:pt x="958" y="1848"/>
                </a:cubicBezTo>
                <a:cubicBezTo>
                  <a:pt x="942" y="1879"/>
                  <a:pt x="935" y="1918"/>
                  <a:pt x="923" y="1951"/>
                </a:cubicBezTo>
                <a:cubicBezTo>
                  <a:pt x="949" y="2056"/>
                  <a:pt x="967" y="2150"/>
                  <a:pt x="1027" y="2239"/>
                </a:cubicBezTo>
                <a:cubicBezTo>
                  <a:pt x="1031" y="2254"/>
                  <a:pt x="1030" y="2271"/>
                  <a:pt x="1038" y="2285"/>
                </a:cubicBezTo>
                <a:cubicBezTo>
                  <a:pt x="1046" y="2299"/>
                  <a:pt x="1057" y="2320"/>
                  <a:pt x="1073" y="2320"/>
                </a:cubicBezTo>
                <a:cubicBezTo>
                  <a:pt x="1085" y="2320"/>
                  <a:pt x="1065" y="2297"/>
                  <a:pt x="1061" y="2285"/>
                </a:cubicBezTo>
                <a:cubicBezTo>
                  <a:pt x="1073" y="2277"/>
                  <a:pt x="1087" y="2273"/>
                  <a:pt x="1096" y="2262"/>
                </a:cubicBezTo>
                <a:cubicBezTo>
                  <a:pt x="1121" y="2231"/>
                  <a:pt x="1092" y="2179"/>
                  <a:pt x="1084" y="2147"/>
                </a:cubicBezTo>
                <a:cubicBezTo>
                  <a:pt x="1094" y="2101"/>
                  <a:pt x="1098" y="2058"/>
                  <a:pt x="1130" y="2021"/>
                </a:cubicBezTo>
                <a:cubicBezTo>
                  <a:pt x="1144" y="2004"/>
                  <a:pt x="1177" y="1974"/>
                  <a:pt x="1177" y="1974"/>
                </a:cubicBezTo>
                <a:cubicBezTo>
                  <a:pt x="1197" y="1913"/>
                  <a:pt x="1210" y="1855"/>
                  <a:pt x="1246" y="1802"/>
                </a:cubicBezTo>
                <a:cubicBezTo>
                  <a:pt x="1270" y="1724"/>
                  <a:pt x="1236" y="1807"/>
                  <a:pt x="1292" y="1744"/>
                </a:cubicBezTo>
                <a:cubicBezTo>
                  <a:pt x="1310" y="1723"/>
                  <a:pt x="1338" y="1675"/>
                  <a:pt x="1338" y="1675"/>
                </a:cubicBezTo>
                <a:cubicBezTo>
                  <a:pt x="1360" y="1606"/>
                  <a:pt x="1383" y="1537"/>
                  <a:pt x="1407" y="1468"/>
                </a:cubicBezTo>
                <a:cubicBezTo>
                  <a:pt x="1386" y="1406"/>
                  <a:pt x="1356" y="1409"/>
                  <a:pt x="1292" y="1398"/>
                </a:cubicBezTo>
                <a:cubicBezTo>
                  <a:pt x="1255" y="1362"/>
                  <a:pt x="1219" y="1358"/>
                  <a:pt x="1188" y="1318"/>
                </a:cubicBezTo>
                <a:cubicBezTo>
                  <a:pt x="1124" y="1237"/>
                  <a:pt x="1159" y="1248"/>
                  <a:pt x="1061" y="1214"/>
                </a:cubicBezTo>
                <a:cubicBezTo>
                  <a:pt x="1019" y="1172"/>
                  <a:pt x="1001" y="1174"/>
                  <a:pt x="946" y="1157"/>
                </a:cubicBezTo>
                <a:cubicBezTo>
                  <a:pt x="923" y="1150"/>
                  <a:pt x="877" y="1133"/>
                  <a:pt x="877" y="1133"/>
                </a:cubicBezTo>
                <a:cubicBezTo>
                  <a:pt x="854" y="1137"/>
                  <a:pt x="828" y="1133"/>
                  <a:pt x="808" y="1145"/>
                </a:cubicBezTo>
                <a:cubicBezTo>
                  <a:pt x="797" y="1151"/>
                  <a:pt x="808" y="1177"/>
                  <a:pt x="796" y="1180"/>
                </a:cubicBezTo>
                <a:cubicBezTo>
                  <a:pt x="783" y="1183"/>
                  <a:pt x="774" y="1163"/>
                  <a:pt x="762" y="1157"/>
                </a:cubicBezTo>
                <a:cubicBezTo>
                  <a:pt x="751" y="1151"/>
                  <a:pt x="739" y="1149"/>
                  <a:pt x="727" y="1145"/>
                </a:cubicBezTo>
                <a:cubicBezTo>
                  <a:pt x="718" y="1115"/>
                  <a:pt x="726" y="1075"/>
                  <a:pt x="704" y="1053"/>
                </a:cubicBezTo>
                <a:cubicBezTo>
                  <a:pt x="690" y="1039"/>
                  <a:pt x="666" y="1045"/>
                  <a:pt x="647" y="1041"/>
                </a:cubicBezTo>
                <a:cubicBezTo>
                  <a:pt x="651" y="1022"/>
                  <a:pt x="658" y="1003"/>
                  <a:pt x="658" y="984"/>
                </a:cubicBezTo>
                <a:cubicBezTo>
                  <a:pt x="658" y="972"/>
                  <a:pt x="659" y="951"/>
                  <a:pt x="647" y="949"/>
                </a:cubicBezTo>
                <a:cubicBezTo>
                  <a:pt x="623" y="945"/>
                  <a:pt x="577" y="972"/>
                  <a:pt x="577" y="972"/>
                </a:cubicBezTo>
                <a:cubicBezTo>
                  <a:pt x="562" y="968"/>
                  <a:pt x="543" y="971"/>
                  <a:pt x="531" y="961"/>
                </a:cubicBezTo>
                <a:cubicBezTo>
                  <a:pt x="512" y="946"/>
                  <a:pt x="522" y="893"/>
                  <a:pt x="531" y="880"/>
                </a:cubicBezTo>
                <a:cubicBezTo>
                  <a:pt x="550" y="853"/>
                  <a:pt x="583" y="838"/>
                  <a:pt x="601" y="811"/>
                </a:cubicBezTo>
                <a:cubicBezTo>
                  <a:pt x="609" y="799"/>
                  <a:pt x="616" y="788"/>
                  <a:pt x="624" y="776"/>
                </a:cubicBezTo>
                <a:cubicBezTo>
                  <a:pt x="643" y="780"/>
                  <a:pt x="665" y="778"/>
                  <a:pt x="681" y="788"/>
                </a:cubicBezTo>
                <a:cubicBezTo>
                  <a:pt x="708" y="806"/>
                  <a:pt x="750" y="857"/>
                  <a:pt x="750" y="857"/>
                </a:cubicBezTo>
                <a:cubicBezTo>
                  <a:pt x="754" y="845"/>
                  <a:pt x="762" y="834"/>
                  <a:pt x="762" y="822"/>
                </a:cubicBezTo>
                <a:cubicBezTo>
                  <a:pt x="762" y="814"/>
                  <a:pt x="733" y="753"/>
                  <a:pt x="762" y="742"/>
                </a:cubicBezTo>
                <a:cubicBezTo>
                  <a:pt x="794" y="729"/>
                  <a:pt x="831" y="734"/>
                  <a:pt x="865" y="730"/>
                </a:cubicBezTo>
                <a:cubicBezTo>
                  <a:pt x="908" y="689"/>
                  <a:pt x="916" y="625"/>
                  <a:pt x="935" y="569"/>
                </a:cubicBezTo>
                <a:cubicBezTo>
                  <a:pt x="939" y="558"/>
                  <a:pt x="958" y="561"/>
                  <a:pt x="969" y="557"/>
                </a:cubicBezTo>
                <a:cubicBezTo>
                  <a:pt x="981" y="546"/>
                  <a:pt x="989" y="528"/>
                  <a:pt x="1004" y="523"/>
                </a:cubicBezTo>
                <a:cubicBezTo>
                  <a:pt x="1015" y="519"/>
                  <a:pt x="1026" y="534"/>
                  <a:pt x="1038" y="534"/>
                </a:cubicBezTo>
                <a:cubicBezTo>
                  <a:pt x="1061" y="534"/>
                  <a:pt x="1084" y="527"/>
                  <a:pt x="1107" y="523"/>
                </a:cubicBezTo>
                <a:cubicBezTo>
                  <a:pt x="1115" y="511"/>
                  <a:pt x="1124" y="501"/>
                  <a:pt x="1130" y="488"/>
                </a:cubicBezTo>
                <a:cubicBezTo>
                  <a:pt x="1136" y="473"/>
                  <a:pt x="1128" y="450"/>
                  <a:pt x="1142" y="442"/>
                </a:cubicBezTo>
                <a:cubicBezTo>
                  <a:pt x="1156" y="434"/>
                  <a:pt x="1173" y="450"/>
                  <a:pt x="1188" y="454"/>
                </a:cubicBezTo>
                <a:cubicBezTo>
                  <a:pt x="1191" y="456"/>
                  <a:pt x="1259" y="517"/>
                  <a:pt x="1246" y="442"/>
                </a:cubicBezTo>
                <a:cubicBezTo>
                  <a:pt x="1243" y="426"/>
                  <a:pt x="1223" y="419"/>
                  <a:pt x="1211" y="408"/>
                </a:cubicBezTo>
                <a:cubicBezTo>
                  <a:pt x="1226" y="350"/>
                  <a:pt x="1243" y="313"/>
                  <a:pt x="1200" y="246"/>
                </a:cubicBezTo>
                <a:cubicBezTo>
                  <a:pt x="1189" y="229"/>
                  <a:pt x="1161" y="239"/>
                  <a:pt x="1142" y="235"/>
                </a:cubicBezTo>
                <a:cubicBezTo>
                  <a:pt x="1072" y="257"/>
                  <a:pt x="1134" y="250"/>
                  <a:pt x="1096" y="212"/>
                </a:cubicBezTo>
                <a:cubicBezTo>
                  <a:pt x="1087" y="203"/>
                  <a:pt x="1073" y="204"/>
                  <a:pt x="1061" y="200"/>
                </a:cubicBezTo>
                <a:cubicBezTo>
                  <a:pt x="1050" y="204"/>
                  <a:pt x="1030" y="200"/>
                  <a:pt x="1027" y="212"/>
                </a:cubicBezTo>
                <a:cubicBezTo>
                  <a:pt x="1016" y="251"/>
                  <a:pt x="1060" y="289"/>
                  <a:pt x="1027" y="327"/>
                </a:cubicBezTo>
                <a:cubicBezTo>
                  <a:pt x="1009" y="348"/>
                  <a:pt x="958" y="373"/>
                  <a:pt x="958" y="373"/>
                </a:cubicBezTo>
                <a:cubicBezTo>
                  <a:pt x="856" y="306"/>
                  <a:pt x="976" y="395"/>
                  <a:pt x="912" y="316"/>
                </a:cubicBezTo>
                <a:cubicBezTo>
                  <a:pt x="896" y="296"/>
                  <a:pt x="864" y="289"/>
                  <a:pt x="842" y="281"/>
                </a:cubicBezTo>
                <a:cubicBezTo>
                  <a:pt x="838" y="269"/>
                  <a:pt x="826" y="257"/>
                  <a:pt x="831" y="246"/>
                </a:cubicBezTo>
                <a:cubicBezTo>
                  <a:pt x="840" y="224"/>
                  <a:pt x="934" y="200"/>
                  <a:pt x="935" y="200"/>
                </a:cubicBezTo>
                <a:cubicBezTo>
                  <a:pt x="946" y="196"/>
                  <a:pt x="958" y="193"/>
                  <a:pt x="969" y="189"/>
                </a:cubicBezTo>
                <a:cubicBezTo>
                  <a:pt x="981" y="185"/>
                  <a:pt x="1004" y="177"/>
                  <a:pt x="1004" y="177"/>
                </a:cubicBezTo>
                <a:cubicBezTo>
                  <a:pt x="1010" y="168"/>
                  <a:pt x="1044" y="124"/>
                  <a:pt x="1038" y="108"/>
                </a:cubicBezTo>
                <a:cubicBezTo>
                  <a:pt x="1033" y="95"/>
                  <a:pt x="1015" y="93"/>
                  <a:pt x="1004" y="85"/>
                </a:cubicBezTo>
                <a:cubicBezTo>
                  <a:pt x="909" y="117"/>
                  <a:pt x="959" y="104"/>
                  <a:pt x="854" y="120"/>
                </a:cubicBezTo>
                <a:cubicBezTo>
                  <a:pt x="842" y="124"/>
                  <a:pt x="830" y="136"/>
                  <a:pt x="819" y="131"/>
                </a:cubicBezTo>
                <a:cubicBezTo>
                  <a:pt x="808" y="126"/>
                  <a:pt x="801" y="106"/>
                  <a:pt x="808" y="97"/>
                </a:cubicBezTo>
                <a:cubicBezTo>
                  <a:pt x="818" y="84"/>
                  <a:pt x="839" y="89"/>
                  <a:pt x="854" y="85"/>
                </a:cubicBezTo>
                <a:cubicBezTo>
                  <a:pt x="824" y="0"/>
                  <a:pt x="765" y="54"/>
                  <a:pt x="693" y="5"/>
                </a:cubicBezTo>
                <a:cubicBezTo>
                  <a:pt x="689" y="16"/>
                  <a:pt x="677" y="28"/>
                  <a:pt x="681" y="39"/>
                </a:cubicBezTo>
                <a:cubicBezTo>
                  <a:pt x="687" y="55"/>
                  <a:pt x="736" y="69"/>
                  <a:pt x="750" y="74"/>
                </a:cubicBezTo>
                <a:cubicBezTo>
                  <a:pt x="698" y="109"/>
                  <a:pt x="691" y="92"/>
                  <a:pt x="635" y="74"/>
                </a:cubicBezTo>
                <a:cubicBezTo>
                  <a:pt x="500" y="92"/>
                  <a:pt x="367" y="69"/>
                  <a:pt x="232" y="85"/>
                </a:cubicBezTo>
                <a:cubicBezTo>
                  <a:pt x="217" y="108"/>
                  <a:pt x="201" y="131"/>
                  <a:pt x="186" y="154"/>
                </a:cubicBezTo>
                <a:cubicBezTo>
                  <a:pt x="179" y="164"/>
                  <a:pt x="162" y="160"/>
                  <a:pt x="151" y="166"/>
                </a:cubicBezTo>
                <a:cubicBezTo>
                  <a:pt x="142" y="172"/>
                  <a:pt x="136" y="181"/>
                  <a:pt x="128" y="189"/>
                </a:cubicBezTo>
              </a:path>
            </a:pathLst>
          </a:custGeom>
          <a:noFill/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24" name="Freeform 4"/>
          <p:cNvSpPr/>
          <p:nvPr/>
        </p:nvSpPr>
        <p:spPr bwMode="auto">
          <a:xfrm>
            <a:off x="4716463" y="1184275"/>
            <a:ext cx="1050925" cy="55721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132" y="95"/>
              </a:cxn>
              <a:cxn ang="0">
                <a:pos x="143" y="130"/>
              </a:cxn>
              <a:cxn ang="0">
                <a:pos x="201" y="141"/>
              </a:cxn>
              <a:cxn ang="0">
                <a:pos x="224" y="256"/>
              </a:cxn>
              <a:cxn ang="0">
                <a:pos x="201" y="325"/>
              </a:cxn>
              <a:cxn ang="0">
                <a:pos x="235" y="348"/>
              </a:cxn>
              <a:cxn ang="0">
                <a:pos x="305" y="302"/>
              </a:cxn>
              <a:cxn ang="0">
                <a:pos x="397" y="268"/>
              </a:cxn>
              <a:cxn ang="0">
                <a:pos x="489" y="187"/>
              </a:cxn>
              <a:cxn ang="0">
                <a:pos x="535" y="164"/>
              </a:cxn>
              <a:cxn ang="0">
                <a:pos x="569" y="130"/>
              </a:cxn>
              <a:cxn ang="0">
                <a:pos x="662" y="49"/>
              </a:cxn>
              <a:cxn ang="0">
                <a:pos x="431" y="14"/>
              </a:cxn>
              <a:cxn ang="0">
                <a:pos x="201" y="26"/>
              </a:cxn>
              <a:cxn ang="0">
                <a:pos x="63" y="37"/>
              </a:cxn>
              <a:cxn ang="0">
                <a:pos x="63" y="49"/>
              </a:cxn>
            </a:cxnLst>
            <a:rect l="0" t="0" r="r" b="b"/>
            <a:pathLst>
              <a:path w="662" h="351">
                <a:moveTo>
                  <a:pt x="63" y="49"/>
                </a:moveTo>
                <a:cubicBezTo>
                  <a:pt x="99" y="61"/>
                  <a:pt x="107" y="58"/>
                  <a:pt x="132" y="95"/>
                </a:cubicBezTo>
                <a:cubicBezTo>
                  <a:pt x="139" y="105"/>
                  <a:pt x="133" y="123"/>
                  <a:pt x="143" y="130"/>
                </a:cubicBezTo>
                <a:cubicBezTo>
                  <a:pt x="159" y="141"/>
                  <a:pt x="182" y="137"/>
                  <a:pt x="201" y="141"/>
                </a:cubicBezTo>
                <a:cubicBezTo>
                  <a:pt x="231" y="186"/>
                  <a:pt x="240" y="202"/>
                  <a:pt x="224" y="256"/>
                </a:cubicBezTo>
                <a:cubicBezTo>
                  <a:pt x="217" y="279"/>
                  <a:pt x="201" y="325"/>
                  <a:pt x="201" y="325"/>
                </a:cubicBezTo>
                <a:cubicBezTo>
                  <a:pt x="212" y="333"/>
                  <a:pt x="222" y="351"/>
                  <a:pt x="235" y="348"/>
                </a:cubicBezTo>
                <a:cubicBezTo>
                  <a:pt x="262" y="342"/>
                  <a:pt x="305" y="302"/>
                  <a:pt x="305" y="302"/>
                </a:cubicBezTo>
                <a:cubicBezTo>
                  <a:pt x="335" y="258"/>
                  <a:pt x="347" y="251"/>
                  <a:pt x="397" y="268"/>
                </a:cubicBezTo>
                <a:cubicBezTo>
                  <a:pt x="470" y="249"/>
                  <a:pt x="434" y="269"/>
                  <a:pt x="489" y="187"/>
                </a:cubicBezTo>
                <a:cubicBezTo>
                  <a:pt x="499" y="173"/>
                  <a:pt x="521" y="174"/>
                  <a:pt x="535" y="164"/>
                </a:cubicBezTo>
                <a:cubicBezTo>
                  <a:pt x="548" y="155"/>
                  <a:pt x="558" y="141"/>
                  <a:pt x="569" y="130"/>
                </a:cubicBezTo>
                <a:cubicBezTo>
                  <a:pt x="587" y="76"/>
                  <a:pt x="607" y="62"/>
                  <a:pt x="662" y="49"/>
                </a:cubicBezTo>
                <a:cubicBezTo>
                  <a:pt x="565" y="13"/>
                  <a:pt x="532" y="0"/>
                  <a:pt x="431" y="14"/>
                </a:cubicBezTo>
                <a:cubicBezTo>
                  <a:pt x="323" y="68"/>
                  <a:pt x="426" y="26"/>
                  <a:pt x="201" y="26"/>
                </a:cubicBezTo>
                <a:cubicBezTo>
                  <a:pt x="155" y="26"/>
                  <a:pt x="109" y="33"/>
                  <a:pt x="63" y="37"/>
                </a:cubicBezTo>
                <a:cubicBezTo>
                  <a:pt x="3" y="67"/>
                  <a:pt x="0" y="64"/>
                  <a:pt x="63" y="49"/>
                </a:cubicBezTo>
                <a:close/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25" name="Freeform 5"/>
          <p:cNvSpPr/>
          <p:nvPr/>
        </p:nvSpPr>
        <p:spPr bwMode="auto">
          <a:xfrm>
            <a:off x="8416925" y="3862388"/>
            <a:ext cx="860425" cy="827088"/>
          </a:xfrm>
          <a:custGeom>
            <a:avLst/>
            <a:gdLst/>
            <a:ahLst/>
            <a:cxnLst>
              <a:cxn ang="0">
                <a:pos x="278" y="21"/>
              </a:cxn>
              <a:cxn ang="0">
                <a:pos x="197" y="90"/>
              </a:cxn>
              <a:cxn ang="0">
                <a:pos x="116" y="90"/>
              </a:cxn>
              <a:cxn ang="0">
                <a:pos x="105" y="147"/>
              </a:cxn>
              <a:cxn ang="0">
                <a:pos x="47" y="182"/>
              </a:cxn>
              <a:cxn ang="0">
                <a:pos x="13" y="205"/>
              </a:cxn>
              <a:cxn ang="0">
                <a:pos x="47" y="320"/>
              </a:cxn>
              <a:cxn ang="0">
                <a:pos x="36" y="401"/>
              </a:cxn>
              <a:cxn ang="0">
                <a:pos x="254" y="412"/>
              </a:cxn>
              <a:cxn ang="0">
                <a:pos x="278" y="389"/>
              </a:cxn>
              <a:cxn ang="0">
                <a:pos x="301" y="424"/>
              </a:cxn>
              <a:cxn ang="0">
                <a:pos x="335" y="459"/>
              </a:cxn>
              <a:cxn ang="0">
                <a:pos x="427" y="505"/>
              </a:cxn>
              <a:cxn ang="0">
                <a:pos x="542" y="297"/>
              </a:cxn>
              <a:cxn ang="0">
                <a:pos x="531" y="228"/>
              </a:cxn>
              <a:cxn ang="0">
                <a:pos x="496" y="205"/>
              </a:cxn>
              <a:cxn ang="0">
                <a:pos x="473" y="136"/>
              </a:cxn>
              <a:cxn ang="0">
                <a:pos x="473" y="21"/>
              </a:cxn>
              <a:cxn ang="0">
                <a:pos x="439" y="55"/>
              </a:cxn>
              <a:cxn ang="0">
                <a:pos x="404" y="124"/>
              </a:cxn>
              <a:cxn ang="0">
                <a:pos x="358" y="90"/>
              </a:cxn>
              <a:cxn ang="0">
                <a:pos x="347" y="55"/>
              </a:cxn>
              <a:cxn ang="0">
                <a:pos x="335" y="9"/>
              </a:cxn>
              <a:cxn ang="0">
                <a:pos x="278" y="21"/>
              </a:cxn>
              <a:cxn ang="0">
                <a:pos x="197" y="90"/>
              </a:cxn>
              <a:cxn ang="0">
                <a:pos x="151" y="124"/>
              </a:cxn>
            </a:cxnLst>
            <a:rect l="0" t="0" r="r" b="b"/>
            <a:pathLst>
              <a:path w="542" h="521">
                <a:moveTo>
                  <a:pt x="278" y="21"/>
                </a:moveTo>
                <a:cubicBezTo>
                  <a:pt x="262" y="67"/>
                  <a:pt x="241" y="74"/>
                  <a:pt x="197" y="90"/>
                </a:cubicBezTo>
                <a:cubicBezTo>
                  <a:pt x="181" y="86"/>
                  <a:pt x="133" y="64"/>
                  <a:pt x="116" y="90"/>
                </a:cubicBezTo>
                <a:cubicBezTo>
                  <a:pt x="105" y="106"/>
                  <a:pt x="112" y="129"/>
                  <a:pt x="105" y="147"/>
                </a:cubicBezTo>
                <a:cubicBezTo>
                  <a:pt x="94" y="173"/>
                  <a:pt x="70" y="175"/>
                  <a:pt x="47" y="182"/>
                </a:cubicBezTo>
                <a:cubicBezTo>
                  <a:pt x="36" y="190"/>
                  <a:pt x="16" y="192"/>
                  <a:pt x="13" y="205"/>
                </a:cubicBezTo>
                <a:cubicBezTo>
                  <a:pt x="0" y="262"/>
                  <a:pt x="22" y="282"/>
                  <a:pt x="47" y="320"/>
                </a:cubicBezTo>
                <a:cubicBezTo>
                  <a:pt x="43" y="347"/>
                  <a:pt x="18" y="381"/>
                  <a:pt x="36" y="401"/>
                </a:cubicBezTo>
                <a:cubicBezTo>
                  <a:pt x="73" y="443"/>
                  <a:pt x="217" y="416"/>
                  <a:pt x="254" y="412"/>
                </a:cubicBezTo>
                <a:cubicBezTo>
                  <a:pt x="262" y="404"/>
                  <a:pt x="267" y="386"/>
                  <a:pt x="278" y="389"/>
                </a:cubicBezTo>
                <a:cubicBezTo>
                  <a:pt x="292" y="392"/>
                  <a:pt x="292" y="413"/>
                  <a:pt x="301" y="424"/>
                </a:cubicBezTo>
                <a:cubicBezTo>
                  <a:pt x="311" y="437"/>
                  <a:pt x="324" y="447"/>
                  <a:pt x="335" y="459"/>
                </a:cubicBezTo>
                <a:cubicBezTo>
                  <a:pt x="357" y="521"/>
                  <a:pt x="365" y="520"/>
                  <a:pt x="427" y="505"/>
                </a:cubicBezTo>
                <a:cubicBezTo>
                  <a:pt x="474" y="434"/>
                  <a:pt x="517" y="377"/>
                  <a:pt x="542" y="297"/>
                </a:cubicBezTo>
                <a:cubicBezTo>
                  <a:pt x="538" y="274"/>
                  <a:pt x="541" y="249"/>
                  <a:pt x="531" y="228"/>
                </a:cubicBezTo>
                <a:cubicBezTo>
                  <a:pt x="525" y="216"/>
                  <a:pt x="503" y="217"/>
                  <a:pt x="496" y="205"/>
                </a:cubicBezTo>
                <a:cubicBezTo>
                  <a:pt x="483" y="184"/>
                  <a:pt x="473" y="136"/>
                  <a:pt x="473" y="136"/>
                </a:cubicBezTo>
                <a:cubicBezTo>
                  <a:pt x="480" y="109"/>
                  <a:pt x="504" y="44"/>
                  <a:pt x="473" y="21"/>
                </a:cubicBezTo>
                <a:cubicBezTo>
                  <a:pt x="460" y="11"/>
                  <a:pt x="450" y="44"/>
                  <a:pt x="439" y="55"/>
                </a:cubicBezTo>
                <a:cubicBezTo>
                  <a:pt x="436" y="63"/>
                  <a:pt x="419" y="124"/>
                  <a:pt x="404" y="124"/>
                </a:cubicBezTo>
                <a:cubicBezTo>
                  <a:pt x="385" y="124"/>
                  <a:pt x="373" y="101"/>
                  <a:pt x="358" y="90"/>
                </a:cubicBezTo>
                <a:cubicBezTo>
                  <a:pt x="354" y="78"/>
                  <a:pt x="350" y="67"/>
                  <a:pt x="347" y="55"/>
                </a:cubicBezTo>
                <a:cubicBezTo>
                  <a:pt x="343" y="40"/>
                  <a:pt x="349" y="16"/>
                  <a:pt x="335" y="9"/>
                </a:cubicBezTo>
                <a:cubicBezTo>
                  <a:pt x="318" y="0"/>
                  <a:pt x="297" y="17"/>
                  <a:pt x="278" y="21"/>
                </a:cubicBezTo>
                <a:cubicBezTo>
                  <a:pt x="262" y="67"/>
                  <a:pt x="241" y="74"/>
                  <a:pt x="197" y="90"/>
                </a:cubicBezTo>
                <a:cubicBezTo>
                  <a:pt x="159" y="127"/>
                  <a:pt x="178" y="124"/>
                  <a:pt x="151" y="124"/>
                </a:cubicBezTo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8678" name="Freeform 6"/>
          <p:cNvSpPr/>
          <p:nvPr/>
        </p:nvSpPr>
        <p:spPr>
          <a:xfrm>
            <a:off x="5486400" y="1371600"/>
            <a:ext cx="3611563" cy="3159125"/>
          </a:xfrm>
          <a:custGeom>
            <a:avLst/>
            <a:gdLst>
              <a:gd name="txL" fmla="*/ 0 w 2275"/>
              <a:gd name="txT" fmla="*/ 0 h 1990"/>
              <a:gd name="txR" fmla="*/ 2275 w 2275"/>
              <a:gd name="txB" fmla="*/ 1990 h 1990"/>
            </a:gdLst>
            <a:ahLst/>
            <a:cxnLst>
              <a:cxn ang="0">
                <a:pos x="484" y="332"/>
              </a:cxn>
              <a:cxn ang="0">
                <a:pos x="368" y="412"/>
              </a:cxn>
              <a:cxn ang="0">
                <a:pos x="242" y="504"/>
              </a:cxn>
              <a:cxn ang="0">
                <a:pos x="138" y="631"/>
              </a:cxn>
              <a:cxn ang="0">
                <a:pos x="276" y="620"/>
              </a:cxn>
              <a:cxn ang="0">
                <a:pos x="426" y="550"/>
              </a:cxn>
              <a:cxn ang="0">
                <a:pos x="518" y="620"/>
              </a:cxn>
              <a:cxn ang="0">
                <a:pos x="645" y="493"/>
              </a:cxn>
              <a:cxn ang="0">
                <a:pos x="749" y="631"/>
              </a:cxn>
              <a:cxn ang="0">
                <a:pos x="726" y="723"/>
              </a:cxn>
              <a:cxn ang="0">
                <a:pos x="587" y="769"/>
              </a:cxn>
              <a:cxn ang="0">
                <a:pos x="196" y="723"/>
              </a:cxn>
              <a:cxn ang="0">
                <a:pos x="104" y="838"/>
              </a:cxn>
              <a:cxn ang="0">
                <a:pos x="104" y="1242"/>
              </a:cxn>
              <a:cxn ang="0">
                <a:pos x="392" y="1368"/>
              </a:cxn>
              <a:cxn ang="0">
                <a:pos x="449" y="1668"/>
              </a:cxn>
              <a:cxn ang="0">
                <a:pos x="530" y="1864"/>
              </a:cxn>
              <a:cxn ang="0">
                <a:pos x="668" y="1956"/>
              </a:cxn>
              <a:cxn ang="0">
                <a:pos x="829" y="1541"/>
              </a:cxn>
              <a:cxn ang="0">
                <a:pos x="887" y="1391"/>
              </a:cxn>
              <a:cxn ang="0">
                <a:pos x="852" y="1276"/>
              </a:cxn>
              <a:cxn ang="0">
                <a:pos x="737" y="954"/>
              </a:cxn>
              <a:cxn ang="0">
                <a:pos x="841" y="1046"/>
              </a:cxn>
              <a:cxn ang="0">
                <a:pos x="1106" y="1034"/>
              </a:cxn>
              <a:cxn ang="0">
                <a:pos x="944" y="815"/>
              </a:cxn>
              <a:cxn ang="0">
                <a:pos x="1221" y="931"/>
              </a:cxn>
              <a:cxn ang="0">
                <a:pos x="1394" y="1253"/>
              </a:cxn>
              <a:cxn ang="0">
                <a:pos x="1394" y="1196"/>
              </a:cxn>
              <a:cxn ang="0">
                <a:pos x="1544" y="988"/>
              </a:cxn>
              <a:cxn ang="0">
                <a:pos x="1693" y="1345"/>
              </a:cxn>
              <a:cxn ang="0">
                <a:pos x="1866" y="1541"/>
              </a:cxn>
              <a:cxn ang="0">
                <a:pos x="1739" y="1276"/>
              </a:cxn>
              <a:cxn ang="0">
                <a:pos x="1705" y="1172"/>
              </a:cxn>
              <a:cxn ang="0">
                <a:pos x="1751" y="1080"/>
              </a:cxn>
              <a:cxn ang="0">
                <a:pos x="1924" y="931"/>
              </a:cxn>
              <a:cxn ang="0">
                <a:pos x="1832" y="689"/>
              </a:cxn>
              <a:cxn ang="0">
                <a:pos x="1970" y="712"/>
              </a:cxn>
              <a:cxn ang="0">
                <a:pos x="2050" y="447"/>
              </a:cxn>
              <a:cxn ang="0">
                <a:pos x="1947" y="297"/>
              </a:cxn>
              <a:cxn ang="0">
                <a:pos x="2108" y="285"/>
              </a:cxn>
              <a:cxn ang="0">
                <a:pos x="2223" y="401"/>
              </a:cxn>
              <a:cxn ang="0">
                <a:pos x="2269" y="205"/>
              </a:cxn>
              <a:cxn ang="0">
                <a:pos x="2073" y="136"/>
              </a:cxn>
              <a:cxn ang="0">
                <a:pos x="1440" y="55"/>
              </a:cxn>
              <a:cxn ang="0">
                <a:pos x="1048" y="44"/>
              </a:cxn>
              <a:cxn ang="0">
                <a:pos x="991" y="113"/>
              </a:cxn>
              <a:cxn ang="0">
                <a:pos x="691" y="205"/>
              </a:cxn>
              <a:cxn ang="0">
                <a:pos x="472" y="124"/>
              </a:cxn>
              <a:cxn ang="0">
                <a:pos x="357" y="285"/>
              </a:cxn>
              <a:cxn ang="0">
                <a:pos x="345" y="366"/>
              </a:cxn>
              <a:cxn ang="0">
                <a:pos x="253" y="366"/>
              </a:cxn>
              <a:cxn ang="0">
                <a:pos x="253" y="573"/>
              </a:cxn>
              <a:cxn ang="0">
                <a:pos x="242" y="700"/>
              </a:cxn>
              <a:cxn ang="0">
                <a:pos x="334" y="573"/>
              </a:cxn>
            </a:cxnLst>
            <a:rect l="txL" t="txT" r="txR" b="txB"/>
            <a:pathLst>
              <a:path w="2275" h="1990">
                <a:moveTo>
                  <a:pt x="357" y="262"/>
                </a:moveTo>
                <a:cubicBezTo>
                  <a:pt x="353" y="274"/>
                  <a:pt x="340" y="286"/>
                  <a:pt x="345" y="297"/>
                </a:cubicBezTo>
                <a:cubicBezTo>
                  <a:pt x="358" y="330"/>
                  <a:pt x="449" y="328"/>
                  <a:pt x="484" y="332"/>
                </a:cubicBezTo>
                <a:cubicBezTo>
                  <a:pt x="492" y="320"/>
                  <a:pt x="494" y="302"/>
                  <a:pt x="507" y="297"/>
                </a:cubicBezTo>
                <a:cubicBezTo>
                  <a:pt x="543" y="282"/>
                  <a:pt x="548" y="328"/>
                  <a:pt x="553" y="343"/>
                </a:cubicBezTo>
                <a:cubicBezTo>
                  <a:pt x="487" y="429"/>
                  <a:pt x="537" y="386"/>
                  <a:pt x="368" y="412"/>
                </a:cubicBezTo>
                <a:cubicBezTo>
                  <a:pt x="341" y="416"/>
                  <a:pt x="288" y="424"/>
                  <a:pt x="288" y="424"/>
                </a:cubicBezTo>
                <a:cubicBezTo>
                  <a:pt x="284" y="447"/>
                  <a:pt x="288" y="473"/>
                  <a:pt x="276" y="493"/>
                </a:cubicBezTo>
                <a:cubicBezTo>
                  <a:pt x="270" y="503"/>
                  <a:pt x="247" y="493"/>
                  <a:pt x="242" y="504"/>
                </a:cubicBezTo>
                <a:cubicBezTo>
                  <a:pt x="189" y="609"/>
                  <a:pt x="273" y="571"/>
                  <a:pt x="196" y="596"/>
                </a:cubicBezTo>
                <a:cubicBezTo>
                  <a:pt x="188" y="604"/>
                  <a:pt x="182" y="614"/>
                  <a:pt x="173" y="620"/>
                </a:cubicBezTo>
                <a:cubicBezTo>
                  <a:pt x="163" y="626"/>
                  <a:pt x="141" y="619"/>
                  <a:pt x="138" y="631"/>
                </a:cubicBezTo>
                <a:cubicBezTo>
                  <a:pt x="129" y="664"/>
                  <a:pt x="181" y="672"/>
                  <a:pt x="196" y="677"/>
                </a:cubicBezTo>
                <a:cubicBezTo>
                  <a:pt x="285" y="648"/>
                  <a:pt x="181" y="692"/>
                  <a:pt x="242" y="631"/>
                </a:cubicBezTo>
                <a:cubicBezTo>
                  <a:pt x="250" y="623"/>
                  <a:pt x="265" y="624"/>
                  <a:pt x="276" y="620"/>
                </a:cubicBezTo>
                <a:cubicBezTo>
                  <a:pt x="358" y="564"/>
                  <a:pt x="318" y="579"/>
                  <a:pt x="392" y="562"/>
                </a:cubicBezTo>
                <a:cubicBezTo>
                  <a:pt x="414" y="594"/>
                  <a:pt x="439" y="622"/>
                  <a:pt x="461" y="654"/>
                </a:cubicBezTo>
                <a:cubicBezTo>
                  <a:pt x="480" y="596"/>
                  <a:pt x="477" y="584"/>
                  <a:pt x="426" y="550"/>
                </a:cubicBezTo>
                <a:cubicBezTo>
                  <a:pt x="438" y="542"/>
                  <a:pt x="447" y="524"/>
                  <a:pt x="461" y="527"/>
                </a:cubicBezTo>
                <a:cubicBezTo>
                  <a:pt x="481" y="531"/>
                  <a:pt x="488" y="584"/>
                  <a:pt x="495" y="596"/>
                </a:cubicBezTo>
                <a:cubicBezTo>
                  <a:pt x="501" y="606"/>
                  <a:pt x="512" y="611"/>
                  <a:pt x="518" y="620"/>
                </a:cubicBezTo>
                <a:cubicBezTo>
                  <a:pt x="563" y="689"/>
                  <a:pt x="514" y="648"/>
                  <a:pt x="576" y="689"/>
                </a:cubicBezTo>
                <a:cubicBezTo>
                  <a:pt x="591" y="643"/>
                  <a:pt x="594" y="603"/>
                  <a:pt x="622" y="562"/>
                </a:cubicBezTo>
                <a:cubicBezTo>
                  <a:pt x="622" y="561"/>
                  <a:pt x="643" y="494"/>
                  <a:pt x="645" y="493"/>
                </a:cubicBezTo>
                <a:cubicBezTo>
                  <a:pt x="656" y="488"/>
                  <a:pt x="668" y="500"/>
                  <a:pt x="680" y="504"/>
                </a:cubicBezTo>
                <a:cubicBezTo>
                  <a:pt x="763" y="587"/>
                  <a:pt x="730" y="547"/>
                  <a:pt x="783" y="620"/>
                </a:cubicBezTo>
                <a:cubicBezTo>
                  <a:pt x="772" y="624"/>
                  <a:pt x="761" y="631"/>
                  <a:pt x="749" y="631"/>
                </a:cubicBezTo>
                <a:cubicBezTo>
                  <a:pt x="718" y="631"/>
                  <a:pt x="687" y="614"/>
                  <a:pt x="656" y="620"/>
                </a:cubicBezTo>
                <a:cubicBezTo>
                  <a:pt x="643" y="623"/>
                  <a:pt x="641" y="643"/>
                  <a:pt x="633" y="654"/>
                </a:cubicBezTo>
                <a:cubicBezTo>
                  <a:pt x="660" y="695"/>
                  <a:pt x="679" y="708"/>
                  <a:pt x="726" y="723"/>
                </a:cubicBezTo>
                <a:cubicBezTo>
                  <a:pt x="770" y="790"/>
                  <a:pt x="750" y="789"/>
                  <a:pt x="680" y="804"/>
                </a:cubicBezTo>
                <a:cubicBezTo>
                  <a:pt x="661" y="800"/>
                  <a:pt x="640" y="799"/>
                  <a:pt x="622" y="792"/>
                </a:cubicBezTo>
                <a:cubicBezTo>
                  <a:pt x="609" y="787"/>
                  <a:pt x="601" y="766"/>
                  <a:pt x="587" y="769"/>
                </a:cubicBezTo>
                <a:cubicBezTo>
                  <a:pt x="549" y="778"/>
                  <a:pt x="521" y="814"/>
                  <a:pt x="484" y="827"/>
                </a:cubicBezTo>
                <a:cubicBezTo>
                  <a:pt x="453" y="737"/>
                  <a:pt x="389" y="703"/>
                  <a:pt x="299" y="689"/>
                </a:cubicBezTo>
                <a:cubicBezTo>
                  <a:pt x="220" y="742"/>
                  <a:pt x="256" y="744"/>
                  <a:pt x="196" y="723"/>
                </a:cubicBezTo>
                <a:cubicBezTo>
                  <a:pt x="181" y="746"/>
                  <a:pt x="159" y="766"/>
                  <a:pt x="150" y="792"/>
                </a:cubicBezTo>
                <a:cubicBezTo>
                  <a:pt x="146" y="804"/>
                  <a:pt x="147" y="818"/>
                  <a:pt x="138" y="827"/>
                </a:cubicBezTo>
                <a:cubicBezTo>
                  <a:pt x="130" y="835"/>
                  <a:pt x="115" y="834"/>
                  <a:pt x="104" y="838"/>
                </a:cubicBezTo>
                <a:cubicBezTo>
                  <a:pt x="71" y="887"/>
                  <a:pt x="54" y="930"/>
                  <a:pt x="23" y="977"/>
                </a:cubicBezTo>
                <a:cubicBezTo>
                  <a:pt x="16" y="1004"/>
                  <a:pt x="0" y="1029"/>
                  <a:pt x="0" y="1057"/>
                </a:cubicBezTo>
                <a:cubicBezTo>
                  <a:pt x="0" y="1139"/>
                  <a:pt x="50" y="1188"/>
                  <a:pt x="104" y="1242"/>
                </a:cubicBezTo>
                <a:cubicBezTo>
                  <a:pt x="156" y="1294"/>
                  <a:pt x="95" y="1265"/>
                  <a:pt x="161" y="1288"/>
                </a:cubicBezTo>
                <a:cubicBezTo>
                  <a:pt x="231" y="1270"/>
                  <a:pt x="244" y="1265"/>
                  <a:pt x="322" y="1276"/>
                </a:cubicBezTo>
                <a:cubicBezTo>
                  <a:pt x="363" y="1303"/>
                  <a:pt x="376" y="1323"/>
                  <a:pt x="392" y="1368"/>
                </a:cubicBezTo>
                <a:cubicBezTo>
                  <a:pt x="395" y="1393"/>
                  <a:pt x="397" y="1462"/>
                  <a:pt x="415" y="1495"/>
                </a:cubicBezTo>
                <a:cubicBezTo>
                  <a:pt x="428" y="1519"/>
                  <a:pt x="461" y="1564"/>
                  <a:pt x="461" y="1564"/>
                </a:cubicBezTo>
                <a:cubicBezTo>
                  <a:pt x="479" y="1622"/>
                  <a:pt x="476" y="1587"/>
                  <a:pt x="449" y="1668"/>
                </a:cubicBezTo>
                <a:cubicBezTo>
                  <a:pt x="445" y="1679"/>
                  <a:pt x="442" y="1691"/>
                  <a:pt x="438" y="1702"/>
                </a:cubicBezTo>
                <a:cubicBezTo>
                  <a:pt x="434" y="1714"/>
                  <a:pt x="426" y="1737"/>
                  <a:pt x="426" y="1737"/>
                </a:cubicBezTo>
                <a:cubicBezTo>
                  <a:pt x="443" y="1837"/>
                  <a:pt x="432" y="1831"/>
                  <a:pt x="530" y="1864"/>
                </a:cubicBezTo>
                <a:cubicBezTo>
                  <a:pt x="557" y="1944"/>
                  <a:pt x="546" y="1910"/>
                  <a:pt x="564" y="1967"/>
                </a:cubicBezTo>
                <a:cubicBezTo>
                  <a:pt x="571" y="1990"/>
                  <a:pt x="633" y="1990"/>
                  <a:pt x="633" y="1990"/>
                </a:cubicBezTo>
                <a:cubicBezTo>
                  <a:pt x="645" y="1979"/>
                  <a:pt x="660" y="1970"/>
                  <a:pt x="668" y="1956"/>
                </a:cubicBezTo>
                <a:cubicBezTo>
                  <a:pt x="710" y="1881"/>
                  <a:pt x="671" y="1874"/>
                  <a:pt x="737" y="1829"/>
                </a:cubicBezTo>
                <a:cubicBezTo>
                  <a:pt x="761" y="1760"/>
                  <a:pt x="765" y="1699"/>
                  <a:pt x="829" y="1656"/>
                </a:cubicBezTo>
                <a:cubicBezTo>
                  <a:pt x="848" y="1602"/>
                  <a:pt x="848" y="1620"/>
                  <a:pt x="829" y="1541"/>
                </a:cubicBezTo>
                <a:cubicBezTo>
                  <a:pt x="823" y="1517"/>
                  <a:pt x="806" y="1472"/>
                  <a:pt x="806" y="1472"/>
                </a:cubicBezTo>
                <a:cubicBezTo>
                  <a:pt x="829" y="1457"/>
                  <a:pt x="852" y="1441"/>
                  <a:pt x="875" y="1426"/>
                </a:cubicBezTo>
                <a:cubicBezTo>
                  <a:pt x="885" y="1419"/>
                  <a:pt x="881" y="1402"/>
                  <a:pt x="887" y="1391"/>
                </a:cubicBezTo>
                <a:cubicBezTo>
                  <a:pt x="908" y="1350"/>
                  <a:pt x="905" y="1359"/>
                  <a:pt x="944" y="1345"/>
                </a:cubicBezTo>
                <a:cubicBezTo>
                  <a:pt x="966" y="1283"/>
                  <a:pt x="1043" y="1196"/>
                  <a:pt x="933" y="1161"/>
                </a:cubicBezTo>
                <a:cubicBezTo>
                  <a:pt x="866" y="1182"/>
                  <a:pt x="873" y="1203"/>
                  <a:pt x="852" y="1276"/>
                </a:cubicBezTo>
                <a:cubicBezTo>
                  <a:pt x="840" y="1227"/>
                  <a:pt x="841" y="1175"/>
                  <a:pt x="829" y="1126"/>
                </a:cubicBezTo>
                <a:cubicBezTo>
                  <a:pt x="824" y="1106"/>
                  <a:pt x="783" y="1069"/>
                  <a:pt x="772" y="1057"/>
                </a:cubicBezTo>
                <a:cubicBezTo>
                  <a:pt x="760" y="1023"/>
                  <a:pt x="749" y="988"/>
                  <a:pt x="737" y="954"/>
                </a:cubicBezTo>
                <a:cubicBezTo>
                  <a:pt x="741" y="939"/>
                  <a:pt x="734" y="902"/>
                  <a:pt x="749" y="908"/>
                </a:cubicBezTo>
                <a:cubicBezTo>
                  <a:pt x="787" y="923"/>
                  <a:pt x="795" y="977"/>
                  <a:pt x="818" y="1011"/>
                </a:cubicBezTo>
                <a:cubicBezTo>
                  <a:pt x="826" y="1023"/>
                  <a:pt x="833" y="1034"/>
                  <a:pt x="841" y="1046"/>
                </a:cubicBezTo>
                <a:cubicBezTo>
                  <a:pt x="849" y="1057"/>
                  <a:pt x="864" y="1080"/>
                  <a:pt x="864" y="1080"/>
                </a:cubicBezTo>
                <a:cubicBezTo>
                  <a:pt x="881" y="1134"/>
                  <a:pt x="888" y="1146"/>
                  <a:pt x="944" y="1126"/>
                </a:cubicBezTo>
                <a:cubicBezTo>
                  <a:pt x="991" y="1060"/>
                  <a:pt x="1032" y="1047"/>
                  <a:pt x="1106" y="1034"/>
                </a:cubicBezTo>
                <a:cubicBezTo>
                  <a:pt x="1121" y="1026"/>
                  <a:pt x="1145" y="1027"/>
                  <a:pt x="1152" y="1011"/>
                </a:cubicBezTo>
                <a:cubicBezTo>
                  <a:pt x="1190" y="921"/>
                  <a:pt x="993" y="922"/>
                  <a:pt x="968" y="919"/>
                </a:cubicBezTo>
                <a:cubicBezTo>
                  <a:pt x="930" y="882"/>
                  <a:pt x="932" y="866"/>
                  <a:pt x="944" y="815"/>
                </a:cubicBezTo>
                <a:cubicBezTo>
                  <a:pt x="956" y="823"/>
                  <a:pt x="966" y="832"/>
                  <a:pt x="979" y="838"/>
                </a:cubicBezTo>
                <a:cubicBezTo>
                  <a:pt x="1001" y="848"/>
                  <a:pt x="1048" y="861"/>
                  <a:pt x="1048" y="861"/>
                </a:cubicBezTo>
                <a:cubicBezTo>
                  <a:pt x="1096" y="935"/>
                  <a:pt x="1123" y="921"/>
                  <a:pt x="1221" y="931"/>
                </a:cubicBezTo>
                <a:cubicBezTo>
                  <a:pt x="1241" y="971"/>
                  <a:pt x="1274" y="1063"/>
                  <a:pt x="1302" y="1103"/>
                </a:cubicBezTo>
                <a:cubicBezTo>
                  <a:pt x="1324" y="1134"/>
                  <a:pt x="1355" y="1168"/>
                  <a:pt x="1382" y="1196"/>
                </a:cubicBezTo>
                <a:cubicBezTo>
                  <a:pt x="1386" y="1215"/>
                  <a:pt x="1389" y="1234"/>
                  <a:pt x="1394" y="1253"/>
                </a:cubicBezTo>
                <a:cubicBezTo>
                  <a:pt x="1397" y="1265"/>
                  <a:pt x="1393" y="1285"/>
                  <a:pt x="1405" y="1288"/>
                </a:cubicBezTo>
                <a:cubicBezTo>
                  <a:pt x="1419" y="1292"/>
                  <a:pt x="1428" y="1273"/>
                  <a:pt x="1440" y="1265"/>
                </a:cubicBezTo>
                <a:cubicBezTo>
                  <a:pt x="1425" y="1242"/>
                  <a:pt x="1409" y="1219"/>
                  <a:pt x="1394" y="1196"/>
                </a:cubicBezTo>
                <a:cubicBezTo>
                  <a:pt x="1353" y="1134"/>
                  <a:pt x="1433" y="1061"/>
                  <a:pt x="1474" y="1034"/>
                </a:cubicBezTo>
                <a:cubicBezTo>
                  <a:pt x="1478" y="1023"/>
                  <a:pt x="1494" y="968"/>
                  <a:pt x="1509" y="965"/>
                </a:cubicBezTo>
                <a:cubicBezTo>
                  <a:pt x="1523" y="962"/>
                  <a:pt x="1532" y="980"/>
                  <a:pt x="1544" y="988"/>
                </a:cubicBezTo>
                <a:cubicBezTo>
                  <a:pt x="1597" y="1067"/>
                  <a:pt x="1564" y="1048"/>
                  <a:pt x="1624" y="1069"/>
                </a:cubicBezTo>
                <a:cubicBezTo>
                  <a:pt x="1645" y="1130"/>
                  <a:pt x="1670" y="1188"/>
                  <a:pt x="1705" y="1242"/>
                </a:cubicBezTo>
                <a:cubicBezTo>
                  <a:pt x="1701" y="1276"/>
                  <a:pt x="1721" y="1325"/>
                  <a:pt x="1693" y="1345"/>
                </a:cubicBezTo>
                <a:cubicBezTo>
                  <a:pt x="1670" y="1361"/>
                  <a:pt x="1624" y="1299"/>
                  <a:pt x="1624" y="1299"/>
                </a:cubicBezTo>
                <a:cubicBezTo>
                  <a:pt x="1667" y="1363"/>
                  <a:pt x="1687" y="1384"/>
                  <a:pt x="1751" y="1426"/>
                </a:cubicBezTo>
                <a:cubicBezTo>
                  <a:pt x="1770" y="1485"/>
                  <a:pt x="1809" y="1523"/>
                  <a:pt x="1866" y="1541"/>
                </a:cubicBezTo>
                <a:cubicBezTo>
                  <a:pt x="1882" y="1546"/>
                  <a:pt x="1834" y="1529"/>
                  <a:pt x="1820" y="1518"/>
                </a:cubicBezTo>
                <a:cubicBezTo>
                  <a:pt x="1798" y="1501"/>
                  <a:pt x="1762" y="1460"/>
                  <a:pt x="1762" y="1460"/>
                </a:cubicBezTo>
                <a:cubicBezTo>
                  <a:pt x="1761" y="1446"/>
                  <a:pt x="1764" y="1322"/>
                  <a:pt x="1739" y="1276"/>
                </a:cubicBezTo>
                <a:cubicBezTo>
                  <a:pt x="1726" y="1252"/>
                  <a:pt x="1693" y="1207"/>
                  <a:pt x="1693" y="1207"/>
                </a:cubicBezTo>
                <a:cubicBezTo>
                  <a:pt x="1689" y="1184"/>
                  <a:pt x="1674" y="1160"/>
                  <a:pt x="1682" y="1138"/>
                </a:cubicBezTo>
                <a:cubicBezTo>
                  <a:pt x="1686" y="1125"/>
                  <a:pt x="1696" y="1161"/>
                  <a:pt x="1705" y="1172"/>
                </a:cubicBezTo>
                <a:cubicBezTo>
                  <a:pt x="1725" y="1198"/>
                  <a:pt x="1734" y="1200"/>
                  <a:pt x="1762" y="1219"/>
                </a:cubicBezTo>
                <a:cubicBezTo>
                  <a:pt x="1774" y="1207"/>
                  <a:pt x="1788" y="1198"/>
                  <a:pt x="1797" y="1184"/>
                </a:cubicBezTo>
                <a:cubicBezTo>
                  <a:pt x="1826" y="1140"/>
                  <a:pt x="1774" y="1114"/>
                  <a:pt x="1751" y="1080"/>
                </a:cubicBezTo>
                <a:cubicBezTo>
                  <a:pt x="1771" y="935"/>
                  <a:pt x="1730" y="1042"/>
                  <a:pt x="1878" y="988"/>
                </a:cubicBezTo>
                <a:cubicBezTo>
                  <a:pt x="1889" y="984"/>
                  <a:pt x="1882" y="963"/>
                  <a:pt x="1889" y="954"/>
                </a:cubicBezTo>
                <a:cubicBezTo>
                  <a:pt x="1898" y="943"/>
                  <a:pt x="1912" y="939"/>
                  <a:pt x="1924" y="931"/>
                </a:cubicBezTo>
                <a:cubicBezTo>
                  <a:pt x="1939" y="885"/>
                  <a:pt x="1941" y="759"/>
                  <a:pt x="1912" y="723"/>
                </a:cubicBezTo>
                <a:cubicBezTo>
                  <a:pt x="1905" y="714"/>
                  <a:pt x="1889" y="717"/>
                  <a:pt x="1878" y="712"/>
                </a:cubicBezTo>
                <a:cubicBezTo>
                  <a:pt x="1862" y="705"/>
                  <a:pt x="1847" y="697"/>
                  <a:pt x="1832" y="689"/>
                </a:cubicBezTo>
                <a:cubicBezTo>
                  <a:pt x="1811" y="627"/>
                  <a:pt x="1813" y="666"/>
                  <a:pt x="1866" y="666"/>
                </a:cubicBezTo>
                <a:cubicBezTo>
                  <a:pt x="1878" y="666"/>
                  <a:pt x="1889" y="658"/>
                  <a:pt x="1901" y="654"/>
                </a:cubicBezTo>
                <a:cubicBezTo>
                  <a:pt x="1909" y="666"/>
                  <a:pt x="1942" y="729"/>
                  <a:pt x="1970" y="712"/>
                </a:cubicBezTo>
                <a:cubicBezTo>
                  <a:pt x="1987" y="702"/>
                  <a:pt x="1976" y="673"/>
                  <a:pt x="1981" y="654"/>
                </a:cubicBezTo>
                <a:cubicBezTo>
                  <a:pt x="1992" y="611"/>
                  <a:pt x="1990" y="622"/>
                  <a:pt x="2027" y="596"/>
                </a:cubicBezTo>
                <a:cubicBezTo>
                  <a:pt x="2057" y="512"/>
                  <a:pt x="2068" y="555"/>
                  <a:pt x="2050" y="447"/>
                </a:cubicBezTo>
                <a:cubicBezTo>
                  <a:pt x="2047" y="428"/>
                  <a:pt x="2052" y="404"/>
                  <a:pt x="2039" y="389"/>
                </a:cubicBezTo>
                <a:cubicBezTo>
                  <a:pt x="2037" y="387"/>
                  <a:pt x="1946" y="368"/>
                  <a:pt x="1935" y="366"/>
                </a:cubicBezTo>
                <a:cubicBezTo>
                  <a:pt x="1939" y="343"/>
                  <a:pt x="1940" y="319"/>
                  <a:pt x="1947" y="297"/>
                </a:cubicBezTo>
                <a:cubicBezTo>
                  <a:pt x="1951" y="284"/>
                  <a:pt x="1956" y="264"/>
                  <a:pt x="1970" y="262"/>
                </a:cubicBezTo>
                <a:cubicBezTo>
                  <a:pt x="2002" y="257"/>
                  <a:pt x="2031" y="286"/>
                  <a:pt x="2062" y="297"/>
                </a:cubicBezTo>
                <a:cubicBezTo>
                  <a:pt x="2077" y="293"/>
                  <a:pt x="2093" y="289"/>
                  <a:pt x="2108" y="285"/>
                </a:cubicBezTo>
                <a:cubicBezTo>
                  <a:pt x="2120" y="282"/>
                  <a:pt x="2134" y="265"/>
                  <a:pt x="2143" y="274"/>
                </a:cubicBezTo>
                <a:cubicBezTo>
                  <a:pt x="2160" y="291"/>
                  <a:pt x="2153" y="323"/>
                  <a:pt x="2166" y="343"/>
                </a:cubicBezTo>
                <a:cubicBezTo>
                  <a:pt x="2197" y="389"/>
                  <a:pt x="2177" y="370"/>
                  <a:pt x="2223" y="401"/>
                </a:cubicBezTo>
                <a:cubicBezTo>
                  <a:pt x="2214" y="382"/>
                  <a:pt x="2151" y="307"/>
                  <a:pt x="2189" y="285"/>
                </a:cubicBezTo>
                <a:cubicBezTo>
                  <a:pt x="2209" y="273"/>
                  <a:pt x="2235" y="278"/>
                  <a:pt x="2258" y="274"/>
                </a:cubicBezTo>
                <a:cubicBezTo>
                  <a:pt x="2262" y="251"/>
                  <a:pt x="2275" y="227"/>
                  <a:pt x="2269" y="205"/>
                </a:cubicBezTo>
                <a:cubicBezTo>
                  <a:pt x="2266" y="193"/>
                  <a:pt x="2247" y="195"/>
                  <a:pt x="2235" y="193"/>
                </a:cubicBezTo>
                <a:cubicBezTo>
                  <a:pt x="2189" y="184"/>
                  <a:pt x="2142" y="178"/>
                  <a:pt x="2096" y="170"/>
                </a:cubicBezTo>
                <a:cubicBezTo>
                  <a:pt x="2088" y="159"/>
                  <a:pt x="2084" y="145"/>
                  <a:pt x="2073" y="136"/>
                </a:cubicBezTo>
                <a:cubicBezTo>
                  <a:pt x="2038" y="108"/>
                  <a:pt x="1911" y="94"/>
                  <a:pt x="1878" y="90"/>
                </a:cubicBezTo>
                <a:cubicBezTo>
                  <a:pt x="1764" y="51"/>
                  <a:pt x="1635" y="112"/>
                  <a:pt x="1532" y="44"/>
                </a:cubicBezTo>
                <a:cubicBezTo>
                  <a:pt x="1501" y="48"/>
                  <a:pt x="1470" y="64"/>
                  <a:pt x="1440" y="55"/>
                </a:cubicBezTo>
                <a:cubicBezTo>
                  <a:pt x="1424" y="50"/>
                  <a:pt x="1433" y="14"/>
                  <a:pt x="1417" y="9"/>
                </a:cubicBezTo>
                <a:cubicBezTo>
                  <a:pt x="1387" y="0"/>
                  <a:pt x="1356" y="16"/>
                  <a:pt x="1325" y="20"/>
                </a:cubicBezTo>
                <a:cubicBezTo>
                  <a:pt x="1148" y="43"/>
                  <a:pt x="1345" y="26"/>
                  <a:pt x="1048" y="44"/>
                </a:cubicBezTo>
                <a:cubicBezTo>
                  <a:pt x="1044" y="55"/>
                  <a:pt x="1040" y="67"/>
                  <a:pt x="1037" y="78"/>
                </a:cubicBezTo>
                <a:cubicBezTo>
                  <a:pt x="1033" y="93"/>
                  <a:pt x="1038" y="114"/>
                  <a:pt x="1025" y="124"/>
                </a:cubicBezTo>
                <a:cubicBezTo>
                  <a:pt x="1016" y="131"/>
                  <a:pt x="1002" y="117"/>
                  <a:pt x="991" y="113"/>
                </a:cubicBezTo>
                <a:cubicBezTo>
                  <a:pt x="919" y="127"/>
                  <a:pt x="867" y="159"/>
                  <a:pt x="795" y="170"/>
                </a:cubicBezTo>
                <a:cubicBezTo>
                  <a:pt x="772" y="178"/>
                  <a:pt x="749" y="185"/>
                  <a:pt x="726" y="193"/>
                </a:cubicBezTo>
                <a:cubicBezTo>
                  <a:pt x="714" y="197"/>
                  <a:pt x="691" y="205"/>
                  <a:pt x="691" y="205"/>
                </a:cubicBezTo>
                <a:cubicBezTo>
                  <a:pt x="679" y="201"/>
                  <a:pt x="662" y="204"/>
                  <a:pt x="656" y="193"/>
                </a:cubicBezTo>
                <a:cubicBezTo>
                  <a:pt x="639" y="159"/>
                  <a:pt x="691" y="151"/>
                  <a:pt x="703" y="147"/>
                </a:cubicBezTo>
                <a:cubicBezTo>
                  <a:pt x="613" y="111"/>
                  <a:pt x="574" y="114"/>
                  <a:pt x="472" y="124"/>
                </a:cubicBezTo>
                <a:cubicBezTo>
                  <a:pt x="471" y="127"/>
                  <a:pt x="452" y="190"/>
                  <a:pt x="449" y="193"/>
                </a:cubicBezTo>
                <a:cubicBezTo>
                  <a:pt x="446" y="196"/>
                  <a:pt x="383" y="215"/>
                  <a:pt x="380" y="216"/>
                </a:cubicBezTo>
                <a:cubicBezTo>
                  <a:pt x="372" y="239"/>
                  <a:pt x="349" y="262"/>
                  <a:pt x="357" y="285"/>
                </a:cubicBezTo>
                <a:cubicBezTo>
                  <a:pt x="365" y="308"/>
                  <a:pt x="380" y="355"/>
                  <a:pt x="380" y="355"/>
                </a:cubicBezTo>
                <a:cubicBezTo>
                  <a:pt x="376" y="370"/>
                  <a:pt x="383" y="396"/>
                  <a:pt x="368" y="401"/>
                </a:cubicBezTo>
                <a:cubicBezTo>
                  <a:pt x="355" y="405"/>
                  <a:pt x="359" y="366"/>
                  <a:pt x="345" y="366"/>
                </a:cubicBezTo>
                <a:cubicBezTo>
                  <a:pt x="331" y="366"/>
                  <a:pt x="330" y="389"/>
                  <a:pt x="322" y="401"/>
                </a:cubicBezTo>
                <a:cubicBezTo>
                  <a:pt x="311" y="397"/>
                  <a:pt x="299" y="394"/>
                  <a:pt x="288" y="389"/>
                </a:cubicBezTo>
                <a:cubicBezTo>
                  <a:pt x="276" y="383"/>
                  <a:pt x="267" y="366"/>
                  <a:pt x="253" y="366"/>
                </a:cubicBezTo>
                <a:cubicBezTo>
                  <a:pt x="239" y="366"/>
                  <a:pt x="230" y="381"/>
                  <a:pt x="219" y="389"/>
                </a:cubicBezTo>
                <a:cubicBezTo>
                  <a:pt x="232" y="485"/>
                  <a:pt x="239" y="464"/>
                  <a:pt x="265" y="539"/>
                </a:cubicBezTo>
                <a:cubicBezTo>
                  <a:pt x="261" y="550"/>
                  <a:pt x="261" y="565"/>
                  <a:pt x="253" y="573"/>
                </a:cubicBezTo>
                <a:cubicBezTo>
                  <a:pt x="245" y="581"/>
                  <a:pt x="230" y="580"/>
                  <a:pt x="219" y="585"/>
                </a:cubicBezTo>
                <a:cubicBezTo>
                  <a:pt x="130" y="630"/>
                  <a:pt x="235" y="590"/>
                  <a:pt x="150" y="620"/>
                </a:cubicBezTo>
                <a:cubicBezTo>
                  <a:pt x="119" y="709"/>
                  <a:pt x="155" y="690"/>
                  <a:pt x="242" y="700"/>
                </a:cubicBezTo>
                <a:cubicBezTo>
                  <a:pt x="273" y="696"/>
                  <a:pt x="314" y="712"/>
                  <a:pt x="334" y="689"/>
                </a:cubicBezTo>
                <a:cubicBezTo>
                  <a:pt x="352" y="668"/>
                  <a:pt x="322" y="635"/>
                  <a:pt x="322" y="608"/>
                </a:cubicBezTo>
                <a:cubicBezTo>
                  <a:pt x="322" y="596"/>
                  <a:pt x="334" y="573"/>
                  <a:pt x="334" y="573"/>
                </a:cubicBezTo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round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27" name="Freeform 7"/>
          <p:cNvSpPr/>
          <p:nvPr/>
        </p:nvSpPr>
        <p:spPr bwMode="auto">
          <a:xfrm>
            <a:off x="8866188" y="3497263"/>
            <a:ext cx="563563" cy="430213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133" y="113"/>
              </a:cxn>
              <a:cxn ang="0">
                <a:pos x="156" y="147"/>
              </a:cxn>
              <a:cxn ang="0">
                <a:pos x="167" y="205"/>
              </a:cxn>
              <a:cxn ang="0">
                <a:pos x="236" y="182"/>
              </a:cxn>
              <a:cxn ang="0">
                <a:pos x="271" y="216"/>
              </a:cxn>
              <a:cxn ang="0">
                <a:pos x="259" y="113"/>
              </a:cxn>
              <a:cxn ang="0">
                <a:pos x="213" y="101"/>
              </a:cxn>
              <a:cxn ang="0">
                <a:pos x="167" y="89"/>
              </a:cxn>
              <a:cxn ang="0">
                <a:pos x="64" y="43"/>
              </a:cxn>
              <a:cxn ang="0">
                <a:pos x="52" y="9"/>
              </a:cxn>
              <a:cxn ang="0">
                <a:pos x="29" y="9"/>
              </a:cxn>
            </a:cxnLst>
            <a:rect l="0" t="0" r="r" b="b"/>
            <a:pathLst>
              <a:path w="355" h="271">
                <a:moveTo>
                  <a:pt x="29" y="9"/>
                </a:moveTo>
                <a:cubicBezTo>
                  <a:pt x="53" y="102"/>
                  <a:pt x="27" y="82"/>
                  <a:pt x="133" y="113"/>
                </a:cubicBezTo>
                <a:cubicBezTo>
                  <a:pt x="141" y="124"/>
                  <a:pt x="151" y="134"/>
                  <a:pt x="156" y="147"/>
                </a:cubicBezTo>
                <a:cubicBezTo>
                  <a:pt x="163" y="165"/>
                  <a:pt x="149" y="197"/>
                  <a:pt x="167" y="205"/>
                </a:cubicBezTo>
                <a:cubicBezTo>
                  <a:pt x="189" y="215"/>
                  <a:pt x="236" y="182"/>
                  <a:pt x="236" y="182"/>
                </a:cubicBezTo>
                <a:cubicBezTo>
                  <a:pt x="248" y="193"/>
                  <a:pt x="257" y="207"/>
                  <a:pt x="271" y="216"/>
                </a:cubicBezTo>
                <a:cubicBezTo>
                  <a:pt x="355" y="271"/>
                  <a:pt x="266" y="133"/>
                  <a:pt x="259" y="113"/>
                </a:cubicBezTo>
                <a:cubicBezTo>
                  <a:pt x="189" y="160"/>
                  <a:pt x="253" y="133"/>
                  <a:pt x="213" y="101"/>
                </a:cubicBezTo>
                <a:cubicBezTo>
                  <a:pt x="201" y="91"/>
                  <a:pt x="182" y="93"/>
                  <a:pt x="167" y="89"/>
                </a:cubicBezTo>
                <a:cubicBezTo>
                  <a:pt x="133" y="66"/>
                  <a:pt x="103" y="57"/>
                  <a:pt x="64" y="43"/>
                </a:cubicBezTo>
                <a:cubicBezTo>
                  <a:pt x="60" y="32"/>
                  <a:pt x="63" y="14"/>
                  <a:pt x="52" y="9"/>
                </a:cubicBezTo>
                <a:cubicBezTo>
                  <a:pt x="34" y="0"/>
                  <a:pt x="0" y="38"/>
                  <a:pt x="29" y="9"/>
                </a:cubicBezTo>
                <a:close/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28" name="Freeform 8"/>
          <p:cNvSpPr/>
          <p:nvPr/>
        </p:nvSpPr>
        <p:spPr bwMode="auto">
          <a:xfrm>
            <a:off x="8362950" y="3346450"/>
            <a:ext cx="271463" cy="306388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24" y="69"/>
              </a:cxn>
              <a:cxn ang="0">
                <a:pos x="0" y="92"/>
              </a:cxn>
              <a:cxn ang="0">
                <a:pos x="70" y="184"/>
              </a:cxn>
              <a:cxn ang="0">
                <a:pos x="116" y="138"/>
              </a:cxn>
              <a:cxn ang="0">
                <a:pos x="150" y="115"/>
              </a:cxn>
              <a:cxn ang="0">
                <a:pos x="93" y="0"/>
              </a:cxn>
            </a:cxnLst>
            <a:rect l="0" t="0" r="r" b="b"/>
            <a:pathLst>
              <a:path w="171" h="193">
                <a:moveTo>
                  <a:pt x="93" y="0"/>
                </a:moveTo>
                <a:cubicBezTo>
                  <a:pt x="70" y="23"/>
                  <a:pt x="47" y="46"/>
                  <a:pt x="24" y="69"/>
                </a:cubicBezTo>
                <a:cubicBezTo>
                  <a:pt x="16" y="77"/>
                  <a:pt x="0" y="92"/>
                  <a:pt x="0" y="92"/>
                </a:cubicBezTo>
                <a:cubicBezTo>
                  <a:pt x="66" y="158"/>
                  <a:pt x="49" y="124"/>
                  <a:pt x="70" y="184"/>
                </a:cubicBezTo>
                <a:cubicBezTo>
                  <a:pt x="143" y="160"/>
                  <a:pt x="72" y="193"/>
                  <a:pt x="116" y="138"/>
                </a:cubicBezTo>
                <a:cubicBezTo>
                  <a:pt x="125" y="127"/>
                  <a:pt x="139" y="123"/>
                  <a:pt x="150" y="115"/>
                </a:cubicBezTo>
                <a:cubicBezTo>
                  <a:pt x="171" y="56"/>
                  <a:pt x="163" y="0"/>
                  <a:pt x="93" y="0"/>
                </a:cubicBezTo>
                <a:close/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29" name="Freeform 9"/>
          <p:cNvSpPr/>
          <p:nvPr/>
        </p:nvSpPr>
        <p:spPr bwMode="auto">
          <a:xfrm>
            <a:off x="8747125" y="2098675"/>
            <a:ext cx="225425" cy="442913"/>
          </a:xfrm>
          <a:custGeom>
            <a:avLst/>
            <a:gdLst/>
            <a:ahLst/>
            <a:cxnLst>
              <a:cxn ang="0">
                <a:pos x="46" y="72"/>
              </a:cxn>
              <a:cxn ang="0">
                <a:pos x="104" y="83"/>
              </a:cxn>
              <a:cxn ang="0">
                <a:pos x="93" y="256"/>
              </a:cxn>
              <a:cxn ang="0">
                <a:pos x="46" y="245"/>
              </a:cxn>
              <a:cxn ang="0">
                <a:pos x="12" y="279"/>
              </a:cxn>
              <a:cxn ang="0">
                <a:pos x="23" y="245"/>
              </a:cxn>
              <a:cxn ang="0">
                <a:pos x="58" y="233"/>
              </a:cxn>
              <a:cxn ang="0">
                <a:pos x="70" y="199"/>
              </a:cxn>
              <a:cxn ang="0">
                <a:pos x="93" y="164"/>
              </a:cxn>
              <a:cxn ang="0">
                <a:pos x="58" y="83"/>
              </a:cxn>
              <a:cxn ang="0">
                <a:pos x="104" y="72"/>
              </a:cxn>
              <a:cxn ang="0">
                <a:pos x="104" y="118"/>
              </a:cxn>
            </a:cxnLst>
            <a:rect l="0" t="0" r="r" b="b"/>
            <a:pathLst>
              <a:path w="142" h="279">
                <a:moveTo>
                  <a:pt x="46" y="72"/>
                </a:moveTo>
                <a:cubicBezTo>
                  <a:pt x="58" y="60"/>
                  <a:pt x="96" y="9"/>
                  <a:pt x="104" y="83"/>
                </a:cubicBezTo>
                <a:cubicBezTo>
                  <a:pt x="110" y="140"/>
                  <a:pt x="97" y="198"/>
                  <a:pt x="93" y="256"/>
                </a:cubicBezTo>
                <a:cubicBezTo>
                  <a:pt x="77" y="252"/>
                  <a:pt x="61" y="241"/>
                  <a:pt x="46" y="245"/>
                </a:cubicBezTo>
                <a:cubicBezTo>
                  <a:pt x="31" y="249"/>
                  <a:pt x="28" y="279"/>
                  <a:pt x="12" y="279"/>
                </a:cubicBezTo>
                <a:cubicBezTo>
                  <a:pt x="0" y="279"/>
                  <a:pt x="15" y="253"/>
                  <a:pt x="23" y="245"/>
                </a:cubicBezTo>
                <a:cubicBezTo>
                  <a:pt x="32" y="236"/>
                  <a:pt x="46" y="237"/>
                  <a:pt x="58" y="233"/>
                </a:cubicBezTo>
                <a:cubicBezTo>
                  <a:pt x="62" y="222"/>
                  <a:pt x="65" y="210"/>
                  <a:pt x="70" y="199"/>
                </a:cubicBezTo>
                <a:cubicBezTo>
                  <a:pt x="76" y="187"/>
                  <a:pt x="91" y="178"/>
                  <a:pt x="93" y="164"/>
                </a:cubicBezTo>
                <a:cubicBezTo>
                  <a:pt x="97" y="134"/>
                  <a:pt x="72" y="105"/>
                  <a:pt x="58" y="83"/>
                </a:cubicBezTo>
                <a:cubicBezTo>
                  <a:pt x="61" y="73"/>
                  <a:pt x="75" y="0"/>
                  <a:pt x="104" y="72"/>
                </a:cubicBezTo>
                <a:cubicBezTo>
                  <a:pt x="142" y="167"/>
                  <a:pt x="62" y="72"/>
                  <a:pt x="104" y="118"/>
                </a:cubicBezTo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30" name="Freeform 10"/>
          <p:cNvSpPr/>
          <p:nvPr/>
        </p:nvSpPr>
        <p:spPr bwMode="auto">
          <a:xfrm>
            <a:off x="4192588" y="1279525"/>
            <a:ext cx="666750" cy="508000"/>
          </a:xfrm>
          <a:custGeom>
            <a:avLst/>
            <a:gdLst/>
            <a:ahLst/>
            <a:cxnLst>
              <a:cxn ang="0">
                <a:pos x="300" y="104"/>
              </a:cxn>
              <a:cxn ang="0">
                <a:pos x="335" y="116"/>
              </a:cxn>
              <a:cxn ang="0">
                <a:pos x="404" y="162"/>
              </a:cxn>
              <a:cxn ang="0">
                <a:pos x="416" y="196"/>
              </a:cxn>
              <a:cxn ang="0">
                <a:pos x="381" y="219"/>
              </a:cxn>
              <a:cxn ang="0">
                <a:pos x="358" y="150"/>
              </a:cxn>
              <a:cxn ang="0">
                <a:pos x="323" y="127"/>
              </a:cxn>
              <a:cxn ang="0">
                <a:pos x="254" y="139"/>
              </a:cxn>
              <a:cxn ang="0">
                <a:pos x="220" y="127"/>
              </a:cxn>
              <a:cxn ang="0">
                <a:pos x="254" y="104"/>
              </a:cxn>
              <a:cxn ang="0">
                <a:pos x="323" y="196"/>
              </a:cxn>
              <a:cxn ang="0">
                <a:pos x="312" y="242"/>
              </a:cxn>
              <a:cxn ang="0">
                <a:pos x="370" y="231"/>
              </a:cxn>
              <a:cxn ang="0">
                <a:pos x="323" y="173"/>
              </a:cxn>
              <a:cxn ang="0">
                <a:pos x="266" y="116"/>
              </a:cxn>
              <a:cxn ang="0">
                <a:pos x="197" y="150"/>
              </a:cxn>
              <a:cxn ang="0">
                <a:pos x="174" y="70"/>
              </a:cxn>
              <a:cxn ang="0">
                <a:pos x="105" y="81"/>
              </a:cxn>
              <a:cxn ang="0">
                <a:pos x="116" y="127"/>
              </a:cxn>
              <a:cxn ang="0">
                <a:pos x="128" y="93"/>
              </a:cxn>
              <a:cxn ang="0">
                <a:pos x="12" y="46"/>
              </a:cxn>
              <a:cxn ang="0">
                <a:pos x="47" y="58"/>
              </a:cxn>
              <a:cxn ang="0">
                <a:pos x="128" y="70"/>
              </a:cxn>
              <a:cxn ang="0">
                <a:pos x="231" y="58"/>
              </a:cxn>
              <a:cxn ang="0">
                <a:pos x="266" y="70"/>
              </a:cxn>
              <a:cxn ang="0">
                <a:pos x="289" y="0"/>
              </a:cxn>
              <a:cxn ang="0">
                <a:pos x="335" y="12"/>
              </a:cxn>
              <a:cxn ang="0">
                <a:pos x="347" y="46"/>
              </a:cxn>
              <a:cxn ang="0">
                <a:pos x="277" y="58"/>
              </a:cxn>
              <a:cxn ang="0">
                <a:pos x="300" y="104"/>
              </a:cxn>
            </a:cxnLst>
            <a:rect l="0" t="0" r="r" b="b"/>
            <a:pathLst>
              <a:path w="420" h="320">
                <a:moveTo>
                  <a:pt x="300" y="104"/>
                </a:moveTo>
                <a:cubicBezTo>
                  <a:pt x="312" y="108"/>
                  <a:pt x="324" y="110"/>
                  <a:pt x="335" y="116"/>
                </a:cubicBezTo>
                <a:cubicBezTo>
                  <a:pt x="359" y="129"/>
                  <a:pt x="404" y="162"/>
                  <a:pt x="404" y="162"/>
                </a:cubicBezTo>
                <a:cubicBezTo>
                  <a:pt x="408" y="173"/>
                  <a:pt x="420" y="185"/>
                  <a:pt x="416" y="196"/>
                </a:cubicBezTo>
                <a:cubicBezTo>
                  <a:pt x="411" y="209"/>
                  <a:pt x="392" y="228"/>
                  <a:pt x="381" y="219"/>
                </a:cubicBezTo>
                <a:cubicBezTo>
                  <a:pt x="362" y="204"/>
                  <a:pt x="366" y="173"/>
                  <a:pt x="358" y="150"/>
                </a:cubicBezTo>
                <a:cubicBezTo>
                  <a:pt x="354" y="137"/>
                  <a:pt x="335" y="135"/>
                  <a:pt x="323" y="127"/>
                </a:cubicBezTo>
                <a:cubicBezTo>
                  <a:pt x="300" y="131"/>
                  <a:pt x="277" y="139"/>
                  <a:pt x="254" y="139"/>
                </a:cubicBezTo>
                <a:cubicBezTo>
                  <a:pt x="242" y="139"/>
                  <a:pt x="220" y="139"/>
                  <a:pt x="220" y="127"/>
                </a:cubicBezTo>
                <a:cubicBezTo>
                  <a:pt x="220" y="113"/>
                  <a:pt x="243" y="112"/>
                  <a:pt x="254" y="104"/>
                </a:cubicBezTo>
                <a:cubicBezTo>
                  <a:pt x="306" y="122"/>
                  <a:pt x="310" y="144"/>
                  <a:pt x="323" y="196"/>
                </a:cubicBezTo>
                <a:cubicBezTo>
                  <a:pt x="319" y="211"/>
                  <a:pt x="305" y="228"/>
                  <a:pt x="312" y="242"/>
                </a:cubicBezTo>
                <a:cubicBezTo>
                  <a:pt x="351" y="320"/>
                  <a:pt x="364" y="247"/>
                  <a:pt x="370" y="231"/>
                </a:cubicBezTo>
                <a:cubicBezTo>
                  <a:pt x="347" y="163"/>
                  <a:pt x="376" y="225"/>
                  <a:pt x="323" y="173"/>
                </a:cubicBezTo>
                <a:cubicBezTo>
                  <a:pt x="243" y="94"/>
                  <a:pt x="361" y="180"/>
                  <a:pt x="266" y="116"/>
                </a:cubicBezTo>
                <a:cubicBezTo>
                  <a:pt x="260" y="120"/>
                  <a:pt x="211" y="157"/>
                  <a:pt x="197" y="150"/>
                </a:cubicBezTo>
                <a:cubicBezTo>
                  <a:pt x="191" y="147"/>
                  <a:pt x="178" y="86"/>
                  <a:pt x="174" y="70"/>
                </a:cubicBezTo>
                <a:cubicBezTo>
                  <a:pt x="151" y="74"/>
                  <a:pt x="122" y="65"/>
                  <a:pt x="105" y="81"/>
                </a:cubicBezTo>
                <a:cubicBezTo>
                  <a:pt x="94" y="92"/>
                  <a:pt x="102" y="120"/>
                  <a:pt x="116" y="127"/>
                </a:cubicBezTo>
                <a:cubicBezTo>
                  <a:pt x="127" y="133"/>
                  <a:pt x="124" y="104"/>
                  <a:pt x="128" y="93"/>
                </a:cubicBezTo>
                <a:cubicBezTo>
                  <a:pt x="96" y="72"/>
                  <a:pt x="52" y="46"/>
                  <a:pt x="12" y="46"/>
                </a:cubicBezTo>
                <a:cubicBezTo>
                  <a:pt x="0" y="46"/>
                  <a:pt x="35" y="56"/>
                  <a:pt x="47" y="58"/>
                </a:cubicBezTo>
                <a:cubicBezTo>
                  <a:pt x="74" y="64"/>
                  <a:pt x="101" y="66"/>
                  <a:pt x="128" y="70"/>
                </a:cubicBezTo>
                <a:cubicBezTo>
                  <a:pt x="162" y="66"/>
                  <a:pt x="196" y="58"/>
                  <a:pt x="231" y="58"/>
                </a:cubicBezTo>
                <a:cubicBezTo>
                  <a:pt x="243" y="58"/>
                  <a:pt x="257" y="79"/>
                  <a:pt x="266" y="70"/>
                </a:cubicBezTo>
                <a:cubicBezTo>
                  <a:pt x="283" y="53"/>
                  <a:pt x="289" y="0"/>
                  <a:pt x="289" y="0"/>
                </a:cubicBezTo>
                <a:cubicBezTo>
                  <a:pt x="304" y="4"/>
                  <a:pt x="323" y="2"/>
                  <a:pt x="335" y="12"/>
                </a:cubicBezTo>
                <a:cubicBezTo>
                  <a:pt x="344" y="19"/>
                  <a:pt x="356" y="39"/>
                  <a:pt x="347" y="46"/>
                </a:cubicBezTo>
                <a:cubicBezTo>
                  <a:pt x="328" y="61"/>
                  <a:pt x="292" y="40"/>
                  <a:pt x="277" y="58"/>
                </a:cubicBezTo>
                <a:cubicBezTo>
                  <a:pt x="266" y="71"/>
                  <a:pt x="292" y="89"/>
                  <a:pt x="300" y="104"/>
                </a:cubicBezTo>
                <a:close/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31" name="Freeform 11"/>
          <p:cNvSpPr/>
          <p:nvPr/>
        </p:nvSpPr>
        <p:spPr bwMode="auto">
          <a:xfrm>
            <a:off x="2667000" y="1447800"/>
            <a:ext cx="2247900" cy="3673475"/>
          </a:xfrm>
          <a:custGeom>
            <a:avLst/>
            <a:gdLst/>
            <a:ahLst/>
            <a:cxnLst>
              <a:cxn ang="0">
                <a:pos x="1024" y="1134"/>
              </a:cxn>
              <a:cxn ang="0">
                <a:pos x="1093" y="1180"/>
              </a:cxn>
              <a:cxn ang="0">
                <a:pos x="1255" y="1352"/>
              </a:cxn>
              <a:cxn ang="0">
                <a:pos x="1416" y="1479"/>
              </a:cxn>
              <a:cxn ang="0">
                <a:pos x="1358" y="1640"/>
              </a:cxn>
              <a:cxn ang="0">
                <a:pos x="1301" y="1710"/>
              </a:cxn>
              <a:cxn ang="0">
                <a:pos x="1209" y="1894"/>
              </a:cxn>
              <a:cxn ang="0">
                <a:pos x="1093" y="2193"/>
              </a:cxn>
              <a:cxn ang="0">
                <a:pos x="1082" y="2251"/>
              </a:cxn>
              <a:cxn ang="0">
                <a:pos x="978" y="2032"/>
              </a:cxn>
              <a:cxn ang="0">
                <a:pos x="840" y="1583"/>
              </a:cxn>
              <a:cxn ang="0">
                <a:pos x="782" y="1168"/>
              </a:cxn>
              <a:cxn ang="0">
                <a:pos x="713" y="1180"/>
              </a:cxn>
              <a:cxn ang="0">
                <a:pos x="506" y="1018"/>
              </a:cxn>
              <a:cxn ang="0">
                <a:pos x="356" y="788"/>
              </a:cxn>
              <a:cxn ang="0">
                <a:pos x="333" y="558"/>
              </a:cxn>
              <a:cxn ang="0">
                <a:pos x="368" y="396"/>
              </a:cxn>
              <a:cxn ang="0">
                <a:pos x="183" y="212"/>
              </a:cxn>
              <a:cxn ang="0">
                <a:pos x="241" y="154"/>
              </a:cxn>
              <a:cxn ang="0">
                <a:pos x="368" y="62"/>
              </a:cxn>
              <a:cxn ang="0">
                <a:pos x="633" y="51"/>
              </a:cxn>
              <a:cxn ang="0">
                <a:pos x="736" y="85"/>
              </a:cxn>
              <a:cxn ang="0">
                <a:pos x="874" y="28"/>
              </a:cxn>
              <a:cxn ang="0">
                <a:pos x="921" y="97"/>
              </a:cxn>
              <a:cxn ang="0">
                <a:pos x="978" y="154"/>
              </a:cxn>
              <a:cxn ang="0">
                <a:pos x="897" y="281"/>
              </a:cxn>
              <a:cxn ang="0">
                <a:pos x="978" y="362"/>
              </a:cxn>
              <a:cxn ang="0">
                <a:pos x="1024" y="235"/>
              </a:cxn>
              <a:cxn ang="0">
                <a:pos x="1220" y="281"/>
              </a:cxn>
              <a:cxn ang="0">
                <a:pos x="1197" y="431"/>
              </a:cxn>
              <a:cxn ang="0">
                <a:pos x="1151" y="477"/>
              </a:cxn>
              <a:cxn ang="0">
                <a:pos x="978" y="569"/>
              </a:cxn>
              <a:cxn ang="0">
                <a:pos x="886" y="742"/>
              </a:cxn>
              <a:cxn ang="0">
                <a:pos x="805" y="799"/>
              </a:cxn>
              <a:cxn ang="0">
                <a:pos x="633" y="799"/>
              </a:cxn>
              <a:cxn ang="0">
                <a:pos x="552" y="892"/>
              </a:cxn>
              <a:cxn ang="0">
                <a:pos x="725" y="938"/>
              </a:cxn>
              <a:cxn ang="0">
                <a:pos x="667" y="1007"/>
              </a:cxn>
              <a:cxn ang="0">
                <a:pos x="782" y="1157"/>
              </a:cxn>
              <a:cxn ang="0">
                <a:pos x="886" y="1122"/>
              </a:cxn>
            </a:cxnLst>
            <a:rect l="0" t="0" r="r" b="b"/>
            <a:pathLst>
              <a:path w="1416" h="2314">
                <a:moveTo>
                  <a:pt x="944" y="1122"/>
                </a:moveTo>
                <a:cubicBezTo>
                  <a:pt x="971" y="1126"/>
                  <a:pt x="999" y="1124"/>
                  <a:pt x="1024" y="1134"/>
                </a:cubicBezTo>
                <a:cubicBezTo>
                  <a:pt x="1039" y="1140"/>
                  <a:pt x="1045" y="1159"/>
                  <a:pt x="1059" y="1168"/>
                </a:cubicBezTo>
                <a:cubicBezTo>
                  <a:pt x="1069" y="1175"/>
                  <a:pt x="1082" y="1176"/>
                  <a:pt x="1093" y="1180"/>
                </a:cubicBezTo>
                <a:cubicBezTo>
                  <a:pt x="1102" y="1194"/>
                  <a:pt x="1155" y="1276"/>
                  <a:pt x="1174" y="1295"/>
                </a:cubicBezTo>
                <a:cubicBezTo>
                  <a:pt x="1221" y="1342"/>
                  <a:pt x="1211" y="1315"/>
                  <a:pt x="1255" y="1352"/>
                </a:cubicBezTo>
                <a:cubicBezTo>
                  <a:pt x="1313" y="1401"/>
                  <a:pt x="1262" y="1379"/>
                  <a:pt x="1324" y="1398"/>
                </a:cubicBezTo>
                <a:cubicBezTo>
                  <a:pt x="1353" y="1428"/>
                  <a:pt x="1386" y="1450"/>
                  <a:pt x="1416" y="1479"/>
                </a:cubicBezTo>
                <a:cubicBezTo>
                  <a:pt x="1404" y="1535"/>
                  <a:pt x="1394" y="1558"/>
                  <a:pt x="1370" y="1606"/>
                </a:cubicBezTo>
                <a:cubicBezTo>
                  <a:pt x="1365" y="1617"/>
                  <a:pt x="1365" y="1630"/>
                  <a:pt x="1358" y="1640"/>
                </a:cubicBezTo>
                <a:cubicBezTo>
                  <a:pt x="1349" y="1654"/>
                  <a:pt x="1334" y="1662"/>
                  <a:pt x="1324" y="1675"/>
                </a:cubicBezTo>
                <a:cubicBezTo>
                  <a:pt x="1315" y="1686"/>
                  <a:pt x="1309" y="1698"/>
                  <a:pt x="1301" y="1710"/>
                </a:cubicBezTo>
                <a:cubicBezTo>
                  <a:pt x="1299" y="1716"/>
                  <a:pt x="1284" y="1779"/>
                  <a:pt x="1278" y="1790"/>
                </a:cubicBezTo>
                <a:cubicBezTo>
                  <a:pt x="1258" y="1826"/>
                  <a:pt x="1223" y="1855"/>
                  <a:pt x="1209" y="1894"/>
                </a:cubicBezTo>
                <a:cubicBezTo>
                  <a:pt x="1187" y="1956"/>
                  <a:pt x="1183" y="2032"/>
                  <a:pt x="1151" y="2090"/>
                </a:cubicBezTo>
                <a:cubicBezTo>
                  <a:pt x="1081" y="2217"/>
                  <a:pt x="1122" y="2112"/>
                  <a:pt x="1093" y="2193"/>
                </a:cubicBezTo>
                <a:cubicBezTo>
                  <a:pt x="1097" y="2228"/>
                  <a:pt x="1112" y="2263"/>
                  <a:pt x="1105" y="2297"/>
                </a:cubicBezTo>
                <a:cubicBezTo>
                  <a:pt x="1102" y="2314"/>
                  <a:pt x="1088" y="2267"/>
                  <a:pt x="1082" y="2251"/>
                </a:cubicBezTo>
                <a:cubicBezTo>
                  <a:pt x="1062" y="2202"/>
                  <a:pt x="1050" y="2147"/>
                  <a:pt x="1024" y="2101"/>
                </a:cubicBezTo>
                <a:cubicBezTo>
                  <a:pt x="1011" y="2077"/>
                  <a:pt x="978" y="2032"/>
                  <a:pt x="978" y="2032"/>
                </a:cubicBezTo>
                <a:cubicBezTo>
                  <a:pt x="954" y="1930"/>
                  <a:pt x="992" y="1846"/>
                  <a:pt x="967" y="1733"/>
                </a:cubicBezTo>
                <a:cubicBezTo>
                  <a:pt x="957" y="1687"/>
                  <a:pt x="877" y="1608"/>
                  <a:pt x="840" y="1583"/>
                </a:cubicBezTo>
                <a:cubicBezTo>
                  <a:pt x="799" y="1521"/>
                  <a:pt x="793" y="1460"/>
                  <a:pt x="782" y="1387"/>
                </a:cubicBezTo>
                <a:cubicBezTo>
                  <a:pt x="787" y="1337"/>
                  <a:pt x="807" y="1224"/>
                  <a:pt x="782" y="1168"/>
                </a:cubicBezTo>
                <a:cubicBezTo>
                  <a:pt x="777" y="1157"/>
                  <a:pt x="759" y="1161"/>
                  <a:pt x="748" y="1157"/>
                </a:cubicBezTo>
                <a:cubicBezTo>
                  <a:pt x="736" y="1165"/>
                  <a:pt x="727" y="1180"/>
                  <a:pt x="713" y="1180"/>
                </a:cubicBezTo>
                <a:cubicBezTo>
                  <a:pt x="697" y="1180"/>
                  <a:pt x="618" y="1085"/>
                  <a:pt x="609" y="1076"/>
                </a:cubicBezTo>
                <a:cubicBezTo>
                  <a:pt x="591" y="1018"/>
                  <a:pt x="566" y="1031"/>
                  <a:pt x="506" y="1018"/>
                </a:cubicBezTo>
                <a:cubicBezTo>
                  <a:pt x="445" y="978"/>
                  <a:pt x="436" y="913"/>
                  <a:pt x="414" y="846"/>
                </a:cubicBezTo>
                <a:cubicBezTo>
                  <a:pt x="406" y="820"/>
                  <a:pt x="356" y="788"/>
                  <a:pt x="356" y="788"/>
                </a:cubicBezTo>
                <a:cubicBezTo>
                  <a:pt x="324" y="920"/>
                  <a:pt x="360" y="726"/>
                  <a:pt x="368" y="696"/>
                </a:cubicBezTo>
                <a:cubicBezTo>
                  <a:pt x="359" y="646"/>
                  <a:pt x="350" y="605"/>
                  <a:pt x="333" y="558"/>
                </a:cubicBezTo>
                <a:cubicBezTo>
                  <a:pt x="337" y="516"/>
                  <a:pt x="336" y="473"/>
                  <a:pt x="345" y="431"/>
                </a:cubicBezTo>
                <a:cubicBezTo>
                  <a:pt x="348" y="417"/>
                  <a:pt x="362" y="409"/>
                  <a:pt x="368" y="396"/>
                </a:cubicBezTo>
                <a:cubicBezTo>
                  <a:pt x="378" y="374"/>
                  <a:pt x="391" y="327"/>
                  <a:pt x="391" y="327"/>
                </a:cubicBezTo>
                <a:cubicBezTo>
                  <a:pt x="369" y="159"/>
                  <a:pt x="398" y="198"/>
                  <a:pt x="183" y="212"/>
                </a:cubicBezTo>
                <a:cubicBezTo>
                  <a:pt x="112" y="194"/>
                  <a:pt x="0" y="199"/>
                  <a:pt x="172" y="177"/>
                </a:cubicBezTo>
                <a:cubicBezTo>
                  <a:pt x="195" y="169"/>
                  <a:pt x="218" y="162"/>
                  <a:pt x="241" y="154"/>
                </a:cubicBezTo>
                <a:cubicBezTo>
                  <a:pt x="254" y="150"/>
                  <a:pt x="254" y="129"/>
                  <a:pt x="264" y="120"/>
                </a:cubicBezTo>
                <a:cubicBezTo>
                  <a:pt x="313" y="78"/>
                  <a:pt x="320" y="78"/>
                  <a:pt x="368" y="62"/>
                </a:cubicBezTo>
                <a:cubicBezTo>
                  <a:pt x="420" y="80"/>
                  <a:pt x="461" y="89"/>
                  <a:pt x="517" y="97"/>
                </a:cubicBezTo>
                <a:cubicBezTo>
                  <a:pt x="560" y="82"/>
                  <a:pt x="588" y="62"/>
                  <a:pt x="633" y="51"/>
                </a:cubicBezTo>
                <a:cubicBezTo>
                  <a:pt x="656" y="59"/>
                  <a:pt x="679" y="66"/>
                  <a:pt x="702" y="74"/>
                </a:cubicBezTo>
                <a:cubicBezTo>
                  <a:pt x="713" y="78"/>
                  <a:pt x="736" y="85"/>
                  <a:pt x="736" y="85"/>
                </a:cubicBezTo>
                <a:cubicBezTo>
                  <a:pt x="732" y="66"/>
                  <a:pt x="711" y="42"/>
                  <a:pt x="725" y="28"/>
                </a:cubicBezTo>
                <a:cubicBezTo>
                  <a:pt x="753" y="0"/>
                  <a:pt x="843" y="23"/>
                  <a:pt x="874" y="28"/>
                </a:cubicBezTo>
                <a:cubicBezTo>
                  <a:pt x="973" y="93"/>
                  <a:pt x="865" y="6"/>
                  <a:pt x="886" y="85"/>
                </a:cubicBezTo>
                <a:cubicBezTo>
                  <a:pt x="889" y="97"/>
                  <a:pt x="909" y="95"/>
                  <a:pt x="921" y="97"/>
                </a:cubicBezTo>
                <a:cubicBezTo>
                  <a:pt x="947" y="102"/>
                  <a:pt x="974" y="104"/>
                  <a:pt x="1001" y="108"/>
                </a:cubicBezTo>
                <a:cubicBezTo>
                  <a:pt x="1115" y="146"/>
                  <a:pt x="1074" y="119"/>
                  <a:pt x="978" y="154"/>
                </a:cubicBezTo>
                <a:cubicBezTo>
                  <a:pt x="965" y="159"/>
                  <a:pt x="955" y="169"/>
                  <a:pt x="944" y="177"/>
                </a:cubicBezTo>
                <a:cubicBezTo>
                  <a:pt x="931" y="215"/>
                  <a:pt x="910" y="243"/>
                  <a:pt x="897" y="281"/>
                </a:cubicBezTo>
                <a:cubicBezTo>
                  <a:pt x="905" y="293"/>
                  <a:pt x="909" y="308"/>
                  <a:pt x="921" y="316"/>
                </a:cubicBezTo>
                <a:cubicBezTo>
                  <a:pt x="988" y="360"/>
                  <a:pt x="955" y="288"/>
                  <a:pt x="978" y="362"/>
                </a:cubicBezTo>
                <a:cubicBezTo>
                  <a:pt x="993" y="358"/>
                  <a:pt x="1018" y="365"/>
                  <a:pt x="1024" y="350"/>
                </a:cubicBezTo>
                <a:cubicBezTo>
                  <a:pt x="1033" y="327"/>
                  <a:pt x="995" y="264"/>
                  <a:pt x="1024" y="235"/>
                </a:cubicBezTo>
                <a:cubicBezTo>
                  <a:pt x="1062" y="196"/>
                  <a:pt x="1085" y="192"/>
                  <a:pt x="1128" y="177"/>
                </a:cubicBezTo>
                <a:cubicBezTo>
                  <a:pt x="1159" y="219"/>
                  <a:pt x="1177" y="253"/>
                  <a:pt x="1220" y="281"/>
                </a:cubicBezTo>
                <a:cubicBezTo>
                  <a:pt x="1252" y="330"/>
                  <a:pt x="1285" y="368"/>
                  <a:pt x="1255" y="442"/>
                </a:cubicBezTo>
                <a:cubicBezTo>
                  <a:pt x="1248" y="460"/>
                  <a:pt x="1216" y="435"/>
                  <a:pt x="1197" y="431"/>
                </a:cubicBezTo>
                <a:cubicBezTo>
                  <a:pt x="1185" y="423"/>
                  <a:pt x="1176" y="405"/>
                  <a:pt x="1162" y="408"/>
                </a:cubicBezTo>
                <a:cubicBezTo>
                  <a:pt x="1120" y="416"/>
                  <a:pt x="1146" y="462"/>
                  <a:pt x="1151" y="477"/>
                </a:cubicBezTo>
                <a:cubicBezTo>
                  <a:pt x="1122" y="498"/>
                  <a:pt x="1102" y="530"/>
                  <a:pt x="1070" y="546"/>
                </a:cubicBezTo>
                <a:cubicBezTo>
                  <a:pt x="1042" y="560"/>
                  <a:pt x="1008" y="560"/>
                  <a:pt x="978" y="569"/>
                </a:cubicBezTo>
                <a:cubicBezTo>
                  <a:pt x="967" y="577"/>
                  <a:pt x="953" y="581"/>
                  <a:pt x="944" y="592"/>
                </a:cubicBezTo>
                <a:cubicBezTo>
                  <a:pt x="911" y="633"/>
                  <a:pt x="932" y="705"/>
                  <a:pt x="886" y="742"/>
                </a:cubicBezTo>
                <a:cubicBezTo>
                  <a:pt x="861" y="762"/>
                  <a:pt x="825" y="758"/>
                  <a:pt x="794" y="765"/>
                </a:cubicBezTo>
                <a:cubicBezTo>
                  <a:pt x="798" y="776"/>
                  <a:pt x="805" y="787"/>
                  <a:pt x="805" y="799"/>
                </a:cubicBezTo>
                <a:cubicBezTo>
                  <a:pt x="805" y="874"/>
                  <a:pt x="739" y="805"/>
                  <a:pt x="713" y="788"/>
                </a:cubicBezTo>
                <a:cubicBezTo>
                  <a:pt x="686" y="792"/>
                  <a:pt x="656" y="785"/>
                  <a:pt x="633" y="799"/>
                </a:cubicBezTo>
                <a:cubicBezTo>
                  <a:pt x="609" y="814"/>
                  <a:pt x="609" y="853"/>
                  <a:pt x="586" y="869"/>
                </a:cubicBezTo>
                <a:cubicBezTo>
                  <a:pt x="575" y="877"/>
                  <a:pt x="563" y="884"/>
                  <a:pt x="552" y="892"/>
                </a:cubicBezTo>
                <a:cubicBezTo>
                  <a:pt x="556" y="911"/>
                  <a:pt x="546" y="940"/>
                  <a:pt x="563" y="949"/>
                </a:cubicBezTo>
                <a:cubicBezTo>
                  <a:pt x="655" y="995"/>
                  <a:pt x="671" y="974"/>
                  <a:pt x="725" y="938"/>
                </a:cubicBezTo>
                <a:cubicBezTo>
                  <a:pt x="717" y="953"/>
                  <a:pt x="713" y="971"/>
                  <a:pt x="702" y="984"/>
                </a:cubicBezTo>
                <a:cubicBezTo>
                  <a:pt x="693" y="995"/>
                  <a:pt x="670" y="993"/>
                  <a:pt x="667" y="1007"/>
                </a:cubicBezTo>
                <a:cubicBezTo>
                  <a:pt x="660" y="1039"/>
                  <a:pt x="710" y="1048"/>
                  <a:pt x="725" y="1053"/>
                </a:cubicBezTo>
                <a:cubicBezTo>
                  <a:pt x="748" y="1088"/>
                  <a:pt x="759" y="1122"/>
                  <a:pt x="782" y="1157"/>
                </a:cubicBezTo>
                <a:cubicBezTo>
                  <a:pt x="805" y="1149"/>
                  <a:pt x="828" y="1142"/>
                  <a:pt x="851" y="1134"/>
                </a:cubicBezTo>
                <a:cubicBezTo>
                  <a:pt x="863" y="1130"/>
                  <a:pt x="886" y="1122"/>
                  <a:pt x="886" y="1122"/>
                </a:cubicBezTo>
                <a:cubicBezTo>
                  <a:pt x="948" y="1135"/>
                  <a:pt x="944" y="1154"/>
                  <a:pt x="944" y="1122"/>
                </a:cubicBezTo>
                <a:close/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32" name="Freeform 12"/>
          <p:cNvSpPr/>
          <p:nvPr/>
        </p:nvSpPr>
        <p:spPr bwMode="auto">
          <a:xfrm>
            <a:off x="4029075" y="2816225"/>
            <a:ext cx="463550" cy="255588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58" y="35"/>
              </a:cxn>
              <a:cxn ang="0">
                <a:pos x="81" y="69"/>
              </a:cxn>
              <a:cxn ang="0">
                <a:pos x="35" y="0"/>
              </a:cxn>
              <a:cxn ang="0">
                <a:pos x="0" y="12"/>
              </a:cxn>
              <a:cxn ang="0">
                <a:pos x="81" y="81"/>
              </a:cxn>
              <a:cxn ang="0">
                <a:pos x="173" y="92"/>
              </a:cxn>
              <a:cxn ang="0">
                <a:pos x="127" y="104"/>
              </a:cxn>
              <a:cxn ang="0">
                <a:pos x="162" y="81"/>
              </a:cxn>
              <a:cxn ang="0">
                <a:pos x="208" y="92"/>
              </a:cxn>
              <a:cxn ang="0">
                <a:pos x="242" y="127"/>
              </a:cxn>
              <a:cxn ang="0">
                <a:pos x="265" y="161"/>
              </a:cxn>
              <a:cxn ang="0">
                <a:pos x="242" y="115"/>
              </a:cxn>
            </a:cxnLst>
            <a:rect l="0" t="0" r="r" b="b"/>
            <a:pathLst>
              <a:path w="292" h="161">
                <a:moveTo>
                  <a:pt x="23" y="23"/>
                </a:moveTo>
                <a:cubicBezTo>
                  <a:pt x="35" y="27"/>
                  <a:pt x="48" y="27"/>
                  <a:pt x="58" y="35"/>
                </a:cubicBezTo>
                <a:cubicBezTo>
                  <a:pt x="69" y="44"/>
                  <a:pt x="75" y="81"/>
                  <a:pt x="81" y="69"/>
                </a:cubicBezTo>
                <a:cubicBezTo>
                  <a:pt x="107" y="15"/>
                  <a:pt x="62" y="10"/>
                  <a:pt x="35" y="0"/>
                </a:cubicBezTo>
                <a:cubicBezTo>
                  <a:pt x="23" y="4"/>
                  <a:pt x="0" y="0"/>
                  <a:pt x="0" y="12"/>
                </a:cubicBezTo>
                <a:cubicBezTo>
                  <a:pt x="0" y="22"/>
                  <a:pt x="80" y="81"/>
                  <a:pt x="81" y="81"/>
                </a:cubicBezTo>
                <a:cubicBezTo>
                  <a:pt x="110" y="91"/>
                  <a:pt x="142" y="88"/>
                  <a:pt x="173" y="92"/>
                </a:cubicBezTo>
                <a:cubicBezTo>
                  <a:pt x="158" y="96"/>
                  <a:pt x="138" y="115"/>
                  <a:pt x="127" y="104"/>
                </a:cubicBezTo>
                <a:cubicBezTo>
                  <a:pt x="117" y="94"/>
                  <a:pt x="148" y="83"/>
                  <a:pt x="162" y="81"/>
                </a:cubicBezTo>
                <a:cubicBezTo>
                  <a:pt x="178" y="79"/>
                  <a:pt x="193" y="88"/>
                  <a:pt x="208" y="92"/>
                </a:cubicBezTo>
                <a:cubicBezTo>
                  <a:pt x="219" y="104"/>
                  <a:pt x="232" y="114"/>
                  <a:pt x="242" y="127"/>
                </a:cubicBezTo>
                <a:cubicBezTo>
                  <a:pt x="251" y="138"/>
                  <a:pt x="251" y="161"/>
                  <a:pt x="265" y="161"/>
                </a:cubicBezTo>
                <a:cubicBezTo>
                  <a:pt x="292" y="161"/>
                  <a:pt x="244" y="117"/>
                  <a:pt x="242" y="115"/>
                </a:cubicBezTo>
              </a:path>
            </a:pathLst>
          </a:custGeom>
          <a:solidFill>
            <a:srgbClr val="FFCC00"/>
          </a:solidFill>
          <a:ln w="57150" cap="flat" cmpd="sng">
            <a:solidFill>
              <a:srgbClr val="FFCC00"/>
            </a:solidFill>
            <a:rou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0733" name="Freeform 15"/>
          <p:cNvSpPr/>
          <p:nvPr/>
        </p:nvSpPr>
        <p:spPr>
          <a:xfrm>
            <a:off x="4367213" y="2420938"/>
            <a:ext cx="1338262" cy="473075"/>
          </a:xfrm>
          <a:custGeom>
            <a:avLst/>
            <a:gdLst>
              <a:gd name="txL" fmla="*/ 0 w 843"/>
              <a:gd name="txT" fmla="*/ 0 h 298"/>
              <a:gd name="txR" fmla="*/ 843 w 843"/>
              <a:gd name="txB" fmla="*/ 298 h 298"/>
            </a:gdLst>
            <a:ahLst/>
            <a:cxnLst>
              <a:cxn ang="0">
                <a:pos x="843" y="0"/>
              </a:cxn>
              <a:cxn ang="0">
                <a:pos x="640" y="128"/>
              </a:cxn>
              <a:cxn ang="0">
                <a:pos x="107" y="192"/>
              </a:cxn>
              <a:cxn ang="0">
                <a:pos x="75" y="202"/>
              </a:cxn>
              <a:cxn ang="0">
                <a:pos x="64" y="234"/>
              </a:cxn>
              <a:cxn ang="0">
                <a:pos x="0" y="298"/>
              </a:cxn>
            </a:cxnLst>
            <a:rect l="txL" t="txT" r="txR" b="txB"/>
            <a:pathLst>
              <a:path w="843" h="298">
                <a:moveTo>
                  <a:pt x="843" y="0"/>
                </a:moveTo>
                <a:cubicBezTo>
                  <a:pt x="813" y="114"/>
                  <a:pt x="738" y="114"/>
                  <a:pt x="640" y="128"/>
                </a:cubicBezTo>
                <a:cubicBezTo>
                  <a:pt x="460" y="187"/>
                  <a:pt x="306" y="185"/>
                  <a:pt x="107" y="192"/>
                </a:cubicBezTo>
                <a:cubicBezTo>
                  <a:pt x="96" y="195"/>
                  <a:pt x="83" y="194"/>
                  <a:pt x="75" y="202"/>
                </a:cubicBezTo>
                <a:cubicBezTo>
                  <a:pt x="67" y="210"/>
                  <a:pt x="70" y="224"/>
                  <a:pt x="64" y="234"/>
                </a:cubicBezTo>
                <a:cubicBezTo>
                  <a:pt x="47" y="263"/>
                  <a:pt x="16" y="268"/>
                  <a:pt x="0" y="298"/>
                </a:cubicBezTo>
              </a:path>
            </a:pathLst>
          </a:custGeom>
          <a:noFill/>
          <a:ln w="539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34" name="Freeform 16"/>
          <p:cNvSpPr/>
          <p:nvPr/>
        </p:nvSpPr>
        <p:spPr>
          <a:xfrm>
            <a:off x="4440238" y="2420938"/>
            <a:ext cx="1168400" cy="482600"/>
          </a:xfrm>
          <a:custGeom>
            <a:avLst/>
            <a:gdLst>
              <a:gd name="txL" fmla="*/ 0 w 736"/>
              <a:gd name="txT" fmla="*/ 0 h 304"/>
              <a:gd name="txR" fmla="*/ 736 w 736"/>
              <a:gd name="txB" fmla="*/ 304 h 304"/>
            </a:gdLst>
            <a:ahLst/>
            <a:cxnLst>
              <a:cxn ang="0">
                <a:pos x="0" y="281"/>
              </a:cxn>
              <a:cxn ang="0">
                <a:pos x="106" y="270"/>
              </a:cxn>
              <a:cxn ang="0">
                <a:pos x="138" y="217"/>
              </a:cxn>
              <a:cxn ang="0">
                <a:pos x="181" y="164"/>
              </a:cxn>
              <a:cxn ang="0">
                <a:pos x="234" y="78"/>
              </a:cxn>
              <a:cxn ang="0">
                <a:pos x="480" y="25"/>
              </a:cxn>
              <a:cxn ang="0">
                <a:pos x="736" y="4"/>
              </a:cxn>
            </a:cxnLst>
            <a:rect l="txL" t="txT" r="txR" b="txB"/>
            <a:pathLst>
              <a:path w="736" h="304">
                <a:moveTo>
                  <a:pt x="0" y="281"/>
                </a:moveTo>
                <a:cubicBezTo>
                  <a:pt x="35" y="277"/>
                  <a:pt x="72" y="279"/>
                  <a:pt x="106" y="270"/>
                </a:cubicBezTo>
                <a:cubicBezTo>
                  <a:pt x="134" y="263"/>
                  <a:pt x="127" y="235"/>
                  <a:pt x="138" y="217"/>
                </a:cubicBezTo>
                <a:cubicBezTo>
                  <a:pt x="204" y="108"/>
                  <a:pt x="111" y="304"/>
                  <a:pt x="181" y="164"/>
                </a:cubicBezTo>
                <a:cubicBezTo>
                  <a:pt x="194" y="138"/>
                  <a:pt x="203" y="92"/>
                  <a:pt x="234" y="78"/>
                </a:cubicBezTo>
                <a:cubicBezTo>
                  <a:pt x="312" y="43"/>
                  <a:pt x="396" y="34"/>
                  <a:pt x="480" y="25"/>
                </a:cubicBezTo>
                <a:cubicBezTo>
                  <a:pt x="576" y="0"/>
                  <a:pt x="618" y="4"/>
                  <a:pt x="736" y="4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35" name="Freeform 17"/>
          <p:cNvSpPr/>
          <p:nvPr/>
        </p:nvSpPr>
        <p:spPr>
          <a:xfrm>
            <a:off x="5351463" y="2370138"/>
            <a:ext cx="1354137" cy="2266950"/>
          </a:xfrm>
          <a:custGeom>
            <a:avLst/>
            <a:gdLst>
              <a:gd name="txL" fmla="*/ 0 w 853"/>
              <a:gd name="txT" fmla="*/ 0 h 1428"/>
              <a:gd name="txR" fmla="*/ 853 w 853"/>
              <a:gd name="txB" fmla="*/ 1428 h 1428"/>
            </a:gdLst>
            <a:ahLst/>
            <a:cxnLst>
              <a:cxn ang="0">
                <a:pos x="192" y="0"/>
              </a:cxn>
              <a:cxn ang="0">
                <a:pos x="117" y="86"/>
              </a:cxn>
              <a:cxn ang="0">
                <a:pos x="53" y="171"/>
              </a:cxn>
              <a:cxn ang="0">
                <a:pos x="21" y="331"/>
              </a:cxn>
              <a:cxn ang="0">
                <a:pos x="0" y="395"/>
              </a:cxn>
              <a:cxn ang="0">
                <a:pos x="10" y="598"/>
              </a:cxn>
              <a:cxn ang="0">
                <a:pos x="288" y="726"/>
              </a:cxn>
              <a:cxn ang="0">
                <a:pos x="320" y="790"/>
              </a:cxn>
              <a:cxn ang="0">
                <a:pos x="330" y="843"/>
              </a:cxn>
              <a:cxn ang="0">
                <a:pos x="394" y="875"/>
              </a:cxn>
              <a:cxn ang="0">
                <a:pos x="416" y="950"/>
              </a:cxn>
              <a:cxn ang="0">
                <a:pos x="458" y="971"/>
              </a:cxn>
              <a:cxn ang="0">
                <a:pos x="469" y="1131"/>
              </a:cxn>
              <a:cxn ang="0">
                <a:pos x="565" y="1302"/>
              </a:cxn>
              <a:cxn ang="0">
                <a:pos x="586" y="1387"/>
              </a:cxn>
              <a:cxn ang="0">
                <a:pos x="725" y="1419"/>
              </a:cxn>
              <a:cxn ang="0">
                <a:pos x="810" y="1376"/>
              </a:cxn>
              <a:cxn ang="0">
                <a:pos x="832" y="1355"/>
              </a:cxn>
              <a:cxn ang="0">
                <a:pos x="853" y="1323"/>
              </a:cxn>
            </a:cxnLst>
            <a:rect l="txL" t="txT" r="txR" b="txB"/>
            <a:pathLst>
              <a:path w="853" h="1428">
                <a:moveTo>
                  <a:pt x="192" y="0"/>
                </a:moveTo>
                <a:cubicBezTo>
                  <a:pt x="179" y="51"/>
                  <a:pt x="167" y="69"/>
                  <a:pt x="117" y="86"/>
                </a:cubicBezTo>
                <a:cubicBezTo>
                  <a:pt x="97" y="117"/>
                  <a:pt x="73" y="140"/>
                  <a:pt x="53" y="171"/>
                </a:cubicBezTo>
                <a:cubicBezTo>
                  <a:pt x="44" y="224"/>
                  <a:pt x="37" y="279"/>
                  <a:pt x="21" y="331"/>
                </a:cubicBezTo>
                <a:cubicBezTo>
                  <a:pt x="15" y="353"/>
                  <a:pt x="0" y="395"/>
                  <a:pt x="0" y="395"/>
                </a:cubicBezTo>
                <a:cubicBezTo>
                  <a:pt x="3" y="463"/>
                  <a:pt x="4" y="531"/>
                  <a:pt x="10" y="598"/>
                </a:cubicBezTo>
                <a:cubicBezTo>
                  <a:pt x="21" y="723"/>
                  <a:pt x="199" y="696"/>
                  <a:pt x="288" y="726"/>
                </a:cubicBezTo>
                <a:cubicBezTo>
                  <a:pt x="307" y="756"/>
                  <a:pt x="312" y="756"/>
                  <a:pt x="320" y="790"/>
                </a:cubicBezTo>
                <a:cubicBezTo>
                  <a:pt x="324" y="807"/>
                  <a:pt x="318" y="829"/>
                  <a:pt x="330" y="843"/>
                </a:cubicBezTo>
                <a:cubicBezTo>
                  <a:pt x="346" y="861"/>
                  <a:pt x="373" y="864"/>
                  <a:pt x="394" y="875"/>
                </a:cubicBezTo>
                <a:cubicBezTo>
                  <a:pt x="401" y="900"/>
                  <a:pt x="402" y="928"/>
                  <a:pt x="416" y="950"/>
                </a:cubicBezTo>
                <a:cubicBezTo>
                  <a:pt x="425" y="963"/>
                  <a:pt x="454" y="956"/>
                  <a:pt x="458" y="971"/>
                </a:cubicBezTo>
                <a:cubicBezTo>
                  <a:pt x="473" y="1022"/>
                  <a:pt x="461" y="1078"/>
                  <a:pt x="469" y="1131"/>
                </a:cubicBezTo>
                <a:cubicBezTo>
                  <a:pt x="475" y="1174"/>
                  <a:pt x="536" y="1272"/>
                  <a:pt x="565" y="1302"/>
                </a:cubicBezTo>
                <a:cubicBezTo>
                  <a:pt x="568" y="1314"/>
                  <a:pt x="581" y="1384"/>
                  <a:pt x="586" y="1387"/>
                </a:cubicBezTo>
                <a:cubicBezTo>
                  <a:pt x="597" y="1393"/>
                  <a:pt x="700" y="1414"/>
                  <a:pt x="725" y="1419"/>
                </a:cubicBezTo>
                <a:cubicBezTo>
                  <a:pt x="817" y="1403"/>
                  <a:pt x="768" y="1428"/>
                  <a:pt x="810" y="1376"/>
                </a:cubicBezTo>
                <a:cubicBezTo>
                  <a:pt x="816" y="1368"/>
                  <a:pt x="826" y="1363"/>
                  <a:pt x="832" y="1355"/>
                </a:cubicBezTo>
                <a:cubicBezTo>
                  <a:pt x="840" y="1345"/>
                  <a:pt x="853" y="1323"/>
                  <a:pt x="853" y="1323"/>
                </a:cubicBezTo>
              </a:path>
            </a:pathLst>
          </a:custGeom>
          <a:noFill/>
          <a:ln w="539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36" name="Freeform 18"/>
          <p:cNvSpPr/>
          <p:nvPr/>
        </p:nvSpPr>
        <p:spPr>
          <a:xfrm>
            <a:off x="5181600" y="2438400"/>
            <a:ext cx="1279525" cy="2212975"/>
          </a:xfrm>
          <a:custGeom>
            <a:avLst/>
            <a:gdLst>
              <a:gd name="txL" fmla="*/ 0 w 806"/>
              <a:gd name="txT" fmla="*/ 0 h 1394"/>
              <a:gd name="txR" fmla="*/ 806 w 806"/>
              <a:gd name="txB" fmla="*/ 1394 h 1394"/>
            </a:gdLst>
            <a:ahLst/>
            <a:cxnLst>
              <a:cxn ang="0">
                <a:pos x="262" y="0"/>
              </a:cxn>
              <a:cxn ang="0">
                <a:pos x="187" y="75"/>
              </a:cxn>
              <a:cxn ang="0">
                <a:pos x="123" y="160"/>
              </a:cxn>
              <a:cxn ang="0">
                <a:pos x="59" y="203"/>
              </a:cxn>
              <a:cxn ang="0">
                <a:pos x="6" y="310"/>
              </a:cxn>
              <a:cxn ang="0">
                <a:pos x="70" y="459"/>
              </a:cxn>
              <a:cxn ang="0">
                <a:pos x="81" y="491"/>
              </a:cxn>
              <a:cxn ang="0">
                <a:pos x="113" y="512"/>
              </a:cxn>
              <a:cxn ang="0">
                <a:pos x="81" y="726"/>
              </a:cxn>
              <a:cxn ang="0">
                <a:pos x="123" y="950"/>
              </a:cxn>
              <a:cxn ang="0">
                <a:pos x="166" y="1056"/>
              </a:cxn>
              <a:cxn ang="0">
                <a:pos x="209" y="1067"/>
              </a:cxn>
              <a:cxn ang="0">
                <a:pos x="337" y="1142"/>
              </a:cxn>
              <a:cxn ang="0">
                <a:pos x="422" y="1248"/>
              </a:cxn>
              <a:cxn ang="0">
                <a:pos x="433" y="1323"/>
              </a:cxn>
              <a:cxn ang="0">
                <a:pos x="806" y="1387"/>
              </a:cxn>
            </a:cxnLst>
            <a:rect l="txL" t="txT" r="txR" b="txB"/>
            <a:pathLst>
              <a:path w="806" h="1394">
                <a:moveTo>
                  <a:pt x="262" y="0"/>
                </a:moveTo>
                <a:cubicBezTo>
                  <a:pt x="239" y="35"/>
                  <a:pt x="222" y="52"/>
                  <a:pt x="187" y="75"/>
                </a:cubicBezTo>
                <a:cubicBezTo>
                  <a:pt x="167" y="106"/>
                  <a:pt x="153" y="138"/>
                  <a:pt x="123" y="160"/>
                </a:cubicBezTo>
                <a:cubicBezTo>
                  <a:pt x="102" y="175"/>
                  <a:pt x="59" y="203"/>
                  <a:pt x="59" y="203"/>
                </a:cubicBezTo>
                <a:cubicBezTo>
                  <a:pt x="36" y="237"/>
                  <a:pt x="19" y="271"/>
                  <a:pt x="6" y="310"/>
                </a:cubicBezTo>
                <a:cubicBezTo>
                  <a:pt x="17" y="413"/>
                  <a:pt x="0" y="413"/>
                  <a:pt x="70" y="459"/>
                </a:cubicBezTo>
                <a:cubicBezTo>
                  <a:pt x="74" y="470"/>
                  <a:pt x="74" y="482"/>
                  <a:pt x="81" y="491"/>
                </a:cubicBezTo>
                <a:cubicBezTo>
                  <a:pt x="89" y="501"/>
                  <a:pt x="112" y="499"/>
                  <a:pt x="113" y="512"/>
                </a:cubicBezTo>
                <a:cubicBezTo>
                  <a:pt x="129" y="665"/>
                  <a:pt x="130" y="652"/>
                  <a:pt x="81" y="726"/>
                </a:cubicBezTo>
                <a:cubicBezTo>
                  <a:pt x="91" y="801"/>
                  <a:pt x="105" y="877"/>
                  <a:pt x="123" y="950"/>
                </a:cubicBezTo>
                <a:cubicBezTo>
                  <a:pt x="126" y="963"/>
                  <a:pt x="157" y="1049"/>
                  <a:pt x="166" y="1056"/>
                </a:cubicBezTo>
                <a:cubicBezTo>
                  <a:pt x="178" y="1065"/>
                  <a:pt x="195" y="1063"/>
                  <a:pt x="209" y="1067"/>
                </a:cubicBezTo>
                <a:cubicBezTo>
                  <a:pt x="253" y="1097"/>
                  <a:pt x="288" y="1125"/>
                  <a:pt x="337" y="1142"/>
                </a:cubicBezTo>
                <a:cubicBezTo>
                  <a:pt x="362" y="1180"/>
                  <a:pt x="394" y="1211"/>
                  <a:pt x="422" y="1248"/>
                </a:cubicBezTo>
                <a:cubicBezTo>
                  <a:pt x="426" y="1273"/>
                  <a:pt x="410" y="1312"/>
                  <a:pt x="433" y="1323"/>
                </a:cubicBezTo>
                <a:cubicBezTo>
                  <a:pt x="581" y="1394"/>
                  <a:pt x="669" y="1387"/>
                  <a:pt x="806" y="1387"/>
                </a:cubicBezTo>
              </a:path>
            </a:pathLst>
          </a:custGeom>
          <a:noFill/>
          <a:ln w="50800" cap="flat" cmpd="sng">
            <a:solidFill>
              <a:srgbClr val="0066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37" name="Freeform 19"/>
          <p:cNvSpPr/>
          <p:nvPr/>
        </p:nvSpPr>
        <p:spPr>
          <a:xfrm>
            <a:off x="6688138" y="3182938"/>
            <a:ext cx="881062" cy="1270000"/>
          </a:xfrm>
          <a:custGeom>
            <a:avLst/>
            <a:gdLst>
              <a:gd name="txL" fmla="*/ 0 w 555"/>
              <a:gd name="txT" fmla="*/ 0 h 800"/>
              <a:gd name="txR" fmla="*/ 555 w 555"/>
              <a:gd name="txB" fmla="*/ 800 h 800"/>
            </a:gdLst>
            <a:ahLst/>
            <a:cxnLst>
              <a:cxn ang="0">
                <a:pos x="0" y="800"/>
              </a:cxn>
              <a:cxn ang="0">
                <a:pos x="64" y="640"/>
              </a:cxn>
              <a:cxn ang="0">
                <a:pos x="139" y="598"/>
              </a:cxn>
              <a:cxn ang="0">
                <a:pos x="160" y="406"/>
              </a:cxn>
              <a:cxn ang="0">
                <a:pos x="224" y="267"/>
              </a:cxn>
              <a:cxn ang="0">
                <a:pos x="278" y="150"/>
              </a:cxn>
              <a:cxn ang="0">
                <a:pos x="299" y="86"/>
              </a:cxn>
              <a:cxn ang="0">
                <a:pos x="331" y="64"/>
              </a:cxn>
              <a:cxn ang="0">
                <a:pos x="502" y="32"/>
              </a:cxn>
              <a:cxn ang="0">
                <a:pos x="534" y="22"/>
              </a:cxn>
              <a:cxn ang="0">
                <a:pos x="555" y="0"/>
              </a:cxn>
            </a:cxnLst>
            <a:rect l="txL" t="txT" r="txR" b="txB"/>
            <a:pathLst>
              <a:path w="555" h="800">
                <a:moveTo>
                  <a:pt x="0" y="800"/>
                </a:moveTo>
                <a:cubicBezTo>
                  <a:pt x="14" y="761"/>
                  <a:pt x="27" y="671"/>
                  <a:pt x="64" y="640"/>
                </a:cubicBezTo>
                <a:cubicBezTo>
                  <a:pt x="86" y="622"/>
                  <a:pt x="115" y="614"/>
                  <a:pt x="139" y="598"/>
                </a:cubicBezTo>
                <a:cubicBezTo>
                  <a:pt x="169" y="509"/>
                  <a:pt x="139" y="606"/>
                  <a:pt x="160" y="406"/>
                </a:cubicBezTo>
                <a:cubicBezTo>
                  <a:pt x="165" y="354"/>
                  <a:pt x="203" y="313"/>
                  <a:pt x="224" y="267"/>
                </a:cubicBezTo>
                <a:cubicBezTo>
                  <a:pt x="246" y="218"/>
                  <a:pt x="241" y="185"/>
                  <a:pt x="278" y="150"/>
                </a:cubicBezTo>
                <a:cubicBezTo>
                  <a:pt x="285" y="129"/>
                  <a:pt x="292" y="107"/>
                  <a:pt x="299" y="86"/>
                </a:cubicBezTo>
                <a:cubicBezTo>
                  <a:pt x="303" y="74"/>
                  <a:pt x="319" y="69"/>
                  <a:pt x="331" y="64"/>
                </a:cubicBezTo>
                <a:cubicBezTo>
                  <a:pt x="395" y="35"/>
                  <a:pt x="427" y="40"/>
                  <a:pt x="502" y="32"/>
                </a:cubicBezTo>
                <a:cubicBezTo>
                  <a:pt x="513" y="29"/>
                  <a:pt x="524" y="28"/>
                  <a:pt x="534" y="22"/>
                </a:cubicBezTo>
                <a:cubicBezTo>
                  <a:pt x="543" y="17"/>
                  <a:pt x="555" y="0"/>
                  <a:pt x="555" y="0"/>
                </a:cubicBezTo>
              </a:path>
            </a:pathLst>
          </a:custGeom>
          <a:noFill/>
          <a:ln w="50800" cap="flat" cmpd="sng">
            <a:solidFill>
              <a:srgbClr val="006600"/>
            </a:solidFill>
            <a:prstDash val="solid"/>
            <a:round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38" name="Freeform 20"/>
          <p:cNvSpPr/>
          <p:nvPr/>
        </p:nvSpPr>
        <p:spPr>
          <a:xfrm>
            <a:off x="7281863" y="3103563"/>
            <a:ext cx="287337" cy="536575"/>
          </a:xfrm>
          <a:custGeom>
            <a:avLst/>
            <a:gdLst>
              <a:gd name="txL" fmla="*/ 0 w 181"/>
              <a:gd name="txT" fmla="*/ 0 h 338"/>
              <a:gd name="txR" fmla="*/ 181 w 181"/>
              <a:gd name="txB" fmla="*/ 338 h 338"/>
            </a:gdLst>
            <a:ahLst/>
            <a:cxnLst>
              <a:cxn ang="0">
                <a:pos x="181" y="29"/>
              </a:cxn>
              <a:cxn ang="0">
                <a:pos x="42" y="29"/>
              </a:cxn>
              <a:cxn ang="0">
                <a:pos x="32" y="82"/>
              </a:cxn>
              <a:cxn ang="0">
                <a:pos x="21" y="114"/>
              </a:cxn>
              <a:cxn ang="0">
                <a:pos x="0" y="338"/>
              </a:cxn>
            </a:cxnLst>
            <a:rect l="txL" t="txT" r="txR" b="txB"/>
            <a:pathLst>
              <a:path w="181" h="338">
                <a:moveTo>
                  <a:pt x="181" y="29"/>
                </a:moveTo>
                <a:cubicBezTo>
                  <a:pt x="136" y="17"/>
                  <a:pt x="90" y="0"/>
                  <a:pt x="42" y="29"/>
                </a:cubicBezTo>
                <a:cubicBezTo>
                  <a:pt x="27" y="38"/>
                  <a:pt x="36" y="65"/>
                  <a:pt x="32" y="82"/>
                </a:cubicBezTo>
                <a:cubicBezTo>
                  <a:pt x="29" y="93"/>
                  <a:pt x="25" y="103"/>
                  <a:pt x="21" y="114"/>
                </a:cubicBezTo>
                <a:cubicBezTo>
                  <a:pt x="10" y="333"/>
                  <a:pt x="61" y="277"/>
                  <a:pt x="0" y="338"/>
                </a:cubicBezTo>
              </a:path>
            </a:pathLst>
          </a:custGeom>
          <a:noFill/>
          <a:ln w="50800" cap="flat" cmpd="sng">
            <a:solidFill>
              <a:srgbClr val="006600"/>
            </a:solidFill>
            <a:prstDash val="solid"/>
            <a:round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39" name="Freeform 21"/>
          <p:cNvSpPr/>
          <p:nvPr/>
        </p:nvSpPr>
        <p:spPr>
          <a:xfrm>
            <a:off x="2133600" y="2420938"/>
            <a:ext cx="3556000" cy="2794000"/>
          </a:xfrm>
          <a:custGeom>
            <a:avLst/>
            <a:gdLst>
              <a:gd name="txL" fmla="*/ 0 w 2240"/>
              <a:gd name="txT" fmla="*/ 0 h 1760"/>
              <a:gd name="txR" fmla="*/ 2240 w 2240"/>
              <a:gd name="txB" fmla="*/ 1760 h 1760"/>
            </a:gdLst>
            <a:ahLst/>
            <a:cxnLst>
              <a:cxn ang="0">
                <a:pos x="2240" y="0"/>
              </a:cxn>
              <a:cxn ang="0">
                <a:pos x="2165" y="75"/>
              </a:cxn>
              <a:cxn ang="0">
                <a:pos x="1995" y="224"/>
              </a:cxn>
              <a:cxn ang="0">
                <a:pos x="1941" y="406"/>
              </a:cxn>
              <a:cxn ang="0">
                <a:pos x="1877" y="587"/>
              </a:cxn>
              <a:cxn ang="0">
                <a:pos x="1824" y="1003"/>
              </a:cxn>
              <a:cxn ang="0">
                <a:pos x="1749" y="1291"/>
              </a:cxn>
              <a:cxn ang="0">
                <a:pos x="1696" y="1355"/>
              </a:cxn>
              <a:cxn ang="0">
                <a:pos x="1653" y="1504"/>
              </a:cxn>
              <a:cxn ang="0">
                <a:pos x="1600" y="1590"/>
              </a:cxn>
              <a:cxn ang="0">
                <a:pos x="1589" y="1696"/>
              </a:cxn>
              <a:cxn ang="0">
                <a:pos x="1493" y="1707"/>
              </a:cxn>
              <a:cxn ang="0">
                <a:pos x="1472" y="1739"/>
              </a:cxn>
              <a:cxn ang="0">
                <a:pos x="1408" y="1760"/>
              </a:cxn>
              <a:cxn ang="0">
                <a:pos x="1355" y="1750"/>
              </a:cxn>
              <a:cxn ang="0">
                <a:pos x="1269" y="1675"/>
              </a:cxn>
              <a:cxn ang="0">
                <a:pos x="1227" y="1579"/>
              </a:cxn>
              <a:cxn ang="0">
                <a:pos x="928" y="1504"/>
              </a:cxn>
              <a:cxn ang="0">
                <a:pos x="875" y="1462"/>
              </a:cxn>
              <a:cxn ang="0">
                <a:pos x="853" y="1430"/>
              </a:cxn>
              <a:cxn ang="0">
                <a:pos x="747" y="1398"/>
              </a:cxn>
              <a:cxn ang="0">
                <a:pos x="704" y="1387"/>
              </a:cxn>
              <a:cxn ang="0">
                <a:pos x="661" y="1366"/>
              </a:cxn>
              <a:cxn ang="0">
                <a:pos x="576" y="1355"/>
              </a:cxn>
              <a:cxn ang="0">
                <a:pos x="139" y="1366"/>
              </a:cxn>
              <a:cxn ang="0">
                <a:pos x="32" y="1398"/>
              </a:cxn>
              <a:cxn ang="0">
                <a:pos x="0" y="1408"/>
              </a:cxn>
            </a:cxnLst>
            <a:rect l="txL" t="txT" r="txR" b="txB"/>
            <a:pathLst>
              <a:path w="2240" h="1760">
                <a:moveTo>
                  <a:pt x="2240" y="0"/>
                </a:moveTo>
                <a:cubicBezTo>
                  <a:pt x="2213" y="28"/>
                  <a:pt x="2198" y="53"/>
                  <a:pt x="2165" y="75"/>
                </a:cubicBezTo>
                <a:cubicBezTo>
                  <a:pt x="2127" y="132"/>
                  <a:pt x="2062" y="203"/>
                  <a:pt x="1995" y="224"/>
                </a:cubicBezTo>
                <a:cubicBezTo>
                  <a:pt x="1948" y="271"/>
                  <a:pt x="1953" y="344"/>
                  <a:pt x="1941" y="406"/>
                </a:cubicBezTo>
                <a:cubicBezTo>
                  <a:pt x="1929" y="468"/>
                  <a:pt x="1913" y="535"/>
                  <a:pt x="1877" y="587"/>
                </a:cubicBezTo>
                <a:cubicBezTo>
                  <a:pt x="1833" y="727"/>
                  <a:pt x="1956" y="917"/>
                  <a:pt x="1824" y="1003"/>
                </a:cubicBezTo>
                <a:cubicBezTo>
                  <a:pt x="1821" y="1064"/>
                  <a:pt x="1848" y="1257"/>
                  <a:pt x="1749" y="1291"/>
                </a:cubicBezTo>
                <a:cubicBezTo>
                  <a:pt x="1728" y="1312"/>
                  <a:pt x="1708" y="1328"/>
                  <a:pt x="1696" y="1355"/>
                </a:cubicBezTo>
                <a:cubicBezTo>
                  <a:pt x="1676" y="1400"/>
                  <a:pt x="1678" y="1462"/>
                  <a:pt x="1653" y="1504"/>
                </a:cubicBezTo>
                <a:cubicBezTo>
                  <a:pt x="1634" y="1535"/>
                  <a:pt x="1613" y="1553"/>
                  <a:pt x="1600" y="1590"/>
                </a:cubicBezTo>
                <a:cubicBezTo>
                  <a:pt x="1596" y="1625"/>
                  <a:pt x="1613" y="1670"/>
                  <a:pt x="1589" y="1696"/>
                </a:cubicBezTo>
                <a:cubicBezTo>
                  <a:pt x="1567" y="1720"/>
                  <a:pt x="1523" y="1696"/>
                  <a:pt x="1493" y="1707"/>
                </a:cubicBezTo>
                <a:cubicBezTo>
                  <a:pt x="1481" y="1711"/>
                  <a:pt x="1483" y="1732"/>
                  <a:pt x="1472" y="1739"/>
                </a:cubicBezTo>
                <a:cubicBezTo>
                  <a:pt x="1453" y="1751"/>
                  <a:pt x="1408" y="1760"/>
                  <a:pt x="1408" y="1760"/>
                </a:cubicBezTo>
                <a:cubicBezTo>
                  <a:pt x="1390" y="1757"/>
                  <a:pt x="1372" y="1756"/>
                  <a:pt x="1355" y="1750"/>
                </a:cubicBezTo>
                <a:cubicBezTo>
                  <a:pt x="1320" y="1737"/>
                  <a:pt x="1303" y="1697"/>
                  <a:pt x="1269" y="1675"/>
                </a:cubicBezTo>
                <a:cubicBezTo>
                  <a:pt x="1261" y="1652"/>
                  <a:pt x="1250" y="1600"/>
                  <a:pt x="1227" y="1579"/>
                </a:cubicBezTo>
                <a:cubicBezTo>
                  <a:pt x="1143" y="1505"/>
                  <a:pt x="1033" y="1518"/>
                  <a:pt x="928" y="1504"/>
                </a:cubicBezTo>
                <a:cubicBezTo>
                  <a:pt x="869" y="1415"/>
                  <a:pt x="947" y="1518"/>
                  <a:pt x="875" y="1462"/>
                </a:cubicBezTo>
                <a:cubicBezTo>
                  <a:pt x="865" y="1454"/>
                  <a:pt x="863" y="1438"/>
                  <a:pt x="853" y="1430"/>
                </a:cubicBezTo>
                <a:cubicBezTo>
                  <a:pt x="818" y="1401"/>
                  <a:pt x="790" y="1406"/>
                  <a:pt x="747" y="1398"/>
                </a:cubicBezTo>
                <a:cubicBezTo>
                  <a:pt x="732" y="1395"/>
                  <a:pt x="718" y="1392"/>
                  <a:pt x="704" y="1387"/>
                </a:cubicBezTo>
                <a:cubicBezTo>
                  <a:pt x="689" y="1381"/>
                  <a:pt x="676" y="1370"/>
                  <a:pt x="661" y="1366"/>
                </a:cubicBezTo>
                <a:cubicBezTo>
                  <a:pt x="633" y="1359"/>
                  <a:pt x="604" y="1359"/>
                  <a:pt x="576" y="1355"/>
                </a:cubicBezTo>
                <a:cubicBezTo>
                  <a:pt x="430" y="1359"/>
                  <a:pt x="284" y="1357"/>
                  <a:pt x="139" y="1366"/>
                </a:cubicBezTo>
                <a:cubicBezTo>
                  <a:pt x="102" y="1368"/>
                  <a:pt x="68" y="1388"/>
                  <a:pt x="32" y="1398"/>
                </a:cubicBezTo>
                <a:cubicBezTo>
                  <a:pt x="21" y="1401"/>
                  <a:pt x="0" y="1408"/>
                  <a:pt x="0" y="1408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round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40" name="Freeform 22"/>
          <p:cNvSpPr/>
          <p:nvPr/>
        </p:nvSpPr>
        <p:spPr>
          <a:xfrm>
            <a:off x="5303838" y="2276475"/>
            <a:ext cx="4973637" cy="2244725"/>
          </a:xfrm>
          <a:custGeom>
            <a:avLst/>
            <a:gdLst>
              <a:gd name="txL" fmla="*/ 0 w 3133"/>
              <a:gd name="txT" fmla="*/ 0 h 1414"/>
              <a:gd name="txR" fmla="*/ 3133 w 3133"/>
              <a:gd name="txB" fmla="*/ 1414 h 1414"/>
            </a:gdLst>
            <a:ahLst/>
            <a:cxnLst>
              <a:cxn ang="0">
                <a:pos x="3133" y="1298"/>
              </a:cxn>
              <a:cxn ang="0">
                <a:pos x="3069" y="1287"/>
              </a:cxn>
              <a:cxn ang="0">
                <a:pos x="3026" y="1063"/>
              </a:cxn>
              <a:cxn ang="0">
                <a:pos x="2813" y="914"/>
              </a:cxn>
              <a:cxn ang="0">
                <a:pos x="2770" y="861"/>
              </a:cxn>
              <a:cxn ang="0">
                <a:pos x="2525" y="818"/>
              </a:cxn>
              <a:cxn ang="0">
                <a:pos x="2472" y="722"/>
              </a:cxn>
              <a:cxn ang="0">
                <a:pos x="2333" y="637"/>
              </a:cxn>
              <a:cxn ang="0">
                <a:pos x="2141" y="669"/>
              </a:cxn>
              <a:cxn ang="0">
                <a:pos x="2034" y="978"/>
              </a:cxn>
              <a:cxn ang="0">
                <a:pos x="1800" y="1074"/>
              </a:cxn>
              <a:cxn ang="0">
                <a:pos x="1618" y="1127"/>
              </a:cxn>
              <a:cxn ang="0">
                <a:pos x="1512" y="1191"/>
              </a:cxn>
              <a:cxn ang="0">
                <a:pos x="1149" y="1245"/>
              </a:cxn>
              <a:cxn ang="0">
                <a:pos x="914" y="1277"/>
              </a:cxn>
              <a:cxn ang="0">
                <a:pos x="808" y="1309"/>
              </a:cxn>
              <a:cxn ang="0">
                <a:pos x="733" y="1373"/>
              </a:cxn>
              <a:cxn ang="0">
                <a:pos x="669" y="1394"/>
              </a:cxn>
              <a:cxn ang="0">
                <a:pos x="456" y="1330"/>
              </a:cxn>
              <a:cxn ang="0">
                <a:pos x="413" y="1181"/>
              </a:cxn>
              <a:cxn ang="0">
                <a:pos x="402" y="1149"/>
              </a:cxn>
              <a:cxn ang="0">
                <a:pos x="392" y="1117"/>
              </a:cxn>
              <a:cxn ang="0">
                <a:pos x="381" y="1085"/>
              </a:cxn>
              <a:cxn ang="0">
                <a:pos x="370" y="903"/>
              </a:cxn>
              <a:cxn ang="0">
                <a:pos x="338" y="893"/>
              </a:cxn>
              <a:cxn ang="0">
                <a:pos x="146" y="850"/>
              </a:cxn>
              <a:cxn ang="0">
                <a:pos x="136" y="722"/>
              </a:cxn>
              <a:cxn ang="0">
                <a:pos x="104" y="679"/>
              </a:cxn>
              <a:cxn ang="0">
                <a:pos x="29" y="562"/>
              </a:cxn>
              <a:cxn ang="0">
                <a:pos x="18" y="295"/>
              </a:cxn>
              <a:cxn ang="0">
                <a:pos x="104" y="231"/>
              </a:cxn>
              <a:cxn ang="0">
                <a:pos x="146" y="82"/>
              </a:cxn>
              <a:cxn ang="0">
                <a:pos x="178" y="7"/>
              </a:cxn>
            </a:cxnLst>
            <a:rect l="txL" t="txT" r="txR" b="txB"/>
            <a:pathLst>
              <a:path w="3133" h="1414">
                <a:moveTo>
                  <a:pt x="3133" y="1298"/>
                </a:moveTo>
                <a:cubicBezTo>
                  <a:pt x="3112" y="1294"/>
                  <a:pt x="3080" y="1305"/>
                  <a:pt x="3069" y="1287"/>
                </a:cubicBezTo>
                <a:cubicBezTo>
                  <a:pt x="3031" y="1225"/>
                  <a:pt x="3060" y="1131"/>
                  <a:pt x="3026" y="1063"/>
                </a:cubicBezTo>
                <a:cubicBezTo>
                  <a:pt x="2988" y="987"/>
                  <a:pt x="2879" y="957"/>
                  <a:pt x="2813" y="914"/>
                </a:cubicBezTo>
                <a:cubicBezTo>
                  <a:pt x="2807" y="905"/>
                  <a:pt x="2785" y="866"/>
                  <a:pt x="2770" y="861"/>
                </a:cubicBezTo>
                <a:cubicBezTo>
                  <a:pt x="2699" y="837"/>
                  <a:pt x="2601" y="831"/>
                  <a:pt x="2525" y="818"/>
                </a:cubicBezTo>
                <a:cubicBezTo>
                  <a:pt x="2508" y="792"/>
                  <a:pt x="2497" y="741"/>
                  <a:pt x="2472" y="722"/>
                </a:cubicBezTo>
                <a:cubicBezTo>
                  <a:pt x="2458" y="711"/>
                  <a:pt x="2359" y="645"/>
                  <a:pt x="2333" y="637"/>
                </a:cubicBezTo>
                <a:cubicBezTo>
                  <a:pt x="2257" y="643"/>
                  <a:pt x="2208" y="646"/>
                  <a:pt x="2141" y="669"/>
                </a:cubicBezTo>
                <a:cubicBezTo>
                  <a:pt x="2060" y="793"/>
                  <a:pt x="2191" y="924"/>
                  <a:pt x="2034" y="978"/>
                </a:cubicBezTo>
                <a:cubicBezTo>
                  <a:pt x="1955" y="1057"/>
                  <a:pt x="1910" y="1060"/>
                  <a:pt x="1800" y="1074"/>
                </a:cubicBezTo>
                <a:cubicBezTo>
                  <a:pt x="1732" y="1096"/>
                  <a:pt x="1692" y="1117"/>
                  <a:pt x="1618" y="1127"/>
                </a:cubicBezTo>
                <a:cubicBezTo>
                  <a:pt x="1576" y="1141"/>
                  <a:pt x="1551" y="1172"/>
                  <a:pt x="1512" y="1191"/>
                </a:cubicBezTo>
                <a:cubicBezTo>
                  <a:pt x="1406" y="1244"/>
                  <a:pt x="1255" y="1240"/>
                  <a:pt x="1149" y="1245"/>
                </a:cubicBezTo>
                <a:cubicBezTo>
                  <a:pt x="1072" y="1263"/>
                  <a:pt x="992" y="1266"/>
                  <a:pt x="914" y="1277"/>
                </a:cubicBezTo>
                <a:cubicBezTo>
                  <a:pt x="879" y="1288"/>
                  <a:pt x="843" y="1297"/>
                  <a:pt x="808" y="1309"/>
                </a:cubicBezTo>
                <a:cubicBezTo>
                  <a:pt x="795" y="1321"/>
                  <a:pt x="746" y="1367"/>
                  <a:pt x="733" y="1373"/>
                </a:cubicBezTo>
                <a:cubicBezTo>
                  <a:pt x="713" y="1383"/>
                  <a:pt x="669" y="1394"/>
                  <a:pt x="669" y="1394"/>
                </a:cubicBezTo>
                <a:cubicBezTo>
                  <a:pt x="581" y="1388"/>
                  <a:pt x="498" y="1414"/>
                  <a:pt x="456" y="1330"/>
                </a:cubicBezTo>
                <a:cubicBezTo>
                  <a:pt x="434" y="1286"/>
                  <a:pt x="429" y="1228"/>
                  <a:pt x="413" y="1181"/>
                </a:cubicBezTo>
                <a:cubicBezTo>
                  <a:pt x="409" y="1170"/>
                  <a:pt x="406" y="1160"/>
                  <a:pt x="402" y="1149"/>
                </a:cubicBezTo>
                <a:cubicBezTo>
                  <a:pt x="399" y="1138"/>
                  <a:pt x="395" y="1128"/>
                  <a:pt x="392" y="1117"/>
                </a:cubicBezTo>
                <a:cubicBezTo>
                  <a:pt x="388" y="1106"/>
                  <a:pt x="381" y="1085"/>
                  <a:pt x="381" y="1085"/>
                </a:cubicBezTo>
                <a:cubicBezTo>
                  <a:pt x="377" y="1024"/>
                  <a:pt x="383" y="962"/>
                  <a:pt x="370" y="903"/>
                </a:cubicBezTo>
                <a:cubicBezTo>
                  <a:pt x="368" y="892"/>
                  <a:pt x="348" y="897"/>
                  <a:pt x="338" y="893"/>
                </a:cubicBezTo>
                <a:cubicBezTo>
                  <a:pt x="218" y="840"/>
                  <a:pt x="330" y="866"/>
                  <a:pt x="146" y="850"/>
                </a:cubicBezTo>
                <a:cubicBezTo>
                  <a:pt x="143" y="807"/>
                  <a:pt x="146" y="764"/>
                  <a:pt x="136" y="722"/>
                </a:cubicBezTo>
                <a:cubicBezTo>
                  <a:pt x="132" y="705"/>
                  <a:pt x="113" y="694"/>
                  <a:pt x="104" y="679"/>
                </a:cubicBezTo>
                <a:cubicBezTo>
                  <a:pt x="78" y="634"/>
                  <a:pt x="74" y="592"/>
                  <a:pt x="29" y="562"/>
                </a:cubicBezTo>
                <a:cubicBezTo>
                  <a:pt x="1" y="481"/>
                  <a:pt x="0" y="378"/>
                  <a:pt x="18" y="295"/>
                </a:cubicBezTo>
                <a:cubicBezTo>
                  <a:pt x="26" y="260"/>
                  <a:pt x="104" y="231"/>
                  <a:pt x="104" y="231"/>
                </a:cubicBezTo>
                <a:cubicBezTo>
                  <a:pt x="139" y="177"/>
                  <a:pt x="137" y="151"/>
                  <a:pt x="146" y="82"/>
                </a:cubicBezTo>
                <a:cubicBezTo>
                  <a:pt x="157" y="0"/>
                  <a:pt x="132" y="7"/>
                  <a:pt x="178" y="7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round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30741" name="Text Box 23"/>
          <p:cNvSpPr txBox="1"/>
          <p:nvPr/>
        </p:nvSpPr>
        <p:spPr>
          <a:xfrm>
            <a:off x="3935413" y="2060575"/>
            <a:ext cx="208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Tx/>
            </a:pPr>
            <a:r>
              <a:rPr lang="en-US" altLang="zh-CN" sz="20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1492</a:t>
            </a:r>
            <a:r>
              <a:rPr lang="zh-CN" altLang="en-US" sz="20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  哥伦布</a:t>
            </a:r>
            <a:endParaRPr lang="zh-CN" altLang="en-US" sz="2000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42" name="Text Box 24"/>
          <p:cNvSpPr txBox="1"/>
          <p:nvPr/>
        </p:nvSpPr>
        <p:spPr>
          <a:xfrm>
            <a:off x="6426200" y="4687888"/>
            <a:ext cx="26939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Tx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1487-1488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年迪亚士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43" name="Text Box 25"/>
          <p:cNvSpPr txBox="1"/>
          <p:nvPr/>
        </p:nvSpPr>
        <p:spPr>
          <a:xfrm>
            <a:off x="7104063" y="2565400"/>
            <a:ext cx="244951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Tx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1497-1498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年 </a:t>
            </a:r>
            <a:r>
              <a:rPr lang="zh-CN" altLang="en-US" sz="2000" dirty="0">
                <a:latin typeface="华文楷体" panose="02010600040101010101" pitchFamily="2" charset="-122"/>
              </a:rPr>
              <a:t>达</a:t>
            </a:r>
            <a:r>
              <a:rPr lang="en-US" altLang="zh-CN" sz="2000" dirty="0">
                <a:latin typeface="Arial" panose="020B0604020202020204" pitchFamily="34" charset="0"/>
              </a:rPr>
              <a:t>·</a:t>
            </a:r>
            <a:r>
              <a:rPr lang="zh-CN" altLang="en-US" sz="2000" dirty="0">
                <a:latin typeface="华文楷体" panose="02010600040101010101" pitchFamily="2" charset="-122"/>
              </a:rPr>
              <a:t>伽马 </a:t>
            </a:r>
            <a:endParaRPr lang="zh-CN" altLang="en-US" sz="2000" dirty="0">
              <a:latin typeface="华文楷体" panose="02010600040101010101" pitchFamily="2" charset="-122"/>
            </a:endParaRPr>
          </a:p>
        </p:txBody>
      </p:sp>
      <p:sp>
        <p:nvSpPr>
          <p:cNvPr id="30744" name="Text Box 26"/>
          <p:cNvSpPr txBox="1">
            <a:spLocks noChangeArrowheads="1"/>
          </p:cNvSpPr>
          <p:nvPr/>
        </p:nvSpPr>
        <p:spPr bwMode="auto">
          <a:xfrm>
            <a:off x="3719513" y="5337175"/>
            <a:ext cx="2735263" cy="39878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sz="2000" kern="1200" cap="none" spc="0" normalizeH="0" baseline="0" noProof="0" smtClean="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1519-1522</a:t>
            </a:r>
            <a:r>
              <a:rPr kumimoji="0" lang="zh-CN" altLang="en-US" sz="2000" kern="1200" cap="none" spc="0" normalizeH="0" baseline="0" noProof="0" smtClean="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年麦哲伦</a:t>
            </a:r>
            <a:endParaRPr kumimoji="0" lang="zh-CN" altLang="en-US" sz="2000" kern="1200" cap="none" spc="0" normalizeH="0" baseline="0" noProof="0" smtClean="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99" name="Text Box 41"/>
          <p:cNvSpPr txBox="1"/>
          <p:nvPr/>
        </p:nvSpPr>
        <p:spPr>
          <a:xfrm>
            <a:off x="2652395" y="2743200"/>
            <a:ext cx="548005" cy="1981200"/>
          </a:xfrm>
          <a:prstGeom prst="rect">
            <a:avLst/>
          </a:prstGeom>
          <a:noFill/>
          <a:ln w="9525">
            <a:noFill/>
          </a:ln>
        </p:spPr>
        <p:txBody>
          <a:bodyPr vert="eaVert" lIns="90000" tIns="46800" rIns="90000" bIns="46800">
            <a:spAutoFit/>
          </a:bodyPr>
          <a:lstStyle/>
          <a:p>
            <a:pPr eaLnBrk="1" hangingPunct="1">
              <a:buFontTx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太平洋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0" name="Text Box 42"/>
          <p:cNvSpPr txBox="1"/>
          <p:nvPr/>
        </p:nvSpPr>
        <p:spPr>
          <a:xfrm>
            <a:off x="5016500" y="2924175"/>
            <a:ext cx="4572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1" name="Text Box 43"/>
          <p:cNvSpPr txBox="1"/>
          <p:nvPr/>
        </p:nvSpPr>
        <p:spPr>
          <a:xfrm>
            <a:off x="5016500" y="3573463"/>
            <a:ext cx="7620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西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2" name="Text Box 44"/>
          <p:cNvSpPr txBox="1"/>
          <p:nvPr/>
        </p:nvSpPr>
        <p:spPr>
          <a:xfrm>
            <a:off x="5638800" y="4267200"/>
            <a:ext cx="5334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3" name="Text Box 45"/>
          <p:cNvSpPr txBox="1"/>
          <p:nvPr/>
        </p:nvSpPr>
        <p:spPr>
          <a:xfrm>
            <a:off x="9144000" y="3048000"/>
            <a:ext cx="12192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太平洋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4" name="Text Box 46"/>
          <p:cNvSpPr txBox="1"/>
          <p:nvPr/>
        </p:nvSpPr>
        <p:spPr>
          <a:xfrm>
            <a:off x="6934200" y="3810000"/>
            <a:ext cx="12954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印度洋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5" name="Text Box 47"/>
          <p:cNvSpPr txBox="1"/>
          <p:nvPr/>
        </p:nvSpPr>
        <p:spPr>
          <a:xfrm>
            <a:off x="7467600" y="2286000"/>
            <a:ext cx="1066800" cy="400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亚洲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6" name="Text Box 48"/>
          <p:cNvSpPr txBox="1"/>
          <p:nvPr/>
        </p:nvSpPr>
        <p:spPr>
          <a:xfrm>
            <a:off x="6477000" y="1905000"/>
            <a:ext cx="838200" cy="400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欧洲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7" name="Text Box 49"/>
          <p:cNvSpPr txBox="1"/>
          <p:nvPr/>
        </p:nvSpPr>
        <p:spPr>
          <a:xfrm>
            <a:off x="5791200" y="2895600"/>
            <a:ext cx="762000" cy="400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非洲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8" name="Text Box 50"/>
          <p:cNvSpPr txBox="1"/>
          <p:nvPr/>
        </p:nvSpPr>
        <p:spPr>
          <a:xfrm>
            <a:off x="8686800" y="4038600"/>
            <a:ext cx="1143000" cy="400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FontTx/>
            </a:pPr>
            <a:r>
              <a:rPr lang="zh-CN" altLang="en-US" sz="2000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大洋洲</a:t>
            </a:r>
            <a:endParaRPr lang="zh-CN" altLang="en-US" sz="2000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709" name="Text Box 51"/>
          <p:cNvSpPr txBox="1"/>
          <p:nvPr/>
        </p:nvSpPr>
        <p:spPr>
          <a:xfrm>
            <a:off x="3352800" y="1828800"/>
            <a:ext cx="1066800" cy="400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北美洲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6324600" y="4419600"/>
            <a:ext cx="1295400" cy="400050"/>
            <a:chOff x="0" y="0"/>
            <a:chExt cx="816" cy="252"/>
          </a:xfrm>
        </p:grpSpPr>
        <p:sp>
          <p:nvSpPr>
            <p:cNvPr id="30759" name="Oval 53"/>
            <p:cNvSpPr>
              <a:spLocks noChangeArrowheads="1"/>
            </p:cNvSpPr>
            <p:nvPr/>
          </p:nvSpPr>
          <p:spPr bwMode="auto">
            <a:xfrm>
              <a:off x="48" y="0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14" name="Text Box 54"/>
            <p:cNvSpPr txBox="1"/>
            <p:nvPr/>
          </p:nvSpPr>
          <p:spPr>
            <a:xfrm>
              <a:off x="0" y="0"/>
              <a:ext cx="81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FontTx/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好望角</a:t>
              </a:r>
              <a:endParaRPr lang="zh-CN" altLang="en-US" sz="2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711" name="Text Box 55"/>
          <p:cNvSpPr txBox="1"/>
          <p:nvPr/>
        </p:nvSpPr>
        <p:spPr>
          <a:xfrm>
            <a:off x="3886200" y="3429000"/>
            <a:ext cx="1143000" cy="400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南美洲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350" y="184150"/>
            <a:ext cx="6327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8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28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28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bldLvl="0" animBg="1"/>
      <p:bldP spid="30734" grpId="0" bldLvl="0" animBg="1"/>
      <p:bldP spid="30735" grpId="0" bldLvl="0" animBg="1"/>
      <p:bldP spid="30736" grpId="0" bldLvl="0" animBg="1"/>
      <p:bldP spid="30737" grpId="0" bldLvl="0" animBg="1"/>
      <p:bldP spid="30738" grpId="0" bldLvl="0" animBg="1"/>
      <p:bldP spid="30739" grpId="0" bldLvl="0" animBg="1"/>
      <p:bldP spid="30740" grpId="0" bldLvl="0" animBg="1"/>
      <p:bldP spid="30741" grpId="0"/>
      <p:bldP spid="30742" grpId="0"/>
      <p:bldP spid="30743" grpId="0"/>
      <p:bldP spid="3074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7670" y="1045210"/>
          <a:ext cx="11590655" cy="4797448"/>
        </p:xfrm>
        <a:graphic>
          <a:graphicData uri="http://schemas.openxmlformats.org/drawingml/2006/table">
            <a:tbl>
              <a:tblPr/>
              <a:tblGrid>
                <a:gridCol w="1837055"/>
                <a:gridCol w="9753600"/>
              </a:tblGrid>
              <a:tr h="54800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航  海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000" b="1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新航路开辟</a:t>
                      </a:r>
                      <a:endParaRPr lang="zh-CN" altLang="en-US" sz="2000" b="1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原  因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218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概  况</a:t>
                      </a:r>
                      <a:endParaRPr kumimoji="0" lang="zh-CN" altLang="en-US" sz="2000" b="1" i="0" u="none" strike="noStrike" kern="1200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①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迪亚士，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1487-1488葡萄牙—沿非洲西海岸—好望角；②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达·伽马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，1497年-1498葡萄牙—沿非洲西海岸—好望角——非洲东海岸——横渡印度洋——印度；③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哥伦布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1492年西班牙—横渡大西洋—古巴、海地等地；④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麦哲伦</a:t>
                      </a:r>
                      <a:r>
                        <a:rPr lang="zh-CN" altLang="en-US" sz="2000" b="1" dirty="0" smtClean="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1519-1522年西班牙出发→大西洋→沿巴西海岸南下→美洲南端海峡（麦哲伦海峡）→太平洋→菲律宾群岛→印度洋→好望角→西班牙。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09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大西洋沿岸工商业经济繁荣起来，促进了资本主义的产生和发展。（商业中心转移）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欧洲与亚洲、非洲、美洲之间建立起了直接的商业联系，往来日益密切。</a:t>
                      </a: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世界开始连为一个整体，世界的观念也从此逐步确立起来。（整体世界或全球化观念）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439826" y="1599514"/>
            <a:ext cx="884999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base" latinLnBrk="0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根本原因：西欧商品经济发展迅速，新生的资产阶级渴望开拓市场。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eaLnBrk="1" fontAlgn="base" latinLnBrk="0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50900" y="327660"/>
            <a:ext cx="7279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28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28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0385" y="876935"/>
            <a:ext cx="3704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共同的关注</a:t>
            </a:r>
            <a:r>
              <a:rPr lang="en-US" altLang="zh-CN" sz="3600" b="1">
                <a:solidFill>
                  <a:srgbClr val="C00000"/>
                </a:solidFill>
              </a:rPr>
              <a:t>:</a:t>
            </a:r>
            <a:endParaRPr lang="en-US" altLang="zh-CN" sz="36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2965" y="1952625"/>
            <a:ext cx="875728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 b="1"/>
              <a:t>考什么？（考点、主题）</a:t>
            </a:r>
            <a:endParaRPr lang="zh-CN" altLang="en-US" sz="3200" b="1"/>
          </a:p>
          <a:p>
            <a:pPr fontAlgn="auto">
              <a:lnSpc>
                <a:spcPct val="150000"/>
              </a:lnSpc>
            </a:pPr>
            <a:r>
              <a:rPr lang="zh-CN" altLang="en-US" sz="3200" b="1"/>
              <a:t>怎么考？（题型、呈现方式、设问角度或要求）</a:t>
            </a:r>
            <a:endParaRPr lang="zh-CN" altLang="en-US" sz="3200" b="1"/>
          </a:p>
          <a:p>
            <a:pPr fontAlgn="auto">
              <a:lnSpc>
                <a:spcPct val="150000"/>
              </a:lnSpc>
            </a:pPr>
            <a:r>
              <a:rPr lang="zh-CN" altLang="en-US" sz="3200" b="1"/>
              <a:t>怎么答？</a:t>
            </a:r>
            <a:r>
              <a:rPr lang="en-US" altLang="zh-CN" sz="3200" b="1"/>
              <a:t>(</a:t>
            </a:r>
            <a:r>
              <a:rPr lang="zh-CN" altLang="zh-CN" sz="3200" b="1"/>
              <a:t>技巧、方法、模式）</a:t>
            </a:r>
            <a:endParaRPr lang="zh-CN" altLang="zh-CN" sz="3200" b="1"/>
          </a:p>
        </p:txBody>
      </p:sp>
      <p:grpSp>
        <p:nvGrpSpPr>
          <p:cNvPr id="13" name="组合 12"/>
          <p:cNvGrpSpPr/>
          <p:nvPr/>
        </p:nvGrpSpPr>
        <p:grpSpPr>
          <a:xfrm>
            <a:off x="323298" y="260092"/>
            <a:ext cx="1486841" cy="1470969"/>
            <a:chOff x="1747814" y="846409"/>
            <a:chExt cx="1870428" cy="1870428"/>
          </a:xfrm>
        </p:grpSpPr>
        <p:grpSp>
          <p:nvGrpSpPr>
            <p:cNvPr id="1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899" y="1065986"/>
              <a:ext cx="1406966" cy="14069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7985" y="1178560"/>
            <a:ext cx="116001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000" b="1"/>
              <a:t>1.</a:t>
            </a:r>
            <a:r>
              <a:rPr lang="zh-CN" altLang="en-US" sz="2000" b="1"/>
              <a:t>纵向:新航路开辟前后欧洲贸易中心的转移:新航路开辟以前,欧洲贸易中心在</a:t>
            </a:r>
            <a:r>
              <a:rPr lang="zh-CN" altLang="en-US" sz="2000" b="1">
                <a:solidFill>
                  <a:srgbClr val="C00000"/>
                </a:solidFill>
              </a:rPr>
              <a:t>地中海</a:t>
            </a:r>
            <a:r>
              <a:rPr lang="zh-CN" altLang="en-US" sz="2000" b="1"/>
              <a:t>地区;新航路开辟以后,欧洲</a:t>
            </a:r>
            <a:r>
              <a:rPr lang="zh-CN" altLang="en-US" sz="2000" b="1">
                <a:solidFill>
                  <a:srgbClr val="C00000"/>
                </a:solidFill>
              </a:rPr>
              <a:t>大西洋</a:t>
            </a:r>
            <a:r>
              <a:rPr lang="zh-CN" altLang="en-US" sz="2000" b="1"/>
              <a:t>沿崖工商业经济繁荣起来。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en-US" altLang="zh-CN" sz="2000" b="1"/>
              <a:t>2.</a:t>
            </a:r>
            <a:r>
              <a:rPr lang="zh-CN" altLang="en-US" sz="2000" b="1"/>
              <a:t>横向：非洲东海岸一中外海上航线的重要站点: 1497~ 1498年,达伽马从葡萄牙出发,绕过好望角,到达非洲东海岸后横渡印度洋到达印度;</a:t>
            </a:r>
            <a:r>
              <a:rPr lang="zh-CN" altLang="en-US" sz="2000" b="1">
                <a:solidFill>
                  <a:srgbClr val="C00000"/>
                </a:solidFill>
              </a:rPr>
              <a:t>宋</a:t>
            </a:r>
            <a:r>
              <a:rPr lang="zh-CN" altLang="en-US" sz="2000" b="1"/>
              <a:t>(朝代)的海路形.成多条航线,最远可至波斯湾及东非海岸;明朝时期</a:t>
            </a:r>
            <a:r>
              <a:rPr lang="zh-CN" altLang="en-US" sz="2000" b="1">
                <a:solidFill>
                  <a:srgbClr val="C00000"/>
                </a:solidFill>
              </a:rPr>
              <a:t>郑和</a:t>
            </a:r>
            <a:r>
              <a:rPr lang="zh-CN" altLang="en-US" sz="2000" b="1"/>
              <a:t>七次下西洋,最远到达非洲东海岸和红海沿岸。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544195" y="492760"/>
            <a:ext cx="7355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延伸：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纵横对比（中外历史的交叉点）</a:t>
            </a:r>
            <a:endParaRPr lang="zh-CN" altLang="en-US" sz="2800" b="1">
              <a:solidFill>
                <a:srgbClr val="C00000"/>
              </a:solidFill>
            </a:endParaRPr>
          </a:p>
          <a:p>
            <a:endParaRPr lang="zh-CN" alt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615" y="365125"/>
            <a:ext cx="11005185" cy="619760"/>
          </a:xfrm>
        </p:spPr>
        <p:txBody>
          <a:bodyPr>
            <a:normAutofit/>
          </a:bodyPr>
          <a:p>
            <a:r>
              <a:rPr lang="zh-CN" altLang="en-US" sz="2800" b="1">
                <a:solidFill>
                  <a:srgbClr val="C00000"/>
                </a:solidFill>
                <a:sym typeface="+mn-ea"/>
              </a:rPr>
              <a:t>延伸：纵横对比</a:t>
            </a:r>
            <a:endParaRPr lang="zh-CN" altLang="en-US" sz="28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48615" y="1096010"/>
          <a:ext cx="11495405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55"/>
                <a:gridCol w="4221480"/>
                <a:gridCol w="6402070"/>
              </a:tblGrid>
              <a:tr h="557530">
                <a:tc>
                  <a:txBody>
                    <a:bodyPr wrap="square"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latin typeface="+mj-ea"/>
                          <a:ea typeface="+mj-ea"/>
                        </a:rPr>
                        <a:t>人物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848587"/>
                    </a:solidFill>
                  </a:tcPr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latin typeface="+mj-ea"/>
                          <a:ea typeface="+mj-ea"/>
                        </a:rPr>
                        <a:t>郑和下西洋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848587"/>
                    </a:solidFill>
                  </a:tcPr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latin typeface="+mj-ea"/>
                          <a:ea typeface="+mj-ea"/>
                        </a:rPr>
                        <a:t>哥伦布</a:t>
                      </a:r>
                      <a:endParaRPr lang="zh-CN" altLang="en-US" sz="2000" b="1">
                        <a:solidFill>
                          <a:srgbClr val="FFFFFF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848587"/>
                    </a:solidFill>
                  </a:tcPr>
                </a:tc>
              </a:tr>
              <a:tr h="553085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规模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船队庞大，船多人多</a:t>
                      </a:r>
                      <a:endParaRPr kumimoji="0" lang="zh-CN" altLang="en-US" sz="2000" b="1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ea"/>
                        <a:ea typeface="+mj-ea"/>
                        <a:cs typeface="Arial" panose="020B0604020202020204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船队很小，船少人少</a:t>
                      </a:r>
                      <a:endParaRPr kumimoji="0" lang="zh-CN" altLang="en-US" sz="2000" b="1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ea"/>
                        <a:ea typeface="+mj-ea"/>
                        <a:cs typeface="Arial" panose="020B0604020202020204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53085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目的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宣扬国威，加强海外联系</a:t>
                      </a:r>
                      <a:endParaRPr kumimoji="0" lang="zh-CN" altLang="en-US" sz="2000" b="1" i="0" u="none" strike="noStrike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+mj-ea"/>
                        <a:ea typeface="+mj-ea"/>
                        <a:cs typeface="Arial" panose="020B0604020202020204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开拓市场，掠夺财富</a:t>
                      </a:r>
                      <a:endParaRPr kumimoji="0" lang="zh-CN" altLang="en-US" sz="2000" b="1" i="0" u="none" strike="noStrike" cap="none" spc="0" normalizeH="0" baseline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1014095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区域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ea"/>
                          <a:ea typeface="+mj-ea"/>
                          <a:sym typeface="+mn-ea"/>
                        </a:rPr>
                        <a:t>主要集中在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亚洲、非洲</a:t>
                      </a:r>
                      <a:r>
                        <a:rPr lang="zh-CN" altLang="en-US" sz="20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ea"/>
                          <a:ea typeface="+mj-ea"/>
                          <a:sym typeface="+mn-ea"/>
                        </a:rPr>
                        <a:t>；</a:t>
                      </a:r>
                      <a:endParaRPr kumimoji="0" lang="zh-CN" altLang="en-US" sz="2000" b="1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ea"/>
                        <a:ea typeface="+mj-ea"/>
                        <a:cs typeface="Arial" panose="020B0604020202020204"/>
                        <a:sym typeface="+mn-ea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ea"/>
                          <a:ea typeface="+mj-ea"/>
                          <a:sym typeface="+mn-ea"/>
                        </a:rPr>
                        <a:t>沟通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西太平洋、印度洋</a:t>
                      </a:r>
                      <a:endParaRPr kumimoji="0" lang="zh-CN" altLang="en-US" sz="2000" b="1" i="0" u="none" strike="noStrike" cap="none" spc="0" normalizeH="0" baseline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ea"/>
                          <a:ea typeface="+mj-ea"/>
                          <a:sym typeface="+mn-ea"/>
                        </a:rPr>
                        <a:t>主要集中在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欧洲、亚洲、非洲、美洲；</a:t>
                      </a:r>
                      <a:r>
                        <a:rPr lang="zh-CN" altLang="en-US" sz="20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ea"/>
                          <a:ea typeface="+mj-ea"/>
                          <a:sym typeface="+mn-ea"/>
                        </a:rPr>
                        <a:t>沟通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大西洋、太平洋、印度洋</a:t>
                      </a:r>
                      <a:endParaRPr kumimoji="0" lang="zh-CN" altLang="en-US" sz="2000" b="1" i="0" u="none" strike="noStrike" cap="none" spc="0" normalizeH="0" baseline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553085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性质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局部交流；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友好交往</a:t>
                      </a:r>
                      <a:endParaRPr lang="zh-CN" altLang="en-US" sz="2000" b="1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全球交流；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殖民扩张</a:t>
                      </a: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1013460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影响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促进了中国与亚非国家的友好往来</a:t>
                      </a: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客观上加强了世界各地的联系，促进了资本主义的产生发展</a:t>
                      </a: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1014095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结果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不计经济效益，加重了政府和人民的负担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，被迫停止</a:t>
                      </a: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获得巨额利润，促进资本主义的原始积累</a:t>
                      </a: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53085">
                <a:tc>
                  <a:txBody>
                    <a:bodyPr wrap="square"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404040"/>
                          </a:solidFill>
                          <a:latin typeface="+mj-ea"/>
                          <a:ea typeface="+mj-ea"/>
                        </a:rPr>
                        <a:t>影响</a:t>
                      </a:r>
                      <a:endParaRPr lang="zh-CN" altLang="en-US" sz="2000" b="1">
                        <a:solidFill>
                          <a:srgbClr val="40404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wrap="square"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都促进了各地区间的交往与联系</a:t>
                      </a:r>
                      <a:endParaRPr lang="zh-CN" altLang="en-US" sz="2000" b="1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sym typeface="+mn-ea"/>
                      </a:endParaRPr>
                    </a:p>
                  </a:txBody>
                  <a:tcPr vert="horz"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hMerge="1">
                  <a:tcPr>
                    <a:lnL w="3175">
                      <a:solidFill>
                        <a:srgbClr val="848587"/>
                      </a:solidFill>
                      <a:prstDash val="dot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5595" y="2907665"/>
            <a:ext cx="86652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</a:t>
            </a:r>
            <a:endParaRPr lang="en-US" altLang="zh-CN" dirty="0" smtClean="0"/>
          </a:p>
        </p:txBody>
      </p:sp>
      <p:grpSp>
        <p:nvGrpSpPr>
          <p:cNvPr id="6" name="组合 601"/>
          <p:cNvGrpSpPr/>
          <p:nvPr/>
        </p:nvGrpSpPr>
        <p:grpSpPr>
          <a:xfrm>
            <a:off x="1870640" y="1125051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585489" y="767695"/>
            <a:ext cx="247840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b="1" cap="all" spc="0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中考链接：</a:t>
            </a:r>
            <a:endParaRPr lang="zh-CN" altLang="en-US" sz="36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7056755" y="1762760"/>
            <a:ext cx="1111885" cy="4832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 flipH="1">
            <a:off x="10074275" y="1762760"/>
            <a:ext cx="1111885" cy="4832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2158365" y="1631315"/>
            <a:ext cx="2271395" cy="746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0710" y="4262120"/>
            <a:ext cx="931545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历史上古“丝绸之路”和新航路开辟后形成的两条重要国际商路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都促进了</a:t>
            </a:r>
            <a:r>
              <a:rPr lang="zh-CN" altLang="en-US" sz="2000">
                <a:sym typeface="+mn-ea"/>
              </a:rPr>
              <a:t>(</a:t>
            </a:r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 )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A. 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中国对外贸易的发展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B. 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世界市场的形成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C. 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亚、欧、美、非各洲文明的交流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D. </a:t>
            </a:r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沿路各国之间的友好交往</a:t>
            </a:r>
            <a:endParaRPr lang="zh-CN" altLang="en-US" sz="2000"/>
          </a:p>
        </p:txBody>
      </p:sp>
      <p:sp>
        <p:nvSpPr>
          <p:cNvPr id="11" name="椭圆 10"/>
          <p:cNvSpPr/>
          <p:nvPr/>
        </p:nvSpPr>
        <p:spPr>
          <a:xfrm>
            <a:off x="3036570" y="4201795"/>
            <a:ext cx="1680210" cy="6800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951095" y="4271645"/>
            <a:ext cx="1591310" cy="6800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9439910" y="4271645"/>
            <a:ext cx="490220" cy="5676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70710" y="1631315"/>
            <a:ext cx="96050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000"/>
              <a:t>1.</a:t>
            </a:r>
            <a:r>
              <a:rPr lang="zh-CN" altLang="en-US" sz="2000"/>
              <a:t>16世纪60年代开始，西班牙人把亚洲尤其是中国的生丝等从马尼拉运往美洲换取金银，形成繁盛的私营对流，这被称为马尼拉大帆船贸易。该材料体现了</a:t>
            </a:r>
            <a:r>
              <a:rPr lang="zh-CN" altLang="en-US" sz="2000">
                <a:sym typeface="+mn-ea"/>
              </a:rPr>
              <a:t>(</a:t>
            </a:r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 )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en-US" altLang="zh-CN" sz="2000"/>
              <a:t>A.</a:t>
            </a:r>
            <a:r>
              <a:rPr lang="zh-CN" altLang="en-US" sz="2000"/>
              <a:t>资本主义萌芽的产生和发展，</a:t>
            </a:r>
            <a:r>
              <a:rPr lang="en-US" altLang="zh-CN" sz="2000"/>
              <a:t>    </a:t>
            </a:r>
            <a:r>
              <a:rPr lang="zh-CN" altLang="en-US" sz="2000"/>
              <a:t>B</a:t>
            </a:r>
            <a:r>
              <a:rPr lang="en-US" altLang="zh-CN" sz="2000"/>
              <a:t>.</a:t>
            </a:r>
            <a:r>
              <a:rPr lang="zh-CN" altLang="en-US" sz="2000"/>
              <a:t>大西洋沿岸工商业经济繁荣，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C</a:t>
            </a:r>
            <a:r>
              <a:rPr lang="en-US" altLang="zh-CN" sz="2000"/>
              <a:t>.</a:t>
            </a:r>
            <a:r>
              <a:rPr lang="zh-CN" altLang="en-US" sz="2000"/>
              <a:t>世界建立起直接的商业联系地，</a:t>
            </a:r>
            <a:r>
              <a:rPr lang="en-US" altLang="zh-CN" sz="2000"/>
              <a:t>D.</a:t>
            </a:r>
            <a:r>
              <a:rPr lang="zh-CN" altLang="en-US" sz="2000"/>
              <a:t>亚洲各国自由贸易开始兴起。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ldLvl="0" animBg="1"/>
      <p:bldP spid="5" grpId="0" bldLvl="0" animBg="1"/>
      <p:bldP spid="12" grpId="0" bldLvl="0" animBg="1"/>
      <p:bldP spid="4" grpId="0"/>
      <p:bldP spid="4" grpId="1"/>
      <p:bldP spid="11" grpId="0" bldLvl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28370" y="1113790"/>
          <a:ext cx="10756265" cy="4940569"/>
        </p:xfrm>
        <a:graphic>
          <a:graphicData uri="http://schemas.openxmlformats.org/drawingml/2006/table">
            <a:tbl>
              <a:tblPr/>
              <a:tblGrid>
                <a:gridCol w="2076450"/>
                <a:gridCol w="8679815"/>
              </a:tblGrid>
              <a:tr h="444422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资本</a:t>
                      </a: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积累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                    “三角贸易”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611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时   间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                 16世纪——19世纪中期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38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国   家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35" b="1" kern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2135" b="1" kern="12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812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65" b="1" i="0" u="none" strike="noStrike" kern="1200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特   点</a:t>
                      </a:r>
                      <a:endParaRPr kumimoji="0" lang="zh-CN" altLang="en-US" sz="1865" b="1" i="0" u="none" strike="noStrike" kern="1200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 以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贩卖黑奴为中心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的贸易，主要在欧洲、非洲、美洲之间进行，航线呈三角形。</a:t>
                      </a:r>
                      <a:endParaRPr lang="zh-CN" altLang="en-US" sz="20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16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927283" y="2155726"/>
            <a:ext cx="5770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葡萄牙、西班牙、英国（获利最大）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091180" y="3608507"/>
            <a:ext cx="87337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fontAlgn="base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(1)对欧洲(英国):带来巨额利润。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algn="l" defTabSz="914400" rtl="0" fontAlgn="base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(2)对非洲:使非洲丧失了近亿的精壮劳力，给非洲带来了深重的义 发展的必要条灾难，造成非洲传统文明衰落社会经济倒退。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algn="l" defTabSz="914400" rtl="0" fontAlgn="base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(3)对美洲:为美洲种植园提供了劳动力，促进了美洲种植园经济的发展;对美洲文化的形成、发展产生了重大影响。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547370"/>
            <a:ext cx="69862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dirty="0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2800" b="1" dirty="0">
              <a:solidFill>
                <a:srgbClr val="C00000"/>
              </a:solidFill>
            </a:endParaRPr>
          </a:p>
          <a:p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29" y="1723325"/>
            <a:ext cx="11352531" cy="27673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5175" y="507365"/>
            <a:ext cx="5839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C00000"/>
                </a:solidFill>
                <a:sym typeface="+mn-ea"/>
              </a:rPr>
              <a:t>（一）文明曙光</a:t>
            </a:r>
            <a:r>
              <a:rPr lang="en-US" altLang="zh-CN" sz="28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资本主义的萌芽</a:t>
            </a:r>
            <a:endParaRPr lang="zh-CN" altLang="en-US" sz="28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1" y="539257"/>
          <a:ext cx="12192000" cy="5674931"/>
        </p:xfrm>
        <a:graphic>
          <a:graphicData uri="http://schemas.openxmlformats.org/drawingml/2006/table">
            <a:tbl>
              <a:tblPr/>
              <a:tblGrid>
                <a:gridCol w="2038588"/>
                <a:gridCol w="2780197"/>
                <a:gridCol w="2997922"/>
                <a:gridCol w="4375293"/>
              </a:tblGrid>
              <a:tr h="370318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   家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charset="-122"/>
                          <a:ea typeface="楷体_GB2312" panose="02010609030101010101" charset="-122"/>
                        </a:rPr>
                        <a:t> </a:t>
                      </a: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美国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908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间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491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根本原因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852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开始标志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12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性</a:t>
                      </a:r>
                      <a:r>
                        <a:rPr lang="en-US" alt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</a:t>
                      </a: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质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资产阶级革命</a:t>
                      </a:r>
                      <a:endParaRPr lang="zh-CN" sz="2000" b="1" dirty="0" smtClean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资产阶级革命</a:t>
                      </a:r>
                      <a:endParaRPr lang="zh-CN" sz="2000" b="1" dirty="0" smtClean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charset="-122"/>
                          <a:ea typeface="楷体_GB2312" panose="02010609030101010101" charset="-122"/>
                        </a:rPr>
                        <a:t>  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重要文献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《权利法案》</a:t>
                      </a:r>
                      <a:endParaRPr lang="zh-CN" altLang="zh-CN" sz="2000" b="1" dirty="0">
                        <a:solidFill>
                          <a:srgbClr val="006600"/>
                        </a:solidFill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《人权宣言》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《独立宣言》</a:t>
                      </a:r>
                      <a:endParaRPr lang="zh-CN" sz="2000" b="1" dirty="0" smtClean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《1787年宪法》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622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lang="zh-CN" sz="2000" b="1" dirty="0" smtClean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lang="zh-CN" sz="2000" b="1" dirty="0" smtClean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意义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</a:t>
                      </a: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推翻了封建君主专制，确立了资产阶级的统治地位，为发展资本主义扫清了道路，推动了世界历史进程</a:t>
                      </a:r>
                      <a:r>
                        <a:rPr lang="zh-CN" altLang="en-US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。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None/>
                      </a:pPr>
                      <a:r>
                        <a:rPr lang="en-US" altLang="zh-CN" sz="2000" b="1" baseline="0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 </a:t>
                      </a: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摧毁了法国的封建统治，传播了资产阶级自由民主的进步思想，对世界历史的发展有很大影响。</a:t>
                      </a:r>
                      <a:endParaRPr lang="zh-CN" sz="2000" b="1" dirty="0" smtClean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None/>
                      </a:pPr>
                      <a:r>
                        <a:rPr lang="en-US" alt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  </a:t>
                      </a:r>
                      <a:r>
                        <a:rPr lang="zh-CN" sz="2000" b="1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结束了英国的殖民统治，实现了国家的独立，确立了比较民主的资产阶级政治体制，有利于美国资本主义的发展 。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1" name="Text Box 69"/>
          <p:cNvSpPr txBox="1"/>
          <p:nvPr/>
        </p:nvSpPr>
        <p:spPr>
          <a:xfrm>
            <a:off x="2270164" y="2512000"/>
            <a:ext cx="28396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1640年新议会的召开</a:t>
            </a:r>
            <a:endParaRPr lang="zh-CN" sz="2000" b="1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42" name="Text Box 70"/>
          <p:cNvSpPr txBox="1"/>
          <p:nvPr/>
        </p:nvSpPr>
        <p:spPr>
          <a:xfrm>
            <a:off x="5109845" y="2491740"/>
            <a:ext cx="28505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1789年攻占巴士底</a:t>
            </a:r>
            <a:r>
              <a:rPr lang="zh-CN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狱</a:t>
            </a:r>
            <a:endParaRPr lang="zh-CN" sz="2000" b="1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48" name="Text Box 76"/>
          <p:cNvSpPr txBox="1"/>
          <p:nvPr/>
        </p:nvSpPr>
        <p:spPr>
          <a:xfrm>
            <a:off x="8070850" y="3260629"/>
            <a:ext cx="36390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资产阶级革命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民族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解放战争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 Box 54"/>
          <p:cNvSpPr txBox="1"/>
          <p:nvPr/>
        </p:nvSpPr>
        <p:spPr>
          <a:xfrm>
            <a:off x="2269826" y="1018570"/>
            <a:ext cx="2685415" cy="420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base">
              <a:spcBef>
                <a:spcPct val="20000"/>
              </a:spcBef>
              <a:buClrTx/>
              <a:buSzTx/>
              <a:buFontTx/>
            </a:pPr>
            <a:r>
              <a:rPr lang="zh-CN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1640</a:t>
            </a:r>
            <a:r>
              <a:rPr lang="zh-CN" altLang="en-US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——1688</a:t>
            </a:r>
            <a:r>
              <a:rPr lang="zh-CN" altLang="en-US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sz="2135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55"/>
          <p:cNvSpPr txBox="1"/>
          <p:nvPr/>
        </p:nvSpPr>
        <p:spPr>
          <a:xfrm>
            <a:off x="5436738" y="1034914"/>
            <a:ext cx="1788330" cy="420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1789</a:t>
            </a:r>
            <a:r>
              <a:rPr lang="zh-CN" altLang="en-US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135" dirty="0" smtClean="0">
                <a:latin typeface="宋体" panose="02010600030101010101" pitchFamily="2" charset="-122"/>
                <a:ea typeface="宋体" panose="02010600030101010101" pitchFamily="2" charset="-122"/>
              </a:rPr>
              <a:t>爆发</a:t>
            </a:r>
            <a:endParaRPr lang="zh-CN" altLang="zh-CN" sz="2000" b="1" dirty="0">
              <a:solidFill>
                <a:srgbClr val="3366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Rectangle 56"/>
          <p:cNvSpPr/>
          <p:nvPr/>
        </p:nvSpPr>
        <p:spPr>
          <a:xfrm>
            <a:off x="8504024" y="993822"/>
            <a:ext cx="2365375" cy="420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1775</a:t>
            </a:r>
            <a:r>
              <a:rPr lang="zh-CN" altLang="en-US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sz="2135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—1783年</a:t>
            </a:r>
            <a:endParaRPr lang="zh-CN" altLang="en-US" sz="2000" b="1" dirty="0">
              <a:solidFill>
                <a:srgbClr val="3366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Text Box 57"/>
          <p:cNvSpPr txBox="1"/>
          <p:nvPr/>
        </p:nvSpPr>
        <p:spPr>
          <a:xfrm>
            <a:off x="2453640" y="1710055"/>
            <a:ext cx="45796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封建统治严重阻碍资本主义发展</a:t>
            </a:r>
            <a:endParaRPr lang="zh-CN" sz="2000" b="1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000" b="1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 Box 71"/>
          <p:cNvSpPr txBox="1"/>
          <p:nvPr/>
        </p:nvSpPr>
        <p:spPr>
          <a:xfrm>
            <a:off x="8033385" y="2491740"/>
            <a:ext cx="2926080" cy="420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135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1775年来克星顿枪声</a:t>
            </a:r>
            <a:endParaRPr lang="zh-CN" sz="2135" b="1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15731" y="1546566"/>
            <a:ext cx="3114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lang="zh-CN" sz="2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英国殖民统治阻碍北美资本主义经济发展</a:t>
            </a:r>
            <a:endParaRPr lang="zh-CN" altLang="en-US" sz="2000" b="1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2920" y="78105"/>
            <a:ext cx="692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sym typeface="+mn-ea"/>
              </a:rPr>
              <a:t>（二）革命风暴</a:t>
            </a:r>
            <a:r>
              <a:rPr lang="en-US" altLang="zh-CN" sz="2800" b="1">
                <a:solidFill>
                  <a:srgbClr val="C00000"/>
                </a:solidFill>
                <a:sym typeface="+mn-ea"/>
              </a:rPr>
              <a:t>-----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资本主义制度初步确立</a:t>
            </a:r>
            <a:endParaRPr lang="zh-CN" altLang="en-US" sz="28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" grpId="0"/>
      <p:bldP spid="3141" grpId="1"/>
      <p:bldP spid="3142" grpId="0"/>
      <p:bldP spid="3142" grpId="1"/>
      <p:bldP spid="7" grpId="0"/>
      <p:bldP spid="7" grpId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/>
          <p:nvPr/>
        </p:nvSpPr>
        <p:spPr>
          <a:xfrm>
            <a:off x="3381880" y="91729"/>
            <a:ext cx="853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中外历史上著名的法律文献</a:t>
            </a:r>
            <a:endParaRPr lang="zh-CN" altLang="en-US" sz="32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1546343" y="675294"/>
            <a:ext cx="6487316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迄今已知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世界上第一部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较为完整的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成文法典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标志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罗马成文法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的诞生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奠定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欧洲民法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的基础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标志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英国君主立宪制度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的形成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第一个以国家名义明确表述资产阶级要求的纲领性文献，被称为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“第一个人权宣言”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世界上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第一部资产阶级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成文宪法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法国大革命的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纲领性文献</a:t>
            </a:r>
            <a:endParaRPr lang="zh-CN" altLang="en-US" sz="2000" b="1" dirty="0" smtClean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近代欧洲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各国资产阶级法典的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范本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我国第一部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资产阶级宪法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我国第一部社会主义类型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的宪法</a:t>
            </a: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5680" y="659553"/>
            <a:ext cx="345440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《汉谟拉比法典》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《十二铜表法》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《罗马民法大全》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《权利法案》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《独立宣言》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《1787年宪法》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《人权宣言》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《拿破仑法典》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《中华民国临时约法》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1954《中华人民共和国宪法》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880165" y="99616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672465" y="351155"/>
            <a:ext cx="271653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b="1" cap="all" spc="0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中考链接：</a:t>
            </a:r>
            <a:endParaRPr lang="zh-CN" altLang="en-US" sz="36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1810" y="1366520"/>
            <a:ext cx="82207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、（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2018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2000" b="1">
                <a:sym typeface="+mn-ea"/>
              </a:rPr>
              <a:t>历史学家帕尔默说，在18世纪后期的40年中，整个大西洋文明受到了具有相同目标的一场革命运动的涤荡。“相同目标”是</a:t>
            </a:r>
            <a:r>
              <a:rPr lang="zh-CN" altLang="en-US" sz="2000">
                <a:sym typeface="+mn-ea"/>
              </a:rPr>
              <a:t>(</a:t>
            </a:r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 )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A．建立资产阶级统治                  B．实现民族独立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C．确立君主立宪制度                  D．废除君主专制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1893570" y="3909695"/>
            <a:ext cx="856107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、（</a:t>
            </a:r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议会发布了一项文件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作为新国王登基的条件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.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文件保证了议会的官论自由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并规定除非得到议会同意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禁止在和平时期保留军队。国王与议会之间的互信得到了保证。该文件是</a:t>
            </a:r>
            <a:r>
              <a:rPr lang="zh-CN" altLang="en-US" sz="2000">
                <a:sym typeface="+mn-ea"/>
              </a:rPr>
              <a:t>(</a:t>
            </a:r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 )</a:t>
            </a:r>
            <a:endParaRPr lang="en-US" sz="2000" b="1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《权利法案》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		B.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《人权宣言》</a:t>
            </a:r>
            <a:endParaRPr lang="en-US" sz="2000" b="1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《独立宣官》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		D.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《民法典》</a:t>
            </a:r>
            <a:endParaRPr lang="zh-CN" altLang="en-US" sz="2000" b="1"/>
          </a:p>
        </p:txBody>
      </p:sp>
      <p:sp>
        <p:nvSpPr>
          <p:cNvPr id="2" name="椭圆 1"/>
          <p:cNvSpPr/>
          <p:nvPr/>
        </p:nvSpPr>
        <p:spPr>
          <a:xfrm>
            <a:off x="3282315" y="3999865"/>
            <a:ext cx="878840" cy="5200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57520" y="1517650"/>
            <a:ext cx="2212340" cy="411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781810" y="1942465"/>
            <a:ext cx="3678555" cy="411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49115" y="4519930"/>
            <a:ext cx="4700905" cy="411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2" grpId="0" bldLvl="0" animBg="1"/>
      <p:bldP spid="2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3585" y="280670"/>
            <a:ext cx="10807700" cy="1671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sym typeface="+mn-ea"/>
              </a:rPr>
              <a:t>（三）钢铁洪流</a:t>
            </a:r>
            <a:r>
              <a:rPr lang="en-US" altLang="zh-CN" sz="28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工业革命的开展</a:t>
            </a:r>
            <a:endParaRPr lang="zh-CN" altLang="en-US" sz="2800" b="1">
              <a:solidFill>
                <a:srgbClr val="C00000"/>
              </a:solidFill>
            </a:endParaRPr>
          </a:p>
          <a:p>
            <a:endParaRPr lang="zh-CN" altLang="en-US" sz="3730">
              <a:solidFill>
                <a:srgbClr val="FF0000"/>
              </a:solidFill>
            </a:endParaRPr>
          </a:p>
          <a:p>
            <a:endParaRPr lang="zh-CN" altLang="en-US" sz="3735"/>
          </a:p>
        </p:txBody>
      </p:sp>
      <p:sp>
        <p:nvSpPr>
          <p:cNvPr id="2" name="文本框 1"/>
          <p:cNvSpPr txBox="1"/>
          <p:nvPr/>
        </p:nvSpPr>
        <p:spPr>
          <a:xfrm>
            <a:off x="1266825" y="727710"/>
            <a:ext cx="94983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工业革命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: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是指在生产领域发明、制造机器，促进生产发展的革命性变化。即以机器取代人力,以大规模工厂化生产取代个体手工工场生产的一场生产与技术革命。</a:t>
            </a:r>
            <a:endParaRPr kumimoji="0" lang="zh-CN" altLang="en-US" sz="2000" b="1" kern="1200" cap="none" spc="0" normalizeH="0" baseline="0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6090920" y="4515485"/>
            <a:ext cx="4926965" cy="460375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大规模</a:t>
            </a:r>
            <a:r>
              <a:rPr kumimoji="0" lang="zh-CN" altLang="en-US" sz="2400" b="1" i="0" u="none" strike="noStrike" kern="1200" cap="none" spc="0" normalizeH="0" baseline="0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工厂</a:t>
            </a:r>
            <a:r>
              <a:rPr kumimoji="0" lang="zh-CN" altLang="en-US" sz="2400" b="1" i="0" u="none" strike="noStrike" kern="1200" cap="none" spc="0" normalizeH="0" baseline="0" noProof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化生产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5957764" y="1935545"/>
            <a:ext cx="2585720" cy="506730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7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1" name="AutoShape 9"/>
          <p:cNvSpPr/>
          <p:nvPr/>
        </p:nvSpPr>
        <p:spPr>
          <a:xfrm>
            <a:off x="4324544" y="3009542"/>
            <a:ext cx="1066800" cy="452120"/>
          </a:xfrm>
          <a:prstGeom prst="rightArrow">
            <a:avLst>
              <a:gd name="adj1" fmla="val 50000"/>
              <a:gd name="adj2" fmla="val 4407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266190" y="4469765"/>
            <a:ext cx="3283585" cy="460375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个体</a:t>
            </a:r>
            <a:r>
              <a:rPr kumimoji="0" lang="zh-CN" altLang="en-US" sz="2400" b="1" i="0" u="none" strike="noStrike" kern="1200" cap="none" spc="0" normalizeH="0" baseline="0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手工工场</a:t>
            </a:r>
            <a:r>
              <a:rPr kumimoji="0" lang="zh-CN" altLang="en-US" sz="2400" b="1" i="0" u="none" strike="noStrike" kern="1200" cap="none" spc="0" normalizeH="0" baseline="0" noProof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</a:t>
            </a:r>
            <a:endParaRPr kumimoji="0" lang="zh-CN" altLang="en-US" sz="2400" b="1" i="0" u="none" strike="noStrike" kern="1200" cap="none" spc="0" normalizeH="0" baseline="0" noProof="1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AutoShape 12"/>
          <p:cNvSpPr/>
          <p:nvPr/>
        </p:nvSpPr>
        <p:spPr>
          <a:xfrm>
            <a:off x="4324985" y="4518660"/>
            <a:ext cx="1398905" cy="4572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3835" y="54521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1560" y="5285740"/>
            <a:ext cx="104997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影响：</a:t>
            </a:r>
            <a:endParaRPr lang="en-US" altLang="zh-CN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积极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工业革命极大地提高了生产力水平，人类进入了蒸汽时代。19世纪中期，英国已成为世界上第一个工业国家。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消极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①加剧了殖民扩张和掠夺。②造成严重的环境污染。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5395" y="2139315"/>
            <a:ext cx="2997200" cy="214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" descr="http://cimg2.163.com/catchimg/20100430/7TSD13K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595" y="2175510"/>
            <a:ext cx="3536315" cy="2112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1255395" y="4975860"/>
            <a:ext cx="5547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55420" y="1716405"/>
            <a:ext cx="101193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1813—1844</a:t>
            </a:r>
            <a:r>
              <a:rPr lang="zh-CN" sz="2000" b="1">
                <a:ea typeface="宋体" panose="02010600030101010101" pitchFamily="2" charset="-122"/>
              </a:rPr>
              <a:t>年，印度输出的原棉由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4000</a:t>
            </a:r>
            <a:r>
              <a:rPr lang="zh-CN" sz="2000" b="1">
                <a:ea typeface="宋体" panose="02010600030101010101" pitchFamily="2" charset="-122"/>
              </a:rPr>
              <a:t>多吨猛升至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2000" b="1">
                <a:ea typeface="宋体" panose="02010600030101010101" pitchFamily="2" charset="-122"/>
              </a:rPr>
              <a:t>万吨：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1813—1828</a:t>
            </a:r>
            <a:r>
              <a:rPr lang="zh-CN" sz="2000" b="1">
                <a:ea typeface="宋体" panose="02010600030101010101" pitchFamily="2" charset="-122"/>
              </a:rPr>
              <a:t>年，从加尔各答出口的生丝激增近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lang="zh-CN" sz="2000" b="1">
                <a:ea typeface="宋体" panose="02010600030101010101" pitchFamily="2" charset="-122"/>
              </a:rPr>
              <a:t>倍；同时，罂粟的种植面积也不断扩大。这表明印度（</a:t>
            </a:r>
            <a:r>
              <a:rPr lang="en-US" sz="2000" b="1">
                <a:latin typeface="\0027Times New Roman\0027" charset="0"/>
                <a:ea typeface="宋体" panose="02010600030101010101" pitchFamily="2" charset="-122"/>
              </a:rPr>
              <a:t>       </a:t>
            </a:r>
            <a:r>
              <a:rPr lang="zh-CN" sz="2000" b="1">
                <a:ea typeface="宋体" panose="02010600030101010101" pitchFamily="2" charset="-122"/>
              </a:rPr>
              <a:t>）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A</a:t>
            </a:r>
            <a:r>
              <a:rPr lang="zh-CN" sz="2000" b="1">
                <a:ea typeface="宋体" panose="02010600030101010101" pitchFamily="2" charset="-122"/>
              </a:rPr>
              <a:t>．对华贸易量激增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	                       B</a:t>
            </a:r>
            <a:r>
              <a:rPr lang="zh-CN" sz="2000" b="1">
                <a:ea typeface="宋体" panose="02010600030101010101" pitchFamily="2" charset="-122"/>
              </a:rPr>
              <a:t>．棉纺织业发展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endParaRPr 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000" b="1">
                <a:ea typeface="宋体" panose="02010600030101010101" pitchFamily="2" charset="-122"/>
              </a:rPr>
              <a:t>．经济殖民地化加深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	                       D</a:t>
            </a:r>
            <a:r>
              <a:rPr lang="zh-CN" sz="2000" b="1">
                <a:ea typeface="宋体" panose="02010600030101010101" pitchFamily="2" charset="-122"/>
              </a:rPr>
              <a:t>．自由贸易繁荣</a:t>
            </a:r>
            <a:endParaRPr lang="zh-CN" altLang="en-US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1455420" y="840740"/>
            <a:ext cx="22161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3200"/>
          </a:p>
        </p:txBody>
      </p:sp>
      <p:sp>
        <p:nvSpPr>
          <p:cNvPr id="11" name="椭圆 10"/>
          <p:cNvSpPr/>
          <p:nvPr/>
        </p:nvSpPr>
        <p:spPr>
          <a:xfrm>
            <a:off x="1894840" y="1716405"/>
            <a:ext cx="1680210" cy="6800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 flipH="1">
            <a:off x="3575050" y="1716405"/>
            <a:ext cx="1966595" cy="5886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503920" y="1750695"/>
            <a:ext cx="1473200" cy="5200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546985" y="2270760"/>
            <a:ext cx="1473200" cy="5200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94889" y="1699523"/>
            <a:ext cx="9364980" cy="2861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2022</a:t>
            </a:r>
            <a:r>
              <a:rPr lang="zh-CN" altLang="en-US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年中考二</a:t>
            </a:r>
            <a:r>
              <a:rPr lang="zh-CN" altLang="en-US" sz="6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轮备考</a:t>
            </a:r>
            <a:br>
              <a:rPr lang="zh-CN" altLang="en-US" sz="6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</a:br>
            <a:r>
              <a:rPr lang="zh-CN" altLang="en-US" sz="6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以《西方</a:t>
            </a:r>
            <a:r>
              <a:rPr lang="zh-CN" altLang="en-US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近代化》专题为例</a:t>
            </a:r>
            <a:endParaRPr lang="zh-CN" altLang="en-US" sz="6000" b="1" cap="all" spc="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3298" y="260092"/>
            <a:ext cx="1486841" cy="1470969"/>
            <a:chOff x="1747814" y="846409"/>
            <a:chExt cx="1870428" cy="1870428"/>
          </a:xfrm>
        </p:grpSpPr>
        <p:grpSp>
          <p:nvGrpSpPr>
            <p:cNvPr id="1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899" y="1065986"/>
              <a:ext cx="1406966" cy="14069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63600" y="158327"/>
            <a:ext cx="979762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sym typeface="+mn-ea"/>
              </a:rPr>
              <a:t>四、时代来临</a:t>
            </a:r>
            <a:r>
              <a:rPr lang="en-US" altLang="zh-CN" sz="2800" b="1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C00000"/>
                </a:solidFill>
                <a:sym typeface="+mn-ea"/>
              </a:rPr>
              <a:t>资本主义制度扩张</a:t>
            </a:r>
            <a:endParaRPr lang="zh-CN" altLang="en-US" sz="2800" b="1">
              <a:solidFill>
                <a:srgbClr val="C00000"/>
              </a:solidFill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73907" y="1628987"/>
            <a:ext cx="3201247" cy="28287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1340" y="1628140"/>
            <a:ext cx="3796453" cy="28295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89873" y="1628140"/>
            <a:ext cx="3213100" cy="2829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0387" y="4821767"/>
            <a:ext cx="93903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19世纪60、70年代，资产阶级革命和改革遍及欧洲、美洲、亚洲，资本主义制度在世界范围内确立。</a:t>
            </a:r>
            <a:endParaRPr lang="zh-CN" altLang="en-US" sz="28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表格 46082"/>
          <p:cNvGraphicFramePr/>
          <p:nvPr>
            <p:custDataLst>
              <p:tags r:id="rId1"/>
            </p:custDataLst>
          </p:nvPr>
        </p:nvGraphicFramePr>
        <p:xfrm>
          <a:off x="88265" y="483868"/>
          <a:ext cx="11761613" cy="5870278"/>
        </p:xfrm>
        <a:graphic>
          <a:graphicData uri="http://schemas.openxmlformats.org/drawingml/2006/table">
            <a:tbl>
              <a:tblPr/>
              <a:tblGrid>
                <a:gridCol w="1300480"/>
                <a:gridCol w="4937410"/>
                <a:gridCol w="5523723"/>
              </a:tblGrid>
              <a:tr h="62225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国  家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+mn-ea"/>
                        </a:rPr>
                        <a:t>俄国亚历山大二世改革</a:t>
                      </a:r>
                      <a:endParaRPr lang="zh-CN" altLang="en-US" sz="2000" b="1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latin typeface="+mj-ea"/>
                        <a:ea typeface="+mj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19954" marR="119954" marT="46794" marB="46794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+mn-ea"/>
                        </a:rPr>
                        <a:t>日本明治维新</a:t>
                      </a:r>
                      <a:endParaRPr lang="zh-CN" altLang="en-US" sz="2000" b="1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latin typeface="+mj-ea"/>
                        <a:ea typeface="+mj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19954" marR="119954" marT="46794" marB="46794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92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根本原因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91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性  质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14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u="none" kern="1200" baseline="0" dirty="0" smtClean="0">
                          <a:solidFill>
                            <a:prstClr val="black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内  容</a:t>
                      </a:r>
                      <a:endParaRPr lang="zh-CN" altLang="en-US" sz="2000" b="1" u="none" kern="1200" baseline="0" dirty="0">
                        <a:solidFill>
                          <a:prstClr val="black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00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历史意义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0" dirty="0">
                        <a:solidFill>
                          <a:schemeClr val="tx2"/>
                        </a:solidFill>
                        <a:latin typeface="+mj-ea"/>
                        <a:ea typeface="+mj-ea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endParaRPr lang="en-US" altLang="zh-CN" sz="20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j-ea"/>
                        <a:sym typeface="楷体_GB2312" panose="02010609030101010101" charset="-122"/>
                      </a:endParaRPr>
                    </a:p>
                    <a:p>
                      <a:pPr mar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j-ea"/>
                          <a:sym typeface="楷体_GB2312" panose="02010609030101010101" charset="-122"/>
                        </a:rPr>
                        <a:t>(</a:t>
                      </a:r>
                      <a:r>
                        <a:rPr lang="zh-CN" alt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j-ea"/>
                          <a:sym typeface="楷体_GB2312" panose="02010609030101010101" charset="-122"/>
                        </a:rPr>
                        <a:t>1)</a:t>
                      </a:r>
                      <a:r>
                        <a:rPr lang="zh-CN" alt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j-ea"/>
                          <a:sym typeface="+mn-ea"/>
                        </a:rPr>
                        <a:t>成为日本历史的重大转折点。</a:t>
                      </a:r>
                      <a:endParaRPr lang="zh-CN" altLang="en-US" sz="20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j-ea"/>
                      </a:endParaRPr>
                    </a:p>
                    <a:p>
                      <a:pPr mar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j-ea"/>
                          <a:sym typeface="+mn-ea"/>
                        </a:rPr>
                        <a:t>(2)日本迅速走上了发展资本主义的道路，实现了“富国强兵”，开始跻身资本主义强国之列。</a:t>
                      </a:r>
                      <a:endParaRPr lang="zh-CN" altLang="en-US" sz="20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j-ea"/>
                      </a:endParaRPr>
                    </a:p>
                    <a:p>
                      <a:pPr mar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j-ea"/>
                          <a:sym typeface="楷体_GB2312" panose="02010609030101010101" charset="-122"/>
                        </a:rPr>
                        <a:t>(3)但是改革保留了旧制度残余，军国主义色彩浓厚。</a:t>
                      </a:r>
                      <a:endParaRPr lang="zh-CN" altLang="en-US" sz="20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j-ea"/>
                        <a:sym typeface="楷体_GB2312" panose="02010609030101010101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30821" y="1285758"/>
            <a:ext cx="5041900" cy="54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 fontAlgn="base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农奴制严重制约俄国经济发展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72721" y="1940223"/>
            <a:ext cx="3883660" cy="454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自上而下的资产阶级性质的改革</a:t>
            </a:r>
            <a:endParaRPr lang="zh-CN" altLang="en-US" sz="20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80315" y="2678540"/>
            <a:ext cx="469646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 fontAlgn="base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农奴获得人身自由，可以改变身份，自由转换职业；农奴在获得解放的同时，可以获得一份土地，但是必须出钱赎买。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76365" y="2716244"/>
            <a:ext cx="5355863" cy="13468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 fontAlgn="base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政治上：“废藩置县”，实现中央集权；</a:t>
            </a:r>
            <a:endParaRPr lang="en-US" altLang="zh-CN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经济上：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“殖产兴业”</a:t>
            </a:r>
            <a:r>
              <a:rPr lang="zh-CN" altLang="en-US" sz="2000" b="1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，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大力发展近代经济；</a:t>
            </a:r>
            <a:endParaRPr lang="en-US" altLang="zh-CN" sz="20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社会生活上：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提倡“文明开化”</a:t>
            </a:r>
            <a:endParaRPr lang="zh-CN" altLang="en-US" sz="2000" b="1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80315" y="4645127"/>
            <a:ext cx="4837430" cy="1160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废除了封建农奴制，促进了资本主义的发展，使俄国走上了资本主义发展的道路。保留大量封建残余。</a:t>
            </a:r>
            <a:endParaRPr lang="zh-CN" altLang="en-US" sz="2000" b="1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335395" y="1317707"/>
            <a:ext cx="5532542" cy="454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幕府的封建统治严重阻碍了资本主义的发展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844372" y="1889526"/>
            <a:ext cx="3893955" cy="54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 fontAlgn="base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自上而下的资产阶级性质的改革</a:t>
            </a:r>
            <a:endParaRPr lang="zh-CN" altLang="en-US" sz="20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450" y="1270"/>
            <a:ext cx="7580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（四）时代来临</a:t>
            </a: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------</a:t>
            </a:r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资本主义制度扩张</a:t>
            </a:r>
            <a:endParaRPr lang="zh-CN" altLang="en-US" sz="2800" b="1" dirty="0">
              <a:solidFill>
                <a:srgbClr val="C00000"/>
              </a:solidFill>
            </a:endParaRPr>
          </a:p>
          <a:p>
            <a:pPr algn="l"/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9" grpId="0"/>
      <p:bldP spid="2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28370" y="1113790"/>
          <a:ext cx="10756265" cy="5748020"/>
        </p:xfrm>
        <a:graphic>
          <a:graphicData uri="http://schemas.openxmlformats.org/drawingml/2006/table">
            <a:tbl>
              <a:tblPr/>
              <a:tblGrid>
                <a:gridCol w="2076450"/>
                <a:gridCol w="8679815"/>
              </a:tblGrid>
              <a:tr h="70040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名称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         </a:t>
                      </a: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微软雅黑" panose="020B0503020204020204" pitchFamily="34" charset="-122"/>
                        </a:rPr>
                        <a:t>美国内战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95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微软雅黑" panose="020B0503020204020204" pitchFamily="34" charset="-122"/>
                        </a:rPr>
                        <a:t>根本原因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      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微软雅黑" panose="020B0503020204020204" pitchFamily="34" charset="-122"/>
                        </a:rPr>
                        <a:t>南北两种经济形式的矛盾不可调和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38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微软雅黑" panose="020B0503020204020204" pitchFamily="34" charset="-122"/>
                        </a:rPr>
                        <a:t>导火线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35" b="1" kern="1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2135" b="1" kern="12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812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65" b="1" i="0" u="none" strike="noStrike" kern="1200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重要文献</a:t>
                      </a:r>
                      <a:endParaRPr kumimoji="0" lang="zh-CN" altLang="en-US" sz="1865" b="1" i="0" u="none" strike="noStrike" kern="1200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 《解放黑人奴隶宣言》和《宅地法》颁布</a:t>
                      </a:r>
                      <a:endParaRPr lang="en-US" altLang="zh-CN" sz="20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430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影  响</a:t>
                      </a:r>
                      <a:endParaRPr kumimoji="0" lang="zh-CN" altLang="en-US" sz="2000" b="1" i="0" u="none" strike="noStrike" cap="none" normalizeH="0" baseline="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988753" y="2978051"/>
            <a:ext cx="5770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林肯就任总统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171825" y="5215890"/>
            <a:ext cx="8803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美国历史上第二次资产阶级革命，维护了国家统一，废除了奴隶制度，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扫清了资本主义发展的又一大障碍，为以后经济的迅速发展创造了条件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547370"/>
            <a:ext cx="6986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（四）时代来临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资本主义制度扩张</a:t>
            </a:r>
            <a:endParaRPr lang="zh-CN" altLang="en-US" sz="2800" b="1" dirty="0"/>
          </a:p>
        </p:txBody>
      </p:sp>
      <p:sp>
        <p:nvSpPr>
          <p:cNvPr id="45092" name="文本框 45091"/>
          <p:cNvSpPr txBox="1"/>
          <p:nvPr/>
        </p:nvSpPr>
        <p:spPr>
          <a:xfrm>
            <a:off x="9759738" y="891540"/>
            <a:ext cx="755015" cy="386588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193426" tIns="96712" rIns="193426" bIns="96712" anchor="t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表格 46082"/>
          <p:cNvGraphicFramePr/>
          <p:nvPr>
            <p:custDataLst>
              <p:tags r:id="rId1"/>
            </p:custDataLst>
          </p:nvPr>
        </p:nvGraphicFramePr>
        <p:xfrm>
          <a:off x="657225" y="849630"/>
          <a:ext cx="10890250" cy="5094514"/>
        </p:xfrm>
        <a:graphic>
          <a:graphicData uri="http://schemas.openxmlformats.org/drawingml/2006/table">
            <a:tbl>
              <a:tblPr/>
              <a:tblGrid>
                <a:gridCol w="1572895"/>
                <a:gridCol w="4923155"/>
                <a:gridCol w="4394200"/>
              </a:tblGrid>
              <a:tr h="5003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项  目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美国独立战争</a:t>
                      </a:r>
                      <a:endParaRPr lang="zh-CN" altLang="en-US" sz="24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119954" marR="119954" marT="46794" marB="46794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美国内战</a:t>
                      </a:r>
                      <a:endParaRPr lang="zh-CN" altLang="en-US" sz="24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119954" marR="119954" marT="46794" marB="46794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98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根本原因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7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性  质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0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重要文件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62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微软雅黑" panose="020B0503020204020204" pitchFamily="34" charset="-122"/>
                        </a:rPr>
                        <a:t>历史意义</a:t>
                      </a:r>
                      <a:endParaRPr lang="zh-CN" altLang="en-US" sz="2000" b="1" dirty="0" smtClean="0">
                        <a:solidFill>
                          <a:prstClr val="black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8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121873" marR="121873"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58060" y="1561461"/>
            <a:ext cx="4897120" cy="48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英国的殖民统治阻碍北美的资本主义发展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798863" y="2478510"/>
            <a:ext cx="3466465" cy="452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第二次资产阶级革命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76876" y="3312898"/>
            <a:ext cx="1776259" cy="452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《独立宣言》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910830" y="3121090"/>
            <a:ext cx="3655060" cy="913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《解放黑人奴隶宣言》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 《宅地法》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253591" y="4167247"/>
            <a:ext cx="4990465" cy="152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结束了英国的殖民统治，实现了国家独立，确立了比较民主的资产阶级政治体制，有利于美国资本主义的发展。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260396" y="4157060"/>
            <a:ext cx="4392489" cy="152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通过战争美国维护了国家统一，废除了奴隶制度，扫清了资本主义发展的又一大障碍。</a:t>
            </a:r>
            <a:endParaRPr lang="zh-CN" altLang="en-US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155180" y="1299275"/>
            <a:ext cx="4603115" cy="106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北方资本主义经济和南方种植园经济的矛盾不可调和</a:t>
            </a:r>
            <a:endParaRPr lang="zh-CN" altLang="en-US" sz="2665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400169" y="2494734"/>
            <a:ext cx="4697307" cy="48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5069" tIns="72533" rIns="145069" bIns="72533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既是民族解放战争也是资产阶级革命</a:t>
            </a:r>
            <a:endParaRPr lang="zh-CN" altLang="en-US" sz="2000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225" y="-17145"/>
            <a:ext cx="72536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（四）时代来临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------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资本主义制度扩张</a:t>
            </a:r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9" grpId="0"/>
      <p:bldP spid="2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6340" y="1485265"/>
            <a:ext cx="103479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 b="1"/>
              <a:t>1.在1878年的日本,儿童玩拍球游戏时，用10种最值得采用的新事物的名称来代替数字，它们分别是汽灯、蒸汽机、马车、照相机、电报、避雷针、报纸、学校、信箱和轮船。这主要反映了日本(</a:t>
            </a:r>
            <a:r>
              <a:rPr lang="en-US" altLang="zh-CN" sz="2000" b="1"/>
              <a:t>     </a:t>
            </a:r>
            <a:r>
              <a:rPr lang="zh-CN" altLang="en-US" sz="2000" b="1"/>
              <a:t> )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A.殖产兴业的经济政策</a:t>
            </a:r>
            <a:r>
              <a:rPr lang="en-US" altLang="zh-CN" sz="2000" b="1"/>
              <a:t>                       </a:t>
            </a:r>
            <a:r>
              <a:rPr lang="zh-CN" altLang="en-US" sz="2000" b="1"/>
              <a:t>B.富国强兵的奋斗目标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C.全盘西化的生活方式</a:t>
            </a:r>
            <a:r>
              <a:rPr lang="en-US" altLang="zh-CN" sz="2000" b="1"/>
              <a:t>                       </a:t>
            </a:r>
            <a:r>
              <a:rPr lang="zh-CN" altLang="en-US" sz="2000" b="1"/>
              <a:t>D.文明开化的文化政策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383223" y="660400"/>
            <a:ext cx="2478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3600" b="1" cap="all" dirty="0" smtClean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15135" y="1413510"/>
            <a:ext cx="1567180" cy="5200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27215" y="1575435"/>
            <a:ext cx="3886835" cy="448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8220" y="4629150"/>
            <a:ext cx="101961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下列关于美国独立战争、南北战争的相同点的归纳，不正确的是</a:t>
            </a:r>
            <a:r>
              <a:rPr lang="zh-CN" altLang="en-US" sz="2000" b="1">
                <a:sym typeface="+mn-ea"/>
              </a:rPr>
              <a:t>(</a:t>
            </a:r>
            <a:r>
              <a:rPr lang="en-US" altLang="zh-CN" sz="2000" b="1">
                <a:sym typeface="+mn-ea"/>
              </a:rPr>
              <a:t>     </a:t>
            </a:r>
            <a:r>
              <a:rPr lang="zh-CN" altLang="en-US" sz="2000" b="1">
                <a:sym typeface="+mn-ea"/>
              </a:rPr>
              <a:t> )</a:t>
            </a:r>
            <a:endParaRPr lang="zh-CN" altLang="en-US" sz="2000" b="1"/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kumimoji="0" lang="zh-CN" altLang="en-US" sz="20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 </a:t>
            </a: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引起战争的经济原因都与英国有关     </a:t>
            </a:r>
            <a:r>
              <a:rPr lang="en-US" altLang="zh-CN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 </a:t>
            </a: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都是资产阶级革命     </a:t>
            </a:r>
            <a:endParaRPr kumimoji="0" lang="zh-CN" altLang="en-US" sz="20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 </a:t>
            </a: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都有利于美国资本主义的发展         </a:t>
            </a:r>
            <a:r>
              <a:rPr lang="en-US" altLang="zh-CN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D. </a:t>
            </a:r>
            <a:r>
              <a:rPr lang="zh-CN" altLang="en-US" sz="2000" b="1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都改变了美国的社会制度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80355" y="4629150"/>
            <a:ext cx="840105" cy="5575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95490" y="4738370"/>
            <a:ext cx="948690" cy="448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6280" y="2249805"/>
            <a:ext cx="8220075" cy="4892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二、再识西方</a:t>
            </a:r>
            <a:r>
              <a:rPr lang="zh-CN" altLang="en-US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近代化</a:t>
            </a:r>
            <a:endParaRPr lang="zh-CN" altLang="en-US" sz="60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 dirty="0" smtClean="0">
                <a:latin typeface="+mj-ea"/>
                <a:ea typeface="+mj-ea"/>
                <a:cs typeface="+mj-ea"/>
                <a:sym typeface="+mn-ea"/>
              </a:rPr>
              <a:t>       （思想革命</a:t>
            </a:r>
            <a:r>
              <a:rPr lang="zh-CN" altLang="zh-CN" sz="2800" b="1" dirty="0">
                <a:latin typeface="+mj-ea"/>
                <a:ea typeface="+mj-ea"/>
                <a:cs typeface="+mj-ea"/>
                <a:sym typeface="+mn-ea"/>
              </a:rPr>
              <a:t>、政治革命、</a:t>
            </a:r>
            <a:r>
              <a:rPr lang="zh-CN" altLang="zh-CN" sz="2800" b="1" dirty="0" smtClean="0">
                <a:latin typeface="+mj-ea"/>
                <a:ea typeface="+mj-ea"/>
                <a:cs typeface="+mj-ea"/>
                <a:sym typeface="+mn-ea"/>
              </a:rPr>
              <a:t>经济革命）</a:t>
            </a:r>
            <a:endParaRPr lang="zh-CN" altLang="zh-CN" sz="2800" b="1" dirty="0" smtClean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0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000" b="1" cap="all" spc="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157570" y="11921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122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48105" y="675640"/>
          <a:ext cx="10119360" cy="4896485"/>
        </p:xfrm>
        <a:graphic>
          <a:graphicData uri="http://schemas.openxmlformats.org/drawingml/2006/table">
            <a:tbl>
              <a:tblPr/>
              <a:tblGrid>
                <a:gridCol w="1796415"/>
                <a:gridCol w="4066540"/>
                <a:gridCol w="425640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kern="100" cap="none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00" cap="none" normalizeH="0" baseline="0" dirty="0" smtClean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文艺复兴</a:t>
                      </a:r>
                      <a:endParaRPr kumimoji="0" lang="zh-CN" sz="2000" b="1" i="0" u="none" strike="noStrike" kern="100" cap="none" normalizeH="0" baseline="0" dirty="0" smtClean="0">
                        <a:latin typeface="+mj-ea"/>
                        <a:ea typeface="+mj-ea"/>
                        <a:cs typeface="Times New Roman" panose="02020603050405020304"/>
                        <a:sym typeface="+mn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ea"/>
                          <a:ea typeface="+mj-ea"/>
                          <a:cs typeface="+mj-ea"/>
                        </a:rPr>
                        <a:t>   </a:t>
                      </a:r>
                      <a:r>
                        <a:rPr kumimoji="0" lang="zh-CN" sz="2000" b="1" i="0" u="none" strike="noStrike" kern="100" cap="none" normalizeH="0" baseline="0" dirty="0" smtClean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启蒙运动</a:t>
                      </a:r>
                      <a:endParaRPr kumimoji="0" lang="zh-CN" sz="2000" b="1" i="0" u="none" strike="noStrike" kern="100" cap="none" normalizeH="0" baseline="0" dirty="0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 kern="100" dirty="0" smtClean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   </a:t>
                      </a:r>
                      <a:r>
                        <a:rPr lang="zh-CN" sz="2000" b="1" kern="100" dirty="0" smtClean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兴起时间</a:t>
                      </a:r>
                      <a:endParaRPr lang="zh-CN" sz="2000" b="1" kern="100" dirty="0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00" dirty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14</a:t>
                      </a:r>
                      <a:r>
                        <a:rPr lang="zh-CN" sz="2000" b="1" kern="100" dirty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世纪</a:t>
                      </a:r>
                      <a:r>
                        <a:rPr lang="en-US" sz="2000" b="1" kern="100" dirty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-17</a:t>
                      </a:r>
                      <a:r>
                        <a:rPr lang="zh-CN" sz="2000" b="1" kern="100" dirty="0" smtClean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世纪</a:t>
                      </a:r>
                      <a:endParaRPr lang="zh-CN" altLang="en-US" sz="2000" b="1" dirty="0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00" dirty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18</a:t>
                      </a:r>
                      <a:r>
                        <a:rPr lang="zh-CN" sz="2000" b="1" kern="100" dirty="0">
                          <a:latin typeface="+mj-ea"/>
                          <a:ea typeface="+mj-ea"/>
                          <a:cs typeface="+mj-ea"/>
                          <a:sym typeface="+mn-ea"/>
                        </a:rPr>
                        <a:t>世纪 </a:t>
                      </a:r>
                      <a:endParaRPr lang="zh-CN" sz="2000" b="1" kern="100" dirty="0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核心思想</a:t>
                      </a:r>
                      <a:endParaRPr lang="zh-CN" sz="2000" b="1" kern="100" dirty="0">
                        <a:latin typeface="+mj-ea"/>
                        <a:ea typeface="+mj-ea"/>
                        <a:cs typeface="Times New Roman" panose="02020603050405020304"/>
                        <a:sym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（内容</a:t>
                      </a:r>
                      <a:r>
                        <a:rPr lang="zh-CN" sz="2000" b="1" kern="100" dirty="0" smtClean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）</a:t>
                      </a:r>
                      <a:endParaRPr lang="zh-CN" sz="2000" b="1" kern="100" dirty="0">
                        <a:latin typeface="+mj-ea"/>
                        <a:ea typeface="+mj-ea"/>
                        <a:cs typeface="Times New Roman" panose="02020603050405020304"/>
                        <a:sym typeface="+mn-ea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kern="1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人文主义 </a:t>
                      </a:r>
                      <a:endParaRPr lang="zh-CN" altLang="en-US" sz="2000" b="1" kern="100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kern="10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自由、民主、平等 </a:t>
                      </a:r>
                      <a:endParaRPr lang="zh-CN" sz="2000" b="1" kern="100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12192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性</a:t>
                      </a: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 </a:t>
                      </a: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质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kern="100" dirty="0" smtClean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资产阶级反对</a:t>
                      </a:r>
                      <a:r>
                        <a:rPr lang="zh-CN" sz="2000" b="1" kern="100" dirty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教会神权至上和提倡人文主义的</a:t>
                      </a:r>
                      <a:r>
                        <a:rPr lang="zh-CN" sz="2000" b="1" kern="100" dirty="0" smtClean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新文化运动</a:t>
                      </a:r>
                      <a:endParaRPr lang="zh-CN" sz="2000" b="1" kern="100" dirty="0">
                        <a:latin typeface="+mj-ea"/>
                        <a:ea typeface="+mj-ea"/>
                        <a:cs typeface="Times New Roman" panose="02020603050405020304"/>
                        <a:sym typeface="+mn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sz="2000" b="1" kern="100" dirty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（资产阶级）反对旧制度的思想文化</a:t>
                      </a:r>
                      <a:r>
                        <a:rPr lang="zh-CN" sz="2000" b="1" kern="100" dirty="0" smtClean="0"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运动</a:t>
                      </a:r>
                      <a:endParaRPr lang="zh-CN" sz="2000" b="1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555">
                <a:tc>
                  <a:txBody>
                    <a:bodyPr/>
                    <a:lstStyle/>
                    <a:p>
                      <a:pPr marL="0" marR="0" lvl="0" indent="0" algn="ctr" defTabSz="12192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影   响</a:t>
                      </a:r>
                      <a:endParaRPr lang="zh-CN" altLang="en-US" sz="2000" b="1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推动了欧洲文化思想领域的繁荣，为欧洲资本主义的产生奠定了思想文化</a:t>
                      </a: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基础</a:t>
                      </a: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/>
                          <a:sym typeface="+mn-ea"/>
                        </a:rPr>
                        <a:t>。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一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场伟大的思想解放运动，为法国大革命作了重要</a:t>
                      </a: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的理论准备</a:t>
                      </a: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      </a:t>
                      </a:r>
                      <a:endParaRPr lang="zh-CN" sz="2000" b="1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61720" y="5608955"/>
            <a:ext cx="105987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+mn-ea"/>
              </a:rPr>
              <a:t> </a:t>
            </a:r>
            <a:r>
              <a:rPr lang="zh-CN" altLang="zh-CN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+mn-ea"/>
              </a:rPr>
              <a:t>认识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0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①思想解放促进社会进步。思想理论指导实践，实践完善思想理论发展。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②社会思潮是一定社会存在的反映，社会思潮又往往引领这社会转型。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5260" y="269240"/>
            <a:ext cx="736727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base">
              <a:lnSpc>
                <a:spcPts val="16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2800" b="1">
                <a:solidFill>
                  <a:srgbClr val="C00000"/>
                </a:solidFill>
                <a:sym typeface="+mn-ea"/>
              </a:rPr>
              <a:t>（一）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近代欧洲思想解放运动（思想近代化）</a:t>
            </a:r>
            <a:endParaRPr lang="zh-CN" altLang="en-US" sz="2800" b="1" dirty="0" smtClean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880165" y="99616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40055" y="317500"/>
            <a:ext cx="11662410" cy="1014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（二）资本主义</a:t>
            </a:r>
            <a:r>
              <a:rPr lang="zh-CN" altLang="zh-CN" sz="2800" dirty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制度在世界范围的确立过程与方式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（政治近代化）</a:t>
            </a:r>
            <a:endParaRPr lang="zh-CN" altLang="zh-CN" sz="3200" dirty="0">
              <a:ea typeface="黑体" panose="02010609060101010101" pitchFamily="49" charset="-122"/>
              <a:sym typeface="+mn-ea"/>
            </a:endParaRPr>
          </a:p>
          <a:p>
            <a:pPr algn="ctr"/>
            <a:endParaRPr lang="zh-CN" altLang="en-US" sz="32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宋体" panose="02010600030101010101" pitchFamily="2" charset="-122"/>
            </a:endParaRPr>
          </a:p>
        </p:txBody>
      </p:sp>
      <p:pic>
        <p:nvPicPr>
          <p:cNvPr id="19461" name="图片 951" descr="穆静河北历史S151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570" y="1336675"/>
            <a:ext cx="10690860" cy="4831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88385" y="1773555"/>
            <a:ext cx="1076960" cy="40449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8385" y="3133090"/>
            <a:ext cx="1076960" cy="40449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8385" y="4677410"/>
            <a:ext cx="1076960" cy="40449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35900" y="1616710"/>
            <a:ext cx="1053465" cy="71818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75" dirty="0">
                <a:ea typeface="宋体" panose="02010600030101010101" pitchFamily="2" charset="-122"/>
              </a:rPr>
              <a:t>                                     </a:t>
            </a: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675" dirty="0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8280" y="3133090"/>
            <a:ext cx="1053465" cy="40449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06995" y="4755515"/>
            <a:ext cx="1295400" cy="40449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675" dirty="0"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0330" y="876300"/>
            <a:ext cx="782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、资本主义</a:t>
            </a:r>
            <a:r>
              <a:rPr lang="zh-CN" altLang="zh-CN" sz="2400" b="1" dirty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制度在世界范围的确立过程</a:t>
            </a:r>
            <a:endParaRPr lang="zh-CN" altLang="zh-CN" sz="2400" b="1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5" grpId="0" bldLvl="0" animBg="1"/>
      <p:bldP spid="5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880165" y="99616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611505" y="368300"/>
            <a:ext cx="10968990" cy="9531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（二）资本主义</a:t>
            </a:r>
            <a:r>
              <a:rPr lang="zh-CN" altLang="zh-CN" sz="2800" dirty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制度在世界范围的确立过程与方式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（政治近代化）</a:t>
            </a:r>
            <a:endParaRPr lang="zh-CN" altLang="en-US" sz="28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宋体" panose="02010600030101010101" pitchFamily="2" charset="-122"/>
            </a:endParaRPr>
          </a:p>
          <a:p>
            <a:pPr algn="ctr"/>
            <a:endParaRPr lang="zh-CN" altLang="en-US" sz="28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9700" name="图片 3" descr="N1TH4CI954LRI{8)PE]D{}V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1597" y="1949301"/>
            <a:ext cx="9157335" cy="2861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67890" y="5008880"/>
            <a:ext cx="70192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认识：</a:t>
            </a:r>
            <a:r>
              <a:rPr lang="en-US" altLang="zh-CN" sz="2000" b="1" dirty="0" smtClean="0">
                <a:solidFill>
                  <a:srgbClr val="FF0000"/>
                </a:solidFill>
                <a:sym typeface="+mn-ea"/>
              </a:rPr>
              <a:t>         </a:t>
            </a: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①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制度阻碍经济发展时,就需要变革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改革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与革命可以推动历史发展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生产关系要适应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生产力的发展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8260" y="1297305"/>
            <a:ext cx="46215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、走上资本主义道路的两种方式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67865" y="759460"/>
            <a:ext cx="863282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、（</a:t>
            </a:r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000" b="1">
                <a:sym typeface="+mn-ea"/>
              </a:rPr>
              <a:t>法国大革命的到来，不是因为伏尔泰卓越的讽刺散文和卢梭伤感的浪漫小说，而是因为中产阶级已经上升到经济的领导地位，他们渴望得到社会的认可和政治权力。这表明法国大革命爆发的根本原因是：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       A.启蒙思想的宣传</a:t>
            </a:r>
            <a:r>
              <a:rPr lang="en-US" altLang="zh-CN" sz="2000" b="1">
                <a:sym typeface="+mn-ea"/>
              </a:rPr>
              <a:t>                                                          </a:t>
            </a:r>
            <a:r>
              <a:rPr lang="zh-CN" altLang="en-US" sz="2000" b="1">
                <a:sym typeface="+mn-ea"/>
              </a:rPr>
              <a:t>B.资本主义的发展</a:t>
            </a:r>
            <a:endParaRPr lang="zh-CN" altLang="en-US" sz="2000" b="1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>
                <a:sym typeface="+mn-ea"/>
              </a:rPr>
              <a:t>       </a:t>
            </a:r>
            <a:r>
              <a:rPr lang="zh-CN" altLang="en-US" sz="2000" b="1">
                <a:sym typeface="+mn-ea"/>
              </a:rPr>
              <a:t>C.财政危机的加剧</a:t>
            </a:r>
            <a:r>
              <a:rPr lang="en-US" altLang="zh-CN" sz="2000" b="1">
                <a:sym typeface="+mn-ea"/>
              </a:rPr>
              <a:t>                                                          </a:t>
            </a:r>
            <a:r>
              <a:rPr lang="zh-CN" altLang="en-US" sz="2000" b="1">
                <a:sym typeface="+mn-ea"/>
              </a:rPr>
              <a:t>D.三级会议的召开</a:t>
            </a:r>
            <a:endParaRPr lang="zh-CN" altLang="en-US" sz="2000" b="1"/>
          </a:p>
        </p:txBody>
      </p:sp>
      <p:sp>
        <p:nvSpPr>
          <p:cNvPr id="14" name="椭圆 13"/>
          <p:cNvSpPr/>
          <p:nvPr/>
        </p:nvSpPr>
        <p:spPr>
          <a:xfrm>
            <a:off x="5332095" y="1753870"/>
            <a:ext cx="2918460" cy="411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706485" y="3664585"/>
            <a:ext cx="1350010" cy="3384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52090" y="4088130"/>
            <a:ext cx="1584325" cy="4349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06670" y="4088130"/>
            <a:ext cx="2604135" cy="410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9150" y="3526790"/>
            <a:ext cx="839978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2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、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（</a:t>
            </a:r>
            <a:r>
              <a:rPr lang="en-US" altLang="zh-CN" sz="2000" b="1">
                <a:solidFill>
                  <a:srgbClr val="C00000"/>
                </a:solidFill>
                <a:sym typeface="+mn-ea"/>
              </a:rPr>
              <a:t>2021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）</a:t>
            </a:r>
            <a:r>
              <a:rPr lang="zh-CN" altLang="zh-CN" sz="2000" b="1">
                <a:sym typeface="+mn-ea"/>
              </a:rPr>
              <a:t>安徽中考原题</a:t>
            </a:r>
            <a:r>
              <a:rPr lang="zh-CN" altLang="en-US" sz="2000" b="1">
                <a:sym typeface="+mn-ea"/>
              </a:rPr>
              <a:t>11．美国宪法的制定者认为，任何政府部门都有扩张权力的野心，而“野心必须要用野心来对抗”，只有这样才能限制权力，保障民主。基于这一理念，1787年美国宪法规定</a:t>
            </a:r>
            <a:endParaRPr lang="zh-CN" altLang="en-US" sz="2000" b="1"/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ym typeface="+mn-ea"/>
              </a:rPr>
              <a:t>A．总统和议员均由选民选举产生                 B．联邦政府实行三权分立      </a:t>
            </a:r>
            <a:endParaRPr lang="zh-CN" altLang="en-US" sz="2000" b="1"/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ym typeface="+mn-ea"/>
              </a:rPr>
              <a:t>C．黑人和白人不能享有平等权利                 D．最高法院有权解释法律</a:t>
            </a:r>
            <a:endParaRPr lang="zh-CN" altLang="en-US" sz="2000" b="1"/>
          </a:p>
          <a:p>
            <a:endParaRPr lang="zh-CN" altLang="en-US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467360" y="193675"/>
            <a:ext cx="2478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3600" b="1" cap="all" dirty="0" smtClean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 bldLvl="0" animBg="1"/>
      <p:bldP spid="14" grpId="1" animBg="1"/>
      <p:bldP spid="13" grpId="0" bldLvl="0" animBg="1"/>
      <p:bldP spid="13" grpId="1" animBg="1"/>
      <p:bldP spid="4" grpId="0" bldLvl="0" animBg="1"/>
      <p:bldP spid="4" grpId="1" animBg="1"/>
      <p:bldP spid="5" grpId="0" bldLvl="0" animBg="1"/>
      <p:bldP spid="5" grpId="1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table 239"/>
          <p:cNvGraphicFramePr>
            <a:graphicFrameLocks noGrp="1"/>
          </p:cNvGraphicFramePr>
          <p:nvPr/>
        </p:nvGraphicFramePr>
        <p:xfrm>
          <a:off x="1059180" y="804545"/>
          <a:ext cx="9849485" cy="4721225"/>
        </p:xfrm>
        <a:graphic>
          <a:graphicData uri="http://schemas.openxmlformats.org/drawingml/2006/table">
            <a:tbl>
              <a:tblPr/>
              <a:tblGrid>
                <a:gridCol w="1257300"/>
                <a:gridCol w="2335530"/>
                <a:gridCol w="1007744"/>
                <a:gridCol w="1466849"/>
                <a:gridCol w="2849879"/>
                <a:gridCol w="932180"/>
              </a:tblGrid>
              <a:tr h="463550"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b="1" dirty="0"/>
                    </a:p>
                    <a:p>
                      <a:pPr indent="11112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b="1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sz="2300" b="1" spc="4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份</a:t>
                      </a:r>
                      <a:endParaRPr lang="en-US" altLang="en-US" sz="23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b="1" dirty="0"/>
                    </a:p>
                    <a:p>
                      <a:pPr indent="1035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300" b="1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领</a:t>
                      </a:r>
                      <a:r>
                        <a:rPr sz="2300" b="1" spc="5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域</a:t>
                      </a:r>
                      <a:endParaRPr lang="en-US" altLang="en-US" sz="23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b="1" dirty="0"/>
                    </a:p>
                    <a:p>
                      <a:pPr indent="1035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b="1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</a:t>
                      </a:r>
                      <a:r>
                        <a:rPr sz="2300" b="1" spc="5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</a:t>
                      </a:r>
                      <a:endParaRPr lang="en-US" altLang="en-US" sz="23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b="1" dirty="0"/>
                    </a:p>
                    <a:p>
                      <a:pPr indent="10731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b="1" spc="5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r>
                        <a:rPr sz="2300" b="1" spc="3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值</a:t>
                      </a:r>
                      <a:endParaRPr lang="en-US" altLang="en-US" sz="23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005205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" b="1" dirty="0"/>
                    </a:p>
                    <a:p>
                      <a:pPr marL="102235" indent="-1270" algn="l" rtl="0" eaLnBrk="0">
                        <a:lnSpc>
                          <a:spcPct val="105000"/>
                        </a:lnSpc>
                      </a:pP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</a:t>
                      </a:r>
                      <a:r>
                        <a:rPr sz="2000" b="1" spc="-10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思想</a:t>
                      </a:r>
                      <a:r>
                        <a:rPr sz="2000" b="1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军事</a:t>
                      </a:r>
                      <a:r>
                        <a:rPr sz="2000" b="1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</a:t>
                      </a:r>
                      <a:r>
                        <a:rPr sz="2000" b="1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</a:t>
                      </a:r>
                      <a:r>
                        <a:rPr sz="2000" b="1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治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gridSpan="3">
                  <a:txBody>
                    <a:bodyPr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" b="1" dirty="0"/>
                    </a:p>
                    <a:p>
                      <a:pPr marL="102235" indent="1016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阿基米德</a:t>
                      </a:r>
                      <a:r>
                        <a:rPr sz="2000" b="1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人文主义</a:t>
                      </a:r>
                      <a:r>
                        <a:rPr sz="2000" b="1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一战</a:t>
                      </a:r>
                      <a:r>
                        <a:rPr sz="2000" b="1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表格（阿拉伯数 字</a:t>
                      </a: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新经济政策</a:t>
                      </a: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罗斯福新政</a:t>
                      </a:r>
                      <a:r>
                        <a:rPr sz="2000" b="1" spc="-2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欧盟）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0223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504825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/>
                    </a:p>
                    <a:p>
                      <a:pPr indent="1003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政治</a:t>
                      </a:r>
                      <a:r>
                        <a:rPr sz="2000" b="1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gridSpan="3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03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封君封臣制</a:t>
                      </a:r>
                      <a:r>
                        <a:rPr sz="2000" b="1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欧美资产阶级革命</a:t>
                      </a: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经济大危机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b="1" dirty="0"/>
                    </a:p>
                    <a:p>
                      <a:pPr indent="105410" algn="l" rtl="0" eaLnBrk="0">
                        <a:lnSpc>
                          <a:spcPct val="74000"/>
                        </a:lnSpc>
                      </a:pP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0058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7000"/>
                        </a:lnSpc>
                      </a:pPr>
                      <a:endParaRPr lang="en-US" altLang="en-US" sz="100" b="1" dirty="0"/>
                    </a:p>
                    <a:p>
                      <a:pPr marL="102235" algn="l" rtl="0" eaLnBrk="0">
                        <a:lnSpc>
                          <a:spcPct val="105000"/>
                        </a:lnSpc>
                      </a:pPr>
                      <a:r>
                        <a:rPr sz="20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</a:t>
                      </a:r>
                      <a:r>
                        <a:rPr sz="2000" b="1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</a:t>
                      </a:r>
                      <a:r>
                        <a:rPr sz="20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想</a:t>
                      </a:r>
                      <a:r>
                        <a:rPr sz="2000" b="1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政治经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济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gridSpan="3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35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罗马法</a:t>
                      </a:r>
                      <a:r>
                        <a:rPr sz="2000" b="1" spc="-4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文艺复兴</a:t>
                      </a:r>
                      <a:r>
                        <a:rPr sz="2000" b="1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-10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《权利法案》</a:t>
                      </a:r>
                      <a:r>
                        <a:rPr sz="2000" b="1" spc="-1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sz="2000" b="1" spc="-1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工业革命</a:t>
                      </a:r>
                      <a:endParaRPr lang="en-US" altLang="en-US" sz="2000" b="1" dirty="0">
                        <a:solidFill>
                          <a:srgbClr val="C00000"/>
                        </a:solidFill>
                      </a:endParaRPr>
                    </a:p>
                    <a:p>
                      <a:pPr indent="235585" algn="l" rtl="0" eaLnBrk="0">
                        <a:lnSpc>
                          <a:spcPts val="2675"/>
                        </a:lnSpc>
                      </a:pP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（负面影响</a:t>
                      </a:r>
                      <a:r>
                        <a:rPr sz="2000" b="1" spc="-3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sz="2000" b="1" spc="-38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新经济政策</a:t>
                      </a:r>
                      <a:r>
                        <a:rPr sz="2000" b="1" spc="-3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冷战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b="1" dirty="0"/>
                    </a:p>
                    <a:p>
                      <a:pPr indent="11366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2000" b="1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44854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b="1" dirty="0"/>
                    </a:p>
                    <a:p>
                      <a:pPr indent="10033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政治</a:t>
                      </a:r>
                      <a:r>
                        <a:rPr sz="2000" b="1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04140" indent="-1905" algn="l" rtl="0" eaLnBrk="0">
                        <a:lnSpc>
                          <a:spcPct val="116000"/>
                        </a:lnSpc>
                        <a:spcBef>
                          <a:spcPts val="0"/>
                        </a:spcBef>
                      </a:pPr>
                      <a:r>
                        <a:rPr sz="1800" b="1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法国大</a:t>
                      </a:r>
                      <a:r>
                        <a:rPr sz="1800" b="1" spc="5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革</a:t>
                      </a:r>
                      <a:r>
                        <a:rPr sz="1800" b="1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</a:t>
                      </a:r>
                      <a:r>
                        <a:rPr sz="1800" b="1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sz="1800" b="1" spc="-1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工业</a:t>
                      </a:r>
                      <a:r>
                        <a:rPr lang="zh-CN" sz="18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革命</a:t>
                      </a:r>
                      <a:r>
                        <a:rPr sz="18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8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危机</a:t>
                      </a:r>
                      <a:r>
                        <a:rPr sz="1800" b="1" spc="9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18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冷战</a:t>
                      </a:r>
                      <a:r>
                        <a:rPr sz="1800" b="1" spc="9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18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联合</a:t>
                      </a:r>
                      <a:r>
                        <a:rPr sz="1800" b="1" spc="6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</a:t>
                      </a:r>
                      <a:endParaRPr lang="en-US" altLang="en-US" sz="1800" b="1" spc="65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84785" algn="l" rtl="0" eaLnBrk="0">
                        <a:lnSpc>
                          <a:spcPts val="2460"/>
                        </a:lnSpc>
                        <a:spcBef>
                          <a:spcPts val="5"/>
                        </a:spcBef>
                      </a:pPr>
                      <a:r>
                        <a:rPr sz="2000" b="1" spc="-1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新经济政策</a:t>
                      </a:r>
                      <a:r>
                        <a:rPr sz="2000" b="1" spc="-10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经济大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b="1" dirty="0"/>
                    </a:p>
                    <a:p>
                      <a:pPr indent="11366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2000" b="1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99695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" b="1" dirty="0"/>
                    </a:p>
                    <a:p>
                      <a:pPr marL="103505" indent="-1270" algn="l" rtl="0" eaLnBrk="0">
                        <a:lnSpc>
                          <a:spcPct val="105000"/>
                        </a:lnSpc>
                      </a:pP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</a:t>
                      </a:r>
                      <a:r>
                        <a:rPr sz="2000" b="1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政治</a:t>
                      </a:r>
                      <a:r>
                        <a:rPr sz="2000" b="1" spc="-3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科技 </a:t>
                      </a:r>
                      <a:r>
                        <a:rPr sz="2000" b="1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</a:t>
                      </a:r>
                      <a:r>
                        <a:rPr sz="2000" b="1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7315" algn="l" rtl="0" eaLnBrk="0">
                        <a:lnSpc>
                          <a:spcPts val="2010"/>
                        </a:lnSpc>
                        <a:spcBef>
                          <a:spcPts val="5"/>
                        </a:spcBef>
                      </a:pPr>
                      <a:r>
                        <a:rPr sz="16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万民法</a:t>
                      </a:r>
                      <a:r>
                        <a:rPr sz="1600" b="1" spc="-25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endParaRPr lang="en-US" alt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0">
                        <a:lnSpc>
                          <a:spcPct val="189000"/>
                        </a:lnSpc>
                      </a:pPr>
                      <a:endParaRPr lang="en-US" alt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0330" algn="l" rtl="0" eaLnBrk="0">
                        <a:lnSpc>
                          <a:spcPts val="2250"/>
                        </a:lnSpc>
                        <a:spcBef>
                          <a:spcPts val="5"/>
                        </a:spcBef>
                      </a:pPr>
                      <a:endParaRPr lang="en-US" altLang="en-US" sz="1700" b="1" spc="-295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221615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  <a:tabLst>
                          <a:tab pos="497205" algn="l"/>
                        </a:tabLst>
                      </a:pP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1787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年美国宪法（三权分立</a:t>
                      </a:r>
                      <a:r>
                        <a:rPr sz="2000" b="1" spc="-9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（平等</a:t>
                      </a:r>
                      <a:r>
                        <a:rPr sz="2000" b="1" spc="-5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sz="2000" b="1" spc="-55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反殖民（民族</a:t>
                      </a:r>
                      <a:r>
                        <a:rPr lang="zh-CN"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解放）</a:t>
                      </a:r>
                      <a:endParaRPr lang="en-US" alt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760" algn="l" rtl="0" eaLnBrk="0">
                        <a:lnSpc>
                          <a:spcPct val="96000"/>
                        </a:lnSpc>
                        <a:spcBef>
                          <a:spcPts val="10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冷战</a:t>
                      </a:r>
                      <a:r>
                        <a:rPr sz="2000" b="1" spc="-9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福利政策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b="1" dirty="0"/>
                    </a:p>
                    <a:p>
                      <a:pPr indent="11366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2000" b="1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68755" y="222250"/>
            <a:ext cx="8208645" cy="51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12700" algn="l" rtl="0" eaLnBrk="0">
              <a:lnSpc>
                <a:spcPct val="98000"/>
              </a:lnSpc>
              <a:spcBef>
                <a:spcPts val="5"/>
              </a:spcBef>
            </a:pPr>
            <a:r>
              <a:rPr sz="2800" b="1" spc="110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近五年安徽中考有关世界史“单选”考查一览</a:t>
            </a:r>
            <a:r>
              <a:rPr sz="2800" b="1" spc="85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</a:t>
            </a:r>
            <a:r>
              <a:rPr sz="2800" b="1" dirty="0"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dirty="0">
                <a:solidFill>
                  <a:srgbClr val="0000FF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68755" y="5913120"/>
            <a:ext cx="1023302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2700" algn="l" rtl="0" eaLnBrk="0">
              <a:lnSpc>
                <a:spcPct val="96000"/>
              </a:lnSpc>
              <a:spcBef>
                <a:spcPts val="105"/>
              </a:spcBef>
            </a:pPr>
            <a:r>
              <a:rPr sz="2000" b="1" dirty="0">
                <a:solidFill>
                  <a:schemeClr val="tx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</a:t>
            </a:r>
            <a:endParaRPr lang="zh-CN" altLang="en-US" sz="2000" b="1" dirty="0">
              <a:solidFill>
                <a:schemeClr val="tx1">
                  <a:alpha val="10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aier\Desktop\1544696195_562390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39852" y="6363996"/>
            <a:ext cx="4252148" cy="468604"/>
          </a:xfrm>
          <a:prstGeom prst="rect">
            <a:avLst/>
          </a:prstGeom>
          <a:noFill/>
        </p:spPr>
      </p:pic>
      <p:grpSp>
        <p:nvGrpSpPr>
          <p:cNvPr id="6" name="组合 601"/>
          <p:cNvGrpSpPr/>
          <p:nvPr/>
        </p:nvGrpSpPr>
        <p:grpSpPr>
          <a:xfrm>
            <a:off x="474887" y="185221"/>
            <a:ext cx="401413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" name="矩形 8"/>
          <p:cNvSpPr/>
          <p:nvPr/>
        </p:nvSpPr>
        <p:spPr>
          <a:xfrm>
            <a:off x="219287" y="0"/>
            <a:ext cx="2655993" cy="86042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200" b="1" cap="all" spc="0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中考链接</a:t>
            </a:r>
            <a:r>
              <a:rPr lang="zh-CN" altLang="en-US" sz="4800" b="1" cap="all" spc="0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：</a:t>
            </a:r>
            <a:endParaRPr lang="zh-CN" altLang="en-US" sz="48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80" y="691727"/>
            <a:ext cx="12174220" cy="4367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2135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135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2019</a:t>
            </a:r>
            <a:r>
              <a:rPr lang="zh-CN" altLang="en-US" sz="2135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年）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阅读材料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完成下列要求材料一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为解决劳动力问题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彼得一世子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1721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年颁令准许商人将整个村庄连同农奴一起买去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但农奴和土地不准分开买卖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以护农奴制度不可侵犯。农民被束缚在土地上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无法满足工业对自由劳动力的需求。广大农民一贫如洗、无力购买工业品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严重地限制了国内市场的扩大。到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19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世起中叶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农奴制已成为俄国本主义发展的最大障碍。                    一</a:t>
            </a:r>
            <a:r>
              <a:rPr lang="zh-CN" sz="2135">
                <a:ea typeface="宋体" panose="02010600030101010101" pitchFamily="2" charset="-122"/>
                <a:sym typeface="+mn-ea"/>
              </a:rPr>
              <a:t>据吴于廑、齐世荣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《世界史</a:t>
            </a:r>
            <a:r>
              <a:rPr lang="zh-CN" sz="2135">
                <a:ea typeface="宋体" panose="02010600030101010101" pitchFamily="2" charset="-122"/>
                <a:sym typeface="+mn-ea"/>
              </a:rPr>
              <a:t>・近代史编》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(1)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根据材料一指出彼得一世对待农奴制的态度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井概括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19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世纪中叶农奴制成为俄国资本主义发展最大障碍的原因。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(4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分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)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材料二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美国宣布独立的时候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奴隶制在全部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13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个州都是合法的。到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1804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年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至少北方各州都已经开始着手废除奴隶制。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1858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年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林肯宣称“不能永远保持半奴隶半自由状态”。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1862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年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林肯颁布《解放黑人奴隶宣言》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适用于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个叛乱州的奴隶。          </a:t>
            </a:r>
            <a:r>
              <a:rPr lang="en-US" alt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----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据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英</a:t>
            </a:r>
            <a:r>
              <a:rPr lang="en-US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]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安德鲁·玛尔《世界史》</a:t>
            </a:r>
            <a:endParaRPr lang="zh-CN" altLang="en-US" sz="2135"/>
          </a:p>
          <a:p>
            <a:pPr indent="0"/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(2)材料二中“半奴隶半自由状态指的是什么?结合所学知识分析《解放黑人奴隶宣言》颁布的目的。(4分)</a:t>
            </a:r>
            <a:endParaRPr lang="zh-CN" sz="2135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/>
            <a:r>
              <a:rPr lang="en-US" alt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sz="2135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3)俄美两国农奴制(奴隶制)的存废反映了什么历史发展規律?(2分)                                                                                                               </a:t>
            </a:r>
            <a:endParaRPr lang="zh-CN" altLang="en-US" sz="2135"/>
          </a:p>
        </p:txBody>
      </p:sp>
      <p:sp>
        <p:nvSpPr>
          <p:cNvPr id="3" name="文本框 2"/>
          <p:cNvSpPr txBox="1"/>
          <p:nvPr/>
        </p:nvSpPr>
        <p:spPr>
          <a:xfrm>
            <a:off x="219287" y="5080847"/>
            <a:ext cx="114477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答案：18.(1)态度:维护或强化。原因:缺乏自由劳动力;限制国内市场扩大。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(2)南北不同经济形式并存。目的:动员黑人参加北方軍队、扭转战局。(3)当制度阻碍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经济发展时,就需要变革;改革与革命推动历史发展;生产关系要适应生产力的发展等。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(言之成理即可)</a:t>
            </a:r>
            <a:endParaRPr lang="zh-CN" altLang="en-US" sz="2400"/>
          </a:p>
        </p:txBody>
      </p:sp>
      <p:sp>
        <p:nvSpPr>
          <p:cNvPr id="5" name="椭圆 4"/>
          <p:cNvSpPr/>
          <p:nvPr/>
        </p:nvSpPr>
        <p:spPr>
          <a:xfrm flipH="1">
            <a:off x="219287" y="2225887"/>
            <a:ext cx="2081953" cy="6443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5639647" y="3869267"/>
            <a:ext cx="2081953" cy="6443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474133" y="3869267"/>
            <a:ext cx="1258993" cy="6443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4940300" y="4513580"/>
            <a:ext cx="2081953" cy="6443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19287" y="4513580"/>
            <a:ext cx="2241973" cy="6443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880165" y="99616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009650" y="372110"/>
            <a:ext cx="9735820" cy="9531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（三）资本主义经济发展和世界市场的形成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（经济近代化）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8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581" name="图片 952" descr="穆静河北历史S152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705" y="1848664"/>
            <a:ext cx="8576945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34739" y="2836089"/>
            <a:ext cx="635794" cy="614045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6680" y="2835910"/>
            <a:ext cx="721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明治维新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26859" y="2836089"/>
            <a:ext cx="635794" cy="527050"/>
          </a:xfrm>
          <a:prstGeom prst="rect">
            <a:avLst/>
          </a:prstGeom>
          <a:solidFill>
            <a:srgbClr val="C9E7BE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565" dirty="0"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565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2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8610" y="491490"/>
            <a:ext cx="11830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延伸：新航路开辟、工业革命、殖民扩张和掠夺与资本主义发展的关系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7892" name="图片 -2147481393" descr="小元河南历试143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765" y="1507477"/>
            <a:ext cx="7284720" cy="3564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27174" y="5263515"/>
            <a:ext cx="93205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唯物史观：</a:t>
            </a:r>
            <a:r>
              <a:rPr lang="zh-CN" altLang="zh-CN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经济是推动资本主义发展的决定性因素；资本主义的兴起过程中带有扩张性、</a:t>
            </a:r>
            <a:r>
              <a:rPr lang="zh-CN" altLang="zh-CN" b="1" dirty="0" smtClean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侵略性</a:t>
            </a:r>
            <a:r>
              <a:rPr lang="zh-CN" altLang="zh-CN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和剥削性。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617150" y="652631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918210" y="279400"/>
            <a:ext cx="13237845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0" algn="l"/>
            <a:r>
              <a:rPr lang="zh-CN" altLang="en-US" sz="28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2400" b="1" cap="all" dirty="0" smtClean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+mn-ea"/>
            </a:endParaRPr>
          </a:p>
          <a:p>
            <a:pPr indent="0" algn="l"/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（</a:t>
            </a:r>
            <a:r>
              <a:rPr lang="en-US" sz="2000" b="1">
                <a:solidFill>
                  <a:srgbClr val="C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2020</a:t>
            </a: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年）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安徽中考材料分析</a:t>
            </a:r>
            <a:r>
              <a:rPr lang="en-US" sz="2000" b="1">
                <a:solidFill>
                  <a:srgbClr val="0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18.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阅读材料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cs typeface="MingLiU" panose="02020509000000000000" charset="-120"/>
                <a:sym typeface="+mn-ea"/>
              </a:rPr>
              <a:t>.完成下列要求。 </a:t>
            </a:r>
            <a:endParaRPr lang="zh-CN" sz="20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 algn="l"/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材料一</a:t>
            </a:r>
            <a:endParaRPr lang="zh-CN" altLang="en-US" sz="2000" b="1"/>
          </a:p>
          <a:p>
            <a:pPr algn="ctr"/>
            <a:endParaRPr lang="zh-CN" altLang="en-US" sz="20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52550" y="1351280"/>
          <a:ext cx="8987155" cy="308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2150"/>
                <a:gridCol w="5755005"/>
              </a:tblGrid>
              <a:tr h="340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时间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</a:endParaRPr>
                    </a:p>
                  </a:txBody>
                  <a:tcPr marL="6350" marR="6350" marT="0" marB="0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</a:endParaRPr>
                    </a:p>
                  </a:txBody>
                  <a:tcPr marL="6350" marR="6350" marT="0" marB="0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1600年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英国女王特许英国东印度公司垄断英国与好望角以东各国的贸易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1607—1733年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英国在北美大西洋沿岸共建立了 13个殖民地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1652—1674年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英国发动数次对荷战争，给荷兰以致命打击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1756—1763年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英法七年战争，法国战败，英国一跃成为世界上最大的殖民强国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1757—1765年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英国东印度公司从孟加拉国库中夺走价值526万英镑的财富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634990" y="4420870"/>
            <a:ext cx="48475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楷体" panose="02010609060101010101" charset="-122"/>
                <a:cs typeface="MingLiU_HKSCS" panose="02020500000000000000" charset="-120"/>
                <a:sym typeface="+mn-ea"/>
              </a:rPr>
              <a:t>——</a:t>
            </a:r>
            <a:r>
              <a:rPr lang="zh-CN" b="1">
                <a:solidFill>
                  <a:srgbClr val="000000"/>
                </a:solidFill>
                <a:ea typeface="楷体" panose="02010609060101010101" charset="-122"/>
                <a:sym typeface="+mn-ea"/>
              </a:rPr>
              <a:t>据吴于廑、齐世荣《世界史</a:t>
            </a:r>
            <a:r>
              <a:rPr lang="en-US" b="1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•</a:t>
            </a:r>
            <a:r>
              <a:rPr lang="zh-CN" b="1">
                <a:solidFill>
                  <a:srgbClr val="000000"/>
                </a:solidFill>
                <a:ea typeface="楷体" panose="02010609060101010101" charset="-122"/>
                <a:sym typeface="+mn-ea"/>
              </a:rPr>
              <a:t>近代史编》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1577975" y="4789805"/>
            <a:ext cx="69869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ingLiU" panose="02020509000000000000" charset="-120"/>
                <a:sym typeface="+mn-ea"/>
              </a:rPr>
              <a:t>(1) 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根据材料一概括英国早期殖民扩张的主要方式。</a:t>
            </a:r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(2</a:t>
            </a:r>
            <a:r>
              <a:rPr lang="zh-CN" alt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分）</a:t>
            </a:r>
            <a:endParaRPr lang="zh-CN" altLang="zh-CN" sz="20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7975" y="5611495"/>
            <a:ext cx="8171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成立特权贸易公司，建立殖民地，发动争夺殖民地的战争，掠夺财富</a:t>
            </a:r>
            <a:endParaRPr lang="zh-CN" altLang="en-US" sz="2000" b="1"/>
          </a:p>
        </p:txBody>
      </p:sp>
      <p:sp>
        <p:nvSpPr>
          <p:cNvPr id="11" name="椭圆 10"/>
          <p:cNvSpPr/>
          <p:nvPr/>
        </p:nvSpPr>
        <p:spPr>
          <a:xfrm flipV="1">
            <a:off x="2181225" y="4775835"/>
            <a:ext cx="1704340" cy="4667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6104255" y="1708150"/>
            <a:ext cx="2134870" cy="3244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flipV="1">
            <a:off x="4953635" y="4699635"/>
            <a:ext cx="1864360" cy="5480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flipV="1">
            <a:off x="8239125" y="2389505"/>
            <a:ext cx="1139825" cy="285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 flipV="1">
            <a:off x="5251450" y="2389505"/>
            <a:ext cx="1444625" cy="352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07810" y="3767455"/>
            <a:ext cx="2033270" cy="366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2" grpId="0"/>
      <p:bldP spid="2" grpId="1"/>
      <p:bldP spid="11" grpId="0" bldLvl="0" animBg="1"/>
      <p:bldP spid="11" grpId="1" animBg="1"/>
      <p:bldP spid="12" grpId="0" bldLvl="0" animBg="1"/>
      <p:bldP spid="12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880165" y="99616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714375" y="348615"/>
            <a:ext cx="286512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28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</a:t>
            </a:r>
            <a:r>
              <a:rPr lang="zh-CN" altLang="en-US" sz="2800" b="1" cap="all" spc="0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：</a:t>
            </a:r>
            <a:endParaRPr lang="zh-CN" altLang="en-US" sz="28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1110" y="1009015"/>
            <a:ext cx="99161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材料二</a:t>
            </a:r>
            <a:r>
              <a:rPr lang="en-US" sz="2000" b="1">
                <a:solidFill>
                  <a:srgbClr val="0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1</a:t>
            </a:r>
            <a:r>
              <a:rPr lang="zh-CN" sz="2000" b="1">
                <a:solidFill>
                  <a:srgbClr val="000000"/>
                </a:solidFill>
                <a:ea typeface="楷体" panose="02010609060101010101" charset="-122"/>
                <a:cs typeface="MingLiU_HKSCS" panose="02020500000000000000" charset="-120"/>
                <a:sym typeface="+mn-ea"/>
              </a:rPr>
              <a:t>9世纪末期，随着世界强国地位的最后确立，出于同老牌帝国主义国家重新瓜分世界的需要，美国开始推出其独立的对华政策。1900年7月，美国又照会列强，重申美国“门户开放”政策。实质上，该政策完全是美国政府从其自身利益出发、以损害中国人民利益为目的的侵华政策。</a:t>
            </a:r>
            <a:endParaRPr lang="zh-CN" sz="2000" b="1">
              <a:solidFill>
                <a:srgbClr val="000000"/>
              </a:solidFill>
              <a:ea typeface="楷体" panose="02010609060101010101" charset="-122"/>
              <a:cs typeface="MingLiU_HKSCS" panose="02020500000000000000" charset="-120"/>
              <a:sym typeface="+mn-ea"/>
            </a:endParaRPr>
          </a:p>
          <a:p>
            <a:r>
              <a:rPr lang="zh-CN" sz="2000" b="1">
                <a:solidFill>
                  <a:srgbClr val="000000"/>
                </a:solidFill>
                <a:ea typeface="楷体" panose="02010609060101010101" charset="-122"/>
                <a:cs typeface="MingLiU_HKSCS" panose="02020500000000000000" charset="-120"/>
                <a:sym typeface="+mn-ea"/>
              </a:rPr>
              <a:t>——据王斯德《世界通史》</a:t>
            </a:r>
            <a:endParaRPr lang="en-US" sz="2000" b="1">
              <a:solidFill>
                <a:srgbClr val="000000"/>
              </a:solidFill>
              <a:latin typeface="MingLiU" panose="02020509000000000000" charset="-120"/>
              <a:sym typeface="+mn-ea"/>
            </a:endParaRPr>
          </a:p>
          <a:p>
            <a:r>
              <a:rPr lang="en-US" sz="2000" b="1">
                <a:solidFill>
                  <a:srgbClr val="000000"/>
                </a:solidFill>
                <a:latin typeface="MingLiU" panose="02020509000000000000" charset="-120"/>
                <a:sym typeface="+mn-ea"/>
              </a:rPr>
              <a:t> (1) 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根据</a:t>
            </a:r>
            <a:r>
              <a:rPr lang="zh-CN" sz="2000" b="1" u="sng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材料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二并结合所学知识，指出美国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cs typeface="MingLiU" panose="02020509000000000000" charset="-120"/>
                <a:sym typeface="+mn-ea"/>
              </a:rPr>
              <a:t>“门户开放”政策提出的背景。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sz="2000" b="1">
                <a:solidFill>
                  <a:srgbClr val="0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4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分）</a:t>
            </a:r>
            <a:endParaRPr lang="en-US" sz="2000" b="1">
              <a:solidFill>
                <a:srgbClr val="000000"/>
              </a:solidFill>
              <a:latin typeface="宋体" panose="02010600030101010101" pitchFamily="2" charset="-122"/>
              <a:ea typeface="PMingLiU" panose="02020500000000000000" charset="-120"/>
              <a:cs typeface="MingLiU" panose="02020509000000000000" charset="-120"/>
              <a:sym typeface="+mn-ea"/>
            </a:endParaRPr>
          </a:p>
          <a:p>
            <a:r>
              <a:rPr lang="en-US" sz="2000" b="1">
                <a:solidFill>
                  <a:srgbClr val="000000"/>
                </a:solidFill>
                <a:latin typeface="宋体" panose="02010600030101010101" pitchFamily="2" charset="-122"/>
                <a:ea typeface="PMingLiU" panose="02020500000000000000" charset="-120"/>
                <a:cs typeface="MingLiU" panose="02020509000000000000" charset="-120"/>
                <a:sym typeface="+mn-ea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MingLiU" panose="02020509000000000000" charset="-120"/>
                <a:sym typeface="+mn-ea"/>
              </a:rPr>
              <a:t>(2)</a:t>
            </a:r>
            <a:r>
              <a:rPr lang="zh-CN" sz="2000" b="1" u="sng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综合上述材料并结合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所学知识，简析殖民地半殖民地人民反对殖民扩张的合理性。（</a:t>
            </a:r>
            <a:r>
              <a:rPr lang="en-US" sz="2000" b="1">
                <a:solidFill>
                  <a:srgbClr val="0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4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分</a:t>
            </a:r>
            <a:r>
              <a:rPr lang="en-US" sz="2000" b="1">
                <a:solidFill>
                  <a:srgbClr val="000000"/>
                </a:solidFill>
                <a:latin typeface="宋体" panose="02010600030101010101" pitchFamily="2" charset="-122"/>
                <a:cs typeface="MingLiU" panose="02020509000000000000" charset="-120"/>
                <a:sym typeface="+mn-ea"/>
              </a:rPr>
              <a:t>)</a:t>
            </a:r>
            <a:endParaRPr lang="en-US" sz="2000" b="1">
              <a:solidFill>
                <a:srgbClr val="000000"/>
              </a:solidFill>
              <a:latin typeface="宋体" panose="02010600030101010101" pitchFamily="2" charset="-122"/>
              <a:cs typeface="MingLiU" panose="02020509000000000000" charset="-120"/>
              <a:sym typeface="+mn-ea"/>
            </a:endParaRPr>
          </a:p>
          <a:p>
            <a:endParaRPr lang="en-US" altLang="en-US" sz="2000" b="1">
              <a:solidFill>
                <a:srgbClr val="000000"/>
              </a:solidFill>
              <a:latin typeface="宋体" panose="02010600030101010101" pitchFamily="2" charset="-122"/>
              <a:cs typeface="MingLiU" panose="02020509000000000000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5010" y="3733800"/>
            <a:ext cx="111575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1"/>
              <a:t>答案：(2) 美国世界强国地位的确立;同老牌帝国主义国家争夺殖民霸权的需要;列强在中国掀起瓜分狂潮时，美国;正忙于和西班牙争夺殖民地,无暇东顾等。(4分,任答两点)</a:t>
            </a:r>
            <a:endParaRPr lang="zh-CN" altLang="en-US" sz="2000" b="1"/>
          </a:p>
          <a:p>
            <a:pPr algn="l" fontAlgn="auto">
              <a:lnSpc>
                <a:spcPct val="150000"/>
              </a:lnSpc>
            </a:pPr>
            <a:r>
              <a:rPr lang="zh-CN" altLang="en-US" sz="2000" b="1"/>
              <a:t>(3)理由一:殖民扩张具有侵略性,给殖民地半殖民地人民带来深重灾难,破坏了这些国家的主权,加剧了这些地区的贫穷落后。理由二:殖民扩张加剧了国际局势的紧张,激化了殖民国家之间、列强与殖民地半殖民地之间的矛盾,威胁世界和平。(任答理由一、二,或综合理由一、二均可,4分。另立角度,言之成理可酌情给分)</a:t>
            </a:r>
            <a:endParaRPr lang="zh-CN" altLang="en-US" sz="2000" b="1"/>
          </a:p>
        </p:txBody>
      </p:sp>
      <p:sp>
        <p:nvSpPr>
          <p:cNvPr id="16" name="椭圆 15"/>
          <p:cNvSpPr/>
          <p:nvPr/>
        </p:nvSpPr>
        <p:spPr>
          <a:xfrm flipV="1">
            <a:off x="2044700" y="2843530"/>
            <a:ext cx="3091815" cy="4089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 flipV="1">
            <a:off x="8515350" y="2843530"/>
            <a:ext cx="2286000" cy="4089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 flipV="1">
            <a:off x="8215630" y="2491105"/>
            <a:ext cx="1444625" cy="352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2655570" y="2491105"/>
            <a:ext cx="2480945" cy="352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5" grpId="0"/>
      <p:bldP spid="5" grpId="1"/>
      <p:bldP spid="16" grpId="0" bldLvl="0" animBg="1"/>
      <p:bldP spid="16" grpId="1" animBg="1"/>
      <p:bldP spid="3" grpId="0" bldLvl="0" animBg="1"/>
      <p:bldP spid="3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8000" y="1447800"/>
            <a:ext cx="8220075" cy="4892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二、深识西方</a:t>
            </a:r>
            <a:r>
              <a:rPr lang="zh-CN" altLang="en-US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近代化</a:t>
            </a:r>
            <a:endParaRPr lang="zh-CN" altLang="en-US" sz="60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 dirty="0">
                <a:latin typeface="+mj-ea"/>
                <a:ea typeface="+mj-ea"/>
                <a:cs typeface="+mj-ea"/>
                <a:sym typeface="+mn-ea"/>
              </a:rPr>
              <a:t>（西方先进、东方</a:t>
            </a:r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落后</a:t>
            </a:r>
            <a:r>
              <a:rPr lang="zh-CN" altLang="zh-CN" sz="2800" b="1" dirty="0">
                <a:latin typeface="+mj-ea"/>
                <a:ea typeface="+mj-ea"/>
                <a:cs typeface="+mj-ea"/>
                <a:sym typeface="+mn-ea"/>
              </a:rPr>
              <a:t>，东方逐渐从属于西方）</a:t>
            </a:r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altLang="zh-CN" sz="60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000" b="1" cap="all" spc="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000" b="1" cap="all" spc="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aier\Desktop\1544696195_562390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863189" y="6407487"/>
            <a:ext cx="3189111" cy="351453"/>
          </a:xfrm>
          <a:prstGeom prst="rect">
            <a:avLst/>
          </a:prstGeom>
          <a:noFill/>
        </p:spPr>
      </p:pic>
      <p:grpSp>
        <p:nvGrpSpPr>
          <p:cNvPr id="6" name="组合 601"/>
          <p:cNvGrpSpPr/>
          <p:nvPr/>
        </p:nvGrpSpPr>
        <p:grpSpPr>
          <a:xfrm>
            <a:off x="301555" y="1093321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63295" y="382905"/>
            <a:ext cx="8545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（一）同时期的世界与中国（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14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-19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世纪中期）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054735" y="1110343"/>
          <a:ext cx="10457815" cy="5825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9840"/>
                <a:gridCol w="5387975"/>
              </a:tblGrid>
              <a:tr h="48519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西方（近代化）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           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楷体" panose="02010609060101010101" charset="-122"/>
                        </a:rPr>
                        <a:t>中国（</a:t>
                      </a:r>
                      <a:r>
                        <a:rPr lang="zh-CN" altLang="en-US" sz="2400" b="1">
                          <a:sym typeface="+mn-ea"/>
                        </a:rPr>
                        <a:t>明清时期）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855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 smtClean="0">
                          <a:sym typeface="+mn-ea"/>
                        </a:rPr>
                        <a:t>   思想</a:t>
                      </a:r>
                      <a:r>
                        <a:rPr lang="zh-CN" altLang="en-US" sz="2000" b="1" dirty="0">
                          <a:sym typeface="+mn-ea"/>
                        </a:rPr>
                        <a:t>：文艺复兴运动促进了人们的思想解放，推动了欧洲思想文化领域的繁荣</a:t>
                      </a:r>
                      <a:r>
                        <a:rPr lang="zh-CN" altLang="en-US" sz="2000" b="1" dirty="0" smtClean="0">
                          <a:sym typeface="+mn-ea"/>
                        </a:rPr>
                        <a:t>。</a:t>
                      </a:r>
                      <a:endParaRPr lang="zh-CN" altLang="en-US" sz="2000" b="1" dirty="0"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ym typeface="+mn-ea"/>
                        </a:rPr>
                        <a:t>思想：</a:t>
                      </a:r>
                      <a:r>
                        <a:rPr lang="en-US" altLang="zh-CN" sz="2000" b="1" dirty="0">
                          <a:sym typeface="+mn-ea"/>
                        </a:rPr>
                        <a:t>“</a:t>
                      </a:r>
                      <a:r>
                        <a:rPr lang="zh-CN" altLang="en-US" sz="2000" b="1" dirty="0">
                          <a:sym typeface="+mn-ea"/>
                        </a:rPr>
                        <a:t>八股取士</a:t>
                      </a:r>
                      <a:r>
                        <a:rPr lang="en-US" altLang="zh-CN" sz="2000" b="1" dirty="0">
                          <a:sym typeface="+mn-ea"/>
                        </a:rPr>
                        <a:t>”</a:t>
                      </a:r>
                      <a:r>
                        <a:rPr lang="zh-CN" altLang="en-US" sz="2000" b="1" dirty="0"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sym typeface="+mn-ea"/>
                        </a:rPr>
                        <a:t>“</a:t>
                      </a:r>
                      <a:r>
                        <a:rPr lang="zh-CN" altLang="en-US" sz="2000" b="1" dirty="0">
                          <a:sym typeface="+mn-ea"/>
                        </a:rPr>
                        <a:t>文字狱</a:t>
                      </a:r>
                      <a:r>
                        <a:rPr lang="en-US" altLang="zh-CN" sz="2000" b="1" dirty="0">
                          <a:sym typeface="+mn-ea"/>
                        </a:rPr>
                        <a:t>”</a:t>
                      </a:r>
                      <a:r>
                        <a:rPr lang="zh-CN" altLang="en-US" sz="2000" b="1" dirty="0">
                          <a:sym typeface="+mn-ea"/>
                        </a:rPr>
                        <a:t>禁锢了人们的思想。</a:t>
                      </a:r>
                      <a:endParaRPr lang="zh-CN" altLang="en-US" sz="2000" b="1" dirty="0"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101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ym typeface="+mn-ea"/>
                        </a:rPr>
                        <a:t>对外：新航路开辟，使世界连成一个整体，工业革命的完成，世界市场初步形成，西方先进东方落后的局面形成</a:t>
                      </a:r>
                      <a:r>
                        <a:rPr lang="zh-CN" altLang="en-US" sz="2000" b="1" dirty="0" smtClean="0">
                          <a:sym typeface="+mn-ea"/>
                        </a:rPr>
                        <a:t>。</a:t>
                      </a:r>
                      <a:endParaRPr lang="zh-CN" altLang="en-US" sz="2000" b="1" dirty="0"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ym typeface="+mn-ea"/>
                        </a:rPr>
                        <a:t>对外：郑和下西洋，然后到闭关锁国，</a:t>
                      </a:r>
                      <a:endParaRPr lang="zh-CN" altLang="en-US" sz="2000" b="1" dirty="0">
                        <a:sym typeface="+mn-ea"/>
                      </a:endParaRPr>
                    </a:p>
                    <a:p>
                      <a:pPr algn="l"/>
                      <a:r>
                        <a:rPr lang="zh-CN" altLang="en-US" sz="2000" b="1" dirty="0">
                          <a:sym typeface="+mn-ea"/>
                        </a:rPr>
                        <a:t>阻碍了中外经济的发展，中国逐渐在世界上落伍。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zh-CN" altLang="en-US" sz="2000" b="1" dirty="0"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97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ym typeface="+mn-ea"/>
                        </a:rPr>
                        <a:t>政治：通过英国资产阶级革命，资本主义确立起对世界的统治</a:t>
                      </a:r>
                      <a:r>
                        <a:rPr lang="zh-CN" altLang="en-US" sz="2000" b="1" dirty="0" smtClean="0">
                          <a:sym typeface="+mn-ea"/>
                        </a:rPr>
                        <a:t>。</a:t>
                      </a:r>
                      <a:endParaRPr lang="zh-CN" altLang="en-US" sz="2000" b="1" dirty="0">
                        <a:sym typeface="+mn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ym typeface="+mn-ea"/>
                        </a:rPr>
                        <a:t>政治：废丞相设内阁到设立军机处，</a:t>
                      </a:r>
                      <a:r>
                        <a:rPr lang="zh-CN" altLang="en-US" sz="2000" b="1" dirty="0" smtClean="0">
                          <a:sym typeface="+mn-ea"/>
                        </a:rPr>
                        <a:t>君主专制达到</a:t>
                      </a:r>
                      <a:r>
                        <a:rPr lang="zh-CN" altLang="en-US" sz="2000" b="1" dirty="0">
                          <a:sym typeface="+mn-ea"/>
                        </a:rPr>
                        <a:t>顶峰。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  <a:sym typeface="+mn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0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zh-CN" sz="2000" b="1" dirty="0">
                          <a:sym typeface="+mn-ea"/>
                        </a:rPr>
                        <a:t>经济：商品经济繁荣，资本主义萌芽出现及发现；小农经济统治地位。</a:t>
                      </a:r>
                      <a:endParaRPr lang="zh-CN" altLang="zh-CN" sz="2000" b="1" dirty="0"/>
                    </a:p>
                    <a:p>
                      <a:pPr indent="0">
                        <a:buNone/>
                      </a:pPr>
                      <a:endParaRPr lang="zh-CN" altLang="zh-CN" sz="2000" b="1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楷体" panose="02010609060101010101" charset="-122"/>
                        <a:sym typeface="+mn-ea"/>
                      </a:endParaRPr>
                    </a:p>
                  </a:txBody>
                  <a:tcPr marL="6350" marR="635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447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447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趋势：西方先进、东方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落后</a:t>
                      </a:r>
                      <a:r>
                        <a:rPr lang="zh-CN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，东方逐渐从属于西方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9926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启示：开放则进步繁荣、封闭保守则衰落挨打。</a:t>
                      </a:r>
                      <a:endParaRPr lang="zh-CN" altLang="en-US" sz="2000" b="1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54735" y="4404762"/>
            <a:ext cx="5068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ym typeface="+mn-ea"/>
              </a:rPr>
              <a:t>经济：资本主义蓬勃发展经济</a:t>
            </a:r>
            <a:endParaRPr lang="zh-CN" altLang="zh-CN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039745" y="5421630"/>
            <a:ext cx="7457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>
                <a:solidFill>
                  <a:srgbClr val="C00000"/>
                </a:solidFill>
              </a:rPr>
              <a:t>农耕文明（封闭性）：落后   </a:t>
            </a:r>
            <a:r>
              <a:rPr lang="en-US" altLang="zh-CN" sz="2000" b="1">
                <a:solidFill>
                  <a:srgbClr val="C00000"/>
                </a:solidFill>
              </a:rPr>
              <a:t>VS    </a:t>
            </a:r>
            <a:r>
              <a:rPr lang="zh-CN" altLang="en-US" sz="2000" b="1">
                <a:solidFill>
                  <a:srgbClr val="C00000"/>
                </a:solidFill>
              </a:rPr>
              <a:t>工业文明（开放性）：崛起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0535" y="864870"/>
            <a:ext cx="11142980" cy="7170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 b="1"/>
              <a:t>五、活动与探究题（12分）</a:t>
            </a:r>
            <a:endParaRPr lang="zh-CN" altLang="en-US" sz="2000" b="1"/>
          </a:p>
          <a:p>
            <a:pPr indent="0"/>
            <a:r>
              <a:rPr lang="zh-CN" altLang="en-US" sz="2000" b="1"/>
              <a:t>17.目录是一本书的索引，是全书内容的提纲挈领。阅读《全球通史》的有关目录，探究下列问题。</a:t>
            </a:r>
            <a:endParaRPr lang="zh-CN" altLang="en-US" sz="2000" b="1"/>
          </a:p>
          <a:p>
            <a:pPr indent="0"/>
            <a:endParaRPr lang="zh-CN" altLang="en-US" sz="2000" b="1"/>
          </a:p>
          <a:p>
            <a:pPr indent="0"/>
            <a:r>
              <a:rPr lang="zh-CN" altLang="en-US" sz="2000" b="1"/>
              <a:t>第三编  西方据优势地位的世界，1763—1914年</a:t>
            </a:r>
            <a:endParaRPr lang="zh-CN" altLang="en-US" sz="2000" b="1"/>
          </a:p>
          <a:p>
            <a:pPr indent="0"/>
            <a:endParaRPr lang="zh-CN" altLang="en-US" sz="2000" b="1"/>
          </a:p>
          <a:p>
            <a:pPr indent="0"/>
            <a:r>
              <a:rPr lang="zh-CN" altLang="en-US" sz="2000" b="1"/>
              <a:t>第 十 章  科学革命—1914年</a:t>
            </a:r>
            <a:endParaRPr lang="zh-CN" altLang="en-US" sz="2000" b="1"/>
          </a:p>
          <a:p>
            <a:pPr indent="0"/>
            <a:r>
              <a:rPr lang="zh-CN" altLang="en-US" sz="2000" b="1"/>
              <a:t>第十一章  工业革命</a:t>
            </a:r>
            <a:endParaRPr lang="zh-CN" altLang="en-US" sz="2000" b="1"/>
          </a:p>
          <a:p>
            <a:pPr indent="0"/>
            <a:r>
              <a:rPr lang="zh-CN" altLang="en-US" sz="2000" b="1"/>
              <a:t>第十二章  政治革命</a:t>
            </a:r>
            <a:endParaRPr lang="zh-CN" altLang="en-US" sz="2000" b="1"/>
          </a:p>
          <a:p>
            <a:pPr indent="0"/>
            <a:r>
              <a:rPr lang="zh-CN" altLang="en-US" sz="2000" b="1"/>
              <a:t>第十三章  俄国</a:t>
            </a:r>
            <a:endParaRPr lang="zh-CN" altLang="en-US" sz="2000" b="1"/>
          </a:p>
          <a:p>
            <a:pPr indent="0"/>
            <a:r>
              <a:rPr lang="zh-CN" altLang="en-US" sz="2000" b="1"/>
              <a:t>第十四章  中东</a:t>
            </a:r>
            <a:endParaRPr lang="zh-CN" altLang="en-US" sz="2000" b="1"/>
          </a:p>
          <a:p>
            <a:pPr indent="0"/>
            <a:r>
              <a:rPr lang="zh-CN" altLang="en-US" sz="2000" b="1"/>
              <a:t>第十五章  印度</a:t>
            </a:r>
            <a:endParaRPr lang="zh-CN" altLang="en-US" sz="2000" b="1"/>
          </a:p>
          <a:p>
            <a:pPr indent="0"/>
            <a:r>
              <a:rPr lang="zh-CN" altLang="en-US" sz="2000" b="1"/>
              <a:t>第十六章  中国和日本</a:t>
            </a:r>
            <a:endParaRPr lang="zh-CN" altLang="en-US" sz="2000" b="1"/>
          </a:p>
          <a:p>
            <a:pPr indent="0"/>
            <a:r>
              <a:rPr lang="zh-CN" altLang="en-US" sz="2000" b="1"/>
              <a:t>第十七章  非洲</a:t>
            </a:r>
            <a:endParaRPr lang="zh-CN" altLang="en-US" sz="2000" b="1"/>
          </a:p>
          <a:p>
            <a:pPr indent="0"/>
            <a:r>
              <a:rPr lang="zh-CN" altLang="en-US" sz="2000" b="1"/>
              <a:t>第十八章  南北美洲和英国自治领</a:t>
            </a:r>
            <a:endParaRPr lang="zh-CN" altLang="en-US" sz="2000" b="1"/>
          </a:p>
          <a:p>
            <a:pPr indent="0"/>
            <a:r>
              <a:rPr lang="zh-CN" altLang="en-US" sz="2000" b="1"/>
              <a:t>——节选自[美]斯塔夫里阿诺斯《全球通史》</a:t>
            </a:r>
            <a:endParaRPr lang="zh-CN" altLang="en-US" sz="2000" b="1"/>
          </a:p>
          <a:p>
            <a:pPr indent="0"/>
            <a:endParaRPr lang="zh-CN" altLang="en-US" sz="2000" b="1"/>
          </a:p>
          <a:p>
            <a:pPr indent="0"/>
            <a:r>
              <a:rPr lang="zh-CN" altLang="en-US" sz="2000" b="1"/>
              <a:t>（1）目录反映的“西方据优势地位”的原因是什么？请列举相应的史实各一例。（6分）</a:t>
            </a:r>
            <a:endParaRPr lang="zh-CN" altLang="en-US" sz="2000" b="1"/>
          </a:p>
          <a:p>
            <a:pPr indent="0"/>
            <a:r>
              <a:rPr lang="zh-CN" altLang="en-US" sz="2000" b="1"/>
              <a:t>（2）以目录中某一国家或地区为例，说明“据优势地位”的西方对其产生的影响。（要求：史实准确，表述合理。4分）</a:t>
            </a:r>
            <a:endParaRPr lang="zh-CN" altLang="en-US" sz="2000" b="1"/>
          </a:p>
          <a:p>
            <a:pPr indent="0"/>
            <a:endParaRPr lang="zh-CN" altLang="en-US" sz="2000" b="1"/>
          </a:p>
          <a:p>
            <a:pPr indent="0"/>
            <a:r>
              <a:rPr lang="zh-CN" altLang="en-US" sz="2000" b="1"/>
              <a:t>（3）该目录反映了世界近代历史发展的主要趋势是什么？（2分）</a:t>
            </a:r>
            <a:endParaRPr lang="zh-CN" altLang="en-US" sz="2000" b="1"/>
          </a:p>
          <a:p>
            <a:pPr indent="0"/>
            <a:endParaRPr lang="zh-CN" altLang="en-US" sz="2000"/>
          </a:p>
          <a:p>
            <a:pPr indent="0"/>
            <a:endParaRPr lang="zh-CN" altLang="en-US" sz="2000"/>
          </a:p>
        </p:txBody>
      </p:sp>
      <p:sp>
        <p:nvSpPr>
          <p:cNvPr id="2" name="文本框 1"/>
          <p:cNvSpPr txBox="1"/>
          <p:nvPr/>
        </p:nvSpPr>
        <p:spPr>
          <a:xfrm>
            <a:off x="582295" y="245110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2800" b="1" cap="all" dirty="0" smtClean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(PUA[85]547(9RV[}Y{@[F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455" y="1819275"/>
            <a:ext cx="3410585" cy="1870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1867" y="1232062"/>
            <a:ext cx="7886700" cy="994172"/>
          </a:xfrm>
        </p:spPr>
        <p:txBody>
          <a:bodyPr>
            <a:normAutofit/>
          </a:bodyPr>
          <a:lstStyle/>
          <a:p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2021</a:t>
            </a:r>
            <a:r>
              <a:rPr lang="zh-CN" altLang="en-US" sz="2400">
                <a:sym typeface="+mn-ea"/>
              </a:rPr>
              <a:t>）19．读图2，完成下列探究活动。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br>
              <a:rPr lang="zh-CN" altLang="en-US" sz="2400"/>
            </a:br>
            <a:endParaRPr lang="zh-CN" altLang="en-US" sz="24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95094" y="1232062"/>
            <a:ext cx="9937542" cy="3263504"/>
          </a:xfrm>
        </p:spPr>
        <p:txBody>
          <a:bodyPr>
            <a:normAutofit fontScale="52500" lnSpcReduction="20000"/>
          </a:bodyPr>
          <a:lstStyle/>
          <a:p>
            <a:pPr indent="0">
              <a:buNone/>
            </a:pP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</a:t>
            </a:r>
            <a:r>
              <a:rPr lang="en-US" sz="16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en-US" sz="16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indent="0"/>
            <a:endParaRPr lang="en-US" sz="16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indent="0"/>
            <a:endParaRPr lang="en-US" sz="16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文明多</a:t>
            </a:r>
            <a:r>
              <a:rPr lang="en-US" altLang="zh-CN" sz="3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         </a:t>
            </a:r>
            <a:r>
              <a:rPr lang="en-US" sz="35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sz="3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：清时期的中国与世界（</a:t>
            </a:r>
            <a:r>
              <a:rPr lang="en-US" sz="3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1840</a:t>
            </a:r>
            <a:r>
              <a:rPr lang="zh-CN" sz="3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年前）</a:t>
            </a:r>
            <a:endParaRPr lang="zh-CN" sz="35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buNone/>
            </a:pPr>
            <a:r>
              <a:rPr lang="en-US" altLang="zh-CN" sz="3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5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——</a:t>
            </a:r>
            <a:r>
              <a:rPr lang="zh-CN" sz="35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据</a:t>
            </a:r>
            <a:r>
              <a:rPr lang="zh-CN" sz="3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人民教育出版社、中国地图出版社编著</a:t>
            </a:r>
            <a:r>
              <a:rPr lang="zh-CN" sz="35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《中国历史地图册</a:t>
            </a:r>
            <a:r>
              <a:rPr lang="en-US" altLang="zh-CN" sz="35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》</a:t>
            </a:r>
            <a:endParaRPr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1529081" y="4172585"/>
            <a:ext cx="9732968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 dirty="0">
                <a:sym typeface="+mn-ea"/>
              </a:rPr>
              <a:t>（1）18世纪60年代开始进行工业革命的国家是图中_________（填字母），当时中国唯一对外贸易港口是图中_________（填字母）。(4分)</a:t>
            </a:r>
            <a:endParaRPr lang="zh-CN" altLang="en-US" sz="2000" b="1" dirty="0"/>
          </a:p>
          <a:p>
            <a:pPr indent="0" fontAlgn="auto">
              <a:lnSpc>
                <a:spcPct val="150000"/>
              </a:lnSpc>
            </a:pPr>
            <a:r>
              <a:rPr lang="zh-CN" altLang="en-US" sz="2000" b="1" dirty="0">
                <a:sym typeface="+mn-ea"/>
              </a:rPr>
              <a:t>（2）根据图2，围绕其主题提炼一个观点，并结合所学知识加以论述</a:t>
            </a:r>
            <a:r>
              <a:rPr lang="zh-CN" altLang="en-US" sz="2000" b="1" dirty="0" smtClean="0">
                <a:sym typeface="+mn-ea"/>
              </a:rPr>
              <a:t>。</a:t>
            </a:r>
            <a:endParaRPr lang="en-US" altLang="zh-CN" sz="2000" b="1" dirty="0" smtClean="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b="1" dirty="0" smtClean="0">
                <a:sym typeface="+mn-ea"/>
              </a:rPr>
              <a:t>（</a:t>
            </a:r>
            <a:r>
              <a:rPr lang="zh-CN" altLang="en-US" sz="2000" b="1" dirty="0">
                <a:sym typeface="+mn-ea"/>
              </a:rPr>
              <a:t>8</a:t>
            </a:r>
            <a:r>
              <a:rPr lang="zh-CN" altLang="en-US" sz="2000" b="1" dirty="0" smtClean="0">
                <a:sym typeface="+mn-ea"/>
              </a:rPr>
              <a:t>分，要求</a:t>
            </a:r>
            <a:r>
              <a:rPr lang="zh-CN" altLang="en-US" sz="2000" b="1" dirty="0">
                <a:sym typeface="+mn-ea"/>
              </a:rPr>
              <a:t>：观点明确，史论结合，表述清晰。）    </a:t>
            </a:r>
            <a:endParaRPr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211580" y="580390"/>
            <a:ext cx="2538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中考链接：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7645" y="1125220"/>
            <a:ext cx="895413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sz="2000" b="1">
                <a:solidFill>
                  <a:srgbClr val="FF0000"/>
                </a:solidFill>
              </a:rPr>
              <a:t>观点一:清前期中西方存在交流与碰撞</a:t>
            </a:r>
            <a:endParaRPr lang="zh-CN" altLang="en-US" sz="200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论述:随着工业革命的开展，以英国为代表的西方国家迫切需要开拓市场。封建专制日益强化的清政府奉行闭关锁国政策,只开放广州一处作为对外通商口岸。中国丝绸、瓷器等手工业产品畅销海外，白银大量流入中国。英国派使者来华请求扩大贸易，遭到拒绝，双方矛盾加剧。最终英国发动鸦片战争。综上，清前期与西方虽有交流，但已落后于世界开展潮流，中国将被卷入资本主义世界市场。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820420" y="1125220"/>
            <a:ext cx="863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答案：</a:t>
            </a:r>
            <a:endParaRPr lang="zh-CN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3735" y="4610618"/>
            <a:ext cx="9433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0000"/>
                </a:solidFill>
              </a:rPr>
              <a:t>观点二:工业革命促进了资本主义世界市场的形成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1" dirty="0"/>
              <a:t>论述:第一次工业革命， 瓦特改良了蒸汽机，推动了冶金、交通等各个领域的发展，火车</a:t>
            </a:r>
            <a:r>
              <a:rPr lang="zh-CN" altLang="en-US" sz="2000" b="1" dirty="0" smtClean="0"/>
              <a:t>、轮船</a:t>
            </a:r>
            <a:r>
              <a:rPr lang="zh-CN" altLang="en-US" sz="2000" b="1" dirty="0"/>
              <a:t>等的应用，大大加强了世界各地的联系。通过工业革命，资本主义经济得到快速发展</a:t>
            </a:r>
            <a:r>
              <a:rPr lang="zh-CN" altLang="en-US" sz="2000" b="1" dirty="0" smtClean="0"/>
              <a:t>，人类</a:t>
            </a:r>
            <a:r>
              <a:rPr lang="zh-CN" altLang="en-US" sz="2000" b="1" dirty="0"/>
              <a:t>进入了“蒸汽时代”，英国为中心的世界市场初步形成。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83223" y="373380"/>
            <a:ext cx="21736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试题分析</a:t>
            </a:r>
            <a:r>
              <a:rPr lang="zh-CN" altLang="en-US" sz="2800" b="1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：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table 300"/>
          <p:cNvGraphicFramePr>
            <a:graphicFrameLocks noGrp="1"/>
          </p:cNvGraphicFramePr>
          <p:nvPr/>
        </p:nvGraphicFramePr>
        <p:xfrm>
          <a:off x="788669" y="1176654"/>
          <a:ext cx="10274300" cy="4069715"/>
        </p:xfrm>
        <a:graphic>
          <a:graphicData uri="http://schemas.openxmlformats.org/drawingml/2006/table">
            <a:tbl>
              <a:tblPr/>
              <a:tblGrid>
                <a:gridCol w="1162050"/>
                <a:gridCol w="2345689"/>
                <a:gridCol w="3219450"/>
                <a:gridCol w="3547109"/>
              </a:tblGrid>
              <a:tr h="463550"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1112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sz="2300" spc="4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份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06045" algn="l" rtl="0" eaLnBrk="0">
                        <a:lnSpc>
                          <a:spcPct val="100000"/>
                        </a:lnSpc>
                      </a:pPr>
                      <a:r>
                        <a:rPr sz="2300" spc="5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</a:t>
                      </a:r>
                      <a:r>
                        <a:rPr sz="2300" spc="4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409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spc="2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r>
                        <a:rPr sz="2300" spc="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侧</a:t>
                      </a:r>
                      <a:r>
                        <a:rPr sz="2300" spc="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indent="1066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300" spc="8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主要角</a:t>
                      </a:r>
                      <a:r>
                        <a:rPr sz="2300" spc="7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度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/>
                    </a:p>
                    <a:p>
                      <a:pPr indent="1041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大国兴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衰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66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07315" indent="-3175" algn="l" rtl="0" eaLnBrk="0">
                        <a:lnSpc>
                          <a:spcPct val="105000"/>
                        </a:lnSpc>
                      </a:pP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美国独立</a:t>
                      </a:r>
                      <a:r>
                        <a:rPr sz="2000" b="1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冷战</a:t>
                      </a:r>
                      <a:r>
                        <a:rPr sz="2000" b="1" spc="-4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中美关  系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795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原因</a:t>
                      </a:r>
                      <a:r>
                        <a:rPr sz="2000" b="1" spc="-12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认识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/>
                    </a:p>
                    <a:p>
                      <a:pPr indent="1263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国际共产主义</a:t>
                      </a: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动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27000" indent="-2413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十月革命</a:t>
                      </a:r>
                      <a:r>
                        <a:rPr sz="2000" b="1" spc="-5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苏联模式</a:t>
                      </a:r>
                      <a:r>
                        <a:rPr sz="2000" b="1" spc="-3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  </a:t>
                      </a:r>
                      <a:r>
                        <a:rPr sz="2000" b="1" spc="-9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国道路</a:t>
                      </a:r>
                      <a:endParaRPr lang="en-US" altLang="en-US" sz="2000" b="1" spc="-9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2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</a:t>
                      </a:r>
                      <a:r>
                        <a:rPr sz="2000" b="1" spc="-4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主要特征</a:t>
                      </a:r>
                      <a:r>
                        <a:rPr sz="2000" b="1" spc="-3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/>
                    </a:p>
                    <a:p>
                      <a:pPr indent="1676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改革与革</a:t>
                      </a:r>
                      <a:r>
                        <a:rPr sz="2000" b="1" spc="-2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13665" indent="-13970" algn="l" rtl="0" eaLnBrk="0">
                        <a:lnSpc>
                          <a:spcPct val="105000"/>
                        </a:lnSpc>
                      </a:pP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俄国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1861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年改革</a:t>
                      </a:r>
                      <a:r>
                        <a:rPr sz="2000" b="1" spc="-5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美国内  战</a:t>
                      </a:r>
                      <a:endParaRPr lang="en-US" altLang="en-US" sz="2000" b="1" spc="0" dirty="0">
                        <a:solidFill>
                          <a:srgbClr val="C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2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态度</a:t>
                      </a: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原因</a:t>
                      </a: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-10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目的</a:t>
                      </a:r>
                      <a:r>
                        <a:rPr sz="2000" b="1" spc="-1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规律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51204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/>
                    </a:p>
                    <a:p>
                      <a:pPr indent="10223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反殖</a:t>
                      </a:r>
                      <a:r>
                        <a:rPr sz="2000" b="1" spc="-2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民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8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英国殖民扩张</a:t>
                      </a:r>
                      <a:r>
                        <a:rPr sz="2000" b="1" spc="-8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门户开放</a:t>
                      </a:r>
                      <a:endParaRPr lang="en-US" altLang="en-US" sz="2000" b="1" spc="0" dirty="0">
                        <a:solidFill>
                          <a:srgbClr val="C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1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主要方式</a:t>
                      </a:r>
                      <a:r>
                        <a:rPr sz="2000" b="1" spc="-5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背景</a:t>
                      </a:r>
                      <a:r>
                        <a:rPr sz="2000" b="1" spc="-4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原因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518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/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b="1" dirty="0"/>
                    </a:p>
                    <a:p>
                      <a:pPr indent="107315" algn="l" rtl="0" eaLnBrk="0">
                        <a:lnSpc>
                          <a:spcPct val="95000"/>
                        </a:lnSpc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西欧封建</a:t>
                      </a:r>
                      <a:r>
                        <a:rPr sz="2000" b="1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</a:t>
                      </a:r>
                      <a:endParaRPr lang="en-US" altLang="en-US" sz="2000" b="1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7950" algn="l" rtl="0" eaLnBrk="0">
                        <a:lnSpc>
                          <a:spcPct val="95000"/>
                        </a:lnSpc>
                      </a:pP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西欧庄园与经</a:t>
                      </a:r>
                      <a:r>
                        <a:rPr sz="2000" b="1" spc="-5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济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社会变革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1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主要特征</a:t>
                      </a: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表现</a:t>
                      </a: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认识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98525" y="434340"/>
            <a:ext cx="9260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spc="110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近五年安徽中考有关世界史“</a:t>
            </a:r>
            <a:r>
              <a:rPr lang="zh-CN" sz="2800" spc="110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材料题</a:t>
            </a:r>
            <a:r>
              <a:rPr sz="2800" spc="110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”考查一览</a:t>
            </a:r>
            <a:r>
              <a:rPr sz="2800" spc="85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01"/>
          <p:cNvGrpSpPr/>
          <p:nvPr/>
        </p:nvGrpSpPr>
        <p:grpSpPr>
          <a:xfrm>
            <a:off x="1880165" y="99616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108710" y="732790"/>
            <a:ext cx="5795645" cy="9531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（二）中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西近代化历程对比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sz="2800" b="1" cap="all" spc="0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61410" y="2125345"/>
            <a:ext cx="4853305" cy="733308"/>
            <a:chOff x="2505077" y="2139950"/>
            <a:chExt cx="7699078" cy="1357313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8130274" y="2571236"/>
              <a:ext cx="2073881" cy="681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 smtClean="0">
                  <a:ea typeface="楷体_GB2312" panose="02010609030101010101" charset="-122"/>
                </a:rPr>
                <a:t>工业革</a:t>
              </a:r>
              <a:r>
                <a:rPr lang="zh-CN" altLang="en-US" b="1" dirty="0">
                  <a:ea typeface="楷体_GB2312" panose="02010609030101010101" charset="-122"/>
                </a:rPr>
                <a:t>命</a:t>
              </a:r>
              <a:endParaRPr lang="zh-CN" altLang="en-US" b="1" dirty="0">
                <a:ea typeface="楷体_GB2312" panose="02010609030101010101" charset="-122"/>
              </a:endParaRPr>
            </a:p>
          </p:txBody>
        </p:sp>
        <p:grpSp>
          <p:nvGrpSpPr>
            <p:cNvPr id="3" name="Group 12"/>
            <p:cNvGrpSpPr/>
            <p:nvPr/>
          </p:nvGrpSpPr>
          <p:grpSpPr bwMode="auto">
            <a:xfrm>
              <a:off x="2505077" y="2236787"/>
              <a:ext cx="2727325" cy="1260476"/>
              <a:chOff x="-448" y="-71"/>
              <a:chExt cx="1718" cy="794"/>
            </a:xfrm>
          </p:grpSpPr>
          <p:sp>
            <p:nvSpPr>
              <p:cNvPr id="23577" name="Text Box 13"/>
              <p:cNvSpPr txBox="1">
                <a:spLocks noChangeArrowheads="1"/>
              </p:cNvSpPr>
              <p:nvPr/>
            </p:nvSpPr>
            <p:spPr bwMode="auto">
              <a:xfrm>
                <a:off x="-448" y="-71"/>
                <a:ext cx="1287" cy="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915" b="1" dirty="0">
                    <a:ea typeface="楷体_GB2312" panose="02010609030101010101" charset="-122"/>
                  </a:rPr>
                  <a:t>文艺复</a:t>
                </a:r>
                <a:r>
                  <a:rPr lang="zh-CN" altLang="en-US" sz="1915" b="1" dirty="0" smtClean="0">
                    <a:ea typeface="楷体_GB2312" panose="02010609030101010101" charset="-122"/>
                  </a:rPr>
                  <a:t>兴启蒙运动</a:t>
                </a:r>
                <a:endParaRPr lang="zh-CN" altLang="en-US" sz="1915" b="1" dirty="0">
                  <a:ea typeface="楷体_GB2312" panose="02010609030101010101" charset="-122"/>
                </a:endParaRPr>
              </a:p>
            </p:txBody>
          </p:sp>
          <p:sp>
            <p:nvSpPr>
              <p:cNvPr id="23578" name="AutoShape 14"/>
              <p:cNvSpPr>
                <a:spLocks noChangeArrowheads="1"/>
              </p:cNvSpPr>
              <p:nvPr/>
            </p:nvSpPr>
            <p:spPr bwMode="auto">
              <a:xfrm>
                <a:off x="816" y="317"/>
                <a:ext cx="454" cy="46"/>
              </a:xfrm>
              <a:prstGeom prst="rightArrow">
                <a:avLst>
                  <a:gd name="adj1" fmla="val 50000"/>
                  <a:gd name="adj2" fmla="val 2467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" name="Group 15"/>
            <p:cNvGrpSpPr/>
            <p:nvPr/>
          </p:nvGrpSpPr>
          <p:grpSpPr bwMode="auto">
            <a:xfrm>
              <a:off x="5396439" y="2139950"/>
              <a:ext cx="2499787" cy="1260477"/>
              <a:chOff x="-73" y="-132"/>
              <a:chExt cx="1480" cy="794"/>
            </a:xfrm>
          </p:grpSpPr>
          <p:sp>
            <p:nvSpPr>
              <p:cNvPr id="23575" name="Text Box 16"/>
              <p:cNvSpPr txBox="1">
                <a:spLocks noChangeArrowheads="1"/>
              </p:cNvSpPr>
              <p:nvPr/>
            </p:nvSpPr>
            <p:spPr bwMode="auto">
              <a:xfrm>
                <a:off x="-73" y="-132"/>
                <a:ext cx="1117" cy="7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915" b="1" dirty="0" smtClean="0">
                    <a:ea typeface="楷体_GB2312" panose="02010609030101010101" charset="-122"/>
                  </a:rPr>
                  <a:t>资产阶级革命</a:t>
                </a:r>
                <a:endParaRPr lang="zh-CN" altLang="en-US" sz="1915" b="1" dirty="0">
                  <a:ea typeface="楷体_GB2312" panose="02010609030101010101" charset="-122"/>
                </a:endParaRPr>
              </a:p>
            </p:txBody>
          </p:sp>
          <p:sp>
            <p:nvSpPr>
              <p:cNvPr id="23576" name="AutoShape 17"/>
              <p:cNvSpPr>
                <a:spLocks noChangeArrowheads="1"/>
              </p:cNvSpPr>
              <p:nvPr/>
            </p:nvSpPr>
            <p:spPr bwMode="auto">
              <a:xfrm>
                <a:off x="953" y="317"/>
                <a:ext cx="454" cy="46"/>
              </a:xfrm>
              <a:prstGeom prst="rightArrow">
                <a:avLst>
                  <a:gd name="adj1" fmla="val 50000"/>
                  <a:gd name="adj2" fmla="val 2467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2048510" y="2177415"/>
            <a:ext cx="1614170" cy="2154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ea typeface="仿宋_GB2312" panose="02010609030101010101" pitchFamily="49" charset="-122"/>
                <a:sym typeface="+mn-ea"/>
              </a:rPr>
              <a:t>西方</a:t>
            </a:r>
            <a:endParaRPr lang="zh-CN" altLang="en-US" sz="3200" b="1" dirty="0">
              <a:solidFill>
                <a:srgbClr val="003399"/>
              </a:solidFill>
              <a:ea typeface="仿宋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000" b="1" dirty="0" smtClean="0">
              <a:solidFill>
                <a:srgbClr val="003399"/>
              </a:solidFill>
              <a:ea typeface="仿宋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000" b="1" dirty="0" smtClean="0">
              <a:solidFill>
                <a:srgbClr val="003399"/>
              </a:solidFill>
              <a:ea typeface="仿宋_GB2312" panose="0201060903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00000"/>
                </a:solidFill>
                <a:ea typeface="仿宋_GB2312" panose="02010609030101010101" pitchFamily="49" charset="-122"/>
                <a:sym typeface="+mn-ea"/>
              </a:rPr>
              <a:t>中</a:t>
            </a:r>
            <a:r>
              <a:rPr lang="zh-CN" altLang="en-US" sz="2800" b="1" dirty="0">
                <a:solidFill>
                  <a:srgbClr val="C00000"/>
                </a:solidFill>
                <a:ea typeface="仿宋_GB2312" panose="02010609030101010101" pitchFamily="49" charset="-122"/>
                <a:sym typeface="+mn-ea"/>
              </a:rPr>
              <a:t>国</a:t>
            </a:r>
            <a:endParaRPr lang="zh-CN" altLang="en-US" sz="2800" b="1" dirty="0">
              <a:solidFill>
                <a:srgbClr val="C00000"/>
              </a:solidFill>
              <a:ea typeface="仿宋_GB2312" panose="0201060903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06190" y="2980055"/>
            <a:ext cx="4142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思想变革    政治变革    经济变革 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662680" y="3749675"/>
            <a:ext cx="4744085" cy="668655"/>
            <a:chOff x="3216276" y="2249487"/>
            <a:chExt cx="7451724" cy="10698478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9050185" y="2625407"/>
              <a:ext cx="1617815" cy="103225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ea typeface="楷体_GB2312" panose="02010609030101010101" charset="-122"/>
                </a:rPr>
                <a:t>新文化运动</a:t>
              </a:r>
              <a:endParaRPr lang="zh-CN" altLang="en-US" b="1" dirty="0">
                <a:ea typeface="楷体_GB2312" panose="02010609030101010101" charset="-122"/>
              </a:endParaRPr>
            </a:p>
          </p:txBody>
        </p:sp>
        <p:grpSp>
          <p:nvGrpSpPr>
            <p:cNvPr id="14" name="Group 18"/>
            <p:cNvGrpSpPr/>
            <p:nvPr/>
          </p:nvGrpSpPr>
          <p:grpSpPr bwMode="auto">
            <a:xfrm>
              <a:off x="5302251" y="2625724"/>
              <a:ext cx="1874838" cy="10321929"/>
              <a:chOff x="-46" y="-1459"/>
              <a:chExt cx="1181" cy="6502"/>
            </a:xfrm>
          </p:grpSpPr>
          <p:sp>
            <p:nvSpPr>
              <p:cNvPr id="23573" name="Text Box 19"/>
              <p:cNvSpPr txBox="1">
                <a:spLocks noChangeArrowheads="1"/>
              </p:cNvSpPr>
              <p:nvPr/>
            </p:nvSpPr>
            <p:spPr bwMode="auto">
              <a:xfrm>
                <a:off x="-46" y="-1459"/>
                <a:ext cx="726" cy="65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楷体_GB2312" panose="02010609030101010101" charset="-122"/>
                    <a:ea typeface="楷体_GB2312" panose="02010609030101010101" charset="-122"/>
                  </a:rPr>
                  <a:t>戊戌变法 </a:t>
                </a:r>
                <a:endParaRPr lang="zh-CN" altLang="en-US" b="1" dirty="0">
                  <a:latin typeface="楷体_GB2312" panose="02010609030101010101" charset="-122"/>
                  <a:ea typeface="楷体_GB2312" panose="02010609030101010101" charset="-122"/>
                </a:endParaRPr>
              </a:p>
            </p:txBody>
          </p:sp>
          <p:sp>
            <p:nvSpPr>
              <p:cNvPr id="23574" name="AutoShape 20"/>
              <p:cNvSpPr>
                <a:spLocks noChangeArrowheads="1"/>
              </p:cNvSpPr>
              <p:nvPr/>
            </p:nvSpPr>
            <p:spPr bwMode="auto">
              <a:xfrm>
                <a:off x="681" y="317"/>
                <a:ext cx="454" cy="46"/>
              </a:xfrm>
              <a:prstGeom prst="rightArrow">
                <a:avLst>
                  <a:gd name="adj1" fmla="val 50000"/>
                  <a:gd name="adj2" fmla="val 2467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15" name="Group 21"/>
            <p:cNvGrpSpPr/>
            <p:nvPr/>
          </p:nvGrpSpPr>
          <p:grpSpPr bwMode="auto">
            <a:xfrm>
              <a:off x="3216276" y="2625724"/>
              <a:ext cx="1801813" cy="10321929"/>
              <a:chOff x="0" y="-1504"/>
              <a:chExt cx="1135" cy="6502"/>
            </a:xfrm>
          </p:grpSpPr>
          <p:sp>
            <p:nvSpPr>
              <p:cNvPr id="23571" name="Text Box 22"/>
              <p:cNvSpPr txBox="1">
                <a:spLocks noChangeArrowheads="1"/>
              </p:cNvSpPr>
              <p:nvPr/>
            </p:nvSpPr>
            <p:spPr bwMode="auto">
              <a:xfrm>
                <a:off x="0" y="-1504"/>
                <a:ext cx="681" cy="65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ea typeface="楷体_GB2312" panose="02010609030101010101" charset="-122"/>
                  </a:rPr>
                  <a:t>洋务运动</a:t>
                </a:r>
                <a:endParaRPr lang="zh-CN" altLang="en-US" b="1" dirty="0">
                  <a:ea typeface="楷体_GB2312" panose="02010609030101010101" charset="-122"/>
                </a:endParaRPr>
              </a:p>
            </p:txBody>
          </p:sp>
          <p:sp>
            <p:nvSpPr>
              <p:cNvPr id="23572" name="AutoShape 23"/>
              <p:cNvSpPr>
                <a:spLocks noChangeArrowheads="1"/>
              </p:cNvSpPr>
              <p:nvPr/>
            </p:nvSpPr>
            <p:spPr bwMode="auto">
              <a:xfrm>
                <a:off x="681" y="318"/>
                <a:ext cx="454" cy="46"/>
              </a:xfrm>
              <a:prstGeom prst="rightArrow">
                <a:avLst>
                  <a:gd name="adj1" fmla="val 50000"/>
                  <a:gd name="adj2" fmla="val 2467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16" name="Group 24"/>
            <p:cNvGrpSpPr/>
            <p:nvPr/>
          </p:nvGrpSpPr>
          <p:grpSpPr bwMode="auto">
            <a:xfrm>
              <a:off x="7399339" y="2249487"/>
              <a:ext cx="1651000" cy="10321929"/>
              <a:chOff x="95" y="-1696"/>
              <a:chExt cx="1040" cy="6502"/>
            </a:xfrm>
          </p:grpSpPr>
          <p:sp>
            <p:nvSpPr>
              <p:cNvPr id="23569" name="Text Box 25"/>
              <p:cNvSpPr txBox="1">
                <a:spLocks noChangeArrowheads="1"/>
              </p:cNvSpPr>
              <p:nvPr/>
            </p:nvSpPr>
            <p:spPr bwMode="auto">
              <a:xfrm>
                <a:off x="95" y="-1696"/>
                <a:ext cx="726" cy="65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楷体_GB2312" panose="02010609030101010101" charset="-122"/>
                    <a:ea typeface="楷体_GB2312" panose="02010609030101010101" charset="-122"/>
                  </a:rPr>
                  <a:t>辛亥革命 </a:t>
                </a:r>
                <a:endParaRPr lang="zh-CN" altLang="en-US" b="1">
                  <a:latin typeface="楷体_GB2312" panose="02010609030101010101" charset="-122"/>
                  <a:ea typeface="楷体_GB2312" panose="02010609030101010101" charset="-122"/>
                </a:endParaRPr>
              </a:p>
            </p:txBody>
          </p:sp>
          <p:sp>
            <p:nvSpPr>
              <p:cNvPr id="17" name="AutoShape 26"/>
              <p:cNvSpPr>
                <a:spLocks noChangeArrowheads="1"/>
              </p:cNvSpPr>
              <p:nvPr/>
            </p:nvSpPr>
            <p:spPr bwMode="auto">
              <a:xfrm>
                <a:off x="681" y="317"/>
                <a:ext cx="454" cy="46"/>
              </a:xfrm>
              <a:prstGeom prst="rightArrow">
                <a:avLst>
                  <a:gd name="adj1" fmla="val 50000"/>
                  <a:gd name="adj2" fmla="val 2467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3762419" y="4559579"/>
            <a:ext cx="5424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经</a:t>
            </a:r>
            <a:r>
              <a:rPr lang="zh-CN" altLang="en-US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济变革      政治变革             思想变革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419225" y="5099685"/>
            <a:ext cx="103441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1" dirty="0">
                <a:sym typeface="+mn-ea"/>
              </a:rPr>
              <a:t>唯物史观：西方国家由于生产力的发展，促使社会进步，</a:t>
            </a: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  <a:sym typeface="System" charset="-122"/>
              </a:rPr>
              <a:t>主动</a:t>
            </a:r>
            <a:r>
              <a:rPr lang="zh-CN" altLang="en-US" sz="2000" b="1" dirty="0">
                <a:sym typeface="+mn-ea"/>
              </a:rPr>
              <a:t>进行的近代化，而中国由于</a:t>
            </a:r>
            <a:endParaRPr lang="zh-CN" altLang="en-US" sz="2000" b="1" dirty="0"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1" dirty="0">
                <a:sym typeface="+mn-ea"/>
              </a:rPr>
              <a:t>生产力发展缓慢，最终落得落后挨打的局面，外来的侵略促使中国</a:t>
            </a:r>
            <a:r>
              <a:rPr lang="zh-CN" altLang="en-US" sz="2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System" charset="-122"/>
              </a:rPr>
              <a:t>被动</a:t>
            </a:r>
            <a:r>
              <a:rPr lang="zh-CN" altLang="en-US" sz="2000" b="1" dirty="0">
                <a:sym typeface="+mn-ea"/>
              </a:rPr>
              <a:t>的进行近代化。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19455" y="417830"/>
            <a:ext cx="4335145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</a:t>
            </a:r>
            <a:r>
              <a:rPr lang="zh-CN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备考建议</a:t>
            </a:r>
            <a:r>
              <a:rPr lang="en-US" altLang="zh-C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  </a:t>
            </a:r>
            <a:r>
              <a:rPr lang="zh-CN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：</a:t>
            </a:r>
            <a:endParaRPr lang="zh-CN" alt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</a:endParaRPr>
          </a:p>
        </p:txBody>
      </p:sp>
      <p:grpSp>
        <p:nvGrpSpPr>
          <p:cNvPr id="9" name="组合 601"/>
          <p:cNvGrpSpPr/>
          <p:nvPr/>
        </p:nvGrpSpPr>
        <p:grpSpPr>
          <a:xfrm>
            <a:off x="2929820" y="2064851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601"/>
          <p:cNvGrpSpPr/>
          <p:nvPr/>
        </p:nvGrpSpPr>
        <p:grpSpPr>
          <a:xfrm>
            <a:off x="2939345" y="281732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601"/>
          <p:cNvGrpSpPr/>
          <p:nvPr/>
        </p:nvGrpSpPr>
        <p:grpSpPr>
          <a:xfrm>
            <a:off x="2967920" y="359837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601"/>
          <p:cNvGrpSpPr/>
          <p:nvPr/>
        </p:nvGrpSpPr>
        <p:grpSpPr>
          <a:xfrm>
            <a:off x="2967920" y="436037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352471" y="1924030"/>
            <a:ext cx="515874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注重</a:t>
            </a:r>
            <a:r>
              <a:rPr lang="zh-CN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基础知识</a:t>
            </a:r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，力求全熟悉</a:t>
            </a:r>
            <a:endParaRPr lang="zh-CN" altLang="en-US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79764" y="2687935"/>
            <a:ext cx="4744085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突出对</a:t>
            </a:r>
            <a:r>
              <a:rPr lang="zh-CN" alt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核心知识点</a:t>
            </a:r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的记忆</a:t>
            </a:r>
            <a:endParaRPr lang="zh-CN" altLang="en-US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54802" y="3446800"/>
            <a:ext cx="6842125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梳理</a:t>
            </a:r>
            <a:r>
              <a:rPr lang="zh-CN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知识结构体系</a:t>
            </a:r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（横向和纵向关系）</a:t>
            </a:r>
            <a:endParaRPr lang="zh-CN" altLang="en-US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17739" y="4213988"/>
            <a:ext cx="5830570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注重各种题型</a:t>
            </a:r>
            <a:r>
              <a:rPr lang="zh-CN" altLang="en-US" sz="3200" b="1" spc="50" dirty="0" smtClean="0">
                <a:ln w="11430"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答题方法</a:t>
            </a:r>
            <a:r>
              <a:rPr lang="zh-CN" alt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的掌握</a:t>
            </a:r>
            <a:endParaRPr lang="zh-CN" altLang="en-US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table 306"/>
          <p:cNvGraphicFramePr>
            <a:graphicFrameLocks noGrp="1"/>
          </p:cNvGraphicFramePr>
          <p:nvPr/>
        </p:nvGraphicFramePr>
        <p:xfrm>
          <a:off x="788669" y="1176654"/>
          <a:ext cx="10274300" cy="4069715"/>
        </p:xfrm>
        <a:graphic>
          <a:graphicData uri="http://schemas.openxmlformats.org/drawingml/2006/table">
            <a:tbl>
              <a:tblPr/>
              <a:tblGrid>
                <a:gridCol w="1162050"/>
                <a:gridCol w="2345689"/>
                <a:gridCol w="1508125"/>
                <a:gridCol w="5258434"/>
              </a:tblGrid>
              <a:tr h="463550"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1112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sz="2300" spc="4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份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indent="1035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</a:t>
                      </a:r>
                      <a:r>
                        <a:rPr sz="2300" spc="5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indent="11811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300" spc="6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时空角</a:t>
                      </a:r>
                      <a:r>
                        <a:rPr sz="2300" spc="4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度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0731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spc="90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最有力度问</a:t>
                      </a:r>
                      <a:r>
                        <a:rPr sz="2300" spc="75" dirty="0">
                          <a:ln w="8717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endParaRPr lang="en-US" altLang="en-US" sz="2000" b="1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2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新航路开</a:t>
                      </a:r>
                      <a:r>
                        <a:rPr sz="2000" b="1" spc="-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辟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</a:t>
                      </a:r>
                      <a:endParaRPr lang="en-US" altLang="en-US" sz="2000" b="1" spc="0" dirty="0">
                        <a:solidFill>
                          <a:srgbClr val="C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7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线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7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说明“一带一路”倡议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的合理性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endParaRPr lang="en-US" altLang="en-US" sz="2000" b="1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07950" indent="-254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二战时亚洲</a:t>
                      </a:r>
                      <a:r>
                        <a:rPr sz="2000" b="1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战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场示 </a:t>
                      </a:r>
                      <a:r>
                        <a:rPr sz="2000" b="1" spc="-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</a:t>
                      </a:r>
                      <a:r>
                        <a:rPr sz="2000" b="1" spc="-6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</a:t>
                      </a:r>
                      <a:endParaRPr lang="en-US" altLang="en-US" sz="2000" b="1" spc="-6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1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7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分析原因</a:t>
                      </a:r>
                      <a:r>
                        <a:rPr sz="2000" b="1" spc="-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201</a:t>
                      </a: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endParaRPr lang="en-US" altLang="en-US" sz="2000" b="1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26365" indent="31115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2000" b="1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造纸术的传播示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 图</a:t>
                      </a:r>
                      <a:endParaRPr lang="en-US" altLang="en-US" sz="2000" b="1" spc="0" dirty="0">
                        <a:solidFill>
                          <a:srgbClr val="C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7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线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87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b="1" spc="1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提取</a:t>
                      </a:r>
                      <a:r>
                        <a:rPr sz="2000" b="1" spc="5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</a:t>
                      </a:r>
                      <a:r>
                        <a:rPr sz="2000" b="1" spc="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息（四选一</a:t>
                      </a:r>
                      <a:r>
                        <a:rPr sz="2000" b="1" spc="1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），</a:t>
                      </a:r>
                      <a:r>
                        <a:rPr sz="2000" b="1" spc="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加以解读</a:t>
                      </a:r>
                      <a:endParaRPr lang="en-US" altLang="en-US" sz="2000" b="1" spc="0" dirty="0">
                        <a:ln w="7282" cap="flat" cmpd="sng">
                          <a:solidFill>
                            <a:srgbClr val="0000FF">
                              <a:alpha val="100000"/>
                            </a:srgbClr>
                          </a:solidFill>
                          <a:prstDash val="solid"/>
                          <a:bevel/>
                        </a:ln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51205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</a:t>
                      </a:r>
                      <a:endParaRPr lang="en-US" altLang="en-US" sz="2000" b="1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03505" indent="-127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2000" b="1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唐朝主要</a:t>
                      </a:r>
                      <a:r>
                        <a:rPr sz="2000" b="1" spc="-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外交通 </a:t>
                      </a:r>
                      <a:r>
                        <a:rPr sz="2000" b="1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路线示意</a:t>
                      </a:r>
                      <a:r>
                        <a:rPr sz="2000" b="1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</a:t>
                      </a:r>
                      <a:endParaRPr lang="en-US" altLang="en-US" sz="2000" b="1" spc="-10" dirty="0">
                        <a:solidFill>
                          <a:srgbClr val="C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87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47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分析积极影</a:t>
                      </a:r>
                      <a:r>
                        <a:rPr sz="20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响</a:t>
                      </a:r>
                      <a:endParaRPr lang="en-US" altLang="en-US" sz="20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518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b="1" dirty="0">
                        <a:solidFill>
                          <a:schemeClr val="tx1"/>
                        </a:solidFill>
                      </a:endParaRPr>
                    </a:p>
                    <a:p>
                      <a:pPr indent="111760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2000" b="1" spc="-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</a:t>
                      </a:r>
                      <a:r>
                        <a:rPr sz="2000" b="1" spc="-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2000" b="1" spc="-20" dirty="0">
                        <a:solidFill>
                          <a:schemeClr val="tx1">
                            <a:alpha val="100000"/>
                          </a:schemeClr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</a:endParaRPr>
                    </a:p>
                    <a:p>
                      <a:pPr marL="107315" indent="-635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2000" b="1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清时期的中国与</a:t>
                      </a:r>
                      <a:r>
                        <a:rPr sz="2000" b="1" spc="-5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世</a:t>
                      </a:r>
                      <a:r>
                        <a:rPr sz="2000" b="1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界</a:t>
                      </a:r>
                      <a:endParaRPr lang="en-US" altLang="en-US" sz="2000" b="1" spc="0" dirty="0">
                        <a:solidFill>
                          <a:srgbClr val="C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87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b="1" spc="2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</a:t>
                      </a:r>
                      <a:r>
                        <a:rPr sz="2000" b="1" spc="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</a:t>
                      </a:r>
                      <a:endParaRPr lang="en-US" altLang="en-US" sz="2000" b="1" spc="10" dirty="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 indent="1028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000" b="1" spc="5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</a:t>
                      </a:r>
                      <a:r>
                        <a:rPr sz="2000" b="1" spc="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炼一个观点</a:t>
                      </a:r>
                      <a:r>
                        <a:rPr sz="2000" b="1" spc="1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b="1" spc="0" dirty="0">
                          <a:ln w="7282" cap="flat" cmpd="sng">
                            <a:solidFill>
                              <a:srgbClr val="0000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加以论述</a:t>
                      </a:r>
                      <a:endParaRPr lang="en-US" altLang="en-US" sz="2000" b="1" spc="0" dirty="0">
                        <a:ln w="7282" cap="flat" cmpd="sng">
                          <a:solidFill>
                            <a:srgbClr val="0000FF">
                              <a:alpha val="100000"/>
                            </a:srgbClr>
                          </a:solidFill>
                          <a:prstDash val="solid"/>
                          <a:bevel/>
                        </a:ln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89305" y="372110"/>
            <a:ext cx="9663430" cy="517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12700" algn="l" rtl="0" eaLnBrk="0">
              <a:lnSpc>
                <a:spcPct val="99000"/>
              </a:lnSpc>
            </a:pPr>
            <a:r>
              <a:rPr sz="2800" b="1" spc="110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近五年最后一道“活动探究”主要考查内容一览</a:t>
            </a:r>
            <a:r>
              <a:rPr sz="2800" b="1" spc="90" dirty="0">
                <a:ln w="10151" cap="flat" cmpd="sng">
                  <a:solidFill>
                    <a:srgbClr val="0000FF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</a:t>
            </a:r>
            <a:r>
              <a:rPr sz="2800" b="1" dirty="0">
                <a:solidFill>
                  <a:srgbClr val="C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solidFill>
                <a:srgbClr val="C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5780" y="998855"/>
            <a:ext cx="1043305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世界近代史学业目标要求：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1.能够了解世界近代史上的重要事件、人物和现象,找出重要史事直接的关联,以及历史发展基本线索。( 唯物史观、时空观念、历史解释)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2.能够利用并分析可信史料,初步理解近代世界政治、经济和思想文化之间的关系。( 唯物史观、史料实证、历史解释)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3.能够认识劳动人民的生产实践对推动科学技术发展的重要作用,理解人民群众是历史创造者。( 唯物史观)</a:t>
            </a:r>
            <a:endParaRPr lang="zh-CN" altLang="en-US" sz="2000" b="1"/>
          </a:p>
          <a:p>
            <a:pPr fontAlgn="auto">
              <a:lnSpc>
                <a:spcPct val="150000"/>
              </a:lnSpc>
            </a:pPr>
            <a:r>
              <a:rPr lang="zh-CN" altLang="en-US" sz="2000" b="1"/>
              <a:t>4.能够认识无产阶级革命和殖民地、半殖民地人民反抗斗争的曲折、艰苦过程,理解其正义性,并树立正义必胜的信心。( 唯物史观、历史解释、家国情怀）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1035050" y="3079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2420" y="307975"/>
            <a:ext cx="6334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明确课标总体要求：</a:t>
            </a:r>
            <a:endParaRPr lang="zh-CN" altLang="en-US" sz="2800" b="1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325" y="578485"/>
            <a:ext cx="4940935" cy="55245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注重对学科核心素养的考查：</a:t>
            </a:r>
            <a:endParaRPr lang="zh-CN" altLang="en-US" sz="2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" y="1391920"/>
            <a:ext cx="10302240" cy="163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665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 smtClean="0">
                <a:latin typeface="+mj-ea"/>
                <a:ea typeface="+mj-ea"/>
                <a:sym typeface="+mn-ea"/>
              </a:rPr>
              <a:t>从课标和近几年的中考试题来看，</a:t>
            </a:r>
            <a:r>
              <a:rPr lang="zh-CN" altLang="en-US" sz="2000" b="1" dirty="0" smtClean="0">
                <a:latin typeface="+mj-ea"/>
                <a:ea typeface="+mj-ea"/>
              </a:rPr>
              <a:t>充分体现了课程改革的理念和要求，以考查学生历史学科核心素养立意。历史学科素养由唯物史观、时空观念、史料实证、历史解释、家国情怀五个维度构成。</a:t>
            </a:r>
            <a:endParaRPr lang="en-US" altLang="zh-CN" sz="2000" b="1" dirty="0" smtClean="0"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240405" y="2813473"/>
            <a:ext cx="6447367" cy="3547160"/>
            <a:chOff x="2819400" y="2203450"/>
            <a:chExt cx="4835525" cy="2660370"/>
          </a:xfrm>
        </p:grpSpPr>
        <p:grpSp>
          <p:nvGrpSpPr>
            <p:cNvPr id="8" name="组合 7"/>
            <p:cNvGrpSpPr/>
            <p:nvPr/>
          </p:nvGrpSpPr>
          <p:grpSpPr>
            <a:xfrm>
              <a:off x="2819400" y="2203450"/>
              <a:ext cx="4835525" cy="2089103"/>
              <a:chOff x="1304925" y="1773238"/>
              <a:chExt cx="6721475" cy="3108325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304925" y="2060575"/>
                <a:ext cx="1166813" cy="1123950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520700" dist="508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zh-CN" altLang="en-US" sz="2135" b="1" u="none" dirty="0">
                    <a:solidFill>
                      <a:srgbClr val="000099"/>
                    </a:solidFill>
                    <a:ea typeface="黑体" panose="02010609060101010101" pitchFamily="49" charset="-122"/>
                  </a:rPr>
                  <a:t>家国情怀</a:t>
                </a:r>
                <a:endParaRPr lang="zh-CN" altLang="en-US" sz="2135" b="1" u="none" dirty="0">
                  <a:solidFill>
                    <a:srgbClr val="000099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804025" y="2060575"/>
                <a:ext cx="1222375" cy="1177926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520700" dist="508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sz="2135" b="1" dirty="0">
                    <a:solidFill>
                      <a:srgbClr val="000099"/>
                    </a:solidFill>
                    <a:ea typeface="黑体" panose="02010609060101010101" pitchFamily="49" charset="-122"/>
                  </a:rPr>
                  <a:t>时空观念</a:t>
                </a:r>
                <a:endParaRPr lang="zh-CN" altLang="en-US" sz="2135" b="1" dirty="0">
                  <a:solidFill>
                    <a:srgbClr val="000099"/>
                  </a:solidFill>
                  <a:ea typeface="黑体" panose="02010609060101010101" pitchFamily="49" charset="-122"/>
                </a:endParaRPr>
              </a:p>
            </p:txBody>
          </p:sp>
          <p:grpSp>
            <p:nvGrpSpPr>
              <p:cNvPr id="12" name="组合 191"/>
              <p:cNvGrpSpPr/>
              <p:nvPr/>
            </p:nvGrpSpPr>
            <p:grpSpPr bwMode="auto">
              <a:xfrm>
                <a:off x="3851275" y="1773238"/>
                <a:ext cx="1625600" cy="1727200"/>
                <a:chOff x="4392265" y="2154519"/>
                <a:chExt cx="2168184" cy="2231572"/>
              </a:xfrm>
            </p:grpSpPr>
            <p:grpSp>
              <p:nvGrpSpPr>
                <p:cNvPr id="20" name="组合 192"/>
                <p:cNvGrpSpPr/>
                <p:nvPr/>
              </p:nvGrpSpPr>
              <p:grpSpPr bwMode="auto">
                <a:xfrm>
                  <a:off x="4392265" y="2154519"/>
                  <a:ext cx="2168184" cy="2231572"/>
                  <a:chOff x="1827622" y="1343919"/>
                  <a:chExt cx="2304000" cy="2304000"/>
                </a:xfrm>
              </p:grpSpPr>
              <p:sp>
                <p:nvSpPr>
                  <p:cNvPr id="22" name="椭圆 21"/>
                  <p:cNvSpPr/>
                  <p:nvPr/>
                </p:nvSpPr>
                <p:spPr>
                  <a:xfrm>
                    <a:off x="1827622" y="1343919"/>
                    <a:ext cx="2304000" cy="2304000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FFFFFF">
                          <a:lumMod val="85000"/>
                        </a:srgbClr>
                      </a:gs>
                      <a:gs pos="0">
                        <a:srgbClr val="FFFFFF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12700" cap="flat" cmpd="sng" algn="ctr">
                    <a:noFill/>
                    <a:prstDash val="solid"/>
                  </a:ln>
                  <a:effectLst>
                    <a:outerShdw blurRad="635000" dist="762000" dir="7800000" sx="88000" sy="88000" algn="tr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15" u="none" kern="0">
                      <a:solidFill>
                        <a:srgbClr val="FFFFFF"/>
                      </a:solidFill>
                      <a:latin typeface="Verdana" panose="020B060403050404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3" name="椭圆 22"/>
                  <p:cNvSpPr/>
                  <p:nvPr/>
                </p:nvSpPr>
                <p:spPr>
                  <a:xfrm>
                    <a:off x="1877481" y="1393778"/>
                    <a:ext cx="2204282" cy="220428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85000"/>
                        </a:srgbClr>
                      </a:gs>
                      <a:gs pos="100000">
                        <a:srgbClr val="FEFEFE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15" u="none" kern="0">
                      <a:solidFill>
                        <a:srgbClr val="FFFFFF"/>
                      </a:solidFill>
                      <a:latin typeface="Verdana" panose="020B0604030504040204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1" name="椭圆 20"/>
                <p:cNvSpPr/>
                <p:nvPr/>
              </p:nvSpPr>
              <p:spPr>
                <a:xfrm>
                  <a:off x="4662569" y="2456176"/>
                  <a:ext cx="1592260" cy="1640861"/>
                </a:xfrm>
                <a:prstGeom prst="ellipse">
                  <a:avLst/>
                </a:prstGeom>
                <a:solidFill>
                  <a:srgbClr val="57AAD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43486" rIns="0" bIns="43486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685" u="none" kern="0" dirty="0">
                      <a:solidFill>
                        <a:schemeClr val="bg1"/>
                      </a:solidFill>
                      <a:latin typeface="DIN Mittelschrift Std" pitchFamily="50" charset="0"/>
                      <a:ea typeface="微软雅黑" panose="020B0503020204020204" pitchFamily="34" charset="-122"/>
                    </a:rPr>
                    <a:t>核心</a:t>
                  </a:r>
                  <a:endParaRPr lang="en-US" altLang="zh-CN" sz="2685" u="none" kern="0" dirty="0">
                    <a:solidFill>
                      <a:schemeClr val="bg1"/>
                    </a:solidFill>
                    <a:latin typeface="DIN Mittelschrift Std" pitchFamily="50" charset="0"/>
                    <a:ea typeface="微软雅黑" panose="020B0503020204020204" pitchFamily="34" charset="-122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685" u="none" kern="0" dirty="0">
                      <a:solidFill>
                        <a:schemeClr val="bg1"/>
                      </a:solidFill>
                      <a:latin typeface="DIN Mittelschrift Std" pitchFamily="50" charset="0"/>
                      <a:ea typeface="微软雅黑" panose="020B0503020204020204" pitchFamily="34" charset="-122"/>
                    </a:rPr>
                    <a:t>素养</a:t>
                  </a:r>
                  <a:endParaRPr lang="zh-CN" altLang="en-US" sz="2685" u="none" kern="0" dirty="0">
                    <a:solidFill>
                      <a:schemeClr val="bg1"/>
                    </a:solidFill>
                    <a:latin typeface="DIN Mittelschrift Std" pitchFamily="50" charset="0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3" name="直接连接符 27"/>
              <p:cNvCxnSpPr>
                <a:cxnSpLocks noChangeShapeType="1"/>
              </p:cNvCxnSpPr>
              <p:nvPr/>
            </p:nvCxnSpPr>
            <p:spPr bwMode="auto">
              <a:xfrm flipH="1" flipV="1">
                <a:off x="2484438" y="2636838"/>
                <a:ext cx="1366837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</a:ln>
            </p:spPr>
          </p:cxnSp>
          <p:cxnSp>
            <p:nvCxnSpPr>
              <p:cNvPr id="14" name="直接连接符 28"/>
              <p:cNvCxnSpPr>
                <a:cxnSpLocks noChangeShapeType="1"/>
              </p:cNvCxnSpPr>
              <p:nvPr/>
            </p:nvCxnSpPr>
            <p:spPr bwMode="auto">
              <a:xfrm flipH="1">
                <a:off x="5394325" y="2614613"/>
                <a:ext cx="1414463" cy="11112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</a:ln>
            </p:spPr>
          </p:cxnSp>
          <p:cxnSp>
            <p:nvCxnSpPr>
              <p:cNvPr id="15" name="直接连接符 14"/>
              <p:cNvCxnSpPr>
                <a:stCxn id="22" idx="5"/>
              </p:cNvCxnSpPr>
              <p:nvPr/>
            </p:nvCxnSpPr>
            <p:spPr>
              <a:xfrm>
                <a:off x="5219700" y="3213100"/>
                <a:ext cx="1584325" cy="86360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2484438" y="3213100"/>
                <a:ext cx="1527175" cy="884238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22" idx="4"/>
              </p:cNvCxnSpPr>
              <p:nvPr/>
            </p:nvCxnSpPr>
            <p:spPr>
              <a:xfrm>
                <a:off x="4643438" y="3500438"/>
                <a:ext cx="0" cy="122396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1379538" y="3757613"/>
                <a:ext cx="1166812" cy="1123950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520700" dist="508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sz="2135" b="1" dirty="0">
                    <a:solidFill>
                      <a:srgbClr val="000099"/>
                    </a:solidFill>
                    <a:ea typeface="黑体" panose="02010609060101010101" pitchFamily="49" charset="-122"/>
                  </a:rPr>
                  <a:t>历史解释</a:t>
                </a:r>
                <a:endParaRPr lang="zh-CN" altLang="en-US" sz="2135" b="1" dirty="0">
                  <a:solidFill>
                    <a:srgbClr val="000099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732588" y="3716338"/>
                <a:ext cx="1166812" cy="1122362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520700" dist="508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sz="2135" b="1" dirty="0">
                    <a:solidFill>
                      <a:srgbClr val="000099"/>
                    </a:solidFill>
                    <a:ea typeface="黑体" panose="02010609060101010101" pitchFamily="49" charset="-122"/>
                  </a:rPr>
                  <a:t>史料实证</a:t>
                </a:r>
                <a:endParaRPr lang="zh-CN" altLang="en-US" sz="2135" b="1" dirty="0">
                  <a:solidFill>
                    <a:srgbClr val="000099"/>
                  </a:solidFill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4800088" y="4109481"/>
              <a:ext cx="839421" cy="754339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135" b="1" dirty="0" smtClean="0">
                  <a:solidFill>
                    <a:srgbClr val="000099"/>
                  </a:solidFill>
                  <a:ea typeface="黑体" panose="02010609060101010101" pitchFamily="49" charset="-122"/>
                </a:rPr>
                <a:t>唯物史观</a:t>
              </a:r>
              <a:endParaRPr lang="zh-CN" altLang="en-US" sz="2135" b="1" dirty="0">
                <a:solidFill>
                  <a:srgbClr val="000099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6473" y="373917"/>
            <a:ext cx="10844348" cy="5569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zh-CN" altLang="zh-CN" sz="3600" b="1" dirty="0" smtClean="0">
                <a:solidFill>
                  <a:srgbClr val="FF3300"/>
                </a:solidFill>
                <a:latin typeface="+mj-ea"/>
                <a:ea typeface="+mj-ea"/>
                <a:sym typeface="System" charset="-122"/>
              </a:rPr>
              <a:t>西方近代化</a:t>
            </a:r>
            <a:endParaRPr lang="zh-CN" altLang="zh-CN" sz="3600" b="1" dirty="0">
              <a:solidFill>
                <a:srgbClr val="FF3300"/>
              </a:solidFill>
              <a:latin typeface="+mj-ea"/>
              <a:ea typeface="+mj-ea"/>
              <a:sym typeface="System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000" b="1" dirty="0">
                <a:solidFill>
                  <a:srgbClr val="FF3300"/>
                </a:solidFill>
                <a:latin typeface="+mj-ea"/>
                <a:ea typeface="+mj-ea"/>
                <a:sym typeface="System" charset="-122"/>
              </a:rPr>
              <a:t>1</a:t>
            </a:r>
            <a:r>
              <a:rPr lang="zh-CN" altLang="zh-CN" sz="2000" b="1" dirty="0">
                <a:solidFill>
                  <a:srgbClr val="FF3300"/>
                </a:solidFill>
                <a:latin typeface="+mj-ea"/>
                <a:ea typeface="+mj-ea"/>
                <a:sym typeface="System" charset="-122"/>
              </a:rPr>
              <a:t>、西方近代化</a:t>
            </a:r>
            <a:r>
              <a:rPr lang="zh-CN" altLang="en-US" sz="2000" b="1" dirty="0" smtClean="0">
                <a:solidFill>
                  <a:srgbClr val="FF3300"/>
                </a:solidFill>
                <a:latin typeface="+mj-ea"/>
                <a:ea typeface="+mj-ea"/>
                <a:sym typeface="System" charset="-122"/>
              </a:rPr>
              <a:t>：农业文明</a:t>
            </a:r>
            <a:r>
              <a:rPr lang="en-US" altLang="zh-CN" sz="2000" b="1" dirty="0" smtClean="0">
                <a:solidFill>
                  <a:srgbClr val="FF3300"/>
                </a:solidFill>
                <a:latin typeface="+mj-ea"/>
                <a:ea typeface="+mj-ea"/>
                <a:sym typeface="System" charset="-122"/>
              </a:rPr>
              <a:t>——</a:t>
            </a:r>
            <a:r>
              <a:rPr lang="zh-CN" altLang="en-US" sz="2000" b="1" dirty="0" smtClean="0">
                <a:solidFill>
                  <a:srgbClr val="FF3300"/>
                </a:solidFill>
                <a:latin typeface="+mj-ea"/>
                <a:ea typeface="+mj-ea"/>
                <a:sym typeface="System" charset="-122"/>
              </a:rPr>
              <a:t>工业文明转型演化的进程。</a:t>
            </a:r>
            <a:endParaRPr lang="en-US" altLang="zh-CN" sz="2000" b="1" dirty="0">
              <a:solidFill>
                <a:srgbClr val="FF3300"/>
              </a:solidFill>
              <a:latin typeface="+mj-ea"/>
              <a:ea typeface="+mj-ea"/>
              <a:sym typeface="System" charset="-122"/>
            </a:endParaRPr>
          </a:p>
          <a:p>
            <a:pPr eaLnBrk="0" fontAlgn="auto" hangingPunct="0">
              <a:lnSpc>
                <a:spcPct val="150000"/>
              </a:lnSpc>
            </a:pP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altLang="zh-CN" sz="2000" dirty="0" smtClean="0"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sym typeface="System" charset="-122"/>
              </a:rPr>
              <a:t>经济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System" charset="-122"/>
              </a:rPr>
              <a:t>上</a:t>
            </a:r>
            <a:r>
              <a:rPr lang="zh-CN" altLang="en-US" sz="2000" b="1" dirty="0" smtClean="0">
                <a:latin typeface="宋体" panose="02010600030101010101" pitchFamily="2" charset="-122"/>
                <a:sym typeface="System" charset="-122"/>
              </a:rPr>
              <a:t>：商品化、工业化（从</a:t>
            </a:r>
            <a:r>
              <a:rPr lang="zh-CN" altLang="en-US" sz="2000" b="1" dirty="0">
                <a:latin typeface="宋体" panose="02010600030101010101" pitchFamily="2" charset="-122"/>
                <a:sym typeface="System" charset="-122"/>
              </a:rPr>
              <a:t>传统农业到现代工业、从自然经济到</a:t>
            </a:r>
            <a:r>
              <a:rPr lang="zh-CN" altLang="en-US" sz="2000" b="1" dirty="0" smtClean="0">
                <a:latin typeface="宋体" panose="02010600030101010101" pitchFamily="2" charset="-122"/>
                <a:sym typeface="System" charset="-122"/>
              </a:rPr>
              <a:t>商品经济）</a:t>
            </a:r>
            <a:endParaRPr lang="en-US" altLang="zh-CN" sz="2000" b="1" dirty="0">
              <a:latin typeface="宋体" panose="02010600030101010101" pitchFamily="2" charset="-122"/>
              <a:sym typeface="System" charset="-122"/>
            </a:endParaRPr>
          </a:p>
          <a:p>
            <a:pPr eaLnBrk="0" fontAlgn="auto" hangingPunct="0">
              <a:lnSpc>
                <a:spcPct val="150000"/>
              </a:lnSpc>
            </a:pP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altLang="zh-CN" sz="2000" dirty="0" smtClean="0"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政治上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：法制化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、民主化，即从人治到法治、从专制到民主；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System" charset="-122"/>
            </a:endParaRPr>
          </a:p>
          <a:p>
            <a:pPr eaLnBrk="0" fontAlgn="auto" hangingPunct="0">
              <a:lnSpc>
                <a:spcPct val="150000"/>
              </a:lnSpc>
            </a:pP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altLang="zh-CN" sz="2000" dirty="0" smtClean="0"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思想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文化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上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stem" charset="-122"/>
              </a:rPr>
              <a:t>：理性化、科学化。</a:t>
            </a:r>
            <a:endParaRPr lang="zh-CN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System" charset="-122"/>
            </a:endParaRPr>
          </a:p>
          <a:p>
            <a:pPr lvl="0" indent="0" eaLnBrk="0" hangingPunc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33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2000" b="1" dirty="0">
                <a:solidFill>
                  <a:srgbClr val="FF3300"/>
                </a:solidFill>
                <a:latin typeface="+mj-ea"/>
                <a:ea typeface="+mj-ea"/>
                <a:sym typeface="+mn-ea"/>
              </a:rPr>
              <a:t>、</a:t>
            </a:r>
            <a:r>
              <a:rPr lang="zh-CN" altLang="zh-CN" sz="2000" b="1" dirty="0">
                <a:solidFill>
                  <a:srgbClr val="FF3300"/>
                </a:solidFill>
                <a:latin typeface="+mj-ea"/>
                <a:ea typeface="+mj-ea"/>
                <a:sym typeface="+mn-ea"/>
              </a:rPr>
              <a:t>线索：</a:t>
            </a:r>
            <a:endParaRPr lang="zh-CN" altLang="zh-CN" sz="2000" b="1" dirty="0">
              <a:solidFill>
                <a:srgbClr val="FF3300"/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altLang="zh-CN" sz="2000" dirty="0" smtClean="0">
                <a:ea typeface="黑体" panose="02010609060101010101" pitchFamily="49" charset="-122"/>
                <a:sym typeface="+mn-ea"/>
              </a:rPr>
              <a:t> </a:t>
            </a:r>
            <a:r>
              <a:rPr lang="zh-CN" altLang="zh-CN" sz="2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一</a:t>
            </a:r>
            <a:r>
              <a:rPr lang="zh-CN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条主线：</a:t>
            </a:r>
            <a:r>
              <a:rPr lang="zh-CN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资本主义萌芽、产生、发展并最终确立起对世界的统治</a:t>
            </a:r>
            <a:r>
              <a:rPr lang="en-US" altLang="zh-CN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zh-CN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zh-CN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资本主义的</a:t>
            </a:r>
            <a:r>
              <a:rPr lang="en-US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三大革命</a:t>
            </a:r>
            <a:r>
              <a:rPr lang="en-US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000" dirty="0">
              <a:ea typeface="黑体" panose="02010609060101010101" pitchFamily="49" charset="-122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              </a:t>
            </a:r>
            <a:r>
              <a:rPr lang="zh-CN" altLang="zh-CN" sz="2000" b="1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思想革命</a:t>
            </a:r>
            <a:r>
              <a:rPr lang="zh-CN" altLang="zh-CN" sz="20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、政治革命、</a:t>
            </a:r>
            <a:r>
              <a:rPr lang="zh-CN" altLang="zh-CN" sz="2000" b="1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经济革命</a:t>
            </a:r>
            <a:endParaRPr lang="zh-CN" altLang="zh-CN" sz="2000" b="1" dirty="0" smtClean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zh-CN" altLang="zh-CN" sz="2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一</a:t>
            </a:r>
            <a:r>
              <a:rPr lang="zh-CN" altLang="zh-CN" sz="20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个趋势：</a:t>
            </a:r>
            <a:r>
              <a:rPr lang="zh-CN" altLang="zh-CN" sz="2000" b="1" dirty="0">
                <a:latin typeface="+mj-ea"/>
                <a:ea typeface="+mj-ea"/>
                <a:cs typeface="+mj-ea"/>
                <a:sym typeface="+mn-ea"/>
              </a:rPr>
              <a:t>西方先进、东方</a:t>
            </a:r>
            <a:r>
              <a:rPr lang="en-US" altLang="zh-CN" sz="2000" b="1" dirty="0">
                <a:latin typeface="+mj-ea"/>
                <a:ea typeface="+mj-ea"/>
                <a:cs typeface="+mj-ea"/>
                <a:sym typeface="+mn-ea"/>
              </a:rPr>
              <a:t>落后</a:t>
            </a:r>
            <a:r>
              <a:rPr lang="zh-CN" altLang="zh-CN" sz="2000" b="1" dirty="0">
                <a:latin typeface="+mj-ea"/>
                <a:ea typeface="+mj-ea"/>
                <a:cs typeface="+mj-ea"/>
                <a:sym typeface="+mn-ea"/>
              </a:rPr>
              <a:t>，东方逐渐从属于西方</a:t>
            </a:r>
            <a:r>
              <a:rPr lang="en-US" altLang="zh-CN" sz="2000" b="1" dirty="0"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altLang="zh-CN" sz="20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zh-CN" sz="2000" b="1" dirty="0" smtClean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7ffc65b9-e7d7-4d00-b29d-0058c70295eb}"/>
  <p:tag name="TABLE_ENDDRAG_ORIGIN_RECT" val="591*390"/>
  <p:tag name="TABLE_ENDDRAG_RECT" val="89*1*591*390"/>
</p:tagLst>
</file>

<file path=ppt/tags/tag10.xml><?xml version="1.0" encoding="utf-8"?>
<p:tagLst xmlns:p="http://schemas.openxmlformats.org/presentationml/2006/main">
  <p:tag name="KSO_WM_UNIT_PLACING_PICTURE_USER_VIEWPORT" val="{&quot;height&quot;:3342,&quot;width&quot;:5002}"/>
</p:tagLst>
</file>

<file path=ppt/tags/tag11.xml><?xml version="1.0" encoding="utf-8"?>
<p:tagLst xmlns:p="http://schemas.openxmlformats.org/presentationml/2006/main">
  <p:tag name="KSO_WM_UNIT_TABLE_BEAUTIFY" val="smartTable{6b23b6ab-87a0-494b-a056-4b9e1d9ae3db}"/>
  <p:tag name="TABLE_ENDDRAG_ORIGIN_RECT" val="635*369"/>
  <p:tag name="TABLE_ENDDRAG_RECT" val="46*28*635*369"/>
</p:tagLst>
</file>

<file path=ppt/tags/tag12.xml><?xml version="1.0" encoding="utf-8"?>
<p:tagLst xmlns:p="http://schemas.openxmlformats.org/presentationml/2006/main">
  <p:tag name="KSO_WM_UNIT_TABLE_BEAUTIFY" val="smartTable{7ffc65b9-e7d7-4d00-b29d-0058c70295eb}"/>
  <p:tag name="TABLE_ENDDRAG_ORIGIN_RECT" val="620*370"/>
  <p:tag name="TABLE_ENDDRAG_RECT" val="72*0*620*370"/>
</p:tagLst>
</file>

<file path=ppt/tags/tag13.xml><?xml version="1.0" encoding="utf-8"?>
<p:tagLst xmlns:p="http://schemas.openxmlformats.org/presentationml/2006/main">
  <p:tag name="KSO_WM_UNIT_TABLE_BEAUTIFY" val="smartTable{6b23b6ab-87a0-494b-a056-4b9e1d9ae3db}"/>
  <p:tag name="TABLE_ENDDRAG_ORIGIN_RECT" val="635*369"/>
  <p:tag name="TABLE_ENDDRAG_RECT" val="46*28*635*369"/>
</p:tagLst>
</file>

<file path=ppt/tags/tag14.xml><?xml version="1.0" encoding="utf-8"?>
<p:tagLst xmlns:p="http://schemas.openxmlformats.org/presentationml/2006/main">
  <p:tag name="KSO_WM_UNIT_TABLE_BEAUTIFY" val="smartTable{a0e1ccd5-95d1-475f-b3f5-302982573e95}"/>
  <p:tag name="TABLE_ENDDRAG_ORIGIN_RECT" val="796*385"/>
  <p:tag name="TABLE_ENDDRAG_RECT" val="106*53*796*385"/>
</p:tagLst>
</file>

<file path=ppt/tags/tag15.xml><?xml version="1.0" encoding="utf-8"?>
<p:tagLst xmlns:p="http://schemas.openxmlformats.org/presentationml/2006/main">
  <p:tag name="KSO_WM_UNIT_PLACING_PICTURE_USER_VIEWPORT" val="{&quot;height&quot;:3182,&quot;width&quot;:15840}"/>
</p:tagLst>
</file>

<file path=ppt/tags/tag16.xml><?xml version="1.0" encoding="utf-8"?>
<p:tagLst xmlns:p="http://schemas.openxmlformats.org/presentationml/2006/main">
  <p:tag name="KSO_WM_UNIT_PLACING_PICTURE_USER_VIEWPORT" val="{&quot;height&quot;:2477,&quot;width&quot;:5362}"/>
</p:tagLst>
</file>

<file path=ppt/tags/tag17.xml><?xml version="1.0" encoding="utf-8"?>
<p:tagLst xmlns:p="http://schemas.openxmlformats.org/presentationml/2006/main">
  <p:tag name="KSO_WM_UNIT_TABLE_BEAUTIFY" val="smartTable{f946adb5-e7d9-4e92-8c40-d860e573a9ea}"/>
  <p:tag name="TABLE_ENDDRAG_ORIGIN_RECT" val="707*243"/>
  <p:tag name="TABLE_ENDDRAG_RECT" val="106*106*707*243"/>
</p:tagLst>
</file>

<file path=ppt/tags/tag18.xml><?xml version="1.0" encoding="utf-8"?>
<p:tagLst xmlns:p="http://schemas.openxmlformats.org/presentationml/2006/main">
  <p:tag name="KSO_WM_UNIT_TABLE_BEAUTIFY" val="smartTable{06b26a13-6024-4f96-b762-61d2a45cb723}"/>
  <p:tag name="TABLE_ENDDRAG_ORIGIN_RECT" val="823*400"/>
  <p:tag name="TABLE_ENDDRAG_RECT" val="83*91*823*400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TABLE_BEAUTIFY" val="smartTable{7ffc65b9-e7d7-4d00-b29d-0058c70295eb}"/>
  <p:tag name="TABLE_ENDDRAG_ORIGIN_RECT" val="804*447"/>
  <p:tag name="TABLE_ENDDRAG_RECT" val="110*65*804*447"/>
</p:tagLst>
</file>

<file path=ppt/tags/tag3.xml><?xml version="1.0" encoding="utf-8"?>
<p:tagLst xmlns:p="http://schemas.openxmlformats.org/presentationml/2006/main">
  <p:tag name="KSO_WM_UNIT_TABLE_BEAUTIFY" val="smartTable{7ffc65b9-e7d7-4d00-b29d-0058c70295eb}"/>
  <p:tag name="TABLE_ENDDRAG_ORIGIN_RECT" val="804*447"/>
  <p:tag name="TABLE_ENDDRAG_RECT" val="110*65*804*447"/>
</p:tagLst>
</file>

<file path=ppt/tags/tag4.xml><?xml version="1.0" encoding="utf-8"?>
<p:tagLst xmlns:p="http://schemas.openxmlformats.org/presentationml/2006/main">
  <p:tag name="KSO_WM_UNIT_TABLE_BEAUTIFY" val="smartTable{7ffc65b9-e7d7-4d00-b29d-0058c70295eb}"/>
  <p:tag name="TABLE_ENDDRAG_ORIGIN_RECT" val="703*392"/>
  <p:tag name="TABLE_ENDDRAG_RECT" val="23*12*703*392"/>
</p:tagLst>
</file>

<file path=ppt/tags/tag5.xml><?xml version="1.0" encoding="utf-8"?>
<p:tagLst xmlns:p="http://schemas.openxmlformats.org/presentationml/2006/main">
  <p:tag name="KSO_WM_UNIT_TABLE_BEAUTIFY" val="smartTable{7ffc65b9-e7d7-4d00-b29d-0058c70295eb}"/>
  <p:tag name="TABLE_ENDDRAG_ORIGIN_RECT" val="703*392"/>
  <p:tag name="TABLE_ENDDRAG_RECT" val="23*12*703*392"/>
</p:tagLst>
</file>

<file path=ppt/tags/tag6.xml><?xml version="1.0" encoding="utf-8"?>
<p:tagLst xmlns:p="http://schemas.openxmlformats.org/presentationml/2006/main">
  <p:tag name="KSO_WM_UNIT_TABLE_BEAUTIFY" val="smartTable{7ffc65b9-e7d7-4d00-b29d-0058c70295eb}"/>
  <p:tag name="TABLE_ENDDRAG_ORIGIN_RECT" val="620*370"/>
  <p:tag name="TABLE_ENDDRAG_RECT" val="72*0*620*370"/>
</p:tagLst>
</file>

<file path=ppt/tags/tag7.xml><?xml version="1.0" encoding="utf-8"?>
<p:tagLst xmlns:p="http://schemas.openxmlformats.org/presentationml/2006/main">
  <p:tag name="KSO_WM_UNIT_TABLE_BEAUTIFY" val="smartTable{a17134fe-2a9c-4b82-b3ff-239a2eae7779}"/>
  <p:tag name="TABLE_ENDDRAG_ORIGIN_RECT" val="909*492"/>
  <p:tag name="TABLE_ENDDRAG_RECT" val="37*54*909*492"/>
</p:tagLst>
</file>

<file path=ppt/tags/tag8.xml><?xml version="1.0" encoding="utf-8"?>
<p:tagLst xmlns:p="http://schemas.openxmlformats.org/presentationml/2006/main">
  <p:tag name="KSO_WM_UNIT_PLACING_PICTURE_USER_VIEWPORT" val="{&quot;height&quot;:3341,&quot;width&quot;:5590}"/>
</p:tagLst>
</file>

<file path=ppt/tags/tag9.xml><?xml version="1.0" encoding="utf-8"?>
<p:tagLst xmlns:p="http://schemas.openxmlformats.org/presentationml/2006/main">
  <p:tag name="KSO_WM_UNIT_PLACING_PICTURE_USER_VIEWPORT" val="{&quot;height&quot;:3342,&quot;width&quot;:5488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9">
      <a:dk1>
        <a:srgbClr val="C00000"/>
      </a:dk1>
      <a:lt1>
        <a:sysClr val="window" lastClr="FFFFFF"/>
      </a:lt1>
      <a:dk2>
        <a:srgbClr val="C00000"/>
      </a:dk2>
      <a:lt2>
        <a:srgbClr val="EEECE1"/>
      </a:lt2>
      <a:accent1>
        <a:srgbClr val="1A0000"/>
      </a:accent1>
      <a:accent2>
        <a:srgbClr val="C0504D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11468</Words>
  <Application>WPS 演示</Application>
  <PresentationFormat>宽屏</PresentationFormat>
  <Paragraphs>1039</Paragraphs>
  <Slides>51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80" baseType="lpstr">
      <vt:lpstr>Arial</vt:lpstr>
      <vt:lpstr>宋体</vt:lpstr>
      <vt:lpstr>Wingdings</vt:lpstr>
      <vt:lpstr>黑体</vt:lpstr>
      <vt:lpstr>微软雅黑</vt:lpstr>
      <vt:lpstr>Times New Roman</vt:lpstr>
      <vt:lpstr>华文楷体</vt:lpstr>
      <vt:lpstr>Calibri</vt:lpstr>
      <vt:lpstr>Verdana</vt:lpstr>
      <vt:lpstr>DIN Mittelschrift Std</vt:lpstr>
      <vt:lpstr>System</vt:lpstr>
      <vt:lpstr>楷体_GB2312</vt:lpstr>
      <vt:lpstr>Arial Unicode MS</vt:lpstr>
      <vt:lpstr>Calibri Light</vt:lpstr>
      <vt:lpstr>隶书</vt:lpstr>
      <vt:lpstr>Comic Sans MS</vt:lpstr>
      <vt:lpstr>Arial</vt:lpstr>
      <vt:lpstr>Calibri</vt:lpstr>
      <vt:lpstr>楷体</vt:lpstr>
      <vt:lpstr>\0027Times New Roman\0027</vt:lpstr>
      <vt:lpstr>Times New Roman</vt:lpstr>
      <vt:lpstr>MingLiU</vt:lpstr>
      <vt:lpstr>MingLiU_HKSCS</vt:lpstr>
      <vt:lpstr>PMingLiU</vt:lpstr>
      <vt:lpstr>仿宋_GB2312</vt:lpstr>
      <vt:lpstr>Segoe Print</vt:lpstr>
      <vt:lpstr>MS PGothic</vt:lpstr>
      <vt:lpstr>第一PPT，www.1ppt.com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延伸：纵横对比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（2021）19．读图2，完成下列探究活动。  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红色扁平化</dc:title>
  <dc:creator>第一PPT模板网：www.1ppt.com</dc:creator>
  <cp:lastModifiedBy>Administrator</cp:lastModifiedBy>
  <cp:revision>389</cp:revision>
  <dcterms:created xsi:type="dcterms:W3CDTF">2015-09-21T21:29:00Z</dcterms:created>
  <dcterms:modified xsi:type="dcterms:W3CDTF">2022-05-04T05:56:50Z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  <property fmtid="{D5CDD505-2E9C-101B-9397-08002B2CF9AE}" pid="3" name="ICV">
    <vt:lpwstr>1CFA91FFE7304AD5941B7DF5D335735F</vt:lpwstr>
  </property>
  <property fmtid="{D5CDD505-2E9C-101B-9397-08002B2CF9AE}" pid="4" name="commondata">
    <vt:lpwstr>eyJoZGlkIjoiYWQ2NTVkNjgwYTE5YzQwMjY5N2VjODBkZTNhNzdmMzkifQ==</vt:lpwstr>
  </property>
</Properties>
</file>