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444" r:id="rId3"/>
    <p:sldId id="911" r:id="rId4"/>
    <p:sldId id="559" r:id="rId5"/>
    <p:sldId id="807" r:id="rId6"/>
    <p:sldId id="809" r:id="rId7"/>
    <p:sldId id="808" r:id="rId8"/>
    <p:sldId id="810" r:id="rId9"/>
    <p:sldId id="815" r:id="rId10"/>
    <p:sldId id="1564" r:id="rId11"/>
    <p:sldId id="813" r:id="rId12"/>
    <p:sldId id="910" r:id="rId13"/>
    <p:sldId id="1335" r:id="rId14"/>
    <p:sldId id="1279" r:id="rId15"/>
    <p:sldId id="913" r:id="rId16"/>
    <p:sldId id="1334" r:id="rId17"/>
    <p:sldId id="862" r:id="rId18"/>
    <p:sldId id="1563" r:id="rId19"/>
    <p:sldId id="812" r:id="rId20"/>
    <p:sldId id="817" r:id="rId21"/>
    <p:sldId id="811" r:id="rId22"/>
    <p:sldId id="1514" r:id="rId23"/>
    <p:sldId id="1332" r:id="rId24"/>
    <p:sldId id="1336" r:id="rId25"/>
    <p:sldId id="1103" r:id="rId26"/>
    <p:sldId id="921" r:id="rId27"/>
    <p:sldId id="1064" r:id="rId28"/>
    <p:sldId id="1580" r:id="rId29"/>
    <p:sldId id="1239" r:id="rId30"/>
    <p:sldId id="1102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xhc" initials="x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178"/>
    <a:srgbClr val="225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20" y="35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019175" y="728663"/>
            <a:ext cx="10153650" cy="5400675"/>
          </a:xfrm>
          <a:custGeom>
            <a:avLst/>
            <a:gdLst>
              <a:gd name="connsiteX0" fmla="*/ 0 w 10153650"/>
              <a:gd name="connsiteY0" fmla="*/ 0 h 5400675"/>
              <a:gd name="connsiteX1" fmla="*/ 10153650 w 10153650"/>
              <a:gd name="connsiteY1" fmla="*/ 0 h 5400675"/>
              <a:gd name="connsiteX2" fmla="*/ 10153650 w 10153650"/>
              <a:gd name="connsiteY2" fmla="*/ 5400675 h 5400675"/>
              <a:gd name="connsiteX3" fmla="*/ 0 w 10153650"/>
              <a:gd name="connsiteY3" fmla="*/ 5400675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3650" h="5400675">
                <a:moveTo>
                  <a:pt x="0" y="0"/>
                </a:moveTo>
                <a:lnTo>
                  <a:pt x="10153650" y="0"/>
                </a:lnTo>
                <a:lnTo>
                  <a:pt x="10153650" y="5400675"/>
                </a:lnTo>
                <a:lnTo>
                  <a:pt x="0" y="5400675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200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579163" y="6308725"/>
            <a:ext cx="612520" cy="50165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376680" y="644525"/>
            <a:ext cx="108000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7127875" y="131445"/>
            <a:ext cx="4851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第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课  唐朝的中外文化交流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8"/>
          <p:cNvGrpSpPr/>
          <p:nvPr userDrawn="1"/>
        </p:nvGrpSpPr>
        <p:grpSpPr>
          <a:xfrm>
            <a:off x="19685" y="-14605"/>
            <a:ext cx="4529455" cy="647700"/>
            <a:chOff x="-15" y="4747"/>
            <a:chExt cx="19202" cy="2795"/>
          </a:xfrm>
        </p:grpSpPr>
        <p:pic>
          <p:nvPicPr>
            <p:cNvPr id="10" name="图片 9" descr="遣唐使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5" y="4755"/>
              <a:ext cx="5508" cy="2754"/>
            </a:xfrm>
            <a:prstGeom prst="rect">
              <a:avLst/>
            </a:prstGeom>
          </p:spPr>
        </p:pic>
        <p:pic>
          <p:nvPicPr>
            <p:cNvPr id="11" name="图片 10" descr="鉴真东渡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3" y="4755"/>
              <a:ext cx="6738" cy="2778"/>
            </a:xfrm>
            <a:prstGeom prst="rect">
              <a:avLst/>
            </a:prstGeom>
          </p:spPr>
        </p:pic>
        <p:pic>
          <p:nvPicPr>
            <p:cNvPr id="12" name="图片 11" descr="日本招提寺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6" y="4768"/>
              <a:ext cx="5388" cy="2775"/>
            </a:xfrm>
            <a:prstGeom prst="rect">
              <a:avLst/>
            </a:prstGeom>
          </p:spPr>
        </p:pic>
        <p:pic>
          <p:nvPicPr>
            <p:cNvPr id="13" name="图片 12" descr="玄奘西行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88" y="4781"/>
              <a:ext cx="2015" cy="2753"/>
            </a:xfrm>
            <a:prstGeom prst="rect">
              <a:avLst/>
            </a:prstGeom>
          </p:spPr>
        </p:pic>
        <p:pic>
          <p:nvPicPr>
            <p:cNvPr id="14" name="图片 13" descr="那烂陀寺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05" y="4747"/>
              <a:ext cx="3683" cy="27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3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hyperlink" Target="file:///C:\Users\Administrator\Desktop\201702\04&#20844;&#24320;&#35838;\&#35199;&#34892;.flv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file:///C:\Users\Administrator\Desktop\201702\04&#20844;&#24320;&#35838;\&#35199;&#34892;.flv" TargetMode="External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png"/><Relationship Id="rId7" Type="http://schemas.microsoft.com/office/2007/relationships/media" Target="file:///C:\Users\user\Desktop\&#30465;&#36187;\&#22791;&#36873;&#35838;&#39064;\&#21776;&#26397;&#30340;&#20013;&#22806;&#25991;&#21270;&#20132;&#27969;\&#32972;&#26223;&#38899;&#20048;.mp3" TargetMode="External"/><Relationship Id="rId6" Type="http://schemas.openxmlformats.org/officeDocument/2006/relationships/audio" Target="file:///C:\Users\user\Desktop\&#30465;&#36187;\&#22791;&#36873;&#35838;&#39064;\&#21776;&#26397;&#30340;&#20013;&#22806;&#25991;&#21270;&#20132;&#27969;\&#32972;&#26223;&#38899;&#20048;.mp3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22682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667375"/>
            <a:ext cx="2796829" cy="1241213"/>
          </a:xfrm>
          <a:prstGeom prst="rect">
            <a:avLst/>
          </a:prstGeom>
        </p:spPr>
      </p:pic>
      <p:pic>
        <p:nvPicPr>
          <p:cNvPr id="10" name="图片 9" descr="46897702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33" y="430083"/>
            <a:ext cx="7762240" cy="54514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07213" y="5881558"/>
            <a:ext cx="4424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礼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宾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图</a:t>
            </a:r>
            <a:r>
              <a:rPr lang="en-US" altLang="zh-CN" sz="3600" b="1" dirty="0" smtClean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（唐）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520282" y="2124610"/>
            <a:ext cx="2946788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画中哪些人物是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哪些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人物又是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宾客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说说你的理由。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60418" name="Picture 2" descr="http://n.sinaimg.cn/sinacn14/288/w680h408/20180405/4fa7-fysuuya8509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315" y="786765"/>
            <a:ext cx="4913630" cy="44189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68415" y="945515"/>
            <a:ext cx="515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公元</a:t>
            </a:r>
            <a:r>
              <a:rPr lang="en-US" altLang="zh-CN" sz="4000" b="1" dirty="0" smtClean="0"/>
              <a:t>742</a:t>
            </a:r>
            <a:r>
              <a:rPr lang="zh-CN" altLang="en-US" sz="4000" b="1" dirty="0" smtClean="0"/>
              <a:t>年</a:t>
            </a:r>
            <a:endParaRPr lang="en-US" altLang="zh-CN" sz="4000" b="1" dirty="0" smtClean="0"/>
          </a:p>
          <a:p>
            <a:r>
              <a:rPr lang="en-US" altLang="zh-CN" sz="4000" b="1" dirty="0" smtClean="0"/>
              <a:t>      </a:t>
            </a:r>
            <a:r>
              <a:rPr lang="zh-CN" altLang="en-US" sz="4000" b="1" dirty="0" smtClean="0"/>
              <a:t>（玄宗天宝元年）</a:t>
            </a:r>
            <a:endParaRPr lang="zh-CN" altLang="en-US" sz="4000" b="1" dirty="0" smtClean="0"/>
          </a:p>
          <a:p>
            <a:endParaRPr lang="en-US" altLang="zh-CN" sz="4000" b="1" dirty="0" smtClean="0"/>
          </a:p>
          <a:p>
            <a:r>
              <a:rPr lang="zh-CN" altLang="en-US" sz="4000" b="1" dirty="0" smtClean="0">
                <a:solidFill>
                  <a:srgbClr val="FF0000"/>
                </a:solidFill>
              </a:rPr>
              <a:t>扬州城外</a:t>
            </a:r>
            <a:r>
              <a:rPr lang="zh-CN" altLang="en-US" sz="4000" b="1" dirty="0" smtClean="0"/>
              <a:t>，东关渡口</a:t>
            </a:r>
            <a:endParaRPr lang="en-US" altLang="zh-CN" sz="4000" b="1" dirty="0" smtClean="0"/>
          </a:p>
          <a:p>
            <a:endParaRPr lang="en-US" altLang="zh-CN" sz="4000" b="1" dirty="0" smtClean="0"/>
          </a:p>
          <a:p>
            <a:r>
              <a:rPr lang="zh-CN" altLang="en-US" sz="4000" b="1" dirty="0" smtClean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一些人</a:t>
            </a:r>
            <a:r>
              <a:rPr lang="en-US" altLang="zh-CN" sz="4000" b="1" dirty="0" smtClean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555387" y="1945837"/>
            <a:ext cx="3187827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图中这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位高僧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是谁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他要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去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往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何处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他又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为何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而去？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0451" y="579140"/>
            <a:ext cx="7444740" cy="5516860"/>
            <a:chOff x="823624" y="426740"/>
            <a:chExt cx="7444740" cy="5516860"/>
          </a:xfrm>
        </p:grpSpPr>
        <p:sp>
          <p:nvSpPr>
            <p:cNvPr id="6" name="TextBox 5"/>
            <p:cNvSpPr txBox="1"/>
            <p:nvPr/>
          </p:nvSpPr>
          <p:spPr>
            <a:xfrm>
              <a:off x="3103936" y="5420380"/>
              <a:ext cx="2983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《</a:t>
              </a:r>
              <a:r>
                <a:rPr lang="zh-CN" altLang="en-US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造舟备粮图</a:t>
              </a:r>
              <a:r>
                <a: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》</a:t>
              </a:r>
              <a:endPara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823624" y="426740"/>
              <a:ext cx="7444740" cy="4993640"/>
              <a:chOff x="1249970" y="552862"/>
              <a:chExt cx="7444740" cy="4993640"/>
            </a:xfrm>
          </p:grpSpPr>
          <p:pic>
            <p:nvPicPr>
              <p:cNvPr id="4" name="Picture 2" descr="造舟备粮准备首次东渡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49970" y="552862"/>
                <a:ext cx="7444740" cy="4993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椭圆 7"/>
              <p:cNvSpPr/>
              <p:nvPr/>
            </p:nvSpPr>
            <p:spPr>
              <a:xfrm>
                <a:off x="2227262" y="991708"/>
                <a:ext cx="1303020" cy="188581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小标宋简体" panose="03000509000000000000" pitchFamily="65" charset="-122"/>
                  <a:ea typeface="方正小标宋简体" panose="03000509000000000000" pitchFamily="65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363335"/>
            <a:ext cx="12192000" cy="494665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6056630"/>
            <a:ext cx="2796540" cy="852170"/>
          </a:xfrm>
          <a:prstGeom prst="rect">
            <a:avLst/>
          </a:prstGeom>
        </p:spPr>
      </p:pic>
      <p:sp>
        <p:nvSpPr>
          <p:cNvPr id="5" name="矩形 2"/>
          <p:cNvSpPr/>
          <p:nvPr/>
        </p:nvSpPr>
        <p:spPr>
          <a:xfrm>
            <a:off x="0" y="83900"/>
            <a:ext cx="2825085" cy="544275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鉴真东渡</a:t>
            </a:r>
            <a:endParaRPr kumimoji="1"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602601" y="1382395"/>
            <a:ext cx="4430903" cy="3260537"/>
            <a:chOff x="7602601" y="1382395"/>
            <a:chExt cx="4430903" cy="3260537"/>
          </a:xfrm>
        </p:grpSpPr>
        <p:sp>
          <p:nvSpPr>
            <p:cNvPr id="3" name="文本框 2"/>
            <p:cNvSpPr txBox="1"/>
            <p:nvPr/>
          </p:nvSpPr>
          <p:spPr>
            <a:xfrm>
              <a:off x="7602601" y="1382395"/>
              <a:ext cx="4430903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1</a:t>
              </a:r>
              <a:r>
                <a:rPr lang="en-US" altLang="zh-CN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.</a:t>
              </a:r>
              <a:r>
                <a:rPr lang="zh-CN" altLang="en-US" sz="32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鉴真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东渡的过程</a:t>
              </a:r>
              <a:r>
                <a:rPr lang="zh-CN" altLang="en-US" sz="32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有何特点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？</a:t>
              </a:r>
              <a:endPara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602601" y="3565714"/>
              <a:ext cx="42303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2</a:t>
              </a:r>
              <a:r>
                <a:rPr lang="en-US" altLang="zh-CN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.</a:t>
              </a:r>
              <a:r>
                <a:rPr lang="zh-CN" altLang="en-US" sz="32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鉴真东渡后为日本作出</a:t>
              </a:r>
              <a:r>
                <a:rPr lang="zh-CN" altLang="en-US" sz="32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怎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样的</a:t>
              </a:r>
              <a:r>
                <a:rPr lang="zh-CN" altLang="en-US" sz="32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贡献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？</a:t>
              </a:r>
              <a:endPara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7" name="鉴真六次东渡日本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866" y="796422"/>
            <a:ext cx="6342888" cy="50686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87776" y="5850870"/>
            <a:ext cx="908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是为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法事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也，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何惜</a:t>
            </a:r>
            <a:r>
              <a:rPr lang="zh-CN" altLang="en-US" sz="5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生命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41500" y="1130300"/>
            <a:ext cx="9341612" cy="36625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“鉴真大师将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唐朝的建筑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、文学、书法、雕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塑艺术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传到日本，特别是后者，形成了日本雕塑史上重要的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‘唐招提寺派’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另外，鉴真大师对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日本医药学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也有重大贡献。鉴真大师本人就是一位名医，东渡时又带去了许多药物。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日本人对有些药物不能分辨，根据淳仁天皇的旨意，视力极差或者已经失明的鉴真大师‘一一以鼻别之，一无错失’。”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                                 ——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钱文忠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6" name="Picture 11" descr="鉴真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705" y="552450"/>
            <a:ext cx="4015740" cy="36652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496050" y="1201473"/>
            <a:ext cx="3689350" cy="262191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鉴真盲目航东海，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一片精诚照太清。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舍己为人传道艺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唐风洋溢奈良城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         ——</a:t>
            </a:r>
            <a:r>
              <a: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郭沫若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30843" y="4325094"/>
            <a:ext cx="109466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763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25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日，鉴真在唐招提寺（日本）圆寂，终年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76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岁。日本人民称鉴真为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天平之甍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 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，意为他的成就足以代表天平时代文化的屋脊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比喻高峰、最高成就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2800" b="1" dirty="0" smtClean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鉴真去世的消息传回扬州的时候，扬州僧众全体服丧三日，悼念鉴真。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u=2235773220,4234768426&amp;fm=23&amp;gp=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22157" y="3809618"/>
            <a:ext cx="2472055" cy="2219325"/>
          </a:xfrm>
          <a:prstGeom prst="rect">
            <a:avLst/>
          </a:prstGeom>
          <a:noFill/>
          <a:ln w="222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" name="Picture 4" descr="stang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1348" y="3734993"/>
            <a:ext cx="2288540" cy="2221865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Text Box 8"/>
          <p:cNvSpPr txBox="1"/>
          <p:nvPr/>
        </p:nvSpPr>
        <p:spPr>
          <a:xfrm>
            <a:off x="1905636" y="6028943"/>
            <a:ext cx="2946400" cy="84229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102628" tIns="51314" rIns="102628" bIns="51314" anchor="t">
            <a:spAutoFit/>
          </a:bodyPr>
          <a:lstStyle/>
          <a:p>
            <a:pPr algn="ctr" defTabSz="914400"/>
            <a:r>
              <a:rPr lang="zh-CN" alt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日本的和同开珎</a:t>
            </a:r>
            <a:endParaRPr lang="zh-CN" altLang="en-US" sz="2400" b="1" dirty="0">
              <a:solidFill>
                <a:srgbClr val="0D0D0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 defTabSz="914400"/>
            <a:r>
              <a:rPr lang="zh-CN" altLang="en-GB" sz="2400" b="1" dirty="0">
                <a:solidFill>
                  <a:srgbClr val="0D0D0D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（始铸于７０８年）</a:t>
            </a:r>
            <a:endParaRPr lang="zh-CN" altLang="en-US" sz="2400" b="1" dirty="0">
              <a:solidFill>
                <a:srgbClr val="0D0D0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6697408" y="6098002"/>
            <a:ext cx="2828925" cy="842294"/>
          </a:xfrm>
          <a:prstGeom prst="rect">
            <a:avLst/>
          </a:prstGeom>
          <a:noFill/>
          <a:ln w="9525">
            <a:noFill/>
          </a:ln>
        </p:spPr>
        <p:txBody>
          <a:bodyPr wrap="square" lIns="102628" tIns="51314" rIns="102628" bIns="51314" anchor="t">
            <a:spAutoFit/>
          </a:bodyPr>
          <a:lstStyle/>
          <a:p>
            <a:pPr algn="ctr"/>
            <a:r>
              <a:rPr lang="zh-CN" altLang="en-GB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唐朝的开元通宝</a:t>
            </a:r>
            <a:endParaRPr lang="zh-CN" altLang="en-GB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zh-CN" altLang="en-GB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（始铸于６２１年）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4" name="图片 13" descr="唐长安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084" y="292099"/>
            <a:ext cx="3203575" cy="317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平城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3686" y="488061"/>
            <a:ext cx="3429000" cy="263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6"/>
          <p:cNvSpPr txBox="1"/>
          <p:nvPr/>
        </p:nvSpPr>
        <p:spPr>
          <a:xfrm>
            <a:off x="1664335" y="3200476"/>
            <a:ext cx="3187701" cy="534517"/>
          </a:xfrm>
          <a:prstGeom prst="rect">
            <a:avLst/>
          </a:prstGeom>
          <a:noFill/>
          <a:ln w="9525">
            <a:noFill/>
          </a:ln>
        </p:spPr>
        <p:txBody>
          <a:bodyPr wrap="square" lIns="102628" tIns="51314" rIns="102628" bIns="51314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日本平城京平面图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19458" name="Text Box 6"/>
          <p:cNvSpPr txBox="1"/>
          <p:nvPr/>
        </p:nvSpPr>
        <p:spPr>
          <a:xfrm>
            <a:off x="165100" y="541655"/>
            <a:ext cx="9230995" cy="728345"/>
          </a:xfrm>
          <a:prstGeom prst="rect">
            <a:avLst/>
          </a:prstGeom>
          <a:noFill/>
          <a:ln w="9525">
            <a:noFill/>
          </a:ln>
        </p:spPr>
        <p:txBody>
          <a:bodyPr wrap="square" lIns="113157" tIns="56579" rIns="113157" bIns="56579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唐朝文化对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</a:rPr>
              <a:t>日本还有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哪些重要影响？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57985" y="1730375"/>
            <a:ext cx="9391015" cy="3561361"/>
          </a:xfrm>
          <a:prstGeom prst="rect">
            <a:avLst/>
          </a:prstGeom>
          <a:noFill/>
          <a:ln w="9525">
            <a:noFill/>
          </a:ln>
        </p:spPr>
        <p:txBody>
          <a:bodyPr wrap="square" lIns="113157" tIns="56579" rIns="113157" bIns="56579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制度：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三省六部制、均田制、租庸调制</a:t>
            </a:r>
            <a:b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建筑：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唐招提寺、平城京</a:t>
            </a:r>
            <a:b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文字：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平假名（草书）、片假名（楷书偏旁）</a:t>
            </a:r>
            <a:b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服装：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和服（唐装）</a:t>
            </a:r>
            <a:b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风俗：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除夕、元宵、清明、中秋、端午、</a:t>
            </a:r>
            <a:b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     七夕、重阳等</a:t>
            </a:r>
            <a:b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生活：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还有茶道、花道、剑道、书法、中草药等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5508839" y="1449412"/>
            <a:ext cx="6125919" cy="31813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2628" tIns="51314" rIns="102628" bIns="51314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kumimoji="1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646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年，日本学习中国唐朝律令制度、经济政策等进行改革，史称“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大化改新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”，是日本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奴隶社会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封建社会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转型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标志。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484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3274" y="555127"/>
            <a:ext cx="3845315" cy="496996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2676" y="876376"/>
            <a:ext cx="4244454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公元</a:t>
            </a:r>
            <a:r>
              <a:rPr lang="en-US" altLang="zh-CN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627</a:t>
            </a:r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年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r>
              <a:rPr lang="en-US" altLang="zh-CN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</a:t>
            </a:r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（太宗贞观初年）</a:t>
            </a:r>
            <a:endParaRPr lang="zh-CN" altLang="en-US" sz="4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长安城   </a:t>
            </a:r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门外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一个人</a:t>
            </a:r>
            <a:r>
              <a:rPr lang="en-US" altLang="zh-CN" sz="4000" b="1" dirty="0" smtClean="0">
                <a:solidFill>
                  <a:srgbClr val="0D0D0D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……</a:t>
            </a:r>
            <a:endParaRPr lang="en-US" altLang="zh-CN" sz="4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6" name="Picture 2" descr="https://gss0.baidu.com/-Po3dSag_xI4khGko9WTAnF6hhy/zhidao/pic/item/b812c8fcc3cec3fd27277781dd88d43f879427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189" y="657764"/>
            <a:ext cx="4875530" cy="4295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5" name="Picture 10" descr="411068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831" y="459740"/>
            <a:ext cx="6336947" cy="5483860"/>
          </a:xfrm>
          <a:prstGeom prst="rect">
            <a:avLst/>
          </a:prstGeom>
          <a:noFill/>
          <a:ln w="2222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341694" y="1693720"/>
            <a:ext cx="3187827" cy="2144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这位高僧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是谁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他要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去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往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何处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他又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为何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而去？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22682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5080" y="6327648"/>
            <a:ext cx="12192000" cy="502412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667375"/>
            <a:ext cx="2796829" cy="1241213"/>
          </a:xfrm>
          <a:prstGeom prst="rect">
            <a:avLst/>
          </a:prstGeom>
        </p:spPr>
      </p:pic>
      <p:pic>
        <p:nvPicPr>
          <p:cNvPr id="10" name="图片 9" descr="46897702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2347" y="566738"/>
            <a:ext cx="7657465" cy="52997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53962" y="580995"/>
            <a:ext cx="24384" cy="499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1670" y="71806"/>
            <a:ext cx="1112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笼冠</a:t>
            </a:r>
            <a:endParaRPr lang="zh-CN" altLang="en-US" sz="2800" b="1" dirty="0" smtClean="0">
              <a:solidFill>
                <a:srgbClr val="FF0000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 flipV="1">
            <a:off x="5132771" y="506937"/>
            <a:ext cx="6350" cy="2359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34567" y="59025"/>
            <a:ext cx="1020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笏板</a:t>
            </a:r>
            <a:endParaRPr lang="zh-CN" alt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05092" y="5805805"/>
            <a:ext cx="2719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鸿胪寺官员</a:t>
            </a:r>
            <a:endParaRPr lang="zh-CN" altLang="en-US" sz="2800" b="1" dirty="0"/>
          </a:p>
        </p:txBody>
      </p:sp>
      <p:sp>
        <p:nvSpPr>
          <p:cNvPr id="30" name="上箭头 29"/>
          <p:cNvSpPr/>
          <p:nvPr/>
        </p:nvSpPr>
        <p:spPr>
          <a:xfrm>
            <a:off x="3559810" y="4141470"/>
            <a:ext cx="182880" cy="16643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上箭头 30"/>
          <p:cNvSpPr/>
          <p:nvPr/>
        </p:nvSpPr>
        <p:spPr>
          <a:xfrm>
            <a:off x="6198552" y="3061018"/>
            <a:ext cx="146050" cy="28054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4736240" y="5856606"/>
            <a:ext cx="293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东罗马帝国使者</a:t>
            </a:r>
            <a:endParaRPr lang="zh-CN" altLang="en-US" sz="2800" b="1" dirty="0" smtClean="0"/>
          </a:p>
        </p:txBody>
      </p:sp>
      <p:sp>
        <p:nvSpPr>
          <p:cNvPr id="33" name="上箭头 32"/>
          <p:cNvSpPr/>
          <p:nvPr/>
        </p:nvSpPr>
        <p:spPr>
          <a:xfrm>
            <a:off x="7389035" y="3572897"/>
            <a:ext cx="170815" cy="19513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6577330" y="5398135"/>
            <a:ext cx="3076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高丽或日本使者</a:t>
            </a:r>
            <a:endParaRPr lang="zh-CN" altLang="en-US" sz="2800" b="1" dirty="0"/>
          </a:p>
        </p:txBody>
      </p:sp>
      <p:sp>
        <p:nvSpPr>
          <p:cNvPr id="36" name="上箭头 35"/>
          <p:cNvSpPr/>
          <p:nvPr/>
        </p:nvSpPr>
        <p:spPr>
          <a:xfrm>
            <a:off x="9267015" y="3421063"/>
            <a:ext cx="170815" cy="24453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7937009" y="5799137"/>
            <a:ext cx="3262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东北少数民族使者</a:t>
            </a:r>
            <a:endParaRPr lang="zh-CN" altLang="en-US" sz="2800" b="1" dirty="0" smtClean="0"/>
          </a:p>
        </p:txBody>
      </p:sp>
      <p:cxnSp>
        <p:nvCxnSpPr>
          <p:cNvPr id="39" name="直接连接符 38"/>
          <p:cNvCxnSpPr/>
          <p:nvPr/>
        </p:nvCxnSpPr>
        <p:spPr>
          <a:xfrm flipH="1" flipV="1">
            <a:off x="7160450" y="506937"/>
            <a:ext cx="12192" cy="48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471919" y="71806"/>
            <a:ext cx="1401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羽毛帽</a:t>
            </a:r>
            <a:endParaRPr lang="zh-CN" altLang="en-US" sz="2800" b="1" dirty="0" smtClean="0">
              <a:solidFill>
                <a:srgbClr val="FF0000"/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H="1" flipV="1">
            <a:off x="8986949" y="462280"/>
            <a:ext cx="12192" cy="438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29421" y="34085"/>
            <a:ext cx="134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皮帽</a:t>
            </a:r>
            <a:endParaRPr lang="zh-CN" altLang="en-US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555655" y="1728053"/>
            <a:ext cx="4824413" cy="2963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这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位高僧是谁？</a:t>
            </a: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他要往何处去？</a:t>
            </a: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他又为何而去？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2"/>
          <p:cNvSpPr/>
          <p:nvPr/>
        </p:nvSpPr>
        <p:spPr>
          <a:xfrm>
            <a:off x="238125" y="544275"/>
            <a:ext cx="2825085" cy="544275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玄奘西行</a:t>
            </a:r>
            <a:endParaRPr kumimoji="1"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31360" y="3613150"/>
            <a:ext cx="1480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天竺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0080" y="2146935"/>
            <a:ext cx="1562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玄奘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2605" y="4879340"/>
            <a:ext cx="602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求取佛经，寻求佛法的真谛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2" name="图片 1" descr="1433264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580" y="560070"/>
            <a:ext cx="3830955" cy="2559050"/>
          </a:xfrm>
          <a:prstGeom prst="rect">
            <a:avLst/>
          </a:prstGeom>
        </p:spPr>
      </p:pic>
      <p:pic>
        <p:nvPicPr>
          <p:cNvPr id="4" name="图片 3" descr="u=2051494485,4258492570&amp;fm=27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310" y="3654915"/>
            <a:ext cx="3832225" cy="2436495"/>
          </a:xfrm>
          <a:prstGeom prst="rect">
            <a:avLst/>
          </a:prstGeom>
        </p:spPr>
      </p:pic>
      <p:pic>
        <p:nvPicPr>
          <p:cNvPr id="6" name="图片 5" descr="下载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438" y="3654915"/>
            <a:ext cx="3587115" cy="25076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61845" y="6165215"/>
            <a:ext cx="2382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图三</a:t>
            </a:r>
            <a:r>
              <a:rPr lang="zh-CN" altLang="en-US" sz="2800" b="1">
                <a:solidFill>
                  <a:srgbClr val="FF0000"/>
                </a:solidFill>
              </a:rPr>
              <a:t>大雷音寺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17293" y="3108325"/>
            <a:ext cx="1834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      </a:t>
            </a:r>
            <a:r>
              <a:rPr lang="zh-CN" altLang="en-US" sz="2800" b="1" dirty="0"/>
              <a:t>图一</a:t>
            </a:r>
            <a:endParaRPr lang="zh-CN" altLang="en-US" sz="28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8342630" y="3206115"/>
            <a:ext cx="1704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图二</a:t>
            </a:r>
            <a:endParaRPr lang="zh-CN" altLang="en-US" sz="28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8404860" y="6125633"/>
            <a:ext cx="1983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  </a:t>
            </a:r>
            <a:r>
              <a:rPr lang="zh-CN" altLang="en-US" sz="2800" b="1" dirty="0"/>
              <a:t>图四</a:t>
            </a:r>
            <a:endParaRPr lang="zh-CN" altLang="en-US" sz="2800" b="1" dirty="0"/>
          </a:p>
        </p:txBody>
      </p:sp>
      <p:pic>
        <p:nvPicPr>
          <p:cNvPr id="5" name="图片 4" descr="timg (5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9295" y="498659"/>
            <a:ext cx="3592258" cy="2688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2" name="图片 1" descr="05B992002689E4B534C67B17627EEC7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8608" y="711835"/>
            <a:ext cx="7467092" cy="513651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31535" y="1510030"/>
            <a:ext cx="328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1937" y="431305"/>
            <a:ext cx="2582545" cy="52197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感悟玄奘西行</a:t>
            </a:r>
            <a:endParaRPr lang="zh-CN" altLang="zh-CN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玄奘西行过程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937" y="1061403"/>
            <a:ext cx="11125200" cy="417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73012" y="1445564"/>
            <a:ext cx="52776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rgbClr val="0D0D0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“不至天竺，终不东归一步！”</a:t>
            </a:r>
            <a:endParaRPr lang="en-US" altLang="zh-CN" sz="4000" dirty="0" smtClean="0">
              <a:solidFill>
                <a:srgbClr val="0D0D0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4000" dirty="0" smtClean="0">
              <a:solidFill>
                <a:srgbClr val="0D0D0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dirty="0" smtClean="0">
                <a:solidFill>
                  <a:srgbClr val="0D0D0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“宁可就西而死，岂能东归而生！”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Picture 10" descr="411068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514" y="802640"/>
            <a:ext cx="5515110" cy="4772660"/>
          </a:xfrm>
          <a:prstGeom prst="rect">
            <a:avLst/>
          </a:prstGeom>
          <a:noFill/>
          <a:ln w="22225">
            <a:solidFill>
              <a:srgbClr val="6633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5"/>
          <p:cNvSpPr/>
          <p:nvPr/>
        </p:nvSpPr>
        <p:spPr>
          <a:xfrm>
            <a:off x="63500" y="2690495"/>
            <a:ext cx="715010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    如果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没有玄奘的著作，重建印度历史是完全不可能的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en-US" altLang="zh-CN" sz="2400" b="1" dirty="0" smtClean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印度史学家阿里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          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-166370" y="6467475"/>
            <a:ext cx="12192000" cy="390525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4305" y="6105525"/>
            <a:ext cx="2796829" cy="752476"/>
          </a:xfrm>
          <a:prstGeom prst="rect">
            <a:avLst/>
          </a:prstGeom>
        </p:spPr>
      </p:pic>
      <p:grpSp>
        <p:nvGrpSpPr>
          <p:cNvPr id="15" name="组合 19"/>
          <p:cNvGrpSpPr/>
          <p:nvPr/>
        </p:nvGrpSpPr>
        <p:grpSpPr>
          <a:xfrm>
            <a:off x="717550" y="3716316"/>
            <a:ext cx="7105650" cy="2671784"/>
            <a:chOff x="0" y="714356"/>
            <a:chExt cx="9144000" cy="4357718"/>
          </a:xfrm>
        </p:grpSpPr>
        <p:pic>
          <p:nvPicPr>
            <p:cNvPr id="16" name="Picture 28" descr="大唐西域记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0430" y="714356"/>
              <a:ext cx="5643570" cy="435771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pic>
          <p:nvPicPr>
            <p:cNvPr id="18" name="Picture 2" descr="http://d.hiphotos.baidu.com/baike/w%3D268%3Bg%3D0/sign=dd0912b2ad773912c4268267c022e125/cf1b9d16fdfaaf51d8d4d5b0885494eef01f7a8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14356"/>
              <a:ext cx="3571868" cy="43577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-8255" y="777875"/>
            <a:ext cx="73831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    玄奘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翻译的佛经既多又精，他不仅是在佛教中国传播史上成就最大的学者，还是继承印度正统佛教学说的集大成者。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---</a:t>
            </a:r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</a:rPr>
              <a:t>宗教与文化研究中心主任 赖永海</a:t>
            </a:r>
            <a:endParaRPr lang="zh-CN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277100" y="956945"/>
            <a:ext cx="4914900" cy="2817555"/>
            <a:chOff x="7277100" y="956945"/>
            <a:chExt cx="4914900" cy="2817555"/>
          </a:xfrm>
        </p:grpSpPr>
        <p:sp>
          <p:nvSpPr>
            <p:cNvPr id="7" name="右箭头 6"/>
            <p:cNvSpPr/>
            <p:nvPr/>
          </p:nvSpPr>
          <p:spPr>
            <a:xfrm>
              <a:off x="7289800" y="1181100"/>
              <a:ext cx="962025" cy="5702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279765" y="2389505"/>
              <a:ext cx="36201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楷体" panose="02010609060101010101" charset="-122"/>
                  <a:ea typeface="楷体" panose="02010609060101010101" charset="-122"/>
                </a:rPr>
                <a:t>  是</a:t>
              </a:r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</a:rPr>
                <a:t>研究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中外交流史</a:t>
              </a:r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</a:rPr>
                <a:t>的珍贵文</a:t>
              </a:r>
              <a:r>
                <a:rPr lang="zh-CN" altLang="en-US" sz="2800" b="1" dirty="0" smtClean="0">
                  <a:latin typeface="楷体" panose="02010609060101010101" charset="-122"/>
                  <a:ea typeface="楷体" panose="02010609060101010101" charset="-122"/>
                </a:rPr>
                <a:t>献，具有极高的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史料价值</a:t>
              </a:r>
              <a:r>
                <a:rPr lang="zh-CN" altLang="en-US" sz="2800" b="1" dirty="0" smtClean="0">
                  <a:latin typeface="楷体" panose="02010609060101010101" charset="-122"/>
                  <a:ea typeface="楷体" panose="02010609060101010101" charset="-122"/>
                </a:rPr>
                <a:t>。</a:t>
              </a:r>
              <a:endParaRPr lang="zh-CN" altLang="en-US" sz="28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293100" y="956945"/>
              <a:ext cx="3898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楷体" panose="02010609060101010101" charset="-122"/>
                  <a:ea typeface="楷体" panose="02010609060101010101" charset="-122"/>
                </a:rPr>
                <a:t>  为</a:t>
              </a:r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</a:rPr>
                <a:t>中国乃至世界的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佛教发展做出重大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贡献</a:t>
              </a:r>
              <a:r>
                <a:rPr lang="zh-CN" altLang="en-US" sz="2800" b="1" dirty="0" smtClean="0">
                  <a:latin typeface="楷体" panose="02010609060101010101" charset="-122"/>
                  <a:ea typeface="楷体" panose="02010609060101010101" charset="-122"/>
                </a:rPr>
                <a:t>。</a:t>
              </a:r>
              <a:endParaRPr lang="zh-CN" altLang="en-US" sz="28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9" name="右箭头 18"/>
            <p:cNvSpPr/>
            <p:nvPr/>
          </p:nvSpPr>
          <p:spPr>
            <a:xfrm>
              <a:off x="7277100" y="2933700"/>
              <a:ext cx="962025" cy="5702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2177298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zh-CN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22591" y="0"/>
            <a:ext cx="29895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伟大贡献：</a:t>
            </a:r>
            <a:endParaRPr lang="zh-CN" altLang="en-U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39100" y="4229100"/>
            <a:ext cx="364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伟大的翻译家、旅行家、中印文化交流使者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242163" y="1220865"/>
            <a:ext cx="4401037" cy="255333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杜甫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忆昔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忆昔开元全盛日，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小邑犹藏万家室。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稻米流脂粟米白，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公私仓廪俱丰实。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4875982" y="1220865"/>
            <a:ext cx="7111483" cy="1651221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7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楷体_GB2312" panose="02010609030101010101" pitchFamily="49" charset="-122"/>
                <a:cs typeface="+mn-cs"/>
                <a:sym typeface="+mn-ea"/>
              </a:rPr>
              <a:t> 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大唐国者，法式备定（法律完备），珍（珍贵，繁盛）国也，常须达（应该常常去）” 。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——《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日本书纪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endParaRPr lang="en-US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4452" name="Text Box 7"/>
          <p:cNvSpPr txBox="1">
            <a:spLocks noChangeArrowheads="1"/>
          </p:cNvSpPr>
          <p:nvPr/>
        </p:nvSpPr>
        <p:spPr bwMode="auto">
          <a:xfrm>
            <a:off x="242198" y="4104813"/>
            <a:ext cx="4976557" cy="214249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唐太宗设“鸿胪寺”接待外国使者，鼓励外国商人到中国贸易、居住、做官、通婚。</a:t>
            </a:r>
            <a:endParaRPr lang="zh-CN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1749" name="Picture 4" descr="tc-b"/>
          <p:cNvPicPr>
            <a:picLocks noChangeAspect="1"/>
          </p:cNvPicPr>
          <p:nvPr/>
        </p:nvPicPr>
        <p:blipFill>
          <a:blip r:embed="rId1" cstate="print"/>
          <a:srcRect t="421"/>
          <a:stretch>
            <a:fillRect/>
          </a:stretch>
        </p:blipFill>
        <p:spPr>
          <a:xfrm>
            <a:off x="5328920" y="3442335"/>
            <a:ext cx="6620510" cy="2805430"/>
          </a:xfrm>
          <a:prstGeom prst="rect">
            <a:avLst/>
          </a:prstGeom>
          <a:noFill/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454" name="Text Box 16"/>
          <p:cNvSpPr txBox="1">
            <a:spLocks noChangeArrowheads="1"/>
          </p:cNvSpPr>
          <p:nvPr/>
        </p:nvSpPr>
        <p:spPr bwMode="auto">
          <a:xfrm>
            <a:off x="3493571" y="379837"/>
            <a:ext cx="721983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为何唐朝时期的对外交往如此活跃？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2775" name="Text Box 9"/>
          <p:cNvSpPr txBox="1"/>
          <p:nvPr/>
        </p:nvSpPr>
        <p:spPr>
          <a:xfrm>
            <a:off x="2988310" y="1820545"/>
            <a:ext cx="1654810" cy="1353820"/>
          </a:xfrm>
          <a:prstGeom prst="rect">
            <a:avLst/>
          </a:prstGeom>
          <a:solidFill>
            <a:schemeClr val="bg1"/>
          </a:solidFill>
          <a:ln w="76200" cap="flat" cmpd="tri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国力强盛</a:t>
            </a:r>
            <a:endParaRPr lang="zh-CN" altLang="en-US" sz="4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9" name="Text Box 7"/>
          <p:cNvSpPr txBox="1"/>
          <p:nvPr/>
        </p:nvSpPr>
        <p:spPr>
          <a:xfrm>
            <a:off x="9293860" y="1663065"/>
            <a:ext cx="2312670" cy="1230630"/>
          </a:xfrm>
          <a:prstGeom prst="rect">
            <a:avLst/>
          </a:prstGeom>
          <a:solidFill>
            <a:schemeClr val="bg1"/>
          </a:solidFill>
          <a:ln w="76200" cap="flat" cmpd="tri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文化先进有吸引力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3" name="Text Box 7"/>
          <p:cNvSpPr txBox="1"/>
          <p:nvPr/>
        </p:nvSpPr>
        <p:spPr>
          <a:xfrm>
            <a:off x="3385185" y="4290060"/>
            <a:ext cx="1517015" cy="1259840"/>
          </a:xfrm>
          <a:prstGeom prst="rect">
            <a:avLst/>
          </a:prstGeom>
          <a:solidFill>
            <a:schemeClr val="bg1"/>
          </a:solidFill>
          <a:ln w="76200" cap="flat" cmpd="tri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开放政策</a:t>
            </a:r>
            <a:endParaRPr lang="zh-CN" altLang="en-US" sz="4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9" name="Text Box 13"/>
          <p:cNvSpPr txBox="1"/>
          <p:nvPr/>
        </p:nvSpPr>
        <p:spPr>
          <a:xfrm>
            <a:off x="9627870" y="3774440"/>
            <a:ext cx="2171065" cy="1230630"/>
          </a:xfrm>
          <a:prstGeom prst="rect">
            <a:avLst/>
          </a:prstGeom>
          <a:solidFill>
            <a:schemeClr val="bg1"/>
          </a:solidFill>
          <a:ln w="76200" cap="flat" cmpd="tri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海陆并重交通发达</a:t>
            </a:r>
            <a:endParaRPr lang="zh-CN" altLang="en-US" sz="4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376670"/>
            <a:ext cx="12192000" cy="48133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5460" y="6376035"/>
            <a:ext cx="2796540" cy="54229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22194" y="76636"/>
            <a:ext cx="4012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合作探究</a:t>
            </a:r>
            <a:r>
              <a:rPr lang="en-US" altLang="zh-CN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 panose="02010609030101010101" pitchFamily="49" charset="-122"/>
              </a:rPr>
              <a:t>：</a:t>
            </a:r>
            <a:endParaRPr lang="zh-CN" altLang="en-US" sz="5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nimBg="1"/>
      <p:bldP spid="104451" grpId="0" animBg="1"/>
      <p:bldP spid="104452" grpId="0" animBg="1"/>
      <p:bldP spid="32775" grpId="0" bldLvl="0" animBg="1"/>
      <p:bldP spid="33799" grpId="0" animBg="1"/>
      <p:bldP spid="34823" grpId="0" animBg="1"/>
      <p:bldP spid="3584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6506" y="1155186"/>
            <a:ext cx="97480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2800" b="1" dirty="0" smtClean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以唐文化为特质的文化输出，奠定了中华文化在当地的风格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其主要特征即是唐式制度、唐式文化、科技在当地生根、发展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形成了以唐文化为底蕴的社会运转机制。</a:t>
            </a:r>
            <a:endParaRPr lang="en-US" altLang="zh-CN" sz="2800" b="1" dirty="0" smtClean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东亚文化圈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在唐代的最终形成是唐文化对中国文化发展的一大贡献。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因此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唐对外开放的深远意义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在于促进了东亚区域的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共同发展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使中华文化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自身的发展有了更坚实的环境依托和文化依托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。      </a:t>
            </a:r>
            <a:endParaRPr lang="en-US" altLang="zh-CN" sz="2800" b="1" dirty="0" smtClean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               ——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唐刚猛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唐代的对外开放与经济繁荣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500526" y="290851"/>
            <a:ext cx="8489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唐朝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空前活跃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的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对外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交往带来了怎样的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影响？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2194" y="76636"/>
            <a:ext cx="4012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合作探究</a:t>
            </a:r>
            <a:r>
              <a:rPr lang="en-US" altLang="zh-CN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_GB2312" panose="02010609030101010101" pitchFamily="49" charset="-122"/>
              </a:rPr>
              <a:t>：</a:t>
            </a:r>
            <a:endParaRPr lang="zh-CN" altLang="en-US" sz="5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4" name="图片 3" descr="2016071308234819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3320" y="1283335"/>
            <a:ext cx="5310505" cy="4010025"/>
          </a:xfrm>
          <a:prstGeom prst="rect">
            <a:avLst/>
          </a:prstGeom>
        </p:spPr>
      </p:pic>
      <p:pic>
        <p:nvPicPr>
          <p:cNvPr id="6" name="图片 5" descr="2015121019464184418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1230" y="1315720"/>
            <a:ext cx="4949825" cy="39770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97320" y="5389245"/>
            <a:ext cx="4947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是为法事也，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何惜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生命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2430" y="5293360"/>
            <a:ext cx="33807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宁可西进而死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3600" b="1" dirty="0" smtClean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岂可东归而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生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6" name="Picture 2" descr="C:\Users\Haier\Desktop\1524649037_5240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6083" y="80328"/>
            <a:ext cx="2458022" cy="1187450"/>
          </a:xfrm>
          <a:prstGeom prst="rect">
            <a:avLst/>
          </a:prstGeom>
          <a:noFill/>
        </p:spPr>
      </p:pic>
      <p:pic>
        <p:nvPicPr>
          <p:cNvPr id="2" name="背景音乐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58095" y="61163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14" descr="C:\Documents and Settings\Administrator\桌面\中秋材料\卷轴-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2728" y="0"/>
            <a:ext cx="4099272" cy="313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901700" y="2399030"/>
            <a:ext cx="87884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dirty="0"/>
              <a:t>　</a:t>
            </a:r>
            <a:r>
              <a:rPr lang="zh-CN" altLang="en-US" sz="4400" dirty="0" smtClean="0"/>
              <a:t> </a:t>
            </a:r>
            <a:r>
              <a:rPr lang="zh-CN" altLang="en-US" sz="4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4400" b="1" dirty="0">
                <a:solidFill>
                  <a:schemeClr val="accent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积土而为山，积水而为海。</a:t>
            </a:r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4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幸福、美好的未来</a:t>
            </a:r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不会自己出现，成功属于</a:t>
            </a:r>
            <a:r>
              <a:rPr lang="zh-CN" altLang="en-US" sz="4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勇毅而笃行</a:t>
            </a:r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的人。</a:t>
            </a:r>
            <a:endParaRPr lang="zh-CN" altLang="en-US" sz="4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5" name="Picture 6" descr="C:\Users\Haier\Desktop\1524301173_8159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979" y="2097350"/>
            <a:ext cx="9918279" cy="1369183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5612969" y="4009390"/>
            <a:ext cx="5468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那个时代，那些</a:t>
            </a:r>
            <a:r>
              <a:rPr lang="zh-CN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人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……</a:t>
            </a:r>
            <a:endParaRPr lang="zh-CN" altLang="zh-CN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3074" name="Picture 2" descr="https://gss0.baidu.com/-Po3dSag_xI4khGko9WTAnF6hhy/zhidao/pic/item/b812c8fcc3cec3fd27277781dd88d43f879427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825" y="1133475"/>
            <a:ext cx="4864735" cy="4076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8860" y="1623695"/>
            <a:ext cx="53174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公元</a:t>
            </a:r>
            <a:r>
              <a:rPr lang="en-US" altLang="zh-CN" sz="4000" b="1" dirty="0" smtClean="0"/>
              <a:t>630</a:t>
            </a:r>
            <a:r>
              <a:rPr lang="zh-CN" altLang="zh-CN" sz="4000" b="1" dirty="0" smtClean="0"/>
              <a:t>年（贞观四年）</a:t>
            </a:r>
            <a:endParaRPr lang="zh-CN" altLang="zh-CN" sz="4000" b="1" dirty="0" smtClean="0"/>
          </a:p>
          <a:p>
            <a:endParaRPr lang="en-US" altLang="zh-CN" sz="4000" b="1" dirty="0" smtClean="0"/>
          </a:p>
          <a:p>
            <a:r>
              <a:rPr lang="zh-CN" altLang="en-US" sz="4000" b="1" dirty="0" smtClean="0">
                <a:solidFill>
                  <a:srgbClr val="FF0000"/>
                </a:solidFill>
              </a:rPr>
              <a:t>长安城</a:t>
            </a:r>
            <a:r>
              <a:rPr lang="zh-CN" altLang="en-US" sz="4000" b="1" dirty="0" smtClean="0"/>
              <a:t>，门外</a:t>
            </a:r>
            <a:endParaRPr lang="en-US" altLang="zh-CN" sz="4000" b="1" dirty="0" smtClean="0"/>
          </a:p>
          <a:p>
            <a:endParaRPr lang="en-US" altLang="zh-CN" sz="4000" b="1" dirty="0" smtClean="0"/>
          </a:p>
          <a:p>
            <a:r>
              <a:rPr lang="zh-CN" altLang="en-US" sz="4000" b="1" dirty="0" smtClean="0"/>
              <a:t>一群人</a:t>
            </a:r>
            <a:r>
              <a:rPr lang="en-US" altLang="zh-CN" sz="4000" b="1" dirty="0" smtClean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4000" b="1" dirty="0" smtClean="0"/>
          </a:p>
          <a:p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1129665" y="6121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1755" y="4022090"/>
            <a:ext cx="648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                                                                                                                                                                                      </a:t>
            </a:r>
            <a:endParaRPr lang="zh-CN" altLang="en-US" dirty="0"/>
          </a:p>
        </p:txBody>
      </p:sp>
      <p:pic>
        <p:nvPicPr>
          <p:cNvPr id="24" name="图片 23" descr="01300001203327134966425630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681" y="318824"/>
            <a:ext cx="7107935" cy="432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0493" y="5386169"/>
            <a:ext cx="1168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大唐国者，</a:t>
            </a:r>
            <a:r>
              <a:rPr lang="zh-CN" altLang="en-US" sz="3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法式备定</a:t>
            </a:r>
            <a:r>
              <a:rPr lang="zh-CN" altLang="en-US" sz="36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，珍国也，</a:t>
            </a:r>
            <a:r>
              <a:rPr lang="zh-CN" altLang="en-US" sz="3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常须达</a:t>
            </a:r>
            <a:r>
              <a:rPr lang="zh-CN" altLang="en-US" sz="36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---《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日本书纪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en-US" altLang="zh-CN" sz="36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7963784" y="1936637"/>
            <a:ext cx="4068694" cy="2144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他们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是谁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他们来自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哪里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200"/>
              </a:lnSpc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他们又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为何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而来？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85232" y="4685361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遣唐使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325235"/>
            <a:ext cx="12192000" cy="532765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6152515"/>
            <a:ext cx="2796540" cy="756285"/>
          </a:xfrm>
          <a:prstGeom prst="rect">
            <a:avLst/>
          </a:prstGeom>
        </p:spPr>
      </p:pic>
      <p:sp>
        <p:nvSpPr>
          <p:cNvPr id="6" name="矩形 2"/>
          <p:cNvSpPr/>
          <p:nvPr/>
        </p:nvSpPr>
        <p:spPr>
          <a:xfrm>
            <a:off x="0" y="581105"/>
            <a:ext cx="2825085" cy="674617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遣唐使</a:t>
            </a:r>
            <a:endParaRPr kumimoji="1"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1640" y="1898817"/>
            <a:ext cx="10852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隋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唐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时期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200" b="1" dirty="0" smtClean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为了</a:t>
            </a:r>
            <a:r>
              <a:rPr lang="zh-CN" altLang="en-US" sz="32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学习中国的先进文化，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日本等东亚国家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派遣大批使节团（包含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使节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、留学生、留学僧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等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）来到中国，把中国文化带回本国，以此来促进本国社会经济文化的发展。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6172200"/>
            <a:ext cx="2796829" cy="736388"/>
          </a:xfrm>
          <a:prstGeom prst="rect">
            <a:avLst/>
          </a:prstGeom>
        </p:spPr>
      </p:pic>
      <p:grpSp>
        <p:nvGrpSpPr>
          <p:cNvPr id="9" name="Group 2"/>
          <p:cNvGrpSpPr/>
          <p:nvPr/>
        </p:nvGrpSpPr>
        <p:grpSpPr bwMode="auto">
          <a:xfrm>
            <a:off x="411806" y="1669757"/>
            <a:ext cx="5452745" cy="4030345"/>
            <a:chOff x="304" y="572"/>
            <a:chExt cx="4811" cy="374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5" y="572"/>
              <a:ext cx="2470" cy="3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" y="572"/>
              <a:ext cx="2359" cy="3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组合 13"/>
          <p:cNvGrpSpPr/>
          <p:nvPr/>
        </p:nvGrpSpPr>
        <p:grpSpPr>
          <a:xfrm>
            <a:off x="6544682" y="2183924"/>
            <a:ext cx="5202475" cy="2103370"/>
            <a:chOff x="5922382" y="2463080"/>
            <a:chExt cx="5202475" cy="2103370"/>
          </a:xfrm>
        </p:grpSpPr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>
              <a:off x="5922383" y="2463080"/>
              <a:ext cx="4517253" cy="6000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08857" tIns="54429" rIns="108857" bIns="54429">
              <a:spAutoFit/>
            </a:bodyPr>
            <a:lstStyle/>
            <a:p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从公元</a:t>
              </a:r>
              <a:r>
                <a:rPr lang="en-US" altLang="zh-CN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7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世纪到</a:t>
              </a:r>
              <a:r>
                <a:rPr lang="en-US" altLang="zh-CN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9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世纪</a:t>
              </a:r>
              <a:endPara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6100182" y="3203715"/>
              <a:ext cx="2762212" cy="6000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08857" tIns="54429" rIns="108857" bIns="54429">
              <a:spAutoFit/>
            </a:bodyPr>
            <a:lstStyle/>
            <a:p>
              <a:r>
                <a:rPr lang="zh-CN" altLang="en-US" sz="32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前后三十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多批</a:t>
              </a:r>
              <a:endPara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5922382" y="3964086"/>
              <a:ext cx="5202475" cy="6023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108857" tIns="54429" rIns="108857" bIns="54429">
              <a:spAutoFit/>
            </a:bodyPr>
            <a:lstStyle/>
            <a:p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少</a:t>
              </a:r>
              <a:r>
                <a:rPr lang="zh-CN" altLang="en-US" sz="32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则一百人，多则七八百</a:t>
              </a:r>
              <a:r>
                <a:rPr lang="zh-CN" altLang="en-US" sz="32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人</a:t>
              </a:r>
              <a:endPara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94879" y="5097905"/>
            <a:ext cx="5441002" cy="667577"/>
            <a:chOff x="6274113" y="4657725"/>
            <a:chExt cx="5441002" cy="667577"/>
          </a:xfrm>
        </p:grpSpPr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6274113" y="4662279"/>
              <a:ext cx="1650687" cy="6616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08857" tIns="54429" rIns="108857" bIns="54429">
              <a:spAutoFit/>
            </a:bodyPr>
            <a:lstStyle/>
            <a:p>
              <a:r>
                <a:rPr lang="zh-CN" altLang="en-US" sz="36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时间长</a:t>
              </a:r>
              <a:endPara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TextBox 16"/>
            <p:cNvSpPr txBox="1">
              <a:spLocks noChangeArrowheads="1"/>
            </p:cNvSpPr>
            <p:nvPr/>
          </p:nvSpPr>
          <p:spPr bwMode="auto">
            <a:xfrm>
              <a:off x="8090537" y="4663632"/>
              <a:ext cx="1650687" cy="6616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08857" tIns="54429" rIns="108857" bIns="54429">
              <a:spAutoFit/>
            </a:bodyPr>
            <a:lstStyle/>
            <a:p>
              <a:r>
                <a:rPr lang="zh-CN" altLang="en-US" sz="36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次数多</a:t>
              </a:r>
              <a:endPara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TextBox 17"/>
            <p:cNvSpPr txBox="1">
              <a:spLocks noChangeArrowheads="1"/>
            </p:cNvSpPr>
            <p:nvPr/>
          </p:nvSpPr>
          <p:spPr bwMode="auto">
            <a:xfrm>
              <a:off x="9906635" y="4657725"/>
              <a:ext cx="1808480" cy="6616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108857" tIns="54429" rIns="108857" bIns="54429">
              <a:spAutoFit/>
            </a:bodyPr>
            <a:lstStyle/>
            <a:p>
              <a:r>
                <a:rPr lang="zh-CN" altLang="en-US" sz="36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规模大</a:t>
              </a:r>
              <a:endPara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5" name="矩形 2"/>
          <p:cNvSpPr/>
          <p:nvPr/>
        </p:nvSpPr>
        <p:spPr>
          <a:xfrm>
            <a:off x="0" y="603965"/>
            <a:ext cx="3810000" cy="640635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遣唐使那些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事</a:t>
            </a:r>
            <a:endParaRPr kumimoji="1"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5" name="矩形 2"/>
          <p:cNvSpPr/>
          <p:nvPr/>
        </p:nvSpPr>
        <p:spPr>
          <a:xfrm>
            <a:off x="0" y="340798"/>
            <a:ext cx="3810000" cy="669845"/>
          </a:xfrm>
          <a:custGeom>
            <a:avLst/>
            <a:gdLst>
              <a:gd name="connsiteX0" fmla="*/ 0 w 6877050"/>
              <a:gd name="connsiteY0" fmla="*/ 0 h 783320"/>
              <a:gd name="connsiteX1" fmla="*/ 6877050 w 6877050"/>
              <a:gd name="connsiteY1" fmla="*/ 0 h 783320"/>
              <a:gd name="connsiteX2" fmla="*/ 6877050 w 6877050"/>
              <a:gd name="connsiteY2" fmla="*/ 783320 h 783320"/>
              <a:gd name="connsiteX3" fmla="*/ 0 w 6877050"/>
              <a:gd name="connsiteY3" fmla="*/ 783320 h 783320"/>
              <a:gd name="connsiteX4" fmla="*/ 0 w 6877050"/>
              <a:gd name="connsiteY4" fmla="*/ 0 h 783320"/>
              <a:gd name="connsiteX0-1" fmla="*/ 0 w 6877050"/>
              <a:gd name="connsiteY0-2" fmla="*/ 0 h 784750"/>
              <a:gd name="connsiteX1-3" fmla="*/ 6877050 w 6877050"/>
              <a:gd name="connsiteY1-4" fmla="*/ 0 h 784750"/>
              <a:gd name="connsiteX2-5" fmla="*/ 6877050 w 6877050"/>
              <a:gd name="connsiteY2-6" fmla="*/ 783320 h 784750"/>
              <a:gd name="connsiteX3-7" fmla="*/ 6505575 w 6877050"/>
              <a:gd name="connsiteY3-8" fmla="*/ 784750 h 784750"/>
              <a:gd name="connsiteX4-9" fmla="*/ 0 w 6877050"/>
              <a:gd name="connsiteY4-10" fmla="*/ 783320 h 784750"/>
              <a:gd name="connsiteX5" fmla="*/ 0 w 6877050"/>
              <a:gd name="connsiteY5" fmla="*/ 0 h 784750"/>
              <a:gd name="connsiteX0-11" fmla="*/ 0 w 6877050"/>
              <a:gd name="connsiteY0-12" fmla="*/ 0 h 784750"/>
              <a:gd name="connsiteX1-13" fmla="*/ 6877050 w 6877050"/>
              <a:gd name="connsiteY1-14" fmla="*/ 0 h 784750"/>
              <a:gd name="connsiteX2-15" fmla="*/ 6505575 w 6877050"/>
              <a:gd name="connsiteY2-16" fmla="*/ 784750 h 784750"/>
              <a:gd name="connsiteX3-17" fmla="*/ 0 w 6877050"/>
              <a:gd name="connsiteY3-18" fmla="*/ 783320 h 784750"/>
              <a:gd name="connsiteX4-19" fmla="*/ 0 w 6877050"/>
              <a:gd name="connsiteY4-20" fmla="*/ 0 h 784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77050" h="784750">
                <a:moveTo>
                  <a:pt x="0" y="0"/>
                </a:moveTo>
                <a:lnTo>
                  <a:pt x="6877050" y="0"/>
                </a:lnTo>
                <a:lnTo>
                  <a:pt x="6505575" y="784750"/>
                </a:lnTo>
                <a:lnTo>
                  <a:pt x="0" y="7833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kumimoji="1"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遣唐使那些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事</a:t>
            </a:r>
            <a:endParaRPr kumimoji="1"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5869947" y="1610270"/>
            <a:ext cx="5633205" cy="38712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101890" tIns="50944" rIns="101890" bIns="50944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525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崔致远</a:t>
            </a:r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新罗人，</a:t>
            </a:r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岁入唐求学，</a:t>
            </a:r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岁考中进士，在唐为官</a:t>
            </a:r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年多。</a:t>
            </a:r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884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年以唐使身份归国，被誉为朝鲜半岛汉文学的开山鼻祖。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8674" name="Picture 6" descr="0811619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0010" y="1497965"/>
            <a:ext cx="3801110" cy="411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2424675" y="5645785"/>
            <a:ext cx="1842525" cy="5861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101890" tIns="50944" rIns="101890" bIns="50944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145" b="1" dirty="0" smtClean="0">
                <a:ea typeface="楷体_GB2312" panose="02010609030101010101" pitchFamily="49" charset="-122"/>
              </a:rPr>
              <a:t>崔致远</a:t>
            </a:r>
            <a:endParaRPr lang="zh-CN" altLang="en-US" sz="3145" b="1" dirty="0"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585190" y="922361"/>
            <a:ext cx="9780802" cy="41970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2628" tIns="51314" rIns="102628" bIns="51314" anchor="ctr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8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世纪中叶，</a:t>
            </a:r>
            <a:r>
              <a:rPr lang="zh-CN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新罗参照唐朝中央集权制度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，改革国家机构，建立了较完备的中央集权制的官僚政治体制。新罗国家的文武</a:t>
            </a:r>
            <a:r>
              <a:rPr lang="zh-CN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官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员</a:t>
            </a:r>
            <a:r>
              <a:rPr lang="zh-CN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州、郡、县的长官一律由国家</a:t>
            </a:r>
            <a:r>
              <a:rPr lang="zh-CN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任命……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为了培养这样的封建官僚，新罗</a:t>
            </a:r>
            <a:r>
              <a:rPr lang="zh-CN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提倡儒学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688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zh-CN" altLang="zh-CN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实行科举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……当时新罗和唐朝、日本均有贸易往来，尤其和唐朝的贸易十分频繁。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摘编自吴于廑、齐世荣《世界史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古代史编》下卷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YzhlMjMwZWY3ZDY0MjI1YjQ2Yjk0MzE5MGY3Mzc3NDUifQ=="/>
  <p:tag name="commondata" val="eyJoZGlkIjoiODViY2JkMjU3NGYzZTEwMzZmMGFkZWViYmNkYWU3NDI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2323</Words>
  <Application>WPS 演示</Application>
  <PresentationFormat>宽屏</PresentationFormat>
  <Paragraphs>217</Paragraphs>
  <Slides>29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楷体</vt:lpstr>
      <vt:lpstr>黑体</vt:lpstr>
      <vt:lpstr>华文楷体</vt:lpstr>
      <vt:lpstr>楷体_GB2312</vt:lpstr>
      <vt:lpstr>微软雅黑</vt:lpstr>
      <vt:lpstr>Arial Unicode MS</vt:lpstr>
      <vt:lpstr>Calibri Light</vt:lpstr>
      <vt:lpstr>Calibri</vt:lpstr>
      <vt:lpstr>方正小标宋简体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thtfpc</dc:creator>
  <cp:lastModifiedBy>桂桂</cp:lastModifiedBy>
  <cp:revision>379</cp:revision>
  <dcterms:created xsi:type="dcterms:W3CDTF">2015-05-05T08:02:00Z</dcterms:created>
  <dcterms:modified xsi:type="dcterms:W3CDTF">2023-10-30T09:22:28Z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C9341FC813BB4E679A9610D7FBB43B74_12</vt:lpwstr>
  </property>
</Properties>
</file>