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8" r:id="rId2"/>
    <p:sldId id="260" r:id="rId3"/>
    <p:sldId id="263" r:id="rId4"/>
    <p:sldId id="262" r:id="rId5"/>
    <p:sldId id="264" r:id="rId6"/>
    <p:sldId id="268" r:id="rId7"/>
    <p:sldId id="267" r:id="rId8"/>
    <p:sldId id="270" r:id="rId9"/>
    <p:sldId id="302" r:id="rId10"/>
    <p:sldId id="272" r:id="rId11"/>
    <p:sldId id="304" r:id="rId12"/>
    <p:sldId id="279" r:id="rId13"/>
    <p:sldId id="280" r:id="rId14"/>
    <p:sldId id="335" r:id="rId15"/>
    <p:sldId id="282" r:id="rId16"/>
    <p:sldId id="283" r:id="rId17"/>
    <p:sldId id="285" r:id="rId18"/>
    <p:sldId id="324" r:id="rId19"/>
    <p:sldId id="286" r:id="rId20"/>
    <p:sldId id="360" r:id="rId21"/>
    <p:sldId id="377" r:id="rId22"/>
    <p:sldId id="369" r:id="rId23"/>
    <p:sldId id="290" r:id="rId24"/>
    <p:sldId id="291" r:id="rId25"/>
    <p:sldId id="292" r:id="rId26"/>
    <p:sldId id="297" r:id="rId27"/>
    <p:sldId id="359" r:id="rId28"/>
    <p:sldId id="370" r:id="rId29"/>
    <p:sldId id="29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B27E00"/>
    <a:srgbClr val="FFE8A1"/>
    <a:srgbClr val="560000"/>
    <a:srgbClr val="805A00"/>
    <a:srgbClr val="3E2900"/>
    <a:srgbClr val="2A1C00"/>
    <a:srgbClr val="523A00"/>
    <a:srgbClr val="3E2D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6"/>
      </p:cViewPr>
      <p:guideLst>
        <p:guide orient="horz" pos="2163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vert="horz" wrap="square" anchor="ctr"/>
          <a:lstStyle/>
          <a:p>
            <a:pPr lvl="0"/>
            <a:r>
              <a:rPr lang="en-US" altLang="zh-CN" sz="1000" dirty="0"/>
              <a:t>1500</a:t>
            </a:r>
            <a:r>
              <a:rPr lang="zh-CN" altLang="en-US" sz="1000" dirty="0"/>
              <a:t>年是中国明孝宗弘治十三年。明朝中后期中国君权逐渐强化，封建制度开始走向没落的时候，我们放眼世界，会发现同时期的西方发生了三件大事：地理大发现，文艺复兴、宗教改革。西方开始走出黑暗的中世纪，迎来了光明，走向了近代，中国开始落后了。</a:t>
            </a:r>
          </a:p>
        </p:txBody>
      </p:sp>
      <p:sp>
        <p:nvSpPr>
          <p:cNvPr id="24580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26</a:t>
            </a:fld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  <a:pPr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2018/7/19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明城墙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2328" y="763868"/>
            <a:ext cx="5010150" cy="529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 descr="图片2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6831965" y="815975"/>
            <a:ext cx="5009515" cy="5225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30105" y="6113051"/>
            <a:ext cx="56296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明朝应天城（今南京）平面图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0658" y="6113013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朱元璋</a:t>
            </a:r>
          </a:p>
        </p:txBody>
      </p:sp>
      <p:pic>
        <p:nvPicPr>
          <p:cNvPr id="2" name="图片 1" descr="图片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1965" y="786765"/>
            <a:ext cx="5008245" cy="5203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文本框 53256"/>
          <p:cNvSpPr txBox="1"/>
          <p:nvPr/>
        </p:nvSpPr>
        <p:spPr>
          <a:xfrm>
            <a:off x="1178560" y="2963189"/>
            <a:ext cx="10182860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effectLst/>
                <a:latin typeface="+mj-ea"/>
                <a:ea typeface="+mj-ea"/>
                <a:cs typeface="楷体" panose="02010609060101010101" charset="-122"/>
              </a:rPr>
              <a:t>材料二：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自秦始皇置丞相，不旋踵而亡。汉、宋因之，     虽有贤相，然其间</a:t>
            </a:r>
            <a:r>
              <a:rPr lang="zh-CN" altLang="en-US" sz="3200" b="1" dirty="0">
                <a:solidFill>
                  <a:srgbClr val="C0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多有小人专权乱政。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我朝罢相</a:t>
            </a:r>
            <a:r>
              <a:rPr lang="en-US" altLang="zh-CN" sz="32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</a:p>
          <a:p>
            <a:r>
              <a:rPr lang="en-US" altLang="zh-CN" sz="3200" b="1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    </a:t>
            </a:r>
            <a:r>
              <a:rPr lang="en-US" altLang="zh-CN" sz="3200" b="1" dirty="0">
                <a:solidFill>
                  <a:schemeClr val="tx1"/>
                </a:solidFill>
                <a:effectLst/>
                <a:latin typeface="+mn-ea"/>
                <a:cs typeface="+mn-ea"/>
              </a:rPr>
              <a:t>——《</a:t>
            </a:r>
            <a:r>
              <a:rPr lang="zh-CN" altLang="en-US" sz="3200" b="1" dirty="0">
                <a:solidFill>
                  <a:schemeClr val="tx1"/>
                </a:solidFill>
                <a:effectLst/>
                <a:latin typeface="+mn-ea"/>
                <a:cs typeface="+mn-ea"/>
              </a:rPr>
              <a:t>明史纪事本末</a:t>
            </a:r>
            <a:r>
              <a:rPr lang="en-US" altLang="zh-CN" sz="3200" b="1" dirty="0">
                <a:solidFill>
                  <a:schemeClr val="tx1"/>
                </a:solidFill>
                <a:effectLst/>
                <a:latin typeface="+mn-ea"/>
                <a:cs typeface="+mn-ea"/>
              </a:rPr>
              <a:t>》</a:t>
            </a:r>
          </a:p>
        </p:txBody>
      </p:sp>
      <p:sp>
        <p:nvSpPr>
          <p:cNvPr id="53258" name="文本框 53257"/>
          <p:cNvSpPr txBox="1"/>
          <p:nvPr/>
        </p:nvSpPr>
        <p:spPr>
          <a:xfrm>
            <a:off x="1178560" y="5755005"/>
            <a:ext cx="2814955" cy="583565"/>
          </a:xfrm>
          <a:prstGeom prst="rect">
            <a:avLst/>
          </a:prstGeom>
          <a:solidFill>
            <a:srgbClr val="B27E00"/>
          </a:solidFill>
          <a:ln w="317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、废相原因？</a:t>
            </a:r>
          </a:p>
        </p:txBody>
      </p:sp>
      <p:sp>
        <p:nvSpPr>
          <p:cNvPr id="53261" name="矩形 53260"/>
          <p:cNvSpPr/>
          <p:nvPr/>
        </p:nvSpPr>
        <p:spPr>
          <a:xfrm>
            <a:off x="1178560" y="4930775"/>
            <a:ext cx="3665855" cy="583565"/>
          </a:xfrm>
          <a:prstGeom prst="rect">
            <a:avLst/>
          </a:prstGeom>
          <a:solidFill>
            <a:srgbClr val="B27E0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、废行省的原因？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89317" y="1495592"/>
            <a:ext cx="10182860" cy="1076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材料一：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（行省长官）“凡钱粮、兵甲、屯种、漕运、军国重事，</a:t>
            </a:r>
            <a:r>
              <a:rPr lang="zh-CN" altLang="en-US" sz="32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无不领（掌管）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之。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——《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元史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·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百官志</a:t>
            </a:r>
            <a:r>
              <a:rPr lang="en-US" altLang="zh-CN" sz="3200" b="1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37346" y="647700"/>
            <a:ext cx="1840230" cy="583565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</a:rPr>
              <a:t>史料研读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3648075" y="186244"/>
            <a:ext cx="4716356" cy="58477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ctr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明朝初年政治机构变化图</a:t>
            </a:r>
          </a:p>
        </p:txBody>
      </p:sp>
      <p:grpSp>
        <p:nvGrpSpPr>
          <p:cNvPr id="11267" name="组合 11266"/>
          <p:cNvGrpSpPr/>
          <p:nvPr/>
        </p:nvGrpSpPr>
        <p:grpSpPr>
          <a:xfrm>
            <a:off x="1332675" y="849058"/>
            <a:ext cx="3851910" cy="5603240"/>
            <a:chOff x="0" y="0"/>
            <a:chExt cx="4875" cy="7705"/>
          </a:xfrm>
        </p:grpSpPr>
        <p:sp>
          <p:nvSpPr>
            <p:cNvPr id="11268" name="Text Box 23"/>
            <p:cNvSpPr txBox="1"/>
            <p:nvPr/>
          </p:nvSpPr>
          <p:spPr>
            <a:xfrm>
              <a:off x="1524" y="0"/>
              <a:ext cx="1680" cy="802"/>
            </a:xfrm>
            <a:prstGeom prst="rect">
              <a:avLst/>
            </a:prstGeom>
            <a:solidFill>
              <a:srgbClr val="B27E00"/>
            </a:solidFill>
            <a:ln w="9525" cap="flat" cmpd="sng">
              <a:solidFill>
                <a:srgbClr val="B27E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 pitchFamily="34" charset="0"/>
                </a:rPr>
                <a:t>皇帝</a:t>
              </a:r>
            </a:p>
          </p:txBody>
        </p:sp>
        <p:sp>
          <p:nvSpPr>
            <p:cNvPr id="11269" name="Text Box 122"/>
            <p:cNvSpPr txBox="1"/>
            <p:nvPr/>
          </p:nvSpPr>
          <p:spPr>
            <a:xfrm>
              <a:off x="383" y="1518"/>
              <a:ext cx="4052" cy="887"/>
            </a:xfrm>
            <a:prstGeom prst="rect">
              <a:avLst/>
            </a:prstGeom>
            <a:solidFill>
              <a:srgbClr val="B27E00"/>
            </a:solidFill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中书省、丞相</a:t>
              </a:r>
            </a:p>
          </p:txBody>
        </p:sp>
        <p:grpSp>
          <p:nvGrpSpPr>
            <p:cNvPr id="11270" name="组合 11269"/>
            <p:cNvGrpSpPr/>
            <p:nvPr/>
          </p:nvGrpSpPr>
          <p:grpSpPr>
            <a:xfrm>
              <a:off x="0" y="2608"/>
              <a:ext cx="4875" cy="3236"/>
              <a:chOff x="0" y="0"/>
              <a:chExt cx="2314" cy="862"/>
            </a:xfrm>
          </p:grpSpPr>
          <p:grpSp>
            <p:nvGrpSpPr>
              <p:cNvPr id="11271" name="组合 11270"/>
              <p:cNvGrpSpPr/>
              <p:nvPr/>
            </p:nvGrpSpPr>
            <p:grpSpPr>
              <a:xfrm>
                <a:off x="0" y="453"/>
                <a:ext cx="2313" cy="409"/>
                <a:chOff x="0" y="0"/>
                <a:chExt cx="2313" cy="409"/>
              </a:xfrm>
            </p:grpSpPr>
            <p:sp>
              <p:nvSpPr>
                <p:cNvPr id="11272" name="Rectangle 109"/>
                <p:cNvSpPr/>
                <p:nvPr/>
              </p:nvSpPr>
              <p:spPr>
                <a:xfrm>
                  <a:off x="2041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</a:rPr>
                    <a:t>工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3" name="Rectangle 110"/>
                <p:cNvSpPr/>
                <p:nvPr/>
              </p:nvSpPr>
              <p:spPr>
                <a:xfrm>
                  <a:off x="1633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刑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4" name="Rectangle 111"/>
                <p:cNvSpPr/>
                <p:nvPr/>
              </p:nvSpPr>
              <p:spPr>
                <a:xfrm>
                  <a:off x="1224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兵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5" name="Rectangle 112"/>
                <p:cNvSpPr/>
                <p:nvPr/>
              </p:nvSpPr>
              <p:spPr>
                <a:xfrm>
                  <a:off x="408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户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1276" name="Rectangle 113"/>
                <p:cNvSpPr/>
                <p:nvPr/>
              </p:nvSpPr>
              <p:spPr>
                <a:xfrm>
                  <a:off x="816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礼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77" name="Rectangle 114"/>
                <p:cNvSpPr/>
                <p:nvPr/>
              </p:nvSpPr>
              <p:spPr>
                <a:xfrm>
                  <a:off x="0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吏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</p:grpSp>
          <p:sp>
            <p:nvSpPr>
              <p:cNvPr id="11278" name="Rectangle 25"/>
              <p:cNvSpPr/>
              <p:nvPr/>
            </p:nvSpPr>
            <p:spPr>
              <a:xfrm>
                <a:off x="0" y="272"/>
                <a:ext cx="2314" cy="45"/>
              </a:xfrm>
              <a:prstGeom prst="rect">
                <a:avLst/>
              </a:prstGeom>
              <a:solidFill>
                <a:srgbClr val="B27E00"/>
              </a:solidFill>
              <a:ln w="9525" cap="flat" cmpd="sng">
                <a:solidFill>
                  <a:srgbClr val="B27E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/>
              <a:lstStyle/>
              <a:p>
                <a:endParaRPr lang="zh-CN" altLang="en-US" b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79" name="AutoShape 123"/>
              <p:cNvSpPr/>
              <p:nvPr/>
            </p:nvSpPr>
            <p:spPr>
              <a:xfrm>
                <a:off x="1088" y="0"/>
                <a:ext cx="90" cy="181"/>
              </a:xfrm>
              <a:prstGeom prst="downArrow">
                <a:avLst>
                  <a:gd name="adj1" fmla="val 50000"/>
                  <a:gd name="adj2" fmla="val 50277"/>
                </a:avLst>
              </a:prstGeom>
              <a:solidFill>
                <a:srgbClr val="B27E00"/>
              </a:solidFill>
              <a:ln w="9525" cap="flat" cmpd="sng">
                <a:solidFill>
                  <a:srgbClr val="B27E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endParaRPr lang="zh-CN" altLang="en-US" b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280" name="组合 11279"/>
            <p:cNvGrpSpPr/>
            <p:nvPr/>
          </p:nvGrpSpPr>
          <p:grpSpPr>
            <a:xfrm>
              <a:off x="794" y="6236"/>
              <a:ext cx="3237" cy="1469"/>
              <a:chOff x="0" y="0"/>
              <a:chExt cx="1542" cy="801"/>
            </a:xfrm>
          </p:grpSpPr>
          <p:sp>
            <p:nvSpPr>
              <p:cNvPr id="11281" name="Rectangle 4"/>
              <p:cNvSpPr/>
              <p:nvPr/>
            </p:nvSpPr>
            <p:spPr>
              <a:xfrm>
                <a:off x="0" y="363"/>
                <a:ext cx="1542" cy="363"/>
              </a:xfrm>
              <a:prstGeom prst="rect">
                <a:avLst/>
              </a:prstGeom>
              <a:solidFill>
                <a:srgbClr val="B27E00"/>
              </a:solidFill>
              <a:ln w="9525" cap="flat" cmpd="sng">
                <a:solidFill>
                  <a:srgbClr val="B27E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/>
              <a:lstStyle/>
              <a:p>
                <a:pPr algn="ctr"/>
                <a:endParaRPr lang="zh-CN" altLang="en-US" b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82" name="Text Box 5"/>
              <p:cNvSpPr txBox="1"/>
              <p:nvPr/>
            </p:nvSpPr>
            <p:spPr>
              <a:xfrm>
                <a:off x="136" y="363"/>
                <a:ext cx="1224" cy="438"/>
              </a:xfrm>
              <a:prstGeom prst="rect">
                <a:avLst/>
              </a:prstGeom>
              <a:solidFill>
                <a:srgbClr val="B27E00"/>
              </a:solidFill>
              <a:ln w="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square" anchor="t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000000"/>
                    </a:solidFill>
                    <a:latin typeface="Arial" panose="020B0604020202020204" pitchFamily="34" charset="0"/>
                    <a:ea typeface="楷体" panose="02010609060101010101" charset="-122"/>
                    <a:sym typeface="Arial" panose="020B0604020202020204" pitchFamily="34" charset="0"/>
                  </a:rPr>
                  <a:t>行省</a:t>
                </a:r>
              </a:p>
            </p:txBody>
          </p:sp>
          <p:grpSp>
            <p:nvGrpSpPr>
              <p:cNvPr id="11283" name="组合 11282"/>
              <p:cNvGrpSpPr/>
              <p:nvPr/>
            </p:nvGrpSpPr>
            <p:grpSpPr>
              <a:xfrm>
                <a:off x="136" y="0"/>
                <a:ext cx="1269" cy="272"/>
                <a:chOff x="0" y="0"/>
                <a:chExt cx="1269" cy="272"/>
              </a:xfrm>
            </p:grpSpPr>
            <p:sp>
              <p:nvSpPr>
                <p:cNvPr id="11284" name="AutoShape 7"/>
                <p:cNvSpPr/>
                <p:nvPr/>
              </p:nvSpPr>
              <p:spPr>
                <a:xfrm>
                  <a:off x="1179" y="0"/>
                  <a:ext cx="90" cy="272"/>
                </a:xfrm>
                <a:prstGeom prst="downArrow">
                  <a:avLst>
                    <a:gd name="adj1" fmla="val 50000"/>
                    <a:gd name="adj2" fmla="val 75555"/>
                  </a:avLst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 wrap="none" anchor="ctr"/>
                <a:lstStyle/>
                <a:p>
                  <a:endParaRPr lang="zh-CN" altLang="en-US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5" name="AutoShape 8"/>
                <p:cNvSpPr/>
                <p:nvPr/>
              </p:nvSpPr>
              <p:spPr>
                <a:xfrm>
                  <a:off x="0" y="0"/>
                  <a:ext cx="90" cy="272"/>
                </a:xfrm>
                <a:prstGeom prst="downArrow">
                  <a:avLst>
                    <a:gd name="adj1" fmla="val 50000"/>
                    <a:gd name="adj2" fmla="val 75555"/>
                  </a:avLst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 wrap="none" anchor="ctr"/>
                <a:lstStyle/>
                <a:p>
                  <a:endParaRPr lang="zh-CN" altLang="en-US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86" name="AutoShape 9"/>
                <p:cNvSpPr/>
                <p:nvPr/>
              </p:nvSpPr>
              <p:spPr>
                <a:xfrm>
                  <a:off x="589" y="0"/>
                  <a:ext cx="90" cy="272"/>
                </a:xfrm>
                <a:prstGeom prst="downArrow">
                  <a:avLst>
                    <a:gd name="adj1" fmla="val 50000"/>
                    <a:gd name="adj2" fmla="val 75555"/>
                  </a:avLst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 wrap="none" anchor="ctr"/>
                <a:lstStyle/>
                <a:p>
                  <a:endParaRPr lang="zh-CN" altLang="en-US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1290" name="组合 11289"/>
          <p:cNvGrpSpPr/>
          <p:nvPr/>
        </p:nvGrpSpPr>
        <p:grpSpPr>
          <a:xfrm>
            <a:off x="6803252" y="849058"/>
            <a:ext cx="4669155" cy="5545455"/>
            <a:chOff x="0" y="0"/>
            <a:chExt cx="6690" cy="7824"/>
          </a:xfrm>
        </p:grpSpPr>
        <p:sp>
          <p:nvSpPr>
            <p:cNvPr id="11291" name="Text Box 23"/>
            <p:cNvSpPr txBox="1"/>
            <p:nvPr/>
          </p:nvSpPr>
          <p:spPr>
            <a:xfrm>
              <a:off x="2268" y="0"/>
              <a:ext cx="1928" cy="823"/>
            </a:xfrm>
            <a:prstGeom prst="rect">
              <a:avLst/>
            </a:prstGeom>
            <a:solidFill>
              <a:srgbClr val="B27E00"/>
            </a:solidFill>
            <a:ln w="9525" cap="flat" cmpd="sng">
              <a:solidFill>
                <a:srgbClr val="B27E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horz" wrap="square"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Arial" panose="020B0604020202020204" pitchFamily="34" charset="0"/>
                </a:rPr>
                <a:t>皇帝</a:t>
              </a:r>
            </a:p>
          </p:txBody>
        </p:sp>
        <p:grpSp>
          <p:nvGrpSpPr>
            <p:cNvPr id="11292" name="组合 11291"/>
            <p:cNvGrpSpPr/>
            <p:nvPr/>
          </p:nvGrpSpPr>
          <p:grpSpPr>
            <a:xfrm>
              <a:off x="227" y="1134"/>
              <a:ext cx="5786" cy="3401"/>
              <a:chOff x="0" y="0"/>
              <a:chExt cx="2314" cy="862"/>
            </a:xfrm>
          </p:grpSpPr>
          <p:grpSp>
            <p:nvGrpSpPr>
              <p:cNvPr id="11293" name="组合 11292"/>
              <p:cNvGrpSpPr/>
              <p:nvPr/>
            </p:nvGrpSpPr>
            <p:grpSpPr>
              <a:xfrm>
                <a:off x="0" y="453"/>
                <a:ext cx="2313" cy="409"/>
                <a:chOff x="0" y="0"/>
                <a:chExt cx="2313" cy="409"/>
              </a:xfrm>
            </p:grpSpPr>
            <p:sp>
              <p:nvSpPr>
                <p:cNvPr id="11294" name="Rectangle 109"/>
                <p:cNvSpPr/>
                <p:nvPr/>
              </p:nvSpPr>
              <p:spPr>
                <a:xfrm>
                  <a:off x="2041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</a:rPr>
                    <a:t>工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95" name="Rectangle 110"/>
                <p:cNvSpPr/>
                <p:nvPr/>
              </p:nvSpPr>
              <p:spPr>
                <a:xfrm>
                  <a:off x="1633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刑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96" name="Rectangle 111"/>
                <p:cNvSpPr/>
                <p:nvPr/>
              </p:nvSpPr>
              <p:spPr>
                <a:xfrm>
                  <a:off x="1224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兵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97" name="Rectangle 112"/>
                <p:cNvSpPr/>
                <p:nvPr/>
              </p:nvSpPr>
              <p:spPr>
                <a:xfrm>
                  <a:off x="408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户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  <p:sp>
              <p:nvSpPr>
                <p:cNvPr id="11298" name="Rectangle 113"/>
                <p:cNvSpPr/>
                <p:nvPr/>
              </p:nvSpPr>
              <p:spPr>
                <a:xfrm>
                  <a:off x="816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礼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99" name="Rectangle 114"/>
                <p:cNvSpPr/>
                <p:nvPr/>
              </p:nvSpPr>
              <p:spPr>
                <a:xfrm>
                  <a:off x="0" y="0"/>
                  <a:ext cx="272" cy="409"/>
                </a:xfrm>
                <a:prstGeom prst="rect">
                  <a:avLst/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吏</a:t>
                  </a:r>
                </a:p>
                <a:p>
                  <a:pPr algn="ctr"/>
                  <a:r>
                    <a:rPr lang="zh-CN" altLang="en-US" sz="3600" b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楷体" panose="02010609060101010101" charset="-122"/>
                      <a:sym typeface="Arial" panose="020B0604020202020204" pitchFamily="34" charset="0"/>
                    </a:rPr>
                    <a:t>部</a:t>
                  </a:r>
                </a:p>
                <a:p>
                  <a:pPr algn="ctr"/>
                  <a:endParaRPr lang="en-US" altLang="zh-CN" b="0" dirty="0">
                    <a:solidFill>
                      <a:srgbClr val="000000"/>
                    </a:solidFill>
                    <a:latin typeface="Arial" panose="020B0604020202020204" pitchFamily="34" charset="0"/>
                    <a:ea typeface="华文中宋" panose="02010600040101010101" pitchFamily="2" charset="-122"/>
                  </a:endParaRPr>
                </a:p>
              </p:txBody>
            </p:sp>
          </p:grpSp>
          <p:sp>
            <p:nvSpPr>
              <p:cNvPr id="11300" name="Rectangle 25"/>
              <p:cNvSpPr/>
              <p:nvPr/>
            </p:nvSpPr>
            <p:spPr>
              <a:xfrm>
                <a:off x="0" y="272"/>
                <a:ext cx="2314" cy="45"/>
              </a:xfrm>
              <a:prstGeom prst="rect">
                <a:avLst/>
              </a:prstGeom>
              <a:solidFill>
                <a:srgbClr val="B27E00"/>
              </a:solidFill>
              <a:ln w="9525" cap="flat" cmpd="sng">
                <a:solidFill>
                  <a:srgbClr val="B27E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horz" wrap="none" anchor="ctr"/>
              <a:lstStyle/>
              <a:p>
                <a:endParaRPr lang="zh-CN" altLang="en-US" b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301" name="AutoShape 123"/>
              <p:cNvSpPr/>
              <p:nvPr/>
            </p:nvSpPr>
            <p:spPr>
              <a:xfrm>
                <a:off x="1088" y="0"/>
                <a:ext cx="90" cy="181"/>
              </a:xfrm>
              <a:prstGeom prst="downArrow">
                <a:avLst>
                  <a:gd name="adj1" fmla="val 50000"/>
                  <a:gd name="adj2" fmla="val 50277"/>
                </a:avLst>
              </a:prstGeom>
              <a:solidFill>
                <a:srgbClr val="B27E00"/>
              </a:solidFill>
              <a:ln w="9525" cap="flat" cmpd="sng">
                <a:solidFill>
                  <a:srgbClr val="B27E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endParaRPr lang="zh-CN" altLang="en-US" b="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302" name="组合 11301"/>
            <p:cNvGrpSpPr/>
            <p:nvPr/>
          </p:nvGrpSpPr>
          <p:grpSpPr>
            <a:xfrm>
              <a:off x="0" y="4989"/>
              <a:ext cx="6690" cy="2835"/>
              <a:chOff x="0" y="0"/>
              <a:chExt cx="2224" cy="908"/>
            </a:xfrm>
          </p:grpSpPr>
          <p:grpSp>
            <p:nvGrpSpPr>
              <p:cNvPr id="11303" name="组合 11302"/>
              <p:cNvGrpSpPr/>
              <p:nvPr/>
            </p:nvGrpSpPr>
            <p:grpSpPr>
              <a:xfrm>
                <a:off x="454" y="0"/>
                <a:ext cx="1269" cy="272"/>
                <a:chOff x="0" y="0"/>
                <a:chExt cx="1269" cy="272"/>
              </a:xfrm>
            </p:grpSpPr>
            <p:sp>
              <p:nvSpPr>
                <p:cNvPr id="11304" name="AutoShape 12"/>
                <p:cNvSpPr/>
                <p:nvPr/>
              </p:nvSpPr>
              <p:spPr>
                <a:xfrm>
                  <a:off x="1179" y="0"/>
                  <a:ext cx="90" cy="272"/>
                </a:xfrm>
                <a:prstGeom prst="downArrow">
                  <a:avLst>
                    <a:gd name="adj1" fmla="val 50000"/>
                    <a:gd name="adj2" fmla="val 75555"/>
                  </a:avLst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 wrap="none" anchor="ctr"/>
                <a:lstStyle/>
                <a:p>
                  <a:endParaRPr lang="zh-CN" altLang="en-US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05" name="AutoShape 13"/>
                <p:cNvSpPr/>
                <p:nvPr/>
              </p:nvSpPr>
              <p:spPr>
                <a:xfrm>
                  <a:off x="0" y="0"/>
                  <a:ext cx="90" cy="272"/>
                </a:xfrm>
                <a:prstGeom prst="downArrow">
                  <a:avLst>
                    <a:gd name="adj1" fmla="val 50000"/>
                    <a:gd name="adj2" fmla="val 75555"/>
                  </a:avLst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 wrap="none" anchor="ctr"/>
                <a:lstStyle/>
                <a:p>
                  <a:endParaRPr lang="zh-CN" altLang="en-US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06" name="AutoShape 14"/>
                <p:cNvSpPr/>
                <p:nvPr/>
              </p:nvSpPr>
              <p:spPr>
                <a:xfrm>
                  <a:off x="589" y="0"/>
                  <a:ext cx="90" cy="272"/>
                </a:xfrm>
                <a:prstGeom prst="downArrow">
                  <a:avLst>
                    <a:gd name="adj1" fmla="val 50000"/>
                    <a:gd name="adj2" fmla="val 75555"/>
                  </a:avLst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eaVert" wrap="none" anchor="ctr"/>
                <a:lstStyle/>
                <a:p>
                  <a:endParaRPr lang="zh-CN" altLang="en-US" b="0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1307" name="组合 11306"/>
              <p:cNvGrpSpPr/>
              <p:nvPr/>
            </p:nvGrpSpPr>
            <p:grpSpPr>
              <a:xfrm>
                <a:off x="0" y="363"/>
                <a:ext cx="2224" cy="545"/>
                <a:chOff x="0" y="0"/>
                <a:chExt cx="2224" cy="545"/>
              </a:xfrm>
            </p:grpSpPr>
            <p:sp>
              <p:nvSpPr>
                <p:cNvPr id="11308" name="AutoShape 16"/>
                <p:cNvSpPr/>
                <p:nvPr/>
              </p:nvSpPr>
              <p:spPr>
                <a:xfrm>
                  <a:off x="0" y="227"/>
                  <a:ext cx="636" cy="3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r>
                    <a:rPr lang="zh-CN" alt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楷体" panose="02010609060101010101" charset="-122"/>
                    </a:rPr>
                    <a:t>布政司</a:t>
                  </a:r>
                </a:p>
              </p:txBody>
            </p:sp>
            <p:sp>
              <p:nvSpPr>
                <p:cNvPr id="11309" name="AutoShape 17"/>
                <p:cNvSpPr/>
                <p:nvPr/>
              </p:nvSpPr>
              <p:spPr>
                <a:xfrm>
                  <a:off x="797" y="227"/>
                  <a:ext cx="636" cy="3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r>
                    <a:rPr lang="zh-CN" altLang="en-US" sz="2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楷体" panose="02010609060101010101" charset="-122"/>
                    </a:rPr>
                    <a:t>都指挥司</a:t>
                  </a:r>
                </a:p>
              </p:txBody>
            </p:sp>
            <p:sp>
              <p:nvSpPr>
                <p:cNvPr id="11310" name="AutoShape 18"/>
                <p:cNvSpPr/>
                <p:nvPr/>
              </p:nvSpPr>
              <p:spPr>
                <a:xfrm>
                  <a:off x="1588" y="227"/>
                  <a:ext cx="636" cy="3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B27E00"/>
                </a:solidFill>
                <a:ln w="9525" cap="flat" cmpd="sng">
                  <a:solidFill>
                    <a:srgbClr val="B27E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pPr algn="ctr"/>
                  <a:r>
                    <a:rPr lang="zh-CN" altLang="en-US" sz="28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楷体" panose="02010609060101010101" charset="-122"/>
                    </a:rPr>
                    <a:t>按察司</a:t>
                  </a:r>
                </a:p>
              </p:txBody>
            </p:sp>
            <p:sp>
              <p:nvSpPr>
                <p:cNvPr id="11311" name="Line 19"/>
                <p:cNvSpPr/>
                <p:nvPr/>
              </p:nvSpPr>
              <p:spPr>
                <a:xfrm>
                  <a:off x="1905" y="0"/>
                  <a:ext cx="0" cy="227"/>
                </a:xfrm>
                <a:prstGeom prst="line">
                  <a:avLst/>
                </a:prstGeom>
                <a:ln w="9525" cap="flat" cmpd="sng">
                  <a:solidFill>
                    <a:srgbClr val="B27E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2" name="Line 20"/>
                <p:cNvSpPr/>
                <p:nvPr/>
              </p:nvSpPr>
              <p:spPr>
                <a:xfrm>
                  <a:off x="1089" y="0"/>
                  <a:ext cx="0" cy="227"/>
                </a:xfrm>
                <a:prstGeom prst="line">
                  <a:avLst/>
                </a:prstGeom>
                <a:ln w="9525" cap="flat" cmpd="sng">
                  <a:solidFill>
                    <a:srgbClr val="B27E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3" name="Line 21"/>
                <p:cNvSpPr/>
                <p:nvPr/>
              </p:nvSpPr>
              <p:spPr>
                <a:xfrm>
                  <a:off x="318" y="0"/>
                  <a:ext cx="1587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314" name="Line 22"/>
                <p:cNvSpPr/>
                <p:nvPr/>
              </p:nvSpPr>
              <p:spPr>
                <a:xfrm>
                  <a:off x="318" y="0"/>
                  <a:ext cx="0" cy="227"/>
                </a:xfrm>
                <a:prstGeom prst="line">
                  <a:avLst/>
                </a:prstGeom>
                <a:ln w="9525" cap="flat" cmpd="sng">
                  <a:solidFill>
                    <a:srgbClr val="B27E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</p:grpSp>
      <p:sp>
        <p:nvSpPr>
          <p:cNvPr id="7" name="右箭头 6"/>
          <p:cNvSpPr/>
          <p:nvPr/>
        </p:nvSpPr>
        <p:spPr>
          <a:xfrm>
            <a:off x="5593080" y="3070860"/>
            <a:ext cx="1005840" cy="716280"/>
          </a:xfrm>
          <a:prstGeom prst="rightArrow">
            <a:avLst/>
          </a:prstGeom>
          <a:solidFill>
            <a:srgbClr val="B27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AutoShape 123"/>
          <p:cNvSpPr/>
          <p:nvPr/>
        </p:nvSpPr>
        <p:spPr>
          <a:xfrm>
            <a:off x="3264899" y="1217771"/>
            <a:ext cx="157062" cy="506158"/>
          </a:xfrm>
          <a:prstGeom prst="downArrow">
            <a:avLst>
              <a:gd name="adj1" fmla="val 50000"/>
              <a:gd name="adj2" fmla="val 50277"/>
            </a:avLst>
          </a:prstGeom>
          <a:solidFill>
            <a:srgbClr val="B27E00"/>
          </a:solidFill>
          <a:ln w="9525" cap="flat" cmpd="sng">
            <a:solidFill>
              <a:srgbClr val="B27E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endParaRPr lang="zh-CN" altLang="en-US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7" name="云形标注 55306"/>
          <p:cNvSpPr/>
          <p:nvPr/>
        </p:nvSpPr>
        <p:spPr>
          <a:xfrm>
            <a:off x="1094814" y="1159436"/>
            <a:ext cx="10685145" cy="3008313"/>
          </a:xfrm>
          <a:prstGeom prst="cloudCallout">
            <a:avLst>
              <a:gd name="adj1" fmla="val -28088"/>
              <a:gd name="adj2" fmla="val 70657"/>
            </a:avLst>
          </a:prstGeom>
          <a:solidFill>
            <a:srgbClr val="B27E00"/>
          </a:solidFill>
          <a:ln w="9525" cap="flat" cmpd="sng">
            <a:noFill/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朱元璋是怎样做到“安然朝中坐，却知天下事”？</a:t>
            </a:r>
          </a:p>
          <a:p>
            <a:pPr algn="ctr"/>
            <a:endParaRPr lang="zh-CN" altLang="en-US" sz="4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8021" y="163681"/>
            <a:ext cx="11001375" cy="65544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C00000"/>
                </a:solidFill>
                <a:latin typeface="+mn-ea"/>
                <a:cs typeface="楷体" panose="02010609060101010101" charset="-122"/>
                <a:sym typeface="+mn-ea"/>
              </a:rPr>
              <a:t>朱元璋：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宋爱卿，听说你昨天晚上宴请贵宾，都请了哪些人呢？</a:t>
            </a:r>
          </a:p>
          <a:p>
            <a:pPr algn="l"/>
            <a:endParaRPr lang="zh-CN" altLang="en-US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+mn-ea"/>
                <a:cs typeface="楷体" panose="02010609060101010101" charset="-122"/>
                <a:sym typeface="+mn-ea"/>
              </a:rPr>
              <a:t>大学士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cs typeface="楷体" panose="02010609060101010101" charset="-122"/>
                <a:sym typeface="+mn-ea"/>
              </a:rPr>
              <a:t>宋濂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（惊讶的表情）：皇上是不是知道了（轻声）。谢皇      上关心，臣昨天和几个朋友聚了聚，有王学士，李尚书，还有张侍郎。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  <a:cs typeface="楷体" panose="02010609060101010101" charset="-122"/>
                <a:sym typeface="+mn-ea"/>
              </a:rPr>
              <a:t>朱元璋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都吃了哪些好菜啊？</a:t>
            </a:r>
          </a:p>
          <a:p>
            <a:pPr algn="l"/>
            <a:endParaRPr lang="zh-CN" altLang="en-US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  <a:cs typeface="楷体" panose="02010609060101010101" charset="-122"/>
                <a:sym typeface="+mn-ea"/>
              </a:rPr>
              <a:t>大学士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  <a:cs typeface="楷体" panose="02010609060101010101" charset="-122"/>
                <a:sym typeface="+mn-ea"/>
              </a:rPr>
              <a:t>宋濂：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禀皇上，有糖醋鲤鱼、宫保鸡丁、四喜丸子、京酱肉丝、还有红烧茄子和拔丝地瓜。</a:t>
            </a:r>
          </a:p>
          <a:p>
            <a:pPr algn="l"/>
            <a:endParaRPr lang="zh-CN" altLang="en-US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+mj-ea"/>
                <a:ea typeface="+mj-ea"/>
                <a:cs typeface="楷体" panose="02010609060101010101" charset="-122"/>
                <a:sym typeface="+mn-ea"/>
              </a:rPr>
              <a:t>朱元璋</a:t>
            </a:r>
            <a:r>
              <a:rPr lang="zh-CN" altLang="en-US" sz="2800" b="1" dirty="0">
                <a:solidFill>
                  <a:srgbClr val="C00000"/>
                </a:solidFill>
                <a:latin typeface="+mj-ea"/>
                <a:ea typeface="+mj-ea"/>
                <a:cs typeface="楷体" panose="02010609060101010101" charset="-122"/>
                <a:sym typeface="+mn-ea"/>
              </a:rPr>
              <a:t>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很好，你没有欺骗朕，是朕的忠臣，由你们辅佐朕，我很放心（面露笑容）。来人，把这张图给宋大人看看。</a:t>
            </a:r>
          </a:p>
          <a:p>
            <a:pPr algn="l"/>
            <a:endParaRPr lang="zh-CN" altLang="en-US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 b="1" dirty="0" smtClean="0">
                <a:solidFill>
                  <a:srgbClr val="C00000"/>
                </a:solidFill>
                <a:latin typeface="+mn-ea"/>
                <a:cs typeface="楷体" panose="02010609060101010101" charset="-122"/>
                <a:sym typeface="+mn-ea"/>
              </a:rPr>
              <a:t>宦官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cs typeface="楷体" panose="02010609060101010101" charset="-122"/>
                <a:sym typeface="+mn-ea"/>
              </a:rPr>
              <a:t>：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是。（将图拿给宋濂）宋大人，您看看！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zh-CN" altLang="en-US" sz="2800" b="1" dirty="0">
                <a:solidFill>
                  <a:srgbClr val="C00000"/>
                </a:solidFill>
                <a:latin typeface="+mn-ea"/>
                <a:cs typeface="楷体" panose="02010609060101010101" charset="-122"/>
                <a:sym typeface="+mn-ea"/>
              </a:rPr>
              <a:t>大学士宋濂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（接过图，伸手抹了把汗，轻声）：好险，锦衣卫真是无孔不入啊。 </a:t>
            </a:r>
          </a:p>
        </p:txBody>
      </p:sp>
      <p:sp>
        <p:nvSpPr>
          <p:cNvPr id="3" name="矩形 2"/>
          <p:cNvSpPr/>
          <p:nvPr/>
        </p:nvSpPr>
        <p:spPr>
          <a:xfrm>
            <a:off x="211772" y="2422843"/>
            <a:ext cx="845185" cy="1198880"/>
          </a:xfrm>
          <a:prstGeom prst="rect">
            <a:avLst/>
          </a:prstGeom>
          <a:solidFill>
            <a:srgbClr val="B27E00"/>
          </a:solidFill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effectLst/>
              </a:rPr>
              <a:t>剧本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矩形 2"/>
          <p:cNvSpPr/>
          <p:nvPr/>
        </p:nvSpPr>
        <p:spPr>
          <a:xfrm>
            <a:off x="2927588" y="5515451"/>
            <a:ext cx="6819900" cy="70675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特务机构遍地，官员人人自危</a:t>
            </a: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582" y="867450"/>
            <a:ext cx="3254375" cy="32727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58349" y="4244280"/>
            <a:ext cx="189484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锦衣卫印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0504" y="1151068"/>
            <a:ext cx="437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3165" y="1017270"/>
            <a:ext cx="3987800" cy="31381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京官每旦入朝</a:t>
            </a:r>
            <a:r>
              <a:rPr lang="en-US" altLang="zh-CN" sz="36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</a:p>
          <a:p>
            <a:r>
              <a:rPr lang="zh-CN" altLang="en-US" sz="36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必与妻诀，</a:t>
            </a:r>
            <a:endParaRPr lang="en-US" altLang="zh-CN" sz="360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暮无事则相庆，</a:t>
            </a:r>
            <a:endParaRPr lang="en-US" altLang="zh-CN" sz="360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360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以为又活一日。</a:t>
            </a:r>
            <a:endParaRPr lang="en-US" altLang="zh-CN" sz="360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36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——《</a:t>
            </a:r>
            <a:r>
              <a:rPr lang="zh-CN" altLang="en-US" sz="36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稗史汇编</a:t>
            </a:r>
            <a:r>
              <a:rPr lang="en-US" altLang="zh-CN" sz="36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zh-CN" sz="360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南京南贡院的科举考场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214" y="1409065"/>
            <a:ext cx="6130290" cy="4613275"/>
          </a:xfrm>
          <a:prstGeom prst="rect">
            <a:avLst/>
          </a:prstGeom>
        </p:spPr>
      </p:pic>
      <p:pic>
        <p:nvPicPr>
          <p:cNvPr id="12" name="图片 11" descr="夹带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4286" y="3641685"/>
            <a:ext cx="4281011" cy="2337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 descr="01300542392970148783501053263_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4206" y="818495"/>
            <a:ext cx="4281170" cy="2504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1423014" y="2915601"/>
            <a:ext cx="738664" cy="1171575"/>
          </a:xfrm>
          <a:prstGeom prst="rect">
            <a:avLst/>
          </a:prstGeom>
          <a:solidFill>
            <a:srgbClr val="B27E00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FFFF"/>
                </a:solidFill>
              </a:rPr>
              <a:t>夹带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28641" y="6111636"/>
            <a:ext cx="6109335" cy="583565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</a:rPr>
              <a:t>为什么明代科举夹带的现象较多？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433594" y="6188471"/>
            <a:ext cx="1703546" cy="506730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r>
              <a:rPr lang="zh-CN" altLang="en-US" sz="27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四书五经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32744" y="673498"/>
            <a:ext cx="344932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感受科举</a:t>
            </a:r>
            <a:r>
              <a:rPr lang="en-US" altLang="zh-CN" sz="3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——</a:t>
            </a:r>
            <a:r>
              <a:rPr lang="zh-CN" altLang="en-US" sz="3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入考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20838" y="681036"/>
            <a:ext cx="3449320" cy="583565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+mj-ea"/>
                <a:ea typeface="+mj-ea"/>
                <a:cs typeface="+mj-ea"/>
                <a:sym typeface="+mn-ea"/>
              </a:rPr>
              <a:t>感受科举</a:t>
            </a:r>
            <a:r>
              <a:rPr lang="en-US" altLang="zh-CN" sz="3200" b="1">
                <a:latin typeface="+mj-ea"/>
                <a:ea typeface="+mj-ea"/>
                <a:cs typeface="+mj-ea"/>
                <a:sym typeface="+mn-ea"/>
              </a:rPr>
              <a:t>——</a:t>
            </a:r>
            <a:r>
              <a:rPr lang="zh-CN" altLang="en-US" sz="3200" b="1">
                <a:latin typeface="+mj-ea"/>
                <a:ea typeface="+mj-ea"/>
                <a:cs typeface="+mj-ea"/>
                <a:sym typeface="+mn-ea"/>
              </a:rPr>
              <a:t>开考</a:t>
            </a:r>
          </a:p>
        </p:txBody>
      </p:sp>
      <p:pic>
        <p:nvPicPr>
          <p:cNvPr id="5" name="图片 4" descr="tim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355" y="1603057"/>
            <a:ext cx="5810885" cy="4638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6447155" y="725393"/>
            <a:ext cx="5744845" cy="20612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latin typeface="+mj-ea"/>
                <a:ea typeface="+mj-ea"/>
                <a:cs typeface="+mj-ea"/>
                <a:sym typeface="+mn-ea"/>
              </a:rPr>
              <a:t>假如身处明朝，甲乙丙一起参加明朝的科举考试。根据他们的答案，你认为他们谁最有可能高中状元？</a:t>
            </a:r>
          </a:p>
        </p:txBody>
      </p:sp>
      <p:sp>
        <p:nvSpPr>
          <p:cNvPr id="235531" name="Text Box 11"/>
          <p:cNvSpPr txBox="1"/>
          <p:nvPr/>
        </p:nvSpPr>
        <p:spPr>
          <a:xfrm>
            <a:off x="6642053" y="3167378"/>
            <a:ext cx="5226685" cy="521970"/>
          </a:xfrm>
          <a:prstGeom prst="rect">
            <a:avLst/>
          </a:prstGeom>
          <a:solidFill>
            <a:srgbClr val="B27E0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E8A1"/>
                </a:solidFill>
                <a:latin typeface="楷体" panose="02010609060101010101" charset="-122"/>
                <a:ea typeface="楷体" panose="02010609060101010101" charset="-122"/>
              </a:rPr>
              <a:t>甲：根据自己的理解，作出回答。</a:t>
            </a:r>
          </a:p>
        </p:txBody>
      </p:sp>
      <p:sp>
        <p:nvSpPr>
          <p:cNvPr id="235533" name="Text Box 13"/>
          <p:cNvSpPr txBox="1"/>
          <p:nvPr/>
        </p:nvSpPr>
        <p:spPr>
          <a:xfrm>
            <a:off x="6609779" y="3775550"/>
            <a:ext cx="4512945" cy="521970"/>
          </a:xfrm>
          <a:prstGeom prst="rect">
            <a:avLst/>
          </a:prstGeom>
          <a:solidFill>
            <a:srgbClr val="B27E0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E8A1"/>
                </a:solidFill>
                <a:latin typeface="楷体" panose="02010609060101010101" charset="-122"/>
                <a:ea typeface="楷体" panose="02010609060101010101" charset="-122"/>
              </a:rPr>
              <a:t>乙：回答出有创意的答案。</a:t>
            </a:r>
          </a:p>
        </p:txBody>
      </p:sp>
      <p:sp>
        <p:nvSpPr>
          <p:cNvPr id="7" name="Text Box 13"/>
          <p:cNvSpPr txBox="1"/>
          <p:nvPr/>
        </p:nvSpPr>
        <p:spPr>
          <a:xfrm>
            <a:off x="6620537" y="4383722"/>
            <a:ext cx="4967605" cy="953135"/>
          </a:xfrm>
          <a:prstGeom prst="rect">
            <a:avLst/>
          </a:prstGeom>
          <a:solidFill>
            <a:srgbClr val="B27E0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E8A1"/>
                </a:solidFill>
                <a:latin typeface="楷体" panose="02010609060101010101" charset="-122"/>
                <a:ea typeface="楷体" panose="02010609060101010101" charset="-122"/>
              </a:rPr>
              <a:t>丙：按八股文的形式，以《四书集注》为标准作答。</a:t>
            </a:r>
          </a:p>
        </p:txBody>
      </p:sp>
      <p:sp>
        <p:nvSpPr>
          <p:cNvPr id="52231" name="Text Box 7"/>
          <p:cNvSpPr txBox="1"/>
          <p:nvPr/>
        </p:nvSpPr>
        <p:spPr>
          <a:xfrm>
            <a:off x="6599021" y="5423059"/>
            <a:ext cx="4730750" cy="583565"/>
          </a:xfrm>
          <a:prstGeom prst="rect">
            <a:avLst/>
          </a:prstGeom>
          <a:solidFill>
            <a:srgbClr val="B27E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3200" b="1" dirty="0">
                <a:solidFill>
                  <a:schemeClr val="tx1"/>
                </a:solidFill>
                <a:latin typeface="+mn-ea"/>
                <a:cs typeface="+mn-ea"/>
              </a:rPr>
              <a:t>答卷的文体要注意什么？</a:t>
            </a:r>
          </a:p>
        </p:txBody>
      </p:sp>
      <p:sp>
        <p:nvSpPr>
          <p:cNvPr id="11" name="Text Box 7"/>
          <p:cNvSpPr txBox="1"/>
          <p:nvPr/>
        </p:nvSpPr>
        <p:spPr>
          <a:xfrm>
            <a:off x="6835697" y="6146615"/>
            <a:ext cx="1557655" cy="583565"/>
          </a:xfrm>
          <a:prstGeom prst="rect">
            <a:avLst/>
          </a:prstGeom>
          <a:solidFill>
            <a:srgbClr val="B27E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FFE8A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八股文</a:t>
            </a:r>
          </a:p>
        </p:txBody>
      </p:sp>
      <p:sp>
        <p:nvSpPr>
          <p:cNvPr id="12" name="Text Box 7"/>
          <p:cNvSpPr txBox="1"/>
          <p:nvPr/>
        </p:nvSpPr>
        <p:spPr>
          <a:xfrm>
            <a:off x="9012477" y="6146615"/>
            <a:ext cx="2127250" cy="583565"/>
          </a:xfrm>
          <a:prstGeom prst="rect">
            <a:avLst/>
          </a:prstGeom>
          <a:solidFill>
            <a:srgbClr val="B27E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E8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200" b="1" dirty="0">
                <a:solidFill>
                  <a:srgbClr val="FFE8A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八股取士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35531" grpId="0" bldLvl="0" animBg="1"/>
      <p:bldP spid="235533" grpId="0" bldLvl="0" animBg="1"/>
      <p:bldP spid="7" grpId="0" bldLvl="0" animBg="1"/>
      <p:bldP spid="52231" grpId="0" bldLvl="0" animBg="1"/>
      <p:bldP spid="11" grpId="0" bldLvl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图片 66563" descr="timg_看图王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3608" y="1745280"/>
            <a:ext cx="5646085" cy="44267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" name="文本框 1"/>
          <p:cNvSpPr txBox="1"/>
          <p:nvPr/>
        </p:nvSpPr>
        <p:spPr>
          <a:xfrm>
            <a:off x="1608846" y="603548"/>
            <a:ext cx="364236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感受科举</a:t>
            </a:r>
            <a:r>
              <a:rPr lang="en-US" altLang="zh-CN" sz="3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——</a:t>
            </a:r>
            <a:r>
              <a:rPr lang="zh-CN" altLang="en-US" sz="3200" b="1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放榜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图片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9275" y="132080"/>
            <a:ext cx="5735955" cy="5701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209165" y="6048375"/>
            <a:ext cx="495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漫漫科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举路，赚得英雄尽白头。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84465" y="1228725"/>
            <a:ext cx="4114165" cy="26765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明代人口最低是 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6500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万，最低级别的生员仅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万人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明代进士占总人口比为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0.000055%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……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    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何炳棣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zh-CN" altLang="en-US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明初以降人口及其相关问题</a:t>
            </a:r>
            <a:r>
              <a:rPr lang="en-US" altLang="zh-CN" sz="28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353492" y="2371376"/>
            <a:ext cx="5634355" cy="16668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“八股之害等于焚书。而败坏人才，有甚于咸阳之</a:t>
            </a:r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郊</a:t>
            </a:r>
            <a:r>
              <a:rPr lang="en-US" altLang="zh-CN" sz="32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……”</a:t>
            </a:r>
            <a:endParaRPr lang="en-US" altLang="zh-CN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---（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明末学者）顾炎武</a:t>
            </a:r>
          </a:p>
        </p:txBody>
      </p:sp>
      <p:graphicFrame>
        <p:nvGraphicFramePr>
          <p:cNvPr id="25648" name="Group 48"/>
          <p:cNvGraphicFramePr>
            <a:graphicFrameLocks noGrp="1"/>
          </p:cNvGraphicFramePr>
          <p:nvPr/>
        </p:nvGraphicFramePr>
        <p:xfrm>
          <a:off x="652462" y="1632583"/>
          <a:ext cx="5581967" cy="6292596"/>
        </p:xfrm>
        <a:graphic>
          <a:graphicData uri="http://schemas.openxmlformats.org/drawingml/2006/table">
            <a:tbl>
              <a:tblPr/>
              <a:tblGrid>
                <a:gridCol w="1081405"/>
                <a:gridCol w="2101215"/>
                <a:gridCol w="1203642"/>
                <a:gridCol w="1195705"/>
              </a:tblGrid>
              <a:tr h="10071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年代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世界主要</a:t>
                      </a:r>
                      <a:endParaRPr kumimoji="0" lang="en-US" altLang="zh-C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科技发明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中国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占百分比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汉代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45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（件）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28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62﹪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94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隋唐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45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（件）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32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71﹪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56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宋元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67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（件）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38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57﹪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明清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472</a:t>
                      </a: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（件）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19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4﹪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676400" y="616013"/>
            <a:ext cx="2313305" cy="706755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FFFF"/>
                </a:solidFill>
                <a:latin typeface="+mj-ea"/>
                <a:ea typeface="+mj-ea"/>
                <a:cs typeface="宋体" panose="02010600030101010101" pitchFamily="2" charset="-122"/>
              </a:rPr>
              <a:t>感悟科举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76400" y="5312410"/>
            <a:ext cx="6844030" cy="1076325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pPr algn="l" fontAlgn="base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禁锢了思想，对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我国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的思想文化、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科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技的进步与发展造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成了严</a:t>
            </a:r>
            <a:r>
              <a:rPr lang="zh-CN" altLang="en-US" sz="3200" b="1" dirty="0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重阻碍。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313" y="1393451"/>
            <a:ext cx="10036810" cy="4702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1387475" y="329565"/>
            <a:ext cx="916686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5400" b="1" dirty="0"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楷体" panose="02010609060101010101" charset="-122"/>
              </a:rPr>
              <a:t>第</a:t>
            </a:r>
            <a:r>
              <a:rPr lang="en-US" altLang="zh-CN" sz="5400" b="1" dirty="0"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楷体" panose="02010609060101010101" charset="-122"/>
              </a:rPr>
              <a:t>14</a:t>
            </a:r>
            <a:r>
              <a:rPr lang="zh-CN" altLang="en-US" sz="5400" b="1" dirty="0"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楷体" panose="02010609060101010101" charset="-122"/>
              </a:rPr>
              <a:t>课 明朝的统治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329045" y="1811338"/>
          <a:ext cx="8929370" cy="42202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7375"/>
                <a:gridCol w="7071995"/>
              </a:tblGrid>
              <a:tr h="713740"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具体措施</a:t>
                      </a:r>
                      <a:endParaRPr lang="zh-CN" altLang="en-US" sz="3200" dirty="0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</a:tr>
              <a:tr h="815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地方</a:t>
                      </a:r>
                      <a:endParaRPr lang="zh-CN" altLang="en-US" sz="3200" b="1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</a:tr>
              <a:tr h="8147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中央</a:t>
                      </a:r>
                      <a:endParaRPr lang="zh-CN" altLang="en-US" sz="3200" b="1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</a:tr>
              <a:tr h="8693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特务机构</a:t>
                      </a:r>
                      <a:endParaRPr lang="zh-CN" altLang="en-US" sz="3200" b="1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</a:tr>
              <a:tr h="1007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思想文化</a:t>
                      </a:r>
                      <a:endParaRPr lang="zh-CN" altLang="en-US" sz="3200" b="1" dirty="0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92" name="TextBox 6"/>
          <p:cNvSpPr txBox="1"/>
          <p:nvPr/>
        </p:nvSpPr>
        <p:spPr>
          <a:xfrm>
            <a:off x="3271828" y="2750818"/>
            <a:ext cx="70008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取消行中书省，设“三司”；分封诸子为王</a:t>
            </a:r>
          </a:p>
        </p:txBody>
      </p:sp>
      <p:sp>
        <p:nvSpPr>
          <p:cNvPr id="32793" name="文本框 4"/>
          <p:cNvSpPr txBox="1"/>
          <p:nvPr/>
        </p:nvSpPr>
        <p:spPr>
          <a:xfrm>
            <a:off x="3271828" y="3543616"/>
            <a:ext cx="7143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废丞相和中书省，权分六部；设五军都督府</a:t>
            </a:r>
          </a:p>
        </p:txBody>
      </p:sp>
      <p:sp>
        <p:nvSpPr>
          <p:cNvPr id="32794" name="TextBox 8"/>
          <p:cNvSpPr txBox="1"/>
          <p:nvPr/>
        </p:nvSpPr>
        <p:spPr>
          <a:xfrm>
            <a:off x="3271828" y="4336414"/>
            <a:ext cx="6429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设立锦衣卫和东厂（合称“厂卫”）</a:t>
            </a:r>
          </a:p>
        </p:txBody>
      </p:sp>
      <p:sp>
        <p:nvSpPr>
          <p:cNvPr id="10" name="文本框 7"/>
          <p:cNvSpPr txBox="1"/>
          <p:nvPr/>
        </p:nvSpPr>
        <p:spPr>
          <a:xfrm>
            <a:off x="3271828" y="5129211"/>
            <a:ext cx="2928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八股取士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00517" y="695326"/>
            <a:ext cx="4114165" cy="583565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FF"/>
                </a:solidFill>
                <a:effectLst/>
                <a:latin typeface="+mn-ea"/>
              </a:rPr>
              <a:t>自主学习，合作探究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228712" y="1622110"/>
            <a:ext cx="736600" cy="4220210"/>
          </a:xfrm>
          <a:prstGeom prst="rect">
            <a:avLst/>
          </a:prstGeom>
          <a:solidFill>
            <a:srgbClr val="B27E00"/>
          </a:solidFill>
        </p:spPr>
        <p:txBody>
          <a:bodyPr vert="eaVert" wrap="square" rtlCol="0">
            <a:spAutoFit/>
          </a:bodyPr>
          <a:lstStyle/>
          <a:p>
            <a:r>
              <a:rPr lang="zh-CN" altLang="zh-CN" sz="3600" b="1" dirty="0">
                <a:solidFill>
                  <a:schemeClr val="bg1"/>
                </a:solidFill>
              </a:rPr>
              <a:t>加强皇权 巩固统治</a:t>
            </a:r>
            <a:r>
              <a:rPr lang="en-US" altLang="zh-CN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右箭头 10"/>
          <p:cNvSpPr/>
          <p:nvPr/>
        </p:nvSpPr>
        <p:spPr>
          <a:xfrm>
            <a:off x="10301278" y="3399473"/>
            <a:ext cx="870281" cy="716280"/>
          </a:xfrm>
          <a:prstGeom prst="rightArrow">
            <a:avLst/>
          </a:prstGeom>
          <a:solidFill>
            <a:srgbClr val="B2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378075" y="1840865"/>
            <a:ext cx="7633970" cy="20612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明代是一个政府很坚强有力的时代。它的开国之君把它建成了一个强大的、充满自信的、高度中央集权的政体。</a:t>
            </a:r>
          </a:p>
          <a:p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zh-CN" sz="3200" b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——崔瑞德《剑桥中国明代史》</a:t>
            </a:r>
            <a:endParaRPr lang="zh-CN" altLang="en-US" sz="3200" b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1649" y="1826171"/>
            <a:ext cx="10064031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朝</a:t>
            </a:r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那些事儿之 </a:t>
            </a:r>
          </a:p>
          <a:p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    </a:t>
            </a:r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       经济的发展</a:t>
            </a:r>
            <a:endParaRPr lang="zh-CN" alt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1421690" y="1340377"/>
            <a:ext cx="2601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仿宋" panose="02010609060101010101" charset="-122"/>
              </a:rPr>
              <a:t>明</a:t>
            </a:r>
            <a:endParaRPr lang="zh-CN" altLang="en-US" sz="96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甘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5803" y="1749772"/>
            <a:ext cx="2880000" cy="19459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 descr="花生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6335" y="1762010"/>
            <a:ext cx="2880000" cy="1933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 descr="马铃薯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5006" y="4140477"/>
            <a:ext cx="2880000" cy="2151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 descr="玉米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8584" y="4183341"/>
            <a:ext cx="2996660" cy="21084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 descr="向日葵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0125" y="4152715"/>
            <a:ext cx="2880000" cy="20962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1610994" y="658649"/>
            <a:ext cx="63042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宋体" panose="02010600030101010101" pitchFamily="2" charset="-122"/>
              </a:rPr>
              <a:t>明朝有哪些新的农作物品种？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93620" y="5369560"/>
            <a:ext cx="4281805" cy="1383665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棉纺织业向北推进；</a:t>
            </a:r>
          </a:p>
          <a:p>
            <a:r>
              <a:rPr lang="zh-CN" altLang="en-US" sz="2800" b="1" dirty="0">
                <a:solidFill>
                  <a:schemeClr val="bg1"/>
                </a:solidFill>
              </a:rPr>
              <a:t>苏州是明代的丝织业中心；</a:t>
            </a:r>
          </a:p>
          <a:p>
            <a:r>
              <a:rPr lang="zh-CN" altLang="en-US" sz="2800" b="1" dirty="0">
                <a:solidFill>
                  <a:schemeClr val="bg1"/>
                </a:solidFill>
              </a:rPr>
              <a:t>景德镇是全国的制瓷中心</a:t>
            </a:r>
          </a:p>
        </p:txBody>
      </p:sp>
      <p:pic>
        <p:nvPicPr>
          <p:cNvPr id="5" name="图片 4" descr="苏绣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5515" y="1862455"/>
            <a:ext cx="4359910" cy="2378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文本框 5"/>
          <p:cNvSpPr txBox="1"/>
          <p:nvPr/>
        </p:nvSpPr>
        <p:spPr>
          <a:xfrm>
            <a:off x="3760390" y="4564538"/>
            <a:ext cx="1347788" cy="521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B27E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/>
              <a:t>苏绣</a:t>
            </a:r>
          </a:p>
        </p:txBody>
      </p:sp>
      <p:pic>
        <p:nvPicPr>
          <p:cNvPr id="7" name="图片 6" descr="明代青花扁壶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3663" y="1770856"/>
            <a:ext cx="3829526" cy="3315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3558" name="文本框 23557"/>
          <p:cNvSpPr txBox="1"/>
          <p:nvPr/>
        </p:nvSpPr>
        <p:spPr>
          <a:xfrm>
            <a:off x="8466455" y="5522595"/>
            <a:ext cx="2548890" cy="521970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="" xmlns:a14="http://schemas.microsoft.com/office/drawing/2010/main">
                <a:solidFill>
                  <a:srgbClr val="B27E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ea"/>
              </a:rPr>
              <a:t>明代青花扁壶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79095" y="699173"/>
            <a:ext cx="10855960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恰逢手工艺品展销会，你能给大家介绍一下当时的代表吗？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2355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8150" y="1183957"/>
            <a:ext cx="5030470" cy="460375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全国性的商业城市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北京和南京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08150" y="1917065"/>
            <a:ext cx="4565015" cy="460375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出现了大型商帮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晋商和徽商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08150" y="266065"/>
            <a:ext cx="463740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latin typeface="+mj-ea"/>
                <a:ea typeface="+mj-ea"/>
                <a:cs typeface="宋体" panose="02010600030101010101" pitchFamily="2" charset="-122"/>
              </a:rPr>
              <a:t>明代商业有何发展？</a:t>
            </a:r>
          </a:p>
        </p:txBody>
      </p:sp>
      <p:pic>
        <p:nvPicPr>
          <p:cNvPr id="14" name="图片 13" descr="0130000076363813001121574166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8150" y="2798443"/>
            <a:ext cx="4187825" cy="314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图片 14" descr="bk_8fff4d402fe0a6a610229437da0bc656_LoZPPr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8932" y="2798444"/>
            <a:ext cx="4190365" cy="314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本框 6"/>
          <p:cNvSpPr txBox="1"/>
          <p:nvPr/>
        </p:nvSpPr>
        <p:spPr>
          <a:xfrm>
            <a:off x="2520949" y="6102346"/>
            <a:ext cx="2562225" cy="521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B27E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山西王家大院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59420" y="6102346"/>
            <a:ext cx="1699260" cy="521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B27E00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</a:rPr>
              <a:t>徽州民居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"/>
          <p:cNvPicPr>
            <a:picLocks noChangeAspect="1"/>
          </p:cNvPicPr>
          <p:nvPr/>
        </p:nvPicPr>
        <p:blipFill>
          <a:blip r:embed="rId3" cstate="print"/>
          <a:srcRect t="19536" b="12349"/>
          <a:stretch>
            <a:fillRect/>
          </a:stretch>
        </p:blipFill>
        <p:spPr>
          <a:xfrm>
            <a:off x="1562100" y="0"/>
            <a:ext cx="9070975" cy="681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2"/>
          <p:cNvSpPr txBox="1"/>
          <p:nvPr/>
        </p:nvSpPr>
        <p:spPr>
          <a:xfrm>
            <a:off x="2043113" y="750888"/>
            <a:ext cx="3098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23556" name="Rectangle 3"/>
          <p:cNvSpPr/>
          <p:nvPr/>
        </p:nvSpPr>
        <p:spPr>
          <a:xfrm>
            <a:off x="2768600" y="103505"/>
            <a:ext cx="6645275" cy="1014730"/>
          </a:xfrm>
          <a:prstGeom prst="rect">
            <a:avLst/>
          </a:prstGeom>
          <a:solidFill>
            <a:srgbClr val="B27E00"/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6000" dirty="0">
                <a:latin typeface="+mj-ea"/>
                <a:ea typeface="+mj-ea"/>
                <a:cs typeface="+mj-ea"/>
              </a:rPr>
              <a:t>1500</a:t>
            </a:r>
            <a:r>
              <a:rPr lang="zh-CN" altLang="en-US" sz="6000" dirty="0">
                <a:latin typeface="+mj-ea"/>
                <a:ea typeface="+mj-ea"/>
                <a:cs typeface="+mj-ea"/>
              </a:rPr>
              <a:t>年前后的世界</a:t>
            </a:r>
          </a:p>
        </p:txBody>
      </p:sp>
      <p:sp>
        <p:nvSpPr>
          <p:cNvPr id="23557" name="Rectangle 3"/>
          <p:cNvSpPr/>
          <p:nvPr/>
        </p:nvSpPr>
        <p:spPr>
          <a:xfrm>
            <a:off x="2770188" y="5181600"/>
            <a:ext cx="6643687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endParaRPr lang="zh-CN" altLang="en-US" sz="36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8" name="Rectangle 5"/>
          <p:cNvSpPr/>
          <p:nvPr/>
        </p:nvSpPr>
        <p:spPr>
          <a:xfrm>
            <a:off x="2000250" y="701675"/>
            <a:ext cx="698341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  <a:p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sp>
        <p:nvSpPr>
          <p:cNvPr id="23559" name="Rectangle 5"/>
          <p:cNvSpPr/>
          <p:nvPr/>
        </p:nvSpPr>
        <p:spPr>
          <a:xfrm>
            <a:off x="2063750" y="5300663"/>
            <a:ext cx="698341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  <a:p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  <a:ea typeface="华文中宋" panose="02010600040101010101" pitchFamily="2" charset="-122"/>
            </a:endParaRPr>
          </a:p>
        </p:txBody>
      </p:sp>
      <p:grpSp>
        <p:nvGrpSpPr>
          <p:cNvPr id="23560" name="组合 23559"/>
          <p:cNvGrpSpPr>
            <a:grpSpLocks noChangeAspect="1"/>
          </p:cNvGrpSpPr>
          <p:nvPr/>
        </p:nvGrpSpPr>
        <p:grpSpPr>
          <a:xfrm>
            <a:off x="1524000" y="1557338"/>
            <a:ext cx="37285613" cy="4032250"/>
            <a:chOff x="0" y="0"/>
            <a:chExt cx="23487" cy="2540"/>
          </a:xfrm>
        </p:grpSpPr>
        <p:grpSp>
          <p:nvGrpSpPr>
            <p:cNvPr id="23561" name="组合 23560"/>
            <p:cNvGrpSpPr>
              <a:grpSpLocks noChangeAspect="1"/>
            </p:cNvGrpSpPr>
            <p:nvPr/>
          </p:nvGrpSpPr>
          <p:grpSpPr>
            <a:xfrm>
              <a:off x="0" y="91"/>
              <a:ext cx="11739" cy="2449"/>
              <a:chOff x="0" y="0"/>
              <a:chExt cx="11739" cy="2449"/>
            </a:xfrm>
          </p:grpSpPr>
          <p:pic>
            <p:nvPicPr>
              <p:cNvPr id="23562" name="Picture 19" descr="C:\Users\Administrator\Desktop\031TA5Z_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07" y="45"/>
                <a:ext cx="1629" cy="22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3563" name="组合 23562"/>
              <p:cNvGrpSpPr>
                <a:grpSpLocks noChangeAspect="1"/>
              </p:cNvGrpSpPr>
              <p:nvPr/>
            </p:nvGrpSpPr>
            <p:grpSpPr>
              <a:xfrm>
                <a:off x="0" y="0"/>
                <a:ext cx="11739" cy="2449"/>
                <a:chOff x="0" y="0"/>
                <a:chExt cx="11739" cy="2449"/>
              </a:xfrm>
            </p:grpSpPr>
            <p:pic>
              <p:nvPicPr>
                <p:cNvPr id="23564" name="图片 23563" descr="3CTXJ1~1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929" y="0"/>
                  <a:ext cx="1810" cy="23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565" name="图片 23564" descr="D8B8C9~1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8296" y="45"/>
                  <a:ext cx="1645" cy="22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566" name="图片 23565" descr="U_1832~1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6610" y="45"/>
                  <a:ext cx="1694" cy="22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567" name="图片 23566" descr="710284~1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307" y="45"/>
                  <a:ext cx="1820" cy="22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568" name="图片 23567" descr="201008~1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717" y="45"/>
                  <a:ext cx="1602" cy="22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569" name="图片 23568" descr="COVER_~1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45"/>
                  <a:ext cx="1717" cy="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  <p:grpSp>
          <p:nvGrpSpPr>
            <p:cNvPr id="23570" name="组合 23569"/>
            <p:cNvGrpSpPr>
              <a:grpSpLocks noChangeAspect="1"/>
            </p:cNvGrpSpPr>
            <p:nvPr/>
          </p:nvGrpSpPr>
          <p:grpSpPr>
            <a:xfrm>
              <a:off x="11748" y="0"/>
              <a:ext cx="11739" cy="2449"/>
              <a:chOff x="0" y="0"/>
              <a:chExt cx="11739" cy="2449"/>
            </a:xfrm>
          </p:grpSpPr>
          <p:pic>
            <p:nvPicPr>
              <p:cNvPr id="23571" name="Picture 19" descr="C:\Users\Administrator\Desktop\031TA5Z_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107" y="45"/>
                <a:ext cx="1629" cy="226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23572" name="组合 23571"/>
              <p:cNvGrpSpPr>
                <a:grpSpLocks noChangeAspect="1"/>
              </p:cNvGrpSpPr>
              <p:nvPr/>
            </p:nvGrpSpPr>
            <p:grpSpPr>
              <a:xfrm>
                <a:off x="0" y="0"/>
                <a:ext cx="11739" cy="2449"/>
                <a:chOff x="0" y="0"/>
                <a:chExt cx="11739" cy="2449"/>
              </a:xfrm>
            </p:grpSpPr>
            <p:pic>
              <p:nvPicPr>
                <p:cNvPr id="23573" name="图片 23572" descr="3CTXJ1~1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929" y="0"/>
                  <a:ext cx="1810" cy="231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574" name="图片 23573" descr="D8B8C9~1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8296" y="45"/>
                  <a:ext cx="1645" cy="222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575" name="图片 23574" descr="U_1832~1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6610" y="45"/>
                  <a:ext cx="1694" cy="222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576" name="图片 23575" descr="710284~1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307" y="45"/>
                  <a:ext cx="1820" cy="223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577" name="图片 23576" descr="201008~1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717" y="45"/>
                  <a:ext cx="1602" cy="226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3578" name="图片 23577" descr="COVER_~1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0" y="45"/>
                  <a:ext cx="1717" cy="240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955 -0.06296 L -1.98368 -0.05255 " pathEditMode="relative" rAng="0" ptsTypes="AA">
                                      <p:cBhvr>
                                        <p:cTn id="6" dur="40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34482677689249138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8922" y="174625"/>
            <a:ext cx="9782810" cy="6508750"/>
          </a:xfrm>
          <a:prstGeom prst="rect">
            <a:avLst/>
          </a:prstGeom>
        </p:spPr>
      </p:pic>
      <p:pic>
        <p:nvPicPr>
          <p:cNvPr id="3" name="图片 2" descr="Y(Q4`F7W1$8(P1VH{1_IJSV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615" y="3742690"/>
            <a:ext cx="3773805" cy="294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312545" y="5840730"/>
            <a:ext cx="2647315" cy="583565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>
                <a:solidFill>
                  <a:schemeClr val="bg1"/>
                </a:solidFill>
              </a:rPr>
              <a:t>明太祖老年像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91075" y="668020"/>
            <a:ext cx="3924300" cy="1814830"/>
          </a:xfrm>
          <a:prstGeom prst="rect">
            <a:avLst/>
          </a:prstGeom>
          <a:solidFill>
            <a:srgbClr val="B27E00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28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洪武三十一年(1398年)六月，朱元璋病逝于南京，享年71岁，葬于明孝陵。</a:t>
            </a:r>
          </a:p>
        </p:txBody>
      </p:sp>
      <p:sp>
        <p:nvSpPr>
          <p:cNvPr id="52231" name="Text Box 7"/>
          <p:cNvSpPr txBox="1"/>
          <p:nvPr/>
        </p:nvSpPr>
        <p:spPr>
          <a:xfrm>
            <a:off x="4824730" y="2854960"/>
            <a:ext cx="6936740" cy="1198880"/>
          </a:xfrm>
          <a:prstGeom prst="rect">
            <a:avLst/>
          </a:prstGeom>
          <a:solidFill>
            <a:srgbClr val="B27E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b="1" dirty="0">
                <a:solidFill>
                  <a:schemeClr val="bg1"/>
                </a:solidFill>
                <a:latin typeface="+mn-ea"/>
                <a:cs typeface="宋体" panose="02010600030101010101" pitchFamily="2" charset="-122"/>
              </a:rPr>
              <a:t>如果请你给这位皇帝打分，你会给他多少分？为什么？</a:t>
            </a: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435" y="668020"/>
            <a:ext cx="3645535" cy="5081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52231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/>
          <p:nvPr/>
        </p:nvSpPr>
        <p:spPr>
          <a:xfrm>
            <a:off x="1636713" y="732473"/>
            <a:ext cx="7775575" cy="14452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/>
              <a:t>如果时光倒回，你愿意回到明朝生活吗？说出你的理由！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8467" y="1718595"/>
            <a:ext cx="10064031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朝</a:t>
            </a:r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那些事儿之 </a:t>
            </a:r>
          </a:p>
          <a:p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    </a:t>
            </a:r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  </a:t>
            </a:r>
            <a:r>
              <a:rPr lang="zh-CN" alt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朱元璋</a:t>
            </a:r>
            <a:r>
              <a:rPr lang="zh-CN" alt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的人生抉择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00175" y="1232801"/>
            <a:ext cx="2601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仿宋" panose="02010609060101010101" charset="-122"/>
              </a:rPr>
              <a:t>明</a:t>
            </a:r>
            <a:endParaRPr lang="zh-CN" altLang="en-US" sz="96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7247" y="576580"/>
            <a:ext cx="3645535" cy="50812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文本框 5"/>
          <p:cNvSpPr txBox="1"/>
          <p:nvPr/>
        </p:nvSpPr>
        <p:spPr>
          <a:xfrm>
            <a:off x="1671325" y="576580"/>
            <a:ext cx="3804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rgbClr val="C00000"/>
                </a:solidFill>
                <a:latin typeface="+mn-ea"/>
              </a:rPr>
              <a:t>朱元璋人物档案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81131" y="1760323"/>
            <a:ext cx="1676400" cy="521970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E8A1"/>
                </a:solidFill>
              </a:rPr>
              <a:t>出生地点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12458" y="1748065"/>
            <a:ext cx="192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</a:rPr>
              <a:t>安徽凤阳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78915" y="2653981"/>
            <a:ext cx="1678616" cy="521970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E8A1"/>
                </a:solidFill>
              </a:rPr>
              <a:t>生卒年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57525" y="2665730"/>
            <a:ext cx="33204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1328——1398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96371" y="3547639"/>
            <a:ext cx="1661160" cy="521970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E8A1"/>
                </a:solidFill>
              </a:rPr>
              <a:t>个人简历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57525" y="3547745"/>
            <a:ext cx="4846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1328——1344 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放牛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057525" y="4048760"/>
            <a:ext cx="5502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</a:rPr>
              <a:t>1344——1352  </a:t>
            </a:r>
            <a:r>
              <a:rPr lang="zh-CN" altLang="en-US" sz="2800" b="1">
                <a:solidFill>
                  <a:srgbClr val="C00000"/>
                </a:solidFill>
              </a:rPr>
              <a:t>乞讨、做和尚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057525" y="4550410"/>
            <a:ext cx="5104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1352——1368 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造反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57525" y="5052060"/>
            <a:ext cx="4662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</a:rPr>
              <a:t>1368——1398 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做</a:t>
            </a:r>
            <a:r>
              <a:rPr lang="zh-CN" altLang="en-US" sz="2800" b="1" dirty="0">
                <a:solidFill>
                  <a:srgbClr val="C00000"/>
                </a:solidFill>
              </a:rPr>
              <a:t>皇帝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14655" y="1278255"/>
            <a:ext cx="5875655" cy="3046095"/>
          </a:xfrm>
          <a:prstGeom prst="rect">
            <a:avLst/>
          </a:prstGeom>
          <a:solidFill>
            <a:schemeClr val="bg1"/>
          </a:solidFill>
          <a:ln>
            <a:solidFill>
              <a:srgbClr val="B27E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材料一：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此时的中国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那些来自蒙古国的征服者</a:t>
            </a:r>
            <a:r>
              <a:rPr lang="zh-CN" altLang="en-US" sz="32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不认为在自己统治下的老百姓是人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……从赋税到徭役，只要是人能想出来的科目，都能用来收钱……</a:t>
            </a:r>
          </a:p>
          <a:p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en-US" altLang="zh-CN" sz="32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——</a:t>
            </a: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《明朝那些事儿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4655" y="4481195"/>
            <a:ext cx="5875655" cy="1568450"/>
          </a:xfrm>
          <a:prstGeom prst="rect">
            <a:avLst/>
          </a:prstGeom>
          <a:solidFill>
            <a:schemeClr val="bg1"/>
          </a:solidFill>
          <a:ln>
            <a:solidFill>
              <a:srgbClr val="B27E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材料二：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天高皇帝远，民少相公多，</a:t>
            </a:r>
            <a:r>
              <a:rPr lang="zh-CN" altLang="en-US" sz="3200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一日三遍打</a:t>
            </a:r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，不反待如何？   </a:t>
            </a:r>
          </a:p>
          <a:p>
            <a:r>
              <a:rPr lang="zh-CN" altLang="en-US" sz="32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   </a:t>
            </a:r>
            <a:r>
              <a:rPr lang="en-US" altLang="zh-CN" sz="32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——</a:t>
            </a:r>
            <a:r>
              <a:rPr lang="zh-CN" altLang="en-US" sz="3200" dirty="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元末童谣</a:t>
            </a:r>
          </a:p>
        </p:txBody>
      </p:sp>
      <p:pic>
        <p:nvPicPr>
          <p:cNvPr id="4" name="图片 3" descr="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0627" y="1278255"/>
            <a:ext cx="5721350" cy="5207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76770" y="513715"/>
            <a:ext cx="3442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</a:rPr>
              <a:t>元末起义示意图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/>
          <p:nvPr/>
        </p:nvSpPr>
        <p:spPr>
          <a:xfrm>
            <a:off x="5135563" y="2043113"/>
            <a:ext cx="184150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sz="4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7" name="Text Box 7"/>
          <p:cNvSpPr txBox="1"/>
          <p:nvPr/>
        </p:nvSpPr>
        <p:spPr>
          <a:xfrm>
            <a:off x="9197980" y="2400088"/>
            <a:ext cx="22523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+mn-ea"/>
                <a:cs typeface="+mn-ea"/>
              </a:rPr>
              <a:t>应天</a:t>
            </a:r>
            <a:r>
              <a:rPr lang="en-US" altLang="zh-CN" sz="3200" b="1" dirty="0">
                <a:solidFill>
                  <a:srgbClr val="C00000"/>
                </a:solidFill>
                <a:latin typeface="+mn-ea"/>
                <a:cs typeface="+mn-ea"/>
              </a:rPr>
              <a:t>(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cs typeface="+mn-ea"/>
              </a:rPr>
              <a:t>南京</a:t>
            </a:r>
            <a:r>
              <a:rPr lang="en-US" altLang="zh-CN" sz="3200" b="1" dirty="0">
                <a:solidFill>
                  <a:srgbClr val="C00000"/>
                </a:solidFill>
                <a:latin typeface="+mn-ea"/>
                <a:cs typeface="+mn-ea"/>
              </a:rPr>
              <a:t>)</a:t>
            </a:r>
          </a:p>
        </p:txBody>
      </p:sp>
      <p:sp>
        <p:nvSpPr>
          <p:cNvPr id="3077" name="Text Box 8"/>
          <p:cNvSpPr txBox="1"/>
          <p:nvPr/>
        </p:nvSpPr>
        <p:spPr>
          <a:xfrm>
            <a:off x="8107363" y="4060825"/>
            <a:ext cx="18415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dirty="0">
              <a:latin typeface="Calibri" panose="020F0502020204030204" charset="0"/>
            </a:endParaRPr>
          </a:p>
        </p:txBody>
      </p:sp>
      <p:sp>
        <p:nvSpPr>
          <p:cNvPr id="5129" name="Text Box 9"/>
          <p:cNvSpPr txBox="1"/>
          <p:nvPr/>
        </p:nvSpPr>
        <p:spPr>
          <a:xfrm>
            <a:off x="9197980" y="3230456"/>
            <a:ext cx="29965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C00000"/>
                </a:solidFill>
                <a:latin typeface="Calibri" panose="020F0502020204030204" charset="0"/>
                <a:sym typeface="+mn-ea"/>
              </a:rPr>
              <a:t>明太祖</a:t>
            </a:r>
            <a:r>
              <a:rPr lang="zh-CN" altLang="en-US" sz="3200" b="1" dirty="0">
                <a:solidFill>
                  <a:srgbClr val="C00000"/>
                </a:solidFill>
                <a:latin typeface="Calibri" panose="020F0502020204030204" charset="0"/>
              </a:rPr>
              <a:t>朱元璋</a:t>
            </a:r>
          </a:p>
        </p:txBody>
      </p:sp>
      <p:sp>
        <p:nvSpPr>
          <p:cNvPr id="5130" name="Text Box 10"/>
          <p:cNvSpPr txBox="1"/>
          <p:nvPr/>
        </p:nvSpPr>
        <p:spPr>
          <a:xfrm>
            <a:off x="9197980" y="1569720"/>
            <a:ext cx="17627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+mn-ea"/>
                <a:cs typeface="+mn-ea"/>
              </a:rPr>
              <a:t>1368</a:t>
            </a:r>
            <a:r>
              <a:rPr lang="zh-CN" altLang="en-US" sz="3200" b="1" dirty="0">
                <a:solidFill>
                  <a:srgbClr val="C00000"/>
                </a:solidFill>
                <a:latin typeface="+mn-ea"/>
                <a:cs typeface="+mn-ea"/>
              </a:rPr>
              <a:t>年</a:t>
            </a:r>
          </a:p>
        </p:txBody>
      </p:sp>
      <p:sp>
        <p:nvSpPr>
          <p:cNvPr id="5131" name="Text Box 11"/>
          <p:cNvSpPr txBox="1"/>
          <p:nvPr/>
        </p:nvSpPr>
        <p:spPr>
          <a:xfrm>
            <a:off x="7625720" y="1569720"/>
            <a:ext cx="1493520" cy="583565"/>
          </a:xfrm>
          <a:prstGeom prst="rect">
            <a:avLst/>
          </a:prstGeom>
          <a:solidFill>
            <a:srgbClr val="B27E0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E8A1"/>
                </a:solidFill>
                <a:latin typeface="+mn-ea"/>
                <a:cs typeface="+mn-ea"/>
              </a:rPr>
              <a:t>时 间</a:t>
            </a:r>
            <a:endParaRPr lang="en-US" altLang="zh-CN" sz="3200" b="1" dirty="0">
              <a:solidFill>
                <a:srgbClr val="FFE8A1"/>
              </a:solidFill>
              <a:latin typeface="+mn-ea"/>
              <a:cs typeface="+mn-ea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7625720" y="3216910"/>
            <a:ext cx="1493520" cy="583565"/>
          </a:xfrm>
          <a:prstGeom prst="rect">
            <a:avLst/>
          </a:prstGeom>
          <a:solidFill>
            <a:srgbClr val="B27E0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E8A1"/>
                </a:solidFill>
                <a:latin typeface="+mn-ea"/>
                <a:cs typeface="+mn-ea"/>
              </a:rPr>
              <a:t>建立者</a:t>
            </a:r>
            <a:endParaRPr lang="en-US" altLang="zh-CN" sz="3200" b="1" dirty="0">
              <a:solidFill>
                <a:srgbClr val="FFE8A1"/>
              </a:solidFill>
              <a:latin typeface="+mn-ea"/>
              <a:cs typeface="+mn-ea"/>
            </a:endParaRPr>
          </a:p>
        </p:txBody>
      </p:sp>
      <p:sp>
        <p:nvSpPr>
          <p:cNvPr id="5133" name="Text Box 13"/>
          <p:cNvSpPr txBox="1"/>
          <p:nvPr/>
        </p:nvSpPr>
        <p:spPr>
          <a:xfrm>
            <a:off x="7625720" y="2393315"/>
            <a:ext cx="1493520" cy="583565"/>
          </a:xfrm>
          <a:prstGeom prst="rect">
            <a:avLst/>
          </a:prstGeom>
          <a:solidFill>
            <a:srgbClr val="B27E00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E8A1"/>
                </a:solidFill>
                <a:latin typeface="+mn-ea"/>
                <a:cs typeface="+mn-ea"/>
              </a:rPr>
              <a:t>都  城</a:t>
            </a:r>
            <a:endParaRPr lang="en-US" altLang="zh-CN" sz="3200" b="1" dirty="0">
              <a:solidFill>
                <a:srgbClr val="FFE8A1"/>
              </a:solidFill>
              <a:latin typeface="+mn-ea"/>
              <a:cs typeface="+mn-ea"/>
            </a:endParaRP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367" y="719455"/>
            <a:ext cx="6586855" cy="546036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9" grpId="0"/>
      <p:bldP spid="5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2"/>
          <p:cNvSpPr txBox="1"/>
          <p:nvPr/>
        </p:nvSpPr>
        <p:spPr>
          <a:xfrm>
            <a:off x="3634217" y="1174992"/>
            <a:ext cx="5277485" cy="3784600"/>
          </a:xfrm>
          <a:prstGeom prst="rect">
            <a:avLst/>
          </a:prstGeom>
          <a:solidFill>
            <a:schemeClr val="bg1"/>
          </a:solidFill>
          <a:ln w="9525">
            <a:noFill/>
          </a:ln>
          <a:scene3d>
            <a:camera prst="orthographicFront"/>
            <a:lightRig rig="chilly" dir="t"/>
          </a:scene3d>
          <a:sp3d>
            <a:bevelT w="152400" h="50800" prst="softRound"/>
            <a:bevelB/>
          </a:sp3d>
        </p:spPr>
        <p:txBody>
          <a:bodyPr wrap="square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诸臣未起朕先起，</a:t>
            </a:r>
            <a:endParaRPr lang="en-US" altLang="zh-CN" sz="4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诸臣已睡朕未睡。</a:t>
            </a:r>
            <a:endParaRPr lang="en-US" altLang="zh-CN" sz="4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何以江南富足翁，</a:t>
            </a:r>
            <a:endParaRPr lang="en-US" altLang="zh-CN" sz="4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日高三丈犹披被。</a:t>
            </a:r>
            <a:endParaRPr lang="en-US" altLang="zh-CN" sz="4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4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     ——</a:t>
            </a:r>
            <a:r>
              <a:rPr lang="zh-CN" altLang="en-US" sz="4800" b="1" dirty="0">
                <a:solidFill>
                  <a:schemeClr val="tx1"/>
                </a:solidFill>
                <a:latin typeface="+mn-ea"/>
                <a:ea typeface="+mn-ea"/>
                <a:cs typeface="+mn-ea"/>
              </a:rPr>
              <a:t>朱元璋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91649" y="1826171"/>
            <a:ext cx="10064031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  </a:t>
            </a:r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朝</a:t>
            </a:r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那些事儿之 </a:t>
            </a:r>
          </a:p>
          <a:p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    </a:t>
            </a:r>
            <a:r>
              <a:rPr lang="zh-CN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  </a:t>
            </a:r>
            <a:r>
              <a:rPr lang="zh-CN" alt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仿宋" panose="02010609060101010101" charset="-122"/>
              </a:rPr>
              <a:t>朱元璋的政治选择</a:t>
            </a:r>
            <a:endParaRPr lang="zh-CN" alt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仿宋" panose="02010609060101010101" charset="-122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1421690" y="1340377"/>
            <a:ext cx="2601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仿宋" panose="02010609060101010101" charset="-122"/>
              </a:rPr>
              <a:t>明</a:t>
            </a:r>
            <a:endParaRPr lang="zh-CN" altLang="en-US" sz="9600" dirty="0">
              <a:solidFill>
                <a:srgbClr val="C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00517" y="2268538"/>
          <a:ext cx="8929370" cy="42202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7375"/>
                <a:gridCol w="7071995"/>
              </a:tblGrid>
              <a:tr h="713740"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具体措施</a:t>
                      </a:r>
                      <a:endParaRPr lang="zh-CN" altLang="en-US" sz="3200" dirty="0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</a:tr>
              <a:tr h="815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地方</a:t>
                      </a:r>
                      <a:endParaRPr lang="zh-CN" altLang="en-US" sz="3200" b="1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</a:tr>
              <a:tr h="8147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中央</a:t>
                      </a:r>
                      <a:endParaRPr lang="zh-CN" altLang="en-US" sz="3200" b="1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</a:tr>
              <a:tr h="8693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smtClean="0"/>
                        <a:t>特务机构</a:t>
                      </a:r>
                      <a:endParaRPr lang="zh-CN" altLang="en-US" sz="3200" b="1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</a:tr>
              <a:tr h="10071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 smtClean="0"/>
                        <a:t>思想文化</a:t>
                      </a:r>
                      <a:endParaRPr lang="zh-CN" altLang="en-US" sz="3200" b="1" dirty="0" smtClean="0">
                        <a:solidFill>
                          <a:schemeClr val="tx1"/>
                        </a:solidFill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92" name="TextBox 6"/>
          <p:cNvSpPr txBox="1"/>
          <p:nvPr/>
        </p:nvSpPr>
        <p:spPr>
          <a:xfrm>
            <a:off x="3529012" y="3168013"/>
            <a:ext cx="70008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取消行中书省，设“三司”；分封诸子为王</a:t>
            </a:r>
          </a:p>
        </p:txBody>
      </p:sp>
      <p:sp>
        <p:nvSpPr>
          <p:cNvPr id="32793" name="文本框 4"/>
          <p:cNvSpPr txBox="1"/>
          <p:nvPr/>
        </p:nvSpPr>
        <p:spPr>
          <a:xfrm>
            <a:off x="3529012" y="4118291"/>
            <a:ext cx="71437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废丞相和中书省，权分六部；设五军都督府</a:t>
            </a:r>
          </a:p>
        </p:txBody>
      </p:sp>
      <p:sp>
        <p:nvSpPr>
          <p:cNvPr id="32794" name="TextBox 8"/>
          <p:cNvSpPr txBox="1"/>
          <p:nvPr/>
        </p:nvSpPr>
        <p:spPr>
          <a:xfrm>
            <a:off x="3529012" y="4795519"/>
            <a:ext cx="64293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设立锦衣卫和东厂（合称“厂卫”）</a:t>
            </a:r>
          </a:p>
        </p:txBody>
      </p:sp>
      <p:sp>
        <p:nvSpPr>
          <p:cNvPr id="10" name="文本框 7"/>
          <p:cNvSpPr txBox="1"/>
          <p:nvPr/>
        </p:nvSpPr>
        <p:spPr>
          <a:xfrm>
            <a:off x="3529012" y="5771196"/>
            <a:ext cx="292893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八股取士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00517" y="695326"/>
            <a:ext cx="4114165" cy="583565"/>
          </a:xfrm>
          <a:prstGeom prst="rect">
            <a:avLst/>
          </a:prstGeom>
          <a:solidFill>
            <a:srgbClr val="B27E00"/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ffectLst/>
                <a:latin typeface="+mn-ea"/>
              </a:rPr>
              <a:t>自主学习，合作探究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00200" y="1574165"/>
            <a:ext cx="8464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小组内讨论，完成各组任务，选好组内发言人。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/>
      <p:bldP spid="32793" grpId="0"/>
      <p:bldP spid="32794" grpId="0"/>
      <p:bldP spid="10" grpId="0"/>
    </p:bld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1730</Words>
  <Application>Microsoft Office PowerPoint</Application>
  <PresentationFormat>自定义</PresentationFormat>
  <Paragraphs>192</Paragraphs>
  <Slides>29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丝状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xtzj</cp:lastModifiedBy>
  <cp:revision>204</cp:revision>
  <dcterms:created xsi:type="dcterms:W3CDTF">2018-04-21T17:12:00Z</dcterms:created>
  <dcterms:modified xsi:type="dcterms:W3CDTF">2018-07-19T05:23:09Z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