
<file path=[Content_Types].xml><?xml version="1.0" encoding="utf-8"?>
<Types xmlns="http://schemas.openxmlformats.org/package/2006/content-types">
  <Default Extension="png" ContentType="image/png"/>
  <Default Extension="jpeg" ContentType="image/jpe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1"/>
  </p:handoutMasterIdLst>
  <p:sldIdLst>
    <p:sldId id="522" r:id="rId3"/>
    <p:sldId id="657" r:id="rId5"/>
    <p:sldId id="345" r:id="rId6"/>
    <p:sldId id="525" r:id="rId7"/>
    <p:sldId id="587" r:id="rId8"/>
    <p:sldId id="387" r:id="rId9"/>
    <p:sldId id="658" r:id="rId10"/>
    <p:sldId id="516" r:id="rId11"/>
    <p:sldId id="518" r:id="rId12"/>
    <p:sldId id="526" r:id="rId13"/>
    <p:sldId id="619" r:id="rId14"/>
    <p:sldId id="520" r:id="rId15"/>
    <p:sldId id="521" r:id="rId16"/>
    <p:sldId id="528" r:id="rId17"/>
    <p:sldId id="530" r:id="rId18"/>
    <p:sldId id="574" r:id="rId19"/>
    <p:sldId id="527" r:id="rId20"/>
    <p:sldId id="682" r:id="rId21"/>
    <p:sldId id="576" r:id="rId22"/>
    <p:sldId id="578" r:id="rId23"/>
    <p:sldId id="579" r:id="rId24"/>
    <p:sldId id="580" r:id="rId25"/>
    <p:sldId id="691" r:id="rId26"/>
    <p:sldId id="581" r:id="rId27"/>
    <p:sldId id="582" r:id="rId28"/>
    <p:sldId id="583" r:id="rId29"/>
    <p:sldId id="584" r:id="rId30"/>
  </p:sldIdLst>
  <p:sldSz cx="9144000" cy="5143500" type="screen16x9"/>
  <p:notesSz cx="6858000" cy="9144000"/>
  <p:defaultTextStyle>
    <a:defPPr>
      <a:defRPr lang="zh-CN"/>
    </a:defPPr>
    <a:lvl1pPr marL="0" lvl="0" indent="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342900" lvl="1" indent="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685800" lvl="2" indent="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028700" lvl="3" indent="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371600" lvl="4" indent="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1714500" lvl="5" indent="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057400" lvl="6" indent="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2400300" lvl="7" indent="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2743200" lvl="8" indent="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微软用户" initials="微软用户" lastIdx="1" clrIdx="0"/>
  <p:cmAuthor id="0" name="Administrator" initials="A" lastIdx="4" clrIdx="0"/>
  <p:cmAuthor id="2" name="yang" initials="y" lastIdx="2" clrIdx="1"/>
  <p:cmAuthor id="3" name="新课标第一网" initials="新" lastIdx="2" clrIdx="0"/>
  <p:cmAuthor id="4" name="zhang yishuai" initials="zy" lastIdx="1" clrIdx="3"/>
  <p:cmAuthor id="5" name="lenovo" initials="l" lastIdx="2" clrIdx="0"/>
  <p:cmAuthor id="6" name="王子涵" initials="王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A7D"/>
    <a:srgbClr val="3C8A97"/>
    <a:srgbClr val="5D838E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/>
    <p:restoredTop sz="94660"/>
  </p:normalViewPr>
  <p:slideViewPr>
    <p:cSldViewPr snapToGrid="0" showGuides="1">
      <p:cViewPr varScale="1">
        <p:scale>
          <a:sx n="153" d="100"/>
          <a:sy n="153" d="100"/>
        </p:scale>
        <p:origin x="450" y="138"/>
      </p:cViewPr>
      <p:guideLst>
        <p:guide orient="horz" pos="1615"/>
        <p:guide pos="28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FontTx/>
              <a:buNone/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FontTx/>
              <a:buNone/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FontTx/>
              <a:buNone/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岳飞收复河山、精忠报国的理想终究没有实现，南宋朝廷开始与金议和。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r>
              <a:rPr lang="en-US" altLang="zh-CN" dirty="0"/>
              <a:t>1.</a:t>
            </a:r>
            <a:r>
              <a:rPr lang="zh-CN" altLang="en-US" dirty="0"/>
              <a:t>这一时期的女真人受到了哪一政权的压迫？</a:t>
            </a:r>
            <a:r>
              <a:rPr lang="en-US" altLang="zh-CN" dirty="0"/>
              <a:t>2.</a:t>
            </a:r>
            <a:r>
              <a:rPr lang="zh-CN" altLang="en-US" dirty="0"/>
              <a:t>女真人又是怎样反抗的呢？</a:t>
            </a:r>
            <a:endParaRPr lang="zh-CN" altLang="en-US" dirty="0"/>
          </a:p>
        </p:txBody>
      </p:sp>
      <p:sp>
        <p:nvSpPr>
          <p:cNvPr id="1024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>
              <a:buChar char="•"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/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9144000" cy="514099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0"/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9144000" cy="514099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0"/>
          </a:p>
        </p:txBody>
      </p:sp>
      <p:sp>
        <p:nvSpPr>
          <p:cNvPr id="5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3012247" y="1828984"/>
            <a:ext cx="1099604" cy="97985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6600" b="0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6" name="文本占位符 3"/>
          <p:cNvSpPr>
            <a:spLocks noGrp="1"/>
          </p:cNvSpPr>
          <p:nvPr>
            <p:ph type="body" sz="quarter" idx="14"/>
          </p:nvPr>
        </p:nvSpPr>
        <p:spPr>
          <a:xfrm>
            <a:off x="4111850" y="1828984"/>
            <a:ext cx="2453977" cy="489927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100" b="0">
                <a:solidFill>
                  <a:schemeClr val="bg1"/>
                </a:solidFill>
              </a:defRPr>
            </a:lvl1pPr>
          </a:lstStyle>
          <a:p>
            <a:pPr lvl="0"/>
            <a:endParaRPr kumimoji="1" lang="zh-CN" altLang="en-US" dirty="0"/>
          </a:p>
        </p:txBody>
      </p:sp>
      <p:sp>
        <p:nvSpPr>
          <p:cNvPr id="7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4111849" y="2318908"/>
            <a:ext cx="2453977" cy="489927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marL="0" indent="0" algn="l">
              <a:lnSpc>
                <a:spcPct val="130000"/>
              </a:lnSpc>
              <a:buNone/>
              <a:defRPr sz="9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endParaRPr kumimoji="1" lang="zh-CN" alt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 pitchFamily="34" charset="0"/>
              </a:rPr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/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3.png"/><Relationship Id="rId3" Type="http://schemas.openxmlformats.org/officeDocument/2006/relationships/tags" Target="../tags/tag9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4.jpeg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87070" y="264795"/>
            <a:ext cx="7919720" cy="3107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公元1125年，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一支特殊的队伍正在向北行进，队伍中最引人注目的是一位皇帝，然而，他此时已成为阶下囚</a:t>
            </a:r>
            <a:r>
              <a:rPr lang="en-US" altLang="zh-CN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zh-CN" altLang="en-US" sz="280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公元1127年，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又一支队伍从南向北行进，最引人注目的是两位皇帝，他们同样已成为阶下囚</a:t>
            </a:r>
            <a:r>
              <a:rPr lang="en-US" altLang="zh-CN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zh-CN" altLang="en-US" sz="280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前往同一个目的地，就是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280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33925" y="2407920"/>
            <a:ext cx="1957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金朝上京</a:t>
            </a:r>
            <a:endParaRPr lang="zh-CN" altLang="en-US" sz="280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55570" y="2983230"/>
            <a:ext cx="3679825" cy="20021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0" y="0"/>
            <a:ext cx="93179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CN" altLang="en-US" sz="4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「一位多能，独不能为君的皇帝」            </a:t>
            </a:r>
            <a:endParaRPr lang="zh-CN" altLang="en-US" sz="4000" b="1" kern="0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lt"/>
            </a:endParaRPr>
          </a:p>
        </p:txBody>
      </p:sp>
      <p:pic>
        <p:nvPicPr>
          <p:cNvPr id="4" name="图片 3" descr="QQ图片202203082107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6410" y="1173480"/>
            <a:ext cx="2266950" cy="35579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53460" y="4731385"/>
            <a:ext cx="9702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宋徽宗</a:t>
            </a:r>
            <a:endParaRPr lang="zh-CN" altLang="en-US" sz="200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857250" y="2647315"/>
            <a:ext cx="7646670" cy="1863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宋徽宗</a:t>
            </a:r>
            <a:r>
              <a:rPr lang="zh-CN" altLang="en-US" sz="2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诗、书、画三绝。</a:t>
            </a:r>
            <a:r>
              <a:rPr lang="zh-CN" altLang="en-US" sz="24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他酷爱艺术，在位时将画家的地位提到在中国历史上最高的位置，成立翰林书画院，书法别成一体，自称“瘦金书”，后人有称“瘦金体”或“瘦筋体”</a:t>
            </a:r>
            <a:endParaRPr lang="zh-CN" altLang="en-US" sz="240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05815" y="203835"/>
            <a:ext cx="7572375" cy="2301875"/>
            <a:chOff x="347" y="6385"/>
            <a:chExt cx="13961" cy="422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rcRect l="66000" r="4891"/>
            <a:stretch>
              <a:fillRect/>
            </a:stretch>
          </p:blipFill>
          <p:spPr>
            <a:xfrm>
              <a:off x="8254" y="6385"/>
              <a:ext cx="6054" cy="422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7" y="6385"/>
              <a:ext cx="7907" cy="4224"/>
            </a:xfrm>
            <a:prstGeom prst="rect">
              <a:avLst/>
            </a:prstGeom>
          </p:spPr>
        </p:pic>
      </p:grpSp>
      <p:sp>
        <p:nvSpPr>
          <p:cNvPr id="15" name="TextBox 11"/>
          <p:cNvSpPr txBox="1"/>
          <p:nvPr/>
        </p:nvSpPr>
        <p:spPr>
          <a:xfrm>
            <a:off x="7887970" y="1240155"/>
            <a:ext cx="490220" cy="13100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indent="0">
              <a:buFont typeface="Wingdings" panose="05000000000000000000" pitchFamily="2" charset="2"/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《瑞鹤图》</a:t>
            </a:r>
            <a:endParaRPr lang="zh-CN" altLang="en-US" sz="2000" b="1" dirty="0" smtClean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13"/>
          <p:cNvSpPr txBox="1"/>
          <p:nvPr/>
        </p:nvSpPr>
        <p:spPr>
          <a:xfrm>
            <a:off x="7429520" y="122447"/>
            <a:ext cx="918489" cy="1066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第二单元</a:t>
            </a:r>
            <a:endParaRPr lang="en-US" altLang="zh-CN" sz="1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4" name="Picture 2" descr="地图33 副本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45" y="609696"/>
            <a:ext cx="3184071" cy="361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Freeform 100"/>
          <p:cNvSpPr/>
          <p:nvPr/>
        </p:nvSpPr>
        <p:spPr bwMode="auto">
          <a:xfrm>
            <a:off x="3041373" y="926289"/>
            <a:ext cx="352652" cy="1069295"/>
          </a:xfrm>
          <a:custGeom>
            <a:avLst/>
            <a:gdLst>
              <a:gd name="T0" fmla="*/ 2147483646 w 259"/>
              <a:gd name="T1" fmla="*/ 2147483646 h 368"/>
              <a:gd name="T2" fmla="*/ 2147483646 w 259"/>
              <a:gd name="T3" fmla="*/ 2147483646 h 368"/>
              <a:gd name="T4" fmla="*/ 2147483646 w 259"/>
              <a:gd name="T5" fmla="*/ 2147483646 h 368"/>
              <a:gd name="T6" fmla="*/ 2147483646 w 259"/>
              <a:gd name="T7" fmla="*/ 2147483646 h 368"/>
              <a:gd name="T8" fmla="*/ 2147483646 w 259"/>
              <a:gd name="T9" fmla="*/ 2147483646 h 368"/>
              <a:gd name="T10" fmla="*/ 2147483646 w 259"/>
              <a:gd name="T11" fmla="*/ 2147483646 h 368"/>
              <a:gd name="T12" fmla="*/ 2147483646 w 259"/>
              <a:gd name="T13" fmla="*/ 2147483646 h 368"/>
              <a:gd name="T14" fmla="*/ 2147483646 w 259"/>
              <a:gd name="T15" fmla="*/ 2147483646 h 368"/>
              <a:gd name="T16" fmla="*/ 2147483646 w 259"/>
              <a:gd name="T17" fmla="*/ 2147483646 h 368"/>
              <a:gd name="T18" fmla="*/ 2147483646 w 259"/>
              <a:gd name="T19" fmla="*/ 2147483646 h 368"/>
              <a:gd name="T20" fmla="*/ 2147483646 w 259"/>
              <a:gd name="T21" fmla="*/ 0 h 368"/>
              <a:gd name="T22" fmla="*/ 2147483646 w 259"/>
              <a:gd name="T23" fmla="*/ 2147483646 h 368"/>
              <a:gd name="T24" fmla="*/ 2147483646 w 259"/>
              <a:gd name="T25" fmla="*/ 2147483646 h 368"/>
              <a:gd name="T26" fmla="*/ 2147483646 w 259"/>
              <a:gd name="T27" fmla="*/ 2147483646 h 368"/>
              <a:gd name="T28" fmla="*/ 0 w 259"/>
              <a:gd name="T29" fmla="*/ 2147483646 h 368"/>
              <a:gd name="T30" fmla="*/ 2147483646 w 259"/>
              <a:gd name="T31" fmla="*/ 2147483646 h 36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59"/>
              <a:gd name="T49" fmla="*/ 0 h 368"/>
              <a:gd name="T50" fmla="*/ 259 w 259"/>
              <a:gd name="T51" fmla="*/ 368 h 36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59" h="368">
                <a:moveTo>
                  <a:pt x="1" y="368"/>
                </a:moveTo>
                <a:lnTo>
                  <a:pt x="66" y="296"/>
                </a:lnTo>
                <a:lnTo>
                  <a:pt x="36" y="308"/>
                </a:lnTo>
                <a:lnTo>
                  <a:pt x="37" y="308"/>
                </a:lnTo>
                <a:cubicBezTo>
                  <a:pt x="43" y="296"/>
                  <a:pt x="56" y="260"/>
                  <a:pt x="72" y="234"/>
                </a:cubicBezTo>
                <a:cubicBezTo>
                  <a:pt x="88" y="208"/>
                  <a:pt x="116" y="174"/>
                  <a:pt x="136" y="152"/>
                </a:cubicBezTo>
                <a:cubicBezTo>
                  <a:pt x="156" y="130"/>
                  <a:pt x="170" y="117"/>
                  <a:pt x="190" y="102"/>
                </a:cubicBezTo>
                <a:cubicBezTo>
                  <a:pt x="210" y="87"/>
                  <a:pt x="247" y="69"/>
                  <a:pt x="258" y="62"/>
                </a:cubicBezTo>
                <a:lnTo>
                  <a:pt x="259" y="62"/>
                </a:lnTo>
                <a:lnTo>
                  <a:pt x="222" y="2"/>
                </a:lnTo>
                <a:lnTo>
                  <a:pt x="223" y="0"/>
                </a:lnTo>
                <a:cubicBezTo>
                  <a:pt x="197" y="29"/>
                  <a:pt x="101" y="127"/>
                  <a:pt x="67" y="177"/>
                </a:cubicBezTo>
                <a:cubicBezTo>
                  <a:pt x="33" y="227"/>
                  <a:pt x="25" y="279"/>
                  <a:pt x="16" y="299"/>
                </a:cubicBezTo>
                <a:lnTo>
                  <a:pt x="15" y="297"/>
                </a:lnTo>
                <a:lnTo>
                  <a:pt x="0" y="272"/>
                </a:lnTo>
                <a:lnTo>
                  <a:pt x="1" y="368"/>
                </a:lnTo>
                <a:close/>
              </a:path>
            </a:pathLst>
          </a:custGeom>
          <a:solidFill>
            <a:srgbClr val="990099"/>
          </a:solidFill>
          <a:ln w="3175" cap="flat" cmpd="sng">
            <a:solidFill>
              <a:srgbClr val="99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66" name="Freeform 105"/>
          <p:cNvSpPr/>
          <p:nvPr/>
        </p:nvSpPr>
        <p:spPr bwMode="auto">
          <a:xfrm>
            <a:off x="2390725" y="1152849"/>
            <a:ext cx="938893" cy="371929"/>
          </a:xfrm>
          <a:custGeom>
            <a:avLst/>
            <a:gdLst>
              <a:gd name="T0" fmla="*/ 2147483646 w 986"/>
              <a:gd name="T1" fmla="*/ 0 h 498"/>
              <a:gd name="T2" fmla="*/ 2147483646 w 986"/>
              <a:gd name="T3" fmla="*/ 2147483646 h 498"/>
              <a:gd name="T4" fmla="*/ 2147483646 w 986"/>
              <a:gd name="T5" fmla="*/ 2147483646 h 498"/>
              <a:gd name="T6" fmla="*/ 2147483646 w 986"/>
              <a:gd name="T7" fmla="*/ 2147483646 h 498"/>
              <a:gd name="T8" fmla="*/ 2147483646 w 986"/>
              <a:gd name="T9" fmla="*/ 2147483646 h 498"/>
              <a:gd name="T10" fmla="*/ 2147483646 w 986"/>
              <a:gd name="T11" fmla="*/ 2147483646 h 498"/>
              <a:gd name="T12" fmla="*/ 2147483646 w 986"/>
              <a:gd name="T13" fmla="*/ 2147483646 h 498"/>
              <a:gd name="T14" fmla="*/ 0 w 986"/>
              <a:gd name="T15" fmla="*/ 2147483646 h 498"/>
              <a:gd name="T16" fmla="*/ 2147483646 w 986"/>
              <a:gd name="T17" fmla="*/ 2147483646 h 498"/>
              <a:gd name="T18" fmla="*/ 2147483646 w 986"/>
              <a:gd name="T19" fmla="*/ 2147483646 h 498"/>
              <a:gd name="T20" fmla="*/ 2147483646 w 986"/>
              <a:gd name="T21" fmla="*/ 2147483646 h 498"/>
              <a:gd name="T22" fmla="*/ 2147483646 w 986"/>
              <a:gd name="T23" fmla="*/ 2147483646 h 498"/>
              <a:gd name="T24" fmla="*/ 2147483646 w 986"/>
              <a:gd name="T25" fmla="*/ 2147483646 h 498"/>
              <a:gd name="T26" fmla="*/ 2147483646 w 986"/>
              <a:gd name="T27" fmla="*/ 2147483646 h 498"/>
              <a:gd name="T28" fmla="*/ 2147483646 w 986"/>
              <a:gd name="T29" fmla="*/ 2147483646 h 498"/>
              <a:gd name="T30" fmla="*/ 2147483646 w 986"/>
              <a:gd name="T31" fmla="*/ 2147483646 h 498"/>
              <a:gd name="T32" fmla="*/ 2147483646 w 986"/>
              <a:gd name="T33" fmla="*/ 2147483646 h 498"/>
              <a:gd name="T34" fmla="*/ 2147483646 w 986"/>
              <a:gd name="T35" fmla="*/ 0 h 49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86"/>
              <a:gd name="T55" fmla="*/ 0 h 498"/>
              <a:gd name="T56" fmla="*/ 986 w 986"/>
              <a:gd name="T57" fmla="*/ 498 h 49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86" h="498">
                <a:moveTo>
                  <a:pt x="984" y="0"/>
                </a:moveTo>
                <a:cubicBezTo>
                  <a:pt x="946" y="4"/>
                  <a:pt x="836" y="10"/>
                  <a:pt x="756" y="29"/>
                </a:cubicBezTo>
                <a:cubicBezTo>
                  <a:pt x="676" y="48"/>
                  <a:pt x="588" y="77"/>
                  <a:pt x="506" y="117"/>
                </a:cubicBezTo>
                <a:cubicBezTo>
                  <a:pt x="424" y="157"/>
                  <a:pt x="339" y="216"/>
                  <a:pt x="264" y="270"/>
                </a:cubicBezTo>
                <a:cubicBezTo>
                  <a:pt x="189" y="324"/>
                  <a:pt x="92" y="412"/>
                  <a:pt x="57" y="440"/>
                </a:cubicBezTo>
                <a:lnTo>
                  <a:pt x="57" y="441"/>
                </a:lnTo>
                <a:lnTo>
                  <a:pt x="65" y="404"/>
                </a:lnTo>
                <a:lnTo>
                  <a:pt x="0" y="498"/>
                </a:lnTo>
                <a:lnTo>
                  <a:pt x="107" y="461"/>
                </a:lnTo>
                <a:lnTo>
                  <a:pt x="69" y="459"/>
                </a:lnTo>
                <a:lnTo>
                  <a:pt x="71" y="459"/>
                </a:lnTo>
                <a:cubicBezTo>
                  <a:pt x="110" y="429"/>
                  <a:pt x="230" y="329"/>
                  <a:pt x="302" y="278"/>
                </a:cubicBezTo>
                <a:cubicBezTo>
                  <a:pt x="374" y="227"/>
                  <a:pt x="428" y="190"/>
                  <a:pt x="506" y="155"/>
                </a:cubicBezTo>
                <a:cubicBezTo>
                  <a:pt x="584" y="120"/>
                  <a:pt x="687" y="84"/>
                  <a:pt x="767" y="66"/>
                </a:cubicBezTo>
                <a:cubicBezTo>
                  <a:pt x="847" y="48"/>
                  <a:pt x="950" y="50"/>
                  <a:pt x="986" y="47"/>
                </a:cubicBezTo>
                <a:lnTo>
                  <a:pt x="984" y="47"/>
                </a:lnTo>
                <a:lnTo>
                  <a:pt x="984" y="2"/>
                </a:lnTo>
                <a:lnTo>
                  <a:pt x="984" y="0"/>
                </a:lnTo>
                <a:close/>
              </a:path>
            </a:pathLst>
          </a:custGeom>
          <a:solidFill>
            <a:srgbClr val="990099"/>
          </a:solidFill>
          <a:ln w="3175" cap="flat" cmpd="sng">
            <a:solidFill>
              <a:srgbClr val="99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69" name="文本框 82"/>
          <p:cNvSpPr txBox="1"/>
          <p:nvPr/>
        </p:nvSpPr>
        <p:spPr>
          <a:xfrm>
            <a:off x="7247890" y="3589020"/>
            <a:ext cx="198120" cy="6838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宋徽宗</a:t>
            </a:r>
            <a:endParaRPr lang="zh-CN" altLang="en-US" sz="1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" name="图片 14" descr="完颜阿骨打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760" y="122555"/>
            <a:ext cx="1090930" cy="153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 descr="QQ截图202203082304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3399790"/>
            <a:ext cx="1315720" cy="15455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44340" y="1823720"/>
            <a:ext cx="459994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宋金夹击辽，长城以北的中</a:t>
            </a:r>
            <a:endParaRPr lang="zh-CN" altLang="en-US" sz="280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京由金攻取，长城以南的燕</a:t>
            </a:r>
            <a:endParaRPr lang="zh-CN" altLang="en-US" sz="280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京由宋攻取；灭辽后，燕云</a:t>
            </a:r>
            <a:endParaRPr lang="zh-CN" altLang="en-US" sz="280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地区归宋；宋给辽的岁币转</a:t>
            </a:r>
            <a:endParaRPr lang="zh-CN" altLang="en-US" sz="280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送金国。</a:t>
            </a:r>
            <a:endParaRPr lang="zh-CN" altLang="en-US" sz="280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/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2000">
                <a:solidFill>
                  <a:srgbClr val="00206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——宋金“海上盟约”</a:t>
            </a:r>
            <a:endParaRPr lang="zh-CN" altLang="en-US" sz="2000">
              <a:solidFill>
                <a:srgbClr val="00206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地图33 副本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54" y="718449"/>
            <a:ext cx="3102629" cy="352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Freeform 100"/>
          <p:cNvSpPr/>
          <p:nvPr/>
        </p:nvSpPr>
        <p:spPr bwMode="auto">
          <a:xfrm>
            <a:off x="3120879" y="1001918"/>
            <a:ext cx="343632" cy="1019904"/>
          </a:xfrm>
          <a:custGeom>
            <a:avLst/>
            <a:gdLst>
              <a:gd name="T0" fmla="*/ 2147483646 w 259"/>
              <a:gd name="T1" fmla="*/ 2147483646 h 368"/>
              <a:gd name="T2" fmla="*/ 2147483646 w 259"/>
              <a:gd name="T3" fmla="*/ 2147483646 h 368"/>
              <a:gd name="T4" fmla="*/ 2147483646 w 259"/>
              <a:gd name="T5" fmla="*/ 2147483646 h 368"/>
              <a:gd name="T6" fmla="*/ 2147483646 w 259"/>
              <a:gd name="T7" fmla="*/ 2147483646 h 368"/>
              <a:gd name="T8" fmla="*/ 2147483646 w 259"/>
              <a:gd name="T9" fmla="*/ 2147483646 h 368"/>
              <a:gd name="T10" fmla="*/ 2147483646 w 259"/>
              <a:gd name="T11" fmla="*/ 2147483646 h 368"/>
              <a:gd name="T12" fmla="*/ 2147483646 w 259"/>
              <a:gd name="T13" fmla="*/ 2147483646 h 368"/>
              <a:gd name="T14" fmla="*/ 2147483646 w 259"/>
              <a:gd name="T15" fmla="*/ 2147483646 h 368"/>
              <a:gd name="T16" fmla="*/ 2147483646 w 259"/>
              <a:gd name="T17" fmla="*/ 2147483646 h 368"/>
              <a:gd name="T18" fmla="*/ 2147483646 w 259"/>
              <a:gd name="T19" fmla="*/ 2147483646 h 368"/>
              <a:gd name="T20" fmla="*/ 2147483646 w 259"/>
              <a:gd name="T21" fmla="*/ 0 h 368"/>
              <a:gd name="T22" fmla="*/ 2147483646 w 259"/>
              <a:gd name="T23" fmla="*/ 2147483646 h 368"/>
              <a:gd name="T24" fmla="*/ 2147483646 w 259"/>
              <a:gd name="T25" fmla="*/ 2147483646 h 368"/>
              <a:gd name="T26" fmla="*/ 2147483646 w 259"/>
              <a:gd name="T27" fmla="*/ 2147483646 h 368"/>
              <a:gd name="T28" fmla="*/ 0 w 259"/>
              <a:gd name="T29" fmla="*/ 2147483646 h 368"/>
              <a:gd name="T30" fmla="*/ 2147483646 w 259"/>
              <a:gd name="T31" fmla="*/ 2147483646 h 36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59"/>
              <a:gd name="T49" fmla="*/ 0 h 368"/>
              <a:gd name="T50" fmla="*/ 259 w 259"/>
              <a:gd name="T51" fmla="*/ 368 h 36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59" h="368">
                <a:moveTo>
                  <a:pt x="1" y="368"/>
                </a:moveTo>
                <a:lnTo>
                  <a:pt x="66" y="296"/>
                </a:lnTo>
                <a:lnTo>
                  <a:pt x="36" y="308"/>
                </a:lnTo>
                <a:lnTo>
                  <a:pt x="37" y="308"/>
                </a:lnTo>
                <a:cubicBezTo>
                  <a:pt x="43" y="296"/>
                  <a:pt x="56" y="260"/>
                  <a:pt x="72" y="234"/>
                </a:cubicBezTo>
                <a:cubicBezTo>
                  <a:pt x="88" y="208"/>
                  <a:pt x="116" y="174"/>
                  <a:pt x="136" y="152"/>
                </a:cubicBezTo>
                <a:cubicBezTo>
                  <a:pt x="156" y="130"/>
                  <a:pt x="170" y="117"/>
                  <a:pt x="190" y="102"/>
                </a:cubicBezTo>
                <a:cubicBezTo>
                  <a:pt x="210" y="87"/>
                  <a:pt x="247" y="69"/>
                  <a:pt x="258" y="62"/>
                </a:cubicBezTo>
                <a:lnTo>
                  <a:pt x="259" y="62"/>
                </a:lnTo>
                <a:lnTo>
                  <a:pt x="222" y="2"/>
                </a:lnTo>
                <a:lnTo>
                  <a:pt x="223" y="0"/>
                </a:lnTo>
                <a:cubicBezTo>
                  <a:pt x="197" y="29"/>
                  <a:pt x="101" y="127"/>
                  <a:pt x="67" y="177"/>
                </a:cubicBezTo>
                <a:cubicBezTo>
                  <a:pt x="33" y="227"/>
                  <a:pt x="25" y="279"/>
                  <a:pt x="16" y="299"/>
                </a:cubicBezTo>
                <a:lnTo>
                  <a:pt x="15" y="297"/>
                </a:lnTo>
                <a:lnTo>
                  <a:pt x="0" y="272"/>
                </a:lnTo>
                <a:lnTo>
                  <a:pt x="1" y="368"/>
                </a:lnTo>
                <a:close/>
              </a:path>
            </a:pathLst>
          </a:custGeom>
          <a:solidFill>
            <a:srgbClr val="990099"/>
          </a:solidFill>
          <a:ln w="3175" cap="flat" cmpd="sng">
            <a:solidFill>
              <a:srgbClr val="99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3" name="Freeform 105"/>
          <p:cNvSpPr/>
          <p:nvPr/>
        </p:nvSpPr>
        <p:spPr bwMode="auto">
          <a:xfrm>
            <a:off x="2492936" y="1186286"/>
            <a:ext cx="914878" cy="354749"/>
          </a:xfrm>
          <a:custGeom>
            <a:avLst/>
            <a:gdLst>
              <a:gd name="T0" fmla="*/ 2147483646 w 986"/>
              <a:gd name="T1" fmla="*/ 0 h 498"/>
              <a:gd name="T2" fmla="*/ 2147483646 w 986"/>
              <a:gd name="T3" fmla="*/ 2147483646 h 498"/>
              <a:gd name="T4" fmla="*/ 2147483646 w 986"/>
              <a:gd name="T5" fmla="*/ 2147483646 h 498"/>
              <a:gd name="T6" fmla="*/ 2147483646 w 986"/>
              <a:gd name="T7" fmla="*/ 2147483646 h 498"/>
              <a:gd name="T8" fmla="*/ 2147483646 w 986"/>
              <a:gd name="T9" fmla="*/ 2147483646 h 498"/>
              <a:gd name="T10" fmla="*/ 2147483646 w 986"/>
              <a:gd name="T11" fmla="*/ 2147483646 h 498"/>
              <a:gd name="T12" fmla="*/ 2147483646 w 986"/>
              <a:gd name="T13" fmla="*/ 2147483646 h 498"/>
              <a:gd name="T14" fmla="*/ 0 w 986"/>
              <a:gd name="T15" fmla="*/ 2147483646 h 498"/>
              <a:gd name="T16" fmla="*/ 2147483646 w 986"/>
              <a:gd name="T17" fmla="*/ 2147483646 h 498"/>
              <a:gd name="T18" fmla="*/ 2147483646 w 986"/>
              <a:gd name="T19" fmla="*/ 2147483646 h 498"/>
              <a:gd name="T20" fmla="*/ 2147483646 w 986"/>
              <a:gd name="T21" fmla="*/ 2147483646 h 498"/>
              <a:gd name="T22" fmla="*/ 2147483646 w 986"/>
              <a:gd name="T23" fmla="*/ 2147483646 h 498"/>
              <a:gd name="T24" fmla="*/ 2147483646 w 986"/>
              <a:gd name="T25" fmla="*/ 2147483646 h 498"/>
              <a:gd name="T26" fmla="*/ 2147483646 w 986"/>
              <a:gd name="T27" fmla="*/ 2147483646 h 498"/>
              <a:gd name="T28" fmla="*/ 2147483646 w 986"/>
              <a:gd name="T29" fmla="*/ 2147483646 h 498"/>
              <a:gd name="T30" fmla="*/ 2147483646 w 986"/>
              <a:gd name="T31" fmla="*/ 2147483646 h 498"/>
              <a:gd name="T32" fmla="*/ 2147483646 w 986"/>
              <a:gd name="T33" fmla="*/ 2147483646 h 498"/>
              <a:gd name="T34" fmla="*/ 2147483646 w 986"/>
              <a:gd name="T35" fmla="*/ 0 h 49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86"/>
              <a:gd name="T55" fmla="*/ 0 h 498"/>
              <a:gd name="T56" fmla="*/ 986 w 986"/>
              <a:gd name="T57" fmla="*/ 498 h 49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86" h="498">
                <a:moveTo>
                  <a:pt x="984" y="0"/>
                </a:moveTo>
                <a:cubicBezTo>
                  <a:pt x="946" y="4"/>
                  <a:pt x="836" y="10"/>
                  <a:pt x="756" y="29"/>
                </a:cubicBezTo>
                <a:cubicBezTo>
                  <a:pt x="676" y="48"/>
                  <a:pt x="588" y="77"/>
                  <a:pt x="506" y="117"/>
                </a:cubicBezTo>
                <a:cubicBezTo>
                  <a:pt x="424" y="157"/>
                  <a:pt x="339" y="216"/>
                  <a:pt x="264" y="270"/>
                </a:cubicBezTo>
                <a:cubicBezTo>
                  <a:pt x="189" y="324"/>
                  <a:pt x="92" y="412"/>
                  <a:pt x="57" y="440"/>
                </a:cubicBezTo>
                <a:lnTo>
                  <a:pt x="57" y="441"/>
                </a:lnTo>
                <a:lnTo>
                  <a:pt x="65" y="404"/>
                </a:lnTo>
                <a:lnTo>
                  <a:pt x="0" y="498"/>
                </a:lnTo>
                <a:lnTo>
                  <a:pt x="107" y="461"/>
                </a:lnTo>
                <a:lnTo>
                  <a:pt x="69" y="459"/>
                </a:lnTo>
                <a:lnTo>
                  <a:pt x="71" y="459"/>
                </a:lnTo>
                <a:cubicBezTo>
                  <a:pt x="110" y="429"/>
                  <a:pt x="230" y="329"/>
                  <a:pt x="302" y="278"/>
                </a:cubicBezTo>
                <a:cubicBezTo>
                  <a:pt x="374" y="227"/>
                  <a:pt x="428" y="190"/>
                  <a:pt x="506" y="155"/>
                </a:cubicBezTo>
                <a:cubicBezTo>
                  <a:pt x="584" y="120"/>
                  <a:pt x="687" y="84"/>
                  <a:pt x="767" y="66"/>
                </a:cubicBezTo>
                <a:cubicBezTo>
                  <a:pt x="847" y="48"/>
                  <a:pt x="950" y="50"/>
                  <a:pt x="986" y="47"/>
                </a:cubicBezTo>
                <a:lnTo>
                  <a:pt x="984" y="47"/>
                </a:lnTo>
                <a:lnTo>
                  <a:pt x="984" y="2"/>
                </a:lnTo>
                <a:lnTo>
                  <a:pt x="984" y="0"/>
                </a:lnTo>
                <a:close/>
              </a:path>
            </a:pathLst>
          </a:custGeom>
          <a:solidFill>
            <a:srgbClr val="990099"/>
          </a:solidFill>
          <a:ln w="3175" cap="flat" cmpd="sng">
            <a:solidFill>
              <a:srgbClr val="99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63" name="Freeform 100"/>
          <p:cNvSpPr/>
          <p:nvPr/>
        </p:nvSpPr>
        <p:spPr bwMode="auto">
          <a:xfrm>
            <a:off x="2328315" y="1623811"/>
            <a:ext cx="124732" cy="398011"/>
          </a:xfrm>
          <a:custGeom>
            <a:avLst/>
            <a:gdLst>
              <a:gd name="T0" fmla="*/ 2147483646 w 259"/>
              <a:gd name="T1" fmla="*/ 2147483646 h 368"/>
              <a:gd name="T2" fmla="*/ 2147483646 w 259"/>
              <a:gd name="T3" fmla="*/ 2147483646 h 368"/>
              <a:gd name="T4" fmla="*/ 2147483646 w 259"/>
              <a:gd name="T5" fmla="*/ 2147483646 h 368"/>
              <a:gd name="T6" fmla="*/ 2147483646 w 259"/>
              <a:gd name="T7" fmla="*/ 2147483646 h 368"/>
              <a:gd name="T8" fmla="*/ 2147483646 w 259"/>
              <a:gd name="T9" fmla="*/ 2147483646 h 368"/>
              <a:gd name="T10" fmla="*/ 2147483646 w 259"/>
              <a:gd name="T11" fmla="*/ 2147483646 h 368"/>
              <a:gd name="T12" fmla="*/ 2147483646 w 259"/>
              <a:gd name="T13" fmla="*/ 2147483646 h 368"/>
              <a:gd name="T14" fmla="*/ 2147483646 w 259"/>
              <a:gd name="T15" fmla="*/ 2147483646 h 368"/>
              <a:gd name="T16" fmla="*/ 2147483646 w 259"/>
              <a:gd name="T17" fmla="*/ 2147483646 h 368"/>
              <a:gd name="T18" fmla="*/ 2147483646 w 259"/>
              <a:gd name="T19" fmla="*/ 2147483646 h 368"/>
              <a:gd name="T20" fmla="*/ 2147483646 w 259"/>
              <a:gd name="T21" fmla="*/ 0 h 368"/>
              <a:gd name="T22" fmla="*/ 2147483646 w 259"/>
              <a:gd name="T23" fmla="*/ 2147483646 h 368"/>
              <a:gd name="T24" fmla="*/ 2147483646 w 259"/>
              <a:gd name="T25" fmla="*/ 2147483646 h 368"/>
              <a:gd name="T26" fmla="*/ 2147483646 w 259"/>
              <a:gd name="T27" fmla="*/ 2147483646 h 368"/>
              <a:gd name="T28" fmla="*/ 0 w 259"/>
              <a:gd name="T29" fmla="*/ 2147483646 h 368"/>
              <a:gd name="T30" fmla="*/ 2147483646 w 259"/>
              <a:gd name="T31" fmla="*/ 2147483646 h 36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59"/>
              <a:gd name="T49" fmla="*/ 0 h 368"/>
              <a:gd name="T50" fmla="*/ 259 w 259"/>
              <a:gd name="T51" fmla="*/ 368 h 36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59" h="368">
                <a:moveTo>
                  <a:pt x="1" y="368"/>
                </a:moveTo>
                <a:lnTo>
                  <a:pt x="66" y="296"/>
                </a:lnTo>
                <a:lnTo>
                  <a:pt x="36" y="308"/>
                </a:lnTo>
                <a:lnTo>
                  <a:pt x="37" y="308"/>
                </a:lnTo>
                <a:cubicBezTo>
                  <a:pt x="43" y="296"/>
                  <a:pt x="56" y="260"/>
                  <a:pt x="72" y="234"/>
                </a:cubicBezTo>
                <a:cubicBezTo>
                  <a:pt x="88" y="208"/>
                  <a:pt x="116" y="174"/>
                  <a:pt x="136" y="152"/>
                </a:cubicBezTo>
                <a:cubicBezTo>
                  <a:pt x="156" y="130"/>
                  <a:pt x="170" y="117"/>
                  <a:pt x="190" y="102"/>
                </a:cubicBezTo>
                <a:cubicBezTo>
                  <a:pt x="210" y="87"/>
                  <a:pt x="247" y="69"/>
                  <a:pt x="258" y="62"/>
                </a:cubicBezTo>
                <a:lnTo>
                  <a:pt x="259" y="62"/>
                </a:lnTo>
                <a:lnTo>
                  <a:pt x="222" y="2"/>
                </a:lnTo>
                <a:lnTo>
                  <a:pt x="223" y="0"/>
                </a:lnTo>
                <a:cubicBezTo>
                  <a:pt x="197" y="29"/>
                  <a:pt x="101" y="127"/>
                  <a:pt x="67" y="177"/>
                </a:cubicBezTo>
                <a:cubicBezTo>
                  <a:pt x="33" y="227"/>
                  <a:pt x="25" y="279"/>
                  <a:pt x="16" y="299"/>
                </a:cubicBezTo>
                <a:lnTo>
                  <a:pt x="15" y="297"/>
                </a:lnTo>
                <a:lnTo>
                  <a:pt x="0" y="272"/>
                </a:lnTo>
                <a:lnTo>
                  <a:pt x="1" y="368"/>
                </a:lnTo>
                <a:close/>
              </a:path>
            </a:pathLst>
          </a:custGeom>
          <a:solidFill>
            <a:srgbClr val="990099"/>
          </a:solidFill>
          <a:ln w="3175" cap="flat" cmpd="sng">
            <a:solidFill>
              <a:srgbClr val="99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67" name="Freeform 106"/>
          <p:cNvSpPr/>
          <p:nvPr/>
        </p:nvSpPr>
        <p:spPr bwMode="auto">
          <a:xfrm>
            <a:off x="1702928" y="2054921"/>
            <a:ext cx="625387" cy="144928"/>
          </a:xfrm>
          <a:custGeom>
            <a:avLst/>
            <a:gdLst>
              <a:gd name="T0" fmla="*/ 2147483646 w 1092"/>
              <a:gd name="T1" fmla="*/ 2147483646 h 152"/>
              <a:gd name="T2" fmla="*/ 2147483646 w 1092"/>
              <a:gd name="T3" fmla="*/ 2147483646 h 152"/>
              <a:gd name="T4" fmla="*/ 2147483646 w 1092"/>
              <a:gd name="T5" fmla="*/ 2147483646 h 152"/>
              <a:gd name="T6" fmla="*/ 2147483646 w 1092"/>
              <a:gd name="T7" fmla="*/ 2147483646 h 152"/>
              <a:gd name="T8" fmla="*/ 2147483646 w 1092"/>
              <a:gd name="T9" fmla="*/ 2147483646 h 152"/>
              <a:gd name="T10" fmla="*/ 2147483646 w 1092"/>
              <a:gd name="T11" fmla="*/ 2147483646 h 152"/>
              <a:gd name="T12" fmla="*/ 0 w 1092"/>
              <a:gd name="T13" fmla="*/ 2147483646 h 152"/>
              <a:gd name="T14" fmla="*/ 2147483646 w 1092"/>
              <a:gd name="T15" fmla="*/ 2147483646 h 152"/>
              <a:gd name="T16" fmla="*/ 2147483646 w 1092"/>
              <a:gd name="T17" fmla="*/ 2147483646 h 152"/>
              <a:gd name="T18" fmla="*/ 2147483646 w 1092"/>
              <a:gd name="T19" fmla="*/ 2147483646 h 152"/>
              <a:gd name="T20" fmla="*/ 2147483646 w 1092"/>
              <a:gd name="T21" fmla="*/ 2147483646 h 152"/>
              <a:gd name="T22" fmla="*/ 2147483646 w 1092"/>
              <a:gd name="T23" fmla="*/ 2147483646 h 152"/>
              <a:gd name="T24" fmla="*/ 2147483646 w 1092"/>
              <a:gd name="T25" fmla="*/ 2147483646 h 152"/>
              <a:gd name="T26" fmla="*/ 2147483646 w 1092"/>
              <a:gd name="T27" fmla="*/ 2147483646 h 152"/>
              <a:gd name="T28" fmla="*/ 2147483646 w 1092"/>
              <a:gd name="T29" fmla="*/ 2147483646 h 152"/>
              <a:gd name="T30" fmla="*/ 2147483646 w 1092"/>
              <a:gd name="T31" fmla="*/ 2147483646 h 152"/>
              <a:gd name="T32" fmla="*/ 2147483646 w 1092"/>
              <a:gd name="T33" fmla="*/ 2147483646 h 152"/>
              <a:gd name="T34" fmla="*/ 2147483646 w 1092"/>
              <a:gd name="T35" fmla="*/ 2147483646 h 15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92"/>
              <a:gd name="T55" fmla="*/ 0 h 152"/>
              <a:gd name="T56" fmla="*/ 1092 w 1092"/>
              <a:gd name="T57" fmla="*/ 152 h 15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92" h="152">
                <a:moveTo>
                  <a:pt x="1088" y="11"/>
                </a:moveTo>
                <a:cubicBezTo>
                  <a:pt x="1013" y="10"/>
                  <a:pt x="763" y="0"/>
                  <a:pt x="635" y="2"/>
                </a:cubicBezTo>
                <a:cubicBezTo>
                  <a:pt x="507" y="4"/>
                  <a:pt x="400" y="14"/>
                  <a:pt x="321" y="22"/>
                </a:cubicBezTo>
                <a:cubicBezTo>
                  <a:pt x="242" y="30"/>
                  <a:pt x="209" y="38"/>
                  <a:pt x="161" y="49"/>
                </a:cubicBezTo>
                <a:cubicBezTo>
                  <a:pt x="113" y="60"/>
                  <a:pt x="59" y="81"/>
                  <a:pt x="33" y="89"/>
                </a:cubicBezTo>
                <a:cubicBezTo>
                  <a:pt x="7" y="97"/>
                  <a:pt x="7" y="96"/>
                  <a:pt x="2" y="97"/>
                </a:cubicBezTo>
                <a:lnTo>
                  <a:pt x="0" y="97"/>
                </a:lnTo>
                <a:lnTo>
                  <a:pt x="18" y="151"/>
                </a:lnTo>
                <a:lnTo>
                  <a:pt x="20" y="152"/>
                </a:lnTo>
                <a:cubicBezTo>
                  <a:pt x="23" y="150"/>
                  <a:pt x="29" y="145"/>
                  <a:pt x="39" y="139"/>
                </a:cubicBezTo>
                <a:cubicBezTo>
                  <a:pt x="49" y="133"/>
                  <a:pt x="61" y="124"/>
                  <a:pt x="83" y="116"/>
                </a:cubicBezTo>
                <a:cubicBezTo>
                  <a:pt x="105" y="108"/>
                  <a:pt x="121" y="100"/>
                  <a:pt x="171" y="92"/>
                </a:cubicBezTo>
                <a:cubicBezTo>
                  <a:pt x="221" y="84"/>
                  <a:pt x="302" y="71"/>
                  <a:pt x="384" y="65"/>
                </a:cubicBezTo>
                <a:cubicBezTo>
                  <a:pt x="466" y="59"/>
                  <a:pt x="548" y="56"/>
                  <a:pt x="666" y="58"/>
                </a:cubicBezTo>
                <a:cubicBezTo>
                  <a:pt x="784" y="60"/>
                  <a:pt x="1021" y="76"/>
                  <a:pt x="1092" y="79"/>
                </a:cubicBezTo>
                <a:lnTo>
                  <a:pt x="1092" y="77"/>
                </a:lnTo>
                <a:lnTo>
                  <a:pt x="1088" y="11"/>
                </a:lnTo>
                <a:close/>
              </a:path>
            </a:pathLst>
          </a:custGeom>
          <a:solidFill>
            <a:srgbClr val="990099"/>
          </a:solidFill>
          <a:ln w="3175" cap="flat" cmpd="sng">
            <a:solidFill>
              <a:srgbClr val="99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71" name="Freeform 107"/>
          <p:cNvSpPr/>
          <p:nvPr/>
        </p:nvSpPr>
        <p:spPr bwMode="auto">
          <a:xfrm>
            <a:off x="1561040" y="2136970"/>
            <a:ext cx="187837" cy="270388"/>
          </a:xfrm>
          <a:custGeom>
            <a:avLst/>
            <a:gdLst>
              <a:gd name="T0" fmla="*/ 2147483646 w 200"/>
              <a:gd name="T1" fmla="*/ 2147483646 h 298"/>
              <a:gd name="T2" fmla="*/ 2147483646 w 200"/>
              <a:gd name="T3" fmla="*/ 2147483646 h 298"/>
              <a:gd name="T4" fmla="*/ 2147483646 w 200"/>
              <a:gd name="T5" fmla="*/ 2147483646 h 298"/>
              <a:gd name="T6" fmla="*/ 2147483646 w 200"/>
              <a:gd name="T7" fmla="*/ 2147483646 h 298"/>
              <a:gd name="T8" fmla="*/ 0 w 200"/>
              <a:gd name="T9" fmla="*/ 2147483646 h 298"/>
              <a:gd name="T10" fmla="*/ 2147483646 w 200"/>
              <a:gd name="T11" fmla="*/ 2147483646 h 298"/>
              <a:gd name="T12" fmla="*/ 2147483646 w 200"/>
              <a:gd name="T13" fmla="*/ 2147483646 h 298"/>
              <a:gd name="T14" fmla="*/ 2147483646 w 200"/>
              <a:gd name="T15" fmla="*/ 2147483646 h 298"/>
              <a:gd name="T16" fmla="*/ 2147483646 w 200"/>
              <a:gd name="T17" fmla="*/ 2147483646 h 298"/>
              <a:gd name="T18" fmla="*/ 2147483646 w 200"/>
              <a:gd name="T19" fmla="*/ 2147483646 h 298"/>
              <a:gd name="T20" fmla="*/ 2147483646 w 200"/>
              <a:gd name="T21" fmla="*/ 2147483646 h 298"/>
              <a:gd name="T22" fmla="*/ 2147483646 w 200"/>
              <a:gd name="T23" fmla="*/ 2147483646 h 298"/>
              <a:gd name="T24" fmla="*/ 2147483646 w 200"/>
              <a:gd name="T25" fmla="*/ 0 h 298"/>
              <a:gd name="T26" fmla="*/ 2147483646 w 200"/>
              <a:gd name="T27" fmla="*/ 2147483646 h 298"/>
              <a:gd name="T28" fmla="*/ 2147483646 w 200"/>
              <a:gd name="T29" fmla="*/ 2147483646 h 29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00"/>
              <a:gd name="T46" fmla="*/ 0 h 298"/>
              <a:gd name="T47" fmla="*/ 200 w 200"/>
              <a:gd name="T48" fmla="*/ 298 h 29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00" h="298">
                <a:moveTo>
                  <a:pt x="54" y="129"/>
                </a:moveTo>
                <a:cubicBezTo>
                  <a:pt x="40" y="151"/>
                  <a:pt x="29" y="178"/>
                  <a:pt x="24" y="187"/>
                </a:cubicBezTo>
                <a:lnTo>
                  <a:pt x="24" y="184"/>
                </a:lnTo>
                <a:lnTo>
                  <a:pt x="8" y="139"/>
                </a:lnTo>
                <a:lnTo>
                  <a:pt x="0" y="298"/>
                </a:lnTo>
                <a:lnTo>
                  <a:pt x="96" y="177"/>
                </a:lnTo>
                <a:lnTo>
                  <a:pt x="59" y="196"/>
                </a:lnTo>
                <a:lnTo>
                  <a:pt x="57" y="196"/>
                </a:lnTo>
                <a:cubicBezTo>
                  <a:pt x="60" y="190"/>
                  <a:pt x="64" y="178"/>
                  <a:pt x="77" y="159"/>
                </a:cubicBezTo>
                <a:cubicBezTo>
                  <a:pt x="90" y="140"/>
                  <a:pt x="115" y="102"/>
                  <a:pt x="135" y="79"/>
                </a:cubicBezTo>
                <a:cubicBezTo>
                  <a:pt x="155" y="56"/>
                  <a:pt x="190" y="31"/>
                  <a:pt x="200" y="22"/>
                </a:cubicBezTo>
                <a:lnTo>
                  <a:pt x="198" y="22"/>
                </a:lnTo>
                <a:lnTo>
                  <a:pt x="186" y="0"/>
                </a:lnTo>
                <a:cubicBezTo>
                  <a:pt x="171" y="5"/>
                  <a:pt x="132" y="31"/>
                  <a:pt x="110" y="52"/>
                </a:cubicBezTo>
                <a:cubicBezTo>
                  <a:pt x="88" y="73"/>
                  <a:pt x="68" y="107"/>
                  <a:pt x="54" y="129"/>
                </a:cubicBezTo>
                <a:close/>
              </a:path>
            </a:pathLst>
          </a:custGeom>
          <a:solidFill>
            <a:srgbClr val="990099"/>
          </a:solidFill>
          <a:ln w="3175" cap="flat" cmpd="sng">
            <a:solidFill>
              <a:srgbClr val="99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72" name="Freeform 111"/>
          <p:cNvSpPr/>
          <p:nvPr/>
        </p:nvSpPr>
        <p:spPr bwMode="auto">
          <a:xfrm>
            <a:off x="1737466" y="2158166"/>
            <a:ext cx="213250" cy="286611"/>
          </a:xfrm>
          <a:custGeom>
            <a:avLst/>
            <a:gdLst>
              <a:gd name="T0" fmla="*/ 0 w 309"/>
              <a:gd name="T1" fmla="*/ 2147483646 h 282"/>
              <a:gd name="T2" fmla="*/ 2147483646 w 309"/>
              <a:gd name="T3" fmla="*/ 2147483646 h 282"/>
              <a:gd name="T4" fmla="*/ 2147483646 w 309"/>
              <a:gd name="T5" fmla="*/ 2147483646 h 282"/>
              <a:gd name="T6" fmla="*/ 2147483646 w 309"/>
              <a:gd name="T7" fmla="*/ 2147483646 h 282"/>
              <a:gd name="T8" fmla="*/ 2147483646 w 309"/>
              <a:gd name="T9" fmla="*/ 2147483646 h 282"/>
              <a:gd name="T10" fmla="*/ 2147483646 w 309"/>
              <a:gd name="T11" fmla="*/ 2147483646 h 282"/>
              <a:gd name="T12" fmla="*/ 2147483646 w 309"/>
              <a:gd name="T13" fmla="*/ 2147483646 h 282"/>
              <a:gd name="T14" fmla="*/ 2147483646 w 309"/>
              <a:gd name="T15" fmla="*/ 2147483646 h 282"/>
              <a:gd name="T16" fmla="*/ 2147483646 w 309"/>
              <a:gd name="T17" fmla="*/ 2147483646 h 282"/>
              <a:gd name="T18" fmla="*/ 2147483646 w 309"/>
              <a:gd name="T19" fmla="*/ 2147483646 h 282"/>
              <a:gd name="T20" fmla="*/ 2147483646 w 309"/>
              <a:gd name="T21" fmla="*/ 2147483646 h 282"/>
              <a:gd name="T22" fmla="*/ 2147483646 w 309"/>
              <a:gd name="T23" fmla="*/ 2147483646 h 282"/>
              <a:gd name="T24" fmla="*/ 2147483646 w 309"/>
              <a:gd name="T25" fmla="*/ 0 h 282"/>
              <a:gd name="T26" fmla="*/ 2147483646 w 309"/>
              <a:gd name="T27" fmla="*/ 0 h 282"/>
              <a:gd name="T28" fmla="*/ 2147483646 w 309"/>
              <a:gd name="T29" fmla="*/ 2147483646 h 282"/>
              <a:gd name="T30" fmla="*/ 0 w 309"/>
              <a:gd name="T31" fmla="*/ 2147483646 h 28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09"/>
              <a:gd name="T49" fmla="*/ 0 h 282"/>
              <a:gd name="T50" fmla="*/ 309 w 309"/>
              <a:gd name="T51" fmla="*/ 282 h 28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09" h="282">
                <a:moveTo>
                  <a:pt x="0" y="30"/>
                </a:moveTo>
                <a:cubicBezTo>
                  <a:pt x="12" y="43"/>
                  <a:pt x="48" y="84"/>
                  <a:pt x="73" y="108"/>
                </a:cubicBezTo>
                <a:cubicBezTo>
                  <a:pt x="98" y="132"/>
                  <a:pt x="122" y="155"/>
                  <a:pt x="150" y="177"/>
                </a:cubicBezTo>
                <a:cubicBezTo>
                  <a:pt x="178" y="199"/>
                  <a:pt x="226" y="232"/>
                  <a:pt x="241" y="243"/>
                </a:cubicBezTo>
                <a:lnTo>
                  <a:pt x="243" y="244"/>
                </a:lnTo>
                <a:lnTo>
                  <a:pt x="210" y="244"/>
                </a:lnTo>
                <a:lnTo>
                  <a:pt x="309" y="282"/>
                </a:lnTo>
                <a:lnTo>
                  <a:pt x="249" y="201"/>
                </a:lnTo>
                <a:lnTo>
                  <a:pt x="252" y="228"/>
                </a:lnTo>
                <a:lnTo>
                  <a:pt x="250" y="226"/>
                </a:lnTo>
                <a:cubicBezTo>
                  <a:pt x="235" y="212"/>
                  <a:pt x="185" y="167"/>
                  <a:pt x="160" y="142"/>
                </a:cubicBezTo>
                <a:cubicBezTo>
                  <a:pt x="135" y="117"/>
                  <a:pt x="119" y="97"/>
                  <a:pt x="102" y="73"/>
                </a:cubicBezTo>
                <a:cubicBezTo>
                  <a:pt x="85" y="49"/>
                  <a:pt x="65" y="12"/>
                  <a:pt x="57" y="0"/>
                </a:cubicBezTo>
                <a:lnTo>
                  <a:pt x="1" y="31"/>
                </a:lnTo>
                <a:lnTo>
                  <a:pt x="0" y="30"/>
                </a:lnTo>
                <a:close/>
              </a:path>
            </a:pathLst>
          </a:custGeom>
          <a:solidFill>
            <a:srgbClr val="990099"/>
          </a:solidFill>
          <a:ln w="3175" cap="flat" cmpd="sng">
            <a:solidFill>
              <a:srgbClr val="99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74" name="Freeform 108"/>
          <p:cNvSpPr/>
          <p:nvPr/>
        </p:nvSpPr>
        <p:spPr bwMode="auto">
          <a:xfrm>
            <a:off x="1099181" y="2130894"/>
            <a:ext cx="649696" cy="144928"/>
          </a:xfrm>
          <a:custGeom>
            <a:avLst/>
            <a:gdLst>
              <a:gd name="T0" fmla="*/ 2147483646 w 1058"/>
              <a:gd name="T1" fmla="*/ 0 h 137"/>
              <a:gd name="T2" fmla="*/ 2147483646 w 1058"/>
              <a:gd name="T3" fmla="*/ 2147483646 h 137"/>
              <a:gd name="T4" fmla="*/ 2147483646 w 1058"/>
              <a:gd name="T5" fmla="*/ 2147483646 h 137"/>
              <a:gd name="T6" fmla="*/ 2147483646 w 1058"/>
              <a:gd name="T7" fmla="*/ 2147483646 h 137"/>
              <a:gd name="T8" fmla="*/ 2147483646 w 1058"/>
              <a:gd name="T9" fmla="*/ 2147483646 h 137"/>
              <a:gd name="T10" fmla="*/ 2147483646 w 1058"/>
              <a:gd name="T11" fmla="*/ 2147483646 h 137"/>
              <a:gd name="T12" fmla="*/ 2147483646 w 1058"/>
              <a:gd name="T13" fmla="*/ 2147483646 h 137"/>
              <a:gd name="T14" fmla="*/ 0 w 1058"/>
              <a:gd name="T15" fmla="*/ 2147483646 h 137"/>
              <a:gd name="T16" fmla="*/ 2147483646 w 1058"/>
              <a:gd name="T17" fmla="*/ 2147483646 h 137"/>
              <a:gd name="T18" fmla="*/ 2147483646 w 1058"/>
              <a:gd name="T19" fmla="*/ 2147483646 h 137"/>
              <a:gd name="T20" fmla="*/ 2147483646 w 1058"/>
              <a:gd name="T21" fmla="*/ 2147483646 h 137"/>
              <a:gd name="T22" fmla="*/ 2147483646 w 1058"/>
              <a:gd name="T23" fmla="*/ 2147483646 h 137"/>
              <a:gd name="T24" fmla="*/ 2147483646 w 1058"/>
              <a:gd name="T25" fmla="*/ 2147483646 h 137"/>
              <a:gd name="T26" fmla="*/ 2147483646 w 1058"/>
              <a:gd name="T27" fmla="*/ 2147483646 h 137"/>
              <a:gd name="T28" fmla="*/ 2147483646 w 1058"/>
              <a:gd name="T29" fmla="*/ 2147483646 h 137"/>
              <a:gd name="T30" fmla="*/ 2147483646 w 1058"/>
              <a:gd name="T31" fmla="*/ 2147483646 h 137"/>
              <a:gd name="T32" fmla="*/ 2147483646 w 1058"/>
              <a:gd name="T33" fmla="*/ 0 h 137"/>
              <a:gd name="T34" fmla="*/ 2147483646 w 1058"/>
              <a:gd name="T35" fmla="*/ 0 h 13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58"/>
              <a:gd name="T55" fmla="*/ 0 h 137"/>
              <a:gd name="T56" fmla="*/ 1058 w 1058"/>
              <a:gd name="T57" fmla="*/ 137 h 13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58" h="137">
                <a:moveTo>
                  <a:pt x="1029" y="0"/>
                </a:moveTo>
                <a:cubicBezTo>
                  <a:pt x="1012" y="3"/>
                  <a:pt x="978" y="11"/>
                  <a:pt x="929" y="18"/>
                </a:cubicBezTo>
                <a:cubicBezTo>
                  <a:pt x="880" y="25"/>
                  <a:pt x="813" y="34"/>
                  <a:pt x="735" y="42"/>
                </a:cubicBezTo>
                <a:cubicBezTo>
                  <a:pt x="657" y="50"/>
                  <a:pt x="568" y="58"/>
                  <a:pt x="461" y="65"/>
                </a:cubicBezTo>
                <a:cubicBezTo>
                  <a:pt x="354" y="72"/>
                  <a:pt x="154" y="82"/>
                  <a:pt x="93" y="86"/>
                </a:cubicBezTo>
                <a:lnTo>
                  <a:pt x="95" y="86"/>
                </a:lnTo>
                <a:lnTo>
                  <a:pt x="129" y="59"/>
                </a:lnTo>
                <a:lnTo>
                  <a:pt x="0" y="98"/>
                </a:lnTo>
                <a:lnTo>
                  <a:pt x="131" y="137"/>
                </a:lnTo>
                <a:lnTo>
                  <a:pt x="93" y="111"/>
                </a:lnTo>
                <a:cubicBezTo>
                  <a:pt x="136" y="110"/>
                  <a:pt x="237" y="111"/>
                  <a:pt x="350" y="105"/>
                </a:cubicBezTo>
                <a:cubicBezTo>
                  <a:pt x="463" y="99"/>
                  <a:pt x="663" y="83"/>
                  <a:pt x="773" y="74"/>
                </a:cubicBezTo>
                <a:cubicBezTo>
                  <a:pt x="883" y="65"/>
                  <a:pt x="968" y="55"/>
                  <a:pt x="1013" y="48"/>
                </a:cubicBezTo>
                <a:cubicBezTo>
                  <a:pt x="1058" y="41"/>
                  <a:pt x="1039" y="34"/>
                  <a:pt x="1044" y="32"/>
                </a:cubicBezTo>
                <a:lnTo>
                  <a:pt x="1043" y="35"/>
                </a:lnTo>
                <a:lnTo>
                  <a:pt x="1031" y="0"/>
                </a:lnTo>
                <a:lnTo>
                  <a:pt x="1029" y="0"/>
                </a:lnTo>
                <a:close/>
              </a:path>
            </a:pathLst>
          </a:custGeom>
          <a:solidFill>
            <a:srgbClr val="990099"/>
          </a:solidFill>
          <a:ln w="3175" cap="flat" cmpd="sng">
            <a:solidFill>
              <a:srgbClr val="99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13316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765" y="904875"/>
            <a:ext cx="2120265" cy="227838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4399915" y="3392805"/>
            <a:ext cx="323088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1125</a:t>
            </a: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</a:t>
            </a:r>
            <a:endParaRPr lang="zh-CN" altLang="en-US" sz="2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辽天</a:t>
            </a:r>
            <a:r>
              <a:rPr lang="zh-CN" altLang="en-US" sz="2400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祚皇帝</a:t>
            </a: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被金兵俘获</a:t>
            </a:r>
            <a:endParaRPr lang="zh-CN" altLang="en-US" sz="2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r>
              <a:rPr lang="zh-CN" altLang="en-US" sz="24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辽灭亡</a:t>
            </a:r>
            <a:endParaRPr lang="zh-CN" altLang="en-US" sz="2400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5062855" y="3765550"/>
            <a:ext cx="231648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1127</a:t>
            </a:r>
            <a:r>
              <a:rPr lang="zh-CN" altLang="en-US" sz="24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年</a:t>
            </a:r>
            <a:endParaRPr lang="zh-CN" altLang="en-US" sz="2400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lang="zh-CN" altLang="en-US" sz="2400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金军攻破开封</a:t>
            </a:r>
            <a:endParaRPr lang="zh-CN" altLang="en-US" sz="2400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lang="zh-CN" altLang="en-US" sz="2400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北宋灭亡</a:t>
            </a:r>
            <a:endParaRPr lang="zh-CN" altLang="en-US" sz="2400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61" name="Picture 2" descr="地图33 副本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75" y="597415"/>
            <a:ext cx="3184071" cy="361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Freeform 100"/>
          <p:cNvSpPr/>
          <p:nvPr/>
        </p:nvSpPr>
        <p:spPr bwMode="auto">
          <a:xfrm>
            <a:off x="3056323" y="923986"/>
            <a:ext cx="352652" cy="1069295"/>
          </a:xfrm>
          <a:custGeom>
            <a:avLst/>
            <a:gdLst>
              <a:gd name="T0" fmla="*/ 2147483646 w 259"/>
              <a:gd name="T1" fmla="*/ 2147483646 h 368"/>
              <a:gd name="T2" fmla="*/ 2147483646 w 259"/>
              <a:gd name="T3" fmla="*/ 2147483646 h 368"/>
              <a:gd name="T4" fmla="*/ 2147483646 w 259"/>
              <a:gd name="T5" fmla="*/ 2147483646 h 368"/>
              <a:gd name="T6" fmla="*/ 2147483646 w 259"/>
              <a:gd name="T7" fmla="*/ 2147483646 h 368"/>
              <a:gd name="T8" fmla="*/ 2147483646 w 259"/>
              <a:gd name="T9" fmla="*/ 2147483646 h 368"/>
              <a:gd name="T10" fmla="*/ 2147483646 w 259"/>
              <a:gd name="T11" fmla="*/ 2147483646 h 368"/>
              <a:gd name="T12" fmla="*/ 2147483646 w 259"/>
              <a:gd name="T13" fmla="*/ 2147483646 h 368"/>
              <a:gd name="T14" fmla="*/ 2147483646 w 259"/>
              <a:gd name="T15" fmla="*/ 2147483646 h 368"/>
              <a:gd name="T16" fmla="*/ 2147483646 w 259"/>
              <a:gd name="T17" fmla="*/ 2147483646 h 368"/>
              <a:gd name="T18" fmla="*/ 2147483646 w 259"/>
              <a:gd name="T19" fmla="*/ 2147483646 h 368"/>
              <a:gd name="T20" fmla="*/ 2147483646 w 259"/>
              <a:gd name="T21" fmla="*/ 0 h 368"/>
              <a:gd name="T22" fmla="*/ 2147483646 w 259"/>
              <a:gd name="T23" fmla="*/ 2147483646 h 368"/>
              <a:gd name="T24" fmla="*/ 2147483646 w 259"/>
              <a:gd name="T25" fmla="*/ 2147483646 h 368"/>
              <a:gd name="T26" fmla="*/ 2147483646 w 259"/>
              <a:gd name="T27" fmla="*/ 2147483646 h 368"/>
              <a:gd name="T28" fmla="*/ 0 w 259"/>
              <a:gd name="T29" fmla="*/ 2147483646 h 368"/>
              <a:gd name="T30" fmla="*/ 2147483646 w 259"/>
              <a:gd name="T31" fmla="*/ 2147483646 h 36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59"/>
              <a:gd name="T49" fmla="*/ 0 h 368"/>
              <a:gd name="T50" fmla="*/ 259 w 259"/>
              <a:gd name="T51" fmla="*/ 368 h 36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59" h="368">
                <a:moveTo>
                  <a:pt x="1" y="368"/>
                </a:moveTo>
                <a:lnTo>
                  <a:pt x="66" y="296"/>
                </a:lnTo>
                <a:lnTo>
                  <a:pt x="36" y="308"/>
                </a:lnTo>
                <a:lnTo>
                  <a:pt x="37" y="308"/>
                </a:lnTo>
                <a:cubicBezTo>
                  <a:pt x="43" y="296"/>
                  <a:pt x="56" y="260"/>
                  <a:pt x="72" y="234"/>
                </a:cubicBezTo>
                <a:cubicBezTo>
                  <a:pt x="88" y="208"/>
                  <a:pt x="116" y="174"/>
                  <a:pt x="136" y="152"/>
                </a:cubicBezTo>
                <a:cubicBezTo>
                  <a:pt x="156" y="130"/>
                  <a:pt x="170" y="117"/>
                  <a:pt x="190" y="102"/>
                </a:cubicBezTo>
                <a:cubicBezTo>
                  <a:pt x="210" y="87"/>
                  <a:pt x="247" y="69"/>
                  <a:pt x="258" y="62"/>
                </a:cubicBezTo>
                <a:lnTo>
                  <a:pt x="259" y="62"/>
                </a:lnTo>
                <a:lnTo>
                  <a:pt x="222" y="2"/>
                </a:lnTo>
                <a:lnTo>
                  <a:pt x="223" y="0"/>
                </a:lnTo>
                <a:cubicBezTo>
                  <a:pt x="197" y="29"/>
                  <a:pt x="101" y="127"/>
                  <a:pt x="67" y="177"/>
                </a:cubicBezTo>
                <a:cubicBezTo>
                  <a:pt x="33" y="227"/>
                  <a:pt x="25" y="279"/>
                  <a:pt x="16" y="299"/>
                </a:cubicBezTo>
                <a:lnTo>
                  <a:pt x="15" y="297"/>
                </a:lnTo>
                <a:lnTo>
                  <a:pt x="0" y="272"/>
                </a:lnTo>
                <a:lnTo>
                  <a:pt x="1" y="368"/>
                </a:lnTo>
                <a:close/>
              </a:path>
            </a:pathLst>
          </a:custGeom>
          <a:solidFill>
            <a:srgbClr val="990099"/>
          </a:solidFill>
          <a:ln w="3175" cap="flat" cmpd="sng">
            <a:solidFill>
              <a:srgbClr val="99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63" name="Freeform 105"/>
          <p:cNvSpPr/>
          <p:nvPr/>
        </p:nvSpPr>
        <p:spPr bwMode="auto">
          <a:xfrm>
            <a:off x="2413385" y="1140567"/>
            <a:ext cx="938893" cy="371929"/>
          </a:xfrm>
          <a:custGeom>
            <a:avLst/>
            <a:gdLst>
              <a:gd name="T0" fmla="*/ 2147483646 w 986"/>
              <a:gd name="T1" fmla="*/ 0 h 498"/>
              <a:gd name="T2" fmla="*/ 2147483646 w 986"/>
              <a:gd name="T3" fmla="*/ 2147483646 h 498"/>
              <a:gd name="T4" fmla="*/ 2147483646 w 986"/>
              <a:gd name="T5" fmla="*/ 2147483646 h 498"/>
              <a:gd name="T6" fmla="*/ 2147483646 w 986"/>
              <a:gd name="T7" fmla="*/ 2147483646 h 498"/>
              <a:gd name="T8" fmla="*/ 2147483646 w 986"/>
              <a:gd name="T9" fmla="*/ 2147483646 h 498"/>
              <a:gd name="T10" fmla="*/ 2147483646 w 986"/>
              <a:gd name="T11" fmla="*/ 2147483646 h 498"/>
              <a:gd name="T12" fmla="*/ 2147483646 w 986"/>
              <a:gd name="T13" fmla="*/ 2147483646 h 498"/>
              <a:gd name="T14" fmla="*/ 0 w 986"/>
              <a:gd name="T15" fmla="*/ 2147483646 h 498"/>
              <a:gd name="T16" fmla="*/ 2147483646 w 986"/>
              <a:gd name="T17" fmla="*/ 2147483646 h 498"/>
              <a:gd name="T18" fmla="*/ 2147483646 w 986"/>
              <a:gd name="T19" fmla="*/ 2147483646 h 498"/>
              <a:gd name="T20" fmla="*/ 2147483646 w 986"/>
              <a:gd name="T21" fmla="*/ 2147483646 h 498"/>
              <a:gd name="T22" fmla="*/ 2147483646 w 986"/>
              <a:gd name="T23" fmla="*/ 2147483646 h 498"/>
              <a:gd name="T24" fmla="*/ 2147483646 w 986"/>
              <a:gd name="T25" fmla="*/ 2147483646 h 498"/>
              <a:gd name="T26" fmla="*/ 2147483646 w 986"/>
              <a:gd name="T27" fmla="*/ 2147483646 h 498"/>
              <a:gd name="T28" fmla="*/ 2147483646 w 986"/>
              <a:gd name="T29" fmla="*/ 2147483646 h 498"/>
              <a:gd name="T30" fmla="*/ 2147483646 w 986"/>
              <a:gd name="T31" fmla="*/ 2147483646 h 498"/>
              <a:gd name="T32" fmla="*/ 2147483646 w 986"/>
              <a:gd name="T33" fmla="*/ 2147483646 h 498"/>
              <a:gd name="T34" fmla="*/ 2147483646 w 986"/>
              <a:gd name="T35" fmla="*/ 0 h 49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86"/>
              <a:gd name="T55" fmla="*/ 0 h 498"/>
              <a:gd name="T56" fmla="*/ 986 w 986"/>
              <a:gd name="T57" fmla="*/ 498 h 49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86" h="498">
                <a:moveTo>
                  <a:pt x="984" y="0"/>
                </a:moveTo>
                <a:cubicBezTo>
                  <a:pt x="946" y="4"/>
                  <a:pt x="836" y="10"/>
                  <a:pt x="756" y="29"/>
                </a:cubicBezTo>
                <a:cubicBezTo>
                  <a:pt x="676" y="48"/>
                  <a:pt x="588" y="77"/>
                  <a:pt x="506" y="117"/>
                </a:cubicBezTo>
                <a:cubicBezTo>
                  <a:pt x="424" y="157"/>
                  <a:pt x="339" y="216"/>
                  <a:pt x="264" y="270"/>
                </a:cubicBezTo>
                <a:cubicBezTo>
                  <a:pt x="189" y="324"/>
                  <a:pt x="92" y="412"/>
                  <a:pt x="57" y="440"/>
                </a:cubicBezTo>
                <a:lnTo>
                  <a:pt x="57" y="441"/>
                </a:lnTo>
                <a:lnTo>
                  <a:pt x="65" y="404"/>
                </a:lnTo>
                <a:lnTo>
                  <a:pt x="0" y="498"/>
                </a:lnTo>
                <a:lnTo>
                  <a:pt x="107" y="461"/>
                </a:lnTo>
                <a:lnTo>
                  <a:pt x="69" y="459"/>
                </a:lnTo>
                <a:lnTo>
                  <a:pt x="71" y="459"/>
                </a:lnTo>
                <a:cubicBezTo>
                  <a:pt x="110" y="429"/>
                  <a:pt x="230" y="329"/>
                  <a:pt x="302" y="278"/>
                </a:cubicBezTo>
                <a:cubicBezTo>
                  <a:pt x="374" y="227"/>
                  <a:pt x="428" y="190"/>
                  <a:pt x="506" y="155"/>
                </a:cubicBezTo>
                <a:cubicBezTo>
                  <a:pt x="584" y="120"/>
                  <a:pt x="687" y="84"/>
                  <a:pt x="767" y="66"/>
                </a:cubicBezTo>
                <a:cubicBezTo>
                  <a:pt x="847" y="48"/>
                  <a:pt x="950" y="50"/>
                  <a:pt x="986" y="47"/>
                </a:cubicBezTo>
                <a:lnTo>
                  <a:pt x="984" y="47"/>
                </a:lnTo>
                <a:lnTo>
                  <a:pt x="984" y="2"/>
                </a:lnTo>
                <a:lnTo>
                  <a:pt x="984" y="0"/>
                </a:lnTo>
                <a:close/>
              </a:path>
            </a:pathLst>
          </a:custGeom>
          <a:solidFill>
            <a:srgbClr val="990099"/>
          </a:solidFill>
          <a:ln w="3175" cap="flat" cmpd="sng">
            <a:solidFill>
              <a:srgbClr val="99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64" name="Freeform 100"/>
          <p:cNvSpPr/>
          <p:nvPr/>
        </p:nvSpPr>
        <p:spPr bwMode="auto">
          <a:xfrm>
            <a:off x="2272778" y="1575996"/>
            <a:ext cx="124732" cy="417286"/>
          </a:xfrm>
          <a:custGeom>
            <a:avLst/>
            <a:gdLst>
              <a:gd name="T0" fmla="*/ 2147483646 w 259"/>
              <a:gd name="T1" fmla="*/ 2147483646 h 368"/>
              <a:gd name="T2" fmla="*/ 2147483646 w 259"/>
              <a:gd name="T3" fmla="*/ 2147483646 h 368"/>
              <a:gd name="T4" fmla="*/ 2147483646 w 259"/>
              <a:gd name="T5" fmla="*/ 2147483646 h 368"/>
              <a:gd name="T6" fmla="*/ 2147483646 w 259"/>
              <a:gd name="T7" fmla="*/ 2147483646 h 368"/>
              <a:gd name="T8" fmla="*/ 2147483646 w 259"/>
              <a:gd name="T9" fmla="*/ 2147483646 h 368"/>
              <a:gd name="T10" fmla="*/ 2147483646 w 259"/>
              <a:gd name="T11" fmla="*/ 2147483646 h 368"/>
              <a:gd name="T12" fmla="*/ 2147483646 w 259"/>
              <a:gd name="T13" fmla="*/ 2147483646 h 368"/>
              <a:gd name="T14" fmla="*/ 2147483646 w 259"/>
              <a:gd name="T15" fmla="*/ 2147483646 h 368"/>
              <a:gd name="T16" fmla="*/ 2147483646 w 259"/>
              <a:gd name="T17" fmla="*/ 2147483646 h 368"/>
              <a:gd name="T18" fmla="*/ 2147483646 w 259"/>
              <a:gd name="T19" fmla="*/ 2147483646 h 368"/>
              <a:gd name="T20" fmla="*/ 2147483646 w 259"/>
              <a:gd name="T21" fmla="*/ 0 h 368"/>
              <a:gd name="T22" fmla="*/ 2147483646 w 259"/>
              <a:gd name="T23" fmla="*/ 2147483646 h 368"/>
              <a:gd name="T24" fmla="*/ 2147483646 w 259"/>
              <a:gd name="T25" fmla="*/ 2147483646 h 368"/>
              <a:gd name="T26" fmla="*/ 2147483646 w 259"/>
              <a:gd name="T27" fmla="*/ 2147483646 h 368"/>
              <a:gd name="T28" fmla="*/ 0 w 259"/>
              <a:gd name="T29" fmla="*/ 2147483646 h 368"/>
              <a:gd name="T30" fmla="*/ 2147483646 w 259"/>
              <a:gd name="T31" fmla="*/ 2147483646 h 36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59"/>
              <a:gd name="T49" fmla="*/ 0 h 368"/>
              <a:gd name="T50" fmla="*/ 259 w 259"/>
              <a:gd name="T51" fmla="*/ 368 h 36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59" h="368">
                <a:moveTo>
                  <a:pt x="1" y="368"/>
                </a:moveTo>
                <a:lnTo>
                  <a:pt x="66" y="296"/>
                </a:lnTo>
                <a:lnTo>
                  <a:pt x="36" y="308"/>
                </a:lnTo>
                <a:lnTo>
                  <a:pt x="37" y="308"/>
                </a:lnTo>
                <a:cubicBezTo>
                  <a:pt x="43" y="296"/>
                  <a:pt x="56" y="260"/>
                  <a:pt x="72" y="234"/>
                </a:cubicBezTo>
                <a:cubicBezTo>
                  <a:pt x="88" y="208"/>
                  <a:pt x="116" y="174"/>
                  <a:pt x="136" y="152"/>
                </a:cubicBezTo>
                <a:cubicBezTo>
                  <a:pt x="156" y="130"/>
                  <a:pt x="170" y="117"/>
                  <a:pt x="190" y="102"/>
                </a:cubicBezTo>
                <a:cubicBezTo>
                  <a:pt x="210" y="87"/>
                  <a:pt x="247" y="69"/>
                  <a:pt x="258" y="62"/>
                </a:cubicBezTo>
                <a:lnTo>
                  <a:pt x="259" y="62"/>
                </a:lnTo>
                <a:lnTo>
                  <a:pt x="222" y="2"/>
                </a:lnTo>
                <a:lnTo>
                  <a:pt x="223" y="0"/>
                </a:lnTo>
                <a:cubicBezTo>
                  <a:pt x="197" y="29"/>
                  <a:pt x="101" y="127"/>
                  <a:pt x="67" y="177"/>
                </a:cubicBezTo>
                <a:cubicBezTo>
                  <a:pt x="33" y="227"/>
                  <a:pt x="25" y="279"/>
                  <a:pt x="16" y="299"/>
                </a:cubicBezTo>
                <a:lnTo>
                  <a:pt x="15" y="297"/>
                </a:lnTo>
                <a:lnTo>
                  <a:pt x="0" y="272"/>
                </a:lnTo>
                <a:lnTo>
                  <a:pt x="1" y="368"/>
                </a:lnTo>
                <a:close/>
              </a:path>
            </a:pathLst>
          </a:custGeom>
          <a:solidFill>
            <a:srgbClr val="990099"/>
          </a:solidFill>
          <a:ln w="3175" cap="flat" cmpd="sng">
            <a:solidFill>
              <a:srgbClr val="99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65" name="Freeform 106"/>
          <p:cNvSpPr/>
          <p:nvPr/>
        </p:nvSpPr>
        <p:spPr bwMode="auto">
          <a:xfrm>
            <a:off x="1630975" y="2019361"/>
            <a:ext cx="641804" cy="151946"/>
          </a:xfrm>
          <a:custGeom>
            <a:avLst/>
            <a:gdLst>
              <a:gd name="T0" fmla="*/ 2147483646 w 1092"/>
              <a:gd name="T1" fmla="*/ 2147483646 h 152"/>
              <a:gd name="T2" fmla="*/ 2147483646 w 1092"/>
              <a:gd name="T3" fmla="*/ 2147483646 h 152"/>
              <a:gd name="T4" fmla="*/ 2147483646 w 1092"/>
              <a:gd name="T5" fmla="*/ 2147483646 h 152"/>
              <a:gd name="T6" fmla="*/ 2147483646 w 1092"/>
              <a:gd name="T7" fmla="*/ 2147483646 h 152"/>
              <a:gd name="T8" fmla="*/ 2147483646 w 1092"/>
              <a:gd name="T9" fmla="*/ 2147483646 h 152"/>
              <a:gd name="T10" fmla="*/ 2147483646 w 1092"/>
              <a:gd name="T11" fmla="*/ 2147483646 h 152"/>
              <a:gd name="T12" fmla="*/ 0 w 1092"/>
              <a:gd name="T13" fmla="*/ 2147483646 h 152"/>
              <a:gd name="T14" fmla="*/ 2147483646 w 1092"/>
              <a:gd name="T15" fmla="*/ 2147483646 h 152"/>
              <a:gd name="T16" fmla="*/ 2147483646 w 1092"/>
              <a:gd name="T17" fmla="*/ 2147483646 h 152"/>
              <a:gd name="T18" fmla="*/ 2147483646 w 1092"/>
              <a:gd name="T19" fmla="*/ 2147483646 h 152"/>
              <a:gd name="T20" fmla="*/ 2147483646 w 1092"/>
              <a:gd name="T21" fmla="*/ 2147483646 h 152"/>
              <a:gd name="T22" fmla="*/ 2147483646 w 1092"/>
              <a:gd name="T23" fmla="*/ 2147483646 h 152"/>
              <a:gd name="T24" fmla="*/ 2147483646 w 1092"/>
              <a:gd name="T25" fmla="*/ 2147483646 h 152"/>
              <a:gd name="T26" fmla="*/ 2147483646 w 1092"/>
              <a:gd name="T27" fmla="*/ 2147483646 h 152"/>
              <a:gd name="T28" fmla="*/ 2147483646 w 1092"/>
              <a:gd name="T29" fmla="*/ 2147483646 h 152"/>
              <a:gd name="T30" fmla="*/ 2147483646 w 1092"/>
              <a:gd name="T31" fmla="*/ 2147483646 h 152"/>
              <a:gd name="T32" fmla="*/ 2147483646 w 1092"/>
              <a:gd name="T33" fmla="*/ 2147483646 h 152"/>
              <a:gd name="T34" fmla="*/ 2147483646 w 1092"/>
              <a:gd name="T35" fmla="*/ 2147483646 h 15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92"/>
              <a:gd name="T55" fmla="*/ 0 h 152"/>
              <a:gd name="T56" fmla="*/ 1092 w 1092"/>
              <a:gd name="T57" fmla="*/ 152 h 15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92" h="152">
                <a:moveTo>
                  <a:pt x="1088" y="11"/>
                </a:moveTo>
                <a:cubicBezTo>
                  <a:pt x="1013" y="10"/>
                  <a:pt x="763" y="0"/>
                  <a:pt x="635" y="2"/>
                </a:cubicBezTo>
                <a:cubicBezTo>
                  <a:pt x="507" y="4"/>
                  <a:pt x="400" y="14"/>
                  <a:pt x="321" y="22"/>
                </a:cubicBezTo>
                <a:cubicBezTo>
                  <a:pt x="242" y="30"/>
                  <a:pt x="209" y="38"/>
                  <a:pt x="161" y="49"/>
                </a:cubicBezTo>
                <a:cubicBezTo>
                  <a:pt x="113" y="60"/>
                  <a:pt x="59" y="81"/>
                  <a:pt x="33" y="89"/>
                </a:cubicBezTo>
                <a:cubicBezTo>
                  <a:pt x="7" y="97"/>
                  <a:pt x="7" y="96"/>
                  <a:pt x="2" y="97"/>
                </a:cubicBezTo>
                <a:lnTo>
                  <a:pt x="0" y="97"/>
                </a:lnTo>
                <a:lnTo>
                  <a:pt x="18" y="151"/>
                </a:lnTo>
                <a:lnTo>
                  <a:pt x="20" y="152"/>
                </a:lnTo>
                <a:cubicBezTo>
                  <a:pt x="23" y="150"/>
                  <a:pt x="29" y="145"/>
                  <a:pt x="39" y="139"/>
                </a:cubicBezTo>
                <a:cubicBezTo>
                  <a:pt x="49" y="133"/>
                  <a:pt x="61" y="124"/>
                  <a:pt x="83" y="116"/>
                </a:cubicBezTo>
                <a:cubicBezTo>
                  <a:pt x="105" y="108"/>
                  <a:pt x="121" y="100"/>
                  <a:pt x="171" y="92"/>
                </a:cubicBezTo>
                <a:cubicBezTo>
                  <a:pt x="221" y="84"/>
                  <a:pt x="302" y="71"/>
                  <a:pt x="384" y="65"/>
                </a:cubicBezTo>
                <a:cubicBezTo>
                  <a:pt x="466" y="59"/>
                  <a:pt x="548" y="56"/>
                  <a:pt x="666" y="58"/>
                </a:cubicBezTo>
                <a:cubicBezTo>
                  <a:pt x="784" y="60"/>
                  <a:pt x="1021" y="76"/>
                  <a:pt x="1092" y="79"/>
                </a:cubicBezTo>
                <a:lnTo>
                  <a:pt x="1092" y="77"/>
                </a:lnTo>
                <a:lnTo>
                  <a:pt x="1088" y="11"/>
                </a:lnTo>
                <a:close/>
              </a:path>
            </a:pathLst>
          </a:custGeom>
          <a:solidFill>
            <a:srgbClr val="990099"/>
          </a:solidFill>
          <a:ln w="3175" cap="flat" cmpd="sng">
            <a:solidFill>
              <a:srgbClr val="99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66" name="Freeform 107"/>
          <p:cNvSpPr/>
          <p:nvPr/>
        </p:nvSpPr>
        <p:spPr bwMode="auto">
          <a:xfrm>
            <a:off x="1500573" y="2095335"/>
            <a:ext cx="192768" cy="283482"/>
          </a:xfrm>
          <a:custGeom>
            <a:avLst/>
            <a:gdLst>
              <a:gd name="T0" fmla="*/ 2147483646 w 200"/>
              <a:gd name="T1" fmla="*/ 2147483646 h 298"/>
              <a:gd name="T2" fmla="*/ 2147483646 w 200"/>
              <a:gd name="T3" fmla="*/ 2147483646 h 298"/>
              <a:gd name="T4" fmla="*/ 2147483646 w 200"/>
              <a:gd name="T5" fmla="*/ 2147483646 h 298"/>
              <a:gd name="T6" fmla="*/ 2147483646 w 200"/>
              <a:gd name="T7" fmla="*/ 2147483646 h 298"/>
              <a:gd name="T8" fmla="*/ 0 w 200"/>
              <a:gd name="T9" fmla="*/ 2147483646 h 298"/>
              <a:gd name="T10" fmla="*/ 2147483646 w 200"/>
              <a:gd name="T11" fmla="*/ 2147483646 h 298"/>
              <a:gd name="T12" fmla="*/ 2147483646 w 200"/>
              <a:gd name="T13" fmla="*/ 2147483646 h 298"/>
              <a:gd name="T14" fmla="*/ 2147483646 w 200"/>
              <a:gd name="T15" fmla="*/ 2147483646 h 298"/>
              <a:gd name="T16" fmla="*/ 2147483646 w 200"/>
              <a:gd name="T17" fmla="*/ 2147483646 h 298"/>
              <a:gd name="T18" fmla="*/ 2147483646 w 200"/>
              <a:gd name="T19" fmla="*/ 2147483646 h 298"/>
              <a:gd name="T20" fmla="*/ 2147483646 w 200"/>
              <a:gd name="T21" fmla="*/ 2147483646 h 298"/>
              <a:gd name="T22" fmla="*/ 2147483646 w 200"/>
              <a:gd name="T23" fmla="*/ 2147483646 h 298"/>
              <a:gd name="T24" fmla="*/ 2147483646 w 200"/>
              <a:gd name="T25" fmla="*/ 0 h 298"/>
              <a:gd name="T26" fmla="*/ 2147483646 w 200"/>
              <a:gd name="T27" fmla="*/ 2147483646 h 298"/>
              <a:gd name="T28" fmla="*/ 2147483646 w 200"/>
              <a:gd name="T29" fmla="*/ 2147483646 h 29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00"/>
              <a:gd name="T46" fmla="*/ 0 h 298"/>
              <a:gd name="T47" fmla="*/ 200 w 200"/>
              <a:gd name="T48" fmla="*/ 298 h 29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00" h="298">
                <a:moveTo>
                  <a:pt x="54" y="129"/>
                </a:moveTo>
                <a:cubicBezTo>
                  <a:pt x="40" y="151"/>
                  <a:pt x="29" y="178"/>
                  <a:pt x="24" y="187"/>
                </a:cubicBezTo>
                <a:lnTo>
                  <a:pt x="24" y="184"/>
                </a:lnTo>
                <a:lnTo>
                  <a:pt x="8" y="139"/>
                </a:lnTo>
                <a:lnTo>
                  <a:pt x="0" y="298"/>
                </a:lnTo>
                <a:lnTo>
                  <a:pt x="96" y="177"/>
                </a:lnTo>
                <a:lnTo>
                  <a:pt x="59" y="196"/>
                </a:lnTo>
                <a:lnTo>
                  <a:pt x="57" y="196"/>
                </a:lnTo>
                <a:cubicBezTo>
                  <a:pt x="60" y="190"/>
                  <a:pt x="64" y="178"/>
                  <a:pt x="77" y="159"/>
                </a:cubicBezTo>
                <a:cubicBezTo>
                  <a:pt x="90" y="140"/>
                  <a:pt x="115" y="102"/>
                  <a:pt x="135" y="79"/>
                </a:cubicBezTo>
                <a:cubicBezTo>
                  <a:pt x="155" y="56"/>
                  <a:pt x="190" y="31"/>
                  <a:pt x="200" y="22"/>
                </a:cubicBezTo>
                <a:lnTo>
                  <a:pt x="198" y="22"/>
                </a:lnTo>
                <a:lnTo>
                  <a:pt x="186" y="0"/>
                </a:lnTo>
                <a:cubicBezTo>
                  <a:pt x="171" y="5"/>
                  <a:pt x="132" y="31"/>
                  <a:pt x="110" y="52"/>
                </a:cubicBezTo>
                <a:cubicBezTo>
                  <a:pt x="88" y="73"/>
                  <a:pt x="68" y="107"/>
                  <a:pt x="54" y="129"/>
                </a:cubicBezTo>
                <a:close/>
              </a:path>
            </a:pathLst>
          </a:custGeom>
          <a:solidFill>
            <a:srgbClr val="990099"/>
          </a:solidFill>
          <a:ln w="3175" cap="flat" cmpd="sng">
            <a:solidFill>
              <a:srgbClr val="99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67" name="Freeform 111"/>
          <p:cNvSpPr/>
          <p:nvPr/>
        </p:nvSpPr>
        <p:spPr bwMode="auto">
          <a:xfrm>
            <a:off x="1676332" y="2115746"/>
            <a:ext cx="218848" cy="300491"/>
          </a:xfrm>
          <a:custGeom>
            <a:avLst/>
            <a:gdLst>
              <a:gd name="T0" fmla="*/ 0 w 309"/>
              <a:gd name="T1" fmla="*/ 2147483646 h 282"/>
              <a:gd name="T2" fmla="*/ 2147483646 w 309"/>
              <a:gd name="T3" fmla="*/ 2147483646 h 282"/>
              <a:gd name="T4" fmla="*/ 2147483646 w 309"/>
              <a:gd name="T5" fmla="*/ 2147483646 h 282"/>
              <a:gd name="T6" fmla="*/ 2147483646 w 309"/>
              <a:gd name="T7" fmla="*/ 2147483646 h 282"/>
              <a:gd name="T8" fmla="*/ 2147483646 w 309"/>
              <a:gd name="T9" fmla="*/ 2147483646 h 282"/>
              <a:gd name="T10" fmla="*/ 2147483646 w 309"/>
              <a:gd name="T11" fmla="*/ 2147483646 h 282"/>
              <a:gd name="T12" fmla="*/ 2147483646 w 309"/>
              <a:gd name="T13" fmla="*/ 2147483646 h 282"/>
              <a:gd name="T14" fmla="*/ 2147483646 w 309"/>
              <a:gd name="T15" fmla="*/ 2147483646 h 282"/>
              <a:gd name="T16" fmla="*/ 2147483646 w 309"/>
              <a:gd name="T17" fmla="*/ 2147483646 h 282"/>
              <a:gd name="T18" fmla="*/ 2147483646 w 309"/>
              <a:gd name="T19" fmla="*/ 2147483646 h 282"/>
              <a:gd name="T20" fmla="*/ 2147483646 w 309"/>
              <a:gd name="T21" fmla="*/ 2147483646 h 282"/>
              <a:gd name="T22" fmla="*/ 2147483646 w 309"/>
              <a:gd name="T23" fmla="*/ 2147483646 h 282"/>
              <a:gd name="T24" fmla="*/ 2147483646 w 309"/>
              <a:gd name="T25" fmla="*/ 0 h 282"/>
              <a:gd name="T26" fmla="*/ 2147483646 w 309"/>
              <a:gd name="T27" fmla="*/ 0 h 282"/>
              <a:gd name="T28" fmla="*/ 2147483646 w 309"/>
              <a:gd name="T29" fmla="*/ 2147483646 h 282"/>
              <a:gd name="T30" fmla="*/ 0 w 309"/>
              <a:gd name="T31" fmla="*/ 2147483646 h 28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09"/>
              <a:gd name="T49" fmla="*/ 0 h 282"/>
              <a:gd name="T50" fmla="*/ 309 w 309"/>
              <a:gd name="T51" fmla="*/ 282 h 28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09" h="282">
                <a:moveTo>
                  <a:pt x="0" y="30"/>
                </a:moveTo>
                <a:cubicBezTo>
                  <a:pt x="12" y="43"/>
                  <a:pt x="48" y="84"/>
                  <a:pt x="73" y="108"/>
                </a:cubicBezTo>
                <a:cubicBezTo>
                  <a:pt x="98" y="132"/>
                  <a:pt x="122" y="155"/>
                  <a:pt x="150" y="177"/>
                </a:cubicBezTo>
                <a:cubicBezTo>
                  <a:pt x="178" y="199"/>
                  <a:pt x="226" y="232"/>
                  <a:pt x="241" y="243"/>
                </a:cubicBezTo>
                <a:lnTo>
                  <a:pt x="243" y="244"/>
                </a:lnTo>
                <a:lnTo>
                  <a:pt x="210" y="244"/>
                </a:lnTo>
                <a:lnTo>
                  <a:pt x="309" y="282"/>
                </a:lnTo>
                <a:lnTo>
                  <a:pt x="249" y="201"/>
                </a:lnTo>
                <a:lnTo>
                  <a:pt x="252" y="228"/>
                </a:lnTo>
                <a:lnTo>
                  <a:pt x="250" y="226"/>
                </a:lnTo>
                <a:cubicBezTo>
                  <a:pt x="235" y="212"/>
                  <a:pt x="185" y="167"/>
                  <a:pt x="160" y="142"/>
                </a:cubicBezTo>
                <a:cubicBezTo>
                  <a:pt x="135" y="117"/>
                  <a:pt x="119" y="97"/>
                  <a:pt x="102" y="73"/>
                </a:cubicBezTo>
                <a:cubicBezTo>
                  <a:pt x="85" y="49"/>
                  <a:pt x="65" y="12"/>
                  <a:pt x="57" y="0"/>
                </a:cubicBezTo>
                <a:lnTo>
                  <a:pt x="1" y="31"/>
                </a:lnTo>
                <a:lnTo>
                  <a:pt x="0" y="30"/>
                </a:lnTo>
                <a:close/>
              </a:path>
            </a:pathLst>
          </a:custGeom>
          <a:solidFill>
            <a:srgbClr val="990099"/>
          </a:solidFill>
          <a:ln w="3175" cap="flat" cmpd="sng">
            <a:solidFill>
              <a:srgbClr val="99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68" name="Freeform 108"/>
          <p:cNvSpPr/>
          <p:nvPr/>
        </p:nvSpPr>
        <p:spPr bwMode="auto">
          <a:xfrm>
            <a:off x="1026590" y="2095335"/>
            <a:ext cx="666750" cy="151946"/>
          </a:xfrm>
          <a:custGeom>
            <a:avLst/>
            <a:gdLst>
              <a:gd name="T0" fmla="*/ 2147483646 w 1058"/>
              <a:gd name="T1" fmla="*/ 0 h 137"/>
              <a:gd name="T2" fmla="*/ 2147483646 w 1058"/>
              <a:gd name="T3" fmla="*/ 2147483646 h 137"/>
              <a:gd name="T4" fmla="*/ 2147483646 w 1058"/>
              <a:gd name="T5" fmla="*/ 2147483646 h 137"/>
              <a:gd name="T6" fmla="*/ 2147483646 w 1058"/>
              <a:gd name="T7" fmla="*/ 2147483646 h 137"/>
              <a:gd name="T8" fmla="*/ 2147483646 w 1058"/>
              <a:gd name="T9" fmla="*/ 2147483646 h 137"/>
              <a:gd name="T10" fmla="*/ 2147483646 w 1058"/>
              <a:gd name="T11" fmla="*/ 2147483646 h 137"/>
              <a:gd name="T12" fmla="*/ 2147483646 w 1058"/>
              <a:gd name="T13" fmla="*/ 2147483646 h 137"/>
              <a:gd name="T14" fmla="*/ 0 w 1058"/>
              <a:gd name="T15" fmla="*/ 2147483646 h 137"/>
              <a:gd name="T16" fmla="*/ 2147483646 w 1058"/>
              <a:gd name="T17" fmla="*/ 2147483646 h 137"/>
              <a:gd name="T18" fmla="*/ 2147483646 w 1058"/>
              <a:gd name="T19" fmla="*/ 2147483646 h 137"/>
              <a:gd name="T20" fmla="*/ 2147483646 w 1058"/>
              <a:gd name="T21" fmla="*/ 2147483646 h 137"/>
              <a:gd name="T22" fmla="*/ 2147483646 w 1058"/>
              <a:gd name="T23" fmla="*/ 2147483646 h 137"/>
              <a:gd name="T24" fmla="*/ 2147483646 w 1058"/>
              <a:gd name="T25" fmla="*/ 2147483646 h 137"/>
              <a:gd name="T26" fmla="*/ 2147483646 w 1058"/>
              <a:gd name="T27" fmla="*/ 2147483646 h 137"/>
              <a:gd name="T28" fmla="*/ 2147483646 w 1058"/>
              <a:gd name="T29" fmla="*/ 2147483646 h 137"/>
              <a:gd name="T30" fmla="*/ 2147483646 w 1058"/>
              <a:gd name="T31" fmla="*/ 2147483646 h 137"/>
              <a:gd name="T32" fmla="*/ 2147483646 w 1058"/>
              <a:gd name="T33" fmla="*/ 0 h 137"/>
              <a:gd name="T34" fmla="*/ 2147483646 w 1058"/>
              <a:gd name="T35" fmla="*/ 0 h 13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58"/>
              <a:gd name="T55" fmla="*/ 0 h 137"/>
              <a:gd name="T56" fmla="*/ 1058 w 1058"/>
              <a:gd name="T57" fmla="*/ 137 h 13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58" h="137">
                <a:moveTo>
                  <a:pt x="1029" y="0"/>
                </a:moveTo>
                <a:cubicBezTo>
                  <a:pt x="1012" y="3"/>
                  <a:pt x="978" y="11"/>
                  <a:pt x="929" y="18"/>
                </a:cubicBezTo>
                <a:cubicBezTo>
                  <a:pt x="880" y="25"/>
                  <a:pt x="813" y="34"/>
                  <a:pt x="735" y="42"/>
                </a:cubicBezTo>
                <a:cubicBezTo>
                  <a:pt x="657" y="50"/>
                  <a:pt x="568" y="58"/>
                  <a:pt x="461" y="65"/>
                </a:cubicBezTo>
                <a:cubicBezTo>
                  <a:pt x="354" y="72"/>
                  <a:pt x="154" y="82"/>
                  <a:pt x="93" y="86"/>
                </a:cubicBezTo>
                <a:lnTo>
                  <a:pt x="95" y="86"/>
                </a:lnTo>
                <a:lnTo>
                  <a:pt x="129" y="59"/>
                </a:lnTo>
                <a:lnTo>
                  <a:pt x="0" y="98"/>
                </a:lnTo>
                <a:lnTo>
                  <a:pt x="131" y="137"/>
                </a:lnTo>
                <a:lnTo>
                  <a:pt x="93" y="111"/>
                </a:lnTo>
                <a:cubicBezTo>
                  <a:pt x="136" y="110"/>
                  <a:pt x="237" y="111"/>
                  <a:pt x="350" y="105"/>
                </a:cubicBezTo>
                <a:cubicBezTo>
                  <a:pt x="463" y="99"/>
                  <a:pt x="663" y="83"/>
                  <a:pt x="773" y="74"/>
                </a:cubicBezTo>
                <a:cubicBezTo>
                  <a:pt x="883" y="65"/>
                  <a:pt x="968" y="55"/>
                  <a:pt x="1013" y="48"/>
                </a:cubicBezTo>
                <a:cubicBezTo>
                  <a:pt x="1058" y="41"/>
                  <a:pt x="1039" y="34"/>
                  <a:pt x="1044" y="32"/>
                </a:cubicBezTo>
                <a:lnTo>
                  <a:pt x="1043" y="35"/>
                </a:lnTo>
                <a:lnTo>
                  <a:pt x="1031" y="0"/>
                </a:lnTo>
                <a:lnTo>
                  <a:pt x="1029" y="0"/>
                </a:lnTo>
                <a:close/>
              </a:path>
            </a:pathLst>
          </a:custGeom>
          <a:solidFill>
            <a:srgbClr val="990099"/>
          </a:solidFill>
          <a:ln w="3175" cap="flat" cmpd="sng">
            <a:solidFill>
              <a:srgbClr val="99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69" name="Freeform 109"/>
          <p:cNvSpPr/>
          <p:nvPr/>
        </p:nvSpPr>
        <p:spPr bwMode="auto">
          <a:xfrm>
            <a:off x="1150189" y="2512621"/>
            <a:ext cx="167821" cy="612321"/>
          </a:xfrm>
          <a:custGeom>
            <a:avLst/>
            <a:gdLst>
              <a:gd name="T0" fmla="*/ 2147483646 w 198"/>
              <a:gd name="T1" fmla="*/ 0 h 584"/>
              <a:gd name="T2" fmla="*/ 2147483646 w 198"/>
              <a:gd name="T3" fmla="*/ 2147483646 h 584"/>
              <a:gd name="T4" fmla="*/ 2147483646 w 198"/>
              <a:gd name="T5" fmla="*/ 2147483646 h 584"/>
              <a:gd name="T6" fmla="*/ 2147483646 w 198"/>
              <a:gd name="T7" fmla="*/ 2147483646 h 584"/>
              <a:gd name="T8" fmla="*/ 2147483646 w 198"/>
              <a:gd name="T9" fmla="*/ 2147483646 h 584"/>
              <a:gd name="T10" fmla="*/ 0 w 198"/>
              <a:gd name="T11" fmla="*/ 2147483646 h 584"/>
              <a:gd name="T12" fmla="*/ 2147483646 w 198"/>
              <a:gd name="T13" fmla="*/ 2147483646 h 584"/>
              <a:gd name="T14" fmla="*/ 2147483646 w 198"/>
              <a:gd name="T15" fmla="*/ 2147483646 h 584"/>
              <a:gd name="T16" fmla="*/ 2147483646 w 198"/>
              <a:gd name="T17" fmla="*/ 2147483646 h 584"/>
              <a:gd name="T18" fmla="*/ 2147483646 w 198"/>
              <a:gd name="T19" fmla="*/ 2147483646 h 584"/>
              <a:gd name="T20" fmla="*/ 2147483646 w 198"/>
              <a:gd name="T21" fmla="*/ 2147483646 h 584"/>
              <a:gd name="T22" fmla="*/ 2147483646 w 198"/>
              <a:gd name="T23" fmla="*/ 2147483646 h 584"/>
              <a:gd name="T24" fmla="*/ 2147483646 w 198"/>
              <a:gd name="T25" fmla="*/ 2147483646 h 584"/>
              <a:gd name="T26" fmla="*/ 2147483646 w 198"/>
              <a:gd name="T27" fmla="*/ 2147483646 h 584"/>
              <a:gd name="T28" fmla="*/ 2147483646 w 198"/>
              <a:gd name="T29" fmla="*/ 2147483646 h 584"/>
              <a:gd name="T30" fmla="*/ 2147483646 w 198"/>
              <a:gd name="T31" fmla="*/ 0 h 58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98"/>
              <a:gd name="T49" fmla="*/ 0 h 584"/>
              <a:gd name="T50" fmla="*/ 198 w 198"/>
              <a:gd name="T51" fmla="*/ 584 h 58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98" h="584">
                <a:moveTo>
                  <a:pt x="127" y="0"/>
                </a:moveTo>
                <a:cubicBezTo>
                  <a:pt x="120" y="21"/>
                  <a:pt x="101" y="78"/>
                  <a:pt x="88" y="129"/>
                </a:cubicBezTo>
                <a:cubicBezTo>
                  <a:pt x="75" y="180"/>
                  <a:pt x="59" y="247"/>
                  <a:pt x="48" y="305"/>
                </a:cubicBezTo>
                <a:cubicBezTo>
                  <a:pt x="37" y="363"/>
                  <a:pt x="26" y="450"/>
                  <a:pt x="21" y="479"/>
                </a:cubicBezTo>
                <a:lnTo>
                  <a:pt x="18" y="479"/>
                </a:lnTo>
                <a:lnTo>
                  <a:pt x="0" y="446"/>
                </a:lnTo>
                <a:lnTo>
                  <a:pt x="18" y="584"/>
                </a:lnTo>
                <a:lnTo>
                  <a:pt x="84" y="458"/>
                </a:lnTo>
                <a:lnTo>
                  <a:pt x="49" y="480"/>
                </a:lnTo>
                <a:cubicBezTo>
                  <a:pt x="57" y="445"/>
                  <a:pt x="82" y="325"/>
                  <a:pt x="96" y="269"/>
                </a:cubicBezTo>
                <a:cubicBezTo>
                  <a:pt x="110" y="213"/>
                  <a:pt x="116" y="183"/>
                  <a:pt x="133" y="141"/>
                </a:cubicBezTo>
                <a:cubicBezTo>
                  <a:pt x="150" y="99"/>
                  <a:pt x="187" y="38"/>
                  <a:pt x="198" y="17"/>
                </a:cubicBezTo>
                <a:lnTo>
                  <a:pt x="130" y="2"/>
                </a:lnTo>
                <a:lnTo>
                  <a:pt x="127" y="0"/>
                </a:lnTo>
                <a:close/>
              </a:path>
            </a:pathLst>
          </a:custGeom>
          <a:solidFill>
            <a:srgbClr val="990099"/>
          </a:solidFill>
          <a:ln w="3175" cap="flat" cmpd="sng">
            <a:solidFill>
              <a:srgbClr val="99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70" name="Freeform 112"/>
          <p:cNvSpPr/>
          <p:nvPr/>
        </p:nvSpPr>
        <p:spPr bwMode="auto">
          <a:xfrm>
            <a:off x="1150189" y="3124942"/>
            <a:ext cx="350384" cy="543151"/>
          </a:xfrm>
          <a:custGeom>
            <a:avLst/>
            <a:gdLst>
              <a:gd name="T0" fmla="*/ 2147483646 w 335"/>
              <a:gd name="T1" fmla="*/ 2147483646 h 859"/>
              <a:gd name="T2" fmla="*/ 2147483646 w 335"/>
              <a:gd name="T3" fmla="*/ 2147483646 h 859"/>
              <a:gd name="T4" fmla="*/ 2147483646 w 335"/>
              <a:gd name="T5" fmla="*/ 2147483646 h 859"/>
              <a:gd name="T6" fmla="*/ 2147483646 w 335"/>
              <a:gd name="T7" fmla="*/ 2147483646 h 859"/>
              <a:gd name="T8" fmla="*/ 2147483646 w 335"/>
              <a:gd name="T9" fmla="*/ 2147483646 h 859"/>
              <a:gd name="T10" fmla="*/ 2147483646 w 335"/>
              <a:gd name="T11" fmla="*/ 2147483646 h 859"/>
              <a:gd name="T12" fmla="*/ 2147483646 w 335"/>
              <a:gd name="T13" fmla="*/ 2147483646 h 859"/>
              <a:gd name="T14" fmla="*/ 2147483646 w 335"/>
              <a:gd name="T15" fmla="*/ 2147483646 h 859"/>
              <a:gd name="T16" fmla="*/ 2147483646 w 335"/>
              <a:gd name="T17" fmla="*/ 2147483646 h 859"/>
              <a:gd name="T18" fmla="*/ 2147483646 w 335"/>
              <a:gd name="T19" fmla="*/ 2147483646 h 859"/>
              <a:gd name="T20" fmla="*/ 2147483646 w 335"/>
              <a:gd name="T21" fmla="*/ 2147483646 h 859"/>
              <a:gd name="T22" fmla="*/ 2147483646 w 335"/>
              <a:gd name="T23" fmla="*/ 2147483646 h 859"/>
              <a:gd name="T24" fmla="*/ 2147483646 w 335"/>
              <a:gd name="T25" fmla="*/ 2147483646 h 859"/>
              <a:gd name="T26" fmla="*/ 2147483646 w 335"/>
              <a:gd name="T27" fmla="*/ 0 h 859"/>
              <a:gd name="T28" fmla="*/ 0 w 335"/>
              <a:gd name="T29" fmla="*/ 2147483646 h 859"/>
              <a:gd name="T30" fmla="*/ 2147483646 w 335"/>
              <a:gd name="T31" fmla="*/ 2147483646 h 85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35"/>
              <a:gd name="T49" fmla="*/ 0 h 859"/>
              <a:gd name="T50" fmla="*/ 335 w 335"/>
              <a:gd name="T51" fmla="*/ 859 h 85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35" h="859">
                <a:moveTo>
                  <a:pt x="2" y="6"/>
                </a:moveTo>
                <a:cubicBezTo>
                  <a:pt x="14" y="61"/>
                  <a:pt x="42" y="233"/>
                  <a:pt x="71" y="333"/>
                </a:cubicBezTo>
                <a:cubicBezTo>
                  <a:pt x="100" y="433"/>
                  <a:pt x="142" y="529"/>
                  <a:pt x="174" y="603"/>
                </a:cubicBezTo>
                <a:cubicBezTo>
                  <a:pt x="206" y="677"/>
                  <a:pt x="251" y="748"/>
                  <a:pt x="266" y="777"/>
                </a:cubicBezTo>
                <a:lnTo>
                  <a:pt x="230" y="763"/>
                </a:lnTo>
                <a:lnTo>
                  <a:pt x="335" y="859"/>
                </a:lnTo>
                <a:lnTo>
                  <a:pt x="300" y="714"/>
                </a:lnTo>
                <a:lnTo>
                  <a:pt x="296" y="762"/>
                </a:lnTo>
                <a:cubicBezTo>
                  <a:pt x="279" y="728"/>
                  <a:pt x="226" y="631"/>
                  <a:pt x="195" y="555"/>
                </a:cubicBezTo>
                <a:cubicBezTo>
                  <a:pt x="164" y="479"/>
                  <a:pt x="133" y="399"/>
                  <a:pt x="111" y="307"/>
                </a:cubicBezTo>
                <a:cubicBezTo>
                  <a:pt x="89" y="215"/>
                  <a:pt x="70" y="52"/>
                  <a:pt x="62" y="1"/>
                </a:cubicBezTo>
                <a:lnTo>
                  <a:pt x="63" y="0"/>
                </a:lnTo>
                <a:lnTo>
                  <a:pt x="0" y="4"/>
                </a:lnTo>
                <a:lnTo>
                  <a:pt x="2" y="6"/>
                </a:lnTo>
                <a:close/>
              </a:path>
            </a:pathLst>
          </a:custGeom>
          <a:solidFill>
            <a:srgbClr val="990099"/>
          </a:solidFill>
          <a:ln w="3175" cap="flat" cmpd="sng">
            <a:solidFill>
              <a:srgbClr val="99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71" name="Freeform 110"/>
          <p:cNvSpPr/>
          <p:nvPr/>
        </p:nvSpPr>
        <p:spPr bwMode="auto">
          <a:xfrm>
            <a:off x="1582215" y="2512621"/>
            <a:ext cx="350384" cy="1102179"/>
          </a:xfrm>
          <a:custGeom>
            <a:avLst/>
            <a:gdLst>
              <a:gd name="T0" fmla="*/ 2147483646 w 546"/>
              <a:gd name="T1" fmla="*/ 2147483646 h 1525"/>
              <a:gd name="T2" fmla="*/ 2147483646 w 546"/>
              <a:gd name="T3" fmla="*/ 2147483646 h 1525"/>
              <a:gd name="T4" fmla="*/ 2147483646 w 546"/>
              <a:gd name="T5" fmla="*/ 2147483646 h 1525"/>
              <a:gd name="T6" fmla="*/ 2147483646 w 546"/>
              <a:gd name="T7" fmla="*/ 2147483646 h 1525"/>
              <a:gd name="T8" fmla="*/ 2147483646 w 546"/>
              <a:gd name="T9" fmla="*/ 2147483646 h 1525"/>
              <a:gd name="T10" fmla="*/ 2147483646 w 546"/>
              <a:gd name="T11" fmla="*/ 2147483646 h 1525"/>
              <a:gd name="T12" fmla="*/ 2147483646 w 546"/>
              <a:gd name="T13" fmla="*/ 2147483646 h 1525"/>
              <a:gd name="T14" fmla="*/ 2147483646 w 546"/>
              <a:gd name="T15" fmla="*/ 2147483646 h 1525"/>
              <a:gd name="T16" fmla="*/ 0 w 546"/>
              <a:gd name="T17" fmla="*/ 2147483646 h 1525"/>
              <a:gd name="T18" fmla="*/ 2147483646 w 546"/>
              <a:gd name="T19" fmla="*/ 2147483646 h 1525"/>
              <a:gd name="T20" fmla="*/ 2147483646 w 546"/>
              <a:gd name="T21" fmla="*/ 2147483646 h 1525"/>
              <a:gd name="T22" fmla="*/ 2147483646 w 546"/>
              <a:gd name="T23" fmla="*/ 2147483646 h 1525"/>
              <a:gd name="T24" fmla="*/ 2147483646 w 546"/>
              <a:gd name="T25" fmla="*/ 2147483646 h 1525"/>
              <a:gd name="T26" fmla="*/ 2147483646 w 546"/>
              <a:gd name="T27" fmla="*/ 2147483646 h 1525"/>
              <a:gd name="T28" fmla="*/ 2147483646 w 546"/>
              <a:gd name="T29" fmla="*/ 2147483646 h 1525"/>
              <a:gd name="T30" fmla="*/ 2147483646 w 546"/>
              <a:gd name="T31" fmla="*/ 2147483646 h 1525"/>
              <a:gd name="T32" fmla="*/ 2147483646 w 546"/>
              <a:gd name="T33" fmla="*/ 2147483646 h 1525"/>
              <a:gd name="T34" fmla="*/ 2147483646 w 546"/>
              <a:gd name="T35" fmla="*/ 2147483646 h 1525"/>
              <a:gd name="T36" fmla="*/ 2147483646 w 546"/>
              <a:gd name="T37" fmla="*/ 2147483646 h 1525"/>
              <a:gd name="T38" fmla="*/ 2147483646 w 546"/>
              <a:gd name="T39" fmla="*/ 0 h 1525"/>
              <a:gd name="T40" fmla="*/ 2147483646 w 546"/>
              <a:gd name="T41" fmla="*/ 2147483646 h 15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46"/>
              <a:gd name="T64" fmla="*/ 0 h 1525"/>
              <a:gd name="T65" fmla="*/ 546 w 546"/>
              <a:gd name="T66" fmla="*/ 1525 h 152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46" h="1525">
                <a:moveTo>
                  <a:pt x="476" y="3"/>
                </a:moveTo>
                <a:cubicBezTo>
                  <a:pt x="450" y="39"/>
                  <a:pt x="354" y="128"/>
                  <a:pt x="318" y="214"/>
                </a:cubicBezTo>
                <a:cubicBezTo>
                  <a:pt x="282" y="300"/>
                  <a:pt x="273" y="395"/>
                  <a:pt x="258" y="520"/>
                </a:cubicBezTo>
                <a:cubicBezTo>
                  <a:pt x="243" y="645"/>
                  <a:pt x="241" y="848"/>
                  <a:pt x="227" y="963"/>
                </a:cubicBezTo>
                <a:cubicBezTo>
                  <a:pt x="213" y="1078"/>
                  <a:pt x="197" y="1137"/>
                  <a:pt x="171" y="1213"/>
                </a:cubicBezTo>
                <a:cubicBezTo>
                  <a:pt x="145" y="1289"/>
                  <a:pt x="86" y="1387"/>
                  <a:pt x="69" y="1422"/>
                </a:cubicBezTo>
                <a:lnTo>
                  <a:pt x="66" y="1422"/>
                </a:lnTo>
                <a:lnTo>
                  <a:pt x="71" y="1354"/>
                </a:lnTo>
                <a:lnTo>
                  <a:pt x="0" y="1525"/>
                </a:lnTo>
                <a:lnTo>
                  <a:pt x="158" y="1425"/>
                </a:lnTo>
                <a:lnTo>
                  <a:pt x="92" y="1446"/>
                </a:lnTo>
                <a:lnTo>
                  <a:pt x="92" y="1443"/>
                </a:lnTo>
                <a:cubicBezTo>
                  <a:pt x="109" y="1416"/>
                  <a:pt x="164" y="1353"/>
                  <a:pt x="194" y="1281"/>
                </a:cubicBezTo>
                <a:cubicBezTo>
                  <a:pt x="224" y="1209"/>
                  <a:pt x="251" y="1134"/>
                  <a:pt x="272" y="1014"/>
                </a:cubicBezTo>
                <a:cubicBezTo>
                  <a:pt x="293" y="894"/>
                  <a:pt x="306" y="672"/>
                  <a:pt x="318" y="558"/>
                </a:cubicBezTo>
                <a:cubicBezTo>
                  <a:pt x="330" y="444"/>
                  <a:pt x="333" y="387"/>
                  <a:pt x="347" y="327"/>
                </a:cubicBezTo>
                <a:cubicBezTo>
                  <a:pt x="361" y="267"/>
                  <a:pt x="371" y="245"/>
                  <a:pt x="404" y="196"/>
                </a:cubicBezTo>
                <a:cubicBezTo>
                  <a:pt x="437" y="147"/>
                  <a:pt x="522" y="58"/>
                  <a:pt x="546" y="31"/>
                </a:cubicBezTo>
                <a:lnTo>
                  <a:pt x="476" y="0"/>
                </a:lnTo>
                <a:lnTo>
                  <a:pt x="476" y="3"/>
                </a:lnTo>
                <a:close/>
              </a:path>
            </a:pathLst>
          </a:custGeom>
          <a:solidFill>
            <a:srgbClr val="990099"/>
          </a:solidFill>
          <a:ln w="3175" cap="flat" cmpd="sng">
            <a:solidFill>
              <a:srgbClr val="99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grpSp>
        <p:nvGrpSpPr>
          <p:cNvPr id="72" name="组合 71"/>
          <p:cNvGrpSpPr/>
          <p:nvPr/>
        </p:nvGrpSpPr>
        <p:grpSpPr bwMode="auto">
          <a:xfrm>
            <a:off x="2150373" y="3448824"/>
            <a:ext cx="1028571" cy="1532664"/>
            <a:chOff x="866177" y="2548873"/>
            <a:chExt cx="1508466" cy="2065604"/>
          </a:xfrm>
        </p:grpSpPr>
        <p:pic>
          <p:nvPicPr>
            <p:cNvPr id="73" name="图片 1" descr="50da81cb39dbb6fd5d5615640e24ab18972b376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177" y="2548873"/>
              <a:ext cx="1508466" cy="2065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文本框 12"/>
            <p:cNvSpPr txBox="1">
              <a:spLocks noChangeArrowheads="1"/>
            </p:cNvSpPr>
            <p:nvPr/>
          </p:nvSpPr>
          <p:spPr bwMode="auto">
            <a:xfrm>
              <a:off x="866177" y="4141635"/>
              <a:ext cx="1508465" cy="14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algn="ctr" eaLnBrk="1" hangingPunct="1"/>
              <a:r>
                <a:rPr lang="zh-CN" altLang="en-US" sz="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宋徽宗</a:t>
              </a:r>
              <a:endParaRPr lang="zh-CN" altLang="en-US" sz="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 bwMode="auto">
          <a:xfrm>
            <a:off x="3408943" y="3431646"/>
            <a:ext cx="1028571" cy="1532666"/>
            <a:chOff x="4436383" y="3237081"/>
            <a:chExt cx="1589077" cy="2174992"/>
          </a:xfrm>
        </p:grpSpPr>
        <p:pic>
          <p:nvPicPr>
            <p:cNvPr id="76" name="图片 13" descr="b17eca8065380cd7378d548da144ad345982813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6383" y="3237081"/>
              <a:ext cx="1589077" cy="2174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文本框 13"/>
            <p:cNvSpPr txBox="1">
              <a:spLocks noChangeArrowheads="1"/>
            </p:cNvSpPr>
            <p:nvPr/>
          </p:nvSpPr>
          <p:spPr bwMode="auto">
            <a:xfrm>
              <a:off x="4436383" y="4994911"/>
              <a:ext cx="1582221" cy="151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algn="ctr" eaLnBrk="1" hangingPunct="1"/>
              <a:r>
                <a:rPr lang="zh-CN" altLang="en-US" sz="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宋钦宗</a:t>
              </a:r>
              <a:endParaRPr lang="zh-CN" altLang="en-US" sz="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95" name="矩形 94"/>
          <p:cNvSpPr/>
          <p:nvPr/>
        </p:nvSpPr>
        <p:spPr>
          <a:xfrm>
            <a:off x="4373245" y="597535"/>
            <a:ext cx="4495800" cy="3107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靖康二年（</a:t>
            </a:r>
            <a:r>
              <a:rPr lang="en-US" altLang="zh-CN" sz="28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1127</a:t>
            </a:r>
            <a:r>
              <a:rPr lang="zh-CN" altLang="en-US" sz="28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年）四月，金军攻破东京，俘虏了宋徽宗、宋钦宗父子及大量赵氏皇族、后宫妃嫔与贵卿、朝臣等三千余人，押解北上，东京城中公私积蓄为之一空。史称“靖康之耻”。</a:t>
            </a:r>
            <a:endParaRPr lang="zh-CN" altLang="en-US" sz="2800" dirty="0" smtClean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34080" y="4670425"/>
            <a:ext cx="977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宋钦宗</a:t>
            </a:r>
            <a:endParaRPr lang="zh-CN" altLang="en-US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50110" y="4670425"/>
            <a:ext cx="977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宋徽宗</a:t>
            </a:r>
            <a:endParaRPr lang="zh-CN" altLang="en-US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 advTm="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95" grpId="0"/>
      <p:bldP spid="9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截图202203090406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2435" y="435610"/>
            <a:ext cx="5726430" cy="3590925"/>
          </a:xfrm>
          <a:prstGeom prst="rect">
            <a:avLst/>
          </a:prstGeom>
        </p:spPr>
      </p:pic>
      <p:pic>
        <p:nvPicPr>
          <p:cNvPr id="32" name="图片 31" descr="20100928170937-2013927715.jpg"/>
          <p:cNvPicPr>
            <a:picLocks noChangeAspect="1"/>
          </p:cNvPicPr>
          <p:nvPr/>
        </p:nvPicPr>
        <p:blipFill>
          <a:blip r:embed="rId2"/>
          <a:srcRect t="7356"/>
          <a:stretch>
            <a:fillRect/>
          </a:stretch>
        </p:blipFill>
        <p:spPr>
          <a:xfrm>
            <a:off x="6525260" y="599440"/>
            <a:ext cx="1598930" cy="2661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矩形 61"/>
          <p:cNvSpPr/>
          <p:nvPr/>
        </p:nvSpPr>
        <p:spPr>
          <a:xfrm>
            <a:off x="6525260" y="3399790"/>
            <a:ext cx="165608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赵构</a:t>
            </a:r>
            <a:endParaRPr lang="en-US" altLang="zh-CN" sz="2000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ctr"/>
            <a:r>
              <a:rPr lang="en-US" altLang="zh-CN" sz="2000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1107—1187</a:t>
            </a:r>
            <a:endParaRPr lang="en-US" altLang="zh-CN" sz="2000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501140" y="1015365"/>
            <a:ext cx="6727825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材料</a:t>
            </a:r>
            <a:r>
              <a:rPr lang="en-US" altLang="zh-CN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 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高宗本来一心想与金国议和，苟且偷安</a:t>
            </a:r>
            <a:r>
              <a:rPr lang="zh-CN" altLang="en-US" sz="2800">
                <a:solidFill>
                  <a:srgbClr val="00206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……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高宗和亲信大臣黄潜善、汪伯彦等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只想逃往南方,偏安一隅，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不想与金继续</a:t>
            </a:r>
            <a:r>
              <a:rPr lang="zh-CN" altLang="en-US" sz="2800">
                <a:solidFill>
                  <a:srgbClr val="00206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……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建谈元年(11</a:t>
            </a:r>
            <a:r>
              <a:rPr lang="en-US" altLang="zh-CN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27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年)十月，高宗刚一听说金军又南下，立即南逃扬州。</a:t>
            </a:r>
            <a:endParaRPr lang="zh-CN" altLang="en-US" sz="280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/>
            <a:r>
              <a:rPr lang="en-US" altLang="zh-CN" sz="2000">
                <a:solidFill>
                  <a:srgbClr val="00206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2000">
                <a:solidFill>
                  <a:srgbClr val="00206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张传玺《中国古代史纲》</a:t>
            </a:r>
            <a:endParaRPr lang="zh-CN" altLang="en-US" sz="2000">
              <a:solidFill>
                <a:srgbClr val="00206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0797" y="0"/>
            <a:ext cx="85020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buClrTx/>
              <a:buSzTx/>
              <a:buNone/>
            </a:pPr>
            <a:r>
              <a:rPr lang="zh-CN" altLang="en-US" sz="40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「</a:t>
            </a:r>
            <a:r>
              <a:rPr lang="zh-CN" altLang="en-US" sz="4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一</a:t>
            </a:r>
            <a:r>
              <a:rPr lang="zh-CN" altLang="en-US" sz="40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位精忠报国志难酬的将军」            </a:t>
            </a:r>
            <a:endParaRPr lang="zh-CN" altLang="en-US" sz="4000" b="1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70" y="1092835"/>
            <a:ext cx="2529840" cy="33000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5375" y="4471035"/>
            <a:ext cx="18738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岳飞</a:t>
            </a:r>
            <a:endParaRPr lang="zh-CN" altLang="en-US" sz="200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QQ截图202203100243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4685" y="563880"/>
            <a:ext cx="5506085" cy="390715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"/>
          <p:cNvSpPr txBox="1"/>
          <p:nvPr/>
        </p:nvSpPr>
        <p:spPr>
          <a:xfrm>
            <a:off x="4995545" y="2507615"/>
            <a:ext cx="3606800" cy="8115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36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铁浮屠  </a:t>
            </a:r>
            <a:endParaRPr lang="zh-CN" altLang="en-US" sz="3600" b="1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图片 1" descr="QQ截图202203090406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135" y="397510"/>
            <a:ext cx="7872730" cy="434848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1247140" y="923925"/>
            <a:ext cx="7387590" cy="1318260"/>
          </a:xfrm>
          <a:prstGeom prst="rect">
            <a:avLst/>
          </a:prstGeom>
          <a:solidFill>
            <a:srgbClr val="FFC000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3000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16800" y="923883"/>
            <a:ext cx="7743556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spcBef>
                <a:spcPts val="600"/>
              </a:spcBef>
            </a:pPr>
            <a:r>
              <a:rPr lang="zh-CN" altLang="en-US" sz="28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兀术大恸（大哭）曰：“自海上起兵，皆以此胜，今已矣</a:t>
            </a:r>
            <a:r>
              <a:rPr lang="en-US" altLang="zh-CN" sz="28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!</a:t>
            </a:r>
            <a:r>
              <a:rPr lang="zh-CN" altLang="en-US" sz="2800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endParaRPr lang="zh-CN" altLang="en-US" sz="2800" kern="0" dirty="0" smtClean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5360035" y="2242185"/>
            <a:ext cx="1456690" cy="73088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kern="0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lt"/>
              </a:rPr>
              <a:t>铁浮屠 </a:t>
            </a:r>
            <a:endParaRPr lang="zh-CN" altLang="en-US" sz="3200" kern="0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lt"/>
            </a:endParaRPr>
          </a:p>
        </p:txBody>
      </p:sp>
      <p:sp>
        <p:nvSpPr>
          <p:cNvPr id="6" name="TextBox 18"/>
          <p:cNvSpPr txBox="1"/>
          <p:nvPr/>
        </p:nvSpPr>
        <p:spPr>
          <a:xfrm>
            <a:off x="4995545" y="3031490"/>
            <a:ext cx="2185670" cy="128778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800" kern="0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长刀大斧</a:t>
            </a:r>
            <a:endParaRPr lang="en-US" altLang="zh-CN" sz="2800" kern="0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800" kern="0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专劈马足</a:t>
            </a:r>
            <a:endParaRPr lang="zh-CN" altLang="en-US" sz="2800" kern="0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87070" y="292735"/>
            <a:ext cx="791972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公元1125年，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一支特殊的队伍正在向北行进，队伍中最引人注目的是一位皇帝，然而，他此时已成为阶下囚</a:t>
            </a:r>
            <a:r>
              <a:rPr lang="en-US" altLang="zh-CN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zh-CN" altLang="en-US" sz="280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公元1127年，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又一支队伍从南向北行进，最引人注目的是两位皇帝，他们同样已成为阶下囚</a:t>
            </a:r>
            <a:r>
              <a:rPr lang="en-US" altLang="zh-CN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zh-CN" altLang="en-US" sz="280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这两支队伍都押送亡国之君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前往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同一个目的</a:t>
            </a:r>
            <a:endParaRPr lang="zh-CN" altLang="en-US" sz="280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6700" y="2891155"/>
            <a:ext cx="3679825" cy="20021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精忠岳飞：岳家军大破铁浮屠，视十万金戈铁马如无物，直捣黄龙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44015" y="632460"/>
            <a:ext cx="6082665" cy="37598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截图202203090406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1015" y="316865"/>
            <a:ext cx="7872730" cy="434848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172634" y="2875384"/>
            <a:ext cx="930899" cy="107815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08730" y="2856647"/>
            <a:ext cx="894803" cy="1170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700" b="1" kern="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郾城大捷</a:t>
            </a:r>
            <a:endParaRPr lang="zh-CN" altLang="en-US" sz="2700" b="1" kern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4" name="图片 13" descr="u=3453369492,3436840563&amp;fm=27&amp;gp=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560" y="316865"/>
            <a:ext cx="3556000" cy="433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矩形 14"/>
          <p:cNvSpPr/>
          <p:nvPr/>
        </p:nvSpPr>
        <p:spPr>
          <a:xfrm>
            <a:off x="6043403" y="539513"/>
            <a:ext cx="978134" cy="63355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04900" y="554645"/>
            <a:ext cx="1804737" cy="631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700" b="1" kern="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开封</a:t>
            </a:r>
            <a:endParaRPr lang="zh-CN" altLang="en-US" sz="2700" b="1" kern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409965" y="3660033"/>
            <a:ext cx="978134" cy="63355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71462" y="3675164"/>
            <a:ext cx="1804737" cy="631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700" b="1" kern="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郾城</a:t>
            </a:r>
            <a:endParaRPr lang="zh-CN" altLang="en-US" sz="2700" b="1" kern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五边形 22"/>
          <p:cNvSpPr/>
          <p:nvPr/>
        </p:nvSpPr>
        <p:spPr>
          <a:xfrm>
            <a:off x="152400" y="3698663"/>
            <a:ext cx="3471332" cy="584200"/>
          </a:xfrm>
          <a:prstGeom prst="homePlat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612" y="3691280"/>
            <a:ext cx="3327400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400" kern="0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十二道金牌诏岳飞班师</a:t>
            </a:r>
            <a:endParaRPr lang="zh-CN" altLang="en-US" sz="2400" kern="0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835970" y="1284951"/>
            <a:ext cx="1174429" cy="63355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38199" y="1300082"/>
            <a:ext cx="1804737" cy="631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700" b="1" kern="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朱仙镇</a:t>
            </a:r>
            <a:endParaRPr lang="zh-CN" altLang="en-US" sz="2700" b="1" kern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2400" y="1185545"/>
            <a:ext cx="5582285" cy="460375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t">
            <a:spAutoFit/>
          </a:bodyPr>
          <a:p>
            <a:r>
              <a:rPr lang="zh-CN" altLang="en-US" sz="24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岳飞说：“直捣黄龙府，与诸君痛饮耳”</a:t>
            </a:r>
            <a:endParaRPr lang="zh-CN" altLang="en-US" sz="2400" b="1" dirty="0" smtClean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/>
      <p:bldP spid="15" grpId="0" bldLvl="0" animBg="1"/>
      <p:bldP spid="20" grpId="0"/>
      <p:bldP spid="21" grpId="0" bldLvl="0" animBg="1"/>
      <p:bldP spid="22" grpId="0"/>
      <p:bldP spid="23" grpId="0" bldLvl="0" animBg="1"/>
      <p:bldP spid="26" grpId="0"/>
      <p:bldP spid="29" grpId="0" bldLvl="0" animBg="1"/>
      <p:bldP spid="30" grpId="0"/>
      <p:bldP spid="4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14120" y="486410"/>
            <a:ext cx="6715760" cy="4356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怒发冲冠，凭栏处、潇潇雨歇。抬望眼、仰天长啸，壮怀激烈。三十功名尘与土，八千里路云和月。莫等闲、白了少年头，空悲切。</a:t>
            </a:r>
            <a:endParaRPr lang="zh-CN" altLang="en-US" sz="2800" b="1" dirty="0" smtClean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8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靖康耻，犹未雪。臣子恨，何时灭。驾长车，踏破贺兰山缺。壮志饥餐胡虏肉，笑谈渴饮匈奴血。待从头、收拾旧山河，朝天阙。</a:t>
            </a:r>
            <a:endParaRPr lang="en-US" altLang="zh-CN" sz="2800" b="1" dirty="0" smtClean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>
              <a:lnSpc>
                <a:spcPct val="110000"/>
              </a:lnSpc>
            </a:pPr>
            <a:r>
              <a:rPr lang="en-US" altLang="zh-CN" sz="28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——</a:t>
            </a:r>
            <a:r>
              <a:rPr lang="zh-CN" altLang="en-US" sz="28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岳飞</a:t>
            </a:r>
            <a:r>
              <a:rPr lang="en-US" altLang="zh-CN" sz="28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·《</a:t>
            </a:r>
            <a:r>
              <a:rPr lang="zh-CN" altLang="en-US" sz="28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满江红</a:t>
            </a:r>
            <a:r>
              <a:rPr lang="en-US" altLang="zh-CN" sz="28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·</a:t>
            </a:r>
            <a:r>
              <a:rPr lang="zh-CN" altLang="en-US" sz="28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写怀</a:t>
            </a:r>
            <a:r>
              <a:rPr lang="en-US" altLang="zh-CN" sz="28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endParaRPr lang="en-US" altLang="zh-CN" sz="2800" b="1" dirty="0" smtClean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" name="纯音乐 - 悲伤的背景音乐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044180" y="4273550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22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14120" y="486410"/>
            <a:ext cx="6715760" cy="4356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怒发冲冠，凭栏处、潇潇雨歇。抬望眼、仰天长啸，壮怀激烈。三十功名尘与土，八千里路云和月。莫等闲、白了少年头，空悲切。</a:t>
            </a:r>
            <a:endParaRPr lang="zh-CN" altLang="en-US" sz="2800" b="1" dirty="0" smtClean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8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靖康耻，犹未雪。</a:t>
            </a:r>
            <a:r>
              <a:rPr lang="zh-CN" altLang="en-US" sz="28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臣子恨，何时灭。驾长车，踏破贺兰山缺。壮志饥餐胡虏肉，笑谈渴饮匈奴血。待从头、</a:t>
            </a:r>
            <a:r>
              <a:rPr lang="zh-CN" altLang="en-US" sz="28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收拾旧山河，</a:t>
            </a:r>
            <a:r>
              <a:rPr lang="zh-CN" altLang="en-US" sz="28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朝天阙。</a:t>
            </a:r>
            <a:endParaRPr lang="en-US" altLang="zh-CN" sz="2800" b="1" dirty="0" smtClean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>
              <a:lnSpc>
                <a:spcPct val="110000"/>
              </a:lnSpc>
            </a:pPr>
            <a:r>
              <a:rPr lang="en-US" altLang="zh-CN" sz="28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——</a:t>
            </a:r>
            <a:r>
              <a:rPr lang="zh-CN" altLang="en-US" sz="28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岳飞</a:t>
            </a:r>
            <a:r>
              <a:rPr lang="en-US" altLang="zh-CN" sz="28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·《</a:t>
            </a:r>
            <a:r>
              <a:rPr lang="zh-CN" altLang="en-US" sz="28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满江红</a:t>
            </a:r>
            <a:r>
              <a:rPr lang="en-US" altLang="zh-CN" sz="28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·</a:t>
            </a:r>
            <a:r>
              <a:rPr lang="zh-CN" altLang="en-US" sz="28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写怀</a:t>
            </a:r>
            <a:r>
              <a:rPr lang="en-US" altLang="zh-CN" sz="28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endParaRPr lang="en-US" altLang="zh-CN" sz="2800" b="1" dirty="0" smtClean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" name="纯音乐 - 悲伤的背景音乐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044180" y="4273550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22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581025" y="1297305"/>
            <a:ext cx="8408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宋体" panose="02010600030101010101" pitchFamily="2" charset="-122"/>
                <a:cs typeface="宋体" panose="02010600030101010101" pitchFamily="2" charset="-122"/>
              </a:rPr>
              <a:t>为什么宋高宗、秦桧以</a:t>
            </a:r>
            <a:r>
              <a:rPr lang="en-US" altLang="zh-CN" sz="28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宋体" panose="02010600030101010101" pitchFamily="2" charset="-122"/>
                <a:cs typeface="宋体" panose="02010600030101010101" pitchFamily="2" charset="-122"/>
              </a:rPr>
              <a:t>莫须有</a:t>
            </a:r>
            <a:r>
              <a:rPr lang="en-US" altLang="zh-CN" sz="28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8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宋体" panose="02010600030101010101" pitchFamily="2" charset="-122"/>
                <a:cs typeface="宋体" panose="02010600030101010101" pitchFamily="2" charset="-122"/>
              </a:rPr>
              <a:t>的罪名杀害岳飞？</a:t>
            </a:r>
            <a:endParaRPr lang="zh-CN" altLang="en-US" sz="2800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33220" y="2376170"/>
            <a:ext cx="671258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宋高宗和秦桧害怕抗金力量壮大，会危及他们的统治。</a:t>
            </a:r>
            <a:endParaRPr lang="zh-CN" altLang="en-US" sz="28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QQ截图202203090406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6590" y="353060"/>
            <a:ext cx="8034020" cy="443738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4775835" y="2576195"/>
            <a:ext cx="623570" cy="53594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任意多边形 23"/>
          <p:cNvSpPr/>
          <p:nvPr/>
        </p:nvSpPr>
        <p:spPr>
          <a:xfrm>
            <a:off x="5399405" y="2693670"/>
            <a:ext cx="1028065" cy="300355"/>
          </a:xfrm>
          <a:custGeom>
            <a:avLst/>
            <a:gdLst>
              <a:gd name="connsiteX0" fmla="*/ 1851377 w 1851377"/>
              <a:gd name="connsiteY0" fmla="*/ 11289 h 496711"/>
              <a:gd name="connsiteX1" fmla="*/ 1817511 w 1851377"/>
              <a:gd name="connsiteY1" fmla="*/ 0 h 496711"/>
              <a:gd name="connsiteX2" fmla="*/ 1772355 w 1851377"/>
              <a:gd name="connsiteY2" fmla="*/ 67733 h 496711"/>
              <a:gd name="connsiteX3" fmla="*/ 1761066 w 1851377"/>
              <a:gd name="connsiteY3" fmla="*/ 146756 h 496711"/>
              <a:gd name="connsiteX4" fmla="*/ 1738489 w 1851377"/>
              <a:gd name="connsiteY4" fmla="*/ 180622 h 496711"/>
              <a:gd name="connsiteX5" fmla="*/ 1727200 w 1851377"/>
              <a:gd name="connsiteY5" fmla="*/ 214489 h 496711"/>
              <a:gd name="connsiteX6" fmla="*/ 1659466 w 1851377"/>
              <a:gd name="connsiteY6" fmla="*/ 248356 h 496711"/>
              <a:gd name="connsiteX7" fmla="*/ 1636889 w 1851377"/>
              <a:gd name="connsiteY7" fmla="*/ 282222 h 496711"/>
              <a:gd name="connsiteX8" fmla="*/ 1569155 w 1851377"/>
              <a:gd name="connsiteY8" fmla="*/ 304800 h 496711"/>
              <a:gd name="connsiteX9" fmla="*/ 1456266 w 1851377"/>
              <a:gd name="connsiteY9" fmla="*/ 338667 h 496711"/>
              <a:gd name="connsiteX10" fmla="*/ 1422400 w 1851377"/>
              <a:gd name="connsiteY10" fmla="*/ 349956 h 496711"/>
              <a:gd name="connsiteX11" fmla="*/ 1365955 w 1851377"/>
              <a:gd name="connsiteY11" fmla="*/ 361245 h 496711"/>
              <a:gd name="connsiteX12" fmla="*/ 1332089 w 1851377"/>
              <a:gd name="connsiteY12" fmla="*/ 383822 h 496711"/>
              <a:gd name="connsiteX13" fmla="*/ 1185333 w 1851377"/>
              <a:gd name="connsiteY13" fmla="*/ 417689 h 496711"/>
              <a:gd name="connsiteX14" fmla="*/ 1117600 w 1851377"/>
              <a:gd name="connsiteY14" fmla="*/ 440267 h 496711"/>
              <a:gd name="connsiteX15" fmla="*/ 1038577 w 1851377"/>
              <a:gd name="connsiteY15" fmla="*/ 474133 h 496711"/>
              <a:gd name="connsiteX16" fmla="*/ 1004711 w 1851377"/>
              <a:gd name="connsiteY16" fmla="*/ 496711 h 496711"/>
              <a:gd name="connsiteX17" fmla="*/ 812800 w 1851377"/>
              <a:gd name="connsiteY17" fmla="*/ 485422 h 496711"/>
              <a:gd name="connsiteX18" fmla="*/ 722489 w 1851377"/>
              <a:gd name="connsiteY18" fmla="*/ 440267 h 496711"/>
              <a:gd name="connsiteX19" fmla="*/ 620889 w 1851377"/>
              <a:gd name="connsiteY19" fmla="*/ 417689 h 496711"/>
              <a:gd name="connsiteX20" fmla="*/ 530577 w 1851377"/>
              <a:gd name="connsiteY20" fmla="*/ 383822 h 496711"/>
              <a:gd name="connsiteX21" fmla="*/ 349955 w 1851377"/>
              <a:gd name="connsiteY21" fmla="*/ 361245 h 496711"/>
              <a:gd name="connsiteX22" fmla="*/ 282222 w 1851377"/>
              <a:gd name="connsiteY22" fmla="*/ 349956 h 496711"/>
              <a:gd name="connsiteX23" fmla="*/ 79022 w 1851377"/>
              <a:gd name="connsiteY23" fmla="*/ 338667 h 496711"/>
              <a:gd name="connsiteX24" fmla="*/ 0 w 1851377"/>
              <a:gd name="connsiteY24" fmla="*/ 316089 h 49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51377" h="496711">
                <a:moveTo>
                  <a:pt x="1851377" y="11289"/>
                </a:moveTo>
                <a:cubicBezTo>
                  <a:pt x="1840088" y="7526"/>
                  <a:pt x="1829410" y="0"/>
                  <a:pt x="1817511" y="0"/>
                </a:cubicBezTo>
                <a:cubicBezTo>
                  <a:pt x="1769742" y="0"/>
                  <a:pt x="1779043" y="27607"/>
                  <a:pt x="1772355" y="67733"/>
                </a:cubicBezTo>
                <a:cubicBezTo>
                  <a:pt x="1767981" y="93979"/>
                  <a:pt x="1768712" y="121270"/>
                  <a:pt x="1761066" y="146756"/>
                </a:cubicBezTo>
                <a:cubicBezTo>
                  <a:pt x="1757168" y="159751"/>
                  <a:pt x="1744556" y="168487"/>
                  <a:pt x="1738489" y="180622"/>
                </a:cubicBezTo>
                <a:cubicBezTo>
                  <a:pt x="1733167" y="191265"/>
                  <a:pt x="1734634" y="205197"/>
                  <a:pt x="1727200" y="214489"/>
                </a:cubicBezTo>
                <a:cubicBezTo>
                  <a:pt x="1711284" y="234384"/>
                  <a:pt x="1681776" y="240919"/>
                  <a:pt x="1659466" y="248356"/>
                </a:cubicBezTo>
                <a:cubicBezTo>
                  <a:pt x="1651940" y="259645"/>
                  <a:pt x="1648394" y="275031"/>
                  <a:pt x="1636889" y="282222"/>
                </a:cubicBezTo>
                <a:cubicBezTo>
                  <a:pt x="1616707" y="294836"/>
                  <a:pt x="1590442" y="294156"/>
                  <a:pt x="1569155" y="304800"/>
                </a:cubicBezTo>
                <a:cubicBezTo>
                  <a:pt x="1503527" y="337615"/>
                  <a:pt x="1540599" y="324611"/>
                  <a:pt x="1456266" y="338667"/>
                </a:cubicBezTo>
                <a:cubicBezTo>
                  <a:pt x="1444977" y="342430"/>
                  <a:pt x="1433944" y="347070"/>
                  <a:pt x="1422400" y="349956"/>
                </a:cubicBezTo>
                <a:cubicBezTo>
                  <a:pt x="1403785" y="354610"/>
                  <a:pt x="1383921" y="354508"/>
                  <a:pt x="1365955" y="361245"/>
                </a:cubicBezTo>
                <a:cubicBezTo>
                  <a:pt x="1353252" y="366009"/>
                  <a:pt x="1344839" y="379186"/>
                  <a:pt x="1332089" y="383822"/>
                </a:cubicBezTo>
                <a:cubicBezTo>
                  <a:pt x="1246921" y="414792"/>
                  <a:pt x="1257514" y="398003"/>
                  <a:pt x="1185333" y="417689"/>
                </a:cubicBezTo>
                <a:cubicBezTo>
                  <a:pt x="1162373" y="423951"/>
                  <a:pt x="1140178" y="432741"/>
                  <a:pt x="1117600" y="440267"/>
                </a:cubicBezTo>
                <a:cubicBezTo>
                  <a:pt x="1079608" y="452931"/>
                  <a:pt x="1077633" y="451815"/>
                  <a:pt x="1038577" y="474133"/>
                </a:cubicBezTo>
                <a:cubicBezTo>
                  <a:pt x="1026797" y="480864"/>
                  <a:pt x="1016000" y="489185"/>
                  <a:pt x="1004711" y="496711"/>
                </a:cubicBezTo>
                <a:cubicBezTo>
                  <a:pt x="940741" y="492948"/>
                  <a:pt x="876592" y="491498"/>
                  <a:pt x="812800" y="485422"/>
                </a:cubicBezTo>
                <a:cubicBezTo>
                  <a:pt x="752197" y="479650"/>
                  <a:pt x="776654" y="471218"/>
                  <a:pt x="722489" y="440267"/>
                </a:cubicBezTo>
                <a:cubicBezTo>
                  <a:pt x="698829" y="426747"/>
                  <a:pt x="638959" y="421303"/>
                  <a:pt x="620889" y="417689"/>
                </a:cubicBezTo>
                <a:cubicBezTo>
                  <a:pt x="481297" y="389770"/>
                  <a:pt x="674332" y="426949"/>
                  <a:pt x="530577" y="383822"/>
                </a:cubicBezTo>
                <a:cubicBezTo>
                  <a:pt x="493834" y="372799"/>
                  <a:pt x="372787" y="364099"/>
                  <a:pt x="349955" y="361245"/>
                </a:cubicBezTo>
                <a:cubicBezTo>
                  <a:pt x="327243" y="358406"/>
                  <a:pt x="305032" y="351857"/>
                  <a:pt x="282222" y="349956"/>
                </a:cubicBezTo>
                <a:cubicBezTo>
                  <a:pt x="214619" y="344322"/>
                  <a:pt x="146755" y="342430"/>
                  <a:pt x="79022" y="338667"/>
                </a:cubicBezTo>
                <a:cubicBezTo>
                  <a:pt x="32631" y="307740"/>
                  <a:pt x="58723" y="316089"/>
                  <a:pt x="0" y="316089"/>
                </a:cubicBezTo>
              </a:path>
            </a:pathLst>
          </a:cu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2" name="矩形 31"/>
          <p:cNvSpPr/>
          <p:nvPr/>
        </p:nvSpPr>
        <p:spPr>
          <a:xfrm>
            <a:off x="7518751" y="2511090"/>
            <a:ext cx="978134" cy="63355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80247" y="2526221"/>
            <a:ext cx="1804737" cy="631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700" b="1" kern="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称臣</a:t>
            </a:r>
            <a:endParaRPr lang="zh-CN" altLang="en-US" sz="2700" b="1" kern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522983" y="3209596"/>
            <a:ext cx="978134" cy="63355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84479" y="3224727"/>
            <a:ext cx="1804737" cy="631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700" b="1" kern="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割地</a:t>
            </a:r>
            <a:endParaRPr lang="zh-CN" altLang="en-US" sz="2700" b="1" kern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533020" y="3936283"/>
            <a:ext cx="978134" cy="63355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94517" y="3951414"/>
            <a:ext cx="1804737" cy="631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700" b="1" kern="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纳贡</a:t>
            </a:r>
            <a:endParaRPr lang="zh-CN" altLang="en-US" sz="2700" b="1" kern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4" grpId="0" bldLvl="0" animBg="1"/>
      <p:bldP spid="32" grpId="0" bldLvl="0" animBg="1"/>
      <p:bldP spid="33" grpId="0"/>
      <p:bldP spid="34" grpId="0" bldLvl="0" animBg="1"/>
      <p:bldP spid="35" grpId="0"/>
      <p:bldP spid="36" grpId="0" bldLvl="0" animBg="1"/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722630" y="2149475"/>
            <a:ext cx="8376920" cy="968375"/>
          </a:xfrm>
          <a:prstGeom prst="rect">
            <a:avLst/>
          </a:prstGeom>
          <a:solidFill>
            <a:schemeClr val="bg2"/>
          </a:solidFill>
          <a:ln>
            <a:solidFill>
              <a:srgbClr val="5B9BD5"/>
            </a:solidFill>
          </a:ln>
        </p:spPr>
        <p:txBody>
          <a:bodyPr wrap="square">
            <a:spAutoFit/>
          </a:bodyPr>
          <a:lstStyle/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“双方进一步确定西以大散关，东以淮河为界，金宋疆域从此稳定下来。此后的四十年间，双方再也没有发生过大的战事。”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 </a:t>
            </a:r>
            <a:endParaRPr kumimoji="0" lang="en-US" altLang="zh-C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——《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中国通史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·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肆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》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中国社科院历史研究所撰稿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  <p:sp>
        <p:nvSpPr>
          <p:cNvPr id="342" name="文本框 5"/>
          <p:cNvSpPr txBox="1"/>
          <p:nvPr/>
        </p:nvSpPr>
        <p:spPr>
          <a:xfrm>
            <a:off x="740410" y="927100"/>
            <a:ext cx="7663180" cy="968375"/>
          </a:xfrm>
          <a:prstGeom prst="rect">
            <a:avLst/>
          </a:prstGeom>
          <a:solidFill>
            <a:schemeClr val="bg2"/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十一月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,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和议成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,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南宋称臣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,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划淮为界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,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岁贡银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25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万两、绢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25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万匹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,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史称绍兴和议 。</a:t>
            </a:r>
            <a:endParaRPr kumimoji="0" lang="en-US" altLang="zh-C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   ——《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中国通史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·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肆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》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中国社科院历史研究所撰稿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  <p:cxnSp>
        <p:nvCxnSpPr>
          <p:cNvPr id="345" name="直接连接符 344"/>
          <p:cNvCxnSpPr/>
          <p:nvPr/>
        </p:nvCxnSpPr>
        <p:spPr>
          <a:xfrm flipV="1">
            <a:off x="4069715" y="2472055"/>
            <a:ext cx="2566035" cy="1524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46" name="直接连接符 345"/>
          <p:cNvCxnSpPr/>
          <p:nvPr/>
        </p:nvCxnSpPr>
        <p:spPr>
          <a:xfrm flipV="1">
            <a:off x="7075378" y="2487426"/>
            <a:ext cx="1614762" cy="1259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47" name="直接连接符 346"/>
          <p:cNvCxnSpPr/>
          <p:nvPr/>
        </p:nvCxnSpPr>
        <p:spPr>
          <a:xfrm>
            <a:off x="4275299" y="2840804"/>
            <a:ext cx="3483268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48" name="直接连接符 347"/>
          <p:cNvCxnSpPr/>
          <p:nvPr/>
        </p:nvCxnSpPr>
        <p:spPr>
          <a:xfrm flipV="1">
            <a:off x="5529411" y="1308544"/>
            <a:ext cx="2655596" cy="1326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49" name="圆角矩形标注 348"/>
          <p:cNvSpPr/>
          <p:nvPr/>
        </p:nvSpPr>
        <p:spPr>
          <a:xfrm>
            <a:off x="5667814" y="682854"/>
            <a:ext cx="3433007" cy="416714"/>
          </a:xfrm>
          <a:prstGeom prst="wedgeRoundRectCallout">
            <a:avLst>
              <a:gd name="adj1" fmla="val -71354"/>
              <a:gd name="adj2" fmla="val -19024"/>
              <a:gd name="adj3" fmla="val 16667"/>
            </a:avLst>
          </a:prstGeom>
          <a:solidFill>
            <a:srgbClr val="C00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tIns="27000" bIns="2700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给南宋人民带来沉重负担</a:t>
            </a:r>
            <a:endParaRPr kumimoji="0" lang="zh-CN" altLang="en-US" sz="2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  <p:sp>
        <p:nvSpPr>
          <p:cNvPr id="350" name="圆角矩形标注 349"/>
          <p:cNvSpPr/>
          <p:nvPr/>
        </p:nvSpPr>
        <p:spPr>
          <a:xfrm>
            <a:off x="1968797" y="1722456"/>
            <a:ext cx="3688442" cy="416714"/>
          </a:xfrm>
          <a:prstGeom prst="wedgeRoundRectCallout">
            <a:avLst>
              <a:gd name="adj1" fmla="val -3392"/>
              <a:gd name="adj2" fmla="val 104487"/>
              <a:gd name="adj3" fmla="val 16667"/>
            </a:avLst>
          </a:prstGeom>
          <a:solidFill>
            <a:srgbClr val="C00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tIns="27000" bIns="2700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确立南宋与金的对峙局面</a:t>
            </a:r>
            <a:endParaRPr kumimoji="0" lang="zh-CN" altLang="en-US" sz="2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  <p:sp>
        <p:nvSpPr>
          <p:cNvPr id="351" name="圆角矩形标注 350"/>
          <p:cNvSpPr/>
          <p:nvPr/>
        </p:nvSpPr>
        <p:spPr>
          <a:xfrm>
            <a:off x="3821483" y="2868938"/>
            <a:ext cx="5098128" cy="774835"/>
          </a:xfrm>
          <a:prstGeom prst="wedgeRoundRectCallout">
            <a:avLst>
              <a:gd name="adj1" fmla="val 5568"/>
              <a:gd name="adj2" fmla="val -77432"/>
              <a:gd name="adj3" fmla="val 16667"/>
            </a:avLst>
          </a:prstGeom>
          <a:solidFill>
            <a:srgbClr val="C00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lIns="27000" tIns="27000" rIns="27000" bIns="27000" anchor="ctr">
            <a:spAutoFit/>
          </a:bodyPr>
          <a:lstStyle/>
          <a:p>
            <a:pPr marL="0" marR="0" lvl="0" indent="539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客观上获得较长的和平局面，有利于南北经济恢复发展和各族人民友好交往。</a:t>
            </a:r>
            <a:endParaRPr kumimoji="0" lang="zh-CN" altLang="en-US" sz="2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  <p:sp>
        <p:nvSpPr>
          <p:cNvPr id="353" name="矩形 352"/>
          <p:cNvSpPr/>
          <p:nvPr/>
        </p:nvSpPr>
        <p:spPr>
          <a:xfrm>
            <a:off x="821690" y="3643630"/>
            <a:ext cx="8178800" cy="737235"/>
          </a:xfrm>
          <a:prstGeom prst="rect">
            <a:avLst/>
          </a:prstGeom>
          <a:solidFill>
            <a:schemeClr val="bg2"/>
          </a:solidFill>
          <a:ln>
            <a:solidFill>
              <a:srgbClr val="5B9BD5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    昔者金人草居野外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,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今者城郭宫室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,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政教号令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,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一切不异于中国。</a:t>
            </a:r>
            <a:endParaRPr kumimoji="0" lang="en-US" altLang="zh-C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         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——《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宋史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》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  <p:sp>
        <p:nvSpPr>
          <p:cNvPr id="354" name="圆角矩形标注 353"/>
          <p:cNvSpPr/>
          <p:nvPr/>
        </p:nvSpPr>
        <p:spPr>
          <a:xfrm>
            <a:off x="1322070" y="4468679"/>
            <a:ext cx="7367905" cy="420002"/>
          </a:xfrm>
          <a:prstGeom prst="wedgeRoundRectCallout">
            <a:avLst>
              <a:gd name="adj1" fmla="val 2459"/>
              <a:gd name="adj2" fmla="val -66491"/>
              <a:gd name="adj3" fmla="val 16667"/>
            </a:avLst>
          </a:prstGeom>
          <a:solidFill>
            <a:srgbClr val="C00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lIns="27000" tIns="27000" rIns="27000" bIns="270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    </a:t>
            </a:r>
            <a:r>
              <a:rPr kumimoji="0" lang="zh-CN" altLang="zh-CN" sz="2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有利于民族融合的加强，边疆地区</a:t>
            </a:r>
            <a:r>
              <a:rPr kumimoji="0" lang="zh-CN" altLang="en-US" sz="2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的开发</a:t>
            </a:r>
            <a:r>
              <a:rPr kumimoji="0" lang="zh-CN" altLang="zh-CN" sz="2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，社会进步</a:t>
            </a:r>
            <a:r>
              <a:rPr kumimoji="0" lang="zh-CN" altLang="en-US" sz="2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。</a:t>
            </a:r>
            <a:endParaRPr kumimoji="0" lang="zh-CN" altLang="zh-CN" sz="2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  <p:cxnSp>
        <p:nvCxnSpPr>
          <p:cNvPr id="355" name="直接连接符 354"/>
          <p:cNvCxnSpPr/>
          <p:nvPr/>
        </p:nvCxnSpPr>
        <p:spPr>
          <a:xfrm flipV="1">
            <a:off x="6684763" y="4004438"/>
            <a:ext cx="2005081" cy="1567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590040" y="89535"/>
            <a:ext cx="5654675" cy="4140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zh-CN" altLang="en-US" sz="21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结合和议内容，谈谈如何评价“宋金和议”？</a:t>
            </a:r>
            <a:endParaRPr lang="zh-CN" altLang="en-US" sz="21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363" name="直接连接符 362"/>
          <p:cNvCxnSpPr/>
          <p:nvPr/>
        </p:nvCxnSpPr>
        <p:spPr>
          <a:xfrm flipV="1">
            <a:off x="3042764" y="1322022"/>
            <a:ext cx="1129052" cy="1326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58" name="圆角矩形标注 357"/>
          <p:cNvSpPr/>
          <p:nvPr/>
        </p:nvSpPr>
        <p:spPr>
          <a:xfrm>
            <a:off x="2097062" y="438620"/>
            <a:ext cx="3433007" cy="416714"/>
          </a:xfrm>
          <a:prstGeom prst="wedgeRoundRectCallout">
            <a:avLst>
              <a:gd name="adj1" fmla="val 37180"/>
              <a:gd name="adj2" fmla="val 79107"/>
              <a:gd name="adj3" fmla="val 16667"/>
            </a:avLst>
          </a:prstGeom>
          <a:solidFill>
            <a:srgbClr val="C000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tIns="27000" bIns="2700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对南宋而言是屈辱条款</a:t>
            </a:r>
            <a:endParaRPr kumimoji="0" lang="zh-CN" altLang="en-US" sz="2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" grpId="0" bldLvl="0" animBg="1"/>
      <p:bldP spid="350" grpId="0" bldLvl="0" animBg="1"/>
      <p:bldP spid="351" grpId="0" bldLvl="0" animBg="1"/>
      <p:bldP spid="354" grpId="0" bldLvl="0" animBg="1"/>
      <p:bldP spid="358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0285" y="1816100"/>
            <a:ext cx="7123430" cy="21583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28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28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民族交往的过程中，有冲突，也有友好交流。在辽宋夏金等政权并立的</a:t>
            </a:r>
            <a:r>
              <a:rPr lang="en-US" sz="28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200</a:t>
            </a:r>
            <a:r>
              <a:rPr lang="zh-CN" altLang="en-US" sz="28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多年间，宋辽战争进行了</a:t>
            </a:r>
            <a:r>
              <a:rPr lang="en-US" sz="28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25</a:t>
            </a:r>
            <a:r>
              <a:rPr lang="zh-CN" altLang="en-US" sz="28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年，宋金战争进行了</a:t>
            </a:r>
            <a:r>
              <a:rPr lang="en-US" sz="28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17</a:t>
            </a:r>
            <a:r>
              <a:rPr lang="zh-CN" altLang="en-US" sz="2800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年，除此之外的时间，都处于相对稳定的局面。</a:t>
            </a:r>
            <a:endParaRPr lang="zh-CN" altLang="en-US" sz="28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4101" name="图片 13" descr="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"/>
          <p:cNvPicPr>
            <a:picLocks noChangeAspect="1"/>
          </p:cNvPicPr>
          <p:nvPr/>
        </p:nvPicPr>
        <p:blipFill>
          <a:blip r:embed="rId1"/>
          <a:srcRect t="33768" b="3226"/>
          <a:stretch>
            <a:fillRect/>
          </a:stretch>
        </p:blipFill>
        <p:spPr>
          <a:xfrm>
            <a:off x="6264910" y="34925"/>
            <a:ext cx="2825750" cy="1781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139440"/>
            <a:ext cx="9144000" cy="2119313"/>
          </a:xfrm>
          <a:prstGeom prst="rect">
            <a:avLst/>
          </a:prstGeom>
        </p:spPr>
      </p:pic>
      <p:pic>
        <p:nvPicPr>
          <p:cNvPr id="9" name="图片 8" descr="图片包含 植物, 文字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724" y="0"/>
            <a:ext cx="1616869" cy="155114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58540" y="1300480"/>
            <a:ext cx="2263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accent4">
                    <a:lumMod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第 </a:t>
            </a:r>
            <a:r>
              <a:rPr lang="en-US" altLang="zh-CN" sz="3600" b="1">
                <a:solidFill>
                  <a:schemeClr val="accent4">
                    <a:lumMod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8 </a:t>
            </a:r>
            <a:r>
              <a:rPr lang="zh-CN" altLang="en-US" sz="3600" b="1">
                <a:solidFill>
                  <a:schemeClr val="accent4">
                    <a:lumMod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课</a:t>
            </a:r>
            <a:endParaRPr lang="zh-CN" altLang="en-US" sz="3600" b="1">
              <a:solidFill>
                <a:schemeClr val="accent4">
                  <a:lumMod val="50000"/>
                </a:scheme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26235" y="2032635"/>
            <a:ext cx="630809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仿宋" panose="02010609060101010101" charset="-122"/>
                <a:ea typeface="仿宋" panose="02010609060101010101" charset="-122"/>
              </a:rPr>
              <a:t>金与南宋的对峙</a:t>
            </a:r>
            <a:endParaRPr lang="zh-CN" altLang="en-US" sz="66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619" y="3094355"/>
            <a:ext cx="1108710" cy="509111"/>
          </a:xfrm>
          <a:prstGeom prst="rect">
            <a:avLst/>
          </a:prstGeom>
        </p:spPr>
      </p:pic>
      <p:pic>
        <p:nvPicPr>
          <p:cNvPr id="4101" name="图片 13" descr="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"/>
          <p:cNvPicPr>
            <a:picLocks noChangeAspect="1"/>
          </p:cNvPicPr>
          <p:nvPr/>
        </p:nvPicPr>
        <p:blipFill>
          <a:blip r:embed="rId4"/>
          <a:srcRect t="33768" b="3226"/>
          <a:stretch>
            <a:fillRect/>
          </a:stretch>
        </p:blipFill>
        <p:spPr>
          <a:xfrm>
            <a:off x="6264910" y="34925"/>
            <a:ext cx="2825750" cy="1781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313055" y="-34925"/>
            <a:ext cx="861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zh-CN" altLang="en-US" sz="4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「一位文韬武略的少数民族首领」            </a:t>
            </a:r>
            <a:endParaRPr lang="zh-CN" altLang="en-US" sz="4000" b="1" kern="0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lt"/>
            </a:endParaRPr>
          </a:p>
        </p:txBody>
      </p:sp>
      <p:pic>
        <p:nvPicPr>
          <p:cNvPr id="3" name="图片 2" descr="QQ图片202203082100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7080" y="1361440"/>
            <a:ext cx="1986280" cy="28695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63975" y="4231005"/>
            <a:ext cx="94869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阿骨打</a:t>
            </a:r>
            <a:endParaRPr lang="zh-CN" altLang="en-US" sz="20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18025" y="1102995"/>
            <a:ext cx="4429760" cy="298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002060"/>
                </a:solidFill>
              </a:rPr>
              <a:t>材料</a:t>
            </a:r>
            <a:r>
              <a:rPr lang="en-US" altLang="zh-CN" sz="2800">
                <a:solidFill>
                  <a:srgbClr val="002060"/>
                </a:solidFill>
                <a:latin typeface="宋体" panose="02010600030101010101" pitchFamily="2" charset="-122"/>
              </a:rPr>
              <a:t>1  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金之先，出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靺鞨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氏……五代时，契丹尽取渤海地，而黑水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靺鞨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附属于契丹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。生女直（即女真）地有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黑龙江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、长白山，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所谓白山、黑水是也。</a:t>
            </a:r>
            <a:endParaRPr lang="zh-CN" altLang="en-US" sz="280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/>
            <a:r>
              <a:rPr lang="en-US" altLang="zh-CN" sz="2000">
                <a:solidFill>
                  <a:srgbClr val="002060"/>
                </a:solidFill>
              </a:rPr>
              <a:t>               </a:t>
            </a:r>
            <a:r>
              <a:rPr lang="en-US" altLang="zh-CN" sz="2000">
                <a:solidFill>
                  <a:srgbClr val="002060"/>
                </a:solidFill>
                <a:latin typeface="宋体" panose="02010600030101010101" pitchFamily="2" charset="-122"/>
              </a:rPr>
              <a:t> ——</a:t>
            </a:r>
            <a:r>
              <a:rPr lang="zh-CN" altLang="en-US" sz="2000">
                <a:solidFill>
                  <a:srgbClr val="002060"/>
                </a:solidFill>
              </a:rPr>
              <a:t>《金史》卷一《世纪》</a:t>
            </a:r>
            <a:endParaRPr lang="zh-CN" altLang="en-US" sz="2000">
              <a:solidFill>
                <a:srgbClr val="00206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820" y="1150620"/>
            <a:ext cx="4180205" cy="2936875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 rot="2153875">
            <a:off x="3652520" y="1452880"/>
            <a:ext cx="210820" cy="988060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3870960" y="1211580"/>
            <a:ext cx="4760595" cy="2427605"/>
          </a:xfrm>
          <a:prstGeom prst="rect">
            <a:avLst/>
          </a:prstGeom>
          <a:noFill/>
          <a:ln w="38100">
            <a:noFill/>
            <a:prstDash val="sysDot"/>
          </a:ln>
        </p:spPr>
        <p:txBody>
          <a:bodyPr wrap="square">
            <a:spAutoFit/>
          </a:bodyPr>
          <a:p>
            <a:pPr lvl="0" fontAlgn="ctr">
              <a:lnSpc>
                <a:spcPct val="110000"/>
              </a:lnSpc>
              <a:spcAft>
                <a:spcPts val="800"/>
              </a:spcAft>
              <a:buSzPct val="100000"/>
            </a:pPr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材料</a:t>
            </a:r>
            <a:r>
              <a:rPr lang="en-US" altLang="zh-CN" sz="2800">
                <a:solidFill>
                  <a:srgbClr val="00206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 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（女真人）俗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勇悍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，喜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战斗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，耐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饥渴苦辛，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骑马上下崖壁如飞，济江河不用舟楫，浮马而渡。</a:t>
            </a:r>
            <a:endParaRPr lang="zh-CN" altLang="en-US" sz="280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lvl="0" algn="r" fontAlgn="ctr">
              <a:lnSpc>
                <a:spcPct val="110000"/>
              </a:lnSpc>
              <a:spcAft>
                <a:spcPts val="800"/>
              </a:spcAft>
              <a:buSzPct val="100000"/>
            </a:pPr>
            <a:r>
              <a:rPr lang="zh-CN" altLang="en-US" sz="2000">
                <a:solidFill>
                  <a:srgbClr val="00206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—— [宋]宇文懋昭《大金国志》</a:t>
            </a:r>
            <a:endParaRPr lang="zh-CN" altLang="en-US" sz="2000">
              <a:solidFill>
                <a:srgbClr val="002060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7" name="图片 6" descr="女真人像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4020" y="760095"/>
            <a:ext cx="1744345" cy="3172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1957070" y="3996690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女真人像</a:t>
            </a:r>
            <a:endParaRPr lang="zh-CN" altLang="en-US" sz="200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816225" y="1017905"/>
            <a:ext cx="5891530" cy="3107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0" hangingPunct="0"/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材料</a:t>
            </a:r>
            <a:r>
              <a:rPr lang="en-US" altLang="zh-CN" sz="2800">
                <a:solidFill>
                  <a:srgbClr val="00206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en-US" altLang="zh-CN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辽朝对女真的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剥削和压迫非常残酷，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女真每年需要以北珠、貂皮、名马、人参、生金和猎鹰“海东青”等贡献给辽朝。辽朝最后一个皇帝耶律延禧（天祚帝）荒淫暴虐，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对女真人的勒索压迫更加凶狠。</a:t>
            </a:r>
            <a:endParaRPr lang="en-US" altLang="zh-CN" sz="280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 eaLnBrk="0" hangingPunct="0"/>
            <a:r>
              <a:rPr lang="en-US" altLang="zh-CN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en-US" altLang="zh-CN" sz="2000">
                <a:solidFill>
                  <a:srgbClr val="00206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——</a:t>
            </a:r>
            <a:r>
              <a:rPr lang="zh-CN" altLang="en-US" sz="2000">
                <a:solidFill>
                  <a:srgbClr val="00206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朱绍侯</a:t>
            </a:r>
            <a:r>
              <a:rPr lang="en-US" altLang="zh-CN" sz="2000">
                <a:solidFill>
                  <a:srgbClr val="00206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《</a:t>
            </a:r>
            <a:r>
              <a:rPr lang="zh-CN" altLang="en-US" sz="2000">
                <a:solidFill>
                  <a:srgbClr val="00206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中国古代史</a:t>
            </a:r>
            <a:r>
              <a:rPr lang="en-US" altLang="zh-CN" sz="2000">
                <a:solidFill>
                  <a:srgbClr val="00206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》</a:t>
            </a:r>
            <a:r>
              <a:rPr lang="zh-CN" altLang="en-US" sz="2000">
                <a:solidFill>
                  <a:srgbClr val="00206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下册</a:t>
            </a:r>
            <a:endParaRPr lang="zh-CN" altLang="en-US" sz="2000">
              <a:solidFill>
                <a:srgbClr val="002060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3316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025" y="884555"/>
            <a:ext cx="2425700" cy="260604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22" name="文本框 21"/>
          <p:cNvSpPr txBox="1"/>
          <p:nvPr/>
        </p:nvSpPr>
        <p:spPr>
          <a:xfrm>
            <a:off x="687070" y="3490595"/>
            <a:ext cx="1645920" cy="706755"/>
          </a:xfrm>
          <a:prstGeom prst="rect">
            <a:avLst/>
          </a:prstGeom>
          <a:noFill/>
          <a:ln w="15875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辽天祚帝</a:t>
            </a:r>
            <a:endParaRPr lang="zh-CN" altLang="en-US" sz="200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ctr"/>
            <a:r>
              <a:rPr lang="zh-CN" altLang="en-US" sz="200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altLang="zh-CN" sz="200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1075-1128</a:t>
            </a:r>
            <a:r>
              <a:rPr lang="zh-CN" altLang="en-US" sz="200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</a:t>
            </a:r>
            <a:endParaRPr lang="zh-CN" altLang="en-US" sz="200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Line 72"/>
          <p:cNvSpPr/>
          <p:nvPr/>
        </p:nvSpPr>
        <p:spPr>
          <a:xfrm rot="5400000">
            <a:off x="-1477010" y="2550795"/>
            <a:ext cx="4900295" cy="40640"/>
          </a:xfrm>
          <a:prstGeom prst="line">
            <a:avLst/>
          </a:prstGeom>
          <a:ln w="165100" cap="flat" cmpd="sng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24" name="MH_Text_3"/>
          <p:cNvSpPr/>
          <p:nvPr>
            <p:custDataLst>
              <p:tags r:id="rId1"/>
            </p:custDataLst>
          </p:nvPr>
        </p:nvSpPr>
        <p:spPr>
          <a:xfrm>
            <a:off x="5212715" y="1397635"/>
            <a:ext cx="1466850" cy="44958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algn="l">
              <a:lnSpc>
                <a:spcPct val="110000"/>
              </a:lnSpc>
            </a:pP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中宋" panose="02010600040101010101" pitchFamily="2" charset="-122"/>
              </a:rPr>
              <a:t>统一女真</a:t>
            </a:r>
            <a:endParaRPr lang="zh-CN" altLang="en-US" sz="2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华文中宋" panose="02010600040101010101" pitchFamily="2" charset="-122"/>
            </a:endParaRPr>
          </a:p>
        </p:txBody>
      </p:sp>
      <p:sp>
        <p:nvSpPr>
          <p:cNvPr id="25" name="MH_Text_3"/>
          <p:cNvSpPr/>
          <p:nvPr>
            <p:custDataLst>
              <p:tags r:id="rId2"/>
            </p:custDataLst>
          </p:nvPr>
        </p:nvSpPr>
        <p:spPr>
          <a:xfrm>
            <a:off x="5250180" y="3862070"/>
            <a:ext cx="1425575" cy="4381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algn="l">
              <a:lnSpc>
                <a:spcPct val="110000"/>
              </a:lnSpc>
            </a:pP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起兵抗辽</a:t>
            </a:r>
            <a:endParaRPr lang="zh-CN" altLang="en-US" sz="2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26" name="MH_Text_3"/>
          <p:cNvSpPr/>
          <p:nvPr>
            <p:custDataLst>
              <p:tags r:id="rId3"/>
            </p:custDataLst>
          </p:nvPr>
        </p:nvSpPr>
        <p:spPr>
          <a:xfrm>
            <a:off x="5039995" y="294005"/>
            <a:ext cx="3794125" cy="123761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algn="l">
              <a:lnSpc>
                <a:spcPct val="110000"/>
              </a:lnSpc>
            </a:pP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建立女真政权，国号大金</a:t>
            </a:r>
            <a:endParaRPr lang="zh-CN" altLang="en-US" sz="2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阿骨打就是金太祖</a:t>
            </a:r>
            <a:endParaRPr lang="zh-CN" altLang="en-US" sz="2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7" name="MH_Text_3"/>
          <p:cNvSpPr/>
          <p:nvPr>
            <p:custDataLst>
              <p:tags r:id="rId4"/>
            </p:custDataLst>
          </p:nvPr>
        </p:nvSpPr>
        <p:spPr>
          <a:xfrm>
            <a:off x="1777365" y="464185"/>
            <a:ext cx="1629410" cy="37084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>
              <a:lnSpc>
                <a:spcPct val="110000"/>
              </a:lnSpc>
            </a:pPr>
            <a:r>
              <a:rPr lang="en-US" altLang="zh-CN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11</a:t>
            </a: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世纪末</a:t>
            </a:r>
            <a:endParaRPr lang="zh-CN" altLang="en-US" sz="2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8" name="MH_Text_3"/>
          <p:cNvSpPr/>
          <p:nvPr>
            <p:custDataLst>
              <p:tags r:id="rId5"/>
            </p:custDataLst>
          </p:nvPr>
        </p:nvSpPr>
        <p:spPr>
          <a:xfrm>
            <a:off x="1777365" y="2291080"/>
            <a:ext cx="1226185" cy="5619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>
              <a:lnSpc>
                <a:spcPct val="110000"/>
              </a:lnSpc>
            </a:pPr>
            <a:r>
              <a:rPr lang="en-US" altLang="zh-CN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1115</a:t>
            </a: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年</a:t>
            </a:r>
            <a:endParaRPr lang="zh-CN" altLang="en-US" sz="2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9" name="MH_Text_3"/>
          <p:cNvSpPr/>
          <p:nvPr>
            <p:custDataLst>
              <p:tags r:id="rId6"/>
            </p:custDataLst>
          </p:nvPr>
        </p:nvSpPr>
        <p:spPr>
          <a:xfrm>
            <a:off x="1777365" y="1364615"/>
            <a:ext cx="1628775" cy="482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>
              <a:lnSpc>
                <a:spcPct val="110000"/>
              </a:lnSpc>
            </a:pPr>
            <a:r>
              <a:rPr lang="en-US" altLang="zh-CN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12</a:t>
            </a: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世纪初</a:t>
            </a:r>
            <a:endParaRPr lang="zh-CN" altLang="en-US" sz="2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0" name="MH_Text_3"/>
          <p:cNvSpPr/>
          <p:nvPr>
            <p:custDataLst>
              <p:tags r:id="rId7"/>
            </p:custDataLst>
          </p:nvPr>
        </p:nvSpPr>
        <p:spPr>
          <a:xfrm>
            <a:off x="5088890" y="2351405"/>
            <a:ext cx="2279650" cy="123761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algn="l">
              <a:lnSpc>
                <a:spcPct val="110000"/>
              </a:lnSpc>
            </a:pP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改革军政体制颁行女真文字发展生产</a:t>
            </a:r>
            <a:endParaRPr lang="zh-CN" altLang="en-US" sz="2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31" name="MH_Text_3"/>
          <p:cNvSpPr/>
          <p:nvPr>
            <p:custDataLst>
              <p:tags r:id="rId8"/>
            </p:custDataLst>
          </p:nvPr>
        </p:nvSpPr>
        <p:spPr>
          <a:xfrm>
            <a:off x="1777365" y="3784600"/>
            <a:ext cx="1546860" cy="45021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>
              <a:lnSpc>
                <a:spcPct val="110000"/>
              </a:lnSpc>
            </a:pP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建国后</a:t>
            </a:r>
            <a:endParaRPr lang="zh-CN" altLang="en-US" sz="2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箭头: 五边形 11"/>
          <p:cNvSpPr/>
          <p:nvPr/>
        </p:nvSpPr>
        <p:spPr>
          <a:xfrm flipV="1">
            <a:off x="1054100" y="672465"/>
            <a:ext cx="647700" cy="100330"/>
          </a:xfrm>
          <a:prstGeom prst="homePlate">
            <a:avLst/>
          </a:prstGeom>
          <a:solidFill>
            <a:schemeClr val="tx2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箭头: 五边形 11"/>
          <p:cNvSpPr/>
          <p:nvPr/>
        </p:nvSpPr>
        <p:spPr>
          <a:xfrm flipV="1">
            <a:off x="1054100" y="1555750"/>
            <a:ext cx="647700" cy="100330"/>
          </a:xfrm>
          <a:prstGeom prst="homePlate">
            <a:avLst/>
          </a:prstGeom>
          <a:solidFill>
            <a:schemeClr val="tx2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箭头: 五边形 11"/>
          <p:cNvSpPr/>
          <p:nvPr/>
        </p:nvSpPr>
        <p:spPr>
          <a:xfrm flipV="1">
            <a:off x="1054100" y="2463800"/>
            <a:ext cx="647700" cy="100330"/>
          </a:xfrm>
          <a:prstGeom prst="homePlate">
            <a:avLst/>
          </a:prstGeom>
          <a:solidFill>
            <a:schemeClr val="tx2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箭头: 五边形 11"/>
          <p:cNvSpPr/>
          <p:nvPr/>
        </p:nvSpPr>
        <p:spPr>
          <a:xfrm flipV="1">
            <a:off x="1057910" y="3959225"/>
            <a:ext cx="647700" cy="100330"/>
          </a:xfrm>
          <a:prstGeom prst="homePlate">
            <a:avLst/>
          </a:prstGeom>
          <a:solidFill>
            <a:schemeClr val="tx2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569" y="3725545"/>
            <a:ext cx="1108710" cy="50911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813685" y="1267460"/>
            <a:ext cx="580834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材料</a:t>
            </a:r>
            <a:r>
              <a:rPr lang="en-US" altLang="zh-CN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</a:t>
            </a:r>
            <a:r>
              <a:rPr lang="en-US" altLang="zh-CN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宋人范仲熊说:“(天祚帝)拒谏饰非，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穷奢极欲，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盘于游畋,信用谗谄，纪纲废弛，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人情怨怒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,故金人乘其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敝</a:t>
            </a:r>
            <a:r>
              <a:rPr lang="zh-CN" altLang="en-US" sz="280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而攻之。”</a:t>
            </a:r>
            <a:endParaRPr lang="zh-CN" altLang="en-US" sz="280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/>
            <a:r>
              <a:rPr lang="en-US" altLang="zh-CN" sz="2000">
                <a:solidFill>
                  <a:srgbClr val="00206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2000">
                <a:solidFill>
                  <a:srgbClr val="00206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朱绍侯等《中国古代史》(下册)</a:t>
            </a:r>
            <a:endParaRPr lang="zh-CN" altLang="en-US" sz="2000">
              <a:solidFill>
                <a:srgbClr val="00206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3316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7675" y="1066800"/>
            <a:ext cx="2256155" cy="242379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22" name="文本框 21"/>
          <p:cNvSpPr txBox="1"/>
          <p:nvPr/>
        </p:nvSpPr>
        <p:spPr>
          <a:xfrm>
            <a:off x="687070" y="3490595"/>
            <a:ext cx="1645920" cy="706755"/>
          </a:xfrm>
          <a:prstGeom prst="rect">
            <a:avLst/>
          </a:prstGeom>
          <a:noFill/>
          <a:ln w="15875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辽天祚帝</a:t>
            </a:r>
            <a:endParaRPr lang="zh-CN" altLang="en-US" sz="200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ctr"/>
            <a:r>
              <a:rPr lang="zh-CN" altLang="en-US" sz="200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altLang="zh-CN" sz="200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1075-1128</a:t>
            </a:r>
            <a:r>
              <a:rPr lang="zh-CN" altLang="en-US" sz="200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</a:t>
            </a:r>
            <a:endParaRPr lang="zh-CN" altLang="en-US" sz="200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H" val="20171114093719"/>
  <p:tag name="MH_LIBRARY" val="GRAPHIC"/>
  <p:tag name="MH_TYPE" val="Text"/>
  <p:tag name="MH_ORDER" val="3"/>
</p:tagLst>
</file>

<file path=ppt/tags/tag2.xml><?xml version="1.0" encoding="utf-8"?>
<p:tagLst xmlns:p="http://schemas.openxmlformats.org/presentationml/2006/main">
  <p:tag name="MH" val="20171114093719"/>
  <p:tag name="MH_LIBRARY" val="GRAPHIC"/>
  <p:tag name="MH_TYPE" val="Text"/>
  <p:tag name="MH_ORDER" val="3"/>
</p:tagLst>
</file>

<file path=ppt/tags/tag3.xml><?xml version="1.0" encoding="utf-8"?>
<p:tagLst xmlns:p="http://schemas.openxmlformats.org/presentationml/2006/main">
  <p:tag name="MH" val="20171114093719"/>
  <p:tag name="MH_LIBRARY" val="GRAPHIC"/>
  <p:tag name="MH_TYPE" val="Text"/>
  <p:tag name="MH_ORDER" val="3"/>
</p:tagLst>
</file>

<file path=ppt/tags/tag4.xml><?xml version="1.0" encoding="utf-8"?>
<p:tagLst xmlns:p="http://schemas.openxmlformats.org/presentationml/2006/main">
  <p:tag name="MH" val="20171114093719"/>
  <p:tag name="MH_LIBRARY" val="GRAPHIC"/>
  <p:tag name="MH_TYPE" val="Text"/>
  <p:tag name="MH_ORDER" val="3"/>
</p:tagLst>
</file>

<file path=ppt/tags/tag5.xml><?xml version="1.0" encoding="utf-8"?>
<p:tagLst xmlns:p="http://schemas.openxmlformats.org/presentationml/2006/main">
  <p:tag name="MH" val="20171114093719"/>
  <p:tag name="MH_LIBRARY" val="GRAPHIC"/>
  <p:tag name="MH_TYPE" val="Text"/>
  <p:tag name="MH_ORDER" val="3"/>
</p:tagLst>
</file>

<file path=ppt/tags/tag6.xml><?xml version="1.0" encoding="utf-8"?>
<p:tagLst xmlns:p="http://schemas.openxmlformats.org/presentationml/2006/main">
  <p:tag name="MH" val="20171114093719"/>
  <p:tag name="MH_LIBRARY" val="GRAPHIC"/>
  <p:tag name="MH_TYPE" val="Text"/>
  <p:tag name="MH_ORDER" val="3"/>
</p:tagLst>
</file>

<file path=ppt/tags/tag7.xml><?xml version="1.0" encoding="utf-8"?>
<p:tagLst xmlns:p="http://schemas.openxmlformats.org/presentationml/2006/main">
  <p:tag name="MH" val="20171114093719"/>
  <p:tag name="MH_LIBRARY" val="GRAPHIC"/>
  <p:tag name="MH_TYPE" val="Text"/>
  <p:tag name="MH_ORDER" val="3"/>
</p:tagLst>
</file>

<file path=ppt/tags/tag8.xml><?xml version="1.0" encoding="utf-8"?>
<p:tagLst xmlns:p="http://schemas.openxmlformats.org/presentationml/2006/main">
  <p:tag name="MH" val="20171114093719"/>
  <p:tag name="MH_LIBRARY" val="GRAPHIC"/>
  <p:tag name="MH_TYPE" val="Text"/>
  <p:tag name="MH_ORDER" val="3"/>
</p:tagLst>
</file>

<file path=ppt/tags/tag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617*2788*344*34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1983</Words>
  <Application>WPS 演示</Application>
  <PresentationFormat>全屏显示(16:9)</PresentationFormat>
  <Paragraphs>165</Paragraphs>
  <Slides>27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1" baseType="lpstr">
      <vt:lpstr>Arial</vt:lpstr>
      <vt:lpstr>宋体</vt:lpstr>
      <vt:lpstr>Wingdings</vt:lpstr>
      <vt:lpstr>Calibri</vt:lpstr>
      <vt:lpstr>楷体</vt:lpstr>
      <vt:lpstr>仿宋</vt:lpstr>
      <vt:lpstr>黑体</vt:lpstr>
      <vt:lpstr>微软雅黑</vt:lpstr>
      <vt:lpstr>华文中宋</vt:lpstr>
      <vt:lpstr>Arial Unicode MS</vt:lpstr>
      <vt:lpstr>等线 Light</vt:lpstr>
      <vt:lpstr>等线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安徽省普通中小学新冠肺炎疫情防控期间教学视频资源参考模板</dc:title>
  <dc:creator>梁祥</dc:creator>
  <cp:keywords>梁祥</cp:keywords>
  <cp:lastModifiedBy>ve蓝月ve</cp:lastModifiedBy>
  <cp:revision>369</cp:revision>
  <dcterms:created xsi:type="dcterms:W3CDTF">2020-02-21T05:58:00Z</dcterms:created>
  <dcterms:modified xsi:type="dcterms:W3CDTF">2022-03-09T21:40:22Z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2052-11.1.0.10009</vt:lpwstr>
  </property>
  <property fmtid="{D5CDD505-2E9C-101B-9397-08002B2CF9AE}" pid="3" name="ICV">
    <vt:lpwstr>C9F7CACBE36B4074B8B9CF477960A4C6</vt:lpwstr>
  </property>
</Properties>
</file>