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837" r:id="rId3"/>
    <p:sldId id="1303" r:id="rId4"/>
    <p:sldId id="1520" r:id="rId5"/>
    <p:sldId id="1548" r:id="rId6"/>
    <p:sldId id="1398" r:id="rId7"/>
    <p:sldId id="1577" r:id="rId8"/>
    <p:sldId id="604" r:id="rId9"/>
    <p:sldId id="694" r:id="rId10"/>
    <p:sldId id="1494" r:id="rId11"/>
    <p:sldId id="608" r:id="rId12"/>
    <p:sldId id="1212" r:id="rId14"/>
    <p:sldId id="613" r:id="rId15"/>
    <p:sldId id="615" r:id="rId16"/>
    <p:sldId id="620" r:id="rId17"/>
    <p:sldId id="1493" r:id="rId18"/>
    <p:sldId id="840" r:id="rId19"/>
    <p:sldId id="618" r:id="rId20"/>
    <p:sldId id="1578" r:id="rId21"/>
    <p:sldId id="1495" r:id="rId22"/>
    <p:sldId id="619" r:id="rId23"/>
    <p:sldId id="1547" r:id="rId24"/>
    <p:sldId id="631" r:id="rId25"/>
    <p:sldId id="1301" r:id="rId26"/>
    <p:sldId id="1579" r:id="rId27"/>
    <p:sldId id="1496" r:id="rId28"/>
    <p:sldId id="606" r:id="rId29"/>
    <p:sldId id="624" r:id="rId30"/>
    <p:sldId id="626" r:id="rId31"/>
    <p:sldId id="625" r:id="rId32"/>
    <p:sldId id="841" r:id="rId33"/>
    <p:sldId id="1549" r:id="rId34"/>
    <p:sldId id="627" r:id="rId35"/>
    <p:sldId id="1396" r:id="rId36"/>
    <p:sldId id="1399" r:id="rId37"/>
    <p:sldId id="842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3"/>
    </p:embeddedFont>
    <p:embeddedFont>
      <p:font typeface="方正楷体简体" panose="03000509000000000000" pitchFamily="65" charset="-122"/>
      <p:regular r:id="rId44"/>
    </p:embeddedFont>
    <p:embeddedFont>
      <p:font typeface="楷体" panose="02010609060101010101" charset="-122"/>
      <p:regular r:id="rId45"/>
    </p:embeddedFont>
    <p:embeddedFont>
      <p:font typeface="华文楷体" panose="02010600040101010101" pitchFamily="2" charset="-122"/>
      <p:regular r:id="rId46"/>
    </p:embeddedFont>
    <p:embeddedFont>
      <p:font typeface="等线 Light" panose="02010600030101010101" charset="-122"/>
      <p:regular r:id="rId47"/>
    </p:embeddedFont>
    <p:embeddedFont>
      <p:font typeface="等线" panose="02010600030101010101" charset="-122"/>
      <p:regular r:id="rId48"/>
    </p:embeddedFont>
    <p:embeddedFont>
      <p:font typeface="华文新魏" panose="02010800040101010101" pitchFamily="2" charset="-122"/>
      <p:regular r:id="rId49"/>
    </p:embeddedFont>
    <p:embeddedFont>
      <p:font typeface="华文隶书" panose="02010800040101010101" pitchFamily="2" charset="-122"/>
      <p:regular r:id="rId50"/>
    </p:embeddedFont>
    <p:embeddedFont>
      <p:font typeface="黑体" panose="02010609060101010101" pitchFamily="49" charset="-122"/>
      <p:regular r:id="rId51"/>
    </p:embeddedFont>
    <p:embeddedFont>
      <p:font typeface="隶书" panose="02010509060101010101" pitchFamily="49" charset="-122"/>
      <p:regular r:id="rId52"/>
    </p:embeddedFont>
    <p:embeddedFont>
      <p:font typeface="叶根友唐楷简08" panose="02010601030101010101" charset="-122"/>
      <p:regular r:id="rId53"/>
    </p:embeddedFont>
    <p:embeddedFont>
      <p:font typeface="华文行楷" panose="02010800040101010101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郑机智" initials="郑机智" lastIdx="2" clrIdx="0"/>
  <p:cmAuthor id="1" name="柯雯 曾" initials="柯雯" lastIdx="1" clrIdx="0"/>
  <p:cmAuthor id="2" name="Administrator" initials="A" lastIdx="1" clrIdx="0"/>
  <p:cmAuthor id="3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3826" autoAdjust="0"/>
  </p:normalViewPr>
  <p:slideViewPr>
    <p:cSldViewPr snapToGrid="0">
      <p:cViewPr varScale="1">
        <p:scale>
          <a:sx n="104" d="100"/>
          <a:sy n="104" d="100"/>
        </p:scale>
        <p:origin x="594" y="102"/>
      </p:cViewPr>
      <p:guideLst>
        <p:guide orient="horz" pos="2077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gs" Target="tags/tag8.xml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3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8B5BE-3D16-45A4-AFBB-F4E370F4C6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CDDBE-BF4A-4CA2-A9FC-BA984F70B9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3DCF-755D-4C09-8C77-B4C66B47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备注占位符 2"/>
          <p:cNvSpPr>
            <a:spLocks noGrp="1"/>
          </p:cNvSpPr>
          <p:nvPr>
            <p:ph type="body"/>
          </p:nvPr>
        </p:nvSpPr>
        <p:spPr/>
        <p:txBody>
          <a:bodyPr vert="horz" wrap="square" lIns="91440" tIns="45720" rIns="91440" bIns="45720" anchor="t"/>
          <a:lstStyle/>
          <a:p>
            <a:pPr lvl="0"/>
            <a:r>
              <a:rPr lang="en-US" altLang="zh-CN" dirty="0"/>
              <a:t>4</a:t>
            </a:r>
            <a:r>
              <a:rPr lang="zh-CN" altLang="en-US" dirty="0"/>
              <a:t>鼓，</a:t>
            </a:r>
            <a:r>
              <a:rPr lang="en-US" altLang="zh-CN" dirty="0"/>
              <a:t>1-3</a:t>
            </a:r>
            <a:r>
              <a:rPr lang="zh-CN" altLang="en-US" dirty="0"/>
              <a:t>点。</a:t>
            </a:r>
            <a:r>
              <a:rPr lang="en-US" altLang="zh-CN" dirty="0"/>
              <a:t>5</a:t>
            </a:r>
            <a:r>
              <a:rPr lang="zh-CN" altLang="en-US" dirty="0"/>
              <a:t>更，</a:t>
            </a:r>
            <a:r>
              <a:rPr lang="en-US" altLang="zh-CN" dirty="0"/>
              <a:t>3-5</a:t>
            </a:r>
            <a:r>
              <a:rPr lang="zh-CN" altLang="en-US" dirty="0"/>
              <a:t>点。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每一交易，动即千万，骇人闻见。</a:t>
            </a:r>
            <a:endParaRPr lang="en-US" altLang="zh-CN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—</a:t>
            </a:r>
            <a:r>
              <a:rPr lang="zh-CN" altLang="zh-CN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《东京梦华录》</a:t>
            </a:r>
            <a:endParaRPr lang="zh-CN" alt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EB760-3F93-43E8-9537-2AE791B6B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北宋前期四川地区出现</a:t>
            </a:r>
            <a:r>
              <a:rPr lang="zh-CN" altLang="en-US" sz="12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“交子”</a:t>
            </a:r>
            <a:r>
              <a:rPr lang="zh-CN" altLang="en-US" sz="1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，这是世界上</a:t>
            </a:r>
            <a:r>
              <a:rPr lang="zh-CN" altLang="en-US" sz="12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最早的纸币</a:t>
            </a:r>
            <a:r>
              <a:rPr lang="zh-CN" altLang="en-US" sz="1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1200" b="1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dirty="0" smtClean="0"/>
              <a:t>比西方国家发行纸币要早六七百年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EB760-3F93-43E8-9537-2AE791B6B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EB760-3F93-43E8-9537-2AE791B6B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EB760-3F93-43E8-9537-2AE791B6B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EB760-3F93-43E8-9537-2AE791B6BF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33DCF-755D-4C09-8C77-B4C66B47F2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82F5-2494-45E6-85BD-EB210107D24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F225-CA86-4376-A45C-FC7BD037152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D37B-4BFC-478D-9AE2-544B12707F2B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280"/>
            <a:ext cx="12188593" cy="6853439"/>
          </a:xfrm>
          <a:prstGeom prst="rect">
            <a:avLst/>
          </a:prstGeom>
        </p:spPr>
      </p:pic>
      <p:pic>
        <p:nvPicPr>
          <p:cNvPr id="2097161" name="图片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196999"/>
            <a:ext cx="12192000" cy="4661001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088" b="39899"/>
          <a:stretch>
            <a:fillRect/>
          </a:stretch>
        </p:blipFill>
        <p:spPr>
          <a:xfrm>
            <a:off x="0" y="4838218"/>
            <a:ext cx="12192000" cy="20197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3448" y="0"/>
            <a:ext cx="1377387" cy="13773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1B18E-C53D-4D82-B9AC-B18E31B99F0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F1CBD-46BA-40DC-8135-5E92E5FAE2C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BE957-1E34-46AB-9ACD-FE4A462995F8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0569-3B1B-4F78-980B-5864F8F635A3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1B36-DCA7-4751-9CA1-CC550591322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3D88-9EB1-4563-B5C6-274BED922332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5D3A-90CA-48A6-92D1-C7D19F844C96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94DC-8374-4539-86DF-73DF97FD105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7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9FAE-C733-4D18-BA17-FEA4C31B44C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3F627-6998-479B-8630-DC295B66D9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tags" Target="../tags/tag6.xml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38.pn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-294438" y="5121334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0" y="147955"/>
            <a:ext cx="12035790" cy="46037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统编版初中历史七年级（下） 第二单元 </a:t>
            </a:r>
            <a:r>
              <a:rPr lang="en-US" altLang="zh-CN" sz="240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辽宋夏金元时期：民族关系发展和社会变化</a:t>
            </a:r>
            <a:r>
              <a:rPr lang="en-US" altLang="zh-CN" sz="240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endParaRPr lang="en-US" altLang="zh-CN" sz="240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背景音乐 - 恋雪千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2256" y="6213103"/>
            <a:ext cx="304800" cy="274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83155" y="1758950"/>
            <a:ext cx="79508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5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 宋代</a:t>
            </a:r>
            <a:r>
              <a:rPr lang="zh-CN" altLang="en-U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经济的发展</a:t>
            </a:r>
            <a:endParaRPr lang="zh-CN" altLang="en-U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宋代海外贸易图_副本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36500"/>
            <a:ext cx="12192000" cy="204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47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2949575" y="5731510"/>
            <a:ext cx="6376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空间不受限制，市坊不再分离</a:t>
            </a:r>
            <a:endParaRPr lang="zh-CN" altLang="en-US" sz="36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710055" y="1261745"/>
            <a:ext cx="4248150" cy="4200525"/>
            <a:chOff x="5027414" y="699542"/>
            <a:chExt cx="4116586" cy="4104456"/>
          </a:xfrm>
        </p:grpSpPr>
        <p:grpSp>
          <p:nvGrpSpPr>
            <p:cNvPr id="2" name="组合 1"/>
            <p:cNvGrpSpPr/>
            <p:nvPr/>
          </p:nvGrpSpPr>
          <p:grpSpPr>
            <a:xfrm>
              <a:off x="5027414" y="699542"/>
              <a:ext cx="4116586" cy="4104456"/>
              <a:chOff x="5027414" y="699542"/>
              <a:chExt cx="4116586" cy="4104456"/>
            </a:xfrm>
          </p:grpSpPr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1" cstate="print"/>
              <a:srcRect/>
              <a:stretch>
                <a:fillRect/>
              </a:stretch>
            </p:blipFill>
            <p:spPr bwMode="auto">
              <a:xfrm>
                <a:off x="5027414" y="699542"/>
                <a:ext cx="4116586" cy="410445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3" name="Rectangle 3"/>
              <p:cNvSpPr/>
              <p:nvPr/>
            </p:nvSpPr>
            <p:spPr bwMode="auto">
              <a:xfrm>
                <a:off x="5802120" y="4338640"/>
                <a:ext cx="2154285" cy="360497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50000"/>
                  </a:schemeClr>
                </a:solidFill>
                <a:miter lim="800000"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accent3">
                        <a:lumMod val="50000"/>
                      </a:schemeClr>
                    </a:solidFill>
                    <a:latin typeface="楷体" panose="02010609060101010101" charset="-122"/>
                    <a:ea typeface="楷体" panose="02010609060101010101" charset="-122"/>
                  </a:rPr>
                  <a:t>唐长安城示意图</a:t>
                </a:r>
                <a:endParaRPr lang="zh-CN" altLang="en-US" sz="2400" b="1" dirty="0">
                  <a:solidFill>
                    <a:schemeClr val="accent3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22" name="Rectangle 8"/>
            <p:cNvSpPr/>
            <p:nvPr/>
          </p:nvSpPr>
          <p:spPr bwMode="auto">
            <a:xfrm>
              <a:off x="5724128" y="2574986"/>
              <a:ext cx="504056" cy="270528"/>
            </a:xfrm>
            <a:prstGeom prst="rect">
              <a:avLst/>
            </a:prstGeom>
            <a:noFill/>
            <a:ln w="12700">
              <a:solidFill>
                <a:schemeClr val="accent3">
                  <a:lumMod val="50000"/>
                </a:schemeClr>
              </a:solidFill>
              <a:miter lim="800000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zh-CN" altLang="en-US" b="1" dirty="0">
                  <a:solidFill>
                    <a:srgbClr val="D90B00"/>
                  </a:solidFill>
                </a:rPr>
                <a:t>西市</a:t>
              </a:r>
              <a:endParaRPr lang="zh-CN" altLang="en-US" b="1" dirty="0">
                <a:solidFill>
                  <a:srgbClr val="D90B00"/>
                </a:solidFill>
              </a:endParaRPr>
            </a:p>
          </p:txBody>
        </p:sp>
        <p:sp>
          <p:nvSpPr>
            <p:cNvPr id="23" name="Rectangle 9"/>
            <p:cNvSpPr/>
            <p:nvPr/>
          </p:nvSpPr>
          <p:spPr bwMode="auto">
            <a:xfrm>
              <a:off x="7956376" y="2574986"/>
              <a:ext cx="464871" cy="270528"/>
            </a:xfrm>
            <a:prstGeom prst="rect">
              <a:avLst/>
            </a:prstGeom>
            <a:noFill/>
            <a:ln w="12700">
              <a:solidFill>
                <a:schemeClr val="accent3">
                  <a:lumMod val="50000"/>
                </a:schemeClr>
              </a:solidFill>
              <a:miter lim="800000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zh-CN" altLang="en-US" b="1" dirty="0">
                  <a:solidFill>
                    <a:srgbClr val="D90B00"/>
                  </a:solidFill>
                </a:rPr>
                <a:t>东市</a:t>
              </a:r>
              <a:endParaRPr lang="zh-CN" altLang="en-US" b="1" dirty="0">
                <a:solidFill>
                  <a:srgbClr val="D90B00"/>
                </a:solidFill>
              </a:endParaRPr>
            </a:p>
          </p:txBody>
        </p:sp>
      </p:grpSp>
      <p:pic>
        <p:nvPicPr>
          <p:cNvPr id="5" name="Picture 3" descr="北宋东京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40" y="1280160"/>
            <a:ext cx="4471035" cy="418211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06095" y="205105"/>
            <a:ext cx="1402080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3200" dirty="0">
                <a:solidFill>
                  <a:srgbClr val="C00000"/>
                </a:solidFill>
              </a:rPr>
              <a:t>观察一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/>
          <p:nvPr/>
        </p:nvSpPr>
        <p:spPr>
          <a:xfrm>
            <a:off x="2967354" y="4842696"/>
            <a:ext cx="6502400" cy="492125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anchor="ctr">
            <a:spAutoFit/>
          </a:bodyPr>
          <a:lstStyle/>
          <a:p>
            <a:pPr algn="ctr" defTabSz="643255"/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经营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时间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不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受限，出现早市和夜市。</a:t>
            </a:r>
            <a:endParaRPr lang="zh-CN" altLang="en-US" sz="32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Gill Sans" charset="0"/>
            </a:endParaRPr>
          </a:p>
        </p:txBody>
      </p:sp>
      <p:sp>
        <p:nvSpPr>
          <p:cNvPr id="36866" name="Rectangle 2"/>
          <p:cNvSpPr/>
          <p:nvPr/>
        </p:nvSpPr>
        <p:spPr>
          <a:xfrm>
            <a:off x="553971" y="628227"/>
            <a:ext cx="11329259" cy="4408841"/>
          </a:xfrm>
          <a:prstGeom prst="rect">
            <a:avLst/>
          </a:prstGeom>
          <a:noFill/>
          <a:ln w="12700">
            <a:noFill/>
          </a:ln>
        </p:spPr>
        <p:txBody>
          <a:bodyPr lIns="0" tIns="0" rIns="0" bIns="0" anchor="ctr"/>
          <a:lstStyle/>
          <a:p>
            <a:pPr defTabSz="643255">
              <a:lnSpc>
                <a:spcPct val="130000"/>
              </a:lnSpc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    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楷体" panose="02010609060101010101" charset="-122"/>
              </a:rPr>
              <a:t>材料二 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“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凡市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,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以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日中击鼓三百响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, 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而众以会</a:t>
            </a:r>
            <a:r>
              <a:rPr lang="en-US" altLang="zh-CN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;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日入前七刻</a:t>
            </a:r>
            <a:r>
              <a:rPr lang="en-US" altLang="zh-CN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,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击钲</a:t>
            </a:r>
            <a:r>
              <a:rPr lang="en-US" altLang="zh-CN" sz="2800" dirty="0" err="1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(zhēng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)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三百声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而众以散。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楷体" panose="02010609060101010101" charset="-122"/>
              </a:rPr>
              <a:t>”              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——《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唐六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典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》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Heiti SC Light" charset="-122"/>
            </a:endParaRPr>
          </a:p>
          <a:p>
            <a:pPr defTabSz="643255">
              <a:lnSpc>
                <a:spcPct val="130000"/>
              </a:lnSpc>
            </a:pP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    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sym typeface="Heiti SC Light" charset="-122"/>
              </a:rPr>
              <a:t>材料三 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茶坊</a:t>
            </a:r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五更点灯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，博易、买卖衣物、图画、花环、领抹之类，</a:t>
            </a:r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至晓即散，谓之“鬼市子”。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               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——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孟元老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《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东京梦华录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Heiti SC Light" charset="-122"/>
              </a:rPr>
              <a:t>》</a:t>
            </a:r>
            <a:endParaRPr lang="en-US" altLang="zh-CN" sz="280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Heiti SC Light" charset="-122"/>
            </a:endParaRPr>
          </a:p>
          <a:p>
            <a:pPr defTabSz="643255">
              <a:lnSpc>
                <a:spcPct val="130000"/>
              </a:lnSpc>
            </a:pP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    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sym typeface="Gill Sans" charset="0"/>
              </a:rPr>
              <a:t>材料四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“杭城大街买卖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昼夜不绝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，夜交三四鼓，游人始稀，五更钟鸣，</a:t>
            </a:r>
            <a:r>
              <a:rPr lang="zh-CN" altLang="en-US" sz="2800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sym typeface="Gill Sans" charset="0"/>
              </a:rPr>
              <a:t>卖早市者又开店矣。”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                 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rPr>
              <a:t>——《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rPr>
              <a:t>梦梁录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Gill Sans" charset="0"/>
              </a:rPr>
              <a:t>》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                                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  <a:sym typeface="Gill Sans" charset="0"/>
              </a:rPr>
              <a:t>                 </a:t>
            </a:r>
            <a:r>
              <a:rPr lang="en-US" altLang="zh-CN" sz="2800" b="1" dirty="0" smtClean="0">
                <a:latin typeface="楷体" panose="02010609060101010101" charset="-122"/>
                <a:ea typeface="楷体" panose="02010609060101010101" charset="-122"/>
                <a:sym typeface="Heiti SC Light" charset="-122"/>
              </a:rPr>
              <a:t> 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Heiti SC Light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6095" y="205105"/>
            <a:ext cx="1402080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3200" dirty="0">
                <a:solidFill>
                  <a:srgbClr val="C00000"/>
                </a:solidFill>
              </a:rPr>
              <a:t>观察二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/>
          <p:cNvSpPr txBox="1"/>
          <p:nvPr/>
        </p:nvSpPr>
        <p:spPr>
          <a:xfrm>
            <a:off x="4767797" y="5172635"/>
            <a:ext cx="3072341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      串车</a:t>
            </a:r>
            <a:endParaRPr lang="en-US" altLang="zh-CN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（运钱车）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1673" y="4365897"/>
            <a:ext cx="4325620" cy="6127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清明上河图</a:t>
            </a:r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局部图</a:t>
            </a:r>
            <a:endParaRPr lang="zh-CN" altLang="en-US" sz="32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22713" y="1319573"/>
            <a:ext cx="4935255" cy="304609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材料五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（北宋开封）金银彩帛交易之所，屋宇雄壮，门面广阔，望之森然，每一交易，动即千万，骇人闻见。</a:t>
            </a:r>
            <a:endParaRPr lang="en-US" altLang="zh-CN" sz="3200" noProof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2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——</a:t>
            </a:r>
            <a:r>
              <a:rPr lang="en-US" altLang="zh-CN" sz="2800" dirty="0" err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孟元老《</a:t>
            </a:r>
            <a:r>
              <a:rPr lang="en-US" altLang="zh-CN" sz="2800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东京梦华录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》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76" y="1274618"/>
            <a:ext cx="4946047" cy="3091279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文本框 3"/>
          <p:cNvSpPr txBox="1"/>
          <p:nvPr/>
        </p:nvSpPr>
        <p:spPr>
          <a:xfrm>
            <a:off x="506095" y="205105"/>
            <a:ext cx="1402080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3200" dirty="0">
                <a:solidFill>
                  <a:srgbClr val="C00000"/>
                </a:solidFill>
              </a:rPr>
              <a:t>观察三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19274" y="1531030"/>
            <a:ext cx="3814618" cy="423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8728" y="1480944"/>
            <a:ext cx="3648363" cy="41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t016f5c9232882166c6.jpg"/>
          <p:cNvPicPr>
            <a:picLocks noChangeAspect="1"/>
          </p:cNvPicPr>
          <p:nvPr/>
        </p:nvPicPr>
        <p:blipFill>
          <a:blip r:embed="rId1" cstate="print"/>
          <a:srcRect t="10317" b="10317"/>
          <a:stretch>
            <a:fillRect/>
          </a:stretch>
        </p:blipFill>
        <p:spPr>
          <a:xfrm>
            <a:off x="1204809" y="1745673"/>
            <a:ext cx="5136444" cy="300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81685" y="2411826"/>
            <a:ext cx="4655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迄今为止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世界上发现的海上沉船中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年代最早、船体最大、保存最完整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的远洋贸易商船。</a:t>
            </a:r>
            <a:b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</a:br>
            <a:b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</a:b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3062" y="4747491"/>
            <a:ext cx="5376597" cy="5847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南海一号 </a:t>
            </a:r>
            <a:endParaRPr lang="zh-CN" altLang="en-US" sz="3200" b="1" dirty="0">
              <a:solidFill>
                <a:schemeClr val="accent3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264352" y="836712"/>
            <a:ext cx="309880" cy="76835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endParaRPr lang="zh-CN" altLang="en-US" sz="4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4_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9935" y="1043305"/>
            <a:ext cx="8115300" cy="457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65235" y="1043305"/>
            <a:ext cx="3278505" cy="5835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看视频学知识</a:t>
            </a:r>
            <a:endParaRPr lang="zh-CN" altLang="en-US" sz="32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76360" y="2852420"/>
            <a:ext cx="29756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宋代海外贸易具有怎样的特点？</a:t>
            </a:r>
            <a:endParaRPr lang="zh-CN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10800000">
            <a:off x="1927453" y="644691"/>
            <a:ext cx="8322430" cy="4591234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1927453" y="5347401"/>
            <a:ext cx="832243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材料六 </a:t>
            </a: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与</a:t>
            </a: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宋朝通商贸易的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国家有五十多</a:t>
            </a: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个，宋高宗曾说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,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市舶之利动以百万计。</a:t>
            </a: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</a:t>
            </a:r>
            <a:endParaRPr lang="en-US" altLang="zh-CN" sz="2800" dirty="0" smtClean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/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4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关履权《宋代广州的海外贸易》</a:t>
            </a:r>
            <a:endParaRPr lang="zh-CN" altLang="en-US" sz="28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920509" y="2294100"/>
            <a:ext cx="4904509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材料七 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舟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如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巨室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，帆若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垂天之云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，舵长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数丈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，一舟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数百人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，中积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一年粮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豢豕酿酒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其中。</a:t>
            </a:r>
            <a:endParaRPr lang="zh-CN" altLang="en-US" sz="32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r"/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——（宋）周去非《岭外代答》</a:t>
            </a:r>
            <a:endParaRPr lang="zh-CN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42200" y="1847273"/>
            <a:ext cx="5055280" cy="3325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92451" y="5121333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15645" y="2760345"/>
            <a:ext cx="10469880" cy="922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zh-CN" altLang="en-US" sz="5400" dirty="0">
                <a:solidFill>
                  <a:schemeClr val="accent2"/>
                </a:solidFill>
                <a:latin typeface="华文行楷" panose="02010800040101010101" charset="-122"/>
                <a:ea typeface="华文行楷" panose="02010800040101010101" charset="-122"/>
              </a:rPr>
              <a:t>二、一艘船彰显宋代手工业的发达</a:t>
            </a:r>
            <a:endParaRPr lang="zh-CN" altLang="en-US" sz="5400" dirty="0">
              <a:solidFill>
                <a:schemeClr val="accent2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73045" y="1238250"/>
          <a:ext cx="6930390" cy="40233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47040"/>
                <a:gridCol w="518160"/>
                <a:gridCol w="5965190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类别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发展成就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40080">
                <a:tc rowSpan="3"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r>
                        <a:rPr lang="zh-CN" altLang="en-US" sz="2400" dirty="0" smtClean="0"/>
                        <a:t>手工业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纺织业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u="sng" dirty="0"/>
                        <a:t>          </a:t>
                      </a:r>
                      <a:r>
                        <a:rPr lang="zh-CN" altLang="en-US" sz="2400" dirty="0"/>
                        <a:t>南方胜过北方；</a:t>
                      </a:r>
                      <a:r>
                        <a:rPr lang="zh-CN" altLang="en-US" sz="2400" u="sng" dirty="0"/>
                        <a:t>            </a:t>
                      </a:r>
                      <a:r>
                        <a:rPr lang="zh-CN" altLang="en-US" sz="2400" dirty="0"/>
                        <a:t>的工具改进和品种的增多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4008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制瓷业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/>
                        <a:t>定窑</a:t>
                      </a:r>
                      <a:r>
                        <a:rPr lang="zh-CN" altLang="en-US" sz="2400" u="sng" dirty="0"/>
                        <a:t>、         </a:t>
                      </a:r>
                      <a:r>
                        <a:rPr lang="zh-CN" altLang="en-US" sz="2400" dirty="0"/>
                        <a:t>、瓷都</a:t>
                      </a:r>
                      <a:r>
                        <a:rPr lang="zh-CN" altLang="en-US" sz="2400" u="sng" dirty="0"/>
                        <a:t>                   </a:t>
                      </a:r>
                      <a:r>
                        <a:rPr lang="zh-CN" altLang="en-US" sz="2400" dirty="0"/>
                        <a:t> ，</a:t>
                      </a:r>
                      <a:endParaRPr lang="zh-CN" altLang="en-US" sz="2400" dirty="0"/>
                    </a:p>
                    <a:p>
                      <a:pPr algn="l"/>
                      <a:r>
                        <a:rPr lang="zh-CN" altLang="en-US" sz="2400" dirty="0"/>
                        <a:t>南宋制瓷业中心是江南地区。</a:t>
                      </a:r>
                      <a:r>
                        <a:rPr lang="zh-CN" altLang="en-US" sz="2400" u="sng" dirty="0"/>
                        <a:t> </a:t>
                      </a:r>
                      <a:r>
                        <a:rPr lang="en-US" altLang="zh-CN" sz="2400" u="sng" dirty="0"/>
                        <a:t>   </a:t>
                      </a:r>
                      <a:r>
                        <a:rPr lang="zh-CN" altLang="en-US" sz="2400" dirty="0"/>
                        <a:t>                 </a:t>
                      </a:r>
                      <a:r>
                        <a:rPr lang="zh-CN" altLang="en-US" sz="2400" u="sng" dirty="0"/>
                        <a:t>   </a:t>
                      </a:r>
                      <a:endParaRPr lang="zh-CN" altLang="en-US" sz="2400" u="sng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887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造船业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/>
                        <a:t>处于 </a:t>
                      </a:r>
                      <a:r>
                        <a:rPr lang="zh-CN" altLang="en-US" sz="2400" u="sng" dirty="0"/>
                        <a:t>                </a:t>
                      </a:r>
                      <a:r>
                        <a:rPr lang="zh-CN" altLang="en-US" sz="2400" dirty="0"/>
                        <a:t>地位，技术配备先进；建有世界最早的</a:t>
                      </a:r>
                      <a:r>
                        <a:rPr lang="zh-CN" altLang="en-US" sz="2400" u="sng" dirty="0"/>
                        <a:t>                   </a:t>
                      </a:r>
                      <a:r>
                        <a:rPr lang="zh-CN" altLang="en-US" sz="2400" dirty="0"/>
                        <a:t> 。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3667578" y="1664984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丝织业</a:t>
            </a:r>
            <a:endParaRPr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6426200" y="1664984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棉纺织业</a:t>
            </a:r>
            <a:endParaRPr lang="zh-CN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4764809" y="2790029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汝窑</a:t>
            </a:r>
            <a:endParaRPr lang="zh-CN" altLang="en-US" sz="2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578475" y="2870039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景德镇</a:t>
            </a:r>
            <a:endParaRPr lang="zh-CN" altLang="en-US" sz="2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4606059" y="4052268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世界领先</a:t>
            </a:r>
            <a:endParaRPr lang="zh-CN" altLang="en-US" sz="2400" dirty="0"/>
          </a:p>
        </p:txBody>
      </p:sp>
      <p:sp>
        <p:nvSpPr>
          <p:cNvPr id="35" name="文本框 34"/>
          <p:cNvSpPr txBox="1"/>
          <p:nvPr/>
        </p:nvSpPr>
        <p:spPr>
          <a:xfrm>
            <a:off x="5786143" y="4402788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船坞</a:t>
            </a:r>
            <a:endParaRPr lang="zh-CN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34344343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12000"/>
          </a:blip>
          <a:stretch>
            <a:fillRect/>
          </a:stretch>
        </p:blipFill>
        <p:spPr>
          <a:xfrm>
            <a:off x="207010" y="1664970"/>
            <a:ext cx="3816350" cy="37414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235" y="2289175"/>
            <a:ext cx="3829685" cy="2742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40" y="2289175"/>
            <a:ext cx="4034155" cy="27425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4870" y="5495290"/>
            <a:ext cx="302768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800" dirty="0"/>
              <a:t>《</a:t>
            </a:r>
            <a:r>
              <a:rPr lang="zh-CN" alt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耕获</a:t>
            </a:r>
            <a:r>
              <a:rPr lang="zh-CN" altLang="en-US" sz="2800" dirty="0"/>
              <a:t>图》（宋）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196205" y="5495290"/>
            <a:ext cx="196088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800" dirty="0"/>
              <a:t>《</a:t>
            </a:r>
            <a:r>
              <a:rPr lang="zh-CN" altLang="en-US" sz="2800" dirty="0">
                <a:solidFill>
                  <a:srgbClr val="FF0000"/>
                </a:solidFill>
              </a:rPr>
              <a:t>耕作</a:t>
            </a:r>
            <a:r>
              <a:rPr lang="zh-CN" altLang="en-US" sz="2800" dirty="0"/>
              <a:t>图》</a:t>
            </a:r>
            <a:endParaRPr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8729345" y="5495290"/>
            <a:ext cx="2662555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800" dirty="0"/>
              <a:t>《弋射</a:t>
            </a:r>
            <a:r>
              <a:rPr lang="zh-CN" altLang="en-US" sz="2800" dirty="0">
                <a:solidFill>
                  <a:srgbClr val="FF0000"/>
                </a:solidFill>
              </a:rPr>
              <a:t>收获</a:t>
            </a:r>
            <a:r>
              <a:rPr lang="zh-CN" altLang="en-US" sz="2800" dirty="0"/>
              <a:t>图》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水密隔舱技术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828800" y="988291"/>
            <a:ext cx="8469745" cy="478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097197"/>
          <p:cNvPicPr/>
          <p:nvPr/>
        </p:nvPicPr>
        <p:blipFill>
          <a:blip r:embed="rId1"/>
          <a:stretch>
            <a:fillRect/>
          </a:stretch>
        </p:blipFill>
        <p:spPr>
          <a:xfrm>
            <a:off x="1744819" y="1020538"/>
            <a:ext cx="8540750" cy="425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44819" y="5273450"/>
            <a:ext cx="8396288" cy="1608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333657" y="77498"/>
            <a:ext cx="4186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4000" b="1" u="none" baseline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南海一号的瓷器</a:t>
            </a:r>
            <a:endParaRPr lang="zh-CN" altLang="en-US" sz="4000" b="1" u="none" baseline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35563" y="1144596"/>
            <a:ext cx="5564365" cy="4628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23247" r="16754" b="16663"/>
          <a:stretch>
            <a:fillRect/>
          </a:stretch>
        </p:blipFill>
        <p:spPr>
          <a:xfrm>
            <a:off x="3783330" y="774700"/>
            <a:ext cx="5248275" cy="53092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92451" y="5121333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203960" y="2611755"/>
            <a:ext cx="9784080" cy="922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zh-CN" altLang="en-US" sz="5400" dirty="0">
                <a:solidFill>
                  <a:schemeClr val="accent2"/>
                </a:solidFill>
                <a:latin typeface="华文行楷" panose="02010800040101010101" charset="-122"/>
                <a:ea typeface="华文行楷" panose="02010800040101010101" charset="-122"/>
              </a:rPr>
              <a:t>三、一个人以农为本，心怀天下</a:t>
            </a:r>
            <a:endParaRPr lang="zh-CN" altLang="en-US" sz="5400" dirty="0">
              <a:solidFill>
                <a:schemeClr val="accent2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83535" y="2129790"/>
          <a:ext cx="8488045" cy="259778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47040"/>
                <a:gridCol w="798830"/>
                <a:gridCol w="7242175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类别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发展成就</a:t>
                      </a:r>
                      <a:endParaRPr lang="zh-CN" altLang="en-US" sz="2400" dirty="0" smtClean="0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51865">
                <a:tc rowSpan="2"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r>
                        <a:rPr lang="zh-CN" altLang="en-US" sz="2400" dirty="0" smtClean="0"/>
                        <a:t>农业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粮食作物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u="sng" dirty="0"/>
                        <a:t>                </a:t>
                      </a:r>
                      <a:r>
                        <a:rPr lang="zh-CN" altLang="en-US" sz="2400" dirty="0"/>
                        <a:t>产量跃居粮食作物首位，越南传入</a:t>
                      </a:r>
                      <a:r>
                        <a:rPr lang="zh-CN" altLang="en-US" sz="2400" u="sng" dirty="0"/>
                        <a:t>                </a:t>
                      </a:r>
                      <a:r>
                        <a:rPr lang="zh-CN" altLang="en-US" sz="2400" dirty="0"/>
                        <a:t> ，谚语</a:t>
                      </a:r>
                      <a:r>
                        <a:rPr lang="en-US" altLang="zh-CN" sz="2400" dirty="0"/>
                        <a:t>“</a:t>
                      </a:r>
                      <a:r>
                        <a:rPr lang="en-US" altLang="zh-CN" sz="2400" u="sng" dirty="0"/>
                        <a:t>                             </a:t>
                      </a:r>
                      <a:r>
                        <a:rPr lang="en-US" altLang="zh-CN" sz="2400" dirty="0"/>
                        <a:t>”</a:t>
                      </a:r>
                      <a:endParaRPr lang="en-US" altLang="zh-CN" sz="2400" dirty="0"/>
                    </a:p>
                    <a:p>
                      <a:pPr algn="l"/>
                      <a:r>
                        <a:rPr lang="zh-CN" altLang="en-US" sz="2400" dirty="0"/>
                        <a:t>复种技术、秧</a:t>
                      </a:r>
                      <a:r>
                        <a:rPr lang="zh-CN" altLang="en-US" sz="2400" dirty="0"/>
                        <a:t>马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887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经济作物</a:t>
                      </a:r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/>
                        <a:t>南方普遍种植</a:t>
                      </a:r>
                      <a:r>
                        <a:rPr lang="zh-CN" altLang="en-US" sz="2400" u="sng" dirty="0"/>
                        <a:t>              </a:t>
                      </a:r>
                      <a:r>
                        <a:rPr lang="zh-CN" altLang="en-US" sz="2400" dirty="0"/>
                        <a:t>；</a:t>
                      </a:r>
                      <a:endParaRPr lang="zh-CN" altLang="en-US" sz="2400" dirty="0"/>
                    </a:p>
                    <a:p>
                      <a:pPr algn="l"/>
                      <a:r>
                        <a:rPr lang="zh-CN" altLang="en-US" sz="2400" u="sng" dirty="0"/>
                        <a:t>           </a:t>
                      </a:r>
                      <a:r>
                        <a:rPr lang="zh-CN" altLang="en-US" sz="2400" dirty="0"/>
                        <a:t>种植从南方向北推进。</a:t>
                      </a:r>
                      <a:endParaRPr lang="zh-CN" altLang="en-US" sz="2400" dirty="0"/>
                    </a:p>
                    <a:p>
                      <a:pPr algn="l"/>
                      <a:endParaRPr lang="zh-CN" alt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473394" y="2468592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</a:rPr>
              <a:t>水稻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88971" y="29289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占城稻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180271" y="2929107"/>
            <a:ext cx="2316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苏湖熟，天下足</a:t>
            </a:r>
            <a:endParaRPr lang="zh-CN" altLang="en-US" sz="2400" dirty="0"/>
          </a:p>
        </p:txBody>
      </p:sp>
      <p:sp>
        <p:nvSpPr>
          <p:cNvPr id="25" name="文本框 24"/>
          <p:cNvSpPr txBox="1"/>
          <p:nvPr/>
        </p:nvSpPr>
        <p:spPr>
          <a:xfrm>
            <a:off x="6336941" y="381560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茶树</a:t>
            </a:r>
            <a:endParaRPr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4368902" y="415913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棉花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5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16438" y="2553798"/>
            <a:ext cx="36483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范仲淹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，苏州吴县人。北宋杰出的思想家、政治家、文学家。</a:t>
            </a:r>
            <a:endParaRPr lang="zh-CN" altLang="en-US" sz="32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02" y="1662543"/>
            <a:ext cx="3084177" cy="3595543"/>
          </a:xfrm>
          <a:prstGeom prst="rect">
            <a:avLst/>
          </a:prstGeom>
        </p:spPr>
      </p:pic>
      <p:pic>
        <p:nvPicPr>
          <p:cNvPr id="8" name="图片 7" descr="QQ图片2020112313540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986579" y="1662543"/>
            <a:ext cx="1187380" cy="3595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4291" y="1735542"/>
            <a:ext cx="8263566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材料八  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将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治水与治田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相结合，妥善地解决了蓄水与泄水、挡潮与排涝的关系，</a:t>
            </a:r>
            <a:r>
              <a:rPr lang="zh-CN" altLang="en-US" sz="28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保障了苏、常、湖、秀四州的农业生产，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使人民安居乐业。常熟福山等地的人们为了不忘范仲淹的恩德，将浦闸成为“范公闸”，修筑的圩堤叫做“范公圩”。</a:t>
            </a:r>
            <a:endParaRPr lang="en-US" altLang="zh-CN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王恩楠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范仲淹与苏州</a:t>
            </a:r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38255" y="4911961"/>
            <a:ext cx="3472873" cy="58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重视兴修水利</a:t>
            </a:r>
            <a:endParaRPr lang="zh-CN" altLang="en-US" sz="32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26260" y="1849120"/>
            <a:ext cx="82784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华文楷体" panose="02010600040101010101" pitchFamily="2" charset="-122"/>
              </a:rPr>
              <a:t>材料九  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范仲淹任苏州知府时，一州之田凡</a:t>
            </a:r>
            <a:r>
              <a:rPr lang="en-US" altLang="zh-CN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</a:t>
            </a:r>
            <a:r>
              <a:rPr lang="en-US" altLang="zh-CN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40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倾，一般可收</a:t>
            </a:r>
            <a:r>
              <a:rPr lang="en-US" altLang="zh-CN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700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多万石。但当时东南地区上缴中央的租</a:t>
            </a:r>
            <a:r>
              <a:rPr lang="en-US" altLang="zh-CN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……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，数达</a:t>
            </a:r>
            <a:r>
              <a:rPr lang="en-US" altLang="zh-CN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600</a:t>
            </a:r>
            <a:r>
              <a:rPr lang="zh-CN" altLang="en-US" sz="3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万石，全出自苏州。</a:t>
            </a:r>
            <a:endParaRPr lang="zh-CN" altLang="en-US" sz="32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r"/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钱穆《中国经济史》</a:t>
            </a:r>
            <a:endParaRPr lang="zh-CN" altLang="en-US" sz="32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Grp="1"/>
          </p:cNvSpPr>
          <p:nvPr>
            <p:ph idx="1"/>
          </p:nvPr>
        </p:nvSpPr>
        <p:spPr>
          <a:xfrm>
            <a:off x="1108710" y="615950"/>
            <a:ext cx="10230485" cy="1991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材料十 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（宋真宗）以江淮、两浙稍旱即水器不冀，遣使就福建取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占城稻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三万斛，分给以为种……稻比中国者，穗长而无芒，粒差( 梢 )小，不择地而生。”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>
              <a:buNone/>
            </a:pP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——《宋史</a:t>
            </a:r>
            <a:r>
              <a:rPr lang="en-US" altLang="zh-CN" sz="3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食货志》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109449" y="3587687"/>
            <a:ext cx="1013791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材料十一 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吴中（苏州、湖州即太湖流域）厥（掘）壤沃，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稻一岁再熟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耕无废圩（墟）</a:t>
            </a:r>
            <a:endParaRPr lang="en-US" altLang="zh-CN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/>
            <a:r>
              <a:rPr lang="en-US" altLang="zh-CN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吴泳（宋）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03065" y="2607945"/>
            <a:ext cx="1960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65000"/>
                  </a:schemeClr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引进新品种</a:t>
            </a:r>
            <a:endParaRPr lang="zh-CN" altLang="en-US" sz="2800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3065" y="5250180"/>
            <a:ext cx="23164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复种技术推广</a:t>
            </a:r>
            <a:endParaRPr lang="zh-CN" altLang="en-US" sz="2800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434344343g"/>
          <p:cNvPicPr>
            <a:picLocks noChangeAspect="1"/>
          </p:cNvPicPr>
          <p:nvPr>
            <p:ph idx="1"/>
          </p:nvPr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12000"/>
          </a:blip>
          <a:stretch>
            <a:fillRect/>
          </a:stretch>
        </p:blipFill>
        <p:spPr>
          <a:xfrm>
            <a:off x="3058160" y="244475"/>
            <a:ext cx="5952490" cy="5570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02175" y="5851525"/>
            <a:ext cx="302768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800" dirty="0"/>
              <a:t>《</a:t>
            </a:r>
            <a:r>
              <a:rPr lang="zh-CN" altLang="en-US" sz="28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耕获</a:t>
            </a:r>
            <a:r>
              <a:rPr lang="zh-CN" altLang="en-US" sz="2800" dirty="0"/>
              <a:t>图》（宋）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10800000">
            <a:off x="1774825" y="1030605"/>
            <a:ext cx="8500110" cy="526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12825" y="222250"/>
            <a:ext cx="10454640" cy="5835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根据地图进行对比，宋代经济地域分布发生了什么变化？</a:t>
            </a:r>
            <a:endParaRPr lang="zh-CN" altLang="en-US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763135" y="3857625"/>
            <a:ext cx="1999615" cy="578440"/>
          </a:xfrm>
          <a:prstGeom prst="wedgeRoundRectCallout">
            <a:avLst>
              <a:gd name="adj1" fmla="val 95798"/>
              <a:gd name="adj2" fmla="val -30161"/>
              <a:gd name="adj3" fmla="val 16667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制瓷中心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267967" y="1842797"/>
            <a:ext cx="2400267" cy="578510"/>
          </a:xfrm>
          <a:prstGeom prst="wedgeRoundRectCallout">
            <a:avLst>
              <a:gd name="adj1" fmla="val 109846"/>
              <a:gd name="adj2" fmla="val 211274"/>
              <a:gd name="adj3" fmla="val 16667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丝织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中心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163050" y="2103120"/>
            <a:ext cx="2304415" cy="578510"/>
          </a:xfrm>
          <a:prstGeom prst="wedgeRoundRectCallout">
            <a:avLst>
              <a:gd name="adj1" fmla="val -23996"/>
              <a:gd name="adj2" fmla="val 179827"/>
              <a:gd name="adj3" fmla="val 16667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苏湖粮仓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242548" y="3296920"/>
            <a:ext cx="680212" cy="1699260"/>
          </a:xfrm>
          <a:prstGeom prst="wedgeRoundRectCallout">
            <a:avLst>
              <a:gd name="adj1" fmla="val -419278"/>
              <a:gd name="adj2" fmla="val -26606"/>
              <a:gd name="adj3" fmla="val 16667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商业中心</a:t>
            </a:r>
            <a:endParaRPr lang="zh-CN" altLang="en-US" sz="28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668260" y="5019040"/>
            <a:ext cx="1688465" cy="5219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R="0" lvl="0" indent="0" eaLnBrk="0" fontAlgn="auto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世界商港</a:t>
            </a:r>
            <a:endParaRPr lang="zh-CN" altLang="en-US" sz="2800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5820" y="6356350"/>
            <a:ext cx="27381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</a:rPr>
              <a:t>宋代经济分布图</a:t>
            </a:r>
            <a:endParaRPr lang="zh-CN" altLang="en-US" sz="2800" b="1" dirty="0" smtClean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 219"/>
          <p:cNvSpPr/>
          <p:nvPr/>
        </p:nvSpPr>
        <p:spPr>
          <a:xfrm>
            <a:off x="315595" y="100330"/>
            <a:ext cx="5207635" cy="63373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一、宋代经济发展的表现</a:t>
            </a:r>
            <a:endParaRPr lang="zh-CN" altLang="en-US" sz="32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2065" y="-9525"/>
          <a:ext cx="12157075" cy="6848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570"/>
                <a:gridCol w="1643380"/>
                <a:gridCol w="9382125"/>
              </a:tblGrid>
              <a:tr h="6413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类别</a:t>
                      </a:r>
                      <a:endParaRPr lang="zh-CN" altLang="en-US" sz="36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发展成就</a:t>
                      </a:r>
                      <a:endParaRPr lang="zh-CN" altLang="en-US" sz="36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79311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农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业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粮食作物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5057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经济作物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6614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手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业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纺织业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389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制瓷业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153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造船业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36625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商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600"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业</a:t>
                      </a:r>
                      <a:endParaRPr lang="zh-CN" altLang="en-US" sz="360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都市商贸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327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海外贸易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197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货币</a:t>
                      </a: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889250" y="742950"/>
            <a:ext cx="813879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</a:rPr>
              <a:t>南方水稻产量居粮食作物首位，复种技术得到推广</a:t>
            </a:r>
            <a:endParaRPr lang="zh-CN" altLang="en-US" sz="2800" b="1">
              <a:solidFill>
                <a:srgbClr val="0000CC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78455" y="1550035"/>
            <a:ext cx="8241030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CC"/>
                </a:solidFill>
              </a:rPr>
              <a:t>南方各地普遍种植茶树；棉花种植业由南向北推进</a:t>
            </a:r>
            <a:endParaRPr lang="zh-CN" altLang="en-US" sz="2800" b="1">
              <a:solidFill>
                <a:srgbClr val="0000C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19095" y="2163445"/>
            <a:ext cx="915924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8000"/>
                </a:solidFill>
              </a:rPr>
              <a:t>四川、江浙地区的丝织生产发达；棉纺织工具的改进和棉纺织品品种的增加</a:t>
            </a:r>
            <a:endParaRPr lang="zh-CN" altLang="en-US" sz="2800" b="1">
              <a:solidFill>
                <a:srgbClr val="008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0695" y="3152775"/>
            <a:ext cx="8505825" cy="51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8000"/>
                </a:solidFill>
              </a:rPr>
              <a:t>众多名窑；景德镇瓷都；南宋制瓷业中心在江南地区</a:t>
            </a:r>
            <a:endParaRPr lang="zh-CN" altLang="en-US" sz="2800" b="1">
              <a:solidFill>
                <a:srgbClr val="008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98775" y="3684270"/>
            <a:ext cx="9159875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8000"/>
                </a:solidFill>
              </a:rPr>
              <a:t>广州、泉州、明州的造船业世界领先；世界最早的船坞；指南针技术的运用</a:t>
            </a:r>
            <a:endParaRPr lang="zh-CN" altLang="en-US" sz="2800" b="1">
              <a:solidFill>
                <a:srgbClr val="008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7015" y="4541520"/>
            <a:ext cx="9159875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大都市开封和杭州；街市、早市、夜市、草市、市镇等各类商贸区出现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5735" y="5420360"/>
            <a:ext cx="9190355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大商港广州、泉州；对外贸易范围扩大；外贸收入成为财政收入的重要来源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99410" y="6300470"/>
            <a:ext cx="9149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世界上最早的纸币</a:t>
            </a:r>
            <a:r>
              <a:rPr lang="en-US" altLang="zh-CN" sz="2800" b="1">
                <a:solidFill>
                  <a:srgbClr val="FF0000"/>
                </a:solidFill>
              </a:rPr>
              <a:t>——</a:t>
            </a:r>
            <a:r>
              <a:rPr lang="zh-CN" altLang="en-US" sz="2800" b="1">
                <a:solidFill>
                  <a:srgbClr val="FF0000"/>
                </a:solidFill>
              </a:rPr>
              <a:t>交子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1245" y="30480"/>
            <a:ext cx="189865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集中区域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 165"/>
          <p:cNvSpPr/>
          <p:nvPr/>
        </p:nvSpPr>
        <p:spPr>
          <a:xfrm>
            <a:off x="815975" y="643255"/>
            <a:ext cx="2062480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苏州、湖州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 165"/>
          <p:cNvSpPr/>
          <p:nvPr/>
        </p:nvSpPr>
        <p:spPr>
          <a:xfrm>
            <a:off x="815975" y="1414780"/>
            <a:ext cx="2062480" cy="755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福建、成都平原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 165"/>
          <p:cNvSpPr/>
          <p:nvPr/>
        </p:nvSpPr>
        <p:spPr>
          <a:xfrm>
            <a:off x="821055" y="2182495"/>
            <a:ext cx="2062480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四川、江浙、海南岛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 165"/>
          <p:cNvSpPr/>
          <p:nvPr/>
        </p:nvSpPr>
        <p:spPr>
          <a:xfrm>
            <a:off x="826135" y="2969895"/>
            <a:ext cx="2062480" cy="7550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江西、江南地区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" name=" 165"/>
          <p:cNvSpPr/>
          <p:nvPr/>
        </p:nvSpPr>
        <p:spPr>
          <a:xfrm>
            <a:off x="831215" y="3747135"/>
            <a:ext cx="2062480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广州、泉州、明州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 165"/>
          <p:cNvSpPr/>
          <p:nvPr/>
        </p:nvSpPr>
        <p:spPr>
          <a:xfrm>
            <a:off x="1041400" y="4565015"/>
            <a:ext cx="1725295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杭州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8" name=" 165"/>
          <p:cNvSpPr/>
          <p:nvPr/>
        </p:nvSpPr>
        <p:spPr>
          <a:xfrm>
            <a:off x="1010920" y="5411470"/>
            <a:ext cx="1730375" cy="7550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广州、泉州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 165"/>
          <p:cNvSpPr/>
          <p:nvPr/>
        </p:nvSpPr>
        <p:spPr>
          <a:xfrm>
            <a:off x="1163320" y="6231255"/>
            <a:ext cx="1725295" cy="5822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>
                <a:solidFill>
                  <a:srgbClr val="0000C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四川</a:t>
            </a:r>
            <a:endParaRPr lang="zh-CN" altLang="en-US" sz="2800" b="1">
              <a:solidFill>
                <a:srgbClr val="0000C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5595" y="30480"/>
            <a:ext cx="3051810" cy="6737350"/>
          </a:xfrm>
          <a:prstGeom prst="ellipse">
            <a:avLst/>
          </a:prstGeom>
          <a:noFill/>
          <a:ln w="5715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013655" y="3181083"/>
            <a:ext cx="28462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南方地区</a:t>
            </a:r>
            <a:endParaRPr lang="zh-CN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5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唐朝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0800000">
            <a:off x="4226560" y="2459355"/>
            <a:ext cx="3738880" cy="3662680"/>
          </a:xfrm>
          <a:prstGeom prst="rect">
            <a:avLst/>
          </a:prstGeom>
        </p:spPr>
      </p:pic>
      <p:pic>
        <p:nvPicPr>
          <p:cNvPr id="8" name="图片 7" descr="汉代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53695" y="2459355"/>
            <a:ext cx="3578225" cy="3662680"/>
          </a:xfrm>
          <a:prstGeom prst="rect">
            <a:avLst/>
          </a:prstGeom>
        </p:spPr>
      </p:pic>
      <p:pic>
        <p:nvPicPr>
          <p:cNvPr id="9" name="图片 8" descr="宋代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213725" y="2459355"/>
            <a:ext cx="3641090" cy="377698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236855" y="4244975"/>
            <a:ext cx="11856085" cy="91440"/>
          </a:xfrm>
          <a:prstGeom prst="line">
            <a:avLst/>
          </a:prstGeom>
          <a:ln w="76200">
            <a:prstDash val="dash"/>
          </a:ln>
          <a:effectLst>
            <a:softEdge rad="2540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-41275" y="3350260"/>
            <a:ext cx="353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</a:rPr>
              <a:t>北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4371340"/>
            <a:ext cx="353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隶书" panose="02010509060101010101" pitchFamily="49" charset="-122"/>
                <a:ea typeface="隶书" panose="02010509060101010101" pitchFamily="49" charset="-122"/>
              </a:rPr>
              <a:t>南</a:t>
            </a:r>
            <a:endParaRPr lang="zh-CN" altLang="en-US" sz="36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30590" y="6298565"/>
            <a:ext cx="2761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《中国历史地图册》</a:t>
            </a:r>
            <a:endParaRPr lang="zh-CN" altLang="en-US" sz="2400"/>
          </a:p>
        </p:txBody>
      </p:sp>
      <p:sp>
        <p:nvSpPr>
          <p:cNvPr id="17" name="文本框 16"/>
          <p:cNvSpPr txBox="1"/>
          <p:nvPr/>
        </p:nvSpPr>
        <p:spPr>
          <a:xfrm>
            <a:off x="4784090" y="6216015"/>
            <a:ext cx="2761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《中国历史地图册》</a:t>
            </a:r>
            <a:endParaRPr lang="zh-CN" altLang="en-US" sz="2400"/>
          </a:p>
        </p:txBody>
      </p:sp>
      <p:sp>
        <p:nvSpPr>
          <p:cNvPr id="18" name="文本框 17"/>
          <p:cNvSpPr txBox="1"/>
          <p:nvPr/>
        </p:nvSpPr>
        <p:spPr>
          <a:xfrm>
            <a:off x="762000" y="6216015"/>
            <a:ext cx="27616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《中国历史地图册》</a:t>
            </a:r>
            <a:endParaRPr lang="zh-CN" altLang="en-US" sz="2400"/>
          </a:p>
        </p:txBody>
      </p:sp>
      <p:pic>
        <p:nvPicPr>
          <p:cNvPr id="2" name="图片 1" descr="QQ图片202007211137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825" y="87630"/>
            <a:ext cx="10544175" cy="17183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50895" y="1805940"/>
            <a:ext cx="6418580" cy="4006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国家根本，仰给东南，</a:t>
            </a:r>
            <a:r>
              <a:rPr lang="en-US" altLang="zh-CN" sz="28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——</a:t>
            </a:r>
            <a:r>
              <a:rPr lang="zh-CN" altLang="en-US" sz="28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《宋史》</a:t>
            </a:r>
            <a:endParaRPr lang="zh-CN" altLang="en-US" sz="28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8" grpId="0"/>
      <p:bldP spid="17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59055"/>
            <a:ext cx="5883275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活动：探究经济重心南移的原因</a:t>
            </a:r>
            <a:endParaRPr lang="zh-CN" altLang="en-US" sz="32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6490" y="718185"/>
            <a:ext cx="9216390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28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材料十二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唐后期，安史之乱与藩镇割据混战使关中地区经济受到严重破坏。其后，北方历经靖康之难、宋金对峙、蒙古灭金，战乱不休。 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descr="图片得到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46175" y="2101850"/>
            <a:ext cx="8485505" cy="175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文本框 31"/>
          <p:cNvSpPr txBox="1"/>
          <p:nvPr/>
        </p:nvSpPr>
        <p:spPr>
          <a:xfrm>
            <a:off x="3919855" y="1515110"/>
            <a:ext cx="480568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北方战乱频繁，南方相对安定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919759" y="3017123"/>
            <a:ext cx="5161280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北方人口南迁，南方劳动力充足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6490" y="2101850"/>
            <a:ext cx="1402080" cy="4603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r>
              <a:rPr lang="zh-CN" altLang="en-US" sz="2400" dirty="0"/>
              <a:t>材料十三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146175" y="3858260"/>
            <a:ext cx="9765665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材料十四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宋朝时的南北气温普遍变低，南方变幅小于北方，雨水充沛，较适农作物的生长。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/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</a:t>
            </a:r>
            <a:r>
              <a:rPr lang="en-US" altLang="zh-CN" sz="20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材料十二、三、四据张岂之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中国历史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endParaRPr lang="en-US" altLang="zh-CN" sz="20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919855" y="4289425"/>
            <a:ext cx="308546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南方自然条件优越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5540" y="5300345"/>
            <a:ext cx="9766300" cy="1383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l"/>
            <a:r>
              <a:rPr lang="zh-CN" altLang="en-US" sz="28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材料十五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南宋政府，又奖励州县官兴修陂（</a:t>
            </a:r>
            <a:r>
              <a:rPr lang="en-US" altLang="zh-CN" sz="2800" dirty="0" err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bei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）塘堤堰等水利灌溉工程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当时的州县官大抵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都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兼“提举圩（</a:t>
            </a:r>
            <a:r>
              <a:rPr lang="en-US" altLang="zh-CN" sz="2800" dirty="0" err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wei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）田”或“主管圩田”的职务。      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翦伯赞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中国史纲要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endParaRPr lang="en-US" altLang="zh-CN" sz="20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919858" y="5644371"/>
            <a:ext cx="2672080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政府政策的推动</a:t>
            </a:r>
            <a:endParaRPr lang="zh-CN" altLang="en-US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92451" y="5121333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背景音乐 - 恋雪千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2256" y="6213103"/>
            <a:ext cx="304800" cy="274320"/>
          </a:xfrm>
          <a:prstGeom prst="rect">
            <a:avLst/>
          </a:prstGeom>
        </p:spPr>
      </p:pic>
      <p:pic>
        <p:nvPicPr>
          <p:cNvPr id="7" name="图片 6" descr="宋代海外贸易图_副本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15" y="2910890"/>
            <a:ext cx="12192000" cy="2043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0" y="284878"/>
            <a:ext cx="11178190" cy="932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0870" y="434340"/>
            <a:ext cx="3868420" cy="7067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从历史的印记中</a:t>
            </a:r>
            <a:endParaRPr lang="zh-CN" altLang="en-US" sz="4000" b="1" dirty="0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47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533110" y="2239967"/>
            <a:ext cx="8029073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30" tIns="60965" rIns="121930" bIns="6096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6400" b="1" dirty="0" smtClean="0">
                <a:latin typeface="叶根友唐楷简08" panose="02010601030101010101" charset="-122"/>
                <a:ea typeface="叶根友唐楷简08" panose="02010601030101010101" charset="-122"/>
              </a:rPr>
              <a:t>谢谢 ！</a:t>
            </a:r>
            <a:endParaRPr lang="zh-CN" altLang="en-US" sz="6400" b="1" dirty="0">
              <a:latin typeface="叶根友唐楷简08" panose="02010601030101010101" charset="-122"/>
              <a:ea typeface="叶根友唐楷简08" panose="02010601030101010101" charset="-122"/>
            </a:endParaRPr>
          </a:p>
        </p:txBody>
      </p:sp>
      <p:pic>
        <p:nvPicPr>
          <p:cNvPr id="17" name="Picture 272" descr="28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8512343" y="2915181"/>
            <a:ext cx="2575537" cy="19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75565" y="2915048"/>
            <a:ext cx="12192000" cy="33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2 L 0.5467 0.0009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耕获图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1471337"/>
            <a:ext cx="12360275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文本框 49155"/>
          <p:cNvSpPr txBox="1">
            <a:spLocks noChangeArrowheads="1"/>
          </p:cNvSpPr>
          <p:nvPr/>
        </p:nvSpPr>
        <p:spPr bwMode="auto">
          <a:xfrm>
            <a:off x="6959600" y="1557338"/>
            <a:ext cx="1439863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</a:rPr>
              <a:t>耕种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29" name="文本框 49156"/>
          <p:cNvSpPr txBox="1">
            <a:spLocks noChangeArrowheads="1"/>
          </p:cNvSpPr>
          <p:nvPr/>
        </p:nvSpPr>
        <p:spPr bwMode="auto">
          <a:xfrm>
            <a:off x="7391400" y="3429000"/>
            <a:ext cx="1439863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</a:rPr>
              <a:t>灌溉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30" name="文本框 49157"/>
          <p:cNvSpPr txBox="1">
            <a:spLocks noChangeArrowheads="1"/>
          </p:cNvSpPr>
          <p:nvPr/>
        </p:nvSpPr>
        <p:spPr bwMode="auto">
          <a:xfrm>
            <a:off x="8832850" y="5084763"/>
            <a:ext cx="1439863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</a:rPr>
              <a:t>插秧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31" name="文本框 49158"/>
          <p:cNvSpPr txBox="1">
            <a:spLocks noChangeArrowheads="1"/>
          </p:cNvSpPr>
          <p:nvPr/>
        </p:nvSpPr>
        <p:spPr bwMode="auto">
          <a:xfrm>
            <a:off x="5735638" y="6165850"/>
            <a:ext cx="143986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0000FF"/>
                </a:solidFill>
              </a:rPr>
              <a:t>收割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33" name="文本框 49163"/>
          <p:cNvSpPr txBox="1">
            <a:spLocks noChangeArrowheads="1"/>
          </p:cNvSpPr>
          <p:nvPr/>
        </p:nvSpPr>
        <p:spPr bwMode="auto">
          <a:xfrm>
            <a:off x="1711325" y="5486400"/>
            <a:ext cx="1439863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0000FF"/>
                </a:solidFill>
              </a:rPr>
              <a:t>扬场</a:t>
            </a:r>
            <a:endParaRPr lang="zh-CN" altLang="en-US" sz="2800">
              <a:solidFill>
                <a:srgbClr val="0000FF"/>
              </a:solidFill>
            </a:endParaRPr>
          </a:p>
        </p:txBody>
      </p:sp>
      <p:sp>
        <p:nvSpPr>
          <p:cNvPr id="34" name="文本框 49164"/>
          <p:cNvSpPr txBox="1">
            <a:spLocks noChangeArrowheads="1"/>
          </p:cNvSpPr>
          <p:nvPr/>
        </p:nvSpPr>
        <p:spPr bwMode="auto">
          <a:xfrm>
            <a:off x="1216025" y="1993900"/>
            <a:ext cx="1439863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0000FF"/>
                </a:solidFill>
              </a:rPr>
              <a:t>舂米</a:t>
            </a:r>
            <a:endParaRPr lang="zh-CN" altLang="en-US" sz="2800">
              <a:solidFill>
                <a:srgbClr val="0000FF"/>
              </a:solidFill>
            </a:endParaRPr>
          </a:p>
        </p:txBody>
      </p:sp>
      <p:sp>
        <p:nvSpPr>
          <p:cNvPr id="35" name="文本框 49165"/>
          <p:cNvSpPr txBox="1">
            <a:spLocks noChangeArrowheads="1"/>
          </p:cNvSpPr>
          <p:nvPr/>
        </p:nvSpPr>
        <p:spPr bwMode="auto">
          <a:xfrm>
            <a:off x="84138" y="3429000"/>
            <a:ext cx="143986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0000FF"/>
                </a:solidFill>
              </a:rPr>
              <a:t>入仓</a:t>
            </a:r>
            <a:endParaRPr lang="zh-CN" altLang="en-US" sz="2800">
              <a:solidFill>
                <a:srgbClr val="0000FF"/>
              </a:solidFill>
            </a:endParaRPr>
          </a:p>
        </p:txBody>
      </p:sp>
      <p:sp>
        <p:nvSpPr>
          <p:cNvPr id="36" name="矩形 35"/>
          <p:cNvSpPr>
            <a:spLocks noChangeArrowheads="1" noChangeShapeType="1" noTextEdit="1"/>
          </p:cNvSpPr>
          <p:nvPr/>
        </p:nvSpPr>
        <p:spPr bwMode="auto">
          <a:xfrm>
            <a:off x="7980045" y="981075"/>
            <a:ext cx="3419475" cy="4392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9310"/>
              </a:avLst>
            </a:prstTxWarp>
          </a:bodyPr>
          <a:lstStyle/>
          <a:p>
            <a:pPr algn="ctr"/>
            <a:r>
              <a:rPr lang="zh-CN" altLang="en-US" sz="3600" kern="10" dirty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耕</a:t>
            </a:r>
            <a:endParaRPr lang="zh-CN" altLang="en-US" sz="3600" kern="10" dirty="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 36"/>
          <p:cNvSpPr>
            <a:spLocks noChangeArrowheads="1" noChangeShapeType="1" noTextEdit="1"/>
          </p:cNvSpPr>
          <p:nvPr/>
        </p:nvSpPr>
        <p:spPr bwMode="auto">
          <a:xfrm>
            <a:off x="2351088" y="1268413"/>
            <a:ext cx="2952750" cy="43926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9310"/>
              </a:avLst>
            </a:prstTxWarp>
          </a:bodyPr>
          <a:lstStyle/>
          <a:p>
            <a:pPr algn="ctr"/>
            <a:r>
              <a:rPr lang="zh-CN" altLang="en-US" sz="3600" kern="10" dirty="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获</a:t>
            </a:r>
            <a:endParaRPr lang="zh-CN" altLang="en-US" sz="3600" kern="10" dirty="0">
              <a:ln w="9525">
                <a:solidFill>
                  <a:srgbClr val="CC99FF"/>
                </a:solidFill>
                <a:rou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1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92451" y="5121333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descr="宋代海外贸易图_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5" y="2910890"/>
            <a:ext cx="12192000" cy="2043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0" y="284878"/>
            <a:ext cx="11178190" cy="932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8330" y="381635"/>
            <a:ext cx="3818255" cy="7067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r"/>
            <a:r>
              <a:rPr lang="zh-CN" altLang="en-US" sz="4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从历史的印记中</a:t>
            </a:r>
            <a:endParaRPr lang="zh-CN" altLang="en-US" sz="4000" b="1" dirty="0">
              <a:ln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Thinkpad\Desktop\3.png"/>
          <p:cNvPicPr>
            <a:picLocks noChangeAspect="1" noChangeArrowheads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 bwMode="auto">
          <a:xfrm>
            <a:off x="192451" y="5121333"/>
            <a:ext cx="6873540" cy="19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15645" y="2760345"/>
            <a:ext cx="10469880" cy="922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p>
            <a:pPr algn="l"/>
            <a:r>
              <a:rPr lang="zh-CN" altLang="en-US" sz="5400" dirty="0">
                <a:solidFill>
                  <a:schemeClr val="accent2"/>
                </a:solidFill>
                <a:latin typeface="华文行楷" panose="02010800040101010101" charset="-122"/>
                <a:ea typeface="华文行楷" panose="02010800040101010101" charset="-122"/>
              </a:rPr>
              <a:t>一、一幅名画反映宋代商业的发展</a:t>
            </a:r>
            <a:endParaRPr lang="zh-CN" altLang="en-US" sz="5400" dirty="0">
              <a:solidFill>
                <a:schemeClr val="accent2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11835" y="1438917"/>
            <a:ext cx="6334699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 </a:t>
            </a:r>
            <a:r>
              <a:rPr lang="zh-CN" altLang="en-US" sz="3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材料一 </a:t>
            </a:r>
            <a:r>
              <a:rPr lang="zh-CN" altLang="en-US" sz="3200" dirty="0" smtClean="0">
                <a:latin typeface="方正楷体简体" panose="03000509000000000000" pitchFamily="65" charset="-122"/>
                <a:ea typeface="方正楷体简体" panose="03000509000000000000" pitchFamily="65" charset="-122"/>
              </a:rPr>
              <a:t> 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翰林</a:t>
            </a:r>
            <a:r>
              <a:rPr lang="zh-CN" altLang="en-US" sz="32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张择端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，字正道，东武人也。幼读书，游学于京师，后习绘事。本工其界画，尤嗜于舟车、市桥郭径，别成家数也。按向氏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评论图画记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云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:《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西湖争标图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清明上河图</a:t>
            </a:r>
            <a:r>
              <a:rPr lang="en-US" altLang="zh-CN" sz="32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200" dirty="0" smtClean="0">
                <a:latin typeface="楷体" panose="02010609060101010101" charset="-122"/>
                <a:ea typeface="楷体" panose="02010609060101010101" charset="-122"/>
              </a:rPr>
              <a:t>选入神品。</a:t>
            </a:r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en-US" altLang="zh-CN" sz="3200" dirty="0" smtClean="0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en-US" altLang="zh-CN" sz="3200" dirty="0" smtClean="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en-US" altLang="zh-CN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 张著（金）</a:t>
            </a:r>
            <a:endParaRPr lang="zh-CN" altLang="en-US" sz="32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张择端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31497" y="1298518"/>
            <a:ext cx="3294322" cy="38445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57060" y="1536065"/>
            <a:ext cx="1976755" cy="368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2"/>
          <p:cNvSpPr txBox="1"/>
          <p:nvPr/>
        </p:nvSpPr>
        <p:spPr>
          <a:xfrm>
            <a:off x="5401310" y="3961130"/>
            <a:ext cx="3860165" cy="368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30504" y="879919"/>
            <a:ext cx="11731625" cy="49726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34228" y="5992304"/>
            <a:ext cx="3535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《清明上河图》</a:t>
            </a:r>
            <a:endParaRPr lang="zh-CN" altLang="en-US" sz="3200" dirty="0">
              <a:solidFill>
                <a:schemeClr val="accent3">
                  <a:lumMod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265532" y="1676220"/>
          <a:ext cx="7856855" cy="349631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44500"/>
                <a:gridCol w="803910"/>
                <a:gridCol w="6608445"/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类别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发展成就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016635">
                <a:tc rowSpan="3">
                  <a:txBody>
                    <a:bodyPr/>
                    <a:lstStyle/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endParaRPr lang="en-US" altLang="zh-CN" sz="2400" dirty="0" smtClean="0"/>
                    </a:p>
                    <a:p>
                      <a:pPr algn="ctr"/>
                      <a:r>
                        <a:rPr lang="zh-CN" altLang="en-US" sz="2400" dirty="0" smtClean="0"/>
                        <a:t>商业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都市商贸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/>
                        <a:t>最大的商业都市是</a:t>
                      </a:r>
                      <a:r>
                        <a:rPr lang="zh-CN" altLang="en-US" sz="2400" u="sng" dirty="0" smtClean="0"/>
                        <a:t>              </a:t>
                      </a:r>
                      <a:r>
                        <a:rPr lang="zh-CN" altLang="en-US" sz="2400" dirty="0" smtClean="0"/>
                        <a:t>和杭州</a:t>
                      </a:r>
                      <a:r>
                        <a:rPr lang="zh-CN" altLang="en-US" sz="2400" u="sng" dirty="0" smtClean="0"/>
                        <a:t> </a:t>
                      </a:r>
                      <a:r>
                        <a:rPr lang="zh-CN" altLang="en-US" sz="2400" u="sng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</a:t>
                      </a:r>
                      <a:r>
                        <a:rPr lang="zh-CN" altLang="en-US" sz="24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             </a:t>
                      </a:r>
                      <a:r>
                        <a:rPr lang="zh-CN" altLang="en-US" sz="24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</a:t>
                      </a:r>
                      <a:endParaRPr lang="en-US" altLang="zh-CN" sz="2400" dirty="0" smtClean="0"/>
                    </a:p>
                    <a:p>
                      <a:pPr algn="l"/>
                      <a:r>
                        <a:rPr lang="zh-CN" altLang="en-US" sz="2400" dirty="0" smtClean="0"/>
                        <a:t>出现早市</a:t>
                      </a:r>
                      <a:r>
                        <a:rPr lang="zh-CN" altLang="en-US" sz="2400" u="sng" dirty="0" smtClean="0"/>
                        <a:t>、         </a:t>
                      </a:r>
                      <a:r>
                        <a:rPr lang="zh-CN" altLang="en-US" sz="2400" dirty="0" smtClean="0"/>
                        <a:t>、</a:t>
                      </a:r>
                      <a:r>
                        <a:rPr lang="zh-CN" altLang="en-US" sz="2400" u="sng" dirty="0" smtClean="0"/>
                        <a:t>            </a:t>
                      </a:r>
                      <a:r>
                        <a:rPr lang="zh-CN" altLang="en-US" sz="2400" dirty="0" smtClean="0"/>
                        <a:t>、市镇        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565275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dirty="0" smtClean="0"/>
                    </a:p>
                    <a:p>
                      <a:pPr algn="ctr"/>
                      <a:r>
                        <a:rPr lang="zh-CN" altLang="en-US" sz="2400" dirty="0" smtClean="0"/>
                        <a:t>海外贸易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/>
                        <a:t>闻名世界的大商港</a:t>
                      </a:r>
                      <a:r>
                        <a:rPr lang="zh-CN" altLang="en-US" sz="2400" u="sng" dirty="0" smtClean="0">
                          <a:sym typeface="+mn-ea"/>
                        </a:rPr>
                        <a:t>             </a:t>
                      </a:r>
                      <a:r>
                        <a:rPr lang="zh-CN" altLang="en-US" sz="2400" dirty="0" smtClean="0">
                          <a:sym typeface="+mn-ea"/>
                        </a:rPr>
                        <a:t> 、</a:t>
                      </a:r>
                      <a:r>
                        <a:rPr lang="zh-CN" altLang="en-US" sz="2400" u="sng" dirty="0" smtClean="0">
                          <a:sym typeface="+mn-ea"/>
                        </a:rPr>
                        <a:t>              </a:t>
                      </a:r>
                      <a:r>
                        <a:rPr lang="zh-CN" altLang="en-US" sz="2400" dirty="0" smtClean="0">
                          <a:sym typeface="+mn-ea"/>
                        </a:rPr>
                        <a:t> 。</a:t>
                      </a:r>
                      <a:r>
                        <a:rPr lang="zh-CN" altLang="en-US" sz="2400" dirty="0" smtClean="0"/>
                        <a:t>      </a:t>
                      </a:r>
                      <a:r>
                        <a:rPr lang="zh-CN" altLang="en-US" sz="2400" b="0" dirty="0" smtClean="0"/>
                        <a:t> </a:t>
                      </a:r>
                      <a:r>
                        <a:rPr lang="zh-CN" altLang="en-US" sz="2400" b="0" dirty="0" smtClean="0"/>
                        <a:t>   </a:t>
                      </a:r>
                      <a:endParaRPr lang="en-US" altLang="zh-CN" sz="2400" b="0" dirty="0" smtClean="0"/>
                    </a:p>
                    <a:p>
                      <a:pPr algn="l"/>
                      <a:r>
                        <a:rPr lang="zh-CN" altLang="en-US" sz="2400" dirty="0" smtClean="0"/>
                        <a:t>商船最远到达</a:t>
                      </a:r>
                      <a:r>
                        <a:rPr lang="zh-CN" altLang="en-US" sz="2400" u="sng" dirty="0" smtClean="0"/>
                        <a:t>                      </a:t>
                      </a:r>
                      <a:r>
                        <a:rPr lang="zh-CN" altLang="en-US" sz="2400" dirty="0" smtClean="0"/>
                        <a:t>和</a:t>
                      </a:r>
                      <a:r>
                        <a:rPr lang="zh-CN" altLang="en-US" sz="2400" u="sng" dirty="0" smtClean="0"/>
                        <a:t>              </a:t>
                      </a:r>
                      <a:r>
                        <a:rPr lang="zh-CN" altLang="en-US" sz="2400" dirty="0" smtClean="0"/>
                        <a:t> 东海岸</a:t>
                      </a:r>
                      <a:endParaRPr lang="en-US" altLang="zh-CN" sz="2400" dirty="0" smtClean="0"/>
                    </a:p>
                    <a:p>
                      <a:pPr algn="l"/>
                      <a:r>
                        <a:rPr lang="zh-CN" altLang="en-US" sz="2400" dirty="0" smtClean="0"/>
                        <a:t>朝廷鼓励海外贸易，设立</a:t>
                      </a:r>
                      <a:r>
                        <a:rPr lang="zh-CN" altLang="en-US" sz="2400" u="sng" dirty="0" smtClean="0"/>
                        <a:t>               </a:t>
                      </a:r>
                      <a:r>
                        <a:rPr lang="zh-CN" altLang="en-US" sz="2400" dirty="0" smtClean="0"/>
                        <a:t> </a:t>
                      </a:r>
                      <a:r>
                        <a:rPr lang="zh-CN" altLang="en-US" sz="2400" dirty="0" smtClean="0"/>
                        <a:t>管理贸易。</a:t>
                      </a:r>
                      <a:endParaRPr lang="en-US" altLang="zh-CN" sz="2400" dirty="0" smtClean="0"/>
                    </a:p>
                    <a:p>
                      <a:pPr algn="l"/>
                      <a:r>
                        <a:rPr lang="zh-CN" altLang="en-US" sz="2400" dirty="0" smtClean="0"/>
                        <a:t>南宋时</a:t>
                      </a:r>
                      <a:r>
                        <a:rPr lang="zh-CN" altLang="en-US" sz="2400" u="sng" dirty="0" smtClean="0"/>
                        <a:t>                    </a:t>
                      </a:r>
                      <a:r>
                        <a:rPr lang="zh-CN" altLang="en-US" sz="2400" dirty="0" smtClean="0"/>
                        <a:t> </a:t>
                      </a:r>
                      <a:r>
                        <a:rPr lang="zh-CN" altLang="en-US" sz="2400" dirty="0" smtClean="0"/>
                        <a:t>在财政收入中占有重要地位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7084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 smtClean="0"/>
                        <a:t>货币</a:t>
                      </a:r>
                      <a:endParaRPr lang="zh-CN" altLang="en-US" sz="2400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dirty="0" smtClean="0"/>
                        <a:t>北宋时期</a:t>
                      </a:r>
                      <a:r>
                        <a:rPr lang="zh-CN" altLang="en-US" sz="2400" u="sng" dirty="0" smtClean="0"/>
                        <a:t>             </a:t>
                      </a:r>
                      <a:r>
                        <a:rPr lang="zh-CN" altLang="en-US" sz="2400" dirty="0" smtClean="0"/>
                        <a:t>出现世界上最早的纸币</a:t>
                      </a:r>
                      <a:r>
                        <a:rPr lang="zh-CN" altLang="en-US" sz="2400" u="sng" dirty="0" smtClean="0"/>
                        <a:t>           </a:t>
                      </a:r>
                      <a:r>
                        <a:rPr lang="zh-CN" altLang="en-US" sz="2400" dirty="0" smtClean="0"/>
                        <a:t>。</a:t>
                      </a:r>
                      <a:r>
                        <a:rPr lang="zh-CN" altLang="en-US" sz="2400" u="sng" dirty="0" smtClean="0"/>
                        <a:t>    </a:t>
                      </a:r>
                      <a:endParaRPr lang="zh-CN" altLang="en-US" sz="2400" u="sng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6151278" y="2145756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开封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151089" y="249000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草市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4947676" y="2489667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夜市</a:t>
            </a:r>
            <a:endParaRPr lang="zh-CN" altLang="en-US" sz="2400" dirty="0"/>
          </a:p>
        </p:txBody>
      </p:sp>
      <p:sp>
        <p:nvSpPr>
          <p:cNvPr id="45" name="文本框 44"/>
          <p:cNvSpPr txBox="1"/>
          <p:nvPr/>
        </p:nvSpPr>
        <p:spPr>
          <a:xfrm>
            <a:off x="5238115" y="3526155"/>
            <a:ext cx="1911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阿拉伯半岛</a:t>
            </a:r>
            <a:endParaRPr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463790" y="3526155"/>
            <a:ext cx="1409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非洲</a:t>
            </a:r>
            <a:endParaRPr lang="zh-CN" altLang="en-US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7042769" y="387617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市舶司</a:t>
            </a:r>
            <a:endParaRPr lang="zh-CN" altLang="en-US" sz="2400" dirty="0"/>
          </a:p>
        </p:txBody>
      </p:sp>
      <p:sp>
        <p:nvSpPr>
          <p:cNvPr id="51" name="文本框 50"/>
          <p:cNvSpPr txBox="1"/>
          <p:nvPr/>
        </p:nvSpPr>
        <p:spPr>
          <a:xfrm>
            <a:off x="4749314" y="4232284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外贸所得</a:t>
            </a:r>
            <a:endParaRPr lang="zh-CN" altLang="en-US" sz="2400" dirty="0"/>
          </a:p>
        </p:txBody>
      </p:sp>
      <p:sp>
        <p:nvSpPr>
          <p:cNvPr id="52" name="文本框 51"/>
          <p:cNvSpPr txBox="1"/>
          <p:nvPr/>
        </p:nvSpPr>
        <p:spPr>
          <a:xfrm>
            <a:off x="8975643" y="4665752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FF"/>
                </a:solidFill>
              </a:defRPr>
            </a:lvl1pPr>
          </a:lstStyle>
          <a:p>
            <a:r>
              <a:rPr lang="zh-CN" altLang="en-US" sz="2400" dirty="0"/>
              <a:t>交子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3508375" y="843915"/>
            <a:ext cx="5661660" cy="5835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自主学习，看谁做得又快又好</a:t>
            </a:r>
            <a:endParaRPr lang="zh-CN" altLang="en-US" sz="320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6175" y="3157855"/>
            <a:ext cx="923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  <a:sym typeface="+mn-ea"/>
              </a:rPr>
              <a:t>广州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32700" y="3157855"/>
            <a:ext cx="929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</a:rPr>
              <a:t>泉州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47920" y="4665980"/>
            <a:ext cx="923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0000FF"/>
                </a:solidFill>
              </a:rPr>
              <a:t>四川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45" grpId="0"/>
      <p:bldP spid="46" grpId="0"/>
      <p:bldP spid="48" grpId="0"/>
      <p:bldP spid="51" grpId="0"/>
      <p:bldP spid="52" grpId="0"/>
      <p:bldP spid="4" grpId="0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KSO_WM_UNIT_TABLE_BEAUTIFY" val="smartTable{fed6b958-f186-427b-8fd9-a1637a39e797}"/>
</p:tagLst>
</file>

<file path=ppt/tags/tag2.xml><?xml version="1.0" encoding="utf-8"?>
<p:tagLst xmlns:p="http://schemas.openxmlformats.org/presentationml/2006/main">
  <p:tag name="ISPRING_SLIDE_ID_2" val="{1CA094BE-B88A-4BA9-B456-AF7DD6297AE9}"/>
  <p:tag name="GENSWF_ADVANCE_TIME" val="5"/>
  <p:tag name="ISPRING_CUSTOM_TIMING_USED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053*3263*673*67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TABLE_BEAUTIFY" val="smartTable{6d819c32-1c14-4a7d-8370-8210ac3fbc7d}"/>
</p:tagLst>
</file>

<file path=ppt/tags/tag5.xml><?xml version="1.0" encoding="utf-8"?>
<p:tagLst xmlns:p="http://schemas.openxmlformats.org/presentationml/2006/main">
  <p:tag name="KSO_WM_UNIT_TABLE_BEAUTIFY" val="smartTable{6d819c32-1c14-4a7d-8370-8210ac3fbc7d}"/>
</p:tagLst>
</file>

<file path=ppt/tags/tag6.xml><?xml version="1.0" encoding="utf-8"?>
<p:tagLst xmlns:p="http://schemas.openxmlformats.org/presentationml/2006/main">
  <p:tag name="KSO_WM_UNIT_PLACING_PICTURE_USER_VIEWPORT" val="{&quot;height&quot;:5700,&quot;width&quot;:2040}"/>
</p:tagLst>
</file>

<file path=ppt/tags/tag7.xml><?xml version="1.0" encoding="utf-8"?>
<p:tagLst xmlns:p="http://schemas.openxmlformats.org/presentationml/2006/main">
  <p:tag name="ISPRING_SLIDE_ID_2" val="{8A79FDD6-2179-41AF-9112-195CBEFFD948}"/>
  <p:tag name="GENSWF_ADVANCE_TIME" val="5"/>
  <p:tag name="ISPRING_CUSTOM_TIMING_USED" val="1"/>
</p:tagLst>
</file>

<file path=ppt/tags/tag8.xml><?xml version="1.0" encoding="utf-8"?>
<p:tagLst xmlns:p="http://schemas.openxmlformats.org/presentationml/2006/main">
  <p:tag name="commondata" val="eyJoZGlkIjoiODViY2JkMjU3NGYzZTEwMzZmMGFkZWViYmNkYWU3ND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 rtlCol="0">
        <a:spAutoFit/>
      </a:bodyPr>
      <a:lstStyle>
        <a:defPPr>
          <a:defRPr lang="zh-CN" altLang="en-US" sz="2400" dirty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2744</Words>
  <Application>WPS 演示</Application>
  <PresentationFormat>宽屏</PresentationFormat>
  <Paragraphs>375</Paragraphs>
  <Slides>35</Slides>
  <Notes>27</Notes>
  <HiddenSlides>25</HiddenSlides>
  <MMClips>3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方正楷体简体</vt:lpstr>
      <vt:lpstr>楷体</vt:lpstr>
      <vt:lpstr>华文楷体</vt:lpstr>
      <vt:lpstr>Gill Sans</vt:lpstr>
      <vt:lpstr>Segoe Print</vt:lpstr>
      <vt:lpstr>Heiti SC Light</vt:lpstr>
      <vt:lpstr>Arial Unicode MS</vt:lpstr>
      <vt:lpstr>等线 Light</vt:lpstr>
      <vt:lpstr>等线</vt:lpstr>
      <vt:lpstr>华文新魏</vt:lpstr>
      <vt:lpstr>Times New Roman</vt:lpstr>
      <vt:lpstr>华文隶书</vt:lpstr>
      <vt:lpstr>黑体</vt:lpstr>
      <vt:lpstr>隶书</vt:lpstr>
      <vt:lpstr>Calibri</vt:lpstr>
      <vt:lpstr>叶根友唐楷简08</vt:lpstr>
      <vt:lpstr>华文行楷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柯雯 曾</dc:creator>
  <cp:lastModifiedBy>桂桂</cp:lastModifiedBy>
  <cp:revision>149</cp:revision>
  <dcterms:created xsi:type="dcterms:W3CDTF">2020-02-27T11:52:00Z</dcterms:created>
  <dcterms:modified xsi:type="dcterms:W3CDTF">2024-02-15T02:59:14Z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4302EA4A7974463FB06EA5FDC3693605</vt:lpwstr>
  </property>
</Properties>
</file>