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257" r:id="rId3"/>
    <p:sldId id="256" r:id="rId4"/>
    <p:sldId id="286" r:id="rId5"/>
    <p:sldId id="259" r:id="rId6"/>
    <p:sldId id="287" r:id="rId7"/>
    <p:sldId id="288" r:id="rId8"/>
    <p:sldId id="289" r:id="rId9"/>
    <p:sldId id="290" r:id="rId10"/>
    <p:sldId id="291" r:id="rId11"/>
    <p:sldId id="292" r:id="rId12"/>
    <p:sldId id="293" r:id="rId13"/>
    <p:sldId id="294" r:id="rId14"/>
    <p:sldId id="295" r:id="rId15"/>
    <p:sldId id="296" r:id="rId16"/>
    <p:sldId id="297" r:id="rId17"/>
    <p:sldId id="315" r:id="rId18"/>
    <p:sldId id="271" r:id="rId19"/>
    <p:sldId id="272" r:id="rId20"/>
    <p:sldId id="273" r:id="rId21"/>
    <p:sldId id="274" r:id="rId22"/>
    <p:sldId id="275" r:id="rId23"/>
    <p:sldId id="276" r:id="rId24"/>
    <p:sldId id="277" r:id="rId25"/>
    <p:sldId id="278" r:id="rId26"/>
    <p:sldId id="282" r:id="rId27"/>
    <p:sldId id="279" r:id="rId28"/>
    <p:sldId id="280" r:id="rId29"/>
    <p:sldId id="283" r:id="rId30"/>
    <p:sldId id="284" r:id="rId31"/>
    <p:sldId id="285"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736"/>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0" d="100"/>
          <a:sy n="110" d="100"/>
        </p:scale>
        <p:origin x="132" y="240"/>
      </p:cViewPr>
      <p:guideLst>
        <p:guide orient="horz" pos="2160"/>
        <p:guide pos="385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65299F-8FD4-4533-B66C-B84B842FE7D8}" type="doc">
      <dgm:prSet loTypeId="urn:microsoft.com/office/officeart/2005/8/layout/orgChart1#2" qsTypeId="urn:microsoft.com/office/officeart/2005/8/quickstyle/simple1#2" csTypeId="urn:microsoft.com/office/officeart/2005/8/colors/colorful1#2" phldr="1"/>
      <dgm:spPr/>
    </dgm:pt>
    <dgm:pt modelId="{6AE7AE11-69C4-4921-A252-CD23D5A2A024}" type="asst">
      <dgm:prSet phldr="0" custT="0"/>
      <dgm:spPr/>
      <dgm:t>
        <a:bodyPr wrap="square" lIns="29210" tIns="29210" rIns="29210" bIns="29210" anchor="ctr"/>
        <a:lstStyle>
          <a:lvl2pPr marL="228600" indent="-228600">
            <a:defRPr sz="2600"/>
          </a:lvl2pPr>
          <a:lvl3pPr marL="457200" indent="-228600">
            <a:defRPr sz="2600"/>
          </a:lvl3pPr>
          <a:lvl4pPr marL="685800" indent="-228600">
            <a:defRPr sz="2600"/>
          </a:lvl4pPr>
          <a:lvl5pPr marL="914400" indent="-228600">
            <a:defRPr sz="2600"/>
          </a:lvl5pPr>
          <a:lvl6pPr marL="1143000" indent="-228600">
            <a:defRPr sz="2600"/>
          </a:lvl6pPr>
          <a:lvl7pPr marL="1371600" indent="-228600">
            <a:defRPr sz="2600"/>
          </a:lvl7pPr>
          <a:lvl8pPr marL="1600200" indent="-228600">
            <a:defRPr sz="2600"/>
          </a:lvl8pPr>
          <a:lvl9pPr marL="1828800" indent="-228600">
            <a:defRPr sz="2600"/>
          </a:lvl9pPr>
        </a:lstStyle>
        <a:p>
          <a:pPr lvl="0" indent="0" algn="ctr">
            <a:lnSpc>
              <a:spcPct val="100000"/>
            </a:lnSpc>
            <a:spcBef>
              <a:spcPct val="0"/>
            </a:spcBef>
            <a:spcAft>
              <a:spcPct val="35000"/>
            </a:spcAft>
            <a:buNone/>
          </a:pPr>
          <a:r>
            <a:rPr lang="zh-CN" b="1" dirty="0">
              <a:solidFill>
                <a:srgbClr val="FF0000"/>
              </a:solidFill>
            </a:rPr>
            <a:t>皇帝</a:t>
          </a:r>
        </a:p>
      </dgm:t>
    </dgm:pt>
    <dgm:pt modelId="{61E1C8E0-6A09-444A-B806-51AB1ADE6A8E}" type="parTrans" cxnId="{AF4C8E4E-DC9B-4A37-B87A-A717F6DE261B}">
      <dgm:prSet/>
      <dgm:spPr/>
      <dgm:t>
        <a:bodyPr/>
        <a:lstStyle/>
        <a:p>
          <a:endParaRPr lang="zh-CN" altLang="en-US"/>
        </a:p>
      </dgm:t>
    </dgm:pt>
    <dgm:pt modelId="{A86A1960-5EE9-461C-83A9-D6E3D4CEC03B}" type="sibTrans" cxnId="{AF4C8E4E-DC9B-4A37-B87A-A717F6DE261B}">
      <dgm:prSet/>
      <dgm:spPr/>
      <dgm:t>
        <a:bodyPr/>
        <a:lstStyle/>
        <a:p>
          <a:endParaRPr lang="zh-CN" altLang="en-US"/>
        </a:p>
      </dgm:t>
    </dgm:pt>
    <dgm:pt modelId="{3036EB49-1BC2-448B-BF51-E1DEB2DCD04B}">
      <dgm:prSet phldr="0" custT="0"/>
      <dgm:spPr>
        <a:solidFill>
          <a:srgbClr val="FF0000"/>
        </a:solidFill>
      </dgm:spPr>
      <dgm:t>
        <a:bodyPr wrap="square" lIns="24130" tIns="24130" rIns="24130" bIns="24130" anchor="ctr"/>
        <a:lstStyle>
          <a:lvl2pPr marL="228600" indent="-228600">
            <a:defRPr sz="2600"/>
          </a:lvl2pPr>
          <a:lvl3pPr marL="457200" indent="-228600">
            <a:defRPr sz="2600"/>
          </a:lvl3pPr>
          <a:lvl4pPr marL="685800" indent="-228600">
            <a:defRPr sz="2600"/>
          </a:lvl4pPr>
          <a:lvl5pPr marL="914400" indent="-228600">
            <a:defRPr sz="2600"/>
          </a:lvl5pPr>
          <a:lvl6pPr marL="1143000" indent="-228600">
            <a:defRPr sz="2600"/>
          </a:lvl6pPr>
          <a:lvl7pPr marL="1371600" indent="-228600">
            <a:defRPr sz="2600"/>
          </a:lvl7pPr>
          <a:lvl8pPr marL="1600200" indent="-228600">
            <a:defRPr sz="2600"/>
          </a:lvl8pPr>
          <a:lvl9pPr marL="1828800" indent="-228600">
            <a:defRPr sz="2600"/>
          </a:lvl9pPr>
        </a:lstStyle>
        <a:p>
          <a:pPr lvl="0" indent="0" algn="ctr">
            <a:lnSpc>
              <a:spcPct val="100000"/>
            </a:lnSpc>
            <a:spcBef>
              <a:spcPct val="0"/>
            </a:spcBef>
            <a:spcAft>
              <a:spcPct val="35000"/>
            </a:spcAft>
            <a:buNone/>
          </a:pPr>
          <a:r>
            <a:rPr lang="zh-CN" b="1" dirty="0"/>
            <a:t>门下省</a:t>
          </a:r>
        </a:p>
      </dgm:t>
    </dgm:pt>
    <dgm:pt modelId="{6FB0589C-10CA-452B-A692-2D579A1DA382}" type="parTrans" cxnId="{C0B1A8F8-DD7F-4465-A0AD-B2AF2FF866C8}">
      <dgm:prSet/>
      <dgm:spPr/>
      <dgm:t>
        <a:bodyPr/>
        <a:lstStyle/>
        <a:p>
          <a:endParaRPr lang="zh-CN" altLang="en-US" b="1"/>
        </a:p>
      </dgm:t>
    </dgm:pt>
    <dgm:pt modelId="{BB7AFED2-79F7-4B30-84EB-F73D05C747FE}" type="sibTrans" cxnId="{C0B1A8F8-DD7F-4465-A0AD-B2AF2FF866C8}">
      <dgm:prSet/>
      <dgm:spPr/>
      <dgm:t>
        <a:bodyPr/>
        <a:lstStyle/>
        <a:p>
          <a:endParaRPr lang="zh-CN" altLang="en-US"/>
        </a:p>
      </dgm:t>
    </dgm:pt>
    <dgm:pt modelId="{1AA0D333-1396-4751-85B2-5FA40ABDFA04}">
      <dgm:prSet phldr="0" custT="0"/>
      <dgm:spPr/>
      <dgm:t>
        <a:bodyPr wrap="square" lIns="24130" tIns="24130" rIns="24130" bIns="24130" anchor="ctr"/>
        <a:lstStyle>
          <a:lvl2pPr marL="228600" indent="-228600">
            <a:defRPr sz="2600"/>
          </a:lvl2pPr>
          <a:lvl3pPr marL="457200" indent="-228600">
            <a:defRPr sz="2600"/>
          </a:lvl3pPr>
          <a:lvl4pPr marL="685800" indent="-228600">
            <a:defRPr sz="2600"/>
          </a:lvl4pPr>
          <a:lvl5pPr marL="914400" indent="-228600">
            <a:defRPr sz="2600"/>
          </a:lvl5pPr>
          <a:lvl6pPr marL="1143000" indent="-228600">
            <a:defRPr sz="2600"/>
          </a:lvl6pPr>
          <a:lvl7pPr marL="1371600" indent="-228600">
            <a:defRPr sz="2600"/>
          </a:lvl7pPr>
          <a:lvl8pPr marL="1600200" indent="-228600">
            <a:defRPr sz="2600"/>
          </a:lvl8pPr>
          <a:lvl9pPr marL="1828800" indent="-228600">
            <a:defRPr sz="2600"/>
          </a:lvl9pPr>
        </a:lstStyle>
        <a:p>
          <a:pPr lvl="0" indent="0" algn="ctr">
            <a:lnSpc>
              <a:spcPct val="100000"/>
            </a:lnSpc>
            <a:spcBef>
              <a:spcPct val="0"/>
            </a:spcBef>
            <a:spcAft>
              <a:spcPct val="35000"/>
            </a:spcAft>
            <a:buNone/>
          </a:pPr>
          <a:r>
            <a:rPr lang="zh-CN" b="1" dirty="0"/>
            <a:t>尚书省</a:t>
          </a:r>
        </a:p>
      </dgm:t>
    </dgm:pt>
    <dgm:pt modelId="{B1ADAF1F-B8C5-442E-9118-18BA38CA9C6F}" type="parTrans" cxnId="{00BF8D56-A22E-4B64-9550-7C1EF791E7E0}">
      <dgm:prSet/>
      <dgm:spPr/>
      <dgm:t>
        <a:bodyPr/>
        <a:lstStyle/>
        <a:p>
          <a:endParaRPr lang="zh-CN" altLang="en-US"/>
        </a:p>
      </dgm:t>
    </dgm:pt>
    <dgm:pt modelId="{1720FDE0-D875-4B54-A63A-EEE35AD5C9F9}" type="sibTrans" cxnId="{00BF8D56-A22E-4B64-9550-7C1EF791E7E0}">
      <dgm:prSet/>
      <dgm:spPr/>
      <dgm:t>
        <a:bodyPr/>
        <a:lstStyle/>
        <a:p>
          <a:endParaRPr lang="zh-CN" altLang="en-US"/>
        </a:p>
      </dgm:t>
    </dgm:pt>
    <dgm:pt modelId="{D70A50B2-C711-4782-A852-F59D7DB2A184}">
      <dgm:prSet phldr="0" custT="0"/>
      <dgm:spPr/>
      <dgm:t>
        <a:bodyPr wrap="square" lIns="24130" tIns="24130" rIns="24130" bIns="24130" anchor="ctr"/>
        <a:lstStyle>
          <a:lvl2pPr marL="228600" indent="-228600">
            <a:defRPr sz="2600"/>
          </a:lvl2pPr>
          <a:lvl3pPr marL="457200" indent="-228600">
            <a:defRPr sz="2600"/>
          </a:lvl3pPr>
          <a:lvl4pPr marL="685800" indent="-228600">
            <a:defRPr sz="2600"/>
          </a:lvl4pPr>
          <a:lvl5pPr marL="914400" indent="-228600">
            <a:defRPr sz="2600"/>
          </a:lvl5pPr>
          <a:lvl6pPr marL="1143000" indent="-228600">
            <a:defRPr sz="2600"/>
          </a:lvl6pPr>
          <a:lvl7pPr marL="1371600" indent="-228600">
            <a:defRPr sz="2600"/>
          </a:lvl7pPr>
          <a:lvl8pPr marL="1600200" indent="-228600">
            <a:defRPr sz="2600"/>
          </a:lvl8pPr>
          <a:lvl9pPr marL="1828800" indent="-228600">
            <a:defRPr sz="2600"/>
          </a:lvl9pPr>
        </a:lstStyle>
        <a:p>
          <a:pPr lvl="0" indent="0" algn="ctr">
            <a:lnSpc>
              <a:spcPct val="100000"/>
            </a:lnSpc>
            <a:spcBef>
              <a:spcPct val="0"/>
            </a:spcBef>
            <a:spcAft>
              <a:spcPct val="35000"/>
            </a:spcAft>
            <a:buNone/>
          </a:pPr>
          <a:r>
            <a:rPr lang="zh-CN" b="1" dirty="0"/>
            <a:t>中书省</a:t>
          </a:r>
        </a:p>
      </dgm:t>
    </dgm:pt>
    <dgm:pt modelId="{70788E05-5A25-4F3A-BAC4-AF7E8A60F754}" type="parTrans" cxnId="{3BF02F6B-D323-44D1-9F16-71D7591AF066}">
      <dgm:prSet/>
      <dgm:spPr/>
      <dgm:t>
        <a:bodyPr/>
        <a:lstStyle/>
        <a:p>
          <a:endParaRPr lang="zh-CN" altLang="en-US"/>
        </a:p>
      </dgm:t>
    </dgm:pt>
    <dgm:pt modelId="{8455290F-6508-42D5-86CE-744112371E59}" type="sibTrans" cxnId="{3BF02F6B-D323-44D1-9F16-71D7591AF066}">
      <dgm:prSet/>
      <dgm:spPr/>
      <dgm:t>
        <a:bodyPr/>
        <a:lstStyle/>
        <a:p>
          <a:endParaRPr lang="zh-CN" altLang="en-US"/>
        </a:p>
      </dgm:t>
    </dgm:pt>
    <dgm:pt modelId="{8F59F47F-3523-430E-8C03-42BCE304266C}" type="pres">
      <dgm:prSet presAssocID="{C865299F-8FD4-4533-B66C-B84B842FE7D8}" presName="hierChild1" presStyleCnt="0">
        <dgm:presLayoutVars>
          <dgm:orgChart val="1"/>
          <dgm:chPref val="1"/>
          <dgm:dir/>
          <dgm:animOne val="branch"/>
          <dgm:animLvl val="lvl"/>
          <dgm:resizeHandles/>
        </dgm:presLayoutVars>
      </dgm:prSet>
      <dgm:spPr/>
    </dgm:pt>
    <dgm:pt modelId="{1571A5CA-70F2-4CE0-AC43-A67206CB3B8E}" type="pres">
      <dgm:prSet presAssocID="{6AE7AE11-69C4-4921-A252-CD23D5A2A024}" presName="hierRoot1" presStyleCnt="0">
        <dgm:presLayoutVars>
          <dgm:hierBranch val="init"/>
        </dgm:presLayoutVars>
      </dgm:prSet>
      <dgm:spPr/>
    </dgm:pt>
    <dgm:pt modelId="{5F8ECDB3-A941-4DFF-8FB5-411AF89A0338}" type="pres">
      <dgm:prSet presAssocID="{6AE7AE11-69C4-4921-A252-CD23D5A2A024}" presName="rootComposite1" presStyleCnt="0"/>
      <dgm:spPr/>
    </dgm:pt>
    <dgm:pt modelId="{34BF5D92-026F-4D31-ABC6-7C8975FF277B}" type="pres">
      <dgm:prSet presAssocID="{6AE7AE11-69C4-4921-A252-CD23D5A2A024}" presName="rootText1" presStyleLbl="node0" presStyleIdx="0" presStyleCnt="1" custLinFactNeighborX="-5134" custLinFactNeighborY="1788">
        <dgm:presLayoutVars>
          <dgm:chPref val="3"/>
        </dgm:presLayoutVars>
      </dgm:prSet>
      <dgm:spPr/>
      <dgm:t>
        <a:bodyPr/>
        <a:lstStyle/>
        <a:p>
          <a:endParaRPr lang="zh-CN" altLang="en-US"/>
        </a:p>
      </dgm:t>
    </dgm:pt>
    <dgm:pt modelId="{28F918EC-C5C2-4F5A-810F-FF093E81BBE1}" type="pres">
      <dgm:prSet presAssocID="{6AE7AE11-69C4-4921-A252-CD23D5A2A024}" presName="rootConnector1" presStyleLbl="asst0" presStyleIdx="0" presStyleCnt="0"/>
      <dgm:spPr/>
      <dgm:t>
        <a:bodyPr/>
        <a:lstStyle/>
        <a:p>
          <a:endParaRPr lang="zh-CN" altLang="en-US"/>
        </a:p>
      </dgm:t>
    </dgm:pt>
    <dgm:pt modelId="{832C6B08-5F47-4563-9213-A28F1D366591}" type="pres">
      <dgm:prSet presAssocID="{6AE7AE11-69C4-4921-A252-CD23D5A2A024}" presName="hierChild2" presStyleCnt="0"/>
      <dgm:spPr/>
    </dgm:pt>
    <dgm:pt modelId="{89045CC1-FAC0-4710-8600-E1019BEC46D2}" type="pres">
      <dgm:prSet presAssocID="{6FB0589C-10CA-452B-A692-2D579A1DA382}" presName="Name37" presStyleLbl="parChTrans1D2" presStyleIdx="0" presStyleCnt="3"/>
      <dgm:spPr/>
      <dgm:t>
        <a:bodyPr/>
        <a:lstStyle/>
        <a:p>
          <a:endParaRPr lang="zh-CN" altLang="en-US"/>
        </a:p>
      </dgm:t>
    </dgm:pt>
    <dgm:pt modelId="{5FA3EA7C-5981-4B30-A0FD-7194AD7FB01E}" type="pres">
      <dgm:prSet presAssocID="{3036EB49-1BC2-448B-BF51-E1DEB2DCD04B}" presName="hierRoot2" presStyleCnt="0">
        <dgm:presLayoutVars>
          <dgm:hierBranch val="init"/>
        </dgm:presLayoutVars>
      </dgm:prSet>
      <dgm:spPr/>
    </dgm:pt>
    <dgm:pt modelId="{3FB08384-61AC-424B-A9B3-EA329B84F040}" type="pres">
      <dgm:prSet presAssocID="{3036EB49-1BC2-448B-BF51-E1DEB2DCD04B}" presName="rootComposite" presStyleCnt="0"/>
      <dgm:spPr/>
    </dgm:pt>
    <dgm:pt modelId="{41538960-F7D6-41BC-878B-E3FBC1F8DA88}" type="pres">
      <dgm:prSet presAssocID="{3036EB49-1BC2-448B-BF51-E1DEB2DCD04B}" presName="rootText" presStyleLbl="node2" presStyleIdx="0" presStyleCnt="3" custLinFactX="15866" custLinFactNeighborX="100000" custLinFactNeighborY="54778">
        <dgm:presLayoutVars>
          <dgm:chPref val="3"/>
        </dgm:presLayoutVars>
      </dgm:prSet>
      <dgm:spPr/>
      <dgm:t>
        <a:bodyPr/>
        <a:lstStyle/>
        <a:p>
          <a:endParaRPr lang="zh-CN" altLang="en-US"/>
        </a:p>
      </dgm:t>
    </dgm:pt>
    <dgm:pt modelId="{51560DB6-59DB-43D7-A289-62EB4F5DACC1}" type="pres">
      <dgm:prSet presAssocID="{3036EB49-1BC2-448B-BF51-E1DEB2DCD04B}" presName="rootConnector" presStyleLbl="node2" presStyleIdx="0" presStyleCnt="3"/>
      <dgm:spPr/>
      <dgm:t>
        <a:bodyPr/>
        <a:lstStyle/>
        <a:p>
          <a:endParaRPr lang="zh-CN" altLang="en-US"/>
        </a:p>
      </dgm:t>
    </dgm:pt>
    <dgm:pt modelId="{FD41C199-E1DD-4F16-843C-F7D33BB28B35}" type="pres">
      <dgm:prSet presAssocID="{3036EB49-1BC2-448B-BF51-E1DEB2DCD04B}" presName="hierChild4" presStyleCnt="0"/>
      <dgm:spPr/>
    </dgm:pt>
    <dgm:pt modelId="{0A46F0EE-5EE5-42A5-96F0-3FEF0EF22A1F}" type="pres">
      <dgm:prSet presAssocID="{3036EB49-1BC2-448B-BF51-E1DEB2DCD04B}" presName="hierChild5" presStyleCnt="0"/>
      <dgm:spPr/>
    </dgm:pt>
    <dgm:pt modelId="{6C414533-5E03-4763-8C36-09D9E456D2B3}" type="pres">
      <dgm:prSet presAssocID="{B1ADAF1F-B8C5-442E-9118-18BA38CA9C6F}" presName="Name37" presStyleLbl="parChTrans1D2" presStyleIdx="1" presStyleCnt="3"/>
      <dgm:spPr/>
      <dgm:t>
        <a:bodyPr/>
        <a:lstStyle/>
        <a:p>
          <a:endParaRPr lang="zh-CN" altLang="en-US"/>
        </a:p>
      </dgm:t>
    </dgm:pt>
    <dgm:pt modelId="{6935D891-23AE-4F0B-B7F4-55298DF7C21A}" type="pres">
      <dgm:prSet presAssocID="{1AA0D333-1396-4751-85B2-5FA40ABDFA04}" presName="hierRoot2" presStyleCnt="0">
        <dgm:presLayoutVars>
          <dgm:hierBranch val="l"/>
        </dgm:presLayoutVars>
      </dgm:prSet>
      <dgm:spPr/>
    </dgm:pt>
    <dgm:pt modelId="{F900878E-7B35-480B-B5F5-F64042B8ADCB}" type="pres">
      <dgm:prSet presAssocID="{1AA0D333-1396-4751-85B2-5FA40ABDFA04}" presName="rootComposite" presStyleCnt="0"/>
      <dgm:spPr/>
    </dgm:pt>
    <dgm:pt modelId="{C60A2EBD-2B53-486A-A858-5B118F7A5A10}" type="pres">
      <dgm:prSet presAssocID="{1AA0D333-1396-4751-85B2-5FA40ABDFA04}" presName="rootText" presStyleLbl="node2" presStyleIdx="1" presStyleCnt="3" custLinFactX="16023" custLinFactNeighborX="100000" custLinFactNeighborY="49424">
        <dgm:presLayoutVars>
          <dgm:chPref val="3"/>
        </dgm:presLayoutVars>
      </dgm:prSet>
      <dgm:spPr/>
      <dgm:t>
        <a:bodyPr/>
        <a:lstStyle/>
        <a:p>
          <a:endParaRPr lang="zh-CN" altLang="en-US"/>
        </a:p>
      </dgm:t>
    </dgm:pt>
    <dgm:pt modelId="{FC69D2DC-C5D8-4D16-879F-7951D9075E56}" type="pres">
      <dgm:prSet presAssocID="{1AA0D333-1396-4751-85B2-5FA40ABDFA04}" presName="rootConnector" presStyleLbl="node2" presStyleIdx="1" presStyleCnt="3"/>
      <dgm:spPr/>
      <dgm:t>
        <a:bodyPr/>
        <a:lstStyle/>
        <a:p>
          <a:endParaRPr lang="zh-CN" altLang="en-US"/>
        </a:p>
      </dgm:t>
    </dgm:pt>
    <dgm:pt modelId="{D5011FF9-F33E-417C-A502-8A330A65113D}" type="pres">
      <dgm:prSet presAssocID="{1AA0D333-1396-4751-85B2-5FA40ABDFA04}" presName="hierChild4" presStyleCnt="0"/>
      <dgm:spPr/>
    </dgm:pt>
    <dgm:pt modelId="{FF53F697-0FCB-4334-8A99-68AF40C09632}" type="pres">
      <dgm:prSet presAssocID="{1AA0D333-1396-4751-85B2-5FA40ABDFA04}" presName="hierChild5" presStyleCnt="0"/>
      <dgm:spPr/>
    </dgm:pt>
    <dgm:pt modelId="{F8E4DD4D-A9E4-45ED-8437-E2A8A6C043EE}" type="pres">
      <dgm:prSet presAssocID="{70788E05-5A25-4F3A-BAC4-AF7E8A60F754}" presName="Name37" presStyleLbl="parChTrans1D2" presStyleIdx="2" presStyleCnt="3"/>
      <dgm:spPr/>
      <dgm:t>
        <a:bodyPr/>
        <a:lstStyle/>
        <a:p>
          <a:endParaRPr lang="zh-CN" altLang="en-US"/>
        </a:p>
      </dgm:t>
    </dgm:pt>
    <dgm:pt modelId="{5C6F652B-B2CE-4642-9CFC-9FAEB203AF81}" type="pres">
      <dgm:prSet presAssocID="{D70A50B2-C711-4782-A852-F59D7DB2A184}" presName="hierRoot2" presStyleCnt="0">
        <dgm:presLayoutVars>
          <dgm:hierBranch val="init"/>
        </dgm:presLayoutVars>
      </dgm:prSet>
      <dgm:spPr/>
    </dgm:pt>
    <dgm:pt modelId="{18412CFA-068E-4B3E-B371-44FBCD7474BA}" type="pres">
      <dgm:prSet presAssocID="{D70A50B2-C711-4782-A852-F59D7DB2A184}" presName="rootComposite" presStyleCnt="0"/>
      <dgm:spPr/>
    </dgm:pt>
    <dgm:pt modelId="{58E2E1CA-8AF7-4ACC-80B6-9AC85EA51FB5}" type="pres">
      <dgm:prSet presAssocID="{D70A50B2-C711-4782-A852-F59D7DB2A184}" presName="rootText" presStyleLbl="node2" presStyleIdx="2" presStyleCnt="3" custLinFactX="-100000" custLinFactY="86384" custLinFactNeighborX="-147291" custLinFactNeighborY="100000">
        <dgm:presLayoutVars>
          <dgm:chPref val="3"/>
        </dgm:presLayoutVars>
      </dgm:prSet>
      <dgm:spPr/>
      <dgm:t>
        <a:bodyPr/>
        <a:lstStyle/>
        <a:p>
          <a:endParaRPr lang="zh-CN" altLang="en-US"/>
        </a:p>
      </dgm:t>
    </dgm:pt>
    <dgm:pt modelId="{983A4B0B-2D88-432C-824B-8FE78455A303}" type="pres">
      <dgm:prSet presAssocID="{D70A50B2-C711-4782-A852-F59D7DB2A184}" presName="rootConnector" presStyleLbl="node2" presStyleIdx="2" presStyleCnt="3"/>
      <dgm:spPr/>
      <dgm:t>
        <a:bodyPr/>
        <a:lstStyle/>
        <a:p>
          <a:endParaRPr lang="zh-CN" altLang="en-US"/>
        </a:p>
      </dgm:t>
    </dgm:pt>
    <dgm:pt modelId="{E8E61881-63EE-4B0D-A206-573917F83380}" type="pres">
      <dgm:prSet presAssocID="{D70A50B2-C711-4782-A852-F59D7DB2A184}" presName="hierChild4" presStyleCnt="0"/>
      <dgm:spPr/>
    </dgm:pt>
    <dgm:pt modelId="{6A6B887B-8469-42F6-9581-3D31908EF306}" type="pres">
      <dgm:prSet presAssocID="{D70A50B2-C711-4782-A852-F59D7DB2A184}" presName="hierChild5" presStyleCnt="0"/>
      <dgm:spPr/>
    </dgm:pt>
    <dgm:pt modelId="{F6707451-2145-4573-BF5B-83E618A6DBD3}" type="pres">
      <dgm:prSet presAssocID="{6AE7AE11-69C4-4921-A252-CD23D5A2A024}" presName="hierChild3" presStyleCnt="0"/>
      <dgm:spPr/>
    </dgm:pt>
  </dgm:ptLst>
  <dgm:cxnLst>
    <dgm:cxn modelId="{D34EA9E7-11DE-42EA-B9C0-23BF5D765330}" type="presOf" srcId="{D70A50B2-C711-4782-A852-F59D7DB2A184}" destId="{58E2E1CA-8AF7-4ACC-80B6-9AC85EA51FB5}" srcOrd="0" destOrd="0" presId="urn:microsoft.com/office/officeart/2005/8/layout/orgChart1#2"/>
    <dgm:cxn modelId="{AF4C8E4E-DC9B-4A37-B87A-A717F6DE261B}" srcId="{C865299F-8FD4-4533-B66C-B84B842FE7D8}" destId="{6AE7AE11-69C4-4921-A252-CD23D5A2A024}" srcOrd="0" destOrd="0" parTransId="{61E1C8E0-6A09-444A-B806-51AB1ADE6A8E}" sibTransId="{A86A1960-5EE9-461C-83A9-D6E3D4CEC03B}"/>
    <dgm:cxn modelId="{3BF02F6B-D323-44D1-9F16-71D7591AF066}" srcId="{6AE7AE11-69C4-4921-A252-CD23D5A2A024}" destId="{D70A50B2-C711-4782-A852-F59D7DB2A184}" srcOrd="2" destOrd="0" parTransId="{70788E05-5A25-4F3A-BAC4-AF7E8A60F754}" sibTransId="{8455290F-6508-42D5-86CE-744112371E59}"/>
    <dgm:cxn modelId="{BEACEEC1-3104-4D3E-9D98-D22710228EF5}" type="presOf" srcId="{70788E05-5A25-4F3A-BAC4-AF7E8A60F754}" destId="{F8E4DD4D-A9E4-45ED-8437-E2A8A6C043EE}" srcOrd="0" destOrd="0" presId="urn:microsoft.com/office/officeart/2005/8/layout/orgChart1#2"/>
    <dgm:cxn modelId="{417197D6-2D4C-4D75-B66D-A0D3077479E3}" type="presOf" srcId="{3036EB49-1BC2-448B-BF51-E1DEB2DCD04B}" destId="{41538960-F7D6-41BC-878B-E3FBC1F8DA88}" srcOrd="0" destOrd="0" presId="urn:microsoft.com/office/officeart/2005/8/layout/orgChart1#2"/>
    <dgm:cxn modelId="{AE7F5BC7-8A15-4F28-904E-C933E7BB4EE6}" type="presOf" srcId="{1AA0D333-1396-4751-85B2-5FA40ABDFA04}" destId="{C60A2EBD-2B53-486A-A858-5B118F7A5A10}" srcOrd="0" destOrd="0" presId="urn:microsoft.com/office/officeart/2005/8/layout/orgChart1#2"/>
    <dgm:cxn modelId="{75365A0C-9B83-4328-B623-0D0B0128A655}" type="presOf" srcId="{1AA0D333-1396-4751-85B2-5FA40ABDFA04}" destId="{FC69D2DC-C5D8-4D16-879F-7951D9075E56}" srcOrd="1" destOrd="0" presId="urn:microsoft.com/office/officeart/2005/8/layout/orgChart1#2"/>
    <dgm:cxn modelId="{C0B1A8F8-DD7F-4465-A0AD-B2AF2FF866C8}" srcId="{6AE7AE11-69C4-4921-A252-CD23D5A2A024}" destId="{3036EB49-1BC2-448B-BF51-E1DEB2DCD04B}" srcOrd="0" destOrd="0" parTransId="{6FB0589C-10CA-452B-A692-2D579A1DA382}" sibTransId="{BB7AFED2-79F7-4B30-84EB-F73D05C747FE}"/>
    <dgm:cxn modelId="{976EC704-2AAC-4E82-A19C-F52139B0884A}" type="presOf" srcId="{B1ADAF1F-B8C5-442E-9118-18BA38CA9C6F}" destId="{6C414533-5E03-4763-8C36-09D9E456D2B3}" srcOrd="0" destOrd="0" presId="urn:microsoft.com/office/officeart/2005/8/layout/orgChart1#2"/>
    <dgm:cxn modelId="{0E6CA606-6743-4E4D-9B88-D7FCE6D70EED}" type="presOf" srcId="{3036EB49-1BC2-448B-BF51-E1DEB2DCD04B}" destId="{51560DB6-59DB-43D7-A289-62EB4F5DACC1}" srcOrd="1" destOrd="0" presId="urn:microsoft.com/office/officeart/2005/8/layout/orgChart1#2"/>
    <dgm:cxn modelId="{00BF8D56-A22E-4B64-9550-7C1EF791E7E0}" srcId="{6AE7AE11-69C4-4921-A252-CD23D5A2A024}" destId="{1AA0D333-1396-4751-85B2-5FA40ABDFA04}" srcOrd="1" destOrd="0" parTransId="{B1ADAF1F-B8C5-442E-9118-18BA38CA9C6F}" sibTransId="{1720FDE0-D875-4B54-A63A-EEE35AD5C9F9}"/>
    <dgm:cxn modelId="{F1619643-7704-4908-9CA7-65C633631750}" type="presOf" srcId="{6AE7AE11-69C4-4921-A252-CD23D5A2A024}" destId="{28F918EC-C5C2-4F5A-810F-FF093E81BBE1}" srcOrd="1" destOrd="0" presId="urn:microsoft.com/office/officeart/2005/8/layout/orgChart1#2"/>
    <dgm:cxn modelId="{F53F7317-63BA-4AA2-BAF9-157A3C792F35}" type="presOf" srcId="{6FB0589C-10CA-452B-A692-2D579A1DA382}" destId="{89045CC1-FAC0-4710-8600-E1019BEC46D2}" srcOrd="0" destOrd="0" presId="urn:microsoft.com/office/officeart/2005/8/layout/orgChart1#2"/>
    <dgm:cxn modelId="{6C5E0F27-5BA2-4C7D-836B-5E7D600C34BC}" type="presOf" srcId="{C865299F-8FD4-4533-B66C-B84B842FE7D8}" destId="{8F59F47F-3523-430E-8C03-42BCE304266C}" srcOrd="0" destOrd="0" presId="urn:microsoft.com/office/officeart/2005/8/layout/orgChart1#2"/>
    <dgm:cxn modelId="{30EC79AB-ED5B-4D18-9A68-54CAD6A04C5A}" type="presOf" srcId="{D70A50B2-C711-4782-A852-F59D7DB2A184}" destId="{983A4B0B-2D88-432C-824B-8FE78455A303}" srcOrd="1" destOrd="0" presId="urn:microsoft.com/office/officeart/2005/8/layout/orgChart1#2"/>
    <dgm:cxn modelId="{A3BE7540-4325-4E2D-8F95-6C7315F8B56E}" type="presOf" srcId="{6AE7AE11-69C4-4921-A252-CD23D5A2A024}" destId="{34BF5D92-026F-4D31-ABC6-7C8975FF277B}" srcOrd="0" destOrd="0" presId="urn:microsoft.com/office/officeart/2005/8/layout/orgChart1#2"/>
    <dgm:cxn modelId="{1862E263-AC7A-4690-AB91-7FF6D00FCBAC}" type="presParOf" srcId="{8F59F47F-3523-430E-8C03-42BCE304266C}" destId="{1571A5CA-70F2-4CE0-AC43-A67206CB3B8E}" srcOrd="0" destOrd="0" presId="urn:microsoft.com/office/officeart/2005/8/layout/orgChart1#2"/>
    <dgm:cxn modelId="{F836A4CA-B20C-4C57-B211-DF5ABD98AFEC}" type="presParOf" srcId="{1571A5CA-70F2-4CE0-AC43-A67206CB3B8E}" destId="{5F8ECDB3-A941-4DFF-8FB5-411AF89A0338}" srcOrd="0" destOrd="0" presId="urn:microsoft.com/office/officeart/2005/8/layout/orgChart1#2"/>
    <dgm:cxn modelId="{7016F2D9-3402-4A9C-930B-BF4763BA585A}" type="presParOf" srcId="{5F8ECDB3-A941-4DFF-8FB5-411AF89A0338}" destId="{34BF5D92-026F-4D31-ABC6-7C8975FF277B}" srcOrd="0" destOrd="0" presId="urn:microsoft.com/office/officeart/2005/8/layout/orgChart1#2"/>
    <dgm:cxn modelId="{32F02065-5E1E-487E-B23B-84133743DADA}" type="presParOf" srcId="{5F8ECDB3-A941-4DFF-8FB5-411AF89A0338}" destId="{28F918EC-C5C2-4F5A-810F-FF093E81BBE1}" srcOrd="1" destOrd="0" presId="urn:microsoft.com/office/officeart/2005/8/layout/orgChart1#2"/>
    <dgm:cxn modelId="{BA2A2CDD-A55A-4CF7-9B8B-E2FD989AFE38}" type="presParOf" srcId="{1571A5CA-70F2-4CE0-AC43-A67206CB3B8E}" destId="{832C6B08-5F47-4563-9213-A28F1D366591}" srcOrd="1" destOrd="0" presId="urn:microsoft.com/office/officeart/2005/8/layout/orgChart1#2"/>
    <dgm:cxn modelId="{F4ECD856-481D-4CE0-9732-D4E3D7274BEE}" type="presParOf" srcId="{832C6B08-5F47-4563-9213-A28F1D366591}" destId="{89045CC1-FAC0-4710-8600-E1019BEC46D2}" srcOrd="0" destOrd="0" presId="urn:microsoft.com/office/officeart/2005/8/layout/orgChart1#2"/>
    <dgm:cxn modelId="{81CE891A-8E03-434A-ACC0-F11BABF38DDF}" type="presParOf" srcId="{832C6B08-5F47-4563-9213-A28F1D366591}" destId="{5FA3EA7C-5981-4B30-A0FD-7194AD7FB01E}" srcOrd="1" destOrd="0" presId="urn:microsoft.com/office/officeart/2005/8/layout/orgChart1#2"/>
    <dgm:cxn modelId="{997B6E1F-5E72-4A6F-A6E3-63C23A51FEBA}" type="presParOf" srcId="{5FA3EA7C-5981-4B30-A0FD-7194AD7FB01E}" destId="{3FB08384-61AC-424B-A9B3-EA329B84F040}" srcOrd="0" destOrd="0" presId="urn:microsoft.com/office/officeart/2005/8/layout/orgChart1#2"/>
    <dgm:cxn modelId="{452F17DC-000D-4961-A9DF-D01F26E80395}" type="presParOf" srcId="{3FB08384-61AC-424B-A9B3-EA329B84F040}" destId="{41538960-F7D6-41BC-878B-E3FBC1F8DA88}" srcOrd="0" destOrd="0" presId="urn:microsoft.com/office/officeart/2005/8/layout/orgChart1#2"/>
    <dgm:cxn modelId="{D251E3B2-C326-4D68-9BAF-2420FA3DA261}" type="presParOf" srcId="{3FB08384-61AC-424B-A9B3-EA329B84F040}" destId="{51560DB6-59DB-43D7-A289-62EB4F5DACC1}" srcOrd="1" destOrd="0" presId="urn:microsoft.com/office/officeart/2005/8/layout/orgChart1#2"/>
    <dgm:cxn modelId="{C5B6C0E6-3A98-4C85-BF0F-D63C44B3AE44}" type="presParOf" srcId="{5FA3EA7C-5981-4B30-A0FD-7194AD7FB01E}" destId="{FD41C199-E1DD-4F16-843C-F7D33BB28B35}" srcOrd="1" destOrd="0" presId="urn:microsoft.com/office/officeart/2005/8/layout/orgChart1#2"/>
    <dgm:cxn modelId="{D058D655-9CA7-4397-BC53-9B4179F167ED}" type="presParOf" srcId="{5FA3EA7C-5981-4B30-A0FD-7194AD7FB01E}" destId="{0A46F0EE-5EE5-42A5-96F0-3FEF0EF22A1F}" srcOrd="2" destOrd="0" presId="urn:microsoft.com/office/officeart/2005/8/layout/orgChart1#2"/>
    <dgm:cxn modelId="{8C4B3667-65B6-4201-B67D-EF45CD9F5667}" type="presParOf" srcId="{832C6B08-5F47-4563-9213-A28F1D366591}" destId="{6C414533-5E03-4763-8C36-09D9E456D2B3}" srcOrd="2" destOrd="0" presId="urn:microsoft.com/office/officeart/2005/8/layout/orgChart1#2"/>
    <dgm:cxn modelId="{7D3A62C3-6D59-41F8-ADCA-936F8281BAC1}" type="presParOf" srcId="{832C6B08-5F47-4563-9213-A28F1D366591}" destId="{6935D891-23AE-4F0B-B7F4-55298DF7C21A}" srcOrd="3" destOrd="0" presId="urn:microsoft.com/office/officeart/2005/8/layout/orgChart1#2"/>
    <dgm:cxn modelId="{1C1070FF-8BC5-4E0A-8D4F-6DA67BF9C2F6}" type="presParOf" srcId="{6935D891-23AE-4F0B-B7F4-55298DF7C21A}" destId="{F900878E-7B35-480B-B5F5-F64042B8ADCB}" srcOrd="0" destOrd="0" presId="urn:microsoft.com/office/officeart/2005/8/layout/orgChart1#2"/>
    <dgm:cxn modelId="{CFBB22EE-8D23-4A45-B3E5-BEF11A46C995}" type="presParOf" srcId="{F900878E-7B35-480B-B5F5-F64042B8ADCB}" destId="{C60A2EBD-2B53-486A-A858-5B118F7A5A10}" srcOrd="0" destOrd="0" presId="urn:microsoft.com/office/officeart/2005/8/layout/orgChart1#2"/>
    <dgm:cxn modelId="{691FEB44-8362-4FF4-B1C8-10EA5978A97A}" type="presParOf" srcId="{F900878E-7B35-480B-B5F5-F64042B8ADCB}" destId="{FC69D2DC-C5D8-4D16-879F-7951D9075E56}" srcOrd="1" destOrd="0" presId="urn:microsoft.com/office/officeart/2005/8/layout/orgChart1#2"/>
    <dgm:cxn modelId="{90AC11C4-52BA-46F8-9356-2A5DABCEB7E7}" type="presParOf" srcId="{6935D891-23AE-4F0B-B7F4-55298DF7C21A}" destId="{D5011FF9-F33E-417C-A502-8A330A65113D}" srcOrd="1" destOrd="0" presId="urn:microsoft.com/office/officeart/2005/8/layout/orgChart1#2"/>
    <dgm:cxn modelId="{61211DFE-C237-4092-9A47-ECF9D8080191}" type="presParOf" srcId="{6935D891-23AE-4F0B-B7F4-55298DF7C21A}" destId="{FF53F697-0FCB-4334-8A99-68AF40C09632}" srcOrd="2" destOrd="0" presId="urn:microsoft.com/office/officeart/2005/8/layout/orgChart1#2"/>
    <dgm:cxn modelId="{AACE9B87-0FC1-4A81-8074-E2C4C385C466}" type="presParOf" srcId="{832C6B08-5F47-4563-9213-A28F1D366591}" destId="{F8E4DD4D-A9E4-45ED-8437-E2A8A6C043EE}" srcOrd="4" destOrd="0" presId="urn:microsoft.com/office/officeart/2005/8/layout/orgChart1#2"/>
    <dgm:cxn modelId="{A60246D8-15F3-4580-A779-52591961DFFD}" type="presParOf" srcId="{832C6B08-5F47-4563-9213-A28F1D366591}" destId="{5C6F652B-B2CE-4642-9CFC-9FAEB203AF81}" srcOrd="5" destOrd="0" presId="urn:microsoft.com/office/officeart/2005/8/layout/orgChart1#2"/>
    <dgm:cxn modelId="{1954B5DC-79D8-4BE0-8DFA-D2CB0962418D}" type="presParOf" srcId="{5C6F652B-B2CE-4642-9CFC-9FAEB203AF81}" destId="{18412CFA-068E-4B3E-B371-44FBCD7474BA}" srcOrd="0" destOrd="0" presId="urn:microsoft.com/office/officeart/2005/8/layout/orgChart1#2"/>
    <dgm:cxn modelId="{62BCAB7F-DBED-409A-9BDB-B5CA1B28C748}" type="presParOf" srcId="{18412CFA-068E-4B3E-B371-44FBCD7474BA}" destId="{58E2E1CA-8AF7-4ACC-80B6-9AC85EA51FB5}" srcOrd="0" destOrd="0" presId="urn:microsoft.com/office/officeart/2005/8/layout/orgChart1#2"/>
    <dgm:cxn modelId="{0C85C43B-49A2-473B-BCB8-244BF29EEB5F}" type="presParOf" srcId="{18412CFA-068E-4B3E-B371-44FBCD7474BA}" destId="{983A4B0B-2D88-432C-824B-8FE78455A303}" srcOrd="1" destOrd="0" presId="urn:microsoft.com/office/officeart/2005/8/layout/orgChart1#2"/>
    <dgm:cxn modelId="{403D1AD9-7F07-43F0-969E-14C080BCD425}" type="presParOf" srcId="{5C6F652B-B2CE-4642-9CFC-9FAEB203AF81}" destId="{E8E61881-63EE-4B0D-A206-573917F83380}" srcOrd="1" destOrd="0" presId="urn:microsoft.com/office/officeart/2005/8/layout/orgChart1#2"/>
    <dgm:cxn modelId="{1340D28D-E76B-4D69-8C9C-4A1B0DB71D0C}" type="presParOf" srcId="{5C6F652B-B2CE-4642-9CFC-9FAEB203AF81}" destId="{6A6B887B-8469-42F6-9581-3D31908EF306}" srcOrd="2" destOrd="0" presId="urn:microsoft.com/office/officeart/2005/8/layout/orgChart1#2"/>
    <dgm:cxn modelId="{31B7A5A7-EB2E-4A4A-9DEF-E3B72913FDFC}" type="presParOf" srcId="{1571A5CA-70F2-4CE0-AC43-A67206CB3B8E}" destId="{F6707451-2145-4573-BF5B-83E618A6DBD3}" srcOrd="2" destOrd="0" presId="urn:microsoft.com/office/officeart/2005/8/layout/orgChar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4DD4D-A9E4-45ED-8437-E2A8A6C043EE}">
      <dsp:nvSpPr>
        <dsp:cNvPr id="0" name=""/>
        <dsp:cNvSpPr/>
      </dsp:nvSpPr>
      <dsp:spPr>
        <a:xfrm>
          <a:off x="678077" y="1035270"/>
          <a:ext cx="1571634" cy="617737"/>
        </a:xfrm>
        <a:custGeom>
          <a:avLst/>
          <a:gdLst/>
          <a:ahLst/>
          <a:cxnLst/>
          <a:rect l="0" t="0" r="0" b="0"/>
          <a:pathLst>
            <a:path>
              <a:moveTo>
                <a:pt x="1571634" y="0"/>
              </a:moveTo>
              <a:lnTo>
                <a:pt x="1571634" y="475340"/>
              </a:lnTo>
              <a:lnTo>
                <a:pt x="0" y="475340"/>
              </a:lnTo>
              <a:lnTo>
                <a:pt x="0" y="6177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414533-5E03-4763-8C36-09D9E456D2B3}">
      <dsp:nvSpPr>
        <dsp:cNvPr id="0" name=""/>
        <dsp:cNvSpPr/>
      </dsp:nvSpPr>
      <dsp:spPr>
        <a:xfrm>
          <a:off x="2249712" y="1035270"/>
          <a:ext cx="1643077" cy="607801"/>
        </a:xfrm>
        <a:custGeom>
          <a:avLst/>
          <a:gdLst/>
          <a:ahLst/>
          <a:cxnLst/>
          <a:rect l="0" t="0" r="0" b="0"/>
          <a:pathLst>
            <a:path>
              <a:moveTo>
                <a:pt x="0" y="0"/>
              </a:moveTo>
              <a:lnTo>
                <a:pt x="0" y="465405"/>
              </a:lnTo>
              <a:lnTo>
                <a:pt x="1643077" y="465405"/>
              </a:lnTo>
              <a:lnTo>
                <a:pt x="1643077" y="6078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45CC1-FAC0-4710-8600-E1019BEC46D2}">
      <dsp:nvSpPr>
        <dsp:cNvPr id="0" name=""/>
        <dsp:cNvSpPr/>
      </dsp:nvSpPr>
      <dsp:spPr>
        <a:xfrm>
          <a:off x="2203992" y="1035270"/>
          <a:ext cx="91440" cy="617737"/>
        </a:xfrm>
        <a:custGeom>
          <a:avLst/>
          <a:gdLst/>
          <a:ahLst/>
          <a:cxnLst/>
          <a:rect l="0" t="0" r="0" b="0"/>
          <a:pathLst>
            <a:path>
              <a:moveTo>
                <a:pt x="45720" y="0"/>
              </a:moveTo>
              <a:lnTo>
                <a:pt x="45720" y="6177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F5D92-026F-4D31-ABC6-7C8975FF277B}">
      <dsp:nvSpPr>
        <dsp:cNvPr id="0" name=""/>
        <dsp:cNvSpPr/>
      </dsp:nvSpPr>
      <dsp:spPr>
        <a:xfrm>
          <a:off x="1571634" y="357192"/>
          <a:ext cx="1356155" cy="678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indent="0" algn="ctr" defTabSz="1511300">
            <a:lnSpc>
              <a:spcPct val="100000"/>
            </a:lnSpc>
            <a:spcBef>
              <a:spcPct val="0"/>
            </a:spcBef>
            <a:spcAft>
              <a:spcPct val="35000"/>
            </a:spcAft>
            <a:buNone/>
          </a:pPr>
          <a:r>
            <a:rPr lang="zh-CN" sz="3400" b="1" kern="1200" dirty="0">
              <a:solidFill>
                <a:srgbClr val="FF0000"/>
              </a:solidFill>
            </a:rPr>
            <a:t>皇帝</a:t>
          </a:r>
        </a:p>
      </dsp:txBody>
      <dsp:txXfrm>
        <a:off x="1571634" y="357192"/>
        <a:ext cx="1356155" cy="678077"/>
      </dsp:txXfrm>
    </dsp:sp>
    <dsp:sp modelId="{41538960-F7D6-41BC-878B-E3FBC1F8DA88}">
      <dsp:nvSpPr>
        <dsp:cNvPr id="0" name=""/>
        <dsp:cNvSpPr/>
      </dsp:nvSpPr>
      <dsp:spPr>
        <a:xfrm>
          <a:off x="1571634" y="1653007"/>
          <a:ext cx="1356155" cy="67807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indent="0" algn="ctr" defTabSz="1511300">
            <a:lnSpc>
              <a:spcPct val="100000"/>
            </a:lnSpc>
            <a:spcBef>
              <a:spcPct val="0"/>
            </a:spcBef>
            <a:spcAft>
              <a:spcPct val="35000"/>
            </a:spcAft>
            <a:buNone/>
          </a:pPr>
          <a:r>
            <a:rPr lang="zh-CN" sz="3400" b="1" kern="1200" dirty="0"/>
            <a:t>门下省</a:t>
          </a:r>
        </a:p>
      </dsp:txBody>
      <dsp:txXfrm>
        <a:off x="1571634" y="1653007"/>
        <a:ext cx="1356155" cy="678077"/>
      </dsp:txXfrm>
    </dsp:sp>
    <dsp:sp modelId="{C60A2EBD-2B53-486A-A858-5B118F7A5A10}">
      <dsp:nvSpPr>
        <dsp:cNvPr id="0" name=""/>
        <dsp:cNvSpPr/>
      </dsp:nvSpPr>
      <dsp:spPr>
        <a:xfrm>
          <a:off x="3214712" y="1643072"/>
          <a:ext cx="1356155" cy="6780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indent="0" algn="ctr" defTabSz="1511300">
            <a:lnSpc>
              <a:spcPct val="100000"/>
            </a:lnSpc>
            <a:spcBef>
              <a:spcPct val="0"/>
            </a:spcBef>
            <a:spcAft>
              <a:spcPct val="35000"/>
            </a:spcAft>
            <a:buNone/>
          </a:pPr>
          <a:r>
            <a:rPr lang="zh-CN" sz="3400" b="1" kern="1200" dirty="0"/>
            <a:t>尚书省</a:t>
          </a:r>
        </a:p>
      </dsp:txBody>
      <dsp:txXfrm>
        <a:off x="3214712" y="1643072"/>
        <a:ext cx="1356155" cy="678077"/>
      </dsp:txXfrm>
    </dsp:sp>
    <dsp:sp modelId="{58E2E1CA-8AF7-4ACC-80B6-9AC85EA51FB5}">
      <dsp:nvSpPr>
        <dsp:cNvPr id="0" name=""/>
        <dsp:cNvSpPr/>
      </dsp:nvSpPr>
      <dsp:spPr>
        <a:xfrm>
          <a:off x="0" y="1653007"/>
          <a:ext cx="1356155" cy="6780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indent="0" algn="ctr" defTabSz="1511300">
            <a:lnSpc>
              <a:spcPct val="100000"/>
            </a:lnSpc>
            <a:spcBef>
              <a:spcPct val="0"/>
            </a:spcBef>
            <a:spcAft>
              <a:spcPct val="35000"/>
            </a:spcAft>
            <a:buNone/>
          </a:pPr>
          <a:r>
            <a:rPr lang="zh-CN" sz="3400" b="1" kern="1200" dirty="0"/>
            <a:t>中书省</a:t>
          </a:r>
        </a:p>
      </dsp:txBody>
      <dsp:txXfrm>
        <a:off x="0" y="1653007"/>
        <a:ext cx="1356155" cy="6780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0197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2022/8/5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2022/8/5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13"/>
          <p:cNvGrpSpPr/>
          <p:nvPr userDrawn="1"/>
        </p:nvGrpSpPr>
        <p:grpSpPr>
          <a:xfrm>
            <a:off x="0" y="6485265"/>
            <a:ext cx="12192000" cy="384120"/>
            <a:chOff x="0" y="6444852"/>
            <a:chExt cx="12192000" cy="413147"/>
          </a:xfrm>
        </p:grpSpPr>
        <p:pic>
          <p:nvPicPr>
            <p:cNvPr id="15" name="图片 14"/>
            <p:cNvPicPr>
              <a:picLocks noChangeAspect="1"/>
            </p:cNvPicPr>
            <p:nvPr/>
          </p:nvPicPr>
          <p:blipFill>
            <a:blip r:embed="rId14"/>
            <a:stretch>
              <a:fillRect/>
            </a:stretch>
          </p:blipFill>
          <p:spPr>
            <a:xfrm>
              <a:off x="0" y="6444852"/>
              <a:ext cx="6610350" cy="413147"/>
            </a:xfrm>
            <a:prstGeom prst="rect">
              <a:avLst/>
            </a:prstGeom>
          </p:spPr>
        </p:pic>
        <p:pic>
          <p:nvPicPr>
            <p:cNvPr id="16" name="图片 15"/>
            <p:cNvPicPr>
              <a:picLocks noChangeAspect="1"/>
            </p:cNvPicPr>
            <p:nvPr/>
          </p:nvPicPr>
          <p:blipFill rotWithShape="1">
            <a:blip r:embed="rId14"/>
            <a:srcRect r="13256"/>
            <a:stretch>
              <a:fillRect/>
            </a:stretch>
          </p:blipFill>
          <p:spPr>
            <a:xfrm>
              <a:off x="6457950" y="6444852"/>
              <a:ext cx="5734050" cy="413147"/>
            </a:xfrm>
            <a:prstGeom prst="rect">
              <a:avLst/>
            </a:prstGeom>
          </p:spPr>
        </p:pic>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2022/8/5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ags" Target="../tags/tag5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ags" Target="../tags/tag6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C:\Users\user\Pictures\1.png1"/>
          <p:cNvPicPr>
            <a:picLocks noChangeAspect="1"/>
          </p:cNvPicPr>
          <p:nvPr/>
        </p:nvPicPr>
        <p:blipFill>
          <a:blip r:embed="rId2"/>
          <a:srcRect/>
          <a:stretch>
            <a:fillRect/>
          </a:stretch>
        </p:blipFill>
        <p:spPr>
          <a:xfrm>
            <a:off x="3380488" y="548680"/>
            <a:ext cx="5122545" cy="5122545"/>
          </a:xfrm>
          <a:prstGeom prst="rect">
            <a:avLst/>
          </a:prstGeom>
        </p:spPr>
      </p:pic>
      <p:sp>
        <p:nvSpPr>
          <p:cNvPr id="9" name="矩形 8"/>
          <p:cNvSpPr/>
          <p:nvPr/>
        </p:nvSpPr>
        <p:spPr>
          <a:xfrm>
            <a:off x="2691874" y="2270032"/>
            <a:ext cx="6976026"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71464" y="2556213"/>
            <a:ext cx="10484124" cy="1014730"/>
          </a:xfrm>
          <a:prstGeom prst="rect">
            <a:avLst/>
          </a:prstGeom>
          <a:noFill/>
        </p:spPr>
        <p:txBody>
          <a:bodyPr wrap="square" lIns="91440" tIns="45720" rIns="91440" bIns="45720">
            <a:spAutoFit/>
          </a:bodyPr>
          <a:lstStyle/>
          <a:p>
            <a:pPr algn="ctr"/>
            <a:r>
              <a:rPr lang="zh-CN" altLang="en-US" sz="6000" spc="50" dirty="0">
                <a:ln>
                  <a:solidFill>
                    <a:srgbClr val="FF0000"/>
                  </a:solidFill>
                </a:ln>
                <a:solidFill>
                  <a:srgbClr val="FF0000"/>
                </a:solidFill>
                <a:effectLst>
                  <a:outerShdw blurRad="38100" dist="19050" dir="2700000" algn="tl" rotWithShape="0">
                    <a:schemeClr val="dk1">
                      <a:alpha val="40000"/>
                    </a:schemeClr>
                  </a:outerShdw>
                </a:effectLst>
                <a:latin typeface="方正粗黑宋简体" pitchFamily="2" charset="-122"/>
                <a:ea typeface="方正粗黑宋简体" pitchFamily="2" charset="-122"/>
              </a:rPr>
              <a:t>从“贞观之治”到“开元盛世”</a:t>
            </a:r>
          </a:p>
        </p:txBody>
      </p:sp>
      <p:pic>
        <p:nvPicPr>
          <p:cNvPr id="16" name="图片 15" descr="C:\Users\user\Documents\2.png2"/>
          <p:cNvPicPr>
            <a:picLocks noChangeAspect="1"/>
          </p:cNvPicPr>
          <p:nvPr/>
        </p:nvPicPr>
        <p:blipFill rotWithShape="1">
          <a:blip r:embed="rId3"/>
          <a:srcRect/>
          <a:stretch>
            <a:fillRect/>
          </a:stretch>
        </p:blipFill>
        <p:spPr>
          <a:xfrm>
            <a:off x="0" y="6472555"/>
            <a:ext cx="12192000" cy="385445"/>
          </a:xfrm>
          <a:prstGeom prst="rect">
            <a:avLst/>
          </a:prstGeom>
        </p:spPr>
      </p:pic>
      <p:sp>
        <p:nvSpPr>
          <p:cNvPr id="10" name="矩形 9"/>
          <p:cNvSpPr/>
          <p:nvPr/>
        </p:nvSpPr>
        <p:spPr>
          <a:xfrm>
            <a:off x="5990801" y="3500438"/>
            <a:ext cx="4966970" cy="706755"/>
          </a:xfrm>
          <a:prstGeom prst="rect">
            <a:avLst/>
          </a:prstGeom>
          <a:noFill/>
        </p:spPr>
        <p:txBody>
          <a:bodyPr wrap="none" lIns="91440" tIns="45720" rIns="91440" bIns="45720">
            <a:spAutoFit/>
          </a:bodyPr>
          <a:lstStyle/>
          <a:p>
            <a:pPr algn="ctr"/>
            <a:r>
              <a:rPr lang="en-US" altLang="zh-CN" sz="4000" b="1" cap="none" spc="300" dirty="0" smtClean="0">
                <a:ln>
                  <a:solidFill>
                    <a:schemeClr val="tx1">
                      <a:lumMod val="75000"/>
                      <a:lumOff val="25000"/>
                    </a:schemeClr>
                  </a:solidFill>
                </a:ln>
                <a:solidFill>
                  <a:schemeClr val="tx1"/>
                </a:solidFill>
                <a:effectLst>
                  <a:outerShdw blurRad="38100" dist="25400" dir="5400000" algn="ctr" rotWithShape="0">
                    <a:srgbClr val="6E747A">
                      <a:alpha val="43000"/>
                    </a:srgbClr>
                  </a:outerShdw>
                </a:effectLst>
              </a:rPr>
              <a:t>——</a:t>
            </a:r>
            <a:r>
              <a:rPr lang="zh-CN" altLang="en-US" sz="4000" b="1" cap="none" spc="300" dirty="0" smtClean="0">
                <a:ln>
                  <a:solidFill>
                    <a:schemeClr val="tx1">
                      <a:lumMod val="75000"/>
                      <a:lumOff val="25000"/>
                    </a:schemeClr>
                  </a:solidFill>
                </a:ln>
                <a:solidFill>
                  <a:schemeClr val="tx1"/>
                </a:solidFill>
                <a:effectLst>
                  <a:outerShdw blurRad="38100" dist="25400" dir="5400000" algn="ctr" rotWithShape="0">
                    <a:srgbClr val="6E747A">
                      <a:alpha val="43000"/>
                    </a:srgbClr>
                  </a:outerShdw>
                </a:effectLst>
              </a:rPr>
              <a:t>探寻“盛世密码”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Picture 2" descr="C:\Users\Haier\Documents\Tencent Files\53537913\FileRecv\武则天1.jpg"/>
          <p:cNvPicPr>
            <a:picLocks noChangeAspect="1" noChangeArrowheads="1"/>
          </p:cNvPicPr>
          <p:nvPr/>
        </p:nvPicPr>
        <p:blipFill>
          <a:blip r:embed="rId2"/>
          <a:srcRect/>
          <a:stretch>
            <a:fillRect/>
          </a:stretch>
        </p:blipFill>
        <p:spPr bwMode="auto">
          <a:xfrm>
            <a:off x="119336" y="1268760"/>
            <a:ext cx="3071834" cy="3456520"/>
          </a:xfrm>
          <a:prstGeom prst="rect">
            <a:avLst/>
          </a:prstGeom>
          <a:noFill/>
        </p:spPr>
      </p:pic>
      <p:sp>
        <p:nvSpPr>
          <p:cNvPr id="23" name="文本框 22"/>
          <p:cNvSpPr txBox="1"/>
          <p:nvPr/>
        </p:nvSpPr>
        <p:spPr>
          <a:xfrm>
            <a:off x="3287688" y="1412776"/>
            <a:ext cx="8545287" cy="4524315"/>
          </a:xfrm>
          <a:prstGeom prst="rect">
            <a:avLst/>
          </a:prstGeom>
          <a:noFill/>
        </p:spPr>
        <p:txBody>
          <a:bodyPr wrap="square" rtlCol="0">
            <a:spAutoFit/>
          </a:bodyPr>
          <a:lstStyle/>
          <a:p>
            <a:r>
              <a:rPr lang="zh-CN" altLang="en-US" sz="2800" dirty="0" smtClean="0"/>
              <a:t>      </a:t>
            </a:r>
            <a:r>
              <a:rPr lang="zh-CN" altLang="en-US" sz="3200" b="1" dirty="0" smtClean="0"/>
              <a:t>   </a:t>
            </a:r>
            <a:r>
              <a:rPr lang="zh-CN" altLang="en-US" sz="3200" b="1" dirty="0">
                <a:latin typeface="华文楷体" panose="02010600040101010101" pitchFamily="2" charset="-122"/>
                <a:ea typeface="华文楷体" panose="02010600040101010101" pitchFamily="2" charset="-122"/>
              </a:rPr>
              <a:t>武则天（</a:t>
            </a:r>
            <a:r>
              <a:rPr lang="en-US" altLang="zh-CN" sz="3200" b="1" dirty="0">
                <a:latin typeface="华文楷体" panose="02010600040101010101" pitchFamily="2" charset="-122"/>
                <a:ea typeface="华文楷体" panose="02010600040101010101" pitchFamily="2" charset="-122"/>
              </a:rPr>
              <a:t>690</a:t>
            </a:r>
            <a:r>
              <a:rPr lang="zh-CN" altLang="en-US" sz="3200" b="1" dirty="0">
                <a:latin typeface="华文楷体" panose="02010600040101010101" pitchFamily="2" charset="-122"/>
                <a:ea typeface="华文楷体" panose="02010600040101010101" pitchFamily="2" charset="-122"/>
              </a:rPr>
              <a:t>年－</a:t>
            </a:r>
            <a:r>
              <a:rPr lang="en-US" altLang="zh-CN" sz="3200" b="1" dirty="0">
                <a:latin typeface="华文楷体" panose="02010600040101010101" pitchFamily="2" charset="-122"/>
                <a:ea typeface="华文楷体" panose="02010600040101010101" pitchFamily="2" charset="-122"/>
              </a:rPr>
              <a:t>705</a:t>
            </a:r>
            <a:r>
              <a:rPr lang="zh-CN" altLang="en-US" sz="3200" b="1" dirty="0">
                <a:latin typeface="华文楷体" panose="02010600040101010101" pitchFamily="2" charset="-122"/>
                <a:ea typeface="华文楷体" panose="02010600040101010101" pitchFamily="2" charset="-122"/>
              </a:rPr>
              <a:t>年在位），中国历史上</a:t>
            </a:r>
            <a:r>
              <a:rPr lang="zh-CN" altLang="en-US" sz="3200" b="1" dirty="0">
                <a:solidFill>
                  <a:srgbClr val="FF0000"/>
                </a:solidFill>
                <a:latin typeface="华文楷体" panose="02010600040101010101" pitchFamily="2" charset="-122"/>
                <a:ea typeface="华文楷体" panose="02010600040101010101" pitchFamily="2" charset="-122"/>
              </a:rPr>
              <a:t>唯一</a:t>
            </a:r>
            <a:r>
              <a:rPr lang="zh-CN" altLang="en-US" sz="3200" b="1" dirty="0" smtClean="0">
                <a:solidFill>
                  <a:srgbClr val="FF0000"/>
                </a:solidFill>
                <a:latin typeface="华文楷体" panose="02010600040101010101" pitchFamily="2" charset="-122"/>
                <a:ea typeface="华文楷体" panose="02010600040101010101" pitchFamily="2" charset="-122"/>
              </a:rPr>
              <a:t>的女</a:t>
            </a:r>
            <a:r>
              <a:rPr lang="zh-CN" altLang="en-US" sz="3200" b="1" dirty="0">
                <a:solidFill>
                  <a:srgbClr val="FF0000"/>
                </a:solidFill>
                <a:latin typeface="华文楷体" panose="02010600040101010101" pitchFamily="2" charset="-122"/>
                <a:ea typeface="华文楷体" panose="02010600040101010101" pitchFamily="2" charset="-122"/>
              </a:rPr>
              <a:t>皇帝</a:t>
            </a:r>
            <a:r>
              <a:rPr lang="zh-CN" altLang="en-US" sz="3200" b="1" dirty="0">
                <a:latin typeface="华文楷体" panose="02010600040101010101" pitchFamily="2" charset="-122"/>
                <a:ea typeface="华文楷体" panose="02010600040101010101" pitchFamily="2" charset="-122"/>
              </a:rPr>
              <a:t>。她多谋善断，原是唐高宗时的昭仪（妃子），后成为皇后。由于唐高宗体弱多病，武则天一度与高宗共同执掌朝政。高宗去世后，她相继废掉了两个已经做了皇帝的儿子，自立为皇帝，改国号为“周”。</a:t>
            </a:r>
            <a:endParaRPr lang="en-US" altLang="zh-CN" sz="3200" b="1" dirty="0">
              <a:latin typeface="华文楷体" panose="02010600040101010101" pitchFamily="2" charset="-122"/>
              <a:ea typeface="华文楷体" panose="02010600040101010101" pitchFamily="2" charset="-122"/>
            </a:endParaRPr>
          </a:p>
          <a:p>
            <a:r>
              <a:rPr lang="zh-CN" altLang="en-US" sz="3200" b="1" dirty="0" smtClean="0">
                <a:latin typeface="华文楷体" panose="02010600040101010101" pitchFamily="2" charset="-122"/>
                <a:ea typeface="华文楷体" panose="02010600040101010101" pitchFamily="2" charset="-122"/>
              </a:rPr>
              <a:t>       公元</a:t>
            </a:r>
            <a:r>
              <a:rPr lang="en-US" altLang="zh-CN" sz="3200" b="1" dirty="0">
                <a:latin typeface="华文楷体" panose="02010600040101010101" pitchFamily="2" charset="-122"/>
                <a:ea typeface="华文楷体" panose="02010600040101010101" pitchFamily="2" charset="-122"/>
              </a:rPr>
              <a:t>705</a:t>
            </a:r>
            <a:r>
              <a:rPr lang="zh-CN" altLang="en-US" sz="3200" b="1" dirty="0" smtClean="0">
                <a:latin typeface="华文楷体" panose="02010600040101010101" pitchFamily="2" charset="-122"/>
                <a:ea typeface="华文楷体" panose="02010600040101010101" pitchFamily="2" charset="-122"/>
              </a:rPr>
              <a:t>年，执政</a:t>
            </a:r>
            <a:r>
              <a:rPr lang="en-US" altLang="zh-CN" sz="3200" b="1" dirty="0">
                <a:latin typeface="华文楷体" panose="02010600040101010101" pitchFamily="2" charset="-122"/>
                <a:ea typeface="华文楷体" panose="02010600040101010101" pitchFamily="2" charset="-122"/>
              </a:rPr>
              <a:t>21</a:t>
            </a:r>
            <a:r>
              <a:rPr lang="zh-CN" altLang="en-US" sz="3200" b="1" dirty="0">
                <a:latin typeface="华文楷体" panose="02010600040101010101" pitchFamily="2" charset="-122"/>
                <a:ea typeface="华文楷体" panose="02010600040101010101" pitchFamily="2" charset="-122"/>
              </a:rPr>
              <a:t>年的女皇帝武则天病逝。她遗命“立碑不刻字</a:t>
            </a:r>
            <a:r>
              <a:rPr lang="zh-CN" altLang="en-US" sz="3200" b="1" dirty="0" smtClean="0">
                <a:latin typeface="华文楷体" panose="02010600040101010101" pitchFamily="2" charset="-122"/>
                <a:ea typeface="华文楷体" panose="02010600040101010101" pitchFamily="2" charset="-122"/>
              </a:rPr>
              <a:t>”， 她</a:t>
            </a:r>
            <a:r>
              <a:rPr lang="zh-CN" altLang="en-US" sz="3200" b="1" dirty="0">
                <a:latin typeface="华文楷体" panose="02010600040101010101" pitchFamily="2" charset="-122"/>
                <a:ea typeface="华文楷体" panose="02010600040101010101" pitchFamily="2" charset="-122"/>
              </a:rPr>
              <a:t>的</a:t>
            </a:r>
            <a:r>
              <a:rPr lang="zh-CN" altLang="en-US" sz="3200" b="1" dirty="0" smtClean="0">
                <a:latin typeface="华文楷体" panose="02010600040101010101" pitchFamily="2" charset="-122"/>
                <a:ea typeface="华文楷体" panose="02010600040101010101" pitchFamily="2" charset="-122"/>
              </a:rPr>
              <a:t>墓碑上</a:t>
            </a:r>
            <a:r>
              <a:rPr lang="zh-CN" altLang="en-US" sz="3200" b="1" dirty="0">
                <a:latin typeface="华文楷体" panose="02010600040101010101" pitchFamily="2" charset="-122"/>
                <a:ea typeface="华文楷体" panose="02010600040101010101" pitchFamily="2" charset="-122"/>
              </a:rPr>
              <a:t>没有一个</a:t>
            </a:r>
            <a:r>
              <a:rPr lang="zh-CN" altLang="en-US" sz="3200" b="1" dirty="0" smtClean="0">
                <a:latin typeface="华文楷体" panose="02010600040101010101" pitchFamily="2" charset="-122"/>
                <a:ea typeface="华文楷体" panose="02010600040101010101" pitchFamily="2" charset="-122"/>
              </a:rPr>
              <a:t>字，俗称</a:t>
            </a:r>
            <a:r>
              <a:rPr lang="zh-CN" altLang="en-US" sz="3200" b="1" dirty="0">
                <a:latin typeface="华文楷体" panose="02010600040101010101" pitchFamily="2" charset="-122"/>
                <a:ea typeface="华文楷体" panose="02010600040101010101" pitchFamily="2" charset="-122"/>
              </a:rPr>
              <a:t>“</a:t>
            </a:r>
            <a:r>
              <a:rPr lang="zh-CN" altLang="en-US" sz="3200" b="1" dirty="0">
                <a:solidFill>
                  <a:srgbClr val="FF0000"/>
                </a:solidFill>
                <a:latin typeface="华文楷体" panose="02010600040101010101" pitchFamily="2" charset="-122"/>
                <a:ea typeface="华文楷体" panose="02010600040101010101" pitchFamily="2" charset="-122"/>
              </a:rPr>
              <a:t>无字碑</a:t>
            </a:r>
            <a:r>
              <a:rPr lang="zh-CN" altLang="en-US" sz="3200" b="1" dirty="0">
                <a:latin typeface="华文楷体" panose="02010600040101010101" pitchFamily="2" charset="-122"/>
                <a:ea typeface="华文楷体" panose="02010600040101010101" pitchFamily="2" charset="-122"/>
              </a:rPr>
              <a:t>”</a:t>
            </a:r>
            <a:r>
              <a:rPr lang="zh-CN" altLang="en-US" sz="3200" b="1" dirty="0" smtClean="0">
                <a:latin typeface="华文楷体" panose="02010600040101010101" pitchFamily="2" charset="-122"/>
                <a:ea typeface="华文楷体" panose="02010600040101010101" pitchFamily="2" charset="-122"/>
              </a:rPr>
              <a:t>。</a:t>
            </a:r>
            <a:endParaRPr lang="zh-CN" altLang="en-US" sz="3200" b="1" dirty="0">
              <a:latin typeface="华文楷体" panose="02010600040101010101" pitchFamily="2" charset="-122"/>
              <a:ea typeface="华文楷体" panose="02010600040101010101" pitchFamily="2" charset="-122"/>
            </a:endParaRPr>
          </a:p>
        </p:txBody>
      </p:sp>
      <p:sp>
        <p:nvSpPr>
          <p:cNvPr id="2" name="矩形 1"/>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Picture 2" descr="C:\Users\Haier\Documents\Tencent Files\53537913\FileRecv\武则天1.jpg"/>
          <p:cNvPicPr>
            <a:picLocks noChangeAspect="1" noChangeArrowheads="1"/>
          </p:cNvPicPr>
          <p:nvPr/>
        </p:nvPicPr>
        <p:blipFill>
          <a:blip r:embed="rId2"/>
          <a:srcRect/>
          <a:stretch>
            <a:fillRect/>
          </a:stretch>
        </p:blipFill>
        <p:spPr bwMode="auto">
          <a:xfrm>
            <a:off x="119336" y="1268760"/>
            <a:ext cx="3071834" cy="3456520"/>
          </a:xfrm>
          <a:prstGeom prst="rect">
            <a:avLst/>
          </a:prstGeom>
          <a:noFill/>
        </p:spPr>
      </p:pic>
      <p:sp>
        <p:nvSpPr>
          <p:cNvPr id="8" name="矩形 7"/>
          <p:cNvSpPr/>
          <p:nvPr/>
        </p:nvSpPr>
        <p:spPr>
          <a:xfrm>
            <a:off x="975452" y="4757080"/>
            <a:ext cx="1507038" cy="523220"/>
          </a:xfrm>
          <a:prstGeom prst="rect">
            <a:avLst/>
          </a:prstGeom>
          <a:solidFill>
            <a:schemeClr val="bg1"/>
          </a:solidFill>
        </p:spPr>
        <p:txBody>
          <a:bodyPr wrap="square">
            <a:spAutoFit/>
          </a:bodyPr>
          <a:lstStyle/>
          <a:p>
            <a:r>
              <a:rPr lang="zh-CN" altLang="en-US" b="1" dirty="0" smtClean="0"/>
              <a:t>    </a:t>
            </a:r>
            <a:r>
              <a:rPr lang="zh-CN" altLang="en-US" sz="2800" b="1" dirty="0"/>
              <a:t>武则天</a:t>
            </a:r>
          </a:p>
        </p:txBody>
      </p:sp>
      <p:grpSp>
        <p:nvGrpSpPr>
          <p:cNvPr id="3" name="组合 2"/>
          <p:cNvGrpSpPr/>
          <p:nvPr/>
        </p:nvGrpSpPr>
        <p:grpSpPr>
          <a:xfrm>
            <a:off x="2760349" y="1355104"/>
            <a:ext cx="6848817" cy="3535966"/>
            <a:chOff x="2760349" y="1355104"/>
            <a:chExt cx="6848817" cy="3535966"/>
          </a:xfrm>
        </p:grpSpPr>
        <p:grpSp>
          <p:nvGrpSpPr>
            <p:cNvPr id="21" name="组合 20"/>
            <p:cNvGrpSpPr/>
            <p:nvPr/>
          </p:nvGrpSpPr>
          <p:grpSpPr>
            <a:xfrm>
              <a:off x="2760349" y="1791125"/>
              <a:ext cx="1175411" cy="2792015"/>
              <a:chOff x="2760349" y="1791125"/>
              <a:chExt cx="1175411" cy="2792015"/>
            </a:xfrm>
          </p:grpSpPr>
          <p:cxnSp>
            <p:nvCxnSpPr>
              <p:cNvPr id="10" name="直接连接符 9"/>
              <p:cNvCxnSpPr/>
              <p:nvPr/>
            </p:nvCxnSpPr>
            <p:spPr bwMode="auto">
              <a:xfrm>
                <a:off x="2760349" y="3187133"/>
                <a:ext cx="11754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3287688" y="1791125"/>
                <a:ext cx="0" cy="2792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3287688" y="1791125"/>
                <a:ext cx="5496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a:off x="3308298" y="2628730"/>
                <a:ext cx="5496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3308298" y="3672667"/>
                <a:ext cx="5496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auto">
              <a:xfrm>
                <a:off x="3287688" y="4580952"/>
                <a:ext cx="5496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38"/>
            <p:cNvSpPr txBox="1">
              <a:spLocks noChangeArrowheads="1"/>
            </p:cNvSpPr>
            <p:nvPr/>
          </p:nvSpPr>
          <p:spPr bwMode="auto">
            <a:xfrm>
              <a:off x="3920534" y="1355104"/>
              <a:ext cx="5688632"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重视发展生产，减轻人民负担</a:t>
              </a:r>
              <a:endParaRPr lang="zh-CN" altLang="en-US" sz="3300" b="1" dirty="0"/>
            </a:p>
          </p:txBody>
        </p:sp>
        <p:sp>
          <p:nvSpPr>
            <p:cNvPr id="18" name="TextBox 40"/>
            <p:cNvSpPr txBox="1">
              <a:spLocks noChangeArrowheads="1"/>
            </p:cNvSpPr>
            <p:nvPr/>
          </p:nvSpPr>
          <p:spPr bwMode="auto">
            <a:xfrm>
              <a:off x="3901434" y="3399449"/>
              <a:ext cx="5707732"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整顿吏治，打击</a:t>
              </a:r>
              <a:r>
                <a:rPr lang="zh-CN" altLang="en-US" sz="3300" b="1" dirty="0"/>
                <a:t>敌对官僚</a:t>
              </a:r>
            </a:p>
          </p:txBody>
        </p:sp>
        <p:sp>
          <p:nvSpPr>
            <p:cNvPr id="19" name="TextBox 40"/>
            <p:cNvSpPr txBox="1">
              <a:spLocks noChangeArrowheads="1"/>
            </p:cNvSpPr>
            <p:nvPr/>
          </p:nvSpPr>
          <p:spPr bwMode="auto">
            <a:xfrm>
              <a:off x="3920534" y="2366006"/>
              <a:ext cx="5688632"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发展科举制，创立殿试制度</a:t>
              </a:r>
              <a:endParaRPr lang="zh-CN" altLang="en-US" sz="3300" b="1" dirty="0"/>
            </a:p>
          </p:txBody>
        </p:sp>
        <p:sp>
          <p:nvSpPr>
            <p:cNvPr id="20" name="TextBox 40"/>
            <p:cNvSpPr txBox="1">
              <a:spLocks noChangeArrowheads="1"/>
            </p:cNvSpPr>
            <p:nvPr/>
          </p:nvSpPr>
          <p:spPr bwMode="auto">
            <a:xfrm>
              <a:off x="3920534" y="4275210"/>
              <a:ext cx="5688632"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不拘一格，选拔人才</a:t>
              </a:r>
              <a:endParaRPr lang="zh-CN" altLang="en-US" sz="3300" b="1" dirty="0"/>
            </a:p>
          </p:txBody>
        </p:sp>
      </p:grpSp>
      <p:sp>
        <p:nvSpPr>
          <p:cNvPr id="6" name="矩形 5"/>
          <p:cNvSpPr/>
          <p:nvPr/>
        </p:nvSpPr>
        <p:spPr>
          <a:xfrm>
            <a:off x="3292779" y="5173327"/>
            <a:ext cx="7010252" cy="923330"/>
          </a:xfrm>
          <a:prstGeom prst="rect">
            <a:avLst/>
          </a:prstGeom>
          <a:noFill/>
        </p:spPr>
        <p:txBody>
          <a:bodyPr wrap="none" lIns="91440" tIns="45720" rIns="91440" bIns="45720">
            <a:spAutoFit/>
          </a:bodyPr>
          <a:lstStyle/>
          <a:p>
            <a:pPr algn="ctr"/>
            <a:r>
              <a:rPr lang="zh-CN" altLang="en-US" sz="5400" b="1" cap="none" spc="0" dirty="0" smtClean="0">
                <a:ln w="22225">
                  <a:solidFill>
                    <a:schemeClr val="accent2"/>
                  </a:solidFill>
                  <a:prstDash val="solid"/>
                </a:ln>
                <a:solidFill>
                  <a:srgbClr val="FF0000"/>
                </a:solidFill>
                <a:effectLst/>
              </a:rPr>
              <a:t>“政启开元，治宏贞观”</a:t>
            </a:r>
            <a:endParaRPr lang="zh-CN" altLang="en-US" sz="5400" b="1" cap="none" spc="0" dirty="0">
              <a:ln w="22225">
                <a:solidFill>
                  <a:schemeClr val="accent2"/>
                </a:solidFill>
                <a:prstDash val="solid"/>
              </a:ln>
              <a:solidFill>
                <a:srgbClr val="FF0000"/>
              </a:solidFill>
              <a:effectLst/>
            </a:endParaRPr>
          </a:p>
        </p:txBody>
      </p:sp>
      <p:sp>
        <p:nvSpPr>
          <p:cNvPr id="2" name="矩形 1"/>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Picture 3" descr="C:\Users\Haier\Documents\Tencent Files\53537913\FileRecv\唐玄宗.jpg"/>
          <p:cNvPicPr>
            <a:picLocks noChangeAspect="1" noChangeArrowheads="1"/>
          </p:cNvPicPr>
          <p:nvPr/>
        </p:nvPicPr>
        <p:blipFill>
          <a:blip r:embed="rId2"/>
          <a:srcRect/>
          <a:stretch>
            <a:fillRect/>
          </a:stretch>
        </p:blipFill>
        <p:spPr bwMode="auto">
          <a:xfrm>
            <a:off x="154729" y="1949442"/>
            <a:ext cx="2286016" cy="2958740"/>
          </a:xfrm>
          <a:prstGeom prst="rect">
            <a:avLst/>
          </a:prstGeom>
          <a:noFill/>
        </p:spPr>
      </p:pic>
      <p:sp>
        <p:nvSpPr>
          <p:cNvPr id="3" name="矩形 2"/>
          <p:cNvSpPr/>
          <p:nvPr/>
        </p:nvSpPr>
        <p:spPr>
          <a:xfrm>
            <a:off x="2855640" y="1532453"/>
            <a:ext cx="8568952" cy="4524315"/>
          </a:xfrm>
          <a:prstGeom prst="rect">
            <a:avLst/>
          </a:prstGeom>
        </p:spPr>
        <p:txBody>
          <a:bodyPr wrap="square">
            <a:spAutoFit/>
          </a:bodyPr>
          <a:lstStyle/>
          <a:p>
            <a:r>
              <a:rPr lang="zh-CN" altLang="en-US" sz="3200" b="1" dirty="0" smtClean="0">
                <a:latin typeface="华文楷体" panose="02010600040101010101" pitchFamily="2" charset="-122"/>
                <a:ea typeface="华文楷体" panose="02010600040101010101" pitchFamily="2" charset="-122"/>
              </a:rPr>
              <a:t>      唐玄宗</a:t>
            </a:r>
            <a:r>
              <a:rPr lang="zh-CN" altLang="en-US" sz="3200" b="1" dirty="0">
                <a:latin typeface="华文楷体" panose="02010600040101010101" pitchFamily="2" charset="-122"/>
                <a:ea typeface="华文楷体" panose="02010600040101010101" pitchFamily="2" charset="-122"/>
              </a:rPr>
              <a:t>李隆基（</a:t>
            </a:r>
            <a:r>
              <a:rPr lang="en-US" altLang="zh-CN" sz="3200" b="1" dirty="0">
                <a:latin typeface="华文楷体" panose="02010600040101010101" pitchFamily="2" charset="-122"/>
                <a:ea typeface="华文楷体" panose="02010600040101010101" pitchFamily="2" charset="-122"/>
              </a:rPr>
              <a:t>685</a:t>
            </a:r>
            <a:r>
              <a:rPr lang="zh-CN" altLang="en-US" sz="3200" b="1" dirty="0">
                <a:latin typeface="华文楷体" panose="02010600040101010101" pitchFamily="2" charset="-122"/>
                <a:ea typeface="华文楷体" panose="02010600040101010101" pitchFamily="2" charset="-122"/>
              </a:rPr>
              <a:t>年</a:t>
            </a:r>
            <a:r>
              <a:rPr lang="en-US" altLang="zh-CN" sz="3200" b="1" dirty="0">
                <a:latin typeface="华文楷体" panose="02010600040101010101" pitchFamily="2" charset="-122"/>
                <a:ea typeface="华文楷体" panose="02010600040101010101" pitchFamily="2" charset="-122"/>
              </a:rPr>
              <a:t>—762</a:t>
            </a:r>
            <a:r>
              <a:rPr lang="zh-CN" altLang="en-US" sz="3200" b="1" dirty="0">
                <a:latin typeface="华文楷体" panose="02010600040101010101" pitchFamily="2" charset="-122"/>
                <a:ea typeface="华文楷体" panose="02010600040101010101" pitchFamily="2" charset="-122"/>
              </a:rPr>
              <a:t>年），又称唐明皇</a:t>
            </a:r>
            <a:r>
              <a:rPr lang="zh-CN" altLang="en-US" sz="3200" b="1" dirty="0" smtClean="0">
                <a:latin typeface="华文楷体" panose="02010600040101010101" pitchFamily="2" charset="-122"/>
                <a:ea typeface="华文楷体" panose="02010600040101010101" pitchFamily="2" charset="-122"/>
              </a:rPr>
              <a:t>，是唐高宗与武则天的孙子，</a:t>
            </a:r>
            <a:r>
              <a:rPr lang="zh-CN" altLang="en-US" sz="3200" b="1" dirty="0">
                <a:latin typeface="华文楷体" panose="02010600040101010101" pitchFamily="2" charset="-122"/>
                <a:ea typeface="华文楷体" panose="02010600040101010101" pitchFamily="2" charset="-122"/>
              </a:rPr>
              <a:t>生性英明果断</a:t>
            </a:r>
            <a:r>
              <a:rPr lang="zh-CN" altLang="en-US" sz="3200" b="1" dirty="0" smtClean="0">
                <a:latin typeface="华文楷体" panose="02010600040101010101" pitchFamily="2" charset="-122"/>
                <a:ea typeface="华文楷体" panose="02010600040101010101" pitchFamily="2" charset="-122"/>
              </a:rPr>
              <a:t>、</a:t>
            </a:r>
            <a:r>
              <a:rPr lang="zh-CN" altLang="en-US" sz="3200" b="1" dirty="0">
                <a:latin typeface="华文楷体" panose="02010600040101010101" pitchFamily="2" charset="-122"/>
                <a:ea typeface="华文楷体" panose="02010600040101010101" pitchFamily="2" charset="-122"/>
              </a:rPr>
              <a:t>而又</a:t>
            </a:r>
            <a:r>
              <a:rPr lang="zh-CN" altLang="en-US" sz="3200" b="1" dirty="0" smtClean="0">
                <a:latin typeface="华文楷体" panose="02010600040101010101" pitchFamily="2" charset="-122"/>
                <a:ea typeface="华文楷体" panose="02010600040101010101" pitchFamily="2" charset="-122"/>
              </a:rPr>
              <a:t>多才多艺。玄宗</a:t>
            </a:r>
            <a:r>
              <a:rPr lang="zh-CN" altLang="en-US" sz="3200" b="1" dirty="0">
                <a:latin typeface="华文楷体" panose="02010600040101010101" pitchFamily="2" charset="-122"/>
                <a:ea typeface="华文楷体" panose="02010600040101010101" pitchFamily="2" charset="-122"/>
              </a:rPr>
              <a:t>统治前期，励精图治，重任贤能，裁减冗官</a:t>
            </a:r>
            <a:r>
              <a:rPr lang="zh-CN" altLang="en-US" sz="3200" b="1" dirty="0" smtClean="0">
                <a:latin typeface="华文楷体" panose="02010600040101010101" pitchFamily="2" charset="-122"/>
                <a:ea typeface="华文楷体" panose="02010600040101010101" pitchFamily="2" charset="-122"/>
              </a:rPr>
              <a:t>；注重</a:t>
            </a:r>
            <a:r>
              <a:rPr lang="zh-CN" altLang="en-US" sz="3200" b="1" dirty="0">
                <a:latin typeface="华文楷体" panose="02010600040101010101" pitchFamily="2" charset="-122"/>
                <a:ea typeface="华文楷体" panose="02010600040101010101" pitchFamily="2" charset="-122"/>
              </a:rPr>
              <a:t>发展经济，改革</a:t>
            </a:r>
            <a:r>
              <a:rPr lang="zh-CN" altLang="en-US" sz="3200" b="1" dirty="0" smtClean="0">
                <a:latin typeface="华文楷体" panose="02010600040101010101" pitchFamily="2" charset="-122"/>
                <a:ea typeface="华文楷体" panose="02010600040101010101" pitchFamily="2" charset="-122"/>
              </a:rPr>
              <a:t>税制；重视发展文教。</a:t>
            </a:r>
            <a:endParaRPr lang="en-US" altLang="zh-CN" sz="3200" b="1" dirty="0" smtClean="0">
              <a:latin typeface="华文楷体" panose="02010600040101010101" pitchFamily="2" charset="-122"/>
              <a:ea typeface="华文楷体" panose="02010600040101010101" pitchFamily="2" charset="-122"/>
            </a:endParaRPr>
          </a:p>
          <a:p>
            <a:r>
              <a:rPr lang="zh-CN" altLang="en-US" sz="3200" b="1" dirty="0" smtClean="0">
                <a:latin typeface="华文楷体" panose="02010600040101010101" pitchFamily="2" charset="-122"/>
                <a:ea typeface="华文楷体" panose="02010600040101010101" pitchFamily="2" charset="-122"/>
              </a:rPr>
              <a:t>      唐玄宗</a:t>
            </a:r>
            <a:r>
              <a:rPr lang="zh-CN" altLang="en-US" sz="3200" b="1" dirty="0">
                <a:latin typeface="华文楷体" panose="02010600040101010101" pitchFamily="2" charset="-122"/>
                <a:ea typeface="华文楷体" panose="02010600040101010101" pitchFamily="2" charset="-122"/>
              </a:rPr>
              <a:t>统治</a:t>
            </a:r>
            <a:r>
              <a:rPr lang="zh-CN" altLang="en-US" sz="3200" b="1" dirty="0" smtClean="0">
                <a:latin typeface="华文楷体" panose="02010600040101010101" pitchFamily="2" charset="-122"/>
                <a:ea typeface="华文楷体" panose="02010600040101010101" pitchFamily="2" charset="-122"/>
              </a:rPr>
              <a:t>前期，年号“开元”，当时政治</a:t>
            </a:r>
            <a:r>
              <a:rPr lang="zh-CN" altLang="en-US" sz="3200" b="1" dirty="0">
                <a:latin typeface="华文楷体" panose="02010600040101010101" pitchFamily="2" charset="-122"/>
                <a:ea typeface="华文楷体" panose="02010600040101010101" pitchFamily="2" charset="-122"/>
              </a:rPr>
              <a:t>稳定，经济繁荣，国库充盈，民众生活安定，国力达到前所未有的强大</a:t>
            </a:r>
            <a:r>
              <a:rPr lang="zh-CN" altLang="en-US" sz="3200" b="1" dirty="0" smtClean="0">
                <a:latin typeface="华文楷体" panose="02010600040101010101" pitchFamily="2" charset="-122"/>
                <a:ea typeface="华文楷体" panose="02010600040101010101" pitchFamily="2" charset="-122"/>
              </a:rPr>
              <a:t>，唐朝进入</a:t>
            </a:r>
            <a:r>
              <a:rPr lang="zh-CN" altLang="en-US" sz="3200" b="1" dirty="0">
                <a:solidFill>
                  <a:srgbClr val="FF0000"/>
                </a:solidFill>
                <a:latin typeface="华文楷体" panose="02010600040101010101" pitchFamily="2" charset="-122"/>
                <a:ea typeface="华文楷体" panose="02010600040101010101" pitchFamily="2" charset="-122"/>
              </a:rPr>
              <a:t>鼎盛</a:t>
            </a:r>
            <a:r>
              <a:rPr lang="zh-CN" altLang="en-US" sz="3200" b="1" dirty="0" smtClean="0">
                <a:solidFill>
                  <a:srgbClr val="FF0000"/>
                </a:solidFill>
                <a:latin typeface="华文楷体" panose="02010600040101010101" pitchFamily="2" charset="-122"/>
                <a:ea typeface="华文楷体" panose="02010600040101010101" pitchFamily="2" charset="-122"/>
              </a:rPr>
              <a:t>时期</a:t>
            </a:r>
            <a:r>
              <a:rPr lang="zh-CN" altLang="en-US" sz="3200" b="1" dirty="0" smtClean="0">
                <a:latin typeface="华文楷体" panose="02010600040101010101" pitchFamily="2" charset="-122"/>
                <a:ea typeface="华文楷体" panose="02010600040101010101" pitchFamily="2" charset="-122"/>
              </a:rPr>
              <a:t>，史称</a:t>
            </a:r>
            <a:r>
              <a:rPr lang="zh-CN" altLang="en-US" sz="3200" b="1" dirty="0" smtClean="0">
                <a:solidFill>
                  <a:srgbClr val="FF0000"/>
                </a:solidFill>
                <a:latin typeface="华文楷体" panose="02010600040101010101" pitchFamily="2" charset="-122"/>
                <a:ea typeface="华文楷体" panose="02010600040101010101" pitchFamily="2" charset="-122"/>
              </a:rPr>
              <a:t>“开元盛世”</a:t>
            </a:r>
            <a:r>
              <a:rPr lang="zh-CN" altLang="en-US" sz="3200" b="1" dirty="0" smtClean="0">
                <a:latin typeface="华文楷体" panose="02010600040101010101" pitchFamily="2" charset="-122"/>
                <a:ea typeface="华文楷体" panose="02010600040101010101" pitchFamily="2" charset="-122"/>
              </a:rPr>
              <a:t>。</a:t>
            </a:r>
            <a:endParaRPr lang="zh-CN" altLang="en-US" sz="3200" b="1" dirty="0">
              <a:latin typeface="华文楷体" panose="02010600040101010101" pitchFamily="2" charset="-122"/>
              <a:ea typeface="华文楷体" panose="02010600040101010101" pitchFamily="2" charset="-122"/>
            </a:endParaRPr>
          </a:p>
        </p:txBody>
      </p:sp>
      <p:sp>
        <p:nvSpPr>
          <p:cNvPr id="2" name="矩形 1"/>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7" descr="20120613161922817676 (1).jpg"/>
          <p:cNvPicPr>
            <a:picLocks noChangeAspect="1"/>
          </p:cNvPicPr>
          <p:nvPr/>
        </p:nvPicPr>
        <p:blipFill>
          <a:blip r:embed="rId2"/>
          <a:stretch>
            <a:fillRect/>
          </a:stretch>
        </p:blipFill>
        <p:spPr>
          <a:xfrm>
            <a:off x="623392" y="1725587"/>
            <a:ext cx="2541905" cy="3072130"/>
          </a:xfrm>
          <a:prstGeom prst="rect">
            <a:avLst/>
          </a:prstGeom>
        </p:spPr>
      </p:pic>
      <p:pic>
        <p:nvPicPr>
          <p:cNvPr id="10" name="Picture 2" descr="C:\Users\Haier\Documents\Tencent Files\53537913\FileRecv\武则天1.jpg"/>
          <p:cNvPicPr>
            <a:picLocks noChangeAspect="1" noChangeArrowheads="1"/>
          </p:cNvPicPr>
          <p:nvPr/>
        </p:nvPicPr>
        <p:blipFill>
          <a:blip r:embed="rId3"/>
          <a:srcRect/>
          <a:stretch>
            <a:fillRect/>
          </a:stretch>
        </p:blipFill>
        <p:spPr bwMode="auto">
          <a:xfrm>
            <a:off x="4583832" y="1488066"/>
            <a:ext cx="2940928" cy="3309221"/>
          </a:xfrm>
          <a:prstGeom prst="rect">
            <a:avLst/>
          </a:prstGeom>
          <a:noFill/>
        </p:spPr>
      </p:pic>
      <p:pic>
        <p:nvPicPr>
          <p:cNvPr id="11" name="Picture 3" descr="C:\Users\Haier\Documents\Tencent Files\53537913\FileRecv\唐玄宗.jpg"/>
          <p:cNvPicPr>
            <a:picLocks noChangeAspect="1" noChangeArrowheads="1"/>
          </p:cNvPicPr>
          <p:nvPr/>
        </p:nvPicPr>
        <p:blipFill>
          <a:blip r:embed="rId4"/>
          <a:srcRect/>
          <a:stretch>
            <a:fillRect/>
          </a:stretch>
        </p:blipFill>
        <p:spPr bwMode="auto">
          <a:xfrm>
            <a:off x="9024958" y="1840834"/>
            <a:ext cx="2286016" cy="2958740"/>
          </a:xfrm>
          <a:prstGeom prst="rect">
            <a:avLst/>
          </a:prstGeom>
          <a:noFill/>
        </p:spPr>
      </p:pic>
      <p:sp>
        <p:nvSpPr>
          <p:cNvPr id="12" name="矩形 11"/>
          <p:cNvSpPr/>
          <p:nvPr/>
        </p:nvSpPr>
        <p:spPr>
          <a:xfrm>
            <a:off x="1309654" y="4841230"/>
            <a:ext cx="1401970" cy="523220"/>
          </a:xfrm>
          <a:prstGeom prst="rect">
            <a:avLst/>
          </a:prstGeom>
          <a:solidFill>
            <a:schemeClr val="bg1"/>
          </a:solidFill>
        </p:spPr>
        <p:txBody>
          <a:bodyPr wrap="square">
            <a:spAutoFit/>
          </a:bodyPr>
          <a:lstStyle/>
          <a:p>
            <a:r>
              <a:rPr lang="zh-CN" altLang="en-US" sz="2800" b="1" dirty="0" smtClean="0"/>
              <a:t>唐太宗</a:t>
            </a:r>
            <a:endParaRPr lang="zh-CN" altLang="en-US" sz="2800" b="1" dirty="0"/>
          </a:p>
        </p:txBody>
      </p:sp>
      <p:sp>
        <p:nvSpPr>
          <p:cNvPr id="13" name="矩形 12"/>
          <p:cNvSpPr/>
          <p:nvPr/>
        </p:nvSpPr>
        <p:spPr>
          <a:xfrm>
            <a:off x="5231904" y="4829088"/>
            <a:ext cx="1507038" cy="523220"/>
          </a:xfrm>
          <a:prstGeom prst="rect">
            <a:avLst/>
          </a:prstGeom>
          <a:solidFill>
            <a:schemeClr val="bg1"/>
          </a:solidFill>
        </p:spPr>
        <p:txBody>
          <a:bodyPr wrap="square">
            <a:spAutoFit/>
          </a:bodyPr>
          <a:lstStyle/>
          <a:p>
            <a:r>
              <a:rPr lang="zh-CN" altLang="en-US" b="1" dirty="0" smtClean="0"/>
              <a:t>    </a:t>
            </a:r>
            <a:r>
              <a:rPr lang="zh-CN" altLang="en-US" sz="2800" b="1" dirty="0"/>
              <a:t>武则天</a:t>
            </a:r>
          </a:p>
        </p:txBody>
      </p:sp>
      <p:sp>
        <p:nvSpPr>
          <p:cNvPr id="14" name="矩形 13"/>
          <p:cNvSpPr/>
          <p:nvPr/>
        </p:nvSpPr>
        <p:spPr>
          <a:xfrm>
            <a:off x="9447128" y="4829088"/>
            <a:ext cx="1617424" cy="523220"/>
          </a:xfrm>
          <a:prstGeom prst="rect">
            <a:avLst/>
          </a:prstGeom>
          <a:solidFill>
            <a:schemeClr val="bg1"/>
          </a:solidFill>
        </p:spPr>
        <p:txBody>
          <a:bodyPr wrap="square">
            <a:spAutoFit/>
          </a:bodyPr>
          <a:lstStyle/>
          <a:p>
            <a:r>
              <a:rPr lang="zh-CN" altLang="en-US" b="1" dirty="0"/>
              <a:t>    </a:t>
            </a:r>
            <a:r>
              <a:rPr lang="zh-CN" altLang="en-US" sz="2800" b="1" dirty="0"/>
              <a:t>唐玄宗</a:t>
            </a:r>
          </a:p>
        </p:txBody>
      </p:sp>
      <p:sp>
        <p:nvSpPr>
          <p:cNvPr id="2" name="矩形 1"/>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46"/>
          <p:cNvSpPr txBox="1"/>
          <p:nvPr/>
        </p:nvSpPr>
        <p:spPr>
          <a:xfrm>
            <a:off x="551384" y="1519973"/>
            <a:ext cx="11287204" cy="1077218"/>
          </a:xfrm>
          <a:prstGeom prst="rect">
            <a:avLst/>
          </a:prstGeom>
          <a:noFill/>
        </p:spPr>
        <p:txBody>
          <a:bodyPr wrap="square" rtlCol="0">
            <a:spAutoFit/>
          </a:bodyPr>
          <a:lstStyle/>
          <a:p>
            <a:r>
              <a:rPr lang="zh-CN" altLang="en-US" sz="3200" b="1" dirty="0" smtClean="0"/>
              <a:t>问题</a:t>
            </a:r>
            <a:r>
              <a:rPr lang="en-US" altLang="zh-CN" sz="3200" b="1" dirty="0" smtClean="0"/>
              <a:t>1</a:t>
            </a:r>
            <a:r>
              <a:rPr lang="zh-CN" altLang="en-US" sz="3200" b="1" dirty="0" smtClean="0"/>
              <a:t>：唐太宗、武则天、唐玄宗三位君主在</a:t>
            </a:r>
            <a:r>
              <a:rPr lang="zh-CN" altLang="en-US" sz="3200" b="1" dirty="0" smtClean="0">
                <a:solidFill>
                  <a:srgbClr val="FF0000"/>
                </a:solidFill>
              </a:rPr>
              <a:t>个人素养和统治   </a:t>
            </a:r>
            <a:endParaRPr lang="en-US" altLang="zh-CN" sz="3200" b="1" dirty="0" smtClean="0">
              <a:solidFill>
                <a:srgbClr val="FF0000"/>
              </a:solidFill>
            </a:endParaRPr>
          </a:p>
          <a:p>
            <a:r>
              <a:rPr lang="en-US" altLang="zh-CN" sz="3200" b="1" dirty="0">
                <a:solidFill>
                  <a:srgbClr val="FF0000"/>
                </a:solidFill>
              </a:rPr>
              <a:t> </a:t>
            </a:r>
            <a:r>
              <a:rPr lang="en-US" altLang="zh-CN" sz="3200" b="1" dirty="0" smtClean="0">
                <a:solidFill>
                  <a:srgbClr val="FF0000"/>
                </a:solidFill>
              </a:rPr>
              <a:t>              </a:t>
            </a:r>
            <a:r>
              <a:rPr lang="zh-CN" altLang="en-US" sz="3200" b="1" dirty="0" smtClean="0">
                <a:solidFill>
                  <a:srgbClr val="FF0000"/>
                </a:solidFill>
              </a:rPr>
              <a:t>措施上</a:t>
            </a:r>
            <a:r>
              <a:rPr lang="zh-CN" altLang="en-US" sz="3200" b="1" dirty="0" smtClean="0"/>
              <a:t>有何</a:t>
            </a:r>
            <a:r>
              <a:rPr lang="zh-CN" altLang="en-US" sz="3200" b="1" dirty="0" smtClean="0">
                <a:solidFill>
                  <a:srgbClr val="FF0000"/>
                </a:solidFill>
              </a:rPr>
              <a:t>相似之处</a:t>
            </a:r>
            <a:r>
              <a:rPr lang="zh-CN" altLang="en-US" sz="3200" b="1" dirty="0" smtClean="0"/>
              <a:t>呢？</a:t>
            </a:r>
            <a:endParaRPr lang="en-US" altLang="zh-CN" sz="3200" b="1" dirty="0" smtClean="0"/>
          </a:p>
        </p:txBody>
      </p:sp>
      <p:sp>
        <p:nvSpPr>
          <p:cNvPr id="2" name="文本框 1"/>
          <p:cNvSpPr txBox="1"/>
          <p:nvPr/>
        </p:nvSpPr>
        <p:spPr>
          <a:xfrm>
            <a:off x="875420" y="2922320"/>
            <a:ext cx="10441160" cy="2554545"/>
          </a:xfrm>
          <a:prstGeom prst="rect">
            <a:avLst/>
          </a:prstGeom>
          <a:noFill/>
        </p:spPr>
        <p:txBody>
          <a:bodyPr wrap="square" rtlCol="0">
            <a:spAutoFit/>
          </a:bodyPr>
          <a:lstStyle/>
          <a:p>
            <a:r>
              <a:rPr lang="en-US" altLang="zh-CN" sz="3200" b="1" dirty="0" smtClean="0">
                <a:latin typeface="华文楷体" panose="02010600040101010101" pitchFamily="2" charset="-122"/>
                <a:ea typeface="华文楷体" panose="02010600040101010101" pitchFamily="2" charset="-122"/>
              </a:rPr>
              <a:t>         1.</a:t>
            </a:r>
            <a:r>
              <a:rPr lang="zh-CN" altLang="en-US" sz="3200" b="1" dirty="0" smtClean="0">
                <a:latin typeface="华文楷体" panose="02010600040101010101" pitchFamily="2" charset="-122"/>
                <a:ea typeface="华文楷体" panose="02010600040101010101" pitchFamily="2" charset="-122"/>
              </a:rPr>
              <a:t>他们都</a:t>
            </a:r>
            <a:r>
              <a:rPr lang="zh-CN" altLang="en-US" sz="3200" b="1" dirty="0" smtClean="0">
                <a:solidFill>
                  <a:srgbClr val="FF0000"/>
                </a:solidFill>
                <a:latin typeface="华文楷体" panose="02010600040101010101" pitchFamily="2" charset="-122"/>
                <a:ea typeface="华文楷体" panose="02010600040101010101" pitchFamily="2" charset="-122"/>
              </a:rPr>
              <a:t>具有杰出的政治家的素养</a:t>
            </a:r>
            <a:r>
              <a:rPr lang="zh-CN" altLang="en-US" sz="3200" b="1" dirty="0" smtClean="0">
                <a:latin typeface="华文楷体" panose="02010600040101010101" pitchFamily="2" charset="-122"/>
                <a:ea typeface="华文楷体" panose="02010600040101010101" pitchFamily="2" charset="-122"/>
              </a:rPr>
              <a:t>，如以</a:t>
            </a:r>
            <a:r>
              <a:rPr lang="zh-CN" altLang="en-US" sz="3200" b="1" dirty="0">
                <a:latin typeface="华文楷体" panose="02010600040101010101" pitchFamily="2" charset="-122"/>
                <a:ea typeface="华文楷体" panose="02010600040101010101" pitchFamily="2" charset="-122"/>
              </a:rPr>
              <a:t>民为</a:t>
            </a:r>
            <a:r>
              <a:rPr lang="zh-CN" altLang="en-US" sz="3200" b="1" dirty="0" smtClean="0">
                <a:latin typeface="华文楷体" panose="02010600040101010101" pitchFamily="2" charset="-122"/>
                <a:ea typeface="华文楷体" panose="02010600040101010101" pitchFamily="2" charset="-122"/>
              </a:rPr>
              <a:t>本、励精图治、锐意改革等；</a:t>
            </a:r>
            <a:endParaRPr lang="en-US" altLang="zh-CN" sz="3200" b="1" dirty="0" smtClean="0">
              <a:latin typeface="华文楷体" panose="02010600040101010101" pitchFamily="2" charset="-122"/>
              <a:ea typeface="华文楷体" panose="02010600040101010101" pitchFamily="2" charset="-122"/>
            </a:endParaRPr>
          </a:p>
          <a:p>
            <a:r>
              <a:rPr lang="en-US" altLang="zh-CN" sz="3200" b="1" dirty="0" smtClean="0">
                <a:latin typeface="华文楷体" panose="02010600040101010101" pitchFamily="2" charset="-122"/>
                <a:ea typeface="华文楷体" panose="02010600040101010101" pitchFamily="2" charset="-122"/>
              </a:rPr>
              <a:t>         2.</a:t>
            </a:r>
            <a:r>
              <a:rPr lang="zh-CN" altLang="en-US" sz="3200" b="1" dirty="0" smtClean="0">
                <a:latin typeface="华文楷体" panose="02010600040101010101" pitchFamily="2" charset="-122"/>
                <a:ea typeface="华文楷体" panose="02010600040101010101" pitchFamily="2" charset="-122"/>
              </a:rPr>
              <a:t>他们都</a:t>
            </a:r>
            <a:r>
              <a:rPr lang="zh-CN" altLang="en-US" sz="3200" b="1" dirty="0" smtClean="0">
                <a:solidFill>
                  <a:srgbClr val="FF0000"/>
                </a:solidFill>
                <a:latin typeface="华文楷体" panose="02010600040101010101" pitchFamily="2" charset="-122"/>
                <a:ea typeface="华文楷体" panose="02010600040101010101" pitchFamily="2" charset="-122"/>
              </a:rPr>
              <a:t>重视农业</a:t>
            </a:r>
            <a:r>
              <a:rPr lang="zh-CN" altLang="en-US" sz="3200" b="1" dirty="0" smtClean="0">
                <a:latin typeface="华文楷体" panose="02010600040101010101" pitchFamily="2" charset="-122"/>
                <a:ea typeface="华文楷体" panose="02010600040101010101" pitchFamily="2" charset="-122"/>
              </a:rPr>
              <a:t>，发展经济，减轻人民负担</a:t>
            </a:r>
            <a:r>
              <a:rPr lang="zh-CN" altLang="en-US" sz="3200" b="1" dirty="0" smtClean="0">
                <a:latin typeface="华文楷体" panose="02010600040101010101" pitchFamily="2" charset="-122"/>
                <a:ea typeface="华文楷体" panose="02010600040101010101" pitchFamily="2" charset="-122"/>
              </a:rPr>
              <a:t>；</a:t>
            </a:r>
            <a:endParaRPr lang="en-US" altLang="zh-CN" sz="3200" b="1" dirty="0" smtClean="0">
              <a:latin typeface="华文楷体" panose="02010600040101010101" pitchFamily="2" charset="-122"/>
              <a:ea typeface="华文楷体" panose="02010600040101010101" pitchFamily="2" charset="-122"/>
            </a:endParaRPr>
          </a:p>
          <a:p>
            <a:r>
              <a:rPr lang="en-US" altLang="zh-CN" sz="3200" b="1" dirty="0" smtClean="0">
                <a:latin typeface="华文楷体" panose="02010600040101010101" pitchFamily="2" charset="-122"/>
                <a:ea typeface="华文楷体" panose="02010600040101010101" pitchFamily="2" charset="-122"/>
              </a:rPr>
              <a:t>         3.</a:t>
            </a:r>
            <a:r>
              <a:rPr lang="zh-CN" altLang="en-US" sz="3200" b="1" dirty="0" smtClean="0">
                <a:latin typeface="华文楷体" panose="02010600040101010101" pitchFamily="2" charset="-122"/>
                <a:ea typeface="华文楷体" panose="02010600040101010101" pitchFamily="2" charset="-122"/>
              </a:rPr>
              <a:t>他们能够</a:t>
            </a:r>
            <a:r>
              <a:rPr lang="zh-CN" altLang="en-US" sz="3200" b="1" dirty="0">
                <a:solidFill>
                  <a:srgbClr val="FF0000"/>
                </a:solidFill>
                <a:latin typeface="华文楷体" panose="02010600040101010101" pitchFamily="2" charset="-122"/>
                <a:ea typeface="华文楷体" panose="02010600040101010101" pitchFamily="2" charset="-122"/>
              </a:rPr>
              <a:t>任用贤能</a:t>
            </a:r>
            <a:r>
              <a:rPr lang="zh-CN" altLang="en-US" sz="3200" b="1" dirty="0" smtClean="0">
                <a:latin typeface="华文楷体" panose="02010600040101010101" pitchFamily="2" charset="-122"/>
                <a:ea typeface="华文楷体" panose="02010600040101010101" pitchFamily="2" charset="-122"/>
              </a:rPr>
              <a:t>、善于</a:t>
            </a:r>
            <a:r>
              <a:rPr lang="zh-CN" altLang="en-US" sz="3200" b="1" dirty="0" smtClean="0">
                <a:latin typeface="华文楷体" panose="02010600040101010101" pitchFamily="2" charset="-122"/>
                <a:ea typeface="华文楷体" panose="02010600040101010101" pitchFamily="2" charset="-122"/>
              </a:rPr>
              <a:t>纳谏</a:t>
            </a:r>
            <a:r>
              <a:rPr lang="zh-CN" altLang="en-US" sz="3200" b="1" dirty="0" smtClean="0">
                <a:latin typeface="华文楷体" panose="02010600040101010101" pitchFamily="2" charset="-122"/>
                <a:ea typeface="华文楷体" panose="02010600040101010101" pitchFamily="2" charset="-122"/>
              </a:rPr>
              <a:t>；</a:t>
            </a:r>
            <a:endParaRPr lang="en-US" altLang="zh-CN" sz="3200" b="1" dirty="0" smtClean="0">
              <a:latin typeface="华文楷体" panose="02010600040101010101" pitchFamily="2" charset="-122"/>
              <a:ea typeface="华文楷体" panose="02010600040101010101" pitchFamily="2" charset="-122"/>
            </a:endParaRPr>
          </a:p>
          <a:p>
            <a:r>
              <a:rPr lang="en-US" altLang="zh-CN" sz="3200" b="1" dirty="0">
                <a:latin typeface="华文楷体" panose="02010600040101010101" pitchFamily="2" charset="-122"/>
                <a:ea typeface="华文楷体" panose="02010600040101010101" pitchFamily="2" charset="-122"/>
              </a:rPr>
              <a:t> </a:t>
            </a:r>
            <a:r>
              <a:rPr lang="en-US" altLang="zh-CN" sz="3200" b="1" dirty="0" smtClean="0">
                <a:latin typeface="华文楷体" panose="02010600040101010101" pitchFamily="2" charset="-122"/>
                <a:ea typeface="华文楷体" panose="02010600040101010101" pitchFamily="2" charset="-122"/>
              </a:rPr>
              <a:t>        4.</a:t>
            </a:r>
            <a:r>
              <a:rPr lang="zh-CN" altLang="en-US" sz="3200" b="1" dirty="0" smtClean="0">
                <a:latin typeface="华文楷体" panose="02010600040101010101" pitchFamily="2" charset="-122"/>
                <a:ea typeface="华文楷体" panose="02010600040101010101" pitchFamily="2" charset="-122"/>
              </a:rPr>
              <a:t>他们重视</a:t>
            </a:r>
            <a:r>
              <a:rPr lang="zh-CN" altLang="en-US" sz="3200" b="1" dirty="0">
                <a:solidFill>
                  <a:srgbClr val="FF0000"/>
                </a:solidFill>
                <a:latin typeface="华文楷体" panose="02010600040101010101" pitchFamily="2" charset="-122"/>
                <a:ea typeface="华文楷体" panose="02010600040101010101" pitchFamily="2" charset="-122"/>
              </a:rPr>
              <a:t>制度改革</a:t>
            </a:r>
            <a:r>
              <a:rPr lang="zh-CN" altLang="en-US" sz="3200" b="1" dirty="0" smtClean="0">
                <a:latin typeface="华文楷体" panose="02010600040101010101" pitchFamily="2" charset="-122"/>
                <a:ea typeface="华文楷体" panose="02010600040101010101" pitchFamily="2" charset="-122"/>
              </a:rPr>
              <a:t>，整顿</a:t>
            </a:r>
            <a:r>
              <a:rPr lang="zh-CN" altLang="en-US" sz="3200" b="1" dirty="0" smtClean="0">
                <a:latin typeface="华文楷体" panose="02010600040101010101" pitchFamily="2" charset="-122"/>
                <a:ea typeface="华文楷体" panose="02010600040101010101" pitchFamily="2" charset="-122"/>
              </a:rPr>
              <a:t>吏治等</a:t>
            </a:r>
            <a:r>
              <a:rPr lang="zh-CN" altLang="en-US" sz="3200" b="1" dirty="0" smtClean="0">
                <a:latin typeface="华文楷体" panose="02010600040101010101" pitchFamily="2" charset="-122"/>
                <a:ea typeface="华文楷体" panose="02010600040101010101" pitchFamily="2" charset="-122"/>
              </a:rPr>
              <a:t>。</a:t>
            </a:r>
            <a:endParaRPr lang="zh-CN" altLang="en-US" sz="3200" b="1" dirty="0">
              <a:latin typeface="华文楷体" panose="02010600040101010101" pitchFamily="2" charset="-122"/>
              <a:ea typeface="华文楷体" panose="02010600040101010101" pitchFamily="2" charset="-122"/>
            </a:endParaRPr>
          </a:p>
        </p:txBody>
      </p:sp>
      <p:sp>
        <p:nvSpPr>
          <p:cNvPr id="3" name="矩形 2"/>
          <p:cNvSpPr/>
          <p:nvPr/>
        </p:nvSpPr>
        <p:spPr>
          <a:xfrm>
            <a:off x="230237" y="65484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三、</a:t>
            </a:r>
            <a:r>
              <a:rPr lang="zh-CN" altLang="en-US" sz="3600" b="1" dirty="0">
                <a:solidFill>
                  <a:schemeClr val="accent1">
                    <a:lumMod val="75000"/>
                  </a:schemeClr>
                </a:solidFill>
                <a:effectLst/>
              </a:rPr>
              <a:t>大唐盛世之</a:t>
            </a:r>
            <a:r>
              <a:rPr lang="zh-CN" altLang="en-US" sz="3600" b="1" dirty="0">
                <a:solidFill>
                  <a:srgbClr val="FF0000"/>
                </a:solidFill>
                <a:effectLst/>
              </a:rPr>
              <a:t>若有所思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TextBox 46"/>
          <p:cNvSpPr txBox="1"/>
          <p:nvPr/>
        </p:nvSpPr>
        <p:spPr>
          <a:xfrm>
            <a:off x="623392" y="1249837"/>
            <a:ext cx="10429948" cy="1076325"/>
          </a:xfrm>
          <a:prstGeom prst="rect">
            <a:avLst/>
          </a:prstGeom>
          <a:noFill/>
        </p:spPr>
        <p:txBody>
          <a:bodyPr wrap="square" rtlCol="0">
            <a:spAutoFit/>
          </a:bodyPr>
          <a:lstStyle/>
          <a:p>
            <a:r>
              <a:rPr lang="zh-CN" altLang="en-US" sz="3200" b="1" dirty="0" smtClean="0"/>
              <a:t>问题</a:t>
            </a:r>
            <a:r>
              <a:rPr lang="en-US" altLang="zh-CN" sz="3200" b="1" dirty="0" smtClean="0"/>
              <a:t>2</a:t>
            </a:r>
            <a:r>
              <a:rPr lang="zh-CN" altLang="en-US" sz="3200" b="1" dirty="0" smtClean="0"/>
              <a:t>：你认为</a:t>
            </a:r>
            <a:r>
              <a:rPr lang="zh-CN" altLang="en-US" sz="3200" b="1" dirty="0" smtClean="0">
                <a:solidFill>
                  <a:schemeClr val="tx1"/>
                </a:solidFill>
              </a:rPr>
              <a:t>大唐盛世的产生</a:t>
            </a:r>
            <a:r>
              <a:rPr lang="en-US" altLang="zh-CN" sz="3200" b="1" dirty="0" smtClean="0">
                <a:solidFill>
                  <a:srgbClr val="FF0000"/>
                </a:solidFill>
                <a:sym typeface="+mn-ea"/>
              </a:rPr>
              <a:t>“</a:t>
            </a:r>
            <a:r>
              <a:rPr lang="zh-CN" altLang="en-US" sz="3200" b="1" dirty="0" smtClean="0">
                <a:solidFill>
                  <a:srgbClr val="FF0000"/>
                </a:solidFill>
                <a:sym typeface="+mn-ea"/>
              </a:rPr>
              <a:t>密码</a:t>
            </a:r>
            <a:r>
              <a:rPr lang="en-US" altLang="zh-CN" sz="3200" b="1" dirty="0" smtClean="0">
                <a:solidFill>
                  <a:srgbClr val="FF0000"/>
                </a:solidFill>
                <a:sym typeface="+mn-ea"/>
              </a:rPr>
              <a:t>”</a:t>
            </a:r>
            <a:r>
              <a:rPr lang="zh-CN" altLang="en-US" sz="3200" b="1" dirty="0" smtClean="0">
                <a:solidFill>
                  <a:schemeClr val="tx1"/>
                </a:solidFill>
                <a:sym typeface="+mn-ea"/>
              </a:rPr>
              <a:t>有哪些</a:t>
            </a:r>
            <a:r>
              <a:rPr lang="zh-CN" altLang="en-US" sz="3200" b="1" dirty="0" smtClean="0">
                <a:solidFill>
                  <a:schemeClr val="tx1"/>
                </a:solidFill>
              </a:rPr>
              <a:t>？你获得了怎样的</a:t>
            </a:r>
            <a:r>
              <a:rPr lang="zh-CN" altLang="en-US" sz="3200" b="1" dirty="0" smtClean="0">
                <a:solidFill>
                  <a:srgbClr val="FF0000"/>
                </a:solidFill>
              </a:rPr>
              <a:t>启示</a:t>
            </a:r>
            <a:r>
              <a:rPr lang="zh-CN" altLang="en-US" sz="3200" b="1" dirty="0" smtClean="0">
                <a:solidFill>
                  <a:schemeClr val="tx1"/>
                </a:solidFill>
              </a:rPr>
              <a:t>呢？</a:t>
            </a:r>
          </a:p>
        </p:txBody>
      </p:sp>
      <p:sp>
        <p:nvSpPr>
          <p:cNvPr id="10" name="TextBox 7"/>
          <p:cNvSpPr txBox="1"/>
          <p:nvPr/>
        </p:nvSpPr>
        <p:spPr>
          <a:xfrm>
            <a:off x="2369185" y="2352675"/>
            <a:ext cx="6938010" cy="3108543"/>
          </a:xfrm>
          <a:prstGeom prst="rect">
            <a:avLst/>
          </a:prstGeom>
          <a:noFill/>
        </p:spPr>
        <p:txBody>
          <a:bodyPr wrap="square" rtlCol="0">
            <a:spAutoFit/>
          </a:bodyPr>
          <a:lstStyle/>
          <a:p>
            <a:r>
              <a:rPr lang="zh-CN" altLang="en-US" sz="2800" b="1" dirty="0" smtClean="0">
                <a:solidFill>
                  <a:srgbClr val="FF0000"/>
                </a:solidFill>
                <a:latin typeface="华文楷体" panose="02010600040101010101" pitchFamily="2" charset="-122"/>
                <a:ea typeface="华文楷体" panose="02010600040101010101" pitchFamily="2" charset="-122"/>
              </a:rPr>
              <a:t>国家</a:t>
            </a:r>
            <a:r>
              <a:rPr lang="zh-CN" altLang="en-US" sz="2800" b="1" dirty="0" smtClean="0">
                <a:latin typeface="华文楷体" panose="02010600040101010101" pitchFamily="2" charset="-122"/>
                <a:ea typeface="华文楷体" panose="02010600040101010101" pitchFamily="2" charset="-122"/>
              </a:rPr>
              <a:t>的统一，社会的稳定；</a:t>
            </a:r>
          </a:p>
          <a:p>
            <a:r>
              <a:rPr lang="zh-CN" altLang="en-US" sz="2800" b="1" dirty="0" smtClean="0">
                <a:solidFill>
                  <a:srgbClr val="FF0000"/>
                </a:solidFill>
                <a:latin typeface="华文楷体" panose="02010600040101010101" pitchFamily="2" charset="-122"/>
                <a:ea typeface="华文楷体" panose="02010600040101010101" pitchFamily="2" charset="-122"/>
              </a:rPr>
              <a:t>人民</a:t>
            </a:r>
            <a:r>
              <a:rPr lang="zh-CN" altLang="en-US" sz="2800" b="1" dirty="0" smtClean="0">
                <a:latin typeface="华文楷体" panose="02010600040101010101" pitchFamily="2" charset="-122"/>
                <a:ea typeface="华文楷体" panose="02010600040101010101" pitchFamily="2" charset="-122"/>
              </a:rPr>
              <a:t>群众的辛勤劳作；</a:t>
            </a:r>
          </a:p>
          <a:p>
            <a:r>
              <a:rPr lang="zh-CN" altLang="en-US" sz="2800" b="1" dirty="0" smtClean="0">
                <a:solidFill>
                  <a:srgbClr val="FF0000"/>
                </a:solidFill>
                <a:latin typeface="华文楷体" panose="02010600040101010101" pitchFamily="2" charset="-122"/>
                <a:ea typeface="华文楷体" panose="02010600040101010101" pitchFamily="2" charset="-122"/>
              </a:rPr>
              <a:t>统治者</a:t>
            </a:r>
            <a:r>
              <a:rPr lang="zh-CN" altLang="en-US" sz="2800" b="1" dirty="0" smtClean="0">
                <a:latin typeface="华文楷体" panose="02010600040101010101" pitchFamily="2" charset="-122"/>
                <a:ea typeface="华文楷体" panose="02010600040101010101" pitchFamily="2" charset="-122"/>
              </a:rPr>
              <a:t>杰出的</a:t>
            </a:r>
            <a:r>
              <a:rPr lang="zh-CN" altLang="en-US" sz="2800" b="1" dirty="0" smtClean="0">
                <a:latin typeface="华文楷体" panose="02010600040101010101" pitchFamily="2" charset="-122"/>
                <a:ea typeface="华文楷体" panose="02010600040101010101" pitchFamily="2" charset="-122"/>
                <a:sym typeface="+mn-ea"/>
              </a:rPr>
              <a:t>个人</a:t>
            </a:r>
            <a:r>
              <a:rPr lang="zh-CN" altLang="en-US" sz="2800" b="1" dirty="0" smtClean="0">
                <a:latin typeface="华文楷体" panose="02010600040101010101" pitchFamily="2" charset="-122"/>
                <a:ea typeface="华文楷体" panose="02010600040101010101" pitchFamily="2" charset="-122"/>
              </a:rPr>
              <a:t>政治素养和执政能力；</a:t>
            </a:r>
          </a:p>
          <a:p>
            <a:r>
              <a:rPr lang="zh-CN" altLang="en-US" sz="2800" b="1" dirty="0" smtClean="0">
                <a:latin typeface="华文楷体" panose="02010600040101010101" pitchFamily="2" charset="-122"/>
                <a:ea typeface="华文楷体" panose="02010600040101010101" pitchFamily="2" charset="-122"/>
              </a:rPr>
              <a:t>保持</a:t>
            </a:r>
            <a:r>
              <a:rPr lang="zh-CN" altLang="en-US" sz="2800" b="1" dirty="0" smtClean="0">
                <a:solidFill>
                  <a:srgbClr val="FF0000"/>
                </a:solidFill>
                <a:latin typeface="华文楷体" panose="02010600040101010101" pitchFamily="2" charset="-122"/>
                <a:ea typeface="华文楷体" panose="02010600040101010101" pitchFamily="2" charset="-122"/>
              </a:rPr>
              <a:t>正确统治政策</a:t>
            </a:r>
            <a:r>
              <a:rPr lang="zh-CN" altLang="en-US" sz="2800" b="1" dirty="0" smtClean="0">
                <a:latin typeface="华文楷体" panose="02010600040101010101" pitchFamily="2" charset="-122"/>
                <a:ea typeface="华文楷体" panose="02010600040101010101" pitchFamily="2" charset="-122"/>
              </a:rPr>
              <a:t>的延续性；</a:t>
            </a:r>
          </a:p>
          <a:p>
            <a:r>
              <a:rPr lang="zh-CN" altLang="en-US" sz="2800" b="1" dirty="0" smtClean="0">
                <a:latin typeface="华文楷体" panose="02010600040101010101" pitchFamily="2" charset="-122"/>
                <a:ea typeface="华文楷体" panose="02010600040101010101" pitchFamily="2" charset="-122"/>
              </a:rPr>
              <a:t>和睦</a:t>
            </a:r>
            <a:r>
              <a:rPr lang="zh-CN" altLang="en-US" sz="2800" b="1" dirty="0" smtClean="0">
                <a:latin typeface="华文楷体" panose="02010600040101010101" pitchFamily="2" charset="-122"/>
                <a:ea typeface="华文楷体" panose="02010600040101010101" pitchFamily="2" charset="-122"/>
              </a:rPr>
              <a:t>的</a:t>
            </a:r>
            <a:r>
              <a:rPr lang="zh-CN" altLang="en-US" sz="2800" b="1" dirty="0" smtClean="0">
                <a:solidFill>
                  <a:srgbClr val="FF0000"/>
                </a:solidFill>
                <a:latin typeface="华文楷体" panose="02010600040101010101" pitchFamily="2" charset="-122"/>
                <a:ea typeface="华文楷体" panose="02010600040101010101" pitchFamily="2" charset="-122"/>
              </a:rPr>
              <a:t>民族关系</a:t>
            </a:r>
            <a:r>
              <a:rPr lang="zh-CN" altLang="en-US" sz="2800" b="1" dirty="0" smtClean="0">
                <a:latin typeface="华文楷体" panose="02010600040101010101" pitchFamily="2" charset="-122"/>
                <a:ea typeface="华文楷体" panose="02010600040101010101" pitchFamily="2" charset="-122"/>
              </a:rPr>
              <a:t>；</a:t>
            </a:r>
          </a:p>
          <a:p>
            <a:r>
              <a:rPr lang="zh-CN" altLang="en-US" sz="2800" b="1" dirty="0" smtClean="0">
                <a:latin typeface="华文楷体" panose="02010600040101010101" pitchFamily="2" charset="-122"/>
                <a:ea typeface="华文楷体" panose="02010600040101010101" pitchFamily="2" charset="-122"/>
              </a:rPr>
              <a:t>开放的</a:t>
            </a:r>
            <a:r>
              <a:rPr lang="zh-CN" altLang="en-US" sz="2800" b="1" dirty="0">
                <a:solidFill>
                  <a:srgbClr val="FF0000"/>
                </a:solidFill>
                <a:latin typeface="华文楷体" panose="02010600040101010101" pitchFamily="2" charset="-122"/>
                <a:ea typeface="华文楷体" panose="02010600040101010101" pitchFamily="2" charset="-122"/>
              </a:rPr>
              <a:t>对外政策</a:t>
            </a:r>
            <a:r>
              <a:rPr lang="zh-CN" altLang="en-US" sz="2800" b="1" dirty="0" smtClean="0">
                <a:latin typeface="华文楷体" panose="02010600040101010101" pitchFamily="2" charset="-122"/>
                <a:ea typeface="华文楷体" panose="02010600040101010101" pitchFamily="2" charset="-122"/>
              </a:rPr>
              <a:t>；</a:t>
            </a:r>
          </a:p>
          <a:p>
            <a:r>
              <a:rPr lang="zh-CN" altLang="en-US" sz="2800" b="1" dirty="0" smtClean="0">
                <a:solidFill>
                  <a:srgbClr val="FF0000"/>
                </a:solidFill>
                <a:latin typeface="华文楷体" panose="02010600040101010101" pitchFamily="2" charset="-122"/>
                <a:ea typeface="华文楷体" panose="02010600040101010101" pitchFamily="2" charset="-122"/>
              </a:rPr>
              <a:t>优秀</a:t>
            </a:r>
            <a:r>
              <a:rPr lang="zh-CN" altLang="en-US" sz="2800" b="1" dirty="0">
                <a:solidFill>
                  <a:srgbClr val="FF0000"/>
                </a:solidFill>
                <a:latin typeface="华文楷体" panose="02010600040101010101" pitchFamily="2" charset="-122"/>
                <a:ea typeface="华文楷体" panose="02010600040101010101" pitchFamily="2" charset="-122"/>
              </a:rPr>
              <a:t>人才</a:t>
            </a:r>
            <a:r>
              <a:rPr lang="zh-CN" altLang="en-US" sz="2800" b="1" dirty="0" smtClean="0">
                <a:latin typeface="华文楷体" panose="02010600040101010101" pitchFamily="2" charset="-122"/>
                <a:ea typeface="华文楷体" panose="02010600040101010101" pitchFamily="2" charset="-122"/>
              </a:rPr>
              <a:t>的选拔和任用</a:t>
            </a:r>
            <a:r>
              <a:rPr lang="en-US" altLang="zh-CN" sz="2800" b="1" dirty="0" smtClean="0">
                <a:latin typeface="华文楷体" panose="02010600040101010101" pitchFamily="2" charset="-122"/>
                <a:ea typeface="华文楷体" panose="02010600040101010101" pitchFamily="2" charset="-122"/>
              </a:rPr>
              <a:t>……</a:t>
            </a:r>
          </a:p>
        </p:txBody>
      </p:sp>
      <p:sp>
        <p:nvSpPr>
          <p:cNvPr id="2" name="矩形 1"/>
          <p:cNvSpPr/>
          <p:nvPr/>
        </p:nvSpPr>
        <p:spPr>
          <a:xfrm>
            <a:off x="230237" y="65484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三、</a:t>
            </a:r>
            <a:r>
              <a:rPr lang="zh-CN" altLang="en-US" sz="3600" b="1" dirty="0">
                <a:solidFill>
                  <a:schemeClr val="accent1">
                    <a:lumMod val="75000"/>
                  </a:schemeClr>
                </a:solidFill>
                <a:effectLst/>
              </a:rPr>
              <a:t>大唐盛世之</a:t>
            </a:r>
            <a:r>
              <a:rPr lang="zh-CN" altLang="en-US" sz="3600" b="1" dirty="0">
                <a:solidFill>
                  <a:srgbClr val="FF0000"/>
                </a:solidFill>
                <a:effectLst/>
              </a:rPr>
              <a:t>若有所思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TextBox 46"/>
          <p:cNvSpPr txBox="1"/>
          <p:nvPr/>
        </p:nvSpPr>
        <p:spPr>
          <a:xfrm>
            <a:off x="868045" y="1322705"/>
            <a:ext cx="4394835" cy="583565"/>
          </a:xfrm>
          <a:prstGeom prst="rect">
            <a:avLst/>
          </a:prstGeom>
          <a:noFill/>
        </p:spPr>
        <p:txBody>
          <a:bodyPr wrap="square" rtlCol="0">
            <a:spAutoFit/>
          </a:bodyPr>
          <a:lstStyle/>
          <a:p>
            <a:r>
              <a:rPr lang="zh-CN" altLang="en-US" sz="3200" b="1" dirty="0" smtClean="0"/>
              <a:t>盛世</a:t>
            </a:r>
            <a:r>
              <a:rPr lang="en-US" altLang="zh-CN" sz="3200" b="1" dirty="0" smtClean="0"/>
              <a:t>“</a:t>
            </a:r>
            <a:r>
              <a:rPr lang="zh-CN" altLang="en-US" sz="3200" b="1" dirty="0" smtClean="0"/>
              <a:t>密码</a:t>
            </a:r>
            <a:r>
              <a:rPr lang="en-US" altLang="zh-CN" sz="3200" b="1" dirty="0" smtClean="0"/>
              <a:t>	”</a:t>
            </a:r>
            <a:r>
              <a:rPr lang="zh-CN" altLang="en-US" sz="3200" b="1" dirty="0" smtClean="0"/>
              <a:t>的</a:t>
            </a:r>
            <a:r>
              <a:rPr lang="zh-CN" altLang="en-US" sz="3200" b="1" dirty="0" smtClean="0">
                <a:solidFill>
                  <a:srgbClr val="FF0000"/>
                </a:solidFill>
              </a:rPr>
              <a:t>启示</a:t>
            </a:r>
            <a:r>
              <a:rPr lang="zh-CN" altLang="en-US" sz="3200" b="1" dirty="0" smtClean="0"/>
              <a:t>：</a:t>
            </a:r>
          </a:p>
        </p:txBody>
      </p:sp>
      <p:sp>
        <p:nvSpPr>
          <p:cNvPr id="10" name="TextBox 7"/>
          <p:cNvSpPr txBox="1"/>
          <p:nvPr/>
        </p:nvSpPr>
        <p:spPr>
          <a:xfrm>
            <a:off x="771525" y="2005965"/>
            <a:ext cx="10649585" cy="3969385"/>
          </a:xfrm>
          <a:prstGeom prst="rect">
            <a:avLst/>
          </a:prstGeom>
          <a:noFill/>
        </p:spPr>
        <p:txBody>
          <a:bodyPr wrap="square" rtlCol="0">
            <a:spAutoFit/>
          </a:bodyPr>
          <a:lstStyle/>
          <a:p>
            <a:pPr indent="711200" fontAlgn="auto">
              <a:extLst>
                <a:ext uri="{35155182-B16C-46BC-9424-99874614C6A1}">
                  <wpsdc:indentchars xmlns:wpsdc="http://www.wps.cn/officeDocument/2017/drawingmlCustomData" xmlns="" val="200" checksum="3773799597"/>
                </a:ext>
              </a:extLst>
            </a:pPr>
            <a:r>
              <a:rPr lang="zh-CN" altLang="en-US" sz="2800" b="1" dirty="0" smtClean="0">
                <a:latin typeface="华文楷体" panose="02010600040101010101" pitchFamily="2" charset="-122"/>
                <a:ea typeface="华文楷体" panose="02010600040101010101" pitchFamily="2" charset="-122"/>
              </a:rPr>
              <a:t>历史盛世的辉煌不仅仅是荣耀，它更深远的意义是</a:t>
            </a:r>
            <a:r>
              <a:rPr lang="zh-CN" altLang="en-US" sz="2800" b="1" dirty="0" smtClean="0">
                <a:solidFill>
                  <a:srgbClr val="FF0000"/>
                </a:solidFill>
                <a:latin typeface="华文楷体" panose="02010600040101010101" pitchFamily="2" charset="-122"/>
                <a:ea typeface="华文楷体" panose="02010600040101010101" pitchFamily="2" charset="-122"/>
              </a:rPr>
              <a:t>能给现代社会无限的思考和启示</a:t>
            </a:r>
            <a:r>
              <a:rPr lang="zh-CN" altLang="en-US" sz="2800" b="1" dirty="0" smtClean="0">
                <a:latin typeface="华文楷体" panose="02010600040101010101" pitchFamily="2" charset="-122"/>
                <a:ea typeface="华文楷体" panose="02010600040101010101" pitchFamily="2" charset="-122"/>
              </a:rPr>
              <a:t>。</a:t>
            </a:r>
          </a:p>
          <a:p>
            <a:pPr indent="711200" fontAlgn="auto">
              <a:extLst>
                <a:ext uri="{35155182-B16C-46BC-9424-99874614C6A1}">
                  <wpsdc:indentchars xmlns:wpsdc="http://www.wps.cn/officeDocument/2017/drawingmlCustomData" xmlns="" val="200" checksum="3773799597"/>
                </a:ext>
              </a:extLst>
            </a:pPr>
            <a:r>
              <a:rPr lang="zh-CN" altLang="en-US" sz="2800" b="1" dirty="0" smtClean="0">
                <a:latin typeface="华文楷体" panose="02010600040101010101" pitchFamily="2" charset="-122"/>
                <a:ea typeface="华文楷体" panose="02010600040101010101" pitchFamily="2" charset="-122"/>
              </a:rPr>
              <a:t>一个民族和国家可以为自己繁荣的历史骄傲，但不可以陶醉于以往耀眼的光环中夜郎自大，固步自封。纵使是处在太平盛世，也要</a:t>
            </a:r>
            <a:r>
              <a:rPr lang="zh-CN" altLang="en-US" sz="2800" b="1" dirty="0" smtClean="0">
                <a:solidFill>
                  <a:srgbClr val="FF0000"/>
                </a:solidFill>
                <a:latin typeface="华文楷体" panose="02010600040101010101" pitchFamily="2" charset="-122"/>
                <a:ea typeface="华文楷体" panose="02010600040101010101" pitchFamily="2" charset="-122"/>
              </a:rPr>
              <a:t>始终持有危机感和忧患意识</a:t>
            </a:r>
            <a:r>
              <a:rPr lang="zh-CN" altLang="en-US" sz="2800" b="1" dirty="0" smtClean="0">
                <a:latin typeface="华文楷体" panose="02010600040101010101" pitchFamily="2" charset="-122"/>
                <a:ea typeface="华文楷体" panose="02010600040101010101" pitchFamily="2" charset="-122"/>
              </a:rPr>
              <a:t>。</a:t>
            </a:r>
          </a:p>
          <a:p>
            <a:pPr indent="711200" fontAlgn="auto">
              <a:extLst>
                <a:ext uri="{35155182-B16C-46BC-9424-99874614C6A1}">
                  <wpsdc:indentchars xmlns:wpsdc="http://www.wps.cn/officeDocument/2017/drawingmlCustomData" xmlns="" val="200" checksum="3773799597"/>
                </a:ext>
              </a:extLst>
            </a:pPr>
            <a:r>
              <a:rPr lang="zh-CN" altLang="en-US" sz="2800" b="1" dirty="0" smtClean="0">
                <a:latin typeface="华文楷体" panose="02010600040101010101" pitchFamily="2" charset="-122"/>
                <a:ea typeface="华文楷体" panose="02010600040101010101" pitchFamily="2" charset="-122"/>
              </a:rPr>
              <a:t>在社会主义现代化建设的今天，我们</a:t>
            </a:r>
            <a:r>
              <a:rPr lang="zh-CN" altLang="en-US" sz="2800" b="1" dirty="0" smtClean="0">
                <a:solidFill>
                  <a:srgbClr val="FF0000"/>
                </a:solidFill>
                <a:latin typeface="华文楷体" panose="02010600040101010101" pitchFamily="2" charset="-122"/>
                <a:ea typeface="华文楷体" panose="02010600040101010101" pitchFamily="2" charset="-122"/>
              </a:rPr>
              <a:t>更应该以史为镜，顺应时代发展的潮流，勇于改革，不断调整治国方略</a:t>
            </a:r>
            <a:r>
              <a:rPr lang="zh-CN" altLang="en-US" sz="2800" b="1" dirty="0" smtClean="0">
                <a:latin typeface="华文楷体" panose="02010600040101010101" pitchFamily="2" charset="-122"/>
                <a:ea typeface="华文楷体" panose="02010600040101010101" pitchFamily="2" charset="-122"/>
              </a:rPr>
              <a:t>，充分发挥社会主义制度的优越性，为建设社会主义现代化国家和实现中华民族伟大的复兴梦而努力奋斗！</a:t>
            </a:r>
          </a:p>
        </p:txBody>
      </p:sp>
      <p:sp>
        <p:nvSpPr>
          <p:cNvPr id="2" name="矩形 1"/>
          <p:cNvSpPr/>
          <p:nvPr/>
        </p:nvSpPr>
        <p:spPr>
          <a:xfrm>
            <a:off x="230237" y="65484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三、</a:t>
            </a:r>
            <a:r>
              <a:rPr lang="zh-CN" altLang="en-US" sz="3600" b="1" dirty="0">
                <a:solidFill>
                  <a:schemeClr val="accent1">
                    <a:lumMod val="75000"/>
                  </a:schemeClr>
                </a:solidFill>
                <a:effectLst/>
              </a:rPr>
              <a:t>大唐盛世之</a:t>
            </a:r>
            <a:r>
              <a:rPr lang="zh-CN" altLang="en-US" sz="3600" b="1" dirty="0">
                <a:solidFill>
                  <a:srgbClr val="FF0000"/>
                </a:solidFill>
                <a:effectLst/>
              </a:rPr>
              <a:t>若有所思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369" y="2519533"/>
            <a:ext cx="3644011" cy="1107996"/>
          </a:xfrm>
          <a:prstGeom prst="rect">
            <a:avLst/>
          </a:prstGeom>
          <a:noFill/>
        </p:spPr>
        <p:txBody>
          <a:bodyPr wrap="square" lIns="91440" tIns="45720" rIns="91440" bIns="45720">
            <a:spAutoFit/>
          </a:bodyPr>
          <a:lstStyle/>
          <a:p>
            <a:pPr algn="ctr"/>
            <a:r>
              <a:rPr lang="zh-CN" altLang="en-US" sz="6600" b="1" dirty="0">
                <a:ln w="10541" cmpd="sng">
                  <a:solidFill>
                    <a:srgbClr val="C00000"/>
                  </a:solidFill>
                  <a:prstDash val="solid"/>
                </a:ln>
                <a:solidFill>
                  <a:srgbClr val="DA3736"/>
                </a:solidFill>
                <a:effectLst>
                  <a:innerShdw blurRad="63500" dist="50800" dir="16200000">
                    <a:prstClr val="black">
                      <a:alpha val="50000"/>
                    </a:prstClr>
                  </a:innerShdw>
                </a:effectLst>
              </a:rPr>
              <a:t>说</a:t>
            </a:r>
            <a:r>
              <a:rPr lang="zh-CN" altLang="en-US" sz="6600" b="1" dirty="0" smtClean="0">
                <a:ln w="10541" cmpd="sng">
                  <a:solidFill>
                    <a:srgbClr val="C00000"/>
                  </a:solidFill>
                  <a:prstDash val="solid"/>
                </a:ln>
                <a:solidFill>
                  <a:srgbClr val="DA3736"/>
                </a:solidFill>
                <a:effectLst>
                  <a:innerShdw blurRad="63500" dist="50800" dir="16200000">
                    <a:prstClr val="black">
                      <a:alpha val="50000"/>
                    </a:prstClr>
                  </a:innerShdw>
                </a:effectLst>
              </a:rPr>
              <a:t>课环节</a:t>
            </a:r>
            <a:endParaRPr lang="zh-CN" altLang="en-US" sz="6600" b="1" cap="none" spc="0" dirty="0" smtClean="0">
              <a:ln w="10541" cmpd="sng">
                <a:solidFill>
                  <a:srgbClr val="C00000"/>
                </a:solidFill>
                <a:prstDash val="solid"/>
              </a:ln>
              <a:solidFill>
                <a:srgbClr val="DA3736"/>
              </a:solidFill>
              <a:effectLst>
                <a:innerShdw blurRad="63500" dist="50800" dir="16200000">
                  <a:prstClr val="black">
                    <a:alpha val="50000"/>
                  </a:prstClr>
                </a:innerShdw>
              </a:effectLst>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
          <p:cNvSpPr/>
          <p:nvPr/>
        </p:nvSpPr>
        <p:spPr>
          <a:xfrm>
            <a:off x="1" y="213213"/>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课程标准</a:t>
            </a:r>
            <a:endParaRPr kumimoji="1" lang="zh-CN" altLang="en-US" sz="3600" b="1" dirty="0">
              <a:solidFill>
                <a:schemeClr val="bg1"/>
              </a:solidFill>
              <a:latin typeface="黑体" panose="02010609060101010101" pitchFamily="49" charset="-122"/>
              <a:ea typeface="黑体" panose="02010609060101010101" pitchFamily="49" charset="-122"/>
            </a:endParaRPr>
          </a:p>
        </p:txBody>
      </p:sp>
      <p:pic>
        <p:nvPicPr>
          <p:cNvPr id="2" name="图片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415857" y="1402711"/>
            <a:ext cx="2871775" cy="4052394"/>
          </a:xfrm>
          <a:prstGeom prst="rect">
            <a:avLst/>
          </a:prstGeom>
        </p:spPr>
      </p:pic>
      <p:sp>
        <p:nvSpPr>
          <p:cNvPr id="100" name="文本框 99"/>
          <p:cNvSpPr txBox="1"/>
          <p:nvPr/>
        </p:nvSpPr>
        <p:spPr>
          <a:xfrm>
            <a:off x="5207635" y="2388870"/>
            <a:ext cx="5911215" cy="1568450"/>
          </a:xfrm>
          <a:prstGeom prst="rect">
            <a:avLst/>
          </a:prstGeom>
          <a:noFill/>
          <a:ln w="9525">
            <a:noFill/>
          </a:ln>
        </p:spPr>
        <p:txBody>
          <a:bodyPr wrap="square">
            <a:spAutoFit/>
          </a:bodyPr>
          <a:lstStyle/>
          <a:p>
            <a:pPr indent="812800" fontAlgn="auto">
              <a:lnSpc>
                <a:spcPct val="150000"/>
              </a:lnSpc>
              <a:extLst>
                <a:ext uri="{35155182-B16C-46BC-9424-99874614C6A1}">
                  <wpsdc:indentchars xmlns:wpsdc="http://www.wps.cn/officeDocument/2017/drawingmlCustomData" xmlns="" val="200" checksum="3877492575"/>
                </a:ext>
              </a:extLst>
            </a:pPr>
            <a:r>
              <a:rPr lang="zh-CN" sz="3200" b="0">
                <a:solidFill>
                  <a:schemeClr val="tx1"/>
                </a:solidFill>
                <a:uFillTx/>
                <a:latin typeface="Times New Roman" panose="02020603050405020304" pitchFamily="18" charset="0"/>
                <a:ea typeface="楷体" panose="02010609060101010101" charset="-122"/>
              </a:rPr>
              <a:t>了解“贞观之治”与“开元盛世”，知道唐朝兴盛的原因。</a:t>
            </a:r>
            <a:endParaRPr lang="zh-CN" altLang="en-US" sz="3200" b="0">
              <a:solidFill>
                <a:schemeClr val="tx1"/>
              </a:solidFill>
              <a:uFillTx/>
              <a:latin typeface="Times New Roman" panose="02020603050405020304" pitchFamily="18" charset="0"/>
              <a:ea typeface="楷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 y="213213"/>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教材解析</a:t>
            </a:r>
            <a:endParaRPr kumimoji="1" lang="zh-CN" altLang="en-US" sz="3600"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326390" y="1223645"/>
            <a:ext cx="11612245" cy="5015865"/>
          </a:xfrm>
          <a:prstGeom prst="rect">
            <a:avLst/>
          </a:prstGeom>
          <a:noFill/>
        </p:spPr>
        <p:txBody>
          <a:bodyPr wrap="square" rtlCol="0" anchor="t">
            <a:spAutoFit/>
          </a:bodyPr>
          <a:lstStyle/>
          <a:p>
            <a:pPr indent="812800" fontAlgn="auto">
              <a:extLst>
                <a:ext uri="{35155182-B16C-46BC-9424-99874614C6A1}">
                  <wpsdc:indentchars xmlns:wpsdc="http://www.wps.cn/officeDocument/2017/drawingmlCustomData" xmlns="" val="200" checksum="3877492575"/>
                </a:ext>
              </a:extLst>
            </a:pPr>
            <a:r>
              <a:rPr lang="zh-CN" altLang="en-US" sz="3200">
                <a:latin typeface="楷体" panose="02010609060101010101" charset="-122"/>
                <a:ea typeface="楷体" panose="02010609060101010101" charset="-122"/>
                <a:cs typeface="楷体" panose="02010609060101010101" charset="-122"/>
              </a:rPr>
              <a:t>唐朝是我国封建社会的繁荣时期。本课教材主要包含</a:t>
            </a:r>
            <a:r>
              <a:rPr lang="zh-CN" altLang="en-US" sz="3200">
                <a:solidFill>
                  <a:srgbClr val="FF0000"/>
                </a:solidFill>
                <a:latin typeface="楷体" panose="02010609060101010101" charset="-122"/>
                <a:ea typeface="楷体" panose="02010609060101010101" charset="-122"/>
                <a:cs typeface="楷体" panose="02010609060101010101" charset="-122"/>
              </a:rPr>
              <a:t>唐朝的建立与“贞观之治”、女皇帝武则天、“开元盛世”</a:t>
            </a:r>
            <a:r>
              <a:rPr lang="zh-CN" altLang="en-US" sz="3200">
                <a:latin typeface="楷体" panose="02010609060101010101" charset="-122"/>
                <a:ea typeface="楷体" panose="02010609060101010101" charset="-122"/>
                <a:cs typeface="楷体" panose="02010609060101010101" charset="-122"/>
              </a:rPr>
              <a:t>三个部分内容。三部分内容以时间为序，围绕唐朝走向盛世的过程展开。唐朝前期的治国方针和措施，特别是李世民、武则天的统治措施为开元盛世的到来奠定了基础。唐玄宗前期励精图治，实行一系列改革，最终使唐朝进入鼎盛时期。</a:t>
            </a:r>
          </a:p>
          <a:p>
            <a:pPr indent="812800" fontAlgn="auto">
              <a:extLst>
                <a:ext uri="{35155182-B16C-46BC-9424-99874614C6A1}">
                  <wpsdc:indentchars xmlns:wpsdc="http://www.wps.cn/officeDocument/2017/drawingmlCustomData" xmlns="" val="200" checksum="3877492575"/>
                </a:ext>
              </a:extLst>
            </a:pPr>
            <a:r>
              <a:rPr lang="zh-CN" altLang="en-US" sz="3200">
                <a:latin typeface="楷体" panose="02010609060101010101" charset="-122"/>
                <a:ea typeface="楷体" panose="02010609060101010101" charset="-122"/>
                <a:cs typeface="楷体" panose="02010609060101010101" charset="-122"/>
              </a:rPr>
              <a:t>本课</a:t>
            </a:r>
            <a:r>
              <a:rPr lang="zh-CN" altLang="en-US" sz="3200">
                <a:solidFill>
                  <a:srgbClr val="FF0000"/>
                </a:solidFill>
                <a:latin typeface="楷体" panose="02010609060101010101" charset="-122"/>
                <a:ea typeface="楷体" panose="02010609060101010101" charset="-122"/>
                <a:cs typeface="楷体" panose="02010609060101010101" charset="-122"/>
              </a:rPr>
              <a:t>上承</a:t>
            </a:r>
            <a:r>
              <a:rPr lang="zh-CN" altLang="en-US" sz="3200">
                <a:latin typeface="楷体" panose="02010609060101010101" charset="-122"/>
                <a:ea typeface="楷体" panose="02010609060101010101" charset="-122"/>
                <a:cs typeface="楷体" panose="02010609060101010101" charset="-122"/>
              </a:rPr>
              <a:t>隋朝文明，</a:t>
            </a:r>
            <a:r>
              <a:rPr lang="zh-CN" altLang="en-US" sz="3200">
                <a:solidFill>
                  <a:srgbClr val="FF0000"/>
                </a:solidFill>
                <a:latin typeface="楷体" panose="02010609060101010101" charset="-122"/>
                <a:ea typeface="楷体" panose="02010609060101010101" charset="-122"/>
                <a:cs typeface="楷体" panose="02010609060101010101" charset="-122"/>
              </a:rPr>
              <a:t>下启</a:t>
            </a:r>
            <a:r>
              <a:rPr lang="zh-CN" altLang="en-US" sz="3200">
                <a:latin typeface="楷体" panose="02010609060101010101" charset="-122"/>
                <a:ea typeface="楷体" panose="02010609060101010101" charset="-122"/>
                <a:cs typeface="楷体" panose="02010609060101010101" charset="-122"/>
              </a:rPr>
              <a:t>盛唐新气象，为唐朝的经济和文化繁荣的奠定了政治基础。通过本课的学习，学生不仅可以</a:t>
            </a:r>
            <a:r>
              <a:rPr lang="zh-CN" altLang="en-US" sz="3200">
                <a:solidFill>
                  <a:schemeClr val="tx1"/>
                </a:solidFill>
                <a:latin typeface="楷体" panose="02010609060101010101" charset="-122"/>
                <a:ea typeface="楷体" panose="02010609060101010101" charset="-122"/>
                <a:cs typeface="楷体" panose="02010609060101010101" charset="-122"/>
              </a:rPr>
              <a:t>了解</a:t>
            </a:r>
            <a:r>
              <a:rPr lang="zh-CN" altLang="en-US" sz="3200">
                <a:latin typeface="楷体" panose="02010609060101010101" charset="-122"/>
                <a:ea typeface="楷体" panose="02010609060101010101" charset="-122"/>
                <a:cs typeface="楷体" panose="02010609060101010101" charset="-122"/>
              </a:rPr>
              <a:t>唐朝的盛世局面，增强民族自豪感，而且可以通过探析唐朝兴盛的原因，</a:t>
            </a:r>
            <a:r>
              <a:rPr lang="zh-CN" altLang="en-US" sz="3200">
                <a:solidFill>
                  <a:srgbClr val="FF0000"/>
                </a:solidFill>
                <a:latin typeface="楷体" panose="02010609060101010101" charset="-122"/>
                <a:ea typeface="楷体" panose="02010609060101010101" charset="-122"/>
                <a:cs typeface="楷体" panose="02010609060101010101" charset="-122"/>
              </a:rPr>
              <a:t>获得对今天的社会治理和国家发展有益的启示</a:t>
            </a:r>
            <a:r>
              <a:rPr lang="zh-CN" altLang="en-US" sz="3200">
                <a:latin typeface="楷体" panose="02010609060101010101" charset="-122"/>
                <a:ea typeface="楷体" panose="02010609060101010101" charset="-122"/>
                <a:cs typeface="楷体" panose="02010609060101010101" charset="-122"/>
              </a:rPr>
              <a:t>。</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35" y="836712"/>
            <a:ext cx="7896291" cy="5184576"/>
          </a:xfrm>
          <a:prstGeom prst="rect">
            <a:avLst/>
          </a:prstGeom>
        </p:spPr>
      </p:pic>
      <p:pic>
        <p:nvPicPr>
          <p:cNvPr id="16" name="图片 15" descr="C:\Users\user\Documents\2.png2"/>
          <p:cNvPicPr>
            <a:picLocks noChangeAspect="1"/>
          </p:cNvPicPr>
          <p:nvPr/>
        </p:nvPicPr>
        <p:blipFill rotWithShape="1">
          <a:blip r:embed="rId4"/>
          <a:srcRect/>
          <a:stretch>
            <a:fillRect/>
          </a:stretch>
        </p:blipFill>
        <p:spPr>
          <a:xfrm>
            <a:off x="0" y="6472555"/>
            <a:ext cx="12192000" cy="385445"/>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1" y="213213"/>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教学目标</a:t>
            </a:r>
            <a:endParaRPr kumimoji="1" lang="zh-CN" altLang="en-US" sz="3600" b="1" dirty="0">
              <a:solidFill>
                <a:schemeClr val="bg1"/>
              </a:solidFill>
              <a:latin typeface="黑体" panose="02010609060101010101" pitchFamily="49" charset="-122"/>
              <a:ea typeface="黑体" panose="02010609060101010101" pitchFamily="49" charset="-122"/>
            </a:endParaRPr>
          </a:p>
        </p:txBody>
      </p:sp>
      <p:sp>
        <p:nvSpPr>
          <p:cNvPr id="100" name="文本框 99"/>
          <p:cNvSpPr txBox="1"/>
          <p:nvPr/>
        </p:nvSpPr>
        <p:spPr>
          <a:xfrm>
            <a:off x="776605" y="1055370"/>
            <a:ext cx="10639425" cy="5262245"/>
          </a:xfrm>
          <a:prstGeom prst="rect">
            <a:avLst/>
          </a:prstGeom>
          <a:noFill/>
          <a:ln w="9525">
            <a:noFill/>
          </a:ln>
        </p:spPr>
        <p:txBody>
          <a:bodyPr wrap="square">
            <a:spAutoFit/>
          </a:bodyPr>
          <a:lstStyle/>
          <a:p>
            <a:pPr indent="812800" fontAlgn="auto">
              <a:lnSpc>
                <a:spcPct val="150000"/>
              </a:lnSpc>
              <a:extLst>
                <a:ext uri="{35155182-B16C-46BC-9424-99874614C6A1}">
                  <wpsdc:indentchars xmlns:wpsdc="http://www.wps.cn/officeDocument/2017/drawingmlCustomData" xmlns="" val="200" checksum="3877492575"/>
                </a:ext>
              </a:extLst>
            </a:pPr>
            <a:r>
              <a:rPr lang="en-US" altLang="zh-CN" sz="3200" b="0">
                <a:solidFill>
                  <a:schemeClr val="tx1"/>
                </a:solidFill>
                <a:uFillTx/>
                <a:latin typeface="Times New Roman" panose="02020603050405020304" pitchFamily="18" charset="0"/>
                <a:ea typeface="楷体" panose="02010609060101010101" charset="-122"/>
              </a:rPr>
              <a:t>1.</a:t>
            </a:r>
            <a:r>
              <a:rPr lang="zh-CN" sz="3200" b="0">
                <a:solidFill>
                  <a:srgbClr val="FF0000"/>
                </a:solidFill>
                <a:uFillTx/>
                <a:latin typeface="Times New Roman" panose="02020603050405020304" pitchFamily="18" charset="0"/>
                <a:ea typeface="楷体" panose="02010609060101010101" charset="-122"/>
              </a:rPr>
              <a:t>知道</a:t>
            </a:r>
            <a:r>
              <a:rPr lang="zh-CN" sz="3200" b="0">
                <a:solidFill>
                  <a:schemeClr val="tx1"/>
                </a:solidFill>
                <a:uFillTx/>
                <a:latin typeface="Times New Roman" panose="02020603050405020304" pitchFamily="18" charset="0"/>
                <a:ea typeface="楷体" panose="02010609060101010101" charset="-122"/>
              </a:rPr>
              <a:t>唐太宗和“贞观之治”、女皇武则天、唐玄宗的主要治国措施及“开元盛世”，并能对唐朝盛世形成的</a:t>
            </a:r>
            <a:r>
              <a:rPr lang="zh-CN" sz="3200" b="0">
                <a:solidFill>
                  <a:srgbClr val="FF0000"/>
                </a:solidFill>
                <a:uFillTx/>
                <a:latin typeface="Times New Roman" panose="02020603050405020304" pitchFamily="18" charset="0"/>
                <a:ea typeface="楷体" panose="02010609060101010101" charset="-122"/>
              </a:rPr>
              <a:t>原因</a:t>
            </a:r>
            <a:r>
              <a:rPr lang="zh-CN" sz="3200" b="0">
                <a:solidFill>
                  <a:schemeClr val="tx1"/>
                </a:solidFill>
                <a:uFillTx/>
                <a:latin typeface="Times New Roman" panose="02020603050405020304" pitchFamily="18" charset="0"/>
                <a:ea typeface="楷体" panose="02010609060101010101" charset="-122"/>
              </a:rPr>
              <a:t>作出合理</a:t>
            </a:r>
            <a:r>
              <a:rPr lang="zh-CN" sz="3200" b="0">
                <a:solidFill>
                  <a:srgbClr val="FF0000"/>
                </a:solidFill>
                <a:uFillTx/>
                <a:latin typeface="Times New Roman" panose="02020603050405020304" pitchFamily="18" charset="0"/>
                <a:ea typeface="楷体" panose="02010609060101010101" charset="-122"/>
              </a:rPr>
              <a:t>解释</a:t>
            </a:r>
            <a:r>
              <a:rPr lang="zh-CN" sz="3200" b="0">
                <a:solidFill>
                  <a:schemeClr val="tx1"/>
                </a:solidFill>
                <a:uFillTx/>
                <a:latin typeface="Times New Roman" panose="02020603050405020304" pitchFamily="18" charset="0"/>
                <a:ea typeface="楷体" panose="02010609060101010101" charset="-122"/>
              </a:rPr>
              <a:t>。</a:t>
            </a:r>
          </a:p>
          <a:p>
            <a:pPr indent="812800" fontAlgn="auto">
              <a:lnSpc>
                <a:spcPct val="150000"/>
              </a:lnSpc>
              <a:extLst>
                <a:ext uri="{35155182-B16C-46BC-9424-99874614C6A1}">
                  <wpsdc:indentchars xmlns:wpsdc="http://www.wps.cn/officeDocument/2017/drawingmlCustomData" xmlns="" val="200" checksum="3877492575"/>
                </a:ext>
              </a:extLst>
            </a:pPr>
            <a:r>
              <a:rPr lang="en-US" altLang="zh-CN" sz="3200" b="0">
                <a:solidFill>
                  <a:schemeClr val="tx1"/>
                </a:solidFill>
                <a:uFillTx/>
                <a:latin typeface="Times New Roman" panose="02020603050405020304" pitchFamily="18" charset="0"/>
                <a:ea typeface="楷体" panose="02010609060101010101" charset="-122"/>
              </a:rPr>
              <a:t>2.</a:t>
            </a:r>
            <a:r>
              <a:rPr lang="zh-CN" sz="3200" b="0">
                <a:solidFill>
                  <a:srgbClr val="FF0000"/>
                </a:solidFill>
                <a:uFillTx/>
                <a:latin typeface="Times New Roman" panose="02020603050405020304" pitchFamily="18" charset="0"/>
                <a:ea typeface="楷体" panose="02010609060101010101" charset="-122"/>
              </a:rPr>
              <a:t>利用表格归纳</a:t>
            </a:r>
            <a:r>
              <a:rPr lang="zh-CN" sz="3200" b="0">
                <a:solidFill>
                  <a:schemeClr val="tx1"/>
                </a:solidFill>
                <a:uFillTx/>
                <a:latin typeface="Times New Roman" panose="02020603050405020304" pitchFamily="18" charset="0"/>
                <a:ea typeface="楷体" panose="02010609060101010101" charset="-122"/>
              </a:rPr>
              <a:t>唐太宗、武则天、唐玄宗治国的具体措施，</a:t>
            </a:r>
            <a:r>
              <a:rPr lang="zh-CN" sz="3200" b="0">
                <a:solidFill>
                  <a:srgbClr val="FF0000"/>
                </a:solidFill>
                <a:uFillTx/>
                <a:latin typeface="Times New Roman" panose="02020603050405020304" pitchFamily="18" charset="0"/>
                <a:ea typeface="楷体" panose="02010609060101010101" charset="-122"/>
              </a:rPr>
              <a:t>比较</a:t>
            </a:r>
            <a:r>
              <a:rPr lang="zh-CN" sz="3200" b="0">
                <a:solidFill>
                  <a:schemeClr val="tx1"/>
                </a:solidFill>
                <a:uFillTx/>
                <a:latin typeface="Times New Roman" panose="02020603050405020304" pitchFamily="18" charset="0"/>
                <a:ea typeface="楷体" panose="02010609060101010101" charset="-122"/>
              </a:rPr>
              <a:t>三者的相似之处。</a:t>
            </a:r>
          </a:p>
          <a:p>
            <a:pPr indent="812800" fontAlgn="auto">
              <a:lnSpc>
                <a:spcPct val="150000"/>
              </a:lnSpc>
              <a:extLst>
                <a:ext uri="{35155182-B16C-46BC-9424-99874614C6A1}">
                  <wpsdc:indentchars xmlns:wpsdc="http://www.wps.cn/officeDocument/2017/drawingmlCustomData" xmlns="" val="200" checksum="3877492575"/>
                </a:ext>
              </a:extLst>
            </a:pPr>
            <a:r>
              <a:rPr lang="en-US" altLang="zh-CN" sz="3200" b="0">
                <a:solidFill>
                  <a:schemeClr val="tx1"/>
                </a:solidFill>
                <a:uFillTx/>
                <a:latin typeface="Times New Roman" panose="02020603050405020304" pitchFamily="18" charset="0"/>
                <a:ea typeface="楷体" panose="02010609060101010101" charset="-122"/>
              </a:rPr>
              <a:t>3.</a:t>
            </a:r>
            <a:r>
              <a:rPr lang="zh-CN" sz="3200" b="0">
                <a:solidFill>
                  <a:schemeClr val="tx1"/>
                </a:solidFill>
                <a:uFillTx/>
                <a:latin typeface="Times New Roman" panose="02020603050405020304" pitchFamily="18" charset="0"/>
                <a:ea typeface="楷体" panose="02010609060101010101" charset="-122"/>
              </a:rPr>
              <a:t>在</a:t>
            </a:r>
            <a:r>
              <a:rPr lang="zh-CN" sz="3200" b="0">
                <a:solidFill>
                  <a:srgbClr val="FF0000"/>
                </a:solidFill>
                <a:uFillTx/>
                <a:latin typeface="Times New Roman" panose="02020603050405020304" pitchFamily="18" charset="0"/>
                <a:ea typeface="楷体" panose="02010609060101010101" charset="-122"/>
              </a:rPr>
              <a:t>分析</a:t>
            </a:r>
            <a:r>
              <a:rPr lang="zh-CN" sz="3200" b="0">
                <a:solidFill>
                  <a:schemeClr val="tx1"/>
                </a:solidFill>
                <a:uFillTx/>
                <a:latin typeface="Times New Roman" panose="02020603050405020304" pitchFamily="18" charset="0"/>
                <a:ea typeface="楷体" panose="02010609060101010101" charset="-122"/>
              </a:rPr>
              <a:t>唐朝盛世局面形成的过程中，</a:t>
            </a:r>
            <a:r>
              <a:rPr lang="zh-CN" sz="3200" b="0">
                <a:solidFill>
                  <a:srgbClr val="FF0000"/>
                </a:solidFill>
                <a:uFillTx/>
                <a:latin typeface="Times New Roman" panose="02020603050405020304" pitchFamily="18" charset="0"/>
                <a:ea typeface="楷体" panose="02010609060101010101" charset="-122"/>
              </a:rPr>
              <a:t>体会</a:t>
            </a:r>
            <a:r>
              <a:rPr lang="zh-CN" sz="3200" b="0">
                <a:solidFill>
                  <a:schemeClr val="tx1"/>
                </a:solidFill>
                <a:uFillTx/>
                <a:latin typeface="Times New Roman" panose="02020603050405020304" pitchFamily="18" charset="0"/>
                <a:ea typeface="楷体" panose="02010609060101010101" charset="-122"/>
              </a:rPr>
              <a:t>杰出君主和正确的统治政策对盛世局面的形成产生重要作用。</a:t>
            </a:r>
            <a:endParaRPr lang="zh-CN" altLang="en-US" sz="3200" b="0">
              <a:solidFill>
                <a:schemeClr val="tx1"/>
              </a:solidFill>
              <a:uFillTx/>
              <a:latin typeface="Times New Roman" panose="02020603050405020304" pitchFamily="18" charset="0"/>
              <a:ea typeface="楷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449001"/>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重点难点</a:t>
            </a:r>
            <a:endParaRPr kumimoji="1" lang="zh-CN" altLang="en-US" sz="3600" b="1" dirty="0">
              <a:solidFill>
                <a:schemeClr val="bg1"/>
              </a:solidFill>
              <a:latin typeface="黑体" panose="02010609060101010101" pitchFamily="49" charset="-122"/>
              <a:ea typeface="黑体" panose="02010609060101010101" pitchFamily="49" charset="-122"/>
            </a:endParaRPr>
          </a:p>
        </p:txBody>
      </p:sp>
      <p:sp>
        <p:nvSpPr>
          <p:cNvPr id="2" name="矩形 1"/>
          <p:cNvSpPr/>
          <p:nvPr/>
        </p:nvSpPr>
        <p:spPr>
          <a:xfrm>
            <a:off x="996315" y="2357755"/>
            <a:ext cx="10440670" cy="1753235"/>
          </a:xfrm>
          <a:prstGeom prst="rect">
            <a:avLst/>
          </a:prstGeom>
        </p:spPr>
        <p:txBody>
          <a:bodyPr wrap="square">
            <a:spAutoFit/>
          </a:bodyPr>
          <a:lstStyle/>
          <a:p>
            <a:pPr algn="just">
              <a:lnSpc>
                <a:spcPct val="150000"/>
              </a:lnSpc>
              <a:spcAft>
                <a:spcPts val="0"/>
              </a:spcAft>
              <a:tabLst>
                <a:tab pos="1065530" algn="l"/>
              </a:tabLst>
            </a:pPr>
            <a:r>
              <a:rPr lang="zh-CN" altLang="zh-CN" sz="3600" b="1" kern="100" dirty="0">
                <a:latin typeface="Times New Roman" panose="02020603050405020304" pitchFamily="18" charset="0"/>
                <a:ea typeface="黑体" panose="02010609060101010101" pitchFamily="49" charset="-122"/>
                <a:cs typeface="宋体" panose="02010600030101010101" pitchFamily="2" charset="-122"/>
              </a:rPr>
              <a:t>教学重点</a:t>
            </a:r>
            <a:r>
              <a:rPr lang="zh-CN" altLang="zh-CN" sz="3600" b="1" kern="100" dirty="0" smtClean="0">
                <a:latin typeface="Times New Roman" panose="02020603050405020304" pitchFamily="18" charset="0"/>
                <a:ea typeface="黑体" panose="02010609060101010101" pitchFamily="49" charset="-122"/>
                <a:cs typeface="宋体" panose="02010600030101010101" pitchFamily="2" charset="-122"/>
              </a:rPr>
              <a:t>：</a:t>
            </a:r>
            <a:r>
              <a:rPr lang="zh-CN" altLang="zh-CN" sz="3000" kern="100" dirty="0">
                <a:latin typeface="楷体" panose="02010609060101010101" charset="-122"/>
                <a:ea typeface="楷体" panose="02010609060101010101" charset="-122"/>
                <a:cs typeface="华文楷体" panose="02010600040101010101" pitchFamily="2" charset="-122"/>
              </a:rPr>
              <a:t>“贞观之治”与“开元盛世”</a:t>
            </a:r>
          </a:p>
          <a:p>
            <a:pPr algn="just">
              <a:lnSpc>
                <a:spcPct val="150000"/>
              </a:lnSpc>
              <a:tabLst>
                <a:tab pos="1065530" algn="l"/>
              </a:tabLst>
            </a:pPr>
            <a:r>
              <a:rPr lang="zh-CN" altLang="zh-CN" sz="3600" b="1" kern="100" dirty="0">
                <a:latin typeface="Times New Roman" panose="02020603050405020304" pitchFamily="18" charset="0"/>
                <a:ea typeface="黑体" panose="02010609060101010101" pitchFamily="49" charset="-122"/>
                <a:cs typeface="宋体" panose="02010600030101010101" pitchFamily="2" charset="-122"/>
              </a:rPr>
              <a:t>教学难点：</a:t>
            </a:r>
            <a:r>
              <a:rPr lang="zh-CN" altLang="zh-CN" sz="3000" kern="100" dirty="0">
                <a:latin typeface="楷体" panose="02010609060101010101" charset="-122"/>
                <a:ea typeface="楷体" panose="02010609060101010101" charset="-122"/>
                <a:cs typeface="华文楷体" panose="02010600040101010101" pitchFamily="2" charset="-122"/>
              </a:rPr>
              <a:t>唐朝兴盛的原因</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1" y="213213"/>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设计思路</a:t>
            </a:r>
            <a:endParaRPr kumimoji="1" lang="zh-CN" altLang="en-US" sz="3600"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276860" y="1311910"/>
            <a:ext cx="11638915" cy="4523105"/>
          </a:xfrm>
          <a:prstGeom prst="rect">
            <a:avLst/>
          </a:prstGeom>
          <a:noFill/>
        </p:spPr>
        <p:txBody>
          <a:bodyPr wrap="square" rtlCol="0" anchor="t">
            <a:spAutoFit/>
          </a:bodyPr>
          <a:lstStyle/>
          <a:p>
            <a:pPr indent="812800" fontAlgn="auto">
              <a:extLst>
                <a:ext uri="{35155182-B16C-46BC-9424-99874614C6A1}">
                  <wpsdc:indentchars xmlns:wpsdc="http://www.wps.cn/officeDocument/2017/drawingmlCustomData" xmlns="" val="200" checksum="3877492575"/>
                </a:ext>
              </a:extLst>
            </a:pPr>
            <a:r>
              <a:rPr lang="zh-CN" altLang="en-US" sz="3200">
                <a:latin typeface="楷体" panose="02010609060101010101" charset="-122"/>
                <a:ea typeface="楷体" panose="02010609060101010101" charset="-122"/>
                <a:cs typeface="楷体" panose="02010609060101010101" charset="-122"/>
              </a:rPr>
              <a:t>唐朝盛世局面到来是历史发展</a:t>
            </a:r>
            <a:r>
              <a:rPr lang="zh-CN" altLang="en-US" sz="3200">
                <a:solidFill>
                  <a:srgbClr val="FF0000"/>
                </a:solidFill>
                <a:latin typeface="楷体" panose="02010609060101010101" charset="-122"/>
                <a:ea typeface="楷体" panose="02010609060101010101" charset="-122"/>
                <a:cs typeface="楷体" panose="02010609060101010101" charset="-122"/>
              </a:rPr>
              <a:t>诸多因素共同作用的结果</a:t>
            </a:r>
            <a:r>
              <a:rPr lang="zh-CN" altLang="en-US" sz="3200">
                <a:latin typeface="楷体" panose="02010609060101010101" charset="-122"/>
                <a:ea typeface="楷体" panose="02010609060101010101" charset="-122"/>
                <a:cs typeface="楷体" panose="02010609060101010101" charset="-122"/>
              </a:rPr>
              <a:t>，其中关键之处有两点：一为魏晋以来历史发展之大势，即打破重组中孕育着统一盛世的因素，使唐朝盛世到来已具有其必然性；二是以李世民、武则天和李隆基为代表的唐统治者主观努力又使这种必然以最快的速度得以实现。</a:t>
            </a:r>
          </a:p>
          <a:p>
            <a:pPr indent="812800" fontAlgn="auto">
              <a:extLst>
                <a:ext uri="{35155182-B16C-46BC-9424-99874614C6A1}">
                  <wpsdc:indentchars xmlns:wpsdc="http://www.wps.cn/officeDocument/2017/drawingmlCustomData" xmlns="" val="200" checksum="3877492575"/>
                </a:ext>
              </a:extLst>
            </a:pPr>
            <a:r>
              <a:rPr lang="zh-CN" altLang="en-US" sz="3200">
                <a:latin typeface="楷体" panose="02010609060101010101" charset="-122"/>
                <a:ea typeface="楷体" panose="02010609060101010101" charset="-122"/>
                <a:cs typeface="楷体" panose="02010609060101010101" charset="-122"/>
              </a:rPr>
              <a:t>基于课程标准要求和教材内容的分析，我将本节课的主旨确定为</a:t>
            </a:r>
            <a:r>
              <a:rPr lang="zh-CN" altLang="en-US" sz="3200">
                <a:solidFill>
                  <a:srgbClr val="FF0000"/>
                </a:solidFill>
                <a:latin typeface="楷体" panose="02010609060101010101" charset="-122"/>
                <a:ea typeface="楷体" panose="02010609060101010101" charset="-122"/>
                <a:cs typeface="楷体" panose="02010609060101010101" charset="-122"/>
              </a:rPr>
              <a:t>探究唐朝的盛世密码</a:t>
            </a:r>
            <a:r>
              <a:rPr lang="zh-CN" altLang="en-US" sz="3200">
                <a:latin typeface="楷体" panose="02010609060101010101" charset="-122"/>
                <a:ea typeface="楷体" panose="02010609060101010101" charset="-122"/>
                <a:cs typeface="楷体" panose="02010609060101010101" charset="-122"/>
              </a:rPr>
              <a:t>，通过教学的层层推进，学生不仅能获得教材文本中的基础知识，而且学会从复杂的历史元素中探寻因果逻辑、进行历史解释，从而培养历史核心素养。</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85100" y="1729447"/>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一、</a:t>
            </a:r>
            <a:r>
              <a:rPr lang="zh-CN" altLang="en-US" sz="3600" b="1" dirty="0">
                <a:solidFill>
                  <a:schemeClr val="accent1">
                    <a:lumMod val="75000"/>
                  </a:schemeClr>
                </a:solidFill>
                <a:effectLst/>
              </a:rPr>
              <a:t>大唐盛世之</a:t>
            </a:r>
            <a:r>
              <a:rPr lang="zh-CN" altLang="en-US" sz="3600" b="1" dirty="0">
                <a:solidFill>
                  <a:srgbClr val="FF0000"/>
                </a:solidFill>
                <a:effectLst/>
              </a:rPr>
              <a:t>繁荣</a:t>
            </a:r>
            <a:r>
              <a:rPr lang="zh-CN" altLang="en-US" sz="3600" b="1" dirty="0" smtClean="0">
                <a:solidFill>
                  <a:srgbClr val="FF0000"/>
                </a:solidFill>
                <a:effectLst/>
              </a:rPr>
              <a:t>景象</a:t>
            </a:r>
            <a:endParaRPr lang="en-US" altLang="zh-CN" sz="3600" b="1" dirty="0">
              <a:solidFill>
                <a:srgbClr val="FF0000"/>
              </a:solidFill>
              <a:effectLst/>
            </a:endParaRPr>
          </a:p>
        </p:txBody>
      </p:sp>
      <p:sp>
        <p:nvSpPr>
          <p:cNvPr id="4" name="矩形 3"/>
          <p:cNvSpPr/>
          <p:nvPr/>
        </p:nvSpPr>
        <p:spPr>
          <a:xfrm>
            <a:off x="794295" y="2993732"/>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
        <p:nvSpPr>
          <p:cNvPr id="5" name="矩形 4"/>
          <p:cNvSpPr/>
          <p:nvPr/>
        </p:nvSpPr>
        <p:spPr>
          <a:xfrm>
            <a:off x="794295" y="4348187"/>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三、</a:t>
            </a:r>
            <a:r>
              <a:rPr lang="zh-CN" altLang="en-US" sz="3600" b="1" dirty="0">
                <a:solidFill>
                  <a:schemeClr val="accent1">
                    <a:lumMod val="75000"/>
                  </a:schemeClr>
                </a:solidFill>
                <a:effectLst/>
              </a:rPr>
              <a:t>大唐盛世之</a:t>
            </a:r>
            <a:r>
              <a:rPr lang="zh-CN" altLang="en-US" sz="3600" b="1" dirty="0">
                <a:solidFill>
                  <a:srgbClr val="FF0000"/>
                </a:solidFill>
                <a:effectLst/>
              </a:rPr>
              <a:t>若有所思</a:t>
            </a:r>
          </a:p>
        </p:txBody>
      </p:sp>
      <p:sp>
        <p:nvSpPr>
          <p:cNvPr id="6" name="矩形 5"/>
          <p:cNvSpPr/>
          <p:nvPr/>
        </p:nvSpPr>
        <p:spPr>
          <a:xfrm>
            <a:off x="6715125" y="1372235"/>
            <a:ext cx="4934585" cy="3538220"/>
          </a:xfrm>
          <a:prstGeom prst="rect">
            <a:avLst/>
          </a:prstGeom>
        </p:spPr>
        <p:txBody>
          <a:bodyPr wrap="square">
            <a:spAutoFit/>
          </a:bodyPr>
          <a:lstStyle/>
          <a:p>
            <a:r>
              <a:rPr lang="zh-CN" altLang="zh-CN" sz="2800" dirty="0" smtClean="0">
                <a:latin typeface="楷体" panose="02010609060101010101" charset="-122"/>
                <a:ea typeface="楷体" panose="02010609060101010101" charset="-122"/>
              </a:rPr>
              <a:t>【设计意图】</a:t>
            </a:r>
            <a:endParaRPr lang="en-US" altLang="zh-CN" sz="2800" dirty="0" smtClean="0">
              <a:latin typeface="楷体" panose="02010609060101010101" charset="-122"/>
              <a:ea typeface="楷体" panose="02010609060101010101" charset="-122"/>
            </a:endParaRPr>
          </a:p>
          <a:p>
            <a:r>
              <a:rPr lang="en-US" altLang="zh-CN" sz="2800" dirty="0" smtClean="0">
                <a:latin typeface="楷体" panose="02010609060101010101" charset="-122"/>
                <a:ea typeface="楷体" panose="02010609060101010101" charset="-122"/>
              </a:rPr>
              <a:t>    </a:t>
            </a:r>
            <a:r>
              <a:rPr lang="zh-CN" altLang="en-US" sz="2800" dirty="0" smtClean="0">
                <a:latin typeface="楷体" panose="02010609060101010101" charset="-122"/>
                <a:ea typeface="楷体" panose="02010609060101010101" charset="-122"/>
              </a:rPr>
              <a:t>通过对教材的重新整合，学生从</a:t>
            </a:r>
            <a:r>
              <a:rPr lang="zh-CN" altLang="en-US" sz="2800" dirty="0" smtClean="0">
                <a:solidFill>
                  <a:srgbClr val="FF0000"/>
                </a:solidFill>
                <a:latin typeface="楷体" panose="02010609060101010101" charset="-122"/>
                <a:ea typeface="楷体" panose="02010609060101010101" charset="-122"/>
              </a:rPr>
              <a:t>感性</a:t>
            </a:r>
            <a:r>
              <a:rPr lang="zh-CN" altLang="en-US" sz="2800" dirty="0" smtClean="0">
                <a:latin typeface="楷体" panose="02010609060101010101" charset="-122"/>
                <a:ea typeface="楷体" panose="02010609060101010101" charset="-122"/>
              </a:rPr>
              <a:t>上了解唐朝前期繁荣的景象，到</a:t>
            </a:r>
            <a:r>
              <a:rPr lang="en-US" altLang="zh-CN" sz="2800" dirty="0" smtClean="0">
                <a:solidFill>
                  <a:srgbClr val="FF0000"/>
                </a:solidFill>
                <a:latin typeface="楷体" panose="02010609060101010101" charset="-122"/>
                <a:ea typeface="楷体" panose="02010609060101010101" charset="-122"/>
              </a:rPr>
              <a:t>理性</a:t>
            </a:r>
            <a:r>
              <a:rPr lang="en-US" altLang="zh-CN" sz="2800" dirty="0" smtClean="0">
                <a:latin typeface="楷体" panose="02010609060101010101" charset="-122"/>
                <a:ea typeface="楷体" panose="02010609060101010101" charset="-122"/>
              </a:rPr>
              <a:t>分析大唐盛世局面成因</a:t>
            </a:r>
            <a:r>
              <a:rPr lang="zh-CN" altLang="en-US" sz="2800" dirty="0" smtClean="0">
                <a:latin typeface="楷体" panose="02010609060101010101" charset="-122"/>
                <a:ea typeface="楷体" panose="02010609060101010101" charset="-122"/>
              </a:rPr>
              <a:t>，再到得出对</a:t>
            </a:r>
            <a:r>
              <a:rPr lang="zh-CN" altLang="en-US" sz="2800" dirty="0" smtClean="0">
                <a:solidFill>
                  <a:srgbClr val="FF0000"/>
                </a:solidFill>
                <a:latin typeface="楷体" panose="02010609060101010101" charset="-122"/>
                <a:ea typeface="楷体" panose="02010609060101010101" charset="-122"/>
              </a:rPr>
              <a:t>中国古代政治文明的辩证的、理性的认知</a:t>
            </a:r>
            <a:r>
              <a:rPr lang="zh-CN" altLang="en-US" sz="2800" dirty="0" smtClean="0">
                <a:latin typeface="楷体" panose="02010609060101010101" charset="-122"/>
                <a:ea typeface="楷体" panose="02010609060101010101" charset="-122"/>
              </a:rPr>
              <a:t>，教学层层推进，有效突破重难点。</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1" y="213213"/>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导入设计</a:t>
            </a:r>
            <a:endParaRPr kumimoji="1" lang="zh-CN" altLang="en-US" sz="3600" b="1" dirty="0">
              <a:solidFill>
                <a:schemeClr val="bg1"/>
              </a:solidFill>
              <a:latin typeface="黑体" panose="02010609060101010101" pitchFamily="49" charset="-122"/>
              <a:ea typeface="黑体" panose="02010609060101010101" pitchFamily="49" charset="-122"/>
            </a:endParaRPr>
          </a:p>
        </p:txBody>
      </p:sp>
      <p:pic>
        <p:nvPicPr>
          <p:cNvPr id="2" name="图片 1" descr="OTW$2L2(T~4PH20XP}I7ZF2"/>
          <p:cNvPicPr>
            <a:picLocks noChangeAspect="1"/>
          </p:cNvPicPr>
          <p:nvPr/>
        </p:nvPicPr>
        <p:blipFill>
          <a:blip r:embed="rId3"/>
          <a:stretch>
            <a:fillRect/>
          </a:stretch>
        </p:blipFill>
        <p:spPr>
          <a:xfrm>
            <a:off x="404495" y="1653540"/>
            <a:ext cx="6831330" cy="3873500"/>
          </a:xfrm>
          <a:prstGeom prst="rect">
            <a:avLst/>
          </a:prstGeom>
        </p:spPr>
      </p:pic>
      <p:sp>
        <p:nvSpPr>
          <p:cNvPr id="100" name="文本框 99"/>
          <p:cNvSpPr txBox="1"/>
          <p:nvPr/>
        </p:nvSpPr>
        <p:spPr>
          <a:xfrm>
            <a:off x="7436485" y="1823720"/>
            <a:ext cx="4671060" cy="3107690"/>
          </a:xfrm>
          <a:prstGeom prst="rect">
            <a:avLst/>
          </a:prstGeom>
          <a:noFill/>
          <a:ln w="9525">
            <a:noFill/>
          </a:ln>
        </p:spPr>
        <p:txBody>
          <a:bodyPr wrap="square">
            <a:spAutoFit/>
          </a:bodyPr>
          <a:lstStyle/>
          <a:p>
            <a:pPr indent="0"/>
            <a:r>
              <a:rPr lang="zh-CN" sz="2800" b="0" dirty="0">
                <a:solidFill>
                  <a:schemeClr val="tx1"/>
                </a:solidFill>
                <a:uFillTx/>
                <a:latin typeface="Times New Roman" panose="02020603050405020304" pitchFamily="18" charset="0"/>
                <a:ea typeface="楷体" panose="02010609060101010101" charset="-122"/>
              </a:rPr>
              <a:t>【设计意图】通过“何家村遗宝”中精美绝伦的金银器让学生从一个</a:t>
            </a:r>
            <a:r>
              <a:rPr lang="zh-CN" sz="2800" b="0" dirty="0">
                <a:solidFill>
                  <a:srgbClr val="FF0000"/>
                </a:solidFill>
                <a:uFillTx/>
                <a:latin typeface="Times New Roman" panose="02020603050405020304" pitchFamily="18" charset="0"/>
                <a:ea typeface="楷体" panose="02010609060101010101" charset="-122"/>
              </a:rPr>
              <a:t>侧面直观感受</a:t>
            </a:r>
            <a:r>
              <a:rPr lang="zh-CN" sz="2800" b="0" dirty="0">
                <a:solidFill>
                  <a:schemeClr val="tx1"/>
                </a:solidFill>
                <a:uFillTx/>
                <a:latin typeface="Times New Roman" panose="02020603050405020304" pitchFamily="18" charset="0"/>
                <a:ea typeface="楷体" panose="02010609060101010101" charset="-122"/>
              </a:rPr>
              <a:t>到唐朝社会的繁盛程度，同时也可以增加课堂教学的</a:t>
            </a:r>
            <a:r>
              <a:rPr lang="zh-CN" sz="2800" b="0" dirty="0">
                <a:solidFill>
                  <a:srgbClr val="FF0000"/>
                </a:solidFill>
                <a:uFillTx/>
                <a:latin typeface="Times New Roman" panose="02020603050405020304" pitchFamily="18" charset="0"/>
                <a:ea typeface="楷体" panose="02010609060101010101" charset="-122"/>
              </a:rPr>
              <a:t>故事性</a:t>
            </a:r>
            <a:r>
              <a:rPr lang="zh-CN" sz="2800" b="0" dirty="0">
                <a:solidFill>
                  <a:schemeClr val="tx1"/>
                </a:solidFill>
                <a:uFillTx/>
                <a:latin typeface="Times New Roman" panose="02020603050405020304" pitchFamily="18" charset="0"/>
                <a:ea typeface="楷体" panose="02010609060101010101" charset="-122"/>
              </a:rPr>
              <a:t>，</a:t>
            </a:r>
            <a:r>
              <a:rPr lang="zh-CN" sz="2800" b="0" dirty="0">
                <a:solidFill>
                  <a:srgbClr val="FF0000"/>
                </a:solidFill>
                <a:uFillTx/>
                <a:latin typeface="Times New Roman" panose="02020603050405020304" pitchFamily="18" charset="0"/>
                <a:ea typeface="楷体" panose="02010609060101010101" charset="-122"/>
              </a:rPr>
              <a:t>激发学生探究唐朝盛世局面形成原因的兴趣</a:t>
            </a:r>
            <a:r>
              <a:rPr lang="zh-CN" sz="2800" b="0" dirty="0">
                <a:solidFill>
                  <a:schemeClr val="tx1"/>
                </a:solidFill>
                <a:uFillTx/>
                <a:latin typeface="Times New Roman" panose="02020603050405020304" pitchFamily="18" charset="0"/>
                <a:ea typeface="楷体" panose="02010609060101010101" charset="-122"/>
              </a:rPr>
              <a:t>。</a:t>
            </a:r>
            <a:endParaRPr lang="zh-CN" altLang="en-US" sz="2800" b="0" dirty="0">
              <a:solidFill>
                <a:schemeClr val="tx1"/>
              </a:solidFill>
              <a:uFillTx/>
              <a:latin typeface="Times New Roman" panose="02020603050405020304" pitchFamily="18" charset="0"/>
              <a:ea typeface="楷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149898"/>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重点</a:t>
            </a:r>
            <a:r>
              <a:rPr kumimoji="1" lang="zh-CN" altLang="en-US" sz="3600" b="1" dirty="0" smtClean="0">
                <a:solidFill>
                  <a:schemeClr val="tx1"/>
                </a:solidFill>
                <a:latin typeface="黑体" panose="02010609060101010101" pitchFamily="49" charset="-122"/>
                <a:ea typeface="黑体" panose="02010609060101010101" pitchFamily="49" charset="-122"/>
              </a:rPr>
              <a:t>突出</a:t>
            </a:r>
          </a:p>
        </p:txBody>
      </p:sp>
      <p:pic>
        <p:nvPicPr>
          <p:cNvPr id="2" name="图片 1" descr="AC8@)LZX}4(00GEODAXG2@F"/>
          <p:cNvPicPr>
            <a:picLocks noChangeAspect="1"/>
          </p:cNvPicPr>
          <p:nvPr/>
        </p:nvPicPr>
        <p:blipFill>
          <a:blip r:embed="rId3"/>
          <a:stretch>
            <a:fillRect/>
          </a:stretch>
        </p:blipFill>
        <p:spPr>
          <a:xfrm>
            <a:off x="223520" y="3865245"/>
            <a:ext cx="4902200" cy="2124075"/>
          </a:xfrm>
          <a:prstGeom prst="rect">
            <a:avLst/>
          </a:prstGeom>
        </p:spPr>
      </p:pic>
      <p:sp>
        <p:nvSpPr>
          <p:cNvPr id="12" name="矩形 11"/>
          <p:cNvSpPr/>
          <p:nvPr/>
        </p:nvSpPr>
        <p:spPr>
          <a:xfrm>
            <a:off x="5347335" y="1125855"/>
            <a:ext cx="6664960" cy="5262245"/>
          </a:xfrm>
          <a:prstGeom prst="rect">
            <a:avLst/>
          </a:prstGeom>
        </p:spPr>
        <p:txBody>
          <a:bodyPr wrap="square">
            <a:spAutoFit/>
          </a:bodyPr>
          <a:lstStyle/>
          <a:p>
            <a:r>
              <a:rPr lang="zh-CN" altLang="zh-CN" sz="2800" dirty="0">
                <a:latin typeface="楷体" panose="02010609060101010101" charset="-122"/>
                <a:ea typeface="楷体" panose="02010609060101010101" charset="-122"/>
              </a:rPr>
              <a:t>【设计意图】</a:t>
            </a:r>
            <a:endParaRPr lang="en-US" altLang="zh-CN" sz="2800" dirty="0">
              <a:latin typeface="楷体" panose="02010609060101010101" charset="-122"/>
              <a:ea typeface="楷体" panose="02010609060101010101" charset="-122"/>
            </a:endParaRPr>
          </a:p>
          <a:p>
            <a:r>
              <a:rPr lang="zh-CN" altLang="en-US" sz="2800" dirty="0">
                <a:latin typeface="楷体" panose="02010609060101010101" charset="-122"/>
                <a:ea typeface="楷体" panose="02010609060101010101" charset="-122"/>
              </a:rPr>
              <a:t>第一步：</a:t>
            </a:r>
          </a:p>
          <a:p>
            <a:r>
              <a:rPr lang="en-US" altLang="zh-CN" sz="2800" dirty="0" smtClean="0">
                <a:solidFill>
                  <a:srgbClr val="FF0000"/>
                </a:solidFill>
                <a:latin typeface="楷体" panose="02010609060101010101" charset="-122"/>
                <a:ea typeface="楷体" panose="02010609060101010101" charset="-122"/>
              </a:rPr>
              <a:t>    </a:t>
            </a:r>
            <a:r>
              <a:rPr lang="zh-CN" altLang="en-US" sz="2800" dirty="0" smtClean="0">
                <a:solidFill>
                  <a:srgbClr val="FF0000"/>
                </a:solidFill>
                <a:latin typeface="楷体" panose="02010609060101010101" charset="-122"/>
                <a:ea typeface="楷体" panose="02010609060101010101" charset="-122"/>
              </a:rPr>
              <a:t>简介唐太宗</a:t>
            </a:r>
            <a:r>
              <a:rPr lang="zh-CN" altLang="en-US" sz="2800" dirty="0">
                <a:latin typeface="楷体" panose="02010609060101010101" charset="-122"/>
                <a:ea typeface="楷体" panose="02010609060101010101" charset="-122"/>
              </a:rPr>
              <a:t>，讲述玄武门之变，使学生了解历史背景，</a:t>
            </a:r>
            <a:r>
              <a:rPr lang="zh-CN" altLang="en-US" sz="2800" dirty="0" smtClean="0">
                <a:solidFill>
                  <a:schemeClr val="tx1"/>
                </a:solidFill>
                <a:latin typeface="楷体" panose="02010609060101010101" charset="-122"/>
                <a:ea typeface="楷体" panose="02010609060101010101" charset="-122"/>
                <a:sym typeface="+mn-ea"/>
              </a:rPr>
              <a:t>明确</a:t>
            </a:r>
            <a:r>
              <a:rPr lang="zh-CN" altLang="en-US" sz="2800" dirty="0" smtClean="0">
                <a:solidFill>
                  <a:srgbClr val="FF0000"/>
                </a:solidFill>
                <a:latin typeface="楷体" panose="02010609060101010101" charset="-122"/>
                <a:ea typeface="楷体" panose="02010609060101010101" charset="-122"/>
                <a:sym typeface="+mn-ea"/>
              </a:rPr>
              <a:t>时空观念</a:t>
            </a:r>
            <a:r>
              <a:rPr lang="zh-CN" altLang="en-US" sz="2800" dirty="0">
                <a:latin typeface="楷体" panose="02010609060101010101" charset="-122"/>
                <a:ea typeface="楷体" panose="02010609060101010101" charset="-122"/>
              </a:rPr>
              <a:t>。</a:t>
            </a:r>
            <a:endParaRPr lang="en-US" altLang="zh-CN" sz="2800" dirty="0" smtClean="0">
              <a:latin typeface="楷体" panose="02010609060101010101" charset="-122"/>
              <a:ea typeface="楷体" panose="02010609060101010101" charset="-122"/>
            </a:endParaRPr>
          </a:p>
          <a:p>
            <a:r>
              <a:rPr lang="zh-CN" altLang="en-US" sz="2800" dirty="0" smtClean="0">
                <a:latin typeface="楷体" panose="02010609060101010101" charset="-122"/>
                <a:ea typeface="楷体" panose="02010609060101010101" charset="-122"/>
              </a:rPr>
              <a:t>第二步：</a:t>
            </a:r>
            <a:endParaRPr lang="en-US" altLang="zh-CN" sz="2800" dirty="0" smtClean="0">
              <a:latin typeface="楷体" panose="02010609060101010101" charset="-122"/>
              <a:ea typeface="楷体" panose="02010609060101010101" charset="-122"/>
            </a:endParaRPr>
          </a:p>
          <a:p>
            <a:r>
              <a:rPr lang="en-US" altLang="zh-CN" sz="2800" dirty="0" smtClean="0">
                <a:solidFill>
                  <a:srgbClr val="FF0000"/>
                </a:solidFill>
                <a:latin typeface="楷体" panose="02010609060101010101" charset="-122"/>
                <a:ea typeface="楷体" panose="02010609060101010101" charset="-122"/>
              </a:rPr>
              <a:t>    </a:t>
            </a:r>
            <a:r>
              <a:rPr lang="zh-CN" altLang="en-US" sz="2800" dirty="0" smtClean="0">
                <a:solidFill>
                  <a:srgbClr val="FF0000"/>
                </a:solidFill>
                <a:latin typeface="楷体" panose="02010609060101010101" charset="-122"/>
                <a:ea typeface="楷体" panose="02010609060101010101" charset="-122"/>
              </a:rPr>
              <a:t>设问</a:t>
            </a:r>
            <a:r>
              <a:rPr lang="en-US" altLang="zh-CN" sz="2800" dirty="0" smtClean="0">
                <a:solidFill>
                  <a:schemeClr val="tx1"/>
                </a:solidFill>
                <a:latin typeface="楷体" panose="02010609060101010101" charset="-122"/>
                <a:ea typeface="楷体" panose="02010609060101010101" charset="-122"/>
              </a:rPr>
              <a:t>“唐太宗李世民统治期间采取了哪些治国措施？”</a:t>
            </a:r>
            <a:r>
              <a:rPr lang="zh-CN" altLang="en-US" sz="2800" dirty="0" smtClean="0">
                <a:solidFill>
                  <a:schemeClr val="tx1"/>
                </a:solidFill>
                <a:latin typeface="楷体" panose="02010609060101010101" charset="-122"/>
                <a:ea typeface="楷体" panose="02010609060101010101" charset="-122"/>
              </a:rPr>
              <a:t>，引导学生</a:t>
            </a:r>
            <a:r>
              <a:rPr lang="zh-CN" altLang="en-US" sz="2800" dirty="0">
                <a:latin typeface="楷体" panose="02010609060101010101" charset="-122"/>
                <a:ea typeface="楷体" panose="02010609060101010101" charset="-122"/>
                <a:sym typeface="+mn-ea"/>
              </a:rPr>
              <a:t>自主阅读教材，概括、归纳、分析教材，从而</a:t>
            </a:r>
            <a:r>
              <a:rPr lang="zh-CN" altLang="en-US" sz="2800" dirty="0">
                <a:solidFill>
                  <a:srgbClr val="FF0000"/>
                </a:solidFill>
                <a:latin typeface="楷体" panose="02010609060101010101" charset="-122"/>
                <a:ea typeface="楷体" panose="02010609060101010101" charset="-122"/>
                <a:sym typeface="+mn-ea"/>
              </a:rPr>
              <a:t>夯实</a:t>
            </a:r>
            <a:r>
              <a:rPr lang="zh-CN" altLang="en-US" sz="2800" dirty="0">
                <a:latin typeface="楷体" panose="02010609060101010101" charset="-122"/>
                <a:ea typeface="楷体" panose="02010609060101010101" charset="-122"/>
                <a:sym typeface="+mn-ea"/>
              </a:rPr>
              <a:t>基础知识，</a:t>
            </a:r>
            <a:r>
              <a:rPr lang="zh-CN" altLang="en-US" sz="2800" dirty="0">
                <a:solidFill>
                  <a:srgbClr val="FF0000"/>
                </a:solidFill>
                <a:latin typeface="楷体" panose="02010609060101010101" charset="-122"/>
                <a:ea typeface="楷体" panose="02010609060101010101" charset="-122"/>
                <a:sym typeface="+mn-ea"/>
              </a:rPr>
              <a:t>提高获取有效信息的能力</a:t>
            </a:r>
            <a:r>
              <a:rPr lang="zh-CN" altLang="en-US" sz="2800" dirty="0">
                <a:latin typeface="楷体" panose="02010609060101010101" charset="-122"/>
                <a:ea typeface="楷体" panose="02010609060101010101" charset="-122"/>
                <a:sym typeface="+mn-ea"/>
              </a:rPr>
              <a:t>。</a:t>
            </a:r>
          </a:p>
          <a:p>
            <a:r>
              <a:rPr lang="zh-CN" altLang="en-US" sz="2800" dirty="0" smtClean="0">
                <a:latin typeface="楷体" panose="02010609060101010101" charset="-122"/>
                <a:ea typeface="楷体" panose="02010609060101010101" charset="-122"/>
                <a:sym typeface="+mn-ea"/>
              </a:rPr>
              <a:t>第三步：</a:t>
            </a:r>
          </a:p>
          <a:p>
            <a:r>
              <a:rPr lang="en-US" altLang="zh-CN" sz="2800" dirty="0" smtClean="0">
                <a:latin typeface="楷体" panose="02010609060101010101" charset="-122"/>
                <a:ea typeface="楷体" panose="02010609060101010101" charset="-122"/>
                <a:sym typeface="+mn-ea"/>
              </a:rPr>
              <a:t>    </a:t>
            </a:r>
            <a:r>
              <a:rPr lang="zh-CN" altLang="en-US" sz="2800" dirty="0" smtClean="0">
                <a:latin typeface="楷体" panose="02010609060101010101" charset="-122"/>
                <a:ea typeface="楷体" panose="02010609060101010101" charset="-122"/>
                <a:sym typeface="+mn-ea"/>
              </a:rPr>
              <a:t>明确</a:t>
            </a:r>
            <a:r>
              <a:rPr lang="en-US" altLang="zh-CN" sz="2800" dirty="0" smtClean="0">
                <a:latin typeface="楷体" panose="02010609060101010101" charset="-122"/>
                <a:ea typeface="楷体" panose="02010609060101010101" charset="-122"/>
                <a:sym typeface="+mn-ea"/>
              </a:rPr>
              <a:t>“</a:t>
            </a:r>
            <a:r>
              <a:rPr lang="zh-CN" altLang="en-US" sz="2800" dirty="0" smtClean="0">
                <a:latin typeface="楷体" panose="02010609060101010101" charset="-122"/>
                <a:ea typeface="楷体" panose="02010609060101010101" charset="-122"/>
                <a:sym typeface="+mn-ea"/>
              </a:rPr>
              <a:t>贞观之治</a:t>
            </a:r>
            <a:r>
              <a:rPr lang="en-US" altLang="zh-CN" sz="2800" dirty="0" smtClean="0">
                <a:latin typeface="楷体" panose="02010609060101010101" charset="-122"/>
                <a:ea typeface="楷体" panose="02010609060101010101" charset="-122"/>
                <a:sym typeface="+mn-ea"/>
              </a:rPr>
              <a:t>”</a:t>
            </a:r>
            <a:r>
              <a:rPr lang="zh-CN" altLang="en-US" sz="2800" dirty="0" smtClean="0">
                <a:latin typeface="楷体" panose="02010609060101010101" charset="-122"/>
                <a:ea typeface="楷体" panose="02010609060101010101" charset="-122"/>
                <a:sym typeface="+mn-ea"/>
              </a:rPr>
              <a:t>的含义，</a:t>
            </a:r>
            <a:r>
              <a:rPr lang="zh-CN" altLang="zh-CN" sz="2800" dirty="0">
                <a:solidFill>
                  <a:srgbClr val="FF0000"/>
                </a:solidFill>
                <a:latin typeface="楷体" panose="02010609060101010101" charset="-122"/>
                <a:ea typeface="楷体" panose="02010609060101010101" charset="-122"/>
                <a:sym typeface="+mn-ea"/>
              </a:rPr>
              <a:t>培养学生历史解释的素养。</a:t>
            </a:r>
            <a:endParaRPr lang="zh-CN" altLang="en-US" sz="2800" dirty="0" smtClean="0">
              <a:latin typeface="楷体" panose="02010609060101010101" charset="-122"/>
              <a:ea typeface="楷体" panose="02010609060101010101" charset="-122"/>
              <a:sym typeface="+mn-ea"/>
            </a:endParaRPr>
          </a:p>
        </p:txBody>
      </p:sp>
      <p:pic>
        <p:nvPicPr>
          <p:cNvPr id="4" name="图片 3" descr="DD4}1~JI_2$N5_FE3K0RPN6"/>
          <p:cNvPicPr>
            <a:picLocks noChangeAspect="1"/>
          </p:cNvPicPr>
          <p:nvPr/>
        </p:nvPicPr>
        <p:blipFill>
          <a:blip r:embed="rId4"/>
          <a:stretch>
            <a:fillRect/>
          </a:stretch>
        </p:blipFill>
        <p:spPr>
          <a:xfrm>
            <a:off x="100965" y="1297305"/>
            <a:ext cx="5147945" cy="2358390"/>
          </a:xfrm>
          <a:prstGeom prst="rect">
            <a:avLst/>
          </a:prstGeom>
        </p:spPr>
      </p:pic>
      <p:sp>
        <p:nvSpPr>
          <p:cNvPr id="11" name="矩形 10"/>
          <p:cNvSpPr/>
          <p:nvPr/>
        </p:nvSpPr>
        <p:spPr>
          <a:xfrm>
            <a:off x="2841526" y="149804"/>
            <a:ext cx="3840480" cy="829945"/>
          </a:xfrm>
          <a:prstGeom prst="rect">
            <a:avLst/>
          </a:prstGeom>
        </p:spPr>
        <p:txBody>
          <a:bodyPr wrap="none">
            <a:spAutoFit/>
          </a:bodyPr>
          <a:lstStyle/>
          <a:p>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r>
              <a:rPr lang="zh-CN" altLang="en-US" sz="4800" kern="100" dirty="0" smtClean="0">
                <a:solidFill>
                  <a:srgbClr val="00B0F0"/>
                </a:solidFill>
                <a:latin typeface="楷体" panose="02010609060101010101" charset="-122"/>
                <a:ea typeface="楷体" panose="02010609060101010101" charset="-122"/>
                <a:cs typeface="华文楷体" panose="02010600040101010101" pitchFamily="2" charset="-122"/>
              </a:rPr>
              <a:t>贞观之治</a:t>
            </a:r>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149898"/>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重点</a:t>
            </a:r>
            <a:r>
              <a:rPr kumimoji="1" lang="zh-CN" altLang="en-US" sz="3600" b="1" dirty="0" smtClean="0">
                <a:solidFill>
                  <a:schemeClr val="tx1"/>
                </a:solidFill>
                <a:latin typeface="黑体" panose="02010609060101010101" pitchFamily="49" charset="-122"/>
                <a:ea typeface="黑体" panose="02010609060101010101" pitchFamily="49" charset="-122"/>
              </a:rPr>
              <a:t>突出</a:t>
            </a:r>
          </a:p>
        </p:txBody>
      </p:sp>
      <p:pic>
        <p:nvPicPr>
          <p:cNvPr id="2" name="图片 1" descr="D[9_SF%``OFD(]16`3%6W6R"/>
          <p:cNvPicPr>
            <a:picLocks noChangeAspect="1"/>
          </p:cNvPicPr>
          <p:nvPr/>
        </p:nvPicPr>
        <p:blipFill>
          <a:blip r:embed="rId3"/>
          <a:stretch>
            <a:fillRect/>
          </a:stretch>
        </p:blipFill>
        <p:spPr>
          <a:xfrm>
            <a:off x="405765" y="3815715"/>
            <a:ext cx="5130800" cy="2312035"/>
          </a:xfrm>
          <a:prstGeom prst="rect">
            <a:avLst/>
          </a:prstGeom>
        </p:spPr>
      </p:pic>
      <p:sp>
        <p:nvSpPr>
          <p:cNvPr id="12" name="矩形 11"/>
          <p:cNvSpPr/>
          <p:nvPr/>
        </p:nvSpPr>
        <p:spPr>
          <a:xfrm>
            <a:off x="6378575" y="1660525"/>
            <a:ext cx="5409565" cy="3108543"/>
          </a:xfrm>
          <a:prstGeom prst="rect">
            <a:avLst/>
          </a:prstGeom>
        </p:spPr>
        <p:txBody>
          <a:bodyPr wrap="square">
            <a:spAutoFit/>
          </a:bodyPr>
          <a:lstStyle/>
          <a:p>
            <a:r>
              <a:rPr lang="zh-CN" altLang="zh-CN" sz="2800" dirty="0">
                <a:latin typeface="楷体" panose="02010609060101010101" charset="-122"/>
                <a:ea typeface="楷体" panose="02010609060101010101" charset="-122"/>
              </a:rPr>
              <a:t>【设计意图】</a:t>
            </a:r>
            <a:endParaRPr lang="en-US" altLang="zh-CN" sz="2800" dirty="0">
              <a:latin typeface="楷体" panose="02010609060101010101" charset="-122"/>
              <a:ea typeface="楷体" panose="02010609060101010101" charset="-122"/>
            </a:endParaRPr>
          </a:p>
          <a:p>
            <a:r>
              <a:rPr lang="zh-CN" altLang="en-US" sz="2800" dirty="0" smtClean="0">
                <a:latin typeface="楷体" panose="02010609060101010101" charset="-122"/>
                <a:ea typeface="楷体" panose="02010609060101010101" charset="-122"/>
              </a:rPr>
              <a:t>第四步</a:t>
            </a:r>
            <a:r>
              <a:rPr lang="zh-CN" altLang="en-US" sz="2800" dirty="0">
                <a:latin typeface="楷体" panose="02010609060101010101" charset="-122"/>
                <a:ea typeface="楷体" panose="02010609060101010101" charset="-122"/>
              </a:rPr>
              <a:t>：</a:t>
            </a:r>
            <a:endParaRPr lang="en-US" altLang="zh-CN" sz="2800" dirty="0">
              <a:latin typeface="楷体" panose="02010609060101010101" charset="-122"/>
              <a:ea typeface="楷体" panose="02010609060101010101" charset="-122"/>
            </a:endParaRPr>
          </a:p>
          <a:p>
            <a:r>
              <a:rPr lang="en-US" altLang="zh-CN" sz="2800" dirty="0" smtClean="0">
                <a:latin typeface="楷体" panose="02010609060101010101" charset="-122"/>
                <a:ea typeface="楷体" panose="02010609060101010101" charset="-122"/>
              </a:rPr>
              <a:t>    </a:t>
            </a:r>
            <a:r>
              <a:rPr lang="zh-CN" altLang="zh-CN" sz="2800" dirty="0">
                <a:latin typeface="楷体" panose="02010609060101010101" charset="-122"/>
                <a:ea typeface="楷体" panose="02010609060101010101" charset="-122"/>
              </a:rPr>
              <a:t>通过谏臣</a:t>
            </a:r>
            <a:r>
              <a:rPr lang="zh-CN" altLang="zh-CN" sz="2800" dirty="0">
                <a:solidFill>
                  <a:srgbClr val="FF0000"/>
                </a:solidFill>
                <a:latin typeface="楷体" panose="02010609060101010101" charset="-122"/>
                <a:ea typeface="楷体" panose="02010609060101010101" charset="-122"/>
              </a:rPr>
              <a:t>魏征</a:t>
            </a:r>
            <a:r>
              <a:rPr lang="zh-CN" altLang="zh-CN" sz="2800" dirty="0">
                <a:latin typeface="楷体" panose="02010609060101010101" charset="-122"/>
                <a:ea typeface="楷体" panose="02010609060101010101" charset="-122"/>
              </a:rPr>
              <a:t>的</a:t>
            </a:r>
            <a:r>
              <a:rPr lang="zh-CN" altLang="zh-CN" sz="2800" dirty="0" smtClean="0">
                <a:latin typeface="楷体" panose="02010609060101010101" charset="-122"/>
                <a:ea typeface="楷体" panose="02010609060101010101" charset="-122"/>
              </a:rPr>
              <a:t>事例</a:t>
            </a:r>
            <a:r>
              <a:rPr lang="zh-CN" altLang="en-US" sz="2800" dirty="0" smtClean="0">
                <a:latin typeface="楷体" panose="02010609060101010101" charset="-122"/>
                <a:ea typeface="楷体" panose="02010609060101010101" charset="-122"/>
              </a:rPr>
              <a:t>设问为何总是魏征向唐太宗谏言？</a:t>
            </a:r>
            <a:r>
              <a:rPr lang="zh-CN" altLang="en-US" sz="2800" dirty="0">
                <a:latin typeface="楷体" panose="02010609060101010101" charset="-122"/>
                <a:ea typeface="楷体" panose="02010609060101010101" charset="-122"/>
              </a:rPr>
              <a:t>从而</a:t>
            </a:r>
            <a:r>
              <a:rPr lang="zh-CN" altLang="zh-CN" sz="2800" dirty="0" smtClean="0">
                <a:latin typeface="楷体" panose="02010609060101010101" charset="-122"/>
                <a:ea typeface="楷体" panose="02010609060101010101" charset="-122"/>
              </a:rPr>
              <a:t>引出</a:t>
            </a:r>
            <a:r>
              <a:rPr lang="zh-CN" altLang="zh-CN" sz="2800" dirty="0">
                <a:latin typeface="楷体" panose="02010609060101010101" charset="-122"/>
                <a:ea typeface="楷体" panose="02010609060101010101" charset="-122"/>
              </a:rPr>
              <a:t>三省六部制的知识点，让学生了解</a:t>
            </a:r>
            <a:r>
              <a:rPr lang="zh-CN" altLang="zh-CN" sz="2800" dirty="0">
                <a:solidFill>
                  <a:srgbClr val="FF0000"/>
                </a:solidFill>
                <a:latin typeface="楷体" panose="02010609060101010101" charset="-122"/>
                <a:ea typeface="楷体" panose="02010609060101010101" charset="-122"/>
              </a:rPr>
              <a:t>完善的政治制度</a:t>
            </a:r>
            <a:r>
              <a:rPr lang="zh-CN" altLang="zh-CN" sz="2800" dirty="0">
                <a:latin typeface="楷体" panose="02010609060101010101" charset="-122"/>
                <a:ea typeface="楷体" panose="02010609060101010101" charset="-122"/>
              </a:rPr>
              <a:t>也是唐朝盛世局面出现的一个重要因素。</a:t>
            </a:r>
            <a:endParaRPr lang="zh-CN" altLang="en-US" sz="2800" dirty="0">
              <a:latin typeface="楷体" panose="02010609060101010101" charset="-122"/>
              <a:ea typeface="楷体" panose="02010609060101010101" charset="-122"/>
            </a:endParaRPr>
          </a:p>
        </p:txBody>
      </p:sp>
      <p:pic>
        <p:nvPicPr>
          <p:cNvPr id="4" name="图片 3" descr="0G1RWY4T~$V52{%OWKF73_K"/>
          <p:cNvPicPr>
            <a:picLocks noChangeAspect="1"/>
          </p:cNvPicPr>
          <p:nvPr/>
        </p:nvPicPr>
        <p:blipFill>
          <a:blip r:embed="rId4"/>
          <a:stretch>
            <a:fillRect/>
          </a:stretch>
        </p:blipFill>
        <p:spPr>
          <a:xfrm>
            <a:off x="405765" y="1101090"/>
            <a:ext cx="5131435" cy="2400300"/>
          </a:xfrm>
          <a:prstGeom prst="rect">
            <a:avLst/>
          </a:prstGeom>
        </p:spPr>
      </p:pic>
      <p:sp>
        <p:nvSpPr>
          <p:cNvPr id="6" name="矩形 5"/>
          <p:cNvSpPr/>
          <p:nvPr/>
        </p:nvSpPr>
        <p:spPr>
          <a:xfrm>
            <a:off x="2841526" y="149804"/>
            <a:ext cx="3840480" cy="829945"/>
          </a:xfrm>
          <a:prstGeom prst="rect">
            <a:avLst/>
          </a:prstGeom>
        </p:spPr>
        <p:txBody>
          <a:bodyPr wrap="none">
            <a:spAutoFit/>
          </a:bodyPr>
          <a:lstStyle/>
          <a:p>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r>
              <a:rPr lang="zh-CN" altLang="en-US" sz="4800" kern="100" dirty="0" smtClean="0">
                <a:solidFill>
                  <a:srgbClr val="00B0F0"/>
                </a:solidFill>
                <a:latin typeface="楷体" panose="02010609060101010101" charset="-122"/>
                <a:ea typeface="楷体" panose="02010609060101010101" charset="-122"/>
                <a:cs typeface="华文楷体" panose="02010600040101010101" pitchFamily="2" charset="-122"/>
              </a:rPr>
              <a:t>贞观之治</a:t>
            </a:r>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149898"/>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重点</a:t>
            </a:r>
            <a:r>
              <a:rPr kumimoji="1" lang="zh-CN" altLang="en-US" sz="3600" b="1" dirty="0" smtClean="0">
                <a:solidFill>
                  <a:schemeClr val="tx1"/>
                </a:solidFill>
                <a:latin typeface="黑体" panose="02010609060101010101" pitchFamily="49" charset="-122"/>
                <a:ea typeface="黑体" panose="02010609060101010101" pitchFamily="49" charset="-122"/>
              </a:rPr>
              <a:t>突出</a:t>
            </a:r>
          </a:p>
        </p:txBody>
      </p:sp>
      <p:pic>
        <p:nvPicPr>
          <p:cNvPr id="2" name="图片 1" descr="KZQ][$KGD)6K4@2MTN1OJ2D"/>
          <p:cNvPicPr>
            <a:picLocks noChangeAspect="1"/>
          </p:cNvPicPr>
          <p:nvPr>
            <p:custDataLst>
              <p:tags r:id="rId2"/>
            </p:custDataLst>
          </p:nvPr>
        </p:nvPicPr>
        <p:blipFill>
          <a:blip r:embed="rId4"/>
          <a:stretch>
            <a:fillRect/>
          </a:stretch>
        </p:blipFill>
        <p:spPr>
          <a:xfrm>
            <a:off x="281940" y="1821815"/>
            <a:ext cx="5753100" cy="2354580"/>
          </a:xfrm>
          <a:prstGeom prst="rect">
            <a:avLst/>
          </a:prstGeom>
        </p:spPr>
      </p:pic>
      <p:sp>
        <p:nvSpPr>
          <p:cNvPr id="11" name="矩形 10"/>
          <p:cNvSpPr/>
          <p:nvPr/>
        </p:nvSpPr>
        <p:spPr>
          <a:xfrm>
            <a:off x="2795806" y="149804"/>
            <a:ext cx="3840480" cy="829945"/>
          </a:xfrm>
          <a:prstGeom prst="rect">
            <a:avLst/>
          </a:prstGeom>
        </p:spPr>
        <p:txBody>
          <a:bodyPr wrap="none">
            <a:spAutoFit/>
          </a:bodyPr>
          <a:lstStyle/>
          <a:p>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r>
              <a:rPr lang="zh-CN" altLang="en-US" sz="4800" kern="100" dirty="0" smtClean="0">
                <a:solidFill>
                  <a:srgbClr val="00B0F0"/>
                </a:solidFill>
                <a:latin typeface="楷体" panose="02010609060101010101" charset="-122"/>
                <a:ea typeface="楷体" panose="02010609060101010101" charset="-122"/>
                <a:cs typeface="华文楷体" panose="02010600040101010101" pitchFamily="2" charset="-122"/>
              </a:rPr>
              <a:t>开元盛世</a:t>
            </a:r>
            <a:r>
              <a:rPr lang="en-US" altLang="zh-CN" sz="4800" kern="100" dirty="0" smtClean="0">
                <a:solidFill>
                  <a:srgbClr val="00B0F0"/>
                </a:solidFill>
                <a:latin typeface="楷体" panose="02010609060101010101" charset="-122"/>
                <a:ea typeface="楷体" panose="02010609060101010101" charset="-122"/>
                <a:cs typeface="华文楷体" panose="02010600040101010101" pitchFamily="2" charset="-122"/>
              </a:rPr>
              <a:t>”</a:t>
            </a:r>
          </a:p>
        </p:txBody>
      </p:sp>
      <p:sp>
        <p:nvSpPr>
          <p:cNvPr id="12" name="矩形 11"/>
          <p:cNvSpPr/>
          <p:nvPr/>
        </p:nvSpPr>
        <p:spPr>
          <a:xfrm>
            <a:off x="6144260" y="1931035"/>
            <a:ext cx="5785485" cy="2245360"/>
          </a:xfrm>
          <a:prstGeom prst="rect">
            <a:avLst/>
          </a:prstGeom>
        </p:spPr>
        <p:txBody>
          <a:bodyPr wrap="square">
            <a:spAutoFit/>
          </a:bodyPr>
          <a:lstStyle/>
          <a:p>
            <a:r>
              <a:rPr lang="zh-CN" altLang="zh-CN" sz="2800" dirty="0">
                <a:latin typeface="楷体" panose="02010609060101010101" charset="-122"/>
                <a:ea typeface="楷体" panose="02010609060101010101" charset="-122"/>
              </a:rPr>
              <a:t>【设计意图】</a:t>
            </a:r>
            <a:endParaRPr lang="en-US" altLang="zh-CN" sz="2800" dirty="0">
              <a:latin typeface="楷体" panose="02010609060101010101" charset="-122"/>
              <a:ea typeface="楷体" panose="02010609060101010101" charset="-122"/>
            </a:endParaRPr>
          </a:p>
          <a:p>
            <a:r>
              <a:rPr lang="zh-CN" altLang="en-US" sz="2800" dirty="0" smtClean="0">
                <a:latin typeface="楷体" panose="02010609060101010101" charset="-122"/>
                <a:ea typeface="楷体" panose="02010609060101010101" charset="-122"/>
              </a:rPr>
              <a:t>第五步</a:t>
            </a:r>
            <a:r>
              <a:rPr lang="zh-CN" altLang="en-US" sz="2800" dirty="0">
                <a:latin typeface="楷体" panose="02010609060101010101" charset="-122"/>
                <a:ea typeface="楷体" panose="02010609060101010101" charset="-122"/>
              </a:rPr>
              <a:t>：</a:t>
            </a:r>
            <a:endParaRPr lang="en-US" altLang="zh-CN" sz="2800" dirty="0">
              <a:latin typeface="楷体" panose="02010609060101010101" charset="-122"/>
              <a:ea typeface="楷体" panose="02010609060101010101" charset="-122"/>
            </a:endParaRPr>
          </a:p>
          <a:p>
            <a:r>
              <a:rPr lang="en-US" altLang="zh-CN" sz="2800" dirty="0" smtClean="0">
                <a:latin typeface="楷体" panose="02010609060101010101" charset="-122"/>
                <a:ea typeface="楷体" panose="02010609060101010101" charset="-122"/>
              </a:rPr>
              <a:t>    </a:t>
            </a:r>
            <a:r>
              <a:rPr lang="zh-CN" sz="2800" dirty="0">
                <a:latin typeface="楷体" panose="02010609060101010101" charset="-122"/>
                <a:ea typeface="楷体" panose="02010609060101010101" charset="-122"/>
              </a:rPr>
              <a:t>通过</a:t>
            </a:r>
            <a:r>
              <a:rPr lang="zh-CN" sz="2800" dirty="0">
                <a:solidFill>
                  <a:srgbClr val="FF0000"/>
                </a:solidFill>
                <a:latin typeface="楷体" panose="02010609060101010101" charset="-122"/>
                <a:ea typeface="楷体" panose="02010609060101010101" charset="-122"/>
              </a:rPr>
              <a:t>阅读和归纳教材</a:t>
            </a:r>
            <a:r>
              <a:rPr lang="zh-CN" sz="2800" dirty="0">
                <a:latin typeface="楷体" panose="02010609060101010101" charset="-122"/>
                <a:ea typeface="楷体" panose="02010609060101010101" charset="-122"/>
              </a:rPr>
              <a:t>，让学生了解唐玄宗时期的统治措施，理解唐玄宗的统治使唐朝达到鼎盛。</a:t>
            </a:r>
            <a:endParaRPr lang="zh-CN" altLang="en-US" sz="2800" dirty="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20815" y="1247775"/>
            <a:ext cx="5229225" cy="4892675"/>
          </a:xfrm>
          <a:prstGeom prst="rect">
            <a:avLst/>
          </a:prstGeom>
        </p:spPr>
        <p:txBody>
          <a:bodyPr wrap="square">
            <a:spAutoFit/>
          </a:bodyPr>
          <a:lstStyle/>
          <a:p>
            <a:pPr marL="152400" indent="-152400" algn="just">
              <a:spcAft>
                <a:spcPts val="0"/>
              </a:spcAft>
            </a:pPr>
            <a:r>
              <a:rPr lang="zh-CN" altLang="zh-CN" sz="2600" dirty="0">
                <a:latin typeface="楷体" panose="02010609060101010101" charset="-122"/>
                <a:ea typeface="楷体" panose="02010609060101010101" charset="-122"/>
              </a:rPr>
              <a:t>【设计意图】</a:t>
            </a:r>
            <a:endParaRPr lang="en-US" altLang="zh-CN" sz="2600" dirty="0">
              <a:latin typeface="楷体" panose="02010609060101010101" charset="-122"/>
              <a:ea typeface="楷体" panose="02010609060101010101" charset="-122"/>
            </a:endParaRPr>
          </a:p>
          <a:p>
            <a:pPr marL="152400" indent="-152400" algn="just">
              <a:spcAft>
                <a:spcPts val="0"/>
              </a:spcAft>
            </a:pPr>
            <a:r>
              <a:rPr lang="en-US" altLang="zh-CN" sz="2600" dirty="0">
                <a:latin typeface="楷体" panose="02010609060101010101" charset="-122"/>
                <a:ea typeface="楷体" panose="02010609060101010101" charset="-122"/>
              </a:rPr>
              <a:t> 1.</a:t>
            </a:r>
            <a:r>
              <a:rPr lang="zh-CN" altLang="en-US" sz="2600" dirty="0">
                <a:solidFill>
                  <a:srgbClr val="FF0000"/>
                </a:solidFill>
                <a:latin typeface="楷体" panose="02010609060101010101" charset="-122"/>
                <a:ea typeface="楷体" panose="02010609060101010101" charset="-122"/>
              </a:rPr>
              <a:t>化难为易</a:t>
            </a:r>
            <a:r>
              <a:rPr lang="en-US" altLang="zh-CN" sz="2600" dirty="0">
                <a:latin typeface="楷体" panose="02010609060101010101" charset="-122"/>
                <a:ea typeface="楷体" panose="02010609060101010101" charset="-122"/>
              </a:rPr>
              <a:t>，</a:t>
            </a:r>
            <a:r>
              <a:rPr lang="zh-CN" altLang="en-US" sz="2600" dirty="0">
                <a:latin typeface="楷体" panose="02010609060101010101" charset="-122"/>
                <a:ea typeface="楷体" panose="02010609060101010101" charset="-122"/>
              </a:rPr>
              <a:t>通过不断</a:t>
            </a:r>
            <a:r>
              <a:rPr lang="zh-CN" altLang="en-US" sz="2600" dirty="0">
                <a:solidFill>
                  <a:srgbClr val="FF0000"/>
                </a:solidFill>
                <a:latin typeface="楷体" panose="02010609060101010101" charset="-122"/>
                <a:ea typeface="楷体" panose="02010609060101010101" charset="-122"/>
              </a:rPr>
              <a:t>追问</a:t>
            </a:r>
            <a:r>
              <a:rPr lang="zh-CN" altLang="en-US" sz="2600" dirty="0">
                <a:latin typeface="楷体" panose="02010609060101010101" charset="-122"/>
                <a:ea typeface="楷体" panose="02010609060101010101" charset="-122"/>
              </a:rPr>
              <a:t>，既</a:t>
            </a:r>
            <a:r>
              <a:rPr lang="en-US" altLang="zh-CN" sz="2600" dirty="0">
                <a:latin typeface="楷体" panose="02010609060101010101" charset="-122"/>
                <a:ea typeface="楷体" panose="02010609060101010101" charset="-122"/>
              </a:rPr>
              <a:t>提升学生归纳、概括的能力，</a:t>
            </a:r>
            <a:r>
              <a:rPr lang="zh-CN" altLang="en-US" sz="2600" dirty="0">
                <a:latin typeface="楷体" panose="02010609060101010101" charset="-122"/>
                <a:ea typeface="楷体" panose="02010609060101010101" charset="-122"/>
              </a:rPr>
              <a:t>夯实基础知识，又让学生理解了唐朝</a:t>
            </a:r>
            <a:r>
              <a:rPr lang="zh-CN" altLang="en-US" sz="2600" dirty="0">
                <a:solidFill>
                  <a:srgbClr val="FF0000"/>
                </a:solidFill>
                <a:latin typeface="楷体" panose="02010609060101010101" charset="-122"/>
                <a:ea typeface="楷体" panose="02010609060101010101" charset="-122"/>
              </a:rPr>
              <a:t>盛世局面的形成是历史发展诸多因素共同作用的结果</a:t>
            </a:r>
            <a:r>
              <a:rPr lang="zh-CN" altLang="en-US" sz="2600" dirty="0">
                <a:latin typeface="楷体" panose="02010609060101010101" charset="-122"/>
                <a:ea typeface="楷体" panose="02010609060101010101" charset="-122"/>
              </a:rPr>
              <a:t>。</a:t>
            </a:r>
          </a:p>
          <a:p>
            <a:pPr marL="152400" indent="-152400" algn="just">
              <a:spcAft>
                <a:spcPts val="0"/>
              </a:spcAft>
            </a:pPr>
            <a:r>
              <a:rPr lang="en-US" altLang="zh-CN" sz="2600" dirty="0" smtClean="0">
                <a:latin typeface="楷体" panose="02010609060101010101" charset="-122"/>
                <a:ea typeface="楷体" panose="02010609060101010101" charset="-122"/>
              </a:rPr>
              <a:t> 2</a:t>
            </a:r>
            <a:r>
              <a:rPr lang="en-US" altLang="zh-CN" sz="2600" dirty="0">
                <a:latin typeface="楷体" panose="02010609060101010101" charset="-122"/>
                <a:ea typeface="楷体" panose="02010609060101010101" charset="-122"/>
              </a:rPr>
              <a:t>.</a:t>
            </a:r>
            <a:r>
              <a:rPr lang="zh-CN" altLang="en-US" sz="2600" dirty="0" smtClean="0">
                <a:solidFill>
                  <a:srgbClr val="FF0000"/>
                </a:solidFill>
                <a:latin typeface="楷体" panose="02010609060101010101" charset="-122"/>
                <a:ea typeface="楷体" panose="02010609060101010101" charset="-122"/>
              </a:rPr>
              <a:t>立足素养</a:t>
            </a:r>
            <a:r>
              <a:rPr lang="zh-CN" altLang="en-US" sz="2600" dirty="0" smtClean="0">
                <a:latin typeface="楷体" panose="02010609060101010101" charset="-122"/>
                <a:ea typeface="楷体" panose="02010609060101010101" charset="-122"/>
              </a:rPr>
              <a:t>，</a:t>
            </a:r>
            <a:r>
              <a:rPr lang="zh-CN" sz="2600" dirty="0">
                <a:latin typeface="楷体" panose="02010609060101010101" charset="-122"/>
                <a:ea typeface="楷体" panose="02010609060101010101" charset="-122"/>
              </a:rPr>
              <a:t>通过</a:t>
            </a:r>
            <a:r>
              <a:rPr lang="zh-CN" sz="2600" dirty="0">
                <a:solidFill>
                  <a:srgbClr val="FF0000"/>
                </a:solidFill>
                <a:latin typeface="楷体" panose="02010609060101010101" charset="-122"/>
                <a:ea typeface="楷体" panose="02010609060101010101" charset="-122"/>
              </a:rPr>
              <a:t>开放性问题</a:t>
            </a:r>
            <a:r>
              <a:rPr lang="zh-CN" sz="2600" dirty="0">
                <a:latin typeface="楷体" panose="02010609060101010101" charset="-122"/>
                <a:ea typeface="楷体" panose="02010609060101010101" charset="-122"/>
              </a:rPr>
              <a:t>的设置，激发学生探究问题的积极性，教师引导学生</a:t>
            </a:r>
            <a:r>
              <a:rPr lang="zh-CN" sz="2600" dirty="0">
                <a:solidFill>
                  <a:srgbClr val="FF0000"/>
                </a:solidFill>
                <a:latin typeface="楷体" panose="02010609060101010101" charset="-122"/>
                <a:ea typeface="楷体" panose="02010609060101010101" charset="-122"/>
              </a:rPr>
              <a:t>多角度思考</a:t>
            </a:r>
            <a:r>
              <a:rPr lang="zh-CN" sz="2600" dirty="0">
                <a:latin typeface="楷体" panose="02010609060101010101" charset="-122"/>
                <a:ea typeface="楷体" panose="02010609060101010101" charset="-122"/>
              </a:rPr>
              <a:t>，师生共同得出结论，体现以学生为主体的教学理念</a:t>
            </a:r>
            <a:r>
              <a:rPr lang="zh-CN" altLang="zh-CN" sz="2600" dirty="0">
                <a:latin typeface="楷体" panose="02010609060101010101" charset="-122"/>
                <a:ea typeface="楷体" panose="02010609060101010101" charset="-122"/>
              </a:rPr>
              <a:t>，</a:t>
            </a:r>
            <a:r>
              <a:rPr lang="zh-CN" altLang="zh-CN" sz="2600" dirty="0">
                <a:solidFill>
                  <a:srgbClr val="FF0000"/>
                </a:solidFill>
                <a:latin typeface="楷体" panose="02010609060101010101" charset="-122"/>
                <a:ea typeface="楷体" panose="02010609060101010101" charset="-122"/>
              </a:rPr>
              <a:t>培养学生唯物史观和时空观念的核心素养</a:t>
            </a:r>
            <a:r>
              <a:rPr lang="zh-CN" altLang="zh-CN" sz="2600" dirty="0">
                <a:latin typeface="楷体" panose="02010609060101010101" charset="-122"/>
                <a:ea typeface="楷体" panose="02010609060101010101" charset="-122"/>
              </a:rPr>
              <a:t>。</a:t>
            </a:r>
          </a:p>
        </p:txBody>
      </p:sp>
      <p:sp>
        <p:nvSpPr>
          <p:cNvPr id="5" name="矩形 2"/>
          <p:cNvSpPr/>
          <p:nvPr/>
        </p:nvSpPr>
        <p:spPr>
          <a:xfrm>
            <a:off x="0" y="395314"/>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难点</a:t>
            </a:r>
            <a:r>
              <a:rPr kumimoji="1" lang="zh-CN" altLang="en-US" sz="3600" b="1" dirty="0" smtClean="0">
                <a:solidFill>
                  <a:schemeClr val="tx1"/>
                </a:solidFill>
                <a:latin typeface="黑体" panose="02010609060101010101" pitchFamily="49" charset="-122"/>
                <a:ea typeface="黑体" panose="02010609060101010101" pitchFamily="49" charset="-122"/>
              </a:rPr>
              <a:t>突破</a:t>
            </a:r>
          </a:p>
        </p:txBody>
      </p:sp>
      <p:sp>
        <p:nvSpPr>
          <p:cNvPr id="100" name="文本框 99"/>
          <p:cNvSpPr txBox="1"/>
          <p:nvPr/>
        </p:nvSpPr>
        <p:spPr>
          <a:xfrm>
            <a:off x="2882265" y="332740"/>
            <a:ext cx="5080000" cy="829945"/>
          </a:xfrm>
          <a:prstGeom prst="rect">
            <a:avLst/>
          </a:prstGeom>
          <a:noFill/>
          <a:ln w="9525">
            <a:noFill/>
          </a:ln>
        </p:spPr>
        <p:txBody>
          <a:bodyPr>
            <a:spAutoFit/>
          </a:bodyPr>
          <a:lstStyle/>
          <a:p>
            <a:pPr indent="0"/>
            <a:r>
              <a:rPr lang="zh-CN" sz="4800" b="0">
                <a:solidFill>
                  <a:srgbClr val="00B0F0"/>
                </a:solidFill>
                <a:latin typeface="楷体" panose="02010609060101010101" charset="-122"/>
                <a:ea typeface="楷体" panose="02010609060101010101" charset="-122"/>
              </a:rPr>
              <a:t>唐朝兴盛的原因</a:t>
            </a:r>
            <a:endParaRPr lang="zh-CN" altLang="en-US" sz="4800" b="0">
              <a:solidFill>
                <a:srgbClr val="00B0F0"/>
              </a:solidFill>
              <a:latin typeface="楷体" panose="02010609060101010101" charset="-122"/>
              <a:ea typeface="楷体" panose="02010609060101010101" charset="-122"/>
            </a:endParaRPr>
          </a:p>
        </p:txBody>
      </p:sp>
      <p:grpSp>
        <p:nvGrpSpPr>
          <p:cNvPr id="9" name="组合 8"/>
          <p:cNvGrpSpPr/>
          <p:nvPr/>
        </p:nvGrpSpPr>
        <p:grpSpPr>
          <a:xfrm>
            <a:off x="288290" y="1464236"/>
            <a:ext cx="5834970" cy="4879234"/>
            <a:chOff x="288290" y="1464236"/>
            <a:chExt cx="5834970" cy="4879234"/>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 y="1464236"/>
              <a:ext cx="5808617" cy="212937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90" y="3895164"/>
              <a:ext cx="5834970" cy="2448306"/>
            </a:xfrm>
            <a:prstGeom prst="rect">
              <a:avLst/>
            </a:prstGeom>
          </p:spPr>
        </p:pic>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449001"/>
            <a:ext cx="2414016" cy="637179"/>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DA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kumimoji="1" lang="zh-CN" altLang="en-US" sz="3600" b="1" dirty="0" smtClean="0">
                <a:solidFill>
                  <a:schemeClr val="bg1"/>
                </a:solidFill>
                <a:latin typeface="黑体" panose="02010609060101010101" pitchFamily="49" charset="-122"/>
                <a:ea typeface="黑体" panose="02010609060101010101" pitchFamily="49" charset="-122"/>
              </a:rPr>
              <a:t>立意</a:t>
            </a:r>
            <a:r>
              <a:rPr kumimoji="1" lang="zh-CN" altLang="en-US" sz="3600" b="1" dirty="0" smtClean="0">
                <a:solidFill>
                  <a:schemeClr val="tx1"/>
                </a:solidFill>
                <a:latin typeface="黑体" panose="02010609060101010101" pitchFamily="49" charset="-122"/>
                <a:ea typeface="黑体" panose="02010609060101010101" pitchFamily="49" charset="-122"/>
              </a:rPr>
              <a:t>升华</a:t>
            </a:r>
          </a:p>
        </p:txBody>
      </p:sp>
      <p:pic>
        <p:nvPicPr>
          <p:cNvPr id="2" name="图片 1" descr="AX(6F7OZVZ1)X6}D(ITMZ1Y"/>
          <p:cNvPicPr>
            <a:picLocks noChangeAspect="1"/>
          </p:cNvPicPr>
          <p:nvPr/>
        </p:nvPicPr>
        <p:blipFill>
          <a:blip r:embed="rId3"/>
          <a:stretch>
            <a:fillRect/>
          </a:stretch>
        </p:blipFill>
        <p:spPr>
          <a:xfrm>
            <a:off x="0" y="1797685"/>
            <a:ext cx="6314616" cy="3335964"/>
          </a:xfrm>
          <a:prstGeom prst="rect">
            <a:avLst/>
          </a:prstGeom>
        </p:spPr>
      </p:pic>
      <p:sp>
        <p:nvSpPr>
          <p:cNvPr id="6" name="矩形 5"/>
          <p:cNvSpPr/>
          <p:nvPr/>
        </p:nvSpPr>
        <p:spPr>
          <a:xfrm>
            <a:off x="6691200" y="1378775"/>
            <a:ext cx="4822825" cy="4185761"/>
          </a:xfrm>
          <a:prstGeom prst="rect">
            <a:avLst/>
          </a:prstGeom>
        </p:spPr>
        <p:txBody>
          <a:bodyPr wrap="square">
            <a:spAutoFit/>
          </a:bodyPr>
          <a:lstStyle/>
          <a:p>
            <a:pPr marL="152400" indent="-152400" algn="just">
              <a:spcAft>
                <a:spcPts val="0"/>
              </a:spcAft>
            </a:pPr>
            <a:r>
              <a:rPr lang="zh-CN" altLang="zh-CN" sz="2600" dirty="0">
                <a:latin typeface="楷体" panose="02010609060101010101" charset="-122"/>
                <a:ea typeface="楷体" panose="02010609060101010101" charset="-122"/>
              </a:rPr>
              <a:t>【设计意图】</a:t>
            </a:r>
            <a:endParaRPr lang="en-US" altLang="zh-CN" sz="2600" dirty="0">
              <a:latin typeface="楷体" panose="02010609060101010101" charset="-122"/>
              <a:ea typeface="楷体" panose="02010609060101010101" charset="-122"/>
            </a:endParaRPr>
          </a:p>
          <a:p>
            <a:pPr marL="152400" indent="-152400" algn="just">
              <a:spcAft>
                <a:spcPts val="0"/>
              </a:spcAft>
            </a:pPr>
            <a:r>
              <a:rPr lang="zh-CN" altLang="en-US" sz="2600" dirty="0" smtClean="0">
                <a:latin typeface="楷体" panose="02010609060101010101" charset="-122"/>
                <a:ea typeface="楷体" panose="02010609060101010101" charset="-122"/>
              </a:rPr>
              <a:t> </a:t>
            </a:r>
            <a:r>
              <a:rPr lang="zh-CN" altLang="en-US" sz="2600" dirty="0" smtClean="0">
                <a:solidFill>
                  <a:srgbClr val="FF0000"/>
                </a:solidFill>
                <a:latin typeface="楷体" panose="02010609060101010101" charset="-122"/>
                <a:ea typeface="楷体" panose="02010609060101010101" charset="-122"/>
              </a:rPr>
              <a:t>以古鉴今，唤醒</a:t>
            </a:r>
            <a:r>
              <a:rPr lang="zh-CN" altLang="en-US" sz="2600" dirty="0" smtClean="0">
                <a:solidFill>
                  <a:srgbClr val="FF0000"/>
                </a:solidFill>
                <a:latin typeface="楷体" panose="02010609060101010101" charset="-122"/>
                <a:ea typeface="楷体" panose="02010609060101010101" charset="-122"/>
              </a:rPr>
              <a:t>历史情感，升华历史</a:t>
            </a:r>
            <a:r>
              <a:rPr lang="zh-CN" altLang="en-US" sz="2600" dirty="0" smtClean="0">
                <a:solidFill>
                  <a:srgbClr val="FF0000"/>
                </a:solidFill>
                <a:latin typeface="楷体" panose="02010609060101010101" charset="-122"/>
                <a:ea typeface="楷体" panose="02010609060101010101" charset="-122"/>
              </a:rPr>
              <a:t>认识。</a:t>
            </a:r>
            <a:endParaRPr lang="zh-CN" altLang="en-US" sz="2600" dirty="0" smtClean="0">
              <a:solidFill>
                <a:srgbClr val="FF0000"/>
              </a:solidFill>
              <a:latin typeface="楷体" panose="02010609060101010101" charset="-122"/>
              <a:ea typeface="楷体" panose="02010609060101010101" charset="-122"/>
            </a:endParaRPr>
          </a:p>
          <a:p>
            <a:pPr marL="152400" indent="-152400" algn="just">
              <a:spcAft>
                <a:spcPts val="0"/>
              </a:spcAft>
            </a:pPr>
            <a:r>
              <a:rPr lang="en-US" sz="2600" dirty="0" smtClean="0">
                <a:latin typeface="楷体" panose="02010609060101010101" charset="-122"/>
                <a:ea typeface="楷体" panose="02010609060101010101" charset="-122"/>
              </a:rPr>
              <a:t>1.</a:t>
            </a:r>
            <a:r>
              <a:rPr lang="zh-CN" altLang="en-US" sz="2600" dirty="0" smtClean="0">
                <a:solidFill>
                  <a:srgbClr val="FF0000"/>
                </a:solidFill>
                <a:latin typeface="楷体" panose="02010609060101010101" charset="-122"/>
                <a:ea typeface="楷体" panose="02010609060101010101" charset="-122"/>
                <a:sym typeface="+mn-ea"/>
              </a:rPr>
              <a:t>明确立意</a:t>
            </a:r>
            <a:r>
              <a:rPr lang="zh-CN" altLang="en-US" sz="2600" dirty="0" smtClean="0">
                <a:latin typeface="楷体" panose="02010609060101010101" charset="-122"/>
                <a:ea typeface="楷体" panose="02010609060101010101" charset="-122"/>
                <a:sym typeface="+mn-ea"/>
              </a:rPr>
              <a:t>，</a:t>
            </a:r>
            <a:r>
              <a:rPr lang="zh-CN" altLang="en-US" sz="2600" dirty="0" smtClean="0">
                <a:solidFill>
                  <a:schemeClr val="tx1"/>
                </a:solidFill>
                <a:latin typeface="楷体" panose="02010609060101010101" charset="-122"/>
                <a:ea typeface="楷体" panose="02010609060101010101" charset="-122"/>
              </a:rPr>
              <a:t>总结本课内容</a:t>
            </a:r>
            <a:r>
              <a:rPr lang="zh-CN" altLang="en-US" sz="2600" dirty="0" smtClean="0">
                <a:latin typeface="楷体" panose="02010609060101010101" charset="-122"/>
                <a:ea typeface="楷体" panose="02010609060101010101" charset="-122"/>
              </a:rPr>
              <a:t>；</a:t>
            </a:r>
            <a:endParaRPr lang="en-US" altLang="zh-CN" sz="2600" dirty="0" smtClean="0">
              <a:latin typeface="楷体" panose="02010609060101010101" charset="-122"/>
              <a:ea typeface="楷体" panose="02010609060101010101" charset="-122"/>
            </a:endParaRPr>
          </a:p>
          <a:p>
            <a:pPr marL="152400" indent="-152400" algn="just"/>
            <a:r>
              <a:rPr lang="en-US" altLang="zh-CN" sz="2600" dirty="0" smtClean="0">
                <a:latin typeface="楷体" panose="02010609060101010101" charset="-122"/>
                <a:ea typeface="楷体" panose="02010609060101010101" charset="-122"/>
              </a:rPr>
              <a:t>2.</a:t>
            </a:r>
            <a:r>
              <a:rPr lang="zh-CN" altLang="en-US" sz="2600" dirty="0" smtClean="0">
                <a:latin typeface="楷体" panose="02010609060101010101" charset="-122"/>
                <a:ea typeface="楷体" panose="02010609060101010101" charset="-122"/>
              </a:rPr>
              <a:t>勉励学生</a:t>
            </a:r>
            <a:r>
              <a:rPr lang="zh-CN" altLang="en-US" sz="2600" dirty="0" smtClean="0">
                <a:solidFill>
                  <a:schemeClr val="tx1"/>
                </a:solidFill>
                <a:latin typeface="楷体" panose="02010609060101010101" charset="-122"/>
                <a:ea typeface="楷体" panose="02010609060101010101" charset="-122"/>
              </a:rPr>
              <a:t>为建设社会主义现代化国家和实现中华民族伟大的复兴梦而努力奋斗</a:t>
            </a:r>
            <a:r>
              <a:rPr lang="zh-CN" altLang="en-US" sz="2600" dirty="0" smtClean="0">
                <a:latin typeface="楷体" panose="02010609060101010101" charset="-122"/>
                <a:ea typeface="楷体" panose="02010609060101010101" charset="-122"/>
              </a:rPr>
              <a:t>，增强</a:t>
            </a:r>
            <a:r>
              <a:rPr lang="zh-CN" altLang="en-US" sz="2600" dirty="0" smtClean="0">
                <a:latin typeface="楷体" panose="02010609060101010101" charset="-122"/>
                <a:ea typeface="楷体" panose="02010609060101010101" charset="-122"/>
              </a:rPr>
              <a:t>民族自豪感和提升社会责任感，</a:t>
            </a:r>
            <a:r>
              <a:rPr lang="zh-CN" altLang="en-US" sz="2800" dirty="0" smtClean="0">
                <a:latin typeface="楷体" panose="02010609060101010101" charset="-122"/>
                <a:ea typeface="楷体" panose="02010609060101010101" charset="-122"/>
              </a:rPr>
              <a:t>实现历史学科的育人价值和学生</a:t>
            </a:r>
            <a:r>
              <a:rPr lang="zh-CN" altLang="en-US" sz="2800" dirty="0" smtClean="0">
                <a:solidFill>
                  <a:srgbClr val="FF0000"/>
                </a:solidFill>
                <a:latin typeface="楷体" panose="02010609060101010101" charset="-122"/>
                <a:ea typeface="楷体" panose="02010609060101010101" charset="-122"/>
              </a:rPr>
              <a:t>家</a:t>
            </a:r>
            <a:r>
              <a:rPr lang="zh-CN" altLang="en-US" sz="2800" dirty="0">
                <a:solidFill>
                  <a:srgbClr val="FF0000"/>
                </a:solidFill>
                <a:latin typeface="楷体" panose="02010609060101010101" charset="-122"/>
                <a:ea typeface="楷体" panose="02010609060101010101" charset="-122"/>
              </a:rPr>
              <a:t>国情怀</a:t>
            </a:r>
            <a:r>
              <a:rPr lang="zh-CN" altLang="en-US" sz="2800" dirty="0">
                <a:latin typeface="楷体" panose="02010609060101010101" charset="-122"/>
                <a:ea typeface="楷体" panose="02010609060101010101" charset="-122"/>
              </a:rPr>
              <a:t>的素养</a:t>
            </a:r>
            <a:r>
              <a:rPr lang="zh-CN" altLang="en-US" sz="2800" dirty="0" smtClean="0">
                <a:latin typeface="楷体" panose="02010609060101010101" charset="-122"/>
                <a:ea typeface="楷体" panose="02010609060101010101" charset="-122"/>
              </a:rPr>
              <a:t>提升</a:t>
            </a:r>
            <a:r>
              <a:rPr lang="zh-CN" altLang="en-US" sz="2800" kern="100" dirty="0" smtClean="0">
                <a:latin typeface="楷体" panose="02010609060101010101" charset="-122"/>
                <a:ea typeface="楷体" panose="02010609060101010101" charset="-122"/>
                <a:cs typeface="华文楷体" panose="02010600040101010101" pitchFamily="2" charset="-122"/>
              </a:rPr>
              <a:t>。</a:t>
            </a:r>
            <a:endParaRPr lang="zh-CN" altLang="zh-CN" sz="2600" dirty="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贞观之治到开元盛世\新建文件夹\金怪兽.png"/>
          <p:cNvPicPr>
            <a:picLocks noChangeAspect="1" noChangeArrowheads="1"/>
          </p:cNvPicPr>
          <p:nvPr/>
        </p:nvPicPr>
        <p:blipFill>
          <a:blip r:embed="rId2" cstate="print"/>
          <a:srcRect/>
          <a:stretch>
            <a:fillRect/>
          </a:stretch>
        </p:blipFill>
        <p:spPr bwMode="auto">
          <a:xfrm>
            <a:off x="4595802" y="4251483"/>
            <a:ext cx="2357454" cy="2606517"/>
          </a:xfrm>
          <a:prstGeom prst="rect">
            <a:avLst/>
          </a:prstGeom>
          <a:noFill/>
        </p:spPr>
      </p:pic>
      <p:grpSp>
        <p:nvGrpSpPr>
          <p:cNvPr id="12" name="组合 11"/>
          <p:cNvGrpSpPr/>
          <p:nvPr/>
        </p:nvGrpSpPr>
        <p:grpSpPr>
          <a:xfrm>
            <a:off x="11120" y="0"/>
            <a:ext cx="12180881" cy="6876789"/>
            <a:chOff x="11120" y="0"/>
            <a:chExt cx="12180881" cy="6876789"/>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0" y="2027613"/>
              <a:ext cx="4644720" cy="271038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568" y="0"/>
              <a:ext cx="3888432" cy="412171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7596" y="2088471"/>
              <a:ext cx="3854668" cy="2209682"/>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0" y="12298"/>
              <a:ext cx="8461144" cy="2076174"/>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0" y="4737998"/>
              <a:ext cx="4638252" cy="2104941"/>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3256" y="4077072"/>
              <a:ext cx="5238745" cy="2799717"/>
            </a:xfrm>
            <a:prstGeom prst="rect">
              <a:avLst/>
            </a:prstGeom>
          </p:spPr>
        </p:pic>
      </p:grpSp>
      <p:sp>
        <p:nvSpPr>
          <p:cNvPr id="13" name="矩形 12"/>
          <p:cNvSpPr/>
          <p:nvPr/>
        </p:nvSpPr>
        <p:spPr>
          <a:xfrm>
            <a:off x="10391507" y="6560130"/>
            <a:ext cx="1800493" cy="369332"/>
          </a:xfrm>
          <a:prstGeom prst="rect">
            <a:avLst/>
          </a:prstGeom>
          <a:solidFill>
            <a:schemeClr val="bg1"/>
          </a:solidFill>
        </p:spPr>
        <p:txBody>
          <a:bodyPr wrap="none">
            <a:spAutoFit/>
          </a:bodyPr>
          <a:lstStyle/>
          <a:p>
            <a:r>
              <a:rPr lang="zh-CN" altLang="en-US" b="1" dirty="0" smtClean="0"/>
              <a:t>鸳鸯莲瓣纹金碗</a:t>
            </a:r>
            <a:endParaRPr lang="zh-CN" altLang="en-US" b="1" dirty="0"/>
          </a:p>
        </p:txBody>
      </p:sp>
      <p:sp>
        <p:nvSpPr>
          <p:cNvPr id="14" name="矩形 13"/>
          <p:cNvSpPr/>
          <p:nvPr/>
        </p:nvSpPr>
        <p:spPr>
          <a:xfrm>
            <a:off x="6888088" y="3789040"/>
            <a:ext cx="1587483" cy="369332"/>
          </a:xfrm>
          <a:prstGeom prst="rect">
            <a:avLst/>
          </a:prstGeom>
          <a:solidFill>
            <a:schemeClr val="bg1"/>
          </a:solidFill>
        </p:spPr>
        <p:txBody>
          <a:bodyPr wrap="square">
            <a:spAutoFit/>
          </a:bodyPr>
          <a:lstStyle/>
          <a:p>
            <a:r>
              <a:rPr lang="zh-CN" altLang="en-US" b="1" dirty="0" smtClean="0"/>
              <a:t>开元通宝金币</a:t>
            </a:r>
            <a:endParaRPr lang="zh-CN" altLang="en-US" b="1" dirty="0"/>
          </a:p>
        </p:txBody>
      </p:sp>
      <p:sp>
        <p:nvSpPr>
          <p:cNvPr id="15" name="矩形 14"/>
          <p:cNvSpPr/>
          <p:nvPr/>
        </p:nvSpPr>
        <p:spPr>
          <a:xfrm>
            <a:off x="0" y="6488668"/>
            <a:ext cx="1569660" cy="369332"/>
          </a:xfrm>
          <a:prstGeom prst="rect">
            <a:avLst/>
          </a:prstGeom>
          <a:solidFill>
            <a:schemeClr val="bg1"/>
          </a:solidFill>
        </p:spPr>
        <p:txBody>
          <a:bodyPr wrap="none">
            <a:spAutoFit/>
          </a:bodyPr>
          <a:lstStyle/>
          <a:p>
            <a:r>
              <a:rPr lang="zh-CN" altLang="en-US" b="1" dirty="0" smtClean="0"/>
              <a:t>镶金白玉臂环</a:t>
            </a:r>
            <a:endParaRPr lang="zh-CN" altLang="en-US" b="1" dirty="0"/>
          </a:p>
        </p:txBody>
      </p:sp>
      <p:sp>
        <p:nvSpPr>
          <p:cNvPr id="16" name="矩形 15"/>
          <p:cNvSpPr/>
          <p:nvPr/>
        </p:nvSpPr>
        <p:spPr>
          <a:xfrm>
            <a:off x="1881158" y="4357694"/>
            <a:ext cx="2723823" cy="369332"/>
          </a:xfrm>
          <a:prstGeom prst="rect">
            <a:avLst/>
          </a:prstGeom>
          <a:solidFill>
            <a:schemeClr val="bg1"/>
          </a:solidFill>
        </p:spPr>
        <p:txBody>
          <a:bodyPr wrap="none">
            <a:spAutoFit/>
          </a:bodyPr>
          <a:lstStyle/>
          <a:p>
            <a:r>
              <a:rPr lang="zh-CN" altLang="en-US" b="1" dirty="0" smtClean="0"/>
              <a:t>鎏金仕女狩猎纹八瓣银杯</a:t>
            </a:r>
            <a:endParaRPr lang="zh-CN" altLang="en-US" b="1" dirty="0"/>
          </a:p>
        </p:txBody>
      </p:sp>
      <p:sp>
        <p:nvSpPr>
          <p:cNvPr id="17" name="矩形 16"/>
          <p:cNvSpPr/>
          <p:nvPr/>
        </p:nvSpPr>
        <p:spPr>
          <a:xfrm>
            <a:off x="4667240" y="6488668"/>
            <a:ext cx="877163" cy="369332"/>
          </a:xfrm>
          <a:prstGeom prst="rect">
            <a:avLst/>
          </a:prstGeom>
          <a:solidFill>
            <a:schemeClr val="bg1"/>
          </a:solidFill>
        </p:spPr>
        <p:txBody>
          <a:bodyPr wrap="none">
            <a:spAutoFit/>
          </a:bodyPr>
          <a:lstStyle/>
          <a:p>
            <a:r>
              <a:rPr lang="zh-CN" altLang="en-US" b="1" dirty="0" smtClean="0"/>
              <a:t>金怪兽</a:t>
            </a:r>
            <a:endParaRPr lang="zh-CN" altLang="en-US" b="1" dirty="0"/>
          </a:p>
        </p:txBody>
      </p:sp>
      <p:sp>
        <p:nvSpPr>
          <p:cNvPr id="18" name="矩形 17"/>
          <p:cNvSpPr/>
          <p:nvPr/>
        </p:nvSpPr>
        <p:spPr>
          <a:xfrm>
            <a:off x="7381884" y="0"/>
            <a:ext cx="1107996" cy="369332"/>
          </a:xfrm>
          <a:prstGeom prst="rect">
            <a:avLst/>
          </a:prstGeom>
          <a:solidFill>
            <a:schemeClr val="bg1"/>
          </a:solidFill>
        </p:spPr>
        <p:txBody>
          <a:bodyPr wrap="none">
            <a:spAutoFit/>
          </a:bodyPr>
          <a:lstStyle/>
          <a:p>
            <a:r>
              <a:rPr lang="zh-CN" altLang="en-US" b="1" dirty="0" smtClean="0"/>
              <a:t>赤金走龙</a:t>
            </a:r>
            <a:endParaRPr lang="zh-CN" altLang="en-US" b="1" dirty="0"/>
          </a:p>
        </p:txBody>
      </p:sp>
      <p:sp>
        <p:nvSpPr>
          <p:cNvPr id="19" name="矩形 18"/>
          <p:cNvSpPr/>
          <p:nvPr/>
        </p:nvSpPr>
        <p:spPr>
          <a:xfrm>
            <a:off x="10136905" y="0"/>
            <a:ext cx="2031325" cy="369332"/>
          </a:xfrm>
          <a:prstGeom prst="rect">
            <a:avLst/>
          </a:prstGeom>
          <a:solidFill>
            <a:schemeClr val="bg1"/>
          </a:solidFill>
        </p:spPr>
        <p:txBody>
          <a:bodyPr wrap="none">
            <a:spAutoFit/>
          </a:bodyPr>
          <a:lstStyle/>
          <a:p>
            <a:r>
              <a:rPr lang="zh-CN" altLang="en-US" b="1" dirty="0" smtClean="0"/>
              <a:t>鎏金伎乐纹八棱杯</a:t>
            </a:r>
            <a:endParaRPr lang="zh-CN" altLang="en-US" b="1" dirty="0"/>
          </a:p>
        </p:txBody>
      </p:sp>
      <p:sp>
        <p:nvSpPr>
          <p:cNvPr id="20" name="矩形 19"/>
          <p:cNvSpPr/>
          <p:nvPr/>
        </p:nvSpPr>
        <p:spPr>
          <a:xfrm>
            <a:off x="3238480" y="2428868"/>
            <a:ext cx="6215106" cy="1323439"/>
          </a:xfrm>
          <a:prstGeom prst="rect">
            <a:avLst/>
          </a:prstGeom>
          <a:noFill/>
        </p:spPr>
        <p:txBody>
          <a:bodyPr wrap="square" lIns="91440" tIns="45720" rIns="91440" bIns="45720">
            <a:spAutoFit/>
          </a:bodyPr>
          <a:lstStyle/>
          <a:p>
            <a:pPr algn="ctr"/>
            <a:r>
              <a:rPr lang="zh-CN" altLang="en-US" sz="8000" b="1" cap="none" spc="0" dirty="0" smtClean="0">
                <a:ln w="10541" cmpd="sng">
                  <a:solidFill>
                    <a:schemeClr val="accent1">
                      <a:shade val="88000"/>
                      <a:satMod val="110000"/>
                    </a:schemeClr>
                  </a:solidFill>
                  <a:prstDash val="solid"/>
                </a:ln>
                <a:solidFill>
                  <a:srgbClr val="FF0000"/>
                </a:solidFill>
                <a:effectLst/>
              </a:rPr>
              <a:t>何家村遗宝</a:t>
            </a:r>
            <a:endParaRPr lang="zh-CN" altLang="en-US" sz="80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5369" y="2519533"/>
            <a:ext cx="3644011" cy="1106805"/>
          </a:xfrm>
          <a:prstGeom prst="rect">
            <a:avLst/>
          </a:prstGeom>
          <a:noFill/>
        </p:spPr>
        <p:txBody>
          <a:bodyPr wrap="square" lIns="91440" tIns="45720" rIns="91440" bIns="45720">
            <a:spAutoFit/>
            <a:scene3d>
              <a:camera prst="orthographicFront"/>
              <a:lightRig rig="threePt" dir="t"/>
            </a:scene3d>
          </a:bodyPr>
          <a:lstStyle/>
          <a:p>
            <a:pPr algn="ctr"/>
            <a:r>
              <a:rPr lang="zh-CN" altLang="en-US" sz="6600" b="1"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感谢倾听</a:t>
            </a:r>
            <a:endParaRPr lang="zh-CN" altLang="en-US" sz="6600" b="1" cap="none" spc="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122287" y="581819"/>
            <a:ext cx="5212080" cy="6451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3600" b="1" cap="none" spc="0" dirty="0" smtClean="0">
                <a:solidFill>
                  <a:schemeClr val="accent1">
                    <a:lumMod val="75000"/>
                  </a:schemeClr>
                </a:solidFill>
                <a:effectLst/>
              </a:rPr>
              <a:t>一、</a:t>
            </a:r>
            <a:r>
              <a:rPr lang="zh-CN" altLang="en-US" sz="3600" b="1" dirty="0">
                <a:solidFill>
                  <a:schemeClr val="accent1">
                    <a:lumMod val="75000"/>
                  </a:schemeClr>
                </a:solidFill>
              </a:rPr>
              <a:t>大唐盛世之</a:t>
            </a:r>
            <a:r>
              <a:rPr lang="zh-CN" altLang="en-US" sz="3600" b="1" dirty="0">
                <a:solidFill>
                  <a:srgbClr val="FF0000"/>
                </a:solidFill>
              </a:rPr>
              <a:t>繁荣</a:t>
            </a:r>
            <a:r>
              <a:rPr lang="zh-CN" altLang="en-US" sz="3600" b="1" dirty="0" smtClean="0">
                <a:solidFill>
                  <a:srgbClr val="FF0000"/>
                </a:solidFill>
              </a:rPr>
              <a:t>景象</a:t>
            </a:r>
            <a:endParaRPr lang="en-US" altLang="zh-CN" sz="3600" b="1" dirty="0">
              <a:solidFill>
                <a:srgbClr val="FF0000"/>
              </a:solidFill>
            </a:endParaRPr>
          </a:p>
        </p:txBody>
      </p:sp>
      <p:grpSp>
        <p:nvGrpSpPr>
          <p:cNvPr id="5" name="组合 4"/>
          <p:cNvGrpSpPr/>
          <p:nvPr/>
        </p:nvGrpSpPr>
        <p:grpSpPr>
          <a:xfrm>
            <a:off x="3589436" y="4428569"/>
            <a:ext cx="4450782" cy="2399110"/>
            <a:chOff x="3589436" y="4417148"/>
            <a:chExt cx="4450782" cy="2399110"/>
          </a:xfrm>
        </p:grpSpPr>
        <p:pic>
          <p:nvPicPr>
            <p:cNvPr id="14" name="图片 9" descr="u=3351980472,37397637&amp;fm=27&amp;gp=0"/>
            <p:cNvPicPr>
              <a:picLocks noChangeAspect="1"/>
            </p:cNvPicPr>
            <p:nvPr/>
          </p:nvPicPr>
          <p:blipFill>
            <a:blip r:embed="rId3"/>
            <a:stretch>
              <a:fillRect/>
            </a:stretch>
          </p:blipFill>
          <p:spPr>
            <a:xfrm>
              <a:off x="3589436" y="4417148"/>
              <a:ext cx="4450782" cy="2384807"/>
            </a:xfrm>
            <a:prstGeom prst="rect">
              <a:avLst/>
            </a:prstGeom>
            <a:noFill/>
            <a:ln w="9525">
              <a:noFill/>
            </a:ln>
          </p:spPr>
        </p:pic>
        <p:sp>
          <p:nvSpPr>
            <p:cNvPr id="15" name="矩形 14"/>
            <p:cNvSpPr/>
            <p:nvPr/>
          </p:nvSpPr>
          <p:spPr>
            <a:xfrm>
              <a:off x="4894805" y="6446926"/>
              <a:ext cx="2160240" cy="369332"/>
            </a:xfrm>
            <a:prstGeom prst="rect">
              <a:avLst/>
            </a:prstGeom>
            <a:solidFill>
              <a:schemeClr val="bg1"/>
            </a:solidFill>
          </p:spPr>
          <p:txBody>
            <a:bodyPr wrap="square">
              <a:spAutoFit/>
            </a:bodyPr>
            <a:lstStyle/>
            <a:p>
              <a:r>
                <a:rPr lang="en-US" altLang="zh-CN" b="1" dirty="0" smtClean="0"/>
                <a:t>《</a:t>
              </a:r>
              <a:r>
                <a:rPr lang="zh-CN" altLang="en-US" b="1" dirty="0" smtClean="0"/>
                <a:t>步辇图</a:t>
              </a:r>
              <a:r>
                <a:rPr lang="en-US" altLang="zh-CN" b="1" dirty="0" smtClean="0"/>
                <a:t>》</a:t>
              </a:r>
              <a:r>
                <a:rPr lang="zh-CN" altLang="en-US" b="1" dirty="0" smtClean="0"/>
                <a:t>阎立本</a:t>
              </a:r>
              <a:endParaRPr lang="zh-CN" altLang="en-US" b="1" dirty="0"/>
            </a:p>
          </p:txBody>
        </p:sp>
      </p:grpSp>
      <p:grpSp>
        <p:nvGrpSpPr>
          <p:cNvPr id="16" name="组合 15"/>
          <p:cNvGrpSpPr/>
          <p:nvPr/>
        </p:nvGrpSpPr>
        <p:grpSpPr>
          <a:xfrm>
            <a:off x="8832304" y="4365104"/>
            <a:ext cx="2736304" cy="2448272"/>
            <a:chOff x="6096000" y="142852"/>
            <a:chExt cx="2284439" cy="2405175"/>
          </a:xfrm>
        </p:grpSpPr>
        <p:pic>
          <p:nvPicPr>
            <p:cNvPr id="17" name="图片 138243" descr="1700"/>
            <p:cNvPicPr>
              <a:picLocks noChangeAspect="1"/>
            </p:cNvPicPr>
            <p:nvPr/>
          </p:nvPicPr>
          <p:blipFill>
            <a:blip r:embed="rId4"/>
            <a:stretch>
              <a:fillRect/>
            </a:stretch>
          </p:blipFill>
          <p:spPr>
            <a:xfrm>
              <a:off x="6096000" y="142852"/>
              <a:ext cx="2284439" cy="2393955"/>
            </a:xfrm>
            <a:prstGeom prst="rect">
              <a:avLst/>
            </a:prstGeom>
            <a:noFill/>
            <a:ln w="38100" cap="flat" cmpd="dbl">
              <a:solidFill>
                <a:srgbClr val="FFFF00"/>
              </a:solidFill>
              <a:prstDash val="solid"/>
              <a:miter/>
              <a:headEnd type="none" w="med" len="med"/>
              <a:tailEnd type="none" w="med" len="med"/>
            </a:ln>
          </p:spPr>
        </p:pic>
        <p:sp>
          <p:nvSpPr>
            <p:cNvPr id="18" name="矩形 17"/>
            <p:cNvSpPr/>
            <p:nvPr/>
          </p:nvSpPr>
          <p:spPr>
            <a:xfrm>
              <a:off x="6838442" y="2213299"/>
              <a:ext cx="1027998" cy="334728"/>
            </a:xfrm>
            <a:prstGeom prst="rect">
              <a:avLst/>
            </a:prstGeom>
            <a:solidFill>
              <a:schemeClr val="bg1"/>
            </a:solidFill>
          </p:spPr>
          <p:txBody>
            <a:bodyPr wrap="square">
              <a:spAutoFit/>
            </a:bodyPr>
            <a:lstStyle/>
            <a:p>
              <a:r>
                <a:rPr lang="zh-CN" altLang="en-US" b="1" dirty="0" smtClean="0"/>
                <a:t>鉴真塑像</a:t>
              </a:r>
              <a:endParaRPr lang="zh-CN" altLang="en-US" b="1" dirty="0"/>
            </a:p>
          </p:txBody>
        </p:sp>
      </p:grpSp>
      <p:sp>
        <p:nvSpPr>
          <p:cNvPr id="19" name="TextBox 20"/>
          <p:cNvSpPr txBox="1"/>
          <p:nvPr/>
        </p:nvSpPr>
        <p:spPr>
          <a:xfrm>
            <a:off x="5071358" y="1170749"/>
            <a:ext cx="7190540" cy="2933065"/>
          </a:xfrm>
          <a:prstGeom prst="rect">
            <a:avLst/>
          </a:prstGeom>
          <a:noFill/>
        </p:spPr>
        <p:txBody>
          <a:bodyPr wrap="square" rtlCol="0">
            <a:spAutoFit/>
          </a:bodyPr>
          <a:lstStyle/>
          <a:p>
            <a:pPr>
              <a:lnSpc>
                <a:spcPts val="2500"/>
              </a:lnSpc>
            </a:pPr>
            <a:r>
              <a:rPr lang="zh-CN" altLang="en-US" sz="2000" b="1" dirty="0" smtClean="0"/>
              <a:t>     </a:t>
            </a:r>
            <a:r>
              <a:rPr lang="zh-CN" altLang="en-US" sz="2400" b="1" dirty="0" smtClean="0">
                <a:latin typeface="华文楷体" panose="02010600040101010101" pitchFamily="2" charset="-122"/>
                <a:ea typeface="华文楷体" panose="02010600040101010101" pitchFamily="2" charset="-122"/>
              </a:rPr>
              <a:t>唐初（</a:t>
            </a:r>
            <a:r>
              <a:rPr lang="en-US" altLang="zh-CN" sz="2400" b="1" dirty="0" smtClean="0">
                <a:latin typeface="华文楷体" panose="02010600040101010101" pitchFamily="2" charset="-122"/>
                <a:ea typeface="华文楷体" panose="02010600040101010101" pitchFamily="2" charset="-122"/>
              </a:rPr>
              <a:t>618—626</a:t>
            </a:r>
            <a:r>
              <a:rPr lang="zh-CN" altLang="en-US" sz="2400" b="1" dirty="0" smtClean="0">
                <a:latin typeface="华文楷体" panose="02010600040101010101" pitchFamily="2" charset="-122"/>
                <a:ea typeface="华文楷体" panose="02010600040101010101" pitchFamily="2" charset="-122"/>
              </a:rPr>
              <a:t>年）户籍数量约</a:t>
            </a:r>
            <a:r>
              <a:rPr lang="en-US" altLang="zh-CN" sz="2400" b="1" dirty="0" smtClean="0">
                <a:solidFill>
                  <a:srgbClr val="FF0000"/>
                </a:solidFill>
                <a:latin typeface="华文楷体" panose="02010600040101010101" pitchFamily="2" charset="-122"/>
                <a:ea typeface="华文楷体" panose="02010600040101010101" pitchFamily="2" charset="-122"/>
              </a:rPr>
              <a:t>200</a:t>
            </a:r>
            <a:r>
              <a:rPr lang="zh-CN" altLang="en-US" sz="2400" b="1" dirty="0" smtClean="0">
                <a:solidFill>
                  <a:srgbClr val="FF0000"/>
                </a:solidFill>
                <a:latin typeface="华文楷体" panose="02010600040101010101" pitchFamily="2" charset="-122"/>
                <a:ea typeface="华文楷体" panose="02010600040101010101" pitchFamily="2" charset="-122"/>
              </a:rPr>
              <a:t>万</a:t>
            </a:r>
            <a:r>
              <a:rPr lang="zh-CN" altLang="en-US" sz="2400" b="1" dirty="0" smtClean="0">
                <a:latin typeface="华文楷体" panose="02010600040101010101" pitchFamily="2" charset="-122"/>
                <a:ea typeface="华文楷体" panose="02010600040101010101" pitchFamily="2" charset="-122"/>
              </a:rPr>
              <a:t>，到天宝十三年（</a:t>
            </a:r>
            <a:r>
              <a:rPr lang="en-US" altLang="zh-CN" sz="2400" b="1" dirty="0" smtClean="0">
                <a:latin typeface="华文楷体" panose="02010600040101010101" pitchFamily="2" charset="-122"/>
                <a:ea typeface="华文楷体" panose="02010600040101010101" pitchFamily="2" charset="-122"/>
              </a:rPr>
              <a:t>735</a:t>
            </a:r>
            <a:r>
              <a:rPr lang="zh-CN" altLang="en-US" sz="2400" b="1" dirty="0" smtClean="0">
                <a:latin typeface="华文楷体" panose="02010600040101010101" pitchFamily="2" charset="-122"/>
                <a:ea typeface="华文楷体" panose="02010600040101010101" pitchFamily="2" charset="-122"/>
              </a:rPr>
              <a:t>年）户籍数增加到约</a:t>
            </a:r>
            <a:r>
              <a:rPr lang="en-US" altLang="zh-CN" sz="2400" b="1" dirty="0" smtClean="0">
                <a:solidFill>
                  <a:srgbClr val="FF0000"/>
                </a:solidFill>
                <a:latin typeface="华文楷体" panose="02010600040101010101" pitchFamily="2" charset="-122"/>
                <a:ea typeface="华文楷体" panose="02010600040101010101" pitchFamily="2" charset="-122"/>
              </a:rPr>
              <a:t>906</a:t>
            </a:r>
            <a:r>
              <a:rPr lang="zh-CN" altLang="en-US" sz="2400" b="1" dirty="0" smtClean="0">
                <a:solidFill>
                  <a:srgbClr val="FF0000"/>
                </a:solidFill>
                <a:latin typeface="华文楷体" panose="02010600040101010101" pitchFamily="2" charset="-122"/>
                <a:ea typeface="华文楷体" panose="02010600040101010101" pitchFamily="2" charset="-122"/>
              </a:rPr>
              <a:t>万</a:t>
            </a:r>
            <a:r>
              <a:rPr lang="zh-CN" altLang="en-US" sz="2400" b="1" dirty="0" smtClean="0">
                <a:latin typeface="华文楷体" panose="02010600040101010101" pitchFamily="2" charset="-122"/>
                <a:ea typeface="华文楷体" panose="02010600040101010101" pitchFamily="2" charset="-122"/>
              </a:rPr>
              <a:t>，人口约</a:t>
            </a:r>
            <a:r>
              <a:rPr lang="en-US" altLang="zh-CN" sz="2400" b="1" dirty="0" smtClean="0">
                <a:solidFill>
                  <a:srgbClr val="FF0000"/>
                </a:solidFill>
                <a:latin typeface="华文楷体" panose="02010600040101010101" pitchFamily="2" charset="-122"/>
                <a:ea typeface="华文楷体" panose="02010600040101010101" pitchFamily="2" charset="-122"/>
              </a:rPr>
              <a:t>5288</a:t>
            </a:r>
            <a:r>
              <a:rPr lang="zh-CN" altLang="en-US" sz="2400" b="1" dirty="0" smtClean="0">
                <a:solidFill>
                  <a:srgbClr val="FF0000"/>
                </a:solidFill>
                <a:latin typeface="华文楷体" panose="02010600040101010101" pitchFamily="2" charset="-122"/>
                <a:ea typeface="华文楷体" panose="02010600040101010101" pitchFamily="2" charset="-122"/>
              </a:rPr>
              <a:t>万</a:t>
            </a:r>
            <a:r>
              <a:rPr lang="zh-CN" altLang="en-US" sz="2400" b="1" dirty="0">
                <a:latin typeface="华文楷体" panose="02010600040101010101" pitchFamily="2" charset="-122"/>
                <a:ea typeface="华文楷体" panose="02010600040101010101" pitchFamily="2" charset="-122"/>
              </a:rPr>
              <a:t>人</a:t>
            </a:r>
            <a:r>
              <a:rPr lang="zh-CN" altLang="en-US" sz="2400" b="1"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     </a:t>
            </a:r>
            <a:endParaRPr lang="en-US" altLang="zh-CN" sz="2400" dirty="0" smtClean="0">
              <a:latin typeface="华文楷体" panose="02010600040101010101" pitchFamily="2" charset="-122"/>
              <a:ea typeface="华文楷体" panose="02010600040101010101" pitchFamily="2" charset="-122"/>
            </a:endParaRPr>
          </a:p>
          <a:p>
            <a:pPr algn="r">
              <a:lnSpc>
                <a:spcPts val="2500"/>
              </a:lnSpc>
            </a:pPr>
            <a:r>
              <a:rPr lang="en-US" altLang="zh-CN" dirty="0" smtClean="0"/>
              <a:t>——</a:t>
            </a:r>
            <a:r>
              <a:rPr lang="zh-CN" altLang="en-US" dirty="0" smtClean="0"/>
              <a:t>刘叔鹤</a:t>
            </a:r>
            <a:r>
              <a:rPr lang="en-US" altLang="zh-CN" dirty="0" smtClean="0"/>
              <a:t>《</a:t>
            </a:r>
            <a:r>
              <a:rPr lang="zh-CN" altLang="en-US" dirty="0" smtClean="0"/>
              <a:t>唐朝的检括户口与人口统计</a:t>
            </a:r>
            <a:r>
              <a:rPr lang="en-US" altLang="zh-CN" dirty="0" smtClean="0"/>
              <a:t>》</a:t>
            </a:r>
            <a:r>
              <a:rPr lang="zh-CN" altLang="en-US" dirty="0" smtClean="0">
                <a:latin typeface="华文楷体" panose="02010600040101010101" pitchFamily="2" charset="-122"/>
                <a:ea typeface="华文楷体" panose="02010600040101010101" pitchFamily="2" charset="-122"/>
              </a:rPr>
              <a:t>          </a:t>
            </a:r>
            <a:endParaRPr lang="en-US" altLang="zh-CN" dirty="0" smtClean="0">
              <a:latin typeface="华文楷体" panose="02010600040101010101" pitchFamily="2" charset="-122"/>
              <a:ea typeface="华文楷体" panose="02010600040101010101" pitchFamily="2" charset="-122"/>
            </a:endParaRPr>
          </a:p>
          <a:p>
            <a:pPr>
              <a:lnSpc>
                <a:spcPts val="2500"/>
              </a:lnSpc>
            </a:pPr>
            <a:r>
              <a:rPr lang="zh-CN" altLang="en-US" sz="2400" b="1" dirty="0" smtClean="0">
                <a:latin typeface="华文楷体" panose="02010600040101010101" pitchFamily="2" charset="-122"/>
                <a:ea typeface="华文楷体" panose="02010600040101010101" pitchFamily="2" charset="-122"/>
              </a:rPr>
              <a:t>      到了开元盛世，唐朝经济更是发展到新的高峰，以致“</a:t>
            </a:r>
            <a:r>
              <a:rPr lang="zh-CN" altLang="en-US" sz="2400" b="1" dirty="0" smtClean="0">
                <a:solidFill>
                  <a:srgbClr val="FF0000"/>
                </a:solidFill>
                <a:latin typeface="华文楷体" panose="02010600040101010101" pitchFamily="2" charset="-122"/>
                <a:ea typeface="华文楷体" panose="02010600040101010101" pitchFamily="2" charset="-122"/>
              </a:rPr>
              <a:t>左右藏库，财务山积，不可胜较</a:t>
            </a:r>
            <a:r>
              <a:rPr lang="zh-CN" altLang="en-US" sz="2400" b="1" dirty="0" smtClean="0">
                <a:latin typeface="华文楷体" panose="02010600040101010101" pitchFamily="2" charset="-122"/>
                <a:ea typeface="华文楷体" panose="02010600040101010101" pitchFamily="2" charset="-122"/>
              </a:rPr>
              <a:t>”，经济实力超过周边任何国家，成为当时世界上最强大的国家，同时也超过以往的任何一个朝代。</a:t>
            </a:r>
            <a:endParaRPr lang="en-US" altLang="zh-CN" sz="2400" b="1" dirty="0" smtClean="0">
              <a:latin typeface="华文楷体" panose="02010600040101010101" pitchFamily="2" charset="-122"/>
              <a:ea typeface="华文楷体" panose="02010600040101010101" pitchFamily="2" charset="-122"/>
            </a:endParaRPr>
          </a:p>
          <a:p>
            <a:pPr algn="r"/>
            <a:r>
              <a:rPr lang="en-US" altLang="zh-CN" dirty="0"/>
              <a:t>——</a:t>
            </a:r>
            <a:r>
              <a:rPr lang="zh-CN" altLang="en-US" dirty="0"/>
              <a:t>王仁裕</a:t>
            </a:r>
            <a:r>
              <a:rPr lang="en-US" altLang="zh-CN" dirty="0"/>
              <a:t>《</a:t>
            </a:r>
            <a:r>
              <a:rPr lang="zh-CN" altLang="en-US" dirty="0"/>
              <a:t>开元天宝遗事十种</a:t>
            </a:r>
            <a:r>
              <a:rPr lang="en-US" altLang="zh-CN" dirty="0"/>
              <a:t>》</a:t>
            </a:r>
          </a:p>
        </p:txBody>
      </p:sp>
      <p:pic>
        <p:nvPicPr>
          <p:cNvPr id="20" name="Picture 2" descr="https://gss1.bdstatic.com/-vo3dSag_xI4khGkpoWK1HF6hhy/baike/c0%3Dbaike116%2C5%2C5%2C116%2C38/sign=fdaaccbba118972bb737089887a410ec/78310a55b319ebc49af986368826cffc1f17169f.jpg"/>
          <p:cNvPicPr>
            <a:picLocks noChangeAspect="1" noChangeArrowheads="1"/>
          </p:cNvPicPr>
          <p:nvPr/>
        </p:nvPicPr>
        <p:blipFill>
          <a:blip r:embed="rId5" cstate="print"/>
          <a:srcRect/>
          <a:stretch>
            <a:fillRect/>
          </a:stretch>
        </p:blipFill>
        <p:spPr bwMode="auto">
          <a:xfrm>
            <a:off x="261031" y="4268056"/>
            <a:ext cx="1715300" cy="2498620"/>
          </a:xfrm>
          <a:prstGeom prst="rect">
            <a:avLst/>
          </a:prstGeom>
          <a:noFill/>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76" y="1123669"/>
            <a:ext cx="4415429" cy="3078648"/>
          </a:xfrm>
          <a:prstGeom prst="rect">
            <a:avLst/>
          </a:prstGeom>
        </p:spPr>
      </p:pic>
      <p:sp>
        <p:nvSpPr>
          <p:cNvPr id="12" name="矩形 11"/>
          <p:cNvSpPr/>
          <p:nvPr/>
        </p:nvSpPr>
        <p:spPr>
          <a:xfrm>
            <a:off x="191345" y="4025758"/>
            <a:ext cx="4880014" cy="368300"/>
          </a:xfrm>
          <a:prstGeom prst="rect">
            <a:avLst/>
          </a:prstGeom>
          <a:solidFill>
            <a:schemeClr val="bg1"/>
          </a:solidFill>
        </p:spPr>
        <p:txBody>
          <a:bodyPr wrap="square">
            <a:spAutoFit/>
          </a:bodyPr>
          <a:lstStyle/>
          <a:p>
            <a:r>
              <a:rPr lang="en-US" altLang="zh-CN" b="1" dirty="0" smtClean="0"/>
              <a:t>《</a:t>
            </a:r>
            <a:r>
              <a:rPr lang="zh-CN" altLang="en-US" b="1" dirty="0" smtClean="0"/>
              <a:t>唐朝前期疆域与边疆各族的分布图</a:t>
            </a:r>
            <a:r>
              <a:rPr lang="en-US" altLang="zh-CN" b="1" dirty="0" smtClean="0"/>
              <a:t>》</a:t>
            </a:r>
            <a:r>
              <a:rPr lang="zh-CN" altLang="en-US" b="1" dirty="0"/>
              <a:t>（</a:t>
            </a:r>
            <a:r>
              <a:rPr lang="en-US" altLang="zh-CN" b="1" dirty="0"/>
              <a:t>669</a:t>
            </a:r>
            <a:r>
              <a:rPr lang="zh-CN" altLang="en-US" b="1" dirty="0"/>
              <a:t>年）</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p:cNvSpPr txBox="1"/>
          <p:nvPr/>
        </p:nvSpPr>
        <p:spPr>
          <a:xfrm>
            <a:off x="845307" y="738647"/>
            <a:ext cx="10501386" cy="3600986"/>
          </a:xfrm>
          <a:prstGeom prst="rect">
            <a:avLst/>
          </a:prstGeom>
          <a:noFill/>
        </p:spPr>
        <p:txBody>
          <a:bodyPr wrap="square" rtlCol="0">
            <a:spAutoFit/>
          </a:bodyPr>
          <a:lstStyle/>
          <a:p>
            <a:pPr>
              <a:lnSpc>
                <a:spcPct val="150000"/>
              </a:lnSpc>
            </a:pPr>
            <a:r>
              <a:rPr lang="zh-CN" altLang="en-US" b="1" dirty="0"/>
              <a:t> </a:t>
            </a:r>
            <a:r>
              <a:rPr lang="zh-CN" altLang="en-US" b="1" dirty="0" smtClean="0"/>
              <a:t>            </a:t>
            </a:r>
            <a:r>
              <a:rPr lang="zh-CN" altLang="en-US" sz="3200" b="1" dirty="0" smtClean="0">
                <a:latin typeface="华文楷体" panose="02010600040101010101" pitchFamily="2" charset="-122"/>
                <a:ea typeface="华文楷体" panose="02010600040101010101" pitchFamily="2" charset="-122"/>
              </a:rPr>
              <a:t>盛唐的繁荣昌盛从根本上说，无疑是</a:t>
            </a:r>
            <a:r>
              <a:rPr lang="zh-CN" altLang="en-US" sz="3200" b="1" dirty="0" smtClean="0">
                <a:solidFill>
                  <a:srgbClr val="FF0000"/>
                </a:solidFill>
                <a:latin typeface="华文楷体" panose="02010600040101010101" pitchFamily="2" charset="-122"/>
                <a:ea typeface="华文楷体" panose="02010600040101010101" pitchFamily="2" charset="-122"/>
              </a:rPr>
              <a:t>各族劳动人民用血和汗</a:t>
            </a:r>
            <a:r>
              <a:rPr lang="zh-CN" altLang="en-US" sz="3200" b="1" dirty="0" smtClean="0">
                <a:latin typeface="华文楷体" panose="02010600040101010101" pitchFamily="2" charset="-122"/>
                <a:ea typeface="华文楷体" panose="02010600040101010101" pitchFamily="2" charset="-122"/>
              </a:rPr>
              <a:t>谱写成的，但也和初唐的</a:t>
            </a:r>
            <a:r>
              <a:rPr lang="zh-CN" altLang="en-US" sz="3200" b="1" dirty="0" smtClean="0">
                <a:solidFill>
                  <a:srgbClr val="FF0000"/>
                </a:solidFill>
                <a:latin typeface="华文楷体" panose="02010600040101010101" pitchFamily="2" charset="-122"/>
                <a:ea typeface="华文楷体" panose="02010600040101010101" pitchFamily="2" charset="-122"/>
              </a:rPr>
              <a:t>唐太宗、武则天两代的文治武功</a:t>
            </a:r>
            <a:r>
              <a:rPr lang="zh-CN" altLang="en-US" sz="3200" b="1" dirty="0" smtClean="0">
                <a:latin typeface="华文楷体" panose="02010600040101010101" pitchFamily="2" charset="-122"/>
                <a:ea typeface="华文楷体" panose="02010600040101010101" pitchFamily="2" charset="-122"/>
              </a:rPr>
              <a:t>，特别是</a:t>
            </a:r>
            <a:r>
              <a:rPr lang="zh-CN" altLang="en-US" sz="3200" b="1" dirty="0" smtClean="0">
                <a:solidFill>
                  <a:srgbClr val="FF0000"/>
                </a:solidFill>
                <a:latin typeface="华文楷体" panose="02010600040101010101" pitchFamily="2" charset="-122"/>
                <a:ea typeface="华文楷体" panose="02010600040101010101" pitchFamily="2" charset="-122"/>
              </a:rPr>
              <a:t>以唐玄宗为首的统治集团，调整封建国家机器</a:t>
            </a:r>
            <a:r>
              <a:rPr lang="zh-CN" altLang="en-US" sz="3200" b="1" dirty="0" smtClean="0">
                <a:latin typeface="华文楷体" panose="02010600040101010101" pitchFamily="2" charset="-122"/>
                <a:ea typeface="华文楷体" panose="02010600040101010101" pitchFamily="2" charset="-122"/>
              </a:rPr>
              <a:t>，发挥了较高效能有很大关系。</a:t>
            </a:r>
            <a:endParaRPr lang="en-US" altLang="zh-CN" sz="3200" b="1" dirty="0" smtClean="0">
              <a:latin typeface="华文楷体" panose="02010600040101010101" pitchFamily="2" charset="-122"/>
              <a:ea typeface="华文楷体" panose="02010600040101010101" pitchFamily="2" charset="-122"/>
            </a:endParaRPr>
          </a:p>
          <a:p>
            <a:pPr algn="r">
              <a:lnSpc>
                <a:spcPct val="150000"/>
              </a:lnSpc>
            </a:pPr>
            <a:r>
              <a:rPr lang="en-US" altLang="zh-CN" sz="2400" dirty="0" smtClean="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徐州师范大学刘希为教授</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盛唐行政机构效能初探</a:t>
            </a:r>
            <a:r>
              <a:rPr lang="en-US" altLang="zh-CN" sz="2400" dirty="0" smtClean="0">
                <a:latin typeface="华文楷体" panose="02010600040101010101" pitchFamily="2" charset="-122"/>
                <a:ea typeface="华文楷体" panose="02010600040101010101" pitchFamily="2" charset="-122"/>
              </a:rPr>
              <a:t>》</a:t>
            </a:r>
          </a:p>
        </p:txBody>
      </p:sp>
      <p:sp>
        <p:nvSpPr>
          <p:cNvPr id="2" name="文本框 1"/>
          <p:cNvSpPr txBox="1"/>
          <p:nvPr/>
        </p:nvSpPr>
        <p:spPr>
          <a:xfrm>
            <a:off x="983432" y="4478205"/>
            <a:ext cx="10441160" cy="1076325"/>
          </a:xfrm>
          <a:prstGeom prst="rect">
            <a:avLst/>
          </a:prstGeom>
          <a:noFill/>
        </p:spPr>
        <p:txBody>
          <a:bodyPr wrap="square" rtlCol="0">
            <a:spAutoFit/>
          </a:bodyPr>
          <a:lstStyle/>
          <a:p>
            <a:r>
              <a:rPr lang="en-US" altLang="zh-CN" sz="3200" dirty="0" smtClean="0">
                <a:latin typeface="华文楷体" panose="02010600040101010101" pitchFamily="2" charset="-122"/>
                <a:ea typeface="华文楷体" panose="02010600040101010101" pitchFamily="2" charset="-122"/>
              </a:rPr>
              <a:t>1.</a:t>
            </a:r>
            <a:r>
              <a:rPr lang="zh-CN" altLang="en-US" sz="3200" dirty="0" smtClean="0">
                <a:latin typeface="华文楷体" panose="02010600040101010101" pitchFamily="2" charset="-122"/>
                <a:ea typeface="华文楷体" panose="02010600040101010101" pitchFamily="2" charset="-122"/>
              </a:rPr>
              <a:t>各族劳动人民的辛勤劳作；</a:t>
            </a:r>
            <a:endParaRPr lang="en-US" altLang="zh-CN" sz="3200" dirty="0" smtClean="0">
              <a:solidFill>
                <a:srgbClr val="0070C0"/>
              </a:solidFill>
              <a:latin typeface="华文楷体" panose="02010600040101010101" pitchFamily="2" charset="-122"/>
              <a:ea typeface="华文楷体" panose="02010600040101010101" pitchFamily="2" charset="-122"/>
            </a:endParaRPr>
          </a:p>
          <a:p>
            <a:r>
              <a:rPr lang="en-US" altLang="zh-CN" sz="3200" dirty="0" smtClean="0">
                <a:latin typeface="华文楷体" panose="02010600040101010101" pitchFamily="2" charset="-122"/>
                <a:ea typeface="华文楷体" panose="02010600040101010101" pitchFamily="2" charset="-122"/>
              </a:rPr>
              <a:t>2.</a:t>
            </a:r>
            <a:r>
              <a:rPr lang="zh-CN" altLang="en-US" sz="3200" dirty="0" smtClean="0">
                <a:latin typeface="华文楷体" panose="02010600040101010101" pitchFamily="2" charset="-122"/>
                <a:ea typeface="华文楷体" panose="02010600040101010101" pitchFamily="2" charset="-122"/>
              </a:rPr>
              <a:t>唐太宗、武则天、唐玄宗三位君主的励精图治。</a:t>
            </a:r>
            <a:endParaRPr lang="en-US" altLang="zh-CN" sz="3200" dirty="0" smtClean="0">
              <a:solidFill>
                <a:srgbClr val="0070C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7" descr="20120613161922817676 (1).jpg"/>
          <p:cNvPicPr>
            <a:picLocks noChangeAspect="1"/>
          </p:cNvPicPr>
          <p:nvPr/>
        </p:nvPicPr>
        <p:blipFill>
          <a:blip r:embed="rId2"/>
          <a:stretch>
            <a:fillRect/>
          </a:stretch>
        </p:blipFill>
        <p:spPr>
          <a:xfrm>
            <a:off x="78616" y="1700808"/>
            <a:ext cx="2541905" cy="3072130"/>
          </a:xfrm>
          <a:prstGeom prst="rect">
            <a:avLst/>
          </a:prstGeom>
        </p:spPr>
      </p:pic>
      <p:sp>
        <p:nvSpPr>
          <p:cNvPr id="6" name="文本框 5"/>
          <p:cNvSpPr txBox="1"/>
          <p:nvPr/>
        </p:nvSpPr>
        <p:spPr>
          <a:xfrm>
            <a:off x="2783632" y="1501815"/>
            <a:ext cx="8856984" cy="4031873"/>
          </a:xfrm>
          <a:prstGeom prst="rect">
            <a:avLst/>
          </a:prstGeom>
          <a:noFill/>
        </p:spPr>
        <p:txBody>
          <a:bodyPr wrap="square" rtlCol="0">
            <a:spAutoFit/>
          </a:bodyPr>
          <a:lstStyle/>
          <a:p>
            <a:r>
              <a:rPr lang="zh-CN" altLang="en-US" sz="2800" dirty="0" smtClean="0"/>
              <a:t>         </a:t>
            </a:r>
            <a:r>
              <a:rPr lang="zh-CN" altLang="en-US" sz="3200" b="1" dirty="0" smtClean="0">
                <a:latin typeface="华文楷体" panose="02010600040101010101" pitchFamily="2" charset="-122"/>
                <a:ea typeface="华文楷体" panose="02010600040101010101" pitchFamily="2" charset="-122"/>
              </a:rPr>
              <a:t>唐太宗</a:t>
            </a:r>
            <a:r>
              <a:rPr lang="zh-CN" altLang="en-US" sz="3200" b="1" dirty="0">
                <a:latin typeface="华文楷体" panose="02010600040101010101" pitchFamily="2" charset="-122"/>
                <a:ea typeface="华文楷体" panose="02010600040101010101" pitchFamily="2" charset="-122"/>
              </a:rPr>
              <a:t>李世民（</a:t>
            </a:r>
            <a:r>
              <a:rPr lang="en-US" altLang="zh-CN" sz="3200" b="1" dirty="0">
                <a:latin typeface="华文楷体" panose="02010600040101010101" pitchFamily="2" charset="-122"/>
                <a:ea typeface="华文楷体" panose="02010600040101010101" pitchFamily="2" charset="-122"/>
              </a:rPr>
              <a:t>598</a:t>
            </a:r>
            <a:r>
              <a:rPr lang="zh-CN" altLang="en-US" sz="3200" b="1" dirty="0" smtClean="0">
                <a:latin typeface="华文楷体" panose="02010600040101010101" pitchFamily="2" charset="-122"/>
                <a:ea typeface="华文楷体" panose="02010600040101010101" pitchFamily="2" charset="-122"/>
              </a:rPr>
              <a:t>年－</a:t>
            </a:r>
            <a:r>
              <a:rPr lang="en-US" altLang="zh-CN" sz="3200" b="1" dirty="0">
                <a:latin typeface="华文楷体" panose="02010600040101010101" pitchFamily="2" charset="-122"/>
                <a:ea typeface="华文楷体" panose="02010600040101010101" pitchFamily="2" charset="-122"/>
              </a:rPr>
              <a:t>649</a:t>
            </a:r>
            <a:r>
              <a:rPr lang="zh-CN" altLang="en-US" sz="3200" b="1" dirty="0" smtClean="0">
                <a:latin typeface="华文楷体" panose="02010600040101010101" pitchFamily="2" charset="-122"/>
                <a:ea typeface="华文楷体" panose="02010600040101010101" pitchFamily="2" charset="-122"/>
              </a:rPr>
              <a:t>年），</a:t>
            </a:r>
            <a:r>
              <a:rPr lang="zh-CN" altLang="en-US" sz="3200" b="1" dirty="0">
                <a:latin typeface="华文楷体" panose="02010600040101010101" pitchFamily="2" charset="-122"/>
                <a:ea typeface="华文楷体" panose="02010600040101010101" pitchFamily="2" charset="-122"/>
              </a:rPr>
              <a:t>唐高祖李渊嫡次子</a:t>
            </a:r>
            <a:r>
              <a:rPr lang="zh-CN" altLang="en-US" sz="3200" b="1" dirty="0" smtClean="0">
                <a:latin typeface="华文楷体" panose="02010600040101010101" pitchFamily="2" charset="-122"/>
                <a:ea typeface="华文楷体" panose="02010600040101010101" pitchFamily="2" charset="-122"/>
              </a:rPr>
              <a:t>。</a:t>
            </a:r>
            <a:r>
              <a:rPr lang="zh-CN" altLang="en-US" sz="3200" b="1" dirty="0">
                <a:latin typeface="华文楷体" panose="02010600040101010101" pitchFamily="2" charset="-122"/>
                <a:ea typeface="华文楷体" panose="02010600040101010101" pitchFamily="2" charset="-122"/>
              </a:rPr>
              <a:t>唐朝第二位皇帝（</a:t>
            </a:r>
            <a:r>
              <a:rPr lang="en-US" altLang="zh-CN" sz="3200" b="1" dirty="0">
                <a:latin typeface="华文楷体" panose="02010600040101010101" pitchFamily="2" charset="-122"/>
                <a:ea typeface="华文楷体" panose="02010600040101010101" pitchFamily="2" charset="-122"/>
              </a:rPr>
              <a:t>626~649</a:t>
            </a:r>
            <a:r>
              <a:rPr lang="zh-CN" altLang="en-US" sz="3200" b="1" dirty="0">
                <a:latin typeface="华文楷体" panose="02010600040101010101" pitchFamily="2" charset="-122"/>
                <a:ea typeface="华文楷体" panose="02010600040101010101" pitchFamily="2" charset="-122"/>
              </a:rPr>
              <a:t>年在位），杰出的政治家</a:t>
            </a:r>
            <a:r>
              <a:rPr lang="zh-CN" altLang="en-US" sz="3200" b="1" dirty="0" smtClean="0">
                <a:latin typeface="华文楷体" panose="02010600040101010101" pitchFamily="2" charset="-122"/>
                <a:ea typeface="华文楷体" panose="02010600040101010101" pitchFamily="2" charset="-122"/>
              </a:rPr>
              <a:t>、军事家</a:t>
            </a:r>
            <a:r>
              <a:rPr lang="zh-CN" altLang="en-US" sz="3200" b="1" dirty="0">
                <a:latin typeface="华文楷体" panose="02010600040101010101" pitchFamily="2" charset="-122"/>
                <a:ea typeface="华文楷体" panose="02010600040101010101" pitchFamily="2" charset="-122"/>
              </a:rPr>
              <a:t>、诗人</a:t>
            </a:r>
            <a:r>
              <a:rPr lang="zh-CN" altLang="en-US" sz="3200" b="1" dirty="0" smtClean="0">
                <a:latin typeface="华文楷体" panose="02010600040101010101" pitchFamily="2" charset="-122"/>
                <a:ea typeface="华文楷体" panose="02010600040101010101" pitchFamily="2" charset="-122"/>
              </a:rPr>
              <a:t>。少年</a:t>
            </a:r>
            <a:r>
              <a:rPr lang="zh-CN" altLang="en-US" sz="3200" b="1" dirty="0">
                <a:latin typeface="华文楷体" panose="02010600040101010101" pitchFamily="2" charset="-122"/>
                <a:ea typeface="华文楷体" panose="02010600040101010101" pitchFamily="2" charset="-122"/>
              </a:rPr>
              <a:t>从军</a:t>
            </a:r>
            <a:r>
              <a:rPr lang="zh-CN" altLang="en-US" sz="3200" b="1" dirty="0" smtClean="0">
                <a:latin typeface="华文楷体" panose="02010600040101010101" pitchFamily="2" charset="-122"/>
                <a:ea typeface="华文楷体" panose="02010600040101010101" pitchFamily="2" charset="-122"/>
              </a:rPr>
              <a:t>，足智多谋，善于</a:t>
            </a:r>
            <a:r>
              <a:rPr lang="zh-CN" altLang="en-US" sz="3200" b="1" dirty="0">
                <a:latin typeface="华文楷体" panose="02010600040101010101" pitchFamily="2" charset="-122"/>
                <a:ea typeface="华文楷体" panose="02010600040101010101" pitchFamily="2" charset="-122"/>
              </a:rPr>
              <a:t>用兵</a:t>
            </a:r>
            <a:r>
              <a:rPr lang="zh-CN" altLang="en-US" sz="3200" b="1" dirty="0" smtClean="0">
                <a:latin typeface="华文楷体" panose="02010600040101010101" pitchFamily="2" charset="-122"/>
                <a:ea typeface="华文楷体" panose="02010600040101010101" pitchFamily="2" charset="-122"/>
              </a:rPr>
              <a:t>，在唐朝</a:t>
            </a:r>
            <a:r>
              <a:rPr lang="zh-CN" altLang="en-US" sz="3200" b="1" dirty="0">
                <a:latin typeface="华文楷体" panose="02010600040101010101" pitchFamily="2" charset="-122"/>
                <a:ea typeface="华文楷体" panose="02010600040101010101" pitchFamily="2" charset="-122"/>
              </a:rPr>
              <a:t>的建立与统一</a:t>
            </a:r>
            <a:r>
              <a:rPr lang="zh-CN" altLang="en-US" sz="3200" b="1" dirty="0" smtClean="0">
                <a:latin typeface="华文楷体" panose="02010600040101010101" pitchFamily="2" charset="-122"/>
                <a:ea typeface="华文楷体" panose="02010600040101010101" pitchFamily="2" charset="-122"/>
              </a:rPr>
              <a:t>过程中立</a:t>
            </a:r>
            <a:r>
              <a:rPr lang="zh-CN" altLang="en-US" sz="3200" b="1" dirty="0">
                <a:latin typeface="华文楷体" panose="02010600040101010101" pitchFamily="2" charset="-122"/>
                <a:ea typeface="华文楷体" panose="02010600040101010101" pitchFamily="2" charset="-122"/>
              </a:rPr>
              <a:t>下赫赫战功</a:t>
            </a:r>
            <a:r>
              <a:rPr lang="zh-CN" altLang="en-US" sz="3200" b="1" dirty="0" smtClean="0">
                <a:latin typeface="华文楷体" panose="02010600040101010101" pitchFamily="2" charset="-122"/>
                <a:ea typeface="华文楷体" panose="02010600040101010101" pitchFamily="2" charset="-122"/>
              </a:rPr>
              <a:t>，册封为秦</a:t>
            </a:r>
            <a:r>
              <a:rPr lang="zh-CN" altLang="en-US" sz="3200" b="1" dirty="0">
                <a:latin typeface="华文楷体" panose="02010600040101010101" pitchFamily="2" charset="-122"/>
                <a:ea typeface="华文楷体" panose="02010600040101010101" pitchFamily="2" charset="-122"/>
              </a:rPr>
              <a:t>王</a:t>
            </a:r>
            <a:r>
              <a:rPr lang="zh-CN" altLang="en-US" sz="3200" b="1" dirty="0" smtClean="0">
                <a:latin typeface="华文楷体" panose="02010600040101010101" pitchFamily="2" charset="-122"/>
                <a:ea typeface="华文楷体" panose="02010600040101010101" pitchFamily="2" charset="-122"/>
              </a:rPr>
              <a:t>。     </a:t>
            </a:r>
            <a:endParaRPr lang="en-US" altLang="zh-CN" sz="3200" b="1" dirty="0" smtClean="0">
              <a:latin typeface="华文楷体" panose="02010600040101010101" pitchFamily="2" charset="-122"/>
              <a:ea typeface="华文楷体" panose="02010600040101010101" pitchFamily="2" charset="-122"/>
            </a:endParaRPr>
          </a:p>
          <a:p>
            <a:r>
              <a:rPr lang="en-US" altLang="zh-CN" sz="3200" b="1" dirty="0">
                <a:latin typeface="华文楷体" panose="02010600040101010101" pitchFamily="2" charset="-122"/>
                <a:ea typeface="华文楷体" panose="02010600040101010101" pitchFamily="2" charset="-122"/>
              </a:rPr>
              <a:t> </a:t>
            </a:r>
            <a:r>
              <a:rPr lang="en-US" altLang="zh-CN" sz="3200" b="1" dirty="0" smtClean="0">
                <a:latin typeface="华文楷体" panose="02010600040101010101" pitchFamily="2" charset="-122"/>
                <a:ea typeface="华文楷体" panose="02010600040101010101" pitchFamily="2" charset="-122"/>
              </a:rPr>
              <a:t>     </a:t>
            </a:r>
            <a:r>
              <a:rPr lang="zh-CN" altLang="en-US" sz="3200" b="1" dirty="0" smtClean="0">
                <a:latin typeface="华文楷体" panose="02010600040101010101" pitchFamily="2" charset="-122"/>
                <a:ea typeface="华文楷体" panose="02010600040101010101" pitchFamily="2" charset="-122"/>
              </a:rPr>
              <a:t>武</a:t>
            </a:r>
            <a:r>
              <a:rPr lang="zh-CN" altLang="en-US" sz="3200" b="1" dirty="0">
                <a:latin typeface="华文楷体" panose="02010600040101010101" pitchFamily="2" charset="-122"/>
                <a:ea typeface="华文楷体" panose="02010600040101010101" pitchFamily="2" charset="-122"/>
              </a:rPr>
              <a:t>德九年（</a:t>
            </a:r>
            <a:r>
              <a:rPr lang="en-US" altLang="zh-CN" sz="3200" b="1" dirty="0">
                <a:latin typeface="华文楷体" panose="02010600040101010101" pitchFamily="2" charset="-122"/>
                <a:ea typeface="华文楷体" panose="02010600040101010101" pitchFamily="2" charset="-122"/>
              </a:rPr>
              <a:t>626</a:t>
            </a:r>
            <a:r>
              <a:rPr lang="zh-CN" altLang="en-US" sz="3200" b="1" dirty="0">
                <a:latin typeface="华文楷体" panose="02010600040101010101" pitchFamily="2" charset="-122"/>
                <a:ea typeface="华文楷体" panose="02010600040101010101" pitchFamily="2" charset="-122"/>
              </a:rPr>
              <a:t>年</a:t>
            </a:r>
            <a:r>
              <a:rPr lang="en-US" altLang="zh-CN" sz="3200" b="1" dirty="0">
                <a:latin typeface="华文楷体" panose="02010600040101010101" pitchFamily="2" charset="-122"/>
                <a:ea typeface="华文楷体" panose="02010600040101010101" pitchFamily="2" charset="-122"/>
              </a:rPr>
              <a:t>7</a:t>
            </a:r>
            <a:r>
              <a:rPr lang="zh-CN" altLang="en-US" sz="3200" b="1" dirty="0">
                <a:latin typeface="华文楷体" panose="02010600040101010101" pitchFamily="2" charset="-122"/>
                <a:ea typeface="华文楷体" panose="02010600040101010101" pitchFamily="2" charset="-122"/>
              </a:rPr>
              <a:t>月</a:t>
            </a:r>
            <a:r>
              <a:rPr lang="en-US" altLang="zh-CN" sz="3200" b="1" dirty="0">
                <a:latin typeface="华文楷体" panose="02010600040101010101" pitchFamily="2" charset="-122"/>
                <a:ea typeface="华文楷体" panose="02010600040101010101" pitchFamily="2" charset="-122"/>
              </a:rPr>
              <a:t>2</a:t>
            </a:r>
            <a:r>
              <a:rPr lang="zh-CN" altLang="en-US" sz="3200" b="1" dirty="0">
                <a:latin typeface="华文楷体" panose="02010600040101010101" pitchFamily="2" charset="-122"/>
                <a:ea typeface="华文楷体" panose="02010600040101010101" pitchFamily="2" charset="-122"/>
              </a:rPr>
              <a:t>日），发动“</a:t>
            </a:r>
            <a:r>
              <a:rPr lang="zh-CN" altLang="en-US" sz="3200" b="1" dirty="0">
                <a:solidFill>
                  <a:srgbClr val="FF0000"/>
                </a:solidFill>
                <a:latin typeface="华文楷体" panose="02010600040101010101" pitchFamily="2" charset="-122"/>
                <a:ea typeface="华文楷体" panose="02010600040101010101" pitchFamily="2" charset="-122"/>
              </a:rPr>
              <a:t>玄武门之变</a:t>
            </a:r>
            <a:r>
              <a:rPr lang="zh-CN" altLang="en-US" sz="3200" b="1" dirty="0">
                <a:latin typeface="华文楷体" panose="02010600040101010101" pitchFamily="2" charset="-122"/>
                <a:ea typeface="华文楷体" panose="02010600040101010101" pitchFamily="2" charset="-122"/>
              </a:rPr>
              <a:t>”，</a:t>
            </a:r>
            <a:r>
              <a:rPr lang="zh-CN" altLang="en-US" sz="3200" b="1" dirty="0" smtClean="0">
                <a:latin typeface="华文楷体" panose="02010600040101010101" pitchFamily="2" charset="-122"/>
                <a:ea typeface="华文楷体" panose="02010600040101010101" pitchFamily="2" charset="-122"/>
              </a:rPr>
              <a:t>杀死太子</a:t>
            </a:r>
            <a:r>
              <a:rPr lang="zh-CN" altLang="en-US" sz="3200" b="1" dirty="0">
                <a:latin typeface="华文楷体" panose="02010600040101010101" pitchFamily="2" charset="-122"/>
                <a:ea typeface="华文楷体" panose="02010600040101010101" pitchFamily="2" charset="-122"/>
              </a:rPr>
              <a:t>李</a:t>
            </a:r>
            <a:r>
              <a:rPr lang="zh-CN" altLang="en-US" sz="3200" b="1" dirty="0" smtClean="0">
                <a:latin typeface="华文楷体" panose="02010600040101010101" pitchFamily="2" charset="-122"/>
                <a:ea typeface="华文楷体" panose="02010600040101010101" pitchFamily="2" charset="-122"/>
              </a:rPr>
              <a:t>建成和齐王李元吉，册立</a:t>
            </a:r>
            <a:r>
              <a:rPr lang="zh-CN" altLang="en-US" sz="3200" b="1" dirty="0">
                <a:latin typeface="华文楷体" panose="02010600040101010101" pitchFamily="2" charset="-122"/>
                <a:ea typeface="华文楷体" panose="02010600040101010101" pitchFamily="2" charset="-122"/>
              </a:rPr>
              <a:t>为太子。唐高祖李渊退位后，正式即位，年号</a:t>
            </a:r>
            <a:r>
              <a:rPr lang="zh-CN" altLang="en-US" sz="3200" b="1" dirty="0">
                <a:solidFill>
                  <a:srgbClr val="FF0000"/>
                </a:solidFill>
                <a:latin typeface="华文楷体" panose="02010600040101010101" pitchFamily="2" charset="-122"/>
                <a:ea typeface="华文楷体" panose="02010600040101010101" pitchFamily="2" charset="-122"/>
              </a:rPr>
              <a:t>贞观</a:t>
            </a:r>
            <a:r>
              <a:rPr lang="zh-CN" altLang="en-US" sz="3200" b="1" dirty="0">
                <a:latin typeface="华文楷体" panose="02010600040101010101" pitchFamily="2" charset="-122"/>
                <a:ea typeface="华文楷体" panose="02010600040101010101" pitchFamily="2" charset="-122"/>
              </a:rPr>
              <a:t>。</a:t>
            </a:r>
          </a:p>
        </p:txBody>
      </p:sp>
      <p:sp>
        <p:nvSpPr>
          <p:cNvPr id="2" name="矩形 1"/>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7" descr="20120613161922817676 (1).jpg"/>
          <p:cNvPicPr>
            <a:picLocks noChangeAspect="1"/>
          </p:cNvPicPr>
          <p:nvPr/>
        </p:nvPicPr>
        <p:blipFill>
          <a:blip r:embed="rId2"/>
          <a:stretch>
            <a:fillRect/>
          </a:stretch>
        </p:blipFill>
        <p:spPr>
          <a:xfrm>
            <a:off x="208855" y="2085062"/>
            <a:ext cx="2541905" cy="3072130"/>
          </a:xfrm>
          <a:prstGeom prst="rect">
            <a:avLst/>
          </a:prstGeom>
        </p:spPr>
      </p:pic>
      <p:sp>
        <p:nvSpPr>
          <p:cNvPr id="10" name="矩形 9"/>
          <p:cNvSpPr/>
          <p:nvPr/>
        </p:nvSpPr>
        <p:spPr>
          <a:xfrm>
            <a:off x="695400" y="5210036"/>
            <a:ext cx="1401970" cy="523220"/>
          </a:xfrm>
          <a:prstGeom prst="rect">
            <a:avLst/>
          </a:prstGeom>
          <a:solidFill>
            <a:schemeClr val="bg1"/>
          </a:solidFill>
        </p:spPr>
        <p:txBody>
          <a:bodyPr wrap="square">
            <a:spAutoFit/>
          </a:bodyPr>
          <a:lstStyle/>
          <a:p>
            <a:r>
              <a:rPr lang="zh-CN" altLang="en-US" sz="2800" b="1" dirty="0" smtClean="0"/>
              <a:t>唐太宗</a:t>
            </a:r>
            <a:endParaRPr lang="zh-CN" altLang="en-US" sz="2800" b="1" dirty="0"/>
          </a:p>
        </p:txBody>
      </p:sp>
      <p:grpSp>
        <p:nvGrpSpPr>
          <p:cNvPr id="2" name="组合 1"/>
          <p:cNvGrpSpPr/>
          <p:nvPr/>
        </p:nvGrpSpPr>
        <p:grpSpPr>
          <a:xfrm>
            <a:off x="2616668" y="1274465"/>
            <a:ext cx="4703468" cy="4890839"/>
            <a:chOff x="2616668" y="924329"/>
            <a:chExt cx="4703468" cy="4890839"/>
          </a:xfrm>
        </p:grpSpPr>
        <p:grpSp>
          <p:nvGrpSpPr>
            <p:cNvPr id="11" name="组合 44"/>
            <p:cNvGrpSpPr/>
            <p:nvPr/>
          </p:nvGrpSpPr>
          <p:grpSpPr bwMode="auto">
            <a:xfrm>
              <a:off x="2616668" y="1390616"/>
              <a:ext cx="1175411" cy="4101886"/>
              <a:chOff x="2555776" y="1190661"/>
              <a:chExt cx="1080120" cy="3174443"/>
            </a:xfrm>
          </p:grpSpPr>
          <p:cxnSp>
            <p:nvCxnSpPr>
              <p:cNvPr id="31" name="直接连接符 30"/>
              <p:cNvCxnSpPr/>
              <p:nvPr/>
            </p:nvCxnSpPr>
            <p:spPr>
              <a:xfrm>
                <a:off x="2555776" y="2780994"/>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059303" y="1190661"/>
                <a:ext cx="0" cy="3174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070369" y="1213641"/>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59303" y="1916699"/>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59303" y="2348847"/>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59303" y="3213142"/>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59303" y="3717528"/>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59303" y="4365104"/>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37"/>
            <p:cNvSpPr txBox="1">
              <a:spLocks noChangeArrowheads="1"/>
            </p:cNvSpPr>
            <p:nvPr/>
          </p:nvSpPr>
          <p:spPr bwMode="auto">
            <a:xfrm>
              <a:off x="3779208" y="924329"/>
              <a:ext cx="3266589" cy="615860"/>
            </a:xfrm>
            <a:prstGeom prst="rect">
              <a:avLst/>
            </a:prstGeom>
            <a:solidFill>
              <a:schemeClr val="bg1"/>
            </a:solidFill>
            <a:ln w="9525">
              <a:solidFill>
                <a:schemeClr val="tx1"/>
              </a:solidFill>
              <a:miter lim="800000"/>
            </a:ln>
          </p:spPr>
          <p:txBody>
            <a:bodyPr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勤于政事</a:t>
              </a:r>
              <a:endParaRPr lang="zh-CN" altLang="en-US" sz="3300" b="1" dirty="0"/>
            </a:p>
          </p:txBody>
        </p:sp>
        <p:sp>
          <p:nvSpPr>
            <p:cNvPr id="13" name="TextBox 38"/>
            <p:cNvSpPr txBox="1">
              <a:spLocks noChangeArrowheads="1"/>
            </p:cNvSpPr>
            <p:nvPr/>
          </p:nvSpPr>
          <p:spPr bwMode="auto">
            <a:xfrm>
              <a:off x="3779207" y="1600506"/>
              <a:ext cx="3266589" cy="615860"/>
            </a:xfrm>
            <a:prstGeom prst="rect">
              <a:avLst/>
            </a:prstGeom>
            <a:solidFill>
              <a:schemeClr val="bg1"/>
            </a:solidFill>
            <a:ln w="9525">
              <a:solidFill>
                <a:schemeClr val="tx1"/>
              </a:solidFill>
              <a:miter lim="800000"/>
            </a:ln>
          </p:spPr>
          <p:txBody>
            <a:bodyPr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a:t>虚心</a:t>
              </a:r>
              <a:r>
                <a:rPr lang="zh-CN" altLang="en-US" sz="3300" b="1" dirty="0" smtClean="0"/>
                <a:t>纳谏</a:t>
              </a:r>
              <a:endParaRPr lang="zh-CN" altLang="en-US" sz="3300" b="1" dirty="0"/>
            </a:p>
          </p:txBody>
        </p:sp>
        <p:sp>
          <p:nvSpPr>
            <p:cNvPr id="14" name="TextBox 39"/>
            <p:cNvSpPr txBox="1">
              <a:spLocks noChangeArrowheads="1"/>
            </p:cNvSpPr>
            <p:nvPr/>
          </p:nvSpPr>
          <p:spPr bwMode="auto">
            <a:xfrm>
              <a:off x="3784855" y="2291557"/>
              <a:ext cx="3266589" cy="615860"/>
            </a:xfrm>
            <a:prstGeom prst="rect">
              <a:avLst/>
            </a:prstGeom>
            <a:solidFill>
              <a:schemeClr val="bg1"/>
            </a:solidFill>
            <a:ln w="9525">
              <a:solidFill>
                <a:schemeClr val="tx1"/>
              </a:solidFill>
              <a:miter lim="800000"/>
            </a:ln>
          </p:spPr>
          <p:txBody>
            <a:bodyPr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smtClean="0"/>
                <a:t>任用贤能</a:t>
              </a:r>
              <a:endParaRPr lang="zh-CN" altLang="en-US" sz="3300" b="1" dirty="0"/>
            </a:p>
          </p:txBody>
        </p:sp>
        <p:sp>
          <p:nvSpPr>
            <p:cNvPr id="15" name="TextBox 40"/>
            <p:cNvSpPr txBox="1">
              <a:spLocks noChangeArrowheads="1"/>
            </p:cNvSpPr>
            <p:nvPr/>
          </p:nvSpPr>
          <p:spPr bwMode="auto">
            <a:xfrm>
              <a:off x="3789614" y="2999407"/>
              <a:ext cx="3266588"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a:t>重视</a:t>
              </a:r>
              <a:r>
                <a:rPr lang="zh-CN" altLang="en-US" sz="3300" b="1" dirty="0" smtClean="0"/>
                <a:t>农业</a:t>
              </a:r>
              <a:endParaRPr lang="zh-CN" altLang="en-US" sz="3300" b="1" dirty="0"/>
            </a:p>
          </p:txBody>
        </p:sp>
        <p:sp>
          <p:nvSpPr>
            <p:cNvPr id="16" name="TextBox 41"/>
            <p:cNvSpPr txBox="1">
              <a:spLocks noChangeArrowheads="1"/>
            </p:cNvSpPr>
            <p:nvPr/>
          </p:nvSpPr>
          <p:spPr bwMode="auto">
            <a:xfrm>
              <a:off x="3779207" y="4406576"/>
              <a:ext cx="3276995"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300" b="1"/>
                <a:t>完善三省六部制</a:t>
              </a:r>
              <a:endParaRPr lang="zh-CN" altLang="en-US" sz="3300" b="1" dirty="0"/>
            </a:p>
          </p:txBody>
        </p:sp>
        <p:sp>
          <p:nvSpPr>
            <p:cNvPr id="24" name="TextBox 42"/>
            <p:cNvSpPr txBox="1">
              <a:spLocks noChangeArrowheads="1"/>
            </p:cNvSpPr>
            <p:nvPr/>
          </p:nvSpPr>
          <p:spPr bwMode="auto">
            <a:xfrm>
              <a:off x="3701222" y="5199308"/>
              <a:ext cx="3618914"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dirty="0"/>
                <a:t>增加</a:t>
              </a:r>
              <a:r>
                <a:rPr lang="zh-CN" altLang="en-US" sz="3300" b="1" dirty="0" smtClean="0"/>
                <a:t>科举考试科目</a:t>
              </a:r>
              <a:endParaRPr lang="zh-CN" altLang="en-US" sz="3300" b="1" dirty="0"/>
            </a:p>
          </p:txBody>
        </p:sp>
        <p:cxnSp>
          <p:nvCxnSpPr>
            <p:cNvPr id="40" name="直接连接符 39"/>
            <p:cNvCxnSpPr/>
            <p:nvPr/>
          </p:nvCxnSpPr>
          <p:spPr bwMode="auto">
            <a:xfrm>
              <a:off x="3164617" y="1870437"/>
              <a:ext cx="5496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3779620" y="3738284"/>
              <a:ext cx="3266588" cy="615860"/>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00" b="1"/>
                <a:t>减轻劳役</a:t>
              </a:r>
              <a:endParaRPr lang="zh-CN" altLang="en-US" sz="3300" b="1" dirty="0"/>
            </a:p>
          </p:txBody>
        </p:sp>
      </p:grpSp>
      <p:grpSp>
        <p:nvGrpSpPr>
          <p:cNvPr id="3" name="组合 2"/>
          <p:cNvGrpSpPr/>
          <p:nvPr/>
        </p:nvGrpSpPr>
        <p:grpSpPr>
          <a:xfrm>
            <a:off x="7248128" y="1798096"/>
            <a:ext cx="4510041" cy="4007168"/>
            <a:chOff x="7343518" y="1622637"/>
            <a:chExt cx="4510041" cy="4007168"/>
          </a:xfrm>
        </p:grpSpPr>
        <p:sp>
          <p:nvSpPr>
            <p:cNvPr id="42" name="右大括号 41"/>
            <p:cNvSpPr/>
            <p:nvPr/>
          </p:nvSpPr>
          <p:spPr>
            <a:xfrm>
              <a:off x="7343518" y="1622637"/>
              <a:ext cx="454081" cy="400716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106985" tIns="53492" rIns="106985" bIns="53492" anchor="ctr"/>
            <a:lstStyle/>
            <a:p>
              <a:pPr algn="ctr">
                <a:defRPr/>
              </a:pPr>
              <a:endParaRPr lang="zh-CN" altLang="en-US"/>
            </a:p>
          </p:txBody>
        </p:sp>
        <p:sp>
          <p:nvSpPr>
            <p:cNvPr id="43" name="TextBox 45"/>
            <p:cNvSpPr txBox="1">
              <a:spLocks noChangeArrowheads="1"/>
            </p:cNvSpPr>
            <p:nvPr/>
          </p:nvSpPr>
          <p:spPr bwMode="auto">
            <a:xfrm>
              <a:off x="10848528" y="1745749"/>
              <a:ext cx="1005031" cy="3801348"/>
            </a:xfrm>
            <a:prstGeom prst="rect">
              <a:avLst/>
            </a:prstGeom>
          </p:spPr>
          <p:style>
            <a:lnRef idx="2">
              <a:schemeClr val="accent5"/>
            </a:lnRef>
            <a:fillRef idx="1">
              <a:schemeClr val="lt1"/>
            </a:fillRef>
            <a:effectRef idx="0">
              <a:schemeClr val="accent5"/>
            </a:effectRef>
            <a:fontRef idx="minor">
              <a:schemeClr val="dk1"/>
            </a:fontRef>
          </p:style>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b="1" dirty="0" smtClean="0">
                  <a:solidFill>
                    <a:srgbClr val="FF0000"/>
                  </a:solidFill>
                  <a:latin typeface="华文新魏" panose="02010800040101010101" pitchFamily="2" charset="-122"/>
                  <a:ea typeface="华文新魏" panose="02010800040101010101" pitchFamily="2" charset="-122"/>
                </a:rPr>
                <a:t>贞</a:t>
              </a:r>
              <a:endParaRPr lang="en-US" altLang="zh-CN" sz="6000" b="1" dirty="0" smtClean="0">
                <a:solidFill>
                  <a:srgbClr val="FF0000"/>
                </a:solidFill>
                <a:latin typeface="华文新魏" panose="02010800040101010101" pitchFamily="2" charset="-122"/>
                <a:ea typeface="华文新魏" panose="02010800040101010101" pitchFamily="2" charset="-122"/>
              </a:endParaRPr>
            </a:p>
            <a:p>
              <a:pPr eaLnBrk="1" hangingPunct="1"/>
              <a:r>
                <a:rPr lang="zh-CN" altLang="en-US" sz="6000" b="1" dirty="0" smtClean="0">
                  <a:solidFill>
                    <a:srgbClr val="FF0000"/>
                  </a:solidFill>
                  <a:latin typeface="华文新魏" panose="02010800040101010101" pitchFamily="2" charset="-122"/>
                  <a:ea typeface="华文新魏" panose="02010800040101010101" pitchFamily="2" charset="-122"/>
                </a:rPr>
                <a:t>观</a:t>
              </a:r>
              <a:endParaRPr lang="en-US" altLang="zh-CN" sz="6000" b="1" dirty="0">
                <a:solidFill>
                  <a:srgbClr val="FF0000"/>
                </a:solidFill>
                <a:latin typeface="华文新魏" panose="02010800040101010101" pitchFamily="2" charset="-122"/>
                <a:ea typeface="华文新魏" panose="02010800040101010101" pitchFamily="2" charset="-122"/>
              </a:endParaRPr>
            </a:p>
            <a:p>
              <a:pPr eaLnBrk="1" hangingPunct="1"/>
              <a:r>
                <a:rPr lang="zh-CN" altLang="en-US" sz="6000" b="1" dirty="0" smtClean="0">
                  <a:solidFill>
                    <a:srgbClr val="FF0000"/>
                  </a:solidFill>
                  <a:latin typeface="华文新魏" panose="02010800040101010101" pitchFamily="2" charset="-122"/>
                  <a:ea typeface="华文新魏" panose="02010800040101010101" pitchFamily="2" charset="-122"/>
                </a:rPr>
                <a:t>之</a:t>
              </a:r>
              <a:endParaRPr lang="en-US" altLang="zh-CN" sz="6000" b="1" dirty="0" smtClean="0">
                <a:solidFill>
                  <a:srgbClr val="FF0000"/>
                </a:solidFill>
                <a:latin typeface="华文新魏" panose="02010800040101010101" pitchFamily="2" charset="-122"/>
                <a:ea typeface="华文新魏" panose="02010800040101010101" pitchFamily="2" charset="-122"/>
              </a:endParaRPr>
            </a:p>
            <a:p>
              <a:pPr eaLnBrk="1" hangingPunct="1"/>
              <a:r>
                <a:rPr lang="zh-CN" altLang="en-US" sz="6000" b="1" dirty="0" smtClean="0">
                  <a:solidFill>
                    <a:srgbClr val="FF0000"/>
                  </a:solidFill>
                  <a:latin typeface="华文新魏" panose="02010800040101010101" pitchFamily="2" charset="-122"/>
                  <a:ea typeface="华文新魏" panose="02010800040101010101" pitchFamily="2" charset="-122"/>
                </a:rPr>
                <a:t>治</a:t>
              </a:r>
              <a:endParaRPr lang="zh-CN" altLang="en-US" sz="6000" b="1" dirty="0">
                <a:solidFill>
                  <a:srgbClr val="FF0000"/>
                </a:solidFill>
                <a:latin typeface="华文新魏" panose="02010800040101010101" pitchFamily="2" charset="-122"/>
                <a:ea typeface="华文新魏" panose="02010800040101010101" pitchFamily="2" charset="-122"/>
              </a:endParaRPr>
            </a:p>
          </p:txBody>
        </p:sp>
        <p:grpSp>
          <p:nvGrpSpPr>
            <p:cNvPr id="44" name="组合 44"/>
            <p:cNvGrpSpPr/>
            <p:nvPr/>
          </p:nvGrpSpPr>
          <p:grpSpPr bwMode="auto">
            <a:xfrm>
              <a:off x="7590332" y="2510694"/>
              <a:ext cx="646616" cy="2326958"/>
              <a:chOff x="2555776" y="1916699"/>
              <a:chExt cx="1026909" cy="1800829"/>
            </a:xfrm>
          </p:grpSpPr>
          <p:cxnSp>
            <p:nvCxnSpPr>
              <p:cNvPr id="45" name="直接连接符 44"/>
              <p:cNvCxnSpPr/>
              <p:nvPr/>
            </p:nvCxnSpPr>
            <p:spPr>
              <a:xfrm>
                <a:off x="2555776" y="2780994"/>
                <a:ext cx="540060" cy="5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069497" y="1916699"/>
                <a:ext cx="36533" cy="17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059303" y="1916699"/>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59303" y="2520416"/>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077570" y="3136712"/>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059303" y="3717528"/>
                <a:ext cx="505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60"/>
            <p:cNvSpPr txBox="1">
              <a:spLocks noChangeArrowheads="1"/>
            </p:cNvSpPr>
            <p:nvPr/>
          </p:nvSpPr>
          <p:spPr bwMode="auto">
            <a:xfrm>
              <a:off x="8236948" y="2234425"/>
              <a:ext cx="2172231" cy="662027"/>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smtClean="0">
                  <a:solidFill>
                    <a:schemeClr val="tx2"/>
                  </a:solidFill>
                  <a:latin typeface="Tahoma" panose="020B0604030504040204" pitchFamily="34" charset="0"/>
                  <a:ea typeface="隶书" panose="02010509060101010101" pitchFamily="49" charset="-122"/>
                </a:rPr>
                <a:t>政治清明</a:t>
              </a:r>
              <a:endParaRPr lang="zh-CN" altLang="en-US" sz="3600" b="1" dirty="0">
                <a:solidFill>
                  <a:schemeClr val="tx2"/>
                </a:solidFill>
                <a:latin typeface="Tahoma" panose="020B0604030504040204" pitchFamily="34" charset="0"/>
                <a:ea typeface="隶书" panose="02010509060101010101" pitchFamily="49" charset="-122"/>
              </a:endParaRPr>
            </a:p>
          </p:txBody>
        </p:sp>
        <p:sp>
          <p:nvSpPr>
            <p:cNvPr id="52" name="TextBox 61"/>
            <p:cNvSpPr txBox="1">
              <a:spLocks noChangeArrowheads="1"/>
            </p:cNvSpPr>
            <p:nvPr/>
          </p:nvSpPr>
          <p:spPr bwMode="auto">
            <a:xfrm>
              <a:off x="8236948" y="3016879"/>
              <a:ext cx="2172231" cy="662027"/>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tx2"/>
                  </a:solidFill>
                  <a:latin typeface="Tahoma" panose="020B0604030504040204" pitchFamily="34" charset="0"/>
                  <a:ea typeface="隶书" panose="02010509060101010101" pitchFamily="49" charset="-122"/>
                </a:rPr>
                <a:t>经济繁荣</a:t>
              </a:r>
            </a:p>
          </p:txBody>
        </p:sp>
        <p:sp>
          <p:nvSpPr>
            <p:cNvPr id="53" name="TextBox 62"/>
            <p:cNvSpPr txBox="1">
              <a:spLocks noChangeArrowheads="1"/>
            </p:cNvSpPr>
            <p:nvPr/>
          </p:nvSpPr>
          <p:spPr bwMode="auto">
            <a:xfrm>
              <a:off x="8248450" y="3830509"/>
              <a:ext cx="2172231" cy="662027"/>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smtClean="0">
                  <a:solidFill>
                    <a:schemeClr val="tx2"/>
                  </a:solidFill>
                  <a:latin typeface="Tahoma" panose="020B0604030504040204" pitchFamily="34" charset="0"/>
                  <a:ea typeface="隶书" panose="02010509060101010101" pitchFamily="49" charset="-122"/>
                </a:rPr>
                <a:t>国力增强</a:t>
              </a:r>
              <a:endParaRPr lang="zh-CN" altLang="en-US" sz="3600" b="1" dirty="0">
                <a:solidFill>
                  <a:schemeClr val="tx2"/>
                </a:solidFill>
                <a:latin typeface="Tahoma" panose="020B0604030504040204" pitchFamily="34" charset="0"/>
                <a:ea typeface="隶书" panose="02010509060101010101" pitchFamily="49" charset="-122"/>
              </a:endParaRPr>
            </a:p>
          </p:txBody>
        </p:sp>
        <p:sp>
          <p:nvSpPr>
            <p:cNvPr id="54" name="TextBox 63"/>
            <p:cNvSpPr txBox="1">
              <a:spLocks noChangeArrowheads="1"/>
            </p:cNvSpPr>
            <p:nvPr/>
          </p:nvSpPr>
          <p:spPr bwMode="auto">
            <a:xfrm>
              <a:off x="8248450" y="4641348"/>
              <a:ext cx="2172231" cy="662027"/>
            </a:xfrm>
            <a:prstGeom prst="rect">
              <a:avLst/>
            </a:prstGeom>
            <a:solidFill>
              <a:schemeClr val="bg1"/>
            </a:solidFill>
            <a:ln w="9525">
              <a:solidFill>
                <a:schemeClr val="tx1"/>
              </a:solidFill>
              <a:miter lim="800000"/>
            </a:ln>
          </p:spPr>
          <p:txBody>
            <a:bodyPr wrap="square" lIns="106985" tIns="53492" rIns="106985" bIns="534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smtClean="0">
                  <a:solidFill>
                    <a:schemeClr val="tx2"/>
                  </a:solidFill>
                  <a:latin typeface="Tahoma" panose="020B0604030504040204" pitchFamily="34" charset="0"/>
                  <a:ea typeface="隶书" panose="02010509060101010101" pitchFamily="49" charset="-122"/>
                </a:rPr>
                <a:t>文教昌盛</a:t>
              </a:r>
              <a:endParaRPr lang="zh-CN" altLang="en-US" sz="3600" b="1" dirty="0">
                <a:solidFill>
                  <a:schemeClr val="tx2"/>
                </a:solidFill>
                <a:latin typeface="Tahoma" panose="020B0604030504040204" pitchFamily="34" charset="0"/>
                <a:ea typeface="隶书" panose="02010509060101010101" pitchFamily="49" charset="-122"/>
              </a:endParaRPr>
            </a:p>
          </p:txBody>
        </p:sp>
      </p:grpSp>
      <p:sp>
        <p:nvSpPr>
          <p:cNvPr id="6" name="矩形 5"/>
          <p:cNvSpPr/>
          <p:nvPr/>
        </p:nvSpPr>
        <p:spPr>
          <a:xfrm>
            <a:off x="96887" y="644684"/>
            <a:ext cx="5212080" cy="645160"/>
          </a:xfrm>
          <a:prstGeom prst="rect">
            <a:avLst/>
          </a:prstGeom>
          <a:noFill/>
        </p:spPr>
        <p:txBody>
          <a:bodyPr wrap="none" lIns="91440" tIns="45720" rIns="91440" bIns="45720">
            <a:spAutoFit/>
            <a:scene3d>
              <a:camera prst="orthographicFront"/>
              <a:lightRig rig="soft" dir="t">
                <a:rot lat="0" lon="0" rev="0"/>
              </a:lightRig>
            </a:scene3d>
            <a:sp3d prstMaterial="softEdge">
              <a:bevelT w="25400" h="38100"/>
            </a:sp3d>
          </a:bodyPr>
          <a:lstStyle/>
          <a:p>
            <a:pPr algn="ctr"/>
            <a:r>
              <a:rPr lang="zh-CN" altLang="en-US" sz="3600" b="1" cap="none" spc="0" dirty="0" smtClean="0">
                <a:solidFill>
                  <a:schemeClr val="accent1">
                    <a:lumMod val="75000"/>
                  </a:schemeClr>
                </a:solidFill>
                <a:effectLst/>
              </a:rPr>
              <a:t>二、</a:t>
            </a:r>
            <a:r>
              <a:rPr lang="zh-CN" altLang="en-US" sz="3600" b="1" dirty="0">
                <a:solidFill>
                  <a:schemeClr val="accent1">
                    <a:lumMod val="75000"/>
                  </a:schemeClr>
                </a:solidFill>
                <a:effectLst/>
              </a:rPr>
              <a:t>大唐盛世之</a:t>
            </a:r>
            <a:r>
              <a:rPr lang="zh-CN" altLang="en-US" sz="3600" b="1" dirty="0">
                <a:solidFill>
                  <a:srgbClr val="FF0000"/>
                </a:solidFill>
                <a:effectLst/>
              </a:rPr>
              <a:t>成因探究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507860" y="3262253"/>
            <a:ext cx="8517864" cy="2491740"/>
          </a:xfrm>
          <a:prstGeom prst="rect">
            <a:avLst/>
          </a:prstGeom>
        </p:spPr>
        <p:txBody>
          <a:bodyPr wrap="square">
            <a:spAutoFit/>
          </a:bodyPr>
          <a:lstStyle/>
          <a:p>
            <a:pPr indent="812800" fontAlgn="auto">
              <a:extLst>
                <a:ext uri="{35155182-B16C-46BC-9424-99874614C6A1}">
                  <wpsdc:indentchars xmlns:wpsdc="http://www.wps.cn/officeDocument/2017/drawingmlCustomData" xmlns="" val="200" checksum="3877492575"/>
                </a:ext>
              </a:extLst>
            </a:pPr>
            <a:r>
              <a:rPr lang="zh-CN" altLang="en-US" sz="3200" b="1" dirty="0" smtClean="0">
                <a:latin typeface="楷体" panose="02010609060101010101" charset="-122"/>
                <a:ea typeface="楷体" panose="02010609060101010101" charset="-122"/>
              </a:rPr>
              <a:t>“魏征</a:t>
            </a:r>
            <a:r>
              <a:rPr lang="en-US" altLang="zh-CN" sz="3200" b="1" dirty="0" smtClean="0">
                <a:latin typeface="楷体" panose="02010609060101010101" charset="-122"/>
                <a:ea typeface="楷体" panose="02010609060101010101" charset="-122"/>
              </a:rPr>
              <a:t>……</a:t>
            </a:r>
            <a:r>
              <a:rPr lang="zh-CN" altLang="en-US" sz="3200" b="1" dirty="0" smtClean="0">
                <a:latin typeface="楷体" panose="02010609060101010101" charset="-122"/>
                <a:ea typeface="楷体" panose="02010609060101010101" charset="-122"/>
              </a:rPr>
              <a:t>初为</a:t>
            </a:r>
            <a:r>
              <a:rPr lang="zh-CN" altLang="en-US" sz="3200" b="1" dirty="0">
                <a:latin typeface="楷体" panose="02010609060101010101" charset="-122"/>
                <a:ea typeface="楷体" panose="02010609060101010101" charset="-122"/>
              </a:rPr>
              <a:t>太子洗马，太宗即位，拜</a:t>
            </a:r>
            <a:r>
              <a:rPr lang="zh-CN" altLang="en-US" sz="3200" b="1" dirty="0">
                <a:solidFill>
                  <a:srgbClr val="FF0000"/>
                </a:solidFill>
                <a:latin typeface="楷体" panose="02010609060101010101" charset="-122"/>
                <a:ea typeface="楷体" panose="02010609060101010101" charset="-122"/>
              </a:rPr>
              <a:t>谏议大夫</a:t>
            </a:r>
            <a:r>
              <a:rPr lang="zh-CN" altLang="en-US" sz="3200" b="1" dirty="0">
                <a:latin typeface="楷体" panose="02010609060101010101" charset="-122"/>
                <a:ea typeface="楷体" panose="02010609060101010101" charset="-122"/>
              </a:rPr>
              <a:t>、秘书监，寻晋检校侍中，封郑国公。以疾辞职，拜特进，仍</a:t>
            </a:r>
            <a:r>
              <a:rPr lang="zh-CN" altLang="en-US" sz="3200" b="1" dirty="0">
                <a:solidFill>
                  <a:srgbClr val="FF0000"/>
                </a:solidFill>
                <a:latin typeface="楷体" panose="02010609060101010101" charset="-122"/>
                <a:ea typeface="楷体" panose="02010609060101010101" charset="-122"/>
              </a:rPr>
              <a:t>知门下</a:t>
            </a:r>
            <a:r>
              <a:rPr lang="zh-CN" altLang="en-US" sz="3200" b="1" dirty="0" smtClean="0">
                <a:solidFill>
                  <a:srgbClr val="FF0000"/>
                </a:solidFill>
                <a:latin typeface="楷体" panose="02010609060101010101" charset="-122"/>
                <a:ea typeface="楷体" panose="02010609060101010101" charset="-122"/>
              </a:rPr>
              <a:t>省事</a:t>
            </a:r>
            <a:r>
              <a:rPr lang="zh-CN" altLang="en-US" sz="3200" b="1" dirty="0" smtClean="0">
                <a:latin typeface="楷体" panose="02010609060101010101" charset="-122"/>
                <a:ea typeface="楷体" panose="02010609060101010101" charset="-122"/>
              </a:rPr>
              <a:t>。征</a:t>
            </a:r>
            <a:r>
              <a:rPr lang="zh-CN" altLang="en-US" sz="3200" b="1" dirty="0" smtClean="0">
                <a:solidFill>
                  <a:srgbClr val="FF0000"/>
                </a:solidFill>
                <a:latin typeface="楷体" panose="02010609060101010101" charset="-122"/>
                <a:ea typeface="楷体" panose="02010609060101010101" charset="-122"/>
              </a:rPr>
              <a:t>性谅直，知无不言</a:t>
            </a:r>
            <a:r>
              <a:rPr lang="zh-CN" altLang="en-US" sz="3200" b="1" dirty="0" smtClean="0">
                <a:latin typeface="楷体" panose="02010609060101010101" charset="-122"/>
                <a:ea typeface="楷体" panose="02010609060101010101" charset="-122"/>
              </a:rPr>
              <a:t>。”</a:t>
            </a:r>
            <a:endParaRPr lang="en-US" altLang="zh-CN" sz="3200" b="1" dirty="0" smtClean="0">
              <a:latin typeface="楷体" panose="02010609060101010101" charset="-122"/>
              <a:ea typeface="楷体" panose="02010609060101010101" charset="-122"/>
            </a:endParaRPr>
          </a:p>
          <a:p>
            <a:pPr indent="711200" fontAlgn="auto">
              <a:extLst>
                <a:ext uri="{35155182-B16C-46BC-9424-99874614C6A1}">
                  <wpsdc:indentchars xmlns:wpsdc="http://www.wps.cn/officeDocument/2017/drawingmlCustomData" xmlns="" val="200" checksum="3773799597"/>
                </a:ext>
              </a:extLst>
            </a:pPr>
            <a:r>
              <a:rPr lang="en-US" altLang="zh-CN" sz="2800" dirty="0"/>
              <a:t> </a:t>
            </a:r>
            <a:r>
              <a:rPr lang="en-US" altLang="zh-CN" sz="2800" dirty="0" smtClean="0"/>
              <a:t>                                                   </a:t>
            </a:r>
            <a:r>
              <a:rPr lang="en-US" altLang="zh-CN" sz="2400" dirty="0" smtClean="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新唐书</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魏征传</a:t>
            </a:r>
            <a:r>
              <a:rPr lang="en-US" altLang="zh-CN" sz="2400" dirty="0">
                <a:latin typeface="华文楷体" panose="02010600040101010101" pitchFamily="2" charset="-122"/>
                <a:ea typeface="华文楷体" panose="02010600040101010101" pitchFamily="2" charset="-122"/>
              </a:rPr>
              <a:t>》</a:t>
            </a:r>
            <a:r>
              <a:rPr lang="en-US" altLang="zh-CN" sz="2800" dirty="0" smtClean="0"/>
              <a:t> </a:t>
            </a:r>
            <a:endParaRPr lang="zh-CN" altLang="en-US" sz="2800" dirty="0"/>
          </a:p>
        </p:txBody>
      </p:sp>
      <p:grpSp>
        <p:nvGrpSpPr>
          <p:cNvPr id="8" name="组合 7"/>
          <p:cNvGrpSpPr/>
          <p:nvPr/>
        </p:nvGrpSpPr>
        <p:grpSpPr>
          <a:xfrm>
            <a:off x="530864" y="1350458"/>
            <a:ext cx="2829547" cy="4071966"/>
            <a:chOff x="551384" y="1085226"/>
            <a:chExt cx="2829547" cy="4071966"/>
          </a:xfrm>
        </p:grpSpPr>
        <p:pic>
          <p:nvPicPr>
            <p:cNvPr id="10" name="Picture 2" descr="https://gss2.bdstatic.com/-fo3dSag_xI4khGkpoWK1HF6hhy/baike/c0%3Dbaike80%2C5%2C5%2C80%2C26/sign=59c1a90eae345982d187edc06d9d5ac8/ac6eddc451da81cbf7c7beb75166d016092431a2.jpg"/>
            <p:cNvPicPr>
              <a:picLocks noChangeAspect="1" noChangeArrowheads="1"/>
            </p:cNvPicPr>
            <p:nvPr/>
          </p:nvPicPr>
          <p:blipFill>
            <a:blip r:embed="rId2"/>
            <a:srcRect/>
            <a:stretch>
              <a:fillRect/>
            </a:stretch>
          </p:blipFill>
          <p:spPr bwMode="auto">
            <a:xfrm>
              <a:off x="623392" y="1085226"/>
              <a:ext cx="2757539" cy="4071966"/>
            </a:xfrm>
            <a:prstGeom prst="rect">
              <a:avLst/>
            </a:prstGeom>
            <a:noFill/>
          </p:spPr>
        </p:pic>
        <p:sp>
          <p:nvSpPr>
            <p:cNvPr id="11" name="矩形 10"/>
            <p:cNvSpPr/>
            <p:nvPr/>
          </p:nvSpPr>
          <p:spPr>
            <a:xfrm>
              <a:off x="551384" y="4787860"/>
              <a:ext cx="2808312" cy="369332"/>
            </a:xfrm>
            <a:prstGeom prst="rect">
              <a:avLst/>
            </a:prstGeom>
            <a:solidFill>
              <a:schemeClr val="bg1"/>
            </a:solidFill>
          </p:spPr>
          <p:txBody>
            <a:bodyPr wrap="square">
              <a:spAutoFit/>
            </a:bodyPr>
            <a:lstStyle/>
            <a:p>
              <a:r>
                <a:rPr lang="zh-CN" altLang="en-US" dirty="0"/>
                <a:t>魏</a:t>
              </a:r>
              <a:r>
                <a:rPr lang="zh-CN" altLang="en-US" dirty="0" smtClean="0"/>
                <a:t>征（</a:t>
              </a:r>
              <a:r>
                <a:rPr lang="en-US" altLang="zh-CN" dirty="0" smtClean="0"/>
                <a:t>580-643</a:t>
              </a:r>
              <a:r>
                <a:rPr lang="zh-CN" altLang="en-US" dirty="0" smtClean="0"/>
                <a:t>）清殿藏本</a:t>
              </a:r>
              <a:endParaRPr lang="zh-CN" altLang="en-US" dirty="0"/>
            </a:p>
          </p:txBody>
        </p:sp>
      </p:grpSp>
      <p:sp>
        <p:nvSpPr>
          <p:cNvPr id="2" name="文本框 1"/>
          <p:cNvSpPr txBox="1"/>
          <p:nvPr/>
        </p:nvSpPr>
        <p:spPr>
          <a:xfrm>
            <a:off x="3604717" y="1254066"/>
            <a:ext cx="8323931" cy="1569660"/>
          </a:xfrm>
          <a:prstGeom prst="rect">
            <a:avLst/>
          </a:prstGeom>
          <a:noFill/>
        </p:spPr>
        <p:txBody>
          <a:bodyPr wrap="square" rtlCol="0">
            <a:spAutoFit/>
          </a:bodyPr>
          <a:lstStyle/>
          <a:p>
            <a:r>
              <a:rPr lang="zh-CN" altLang="en-US" sz="3200" b="1" dirty="0" smtClean="0">
                <a:latin typeface="楷体" panose="02010609060101010101" charset="-122"/>
                <a:ea typeface="楷体" panose="02010609060101010101" charset="-122"/>
              </a:rPr>
              <a:t>    “人</a:t>
            </a:r>
            <a:r>
              <a:rPr lang="zh-CN" altLang="en-US" sz="3200" b="1" dirty="0">
                <a:latin typeface="楷体" panose="02010609060101010101" charset="-122"/>
                <a:ea typeface="楷体" panose="02010609060101010101" charset="-122"/>
              </a:rPr>
              <a:t>用铜作镜， 可以</a:t>
            </a:r>
            <a:r>
              <a:rPr lang="zh-CN" altLang="en-US" sz="3200" b="1" dirty="0">
                <a:solidFill>
                  <a:srgbClr val="FF0000"/>
                </a:solidFill>
                <a:latin typeface="楷体" panose="02010609060101010101" charset="-122"/>
                <a:ea typeface="楷体" panose="02010609060101010101" charset="-122"/>
              </a:rPr>
              <a:t>正衣冠</a:t>
            </a:r>
            <a:r>
              <a:rPr lang="zh-CN" altLang="en-US" sz="3200" b="1" dirty="0">
                <a:latin typeface="楷体" panose="02010609060101010101" charset="-122"/>
                <a:ea typeface="楷体" panose="02010609060101010101" charset="-122"/>
              </a:rPr>
              <a:t>，用史作镜，可以</a:t>
            </a:r>
            <a:r>
              <a:rPr lang="zh-CN" altLang="en-US" sz="3200" b="1" dirty="0">
                <a:solidFill>
                  <a:srgbClr val="FF0000"/>
                </a:solidFill>
                <a:latin typeface="楷体" panose="02010609060101010101" charset="-122"/>
                <a:ea typeface="楷体" panose="02010609060101010101" charset="-122"/>
              </a:rPr>
              <a:t>见兴亡</a:t>
            </a:r>
            <a:r>
              <a:rPr lang="zh-CN" altLang="en-US" sz="3200" b="1" dirty="0">
                <a:latin typeface="楷体" panose="02010609060101010101" charset="-122"/>
                <a:ea typeface="楷体" panose="02010609060101010101" charset="-122"/>
              </a:rPr>
              <a:t>，用人作镜，可以</a:t>
            </a:r>
            <a:r>
              <a:rPr lang="zh-CN" altLang="en-US" sz="3200" b="1" dirty="0">
                <a:solidFill>
                  <a:srgbClr val="FF0000"/>
                </a:solidFill>
                <a:latin typeface="楷体" panose="02010609060101010101" charset="-122"/>
                <a:ea typeface="楷体" panose="02010609060101010101" charset="-122"/>
              </a:rPr>
              <a:t>知得失</a:t>
            </a:r>
            <a:r>
              <a:rPr lang="zh-CN" altLang="en-US" sz="3200" b="1" dirty="0">
                <a:latin typeface="楷体" panose="02010609060101010101" charset="-122"/>
                <a:ea typeface="楷体" panose="02010609060101010101" charset="-122"/>
              </a:rPr>
              <a:t>。魏征死去，</a:t>
            </a:r>
            <a:r>
              <a:rPr lang="zh-CN" altLang="en-US" sz="3200" b="1" dirty="0" smtClean="0">
                <a:latin typeface="楷体" panose="02010609060101010101" charset="-122"/>
                <a:ea typeface="楷体" panose="02010609060101010101" charset="-122"/>
              </a:rPr>
              <a:t>我失去一面</a:t>
            </a:r>
            <a:r>
              <a:rPr lang="zh-CN" altLang="en-US" sz="3200" b="1" dirty="0">
                <a:latin typeface="楷体" panose="02010609060101010101" charset="-122"/>
                <a:ea typeface="楷体" panose="02010609060101010101" charset="-122"/>
              </a:rPr>
              <a:t>镜子了</a:t>
            </a:r>
            <a:r>
              <a:rPr lang="zh-CN" altLang="en-US" sz="3200" b="1" dirty="0" smtClean="0">
                <a:latin typeface="楷体" panose="02010609060101010101" charset="-122"/>
                <a:ea typeface="楷体" panose="02010609060101010101" charset="-122"/>
              </a:rPr>
              <a:t>。”</a:t>
            </a:r>
            <a:endParaRPr lang="zh-CN" altLang="en-US" sz="32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19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1"/>
          <p:cNvSpPr/>
          <p:nvPr/>
        </p:nvSpPr>
        <p:spPr>
          <a:xfrm>
            <a:off x="0" y="6294438"/>
            <a:ext cx="12192000" cy="5635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TextBox 27"/>
          <p:cNvSpPr txBox="1">
            <a:spLocks noChangeArrowheads="1"/>
          </p:cNvSpPr>
          <p:nvPr/>
        </p:nvSpPr>
        <p:spPr bwMode="auto">
          <a:xfrm>
            <a:off x="96838" y="65088"/>
            <a:ext cx="4633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从“贞观之治”到“开元盛世”</a:t>
            </a:r>
            <a:r>
              <a:rPr lang="en-US" altLang="zh-CN" sz="2000" b="1" dirty="0">
                <a:solidFill>
                  <a:schemeClr val="bg1"/>
                </a:solidFill>
                <a:latin typeface="微软雅黑" panose="020B0503020204020204" charset="-122"/>
                <a:ea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0" y="563563"/>
            <a:ext cx="12192000" cy="365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6"/>
          <p:cNvGrpSpPr/>
          <p:nvPr/>
        </p:nvGrpSpPr>
        <p:grpSpPr>
          <a:xfrm>
            <a:off x="479376" y="836712"/>
            <a:ext cx="5342053" cy="4856392"/>
            <a:chOff x="5434467" y="795353"/>
            <a:chExt cx="5342053" cy="4856392"/>
          </a:xfrm>
        </p:grpSpPr>
        <p:grpSp>
          <p:nvGrpSpPr>
            <p:cNvPr id="8" name="组合 7"/>
            <p:cNvGrpSpPr/>
            <p:nvPr/>
          </p:nvGrpSpPr>
          <p:grpSpPr>
            <a:xfrm>
              <a:off x="5733131" y="3213846"/>
              <a:ext cx="4853864" cy="486979"/>
              <a:chOff x="110704" y="3214686"/>
              <a:chExt cx="4853864" cy="486979"/>
            </a:xfrm>
          </p:grpSpPr>
          <p:sp>
            <p:nvSpPr>
              <p:cNvPr id="26" name="文本框 43"/>
              <p:cNvSpPr txBox="1">
                <a:spLocks noChangeArrowheads="1"/>
              </p:cNvSpPr>
              <p:nvPr/>
            </p:nvSpPr>
            <p:spPr bwMode="auto">
              <a:xfrm>
                <a:off x="110704" y="3214686"/>
                <a:ext cx="1484702" cy="461665"/>
              </a:xfrm>
              <a:prstGeom prst="rect">
                <a:avLst/>
              </a:prstGeom>
              <a:noFill/>
              <a:ln w="9525">
                <a:noFill/>
                <a:miter lim="800000"/>
              </a:ln>
            </p:spPr>
            <p:txBody>
              <a:bodyPr wrap="none">
                <a:spAutoFit/>
              </a:bodyPr>
              <a:lstStyle/>
              <a:p>
                <a:r>
                  <a:rPr lang="zh-CN" altLang="en-US" sz="2400" b="1" dirty="0" smtClean="0"/>
                  <a:t> 起草</a:t>
                </a:r>
                <a:r>
                  <a:rPr lang="zh-CN" altLang="en-US" sz="2400" b="1" dirty="0"/>
                  <a:t>政令</a:t>
                </a:r>
              </a:p>
            </p:txBody>
          </p:sp>
          <p:sp>
            <p:nvSpPr>
              <p:cNvPr id="27" name="文本框 41"/>
              <p:cNvSpPr txBox="1">
                <a:spLocks noChangeArrowheads="1"/>
              </p:cNvSpPr>
              <p:nvPr/>
            </p:nvSpPr>
            <p:spPr bwMode="auto">
              <a:xfrm>
                <a:off x="1626011" y="3214686"/>
                <a:ext cx="2031325" cy="461665"/>
              </a:xfrm>
              <a:prstGeom prst="rect">
                <a:avLst/>
              </a:prstGeom>
              <a:noFill/>
              <a:ln w="9525">
                <a:noFill/>
                <a:miter lim="800000"/>
              </a:ln>
            </p:spPr>
            <p:txBody>
              <a:bodyPr wrap="none">
                <a:spAutoFit/>
              </a:bodyPr>
              <a:lstStyle/>
              <a:p>
                <a:r>
                  <a:rPr lang="zh-CN" altLang="en-US" sz="2400" b="1" dirty="0" smtClean="0">
                    <a:solidFill>
                      <a:srgbClr val="FF0000"/>
                    </a:solidFill>
                  </a:rPr>
                  <a:t>审核（封驳）</a:t>
                </a:r>
                <a:endParaRPr lang="zh-CN" altLang="en-US" sz="2400" b="1" dirty="0">
                  <a:solidFill>
                    <a:srgbClr val="FF0000"/>
                  </a:solidFill>
                </a:endParaRPr>
              </a:p>
            </p:txBody>
          </p:sp>
          <p:sp>
            <p:nvSpPr>
              <p:cNvPr id="28" name="文本框 42"/>
              <p:cNvSpPr txBox="1">
                <a:spLocks noChangeArrowheads="1"/>
              </p:cNvSpPr>
              <p:nvPr/>
            </p:nvSpPr>
            <p:spPr bwMode="auto">
              <a:xfrm>
                <a:off x="3556456" y="3244465"/>
                <a:ext cx="1408112" cy="457200"/>
              </a:xfrm>
              <a:prstGeom prst="rect">
                <a:avLst/>
              </a:prstGeom>
              <a:noFill/>
              <a:ln w="9525">
                <a:noFill/>
                <a:miter lim="800000"/>
              </a:ln>
            </p:spPr>
            <p:txBody>
              <a:bodyPr wrap="none">
                <a:spAutoFit/>
              </a:bodyPr>
              <a:lstStyle/>
              <a:p>
                <a:r>
                  <a:rPr lang="zh-CN" altLang="en-US" sz="2400" b="1" dirty="0"/>
                  <a:t>执行政令</a:t>
                </a:r>
              </a:p>
            </p:txBody>
          </p:sp>
        </p:grpSp>
        <p:grpSp>
          <p:nvGrpSpPr>
            <p:cNvPr id="10" name="组合 9"/>
            <p:cNvGrpSpPr/>
            <p:nvPr/>
          </p:nvGrpSpPr>
          <p:grpSpPr>
            <a:xfrm>
              <a:off x="5434467" y="795353"/>
              <a:ext cx="5342053" cy="4856392"/>
              <a:chOff x="53975" y="795353"/>
              <a:chExt cx="5342053" cy="4856392"/>
            </a:xfrm>
          </p:grpSpPr>
          <p:sp>
            <p:nvSpPr>
              <p:cNvPr id="11" name="矩形 10"/>
              <p:cNvSpPr/>
              <p:nvPr/>
            </p:nvSpPr>
            <p:spPr bwMode="auto">
              <a:xfrm>
                <a:off x="53975" y="4071942"/>
                <a:ext cx="657350" cy="1554355"/>
              </a:xfrm>
              <a:prstGeom prst="rect">
                <a:avLst/>
              </a:prstGeom>
              <a:solidFill>
                <a:srgbClr val="66FF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工</a:t>
                </a:r>
              </a:p>
              <a:p>
                <a:pPr algn="ctr"/>
                <a:endParaRPr lang="zh-CN" altLang="en-US" sz="3200" b="1" noProof="1">
                  <a:solidFill>
                    <a:schemeClr val="tx1"/>
                  </a:solidFill>
                </a:endParaRPr>
              </a:p>
              <a:p>
                <a:pPr algn="ctr"/>
                <a:r>
                  <a:rPr lang="zh-CN" altLang="en-US" sz="3200" b="1" noProof="1">
                    <a:solidFill>
                      <a:schemeClr val="tx1"/>
                    </a:solidFill>
                  </a:rPr>
                  <a:t>部</a:t>
                </a:r>
              </a:p>
            </p:txBody>
          </p:sp>
          <p:sp>
            <p:nvSpPr>
              <p:cNvPr id="12" name="矩形 11"/>
              <p:cNvSpPr/>
              <p:nvPr/>
            </p:nvSpPr>
            <p:spPr bwMode="auto">
              <a:xfrm>
                <a:off x="2989405" y="4089474"/>
                <a:ext cx="659093" cy="1552712"/>
              </a:xfrm>
              <a:prstGeom prst="rect">
                <a:avLst/>
              </a:prstGeom>
              <a:solidFill>
                <a:srgbClr val="66FF66"/>
              </a:solidFill>
              <a:ln w="25400" cap="flat" cmpd="sng" algn="ctr">
                <a:solidFill>
                  <a:srgbClr val="BBE0E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礼</a:t>
                </a:r>
              </a:p>
              <a:p>
                <a:pPr algn="ctr"/>
                <a:endParaRPr lang="zh-CN" altLang="en-US" sz="3200" b="1" noProof="1">
                  <a:solidFill>
                    <a:schemeClr val="tx1"/>
                  </a:solidFill>
                </a:endParaRPr>
              </a:p>
              <a:p>
                <a:pPr algn="ctr"/>
                <a:r>
                  <a:rPr lang="zh-CN" altLang="en-US" sz="3200" b="1" noProof="1">
                    <a:solidFill>
                      <a:schemeClr val="tx1"/>
                    </a:solidFill>
                  </a:rPr>
                  <a:t>部</a:t>
                </a:r>
              </a:p>
            </p:txBody>
          </p:sp>
          <p:sp>
            <p:nvSpPr>
              <p:cNvPr id="13" name="矩形 12"/>
              <p:cNvSpPr/>
              <p:nvPr/>
            </p:nvSpPr>
            <p:spPr bwMode="auto">
              <a:xfrm>
                <a:off x="3881422" y="4089474"/>
                <a:ext cx="659093" cy="1552712"/>
              </a:xfrm>
              <a:prstGeom prst="rect">
                <a:avLst/>
              </a:prstGeom>
              <a:solidFill>
                <a:srgbClr val="66FF66"/>
              </a:solidFill>
              <a:ln w="25400" cap="flat" cmpd="sng" algn="ctr">
                <a:solidFill>
                  <a:srgbClr val="BBE0E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户</a:t>
                </a:r>
              </a:p>
              <a:p>
                <a:pPr algn="ctr"/>
                <a:endParaRPr lang="zh-CN" altLang="en-US" sz="3200" b="1" noProof="1">
                  <a:solidFill>
                    <a:schemeClr val="tx1"/>
                  </a:solidFill>
                </a:endParaRPr>
              </a:p>
              <a:p>
                <a:pPr algn="ctr"/>
                <a:r>
                  <a:rPr lang="zh-CN" altLang="en-US" sz="3200" b="1" noProof="1">
                    <a:solidFill>
                      <a:schemeClr val="tx1"/>
                    </a:solidFill>
                  </a:rPr>
                  <a:t>部</a:t>
                </a:r>
              </a:p>
            </p:txBody>
          </p:sp>
          <p:sp>
            <p:nvSpPr>
              <p:cNvPr id="14" name="矩形 13"/>
              <p:cNvSpPr/>
              <p:nvPr/>
            </p:nvSpPr>
            <p:spPr bwMode="auto">
              <a:xfrm>
                <a:off x="4738678" y="4089474"/>
                <a:ext cx="657350" cy="1552712"/>
              </a:xfrm>
              <a:prstGeom prst="rect">
                <a:avLst/>
              </a:prstGeom>
              <a:solidFill>
                <a:srgbClr val="66FF66"/>
              </a:solidFill>
              <a:ln w="25400" cap="flat" cmpd="sng" algn="ctr">
                <a:solidFill>
                  <a:srgbClr val="BBE0E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吏</a:t>
                </a:r>
              </a:p>
              <a:p>
                <a:pPr algn="ctr"/>
                <a:endParaRPr lang="zh-CN" altLang="en-US" sz="3200" b="1" noProof="1">
                  <a:solidFill>
                    <a:schemeClr val="tx1"/>
                  </a:solidFill>
                </a:endParaRPr>
              </a:p>
              <a:p>
                <a:pPr algn="ctr"/>
                <a:r>
                  <a:rPr lang="zh-CN" altLang="en-US" sz="3200" b="1" noProof="1">
                    <a:solidFill>
                      <a:schemeClr val="tx1"/>
                    </a:solidFill>
                  </a:rPr>
                  <a:t>部</a:t>
                </a:r>
              </a:p>
            </p:txBody>
          </p:sp>
          <p:cxnSp>
            <p:nvCxnSpPr>
              <p:cNvPr id="15" name="直接连接符 14"/>
              <p:cNvCxnSpPr/>
              <p:nvPr/>
            </p:nvCxnSpPr>
            <p:spPr bwMode="auto">
              <a:xfrm rot="5400000">
                <a:off x="4153840" y="3429000"/>
                <a:ext cx="715174" cy="7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auto">
              <a:xfrm>
                <a:off x="1312968" y="3771945"/>
                <a:ext cx="0" cy="3095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2257765" y="3771945"/>
                <a:ext cx="0" cy="3095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3309918" y="3800435"/>
                <a:ext cx="0" cy="3095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238612" y="3786190"/>
                <a:ext cx="0" cy="311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095868" y="3786190"/>
                <a:ext cx="0" cy="311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auto">
              <a:xfrm>
                <a:off x="324039" y="3800435"/>
                <a:ext cx="0" cy="3095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2" name="图示 21"/>
              <p:cNvGraphicFramePr/>
              <p:nvPr>
                <p:extLst>
                  <p:ext uri="{D42A27DB-BD31-4B8C-83A1-F6EECF244321}">
                    <p14:modId xmlns:p14="http://schemas.microsoft.com/office/powerpoint/2010/main" val="2797961183"/>
                  </p:ext>
                </p:extLst>
              </p:nvPr>
            </p:nvGraphicFramePr>
            <p:xfrm>
              <a:off x="473207" y="795353"/>
              <a:ext cx="4638675" cy="233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bwMode="auto">
              <a:xfrm>
                <a:off x="976458" y="4081501"/>
                <a:ext cx="657350" cy="1554355"/>
              </a:xfrm>
              <a:prstGeom prst="rect">
                <a:avLst/>
              </a:prstGeom>
              <a:solidFill>
                <a:srgbClr val="66FF66"/>
              </a:solidFill>
              <a:ln w="25400" cap="flat" cmpd="sng" algn="ctr">
                <a:solidFill>
                  <a:srgbClr val="BBE0E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刑</a:t>
                </a:r>
              </a:p>
              <a:p>
                <a:pPr algn="ctr"/>
                <a:endParaRPr lang="zh-CN" altLang="en-US" sz="3200" b="1" noProof="1">
                  <a:solidFill>
                    <a:schemeClr val="tx1"/>
                  </a:solidFill>
                </a:endParaRPr>
              </a:p>
              <a:p>
                <a:pPr algn="ctr"/>
                <a:r>
                  <a:rPr lang="zh-CN" altLang="en-US" sz="3200" b="1" noProof="1">
                    <a:solidFill>
                      <a:schemeClr val="tx1"/>
                    </a:solidFill>
                  </a:rPr>
                  <a:t>部</a:t>
                </a:r>
              </a:p>
            </p:txBody>
          </p:sp>
          <p:sp>
            <p:nvSpPr>
              <p:cNvPr id="24" name="矩形 23"/>
              <p:cNvSpPr/>
              <p:nvPr/>
            </p:nvSpPr>
            <p:spPr bwMode="auto">
              <a:xfrm>
                <a:off x="1905152" y="4099033"/>
                <a:ext cx="659093" cy="1552712"/>
              </a:xfrm>
              <a:prstGeom prst="rect">
                <a:avLst/>
              </a:prstGeom>
              <a:solidFill>
                <a:srgbClr val="66FF66"/>
              </a:solidFill>
              <a:ln w="25400" cap="flat" cmpd="sng" algn="ctr">
                <a:solidFill>
                  <a:srgbClr val="BBE0E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noProof="1">
                    <a:solidFill>
                      <a:schemeClr val="tx1"/>
                    </a:solidFill>
                  </a:rPr>
                  <a:t>兵</a:t>
                </a:r>
              </a:p>
              <a:p>
                <a:pPr algn="ctr"/>
                <a:endParaRPr lang="zh-CN" altLang="en-US" sz="3200" b="1" noProof="1">
                  <a:solidFill>
                    <a:schemeClr val="tx1"/>
                  </a:solidFill>
                </a:endParaRPr>
              </a:p>
              <a:p>
                <a:pPr algn="ctr"/>
                <a:r>
                  <a:rPr lang="zh-CN" altLang="en-US" sz="3200" b="1" noProof="1">
                    <a:solidFill>
                      <a:schemeClr val="tx1"/>
                    </a:solidFill>
                  </a:rPr>
                  <a:t>部</a:t>
                </a:r>
              </a:p>
            </p:txBody>
          </p:sp>
          <p:cxnSp>
            <p:nvCxnSpPr>
              <p:cNvPr id="25" name="直接连接符 24"/>
              <p:cNvCxnSpPr/>
              <p:nvPr/>
            </p:nvCxnSpPr>
            <p:spPr bwMode="auto">
              <a:xfrm>
                <a:off x="333516" y="3795749"/>
                <a:ext cx="480702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9" name="TextBox 5"/>
          <p:cNvSpPr txBox="1"/>
          <p:nvPr/>
        </p:nvSpPr>
        <p:spPr>
          <a:xfrm>
            <a:off x="5969763" y="836712"/>
            <a:ext cx="6078500" cy="5539978"/>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在唐</a:t>
            </a:r>
            <a:r>
              <a:rPr lang="zh-CN" altLang="en-US" sz="2800" b="1" dirty="0" smtClean="0">
                <a:latin typeface="华文楷体" panose="02010600040101010101" pitchFamily="2" charset="-122"/>
                <a:ea typeface="华文楷体" panose="02010600040101010101" pitchFamily="2" charset="-122"/>
              </a:rPr>
              <a:t>朝三省六部制中，三省的最高长官都是宰相。三省</a:t>
            </a:r>
            <a:r>
              <a:rPr lang="zh-CN" altLang="en-US" sz="2800" b="1" dirty="0" smtClean="0">
                <a:solidFill>
                  <a:srgbClr val="FF0000"/>
                </a:solidFill>
                <a:latin typeface="华文楷体" panose="02010600040101010101" pitchFamily="2" charset="-122"/>
                <a:ea typeface="华文楷体" panose="02010600040101010101" pitchFamily="2" charset="-122"/>
              </a:rPr>
              <a:t>分工明确</a:t>
            </a:r>
            <a:r>
              <a:rPr lang="zh-CN" altLang="en-US" sz="2800" b="1" dirty="0" smtClean="0">
                <a:latin typeface="华文楷体" panose="02010600040101010101" pitchFamily="2" charset="-122"/>
                <a:ea typeface="华文楷体" panose="02010600040101010101" pitchFamily="2" charset="-122"/>
              </a:rPr>
              <a:t>，</a:t>
            </a:r>
            <a:r>
              <a:rPr lang="zh-CN" altLang="en-US" sz="2800" b="1" dirty="0" smtClean="0">
                <a:solidFill>
                  <a:srgbClr val="FF0000"/>
                </a:solidFill>
                <a:latin typeface="华文楷体" panose="02010600040101010101" pitchFamily="2" charset="-122"/>
                <a:ea typeface="华文楷体" panose="02010600040101010101" pitchFamily="2" charset="-122"/>
              </a:rPr>
              <a:t>互相配合</a:t>
            </a:r>
            <a:r>
              <a:rPr lang="zh-CN" altLang="en-US" sz="2800" b="1" dirty="0" smtClean="0">
                <a:latin typeface="华文楷体" panose="02010600040101010101" pitchFamily="2" charset="-122"/>
                <a:ea typeface="华文楷体" panose="02010600040101010101" pitchFamily="2" charset="-122"/>
              </a:rPr>
              <a:t>，共同执行皇帝的旨意；同时彼此又能</a:t>
            </a:r>
            <a:r>
              <a:rPr lang="zh-CN" altLang="en-US" sz="2800" b="1" dirty="0" smtClean="0">
                <a:solidFill>
                  <a:srgbClr val="FF0000"/>
                </a:solidFill>
                <a:latin typeface="华文楷体" panose="02010600040101010101" pitchFamily="2" charset="-122"/>
                <a:ea typeface="华文楷体" panose="02010600040101010101" pitchFamily="2" charset="-122"/>
              </a:rPr>
              <a:t>相互制约</a:t>
            </a:r>
            <a:r>
              <a:rPr lang="zh-CN" altLang="en-US" sz="2800" b="1" dirty="0" smtClean="0">
                <a:latin typeface="华文楷体" panose="02010600040101010101" pitchFamily="2" charset="-122"/>
                <a:ea typeface="华文楷体" panose="02010600040101010101" pitchFamily="2" charset="-122"/>
              </a:rPr>
              <a:t>，防止少数人专权独断；更为难得的是，由于门下省具有封驳权，甚至出现了一定程度上</a:t>
            </a:r>
            <a:r>
              <a:rPr lang="zh-CN" altLang="en-US" sz="2800" b="1" dirty="0" smtClean="0">
                <a:solidFill>
                  <a:srgbClr val="FF0000"/>
                </a:solidFill>
                <a:latin typeface="华文楷体" panose="02010600040101010101" pitchFamily="2" charset="-122"/>
                <a:ea typeface="华文楷体" panose="02010600040101010101" pitchFamily="2" charset="-122"/>
              </a:rPr>
              <a:t>君相制约</a:t>
            </a:r>
            <a:r>
              <a:rPr lang="zh-CN" altLang="en-US" sz="2800" b="1" dirty="0" smtClean="0">
                <a:latin typeface="华文楷体" panose="02010600040101010101" pitchFamily="2" charset="-122"/>
                <a:ea typeface="华文楷体" panose="02010600040101010101" pitchFamily="2" charset="-122"/>
              </a:rPr>
              <a:t>的政治局面。</a:t>
            </a:r>
            <a:endParaRPr lang="en-US" altLang="zh-CN" sz="2800" b="1" dirty="0" smtClean="0">
              <a:latin typeface="华文楷体" panose="02010600040101010101" pitchFamily="2" charset="-122"/>
              <a:ea typeface="华文楷体" panose="02010600040101010101" pitchFamily="2" charset="-122"/>
            </a:endParaRPr>
          </a:p>
          <a:p>
            <a:r>
              <a:rPr lang="en-US" altLang="zh-CN" sz="2800" b="1" dirty="0" smtClean="0">
                <a:latin typeface="华文楷体" panose="02010600040101010101" pitchFamily="2" charset="-122"/>
                <a:ea typeface="华文楷体" panose="02010600040101010101" pitchFamily="2" charset="-122"/>
              </a:rPr>
              <a:t>       </a:t>
            </a:r>
            <a:r>
              <a:rPr lang="zh-CN" altLang="en-US" sz="2800" b="1" dirty="0" smtClean="0">
                <a:latin typeface="华文楷体" panose="02010600040101010101" pitchFamily="2" charset="-122"/>
                <a:ea typeface="华文楷体" panose="02010600040101010101" pitchFamily="2" charset="-122"/>
              </a:rPr>
              <a:t>这种</a:t>
            </a:r>
            <a:r>
              <a:rPr lang="zh-CN" altLang="en-US" sz="2800" b="1" dirty="0">
                <a:latin typeface="华文楷体" panose="02010600040101010101" pitchFamily="2" charset="-122"/>
                <a:ea typeface="华文楷体" panose="02010600040101010101" pitchFamily="2" charset="-122"/>
              </a:rPr>
              <a:t>集体议政、集体负责的</a:t>
            </a:r>
            <a:r>
              <a:rPr lang="zh-CN" altLang="en-US" sz="2800" b="1" dirty="0" smtClean="0">
                <a:latin typeface="华文楷体" panose="02010600040101010101" pitchFamily="2" charset="-122"/>
                <a:ea typeface="华文楷体" panose="02010600040101010101" pitchFamily="2" charset="-122"/>
              </a:rPr>
              <a:t>议政形式，便于集体智慧的发挥，极大地</a:t>
            </a:r>
            <a:r>
              <a:rPr lang="zh-CN" altLang="en-US" sz="2800" b="1" dirty="0" smtClean="0">
                <a:solidFill>
                  <a:srgbClr val="FF0000"/>
                </a:solidFill>
                <a:latin typeface="华文楷体" panose="02010600040101010101" pitchFamily="2" charset="-122"/>
                <a:ea typeface="华文楷体" panose="02010600040101010101" pitchFamily="2" charset="-122"/>
              </a:rPr>
              <a:t>提高了行政效率</a:t>
            </a:r>
            <a:r>
              <a:rPr lang="zh-CN" altLang="en-US" sz="2800" b="1" dirty="0" smtClean="0">
                <a:latin typeface="华文楷体" panose="02010600040101010101" pitchFamily="2" charset="-122"/>
                <a:ea typeface="华文楷体" panose="02010600040101010101" pitchFamily="2" charset="-122"/>
              </a:rPr>
              <a:t>和</a:t>
            </a:r>
            <a:r>
              <a:rPr lang="zh-CN" altLang="en-US" sz="2800" b="1" dirty="0" smtClean="0">
                <a:solidFill>
                  <a:srgbClr val="FF0000"/>
                </a:solidFill>
                <a:latin typeface="华文楷体" panose="02010600040101010101" pitchFamily="2" charset="-122"/>
                <a:ea typeface="华文楷体" panose="02010600040101010101" pitchFamily="2" charset="-122"/>
              </a:rPr>
              <a:t>国家决策的准确性</a:t>
            </a:r>
            <a:r>
              <a:rPr lang="zh-CN" altLang="en-US" sz="2800" b="1" dirty="0" smtClean="0">
                <a:latin typeface="华文楷体" panose="02010600040101010101" pitchFamily="2" charset="-122"/>
                <a:ea typeface="华文楷体" panose="02010600040101010101" pitchFamily="2" charset="-122"/>
              </a:rPr>
              <a:t>，使唐朝国家机构运转自如，这正是</a:t>
            </a:r>
            <a:r>
              <a:rPr lang="zh-CN" altLang="en-US" sz="2800" b="1" dirty="0" smtClean="0">
                <a:solidFill>
                  <a:srgbClr val="FF0000"/>
                </a:solidFill>
                <a:latin typeface="华文楷体" panose="02010600040101010101" pitchFamily="2" charset="-122"/>
                <a:ea typeface="华文楷体" panose="02010600040101010101" pitchFamily="2" charset="-122"/>
              </a:rPr>
              <a:t>唐代兴盛发展的一个重要条件</a:t>
            </a:r>
            <a:r>
              <a:rPr lang="zh-CN" altLang="en-US" sz="2800" b="1" dirty="0" smtClean="0">
                <a:latin typeface="华文楷体" panose="02010600040101010101" pitchFamily="2" charset="-122"/>
                <a:ea typeface="华文楷体" panose="02010600040101010101" pitchFamily="2" charset="-122"/>
              </a:rPr>
              <a:t>。</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E4ZDk1NjRjMjk4YjFlZWQ0MzVlNzg0NjZjM2I5MT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381.7228346456695,&quot;width&quot;:4522.48031496063}"/>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35,&quot;width&quot;:11325}"/>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2100</Words>
  <Application>Microsoft Office PowerPoint</Application>
  <PresentationFormat>宽屏</PresentationFormat>
  <Paragraphs>177</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30</vt:i4>
      </vt:variant>
    </vt:vector>
  </HeadingPairs>
  <TitlesOfParts>
    <vt:vector size="48" baseType="lpstr">
      <vt:lpstr>等线</vt:lpstr>
      <vt:lpstr>等线 Light</vt:lpstr>
      <vt:lpstr>方正粗黑宋简体</vt:lpstr>
      <vt:lpstr>黑体</vt:lpstr>
      <vt:lpstr>华文楷体</vt:lpstr>
      <vt:lpstr>华文新魏</vt:lpstr>
      <vt:lpstr>楷体</vt:lpstr>
      <vt:lpstr>隶书</vt:lpstr>
      <vt:lpstr>宋体</vt:lpstr>
      <vt:lpstr>微软雅黑</vt:lpstr>
      <vt:lpstr>Arial</vt:lpstr>
      <vt:lpstr>Calibri</vt:lpstr>
      <vt:lpstr>Calibri Light</vt:lpstr>
      <vt:lpstr>Tahoma</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user</cp:lastModifiedBy>
  <cp:revision>187</cp:revision>
  <dcterms:created xsi:type="dcterms:W3CDTF">2019-06-19T02:08:00Z</dcterms:created>
  <dcterms:modified xsi:type="dcterms:W3CDTF">2022-08-05T10:08:00Z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CF7451FC8EB1452E890C74BECDAAF861</vt:lpwstr>
  </property>
</Properties>
</file>