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25"/>
  </p:handoutMasterIdLst>
  <p:sldIdLst>
    <p:sldId id="354" r:id="rId3"/>
    <p:sldId id="256" r:id="rId5"/>
    <p:sldId id="355" r:id="rId6"/>
    <p:sldId id="277" r:id="rId7"/>
    <p:sldId id="285" r:id="rId8"/>
    <p:sldId id="278" r:id="rId9"/>
    <p:sldId id="356" r:id="rId10"/>
    <p:sldId id="279" r:id="rId11"/>
    <p:sldId id="288" r:id="rId12"/>
    <p:sldId id="289" r:id="rId13"/>
    <p:sldId id="298" r:id="rId14"/>
    <p:sldId id="375" r:id="rId15"/>
    <p:sldId id="291" r:id="rId16"/>
    <p:sldId id="292" r:id="rId17"/>
    <p:sldId id="293" r:id="rId18"/>
    <p:sldId id="332" r:id="rId19"/>
    <p:sldId id="324" r:id="rId20"/>
    <p:sldId id="294" r:id="rId21"/>
    <p:sldId id="357" r:id="rId22"/>
    <p:sldId id="358" r:id="rId23"/>
    <p:sldId id="274" r:id="rId24"/>
  </p:sldIdLst>
  <p:sldSz cx="12192000" cy="6858000"/>
  <p:notesSz cx="6858000" cy="9144000"/>
  <p:embeddedFontLst>
    <p:embeddedFont>
      <p:font typeface="微软雅黑" panose="020B0503020204020204" charset="-122"/>
      <p:regular r:id="rId30"/>
    </p:embeddedFont>
    <p:embeddedFont>
      <p:font typeface="华文新魏" panose="02010800040101010101" charset="-122"/>
      <p:regular r:id="rId31"/>
    </p:embeddedFont>
    <p:embeddedFont>
      <p:font typeface="汉仪许静行楷W" panose="00020600040101010101" charset="-122"/>
      <p:regular r:id="rId32"/>
    </p:embeddedFont>
    <p:embeddedFont>
      <p:font typeface="经典细隶书简" panose="02010609000101010101" charset="-122"/>
      <p:regular r:id="rId33"/>
    </p:embeddedFont>
    <p:embeddedFont>
      <p:font typeface="楷体" panose="02010609060101010101" pitchFamily="49" charset="-122"/>
      <p:regular r:id="rId34"/>
    </p:embeddedFont>
    <p:embeddedFont>
      <p:font typeface="黑体" panose="02010609060101010101" charset="-122"/>
      <p:regular r:id="rId35"/>
    </p:embeddedFont>
    <p:embeddedFont>
      <p:font typeface="华文中宋" panose="02010600040101010101" charset="-122"/>
      <p:regular r:id="rId3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hangwei" initials="z" lastIdx="1" clrIdx="0"/>
  <p:cmAuthor id="2" name="lee" initials="l" lastIdx="10" clrIdx="1"/>
  <p:cmAuthor id="3" name="hehe" initials="h" lastIdx="2" clrIdx="0"/>
  <p:cmAuthor id="4" name="pc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78" d="100"/>
          <a:sy n="78" d="100"/>
        </p:scale>
        <p:origin x="654" y="54"/>
      </p:cViewPr>
      <p:guideLst>
        <p:guide orient="horz" pos="2160"/>
        <p:guide pos="388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35" Type="http://schemas.openxmlformats.org/officeDocument/2006/relationships/font" Target="fonts/font6.fntdata"/><Relationship Id="rId34" Type="http://schemas.openxmlformats.org/officeDocument/2006/relationships/font" Target="fonts/font5.fntdata"/><Relationship Id="rId33" Type="http://schemas.openxmlformats.org/officeDocument/2006/relationships/font" Target="fonts/font4.fntdata"/><Relationship Id="rId32" Type="http://schemas.openxmlformats.org/officeDocument/2006/relationships/font" Target="fonts/font3.fntdata"/><Relationship Id="rId31" Type="http://schemas.openxmlformats.org/officeDocument/2006/relationships/font" Target="fonts/font2.fntdata"/><Relationship Id="rId30" Type="http://schemas.openxmlformats.org/officeDocument/2006/relationships/font" Target="fonts/font1.fntdata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4753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4754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 dirty="0"/>
          </a:p>
        </p:txBody>
      </p:sp>
      <p:sp>
        <p:nvSpPr>
          <p:cNvPr id="74755" name="灯片编号占位符 3"/>
          <p:cNvSpPr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6801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6802" name="文本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7" Type="http://schemas.openxmlformats.org/officeDocument/2006/relationships/image" Target="../media/image1.png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2.png"/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8" name="图片 7" descr="图层 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6200000">
            <a:off x="2658745" y="-2657475"/>
            <a:ext cx="6875780" cy="1219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烟盒设计\烟盒453465.png"/>
          <p:cNvPicPr>
            <a:picLocks noChangeAspect="1"/>
          </p:cNvPicPr>
          <p:nvPr userDrawn="1"/>
        </p:nvPicPr>
        <p:blipFill>
          <a:blip r:embed="rId2"/>
          <a:srcRect l="63570" t="44244" r="19386" b="44502"/>
          <a:stretch>
            <a:fillRect/>
          </a:stretch>
        </p:blipFill>
        <p:spPr>
          <a:xfrm flipV="1">
            <a:off x="0" y="779463"/>
            <a:ext cx="12192000" cy="128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1" name="图片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3538" y="-1587"/>
            <a:ext cx="722312" cy="7667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0" fontAlgn="base" hangingPunct="0">
              <a:defRPr/>
            </a:pPr>
            <a:endParaRPr lang="zh-CN" altLang="en-US" strike="noStrike" noProof="1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0" fontAlgn="base" hangingPunct="0">
              <a:defRPr/>
            </a:pPr>
            <a:endParaRPr lang="zh-CN" altLang="en-US" strike="noStrike" noProof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0" fontAlgn="base" hangingPunct="0">
              <a:defRPr/>
            </a:pPr>
            <a:fld id="{D109EEFD-8827-4247-9FE3-D3648EA210FD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图层 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6200000">
            <a:off x="2658745" y="-2657475"/>
            <a:ext cx="6875780" cy="12192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1.xml"/><Relationship Id="rId17" Type="http://schemas.openxmlformats.org/officeDocument/2006/relationships/tags" Target="../tags/tag60.xml"/><Relationship Id="rId16" Type="http://schemas.openxmlformats.org/officeDocument/2006/relationships/tags" Target="../tags/tag59.xml"/><Relationship Id="rId15" Type="http://schemas.openxmlformats.org/officeDocument/2006/relationships/tags" Target="../tags/tag58.xml"/><Relationship Id="rId14" Type="http://schemas.openxmlformats.org/officeDocument/2006/relationships/tags" Target="../tags/tag57.xml"/><Relationship Id="rId13" Type="http://schemas.openxmlformats.org/officeDocument/2006/relationships/tags" Target="../tags/tag56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6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2.xml"/><Relationship Id="rId2" Type="http://schemas.openxmlformats.org/officeDocument/2006/relationships/image" Target="../media/image18.jpeg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74.xml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3" Type="http://schemas.openxmlformats.org/officeDocument/2006/relationships/slide" Target="slide6.xml"/><Relationship Id="rId2" Type="http://schemas.openxmlformats.org/officeDocument/2006/relationships/image" Target="../media/image20.jpeg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5.xml"/><Relationship Id="rId3" Type="http://schemas.openxmlformats.org/officeDocument/2006/relationships/slide" Target="slide6.xml"/><Relationship Id="rId2" Type="http://schemas.openxmlformats.org/officeDocument/2006/relationships/image" Target="../media/image25.png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76.xml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openxmlformats.org/officeDocument/2006/relationships/slide" Target="slide6.xml"/><Relationship Id="rId1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slide" Target="slide6.xml"/><Relationship Id="rId1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7.xml"/><Relationship Id="rId2" Type="http://schemas.openxmlformats.org/officeDocument/2006/relationships/image" Target="../media/image32.png"/><Relationship Id="rId1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78.xml"/><Relationship Id="rId4" Type="http://schemas.openxmlformats.org/officeDocument/2006/relationships/image" Target="../media/image8.jpe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63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79.xml"/><Relationship Id="rId4" Type="http://schemas.openxmlformats.org/officeDocument/2006/relationships/image" Target="../media/image8.jpe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80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4.xml"/><Relationship Id="rId4" Type="http://schemas.openxmlformats.org/officeDocument/2006/relationships/image" Target="../media/image10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68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3" Type="http://schemas.openxmlformats.org/officeDocument/2006/relationships/tags" Target="../tags/tag67.xml"/><Relationship Id="rId2" Type="http://schemas.openxmlformats.org/officeDocument/2006/relationships/image" Target="../media/image11.png"/><Relationship Id="rId1" Type="http://schemas.openxmlformats.org/officeDocument/2006/relationships/tags" Target="../tags/tag66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9.xml"/><Relationship Id="rId4" Type="http://schemas.openxmlformats.org/officeDocument/2006/relationships/image" Target="../media/image14.pn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0.xml"/><Relationship Id="rId2" Type="http://schemas.openxmlformats.org/officeDocument/2006/relationships/image" Target="../media/image15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1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影\Desktop\幻灯片1.jpg幻灯片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13" name="图片 12" descr="f118ec0b01d10f95e400403cb8c6226e"/>
          <p:cNvPicPr>
            <a:picLocks noChangeAspect="1"/>
          </p:cNvPicPr>
          <p:nvPr/>
        </p:nvPicPr>
        <p:blipFill>
          <a:blip r:embed="rId2"/>
          <a:srcRect l="33492" b="12972"/>
          <a:stretch>
            <a:fillRect/>
          </a:stretch>
        </p:blipFill>
        <p:spPr>
          <a:xfrm>
            <a:off x="-10160" y="1993900"/>
            <a:ext cx="3714750" cy="4860925"/>
          </a:xfrm>
          <a:prstGeom prst="rect">
            <a:avLst/>
          </a:prstGeom>
        </p:spPr>
      </p:pic>
      <p:pic>
        <p:nvPicPr>
          <p:cNvPr id="14" name="图片 13" descr="f861f0a4fd48cb87ec42c2935aa42bc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7520" y="-86360"/>
            <a:ext cx="1674495" cy="2397125"/>
          </a:xfrm>
          <a:prstGeom prst="rect">
            <a:avLst/>
          </a:prstGeom>
        </p:spPr>
      </p:pic>
      <p:pic>
        <p:nvPicPr>
          <p:cNvPr id="48" name="图片 47" descr="10416317_045413225120_2.jp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40000" contrast="-30000"/>
          </a:blip>
          <a:srcRect r="2600" b="5357"/>
          <a:stretch>
            <a:fillRect/>
          </a:stretch>
        </p:blipFill>
        <p:spPr>
          <a:xfrm>
            <a:off x="1265430" y="491379"/>
            <a:ext cx="9875383" cy="6055221"/>
          </a:xfrm>
          <a:prstGeom prst="roundRect">
            <a:avLst>
              <a:gd name="adj" fmla="val 6103"/>
            </a:avLst>
          </a:prstGeom>
        </p:spPr>
      </p:pic>
      <p:sp>
        <p:nvSpPr>
          <p:cNvPr id="23" name="TextBox 22"/>
          <p:cNvSpPr txBox="1"/>
          <p:nvPr/>
        </p:nvSpPr>
        <p:spPr>
          <a:xfrm>
            <a:off x="1746794" y="1988843"/>
            <a:ext cx="8912710" cy="2437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50" dirty="0" smtClean="0">
                <a:latin typeface="华文新魏" panose="02010800040101010101" charset="-122"/>
                <a:ea typeface="华文新魏" panose="02010800040101010101" charset="-122"/>
              </a:rPr>
              <a:t>     严肃的帝国，它崇尚黑色，信奉法家；</a:t>
            </a:r>
            <a:endParaRPr lang="en-US" altLang="zh-CN" sz="3050" dirty="0" smtClean="0">
              <a:latin typeface="华文新魏" panose="02010800040101010101" charset="-122"/>
              <a:ea typeface="华文新魏" panose="02010800040101010101" charset="-122"/>
            </a:endParaRPr>
          </a:p>
          <a:p>
            <a:r>
              <a:rPr lang="zh-CN" altLang="en-US" sz="3050" dirty="0" smtClean="0">
                <a:latin typeface="华文新魏" panose="02010800040101010101" charset="-122"/>
                <a:ea typeface="华文新魏" panose="02010800040101010101" charset="-122"/>
              </a:rPr>
              <a:t>    </a:t>
            </a:r>
            <a:r>
              <a:rPr lang="zh-CN" altLang="en-US" sz="3050" dirty="0" smtClean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创新</a:t>
            </a:r>
            <a:r>
              <a:rPr lang="zh-CN" altLang="en-US" sz="3050" dirty="0" smtClean="0">
                <a:latin typeface="华文新魏" panose="02010800040101010101" charset="-122"/>
                <a:ea typeface="华文新魏" panose="02010800040101010101" charset="-122"/>
              </a:rPr>
              <a:t>的帝国，它创造了中国历史上很多的</a:t>
            </a:r>
            <a:r>
              <a:rPr lang="zh-CN" altLang="en-US" sz="3050" dirty="0" smtClean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第一个</a:t>
            </a:r>
            <a:r>
              <a:rPr lang="zh-CN" altLang="en-US" sz="3050" dirty="0" smtClean="0">
                <a:latin typeface="华文新魏" panose="02010800040101010101" charset="-122"/>
                <a:ea typeface="华文新魏" panose="02010800040101010101" charset="-122"/>
              </a:rPr>
              <a:t>；</a:t>
            </a:r>
            <a:endParaRPr lang="en-US" altLang="zh-CN" sz="3050" dirty="0" smtClean="0">
              <a:latin typeface="华文新魏" panose="02010800040101010101" charset="-122"/>
              <a:ea typeface="华文新魏" panose="02010800040101010101" charset="-122"/>
            </a:endParaRPr>
          </a:p>
          <a:p>
            <a:r>
              <a:rPr lang="zh-CN" altLang="en-US" sz="3050" dirty="0" smtClean="0">
                <a:latin typeface="华文新魏" panose="02010800040101010101" charset="-122"/>
                <a:ea typeface="华文新魏" panose="02010800040101010101" charset="-122"/>
              </a:rPr>
              <a:t>     短命的帝国，它二世而亡，仅存在</a:t>
            </a:r>
            <a:r>
              <a:rPr lang="en-US" altLang="zh-CN" sz="3050" dirty="0" smtClean="0">
                <a:latin typeface="华文新魏" panose="02010800040101010101" charset="-122"/>
                <a:ea typeface="华文新魏" panose="02010800040101010101" charset="-122"/>
              </a:rPr>
              <a:t>15</a:t>
            </a:r>
            <a:r>
              <a:rPr lang="zh-CN" altLang="en-US" sz="3050" dirty="0" smtClean="0">
                <a:latin typeface="华文新魏" panose="02010800040101010101" charset="-122"/>
                <a:ea typeface="华文新魏" panose="02010800040101010101" charset="-122"/>
              </a:rPr>
              <a:t>年；</a:t>
            </a:r>
            <a:endParaRPr lang="en-US" altLang="zh-CN" sz="3050" dirty="0" smtClean="0">
              <a:latin typeface="华文新魏" panose="02010800040101010101" charset="-122"/>
              <a:ea typeface="华文新魏" panose="02010800040101010101" charset="-122"/>
            </a:endParaRPr>
          </a:p>
          <a:p>
            <a:r>
              <a:rPr lang="zh-CN" altLang="en-US" sz="3050" dirty="0" smtClean="0">
                <a:latin typeface="华文新魏" panose="02010800040101010101" charset="-122"/>
                <a:ea typeface="华文新魏" panose="02010800040101010101" charset="-122"/>
              </a:rPr>
              <a:t>     </a:t>
            </a:r>
            <a:r>
              <a:rPr lang="zh-CN" altLang="en-US" sz="3050" dirty="0" smtClean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传奇</a:t>
            </a:r>
            <a:r>
              <a:rPr lang="zh-CN" altLang="en-US" sz="3050" dirty="0" smtClean="0">
                <a:latin typeface="华文新魏" panose="02010800040101010101" charset="-122"/>
                <a:ea typeface="华文新魏" panose="02010800040101010101" charset="-122"/>
              </a:rPr>
              <a:t>的帝国，它用</a:t>
            </a:r>
            <a:r>
              <a:rPr lang="en-US" altLang="zh-CN" sz="3050" dirty="0" smtClean="0">
                <a:latin typeface="华文新魏" panose="02010800040101010101" charset="-122"/>
                <a:ea typeface="华文新魏" panose="02010800040101010101" charset="-122"/>
              </a:rPr>
              <a:t>15</a:t>
            </a:r>
            <a:r>
              <a:rPr lang="zh-CN" altLang="en-US" sz="3050" dirty="0" smtClean="0">
                <a:latin typeface="华文新魏" panose="02010800040101010101" charset="-122"/>
                <a:ea typeface="华文新魏" panose="02010800040101010101" charset="-122"/>
              </a:rPr>
              <a:t>年首创的</a:t>
            </a:r>
            <a:r>
              <a:rPr lang="zh-CN" altLang="en-US" sz="3050" dirty="0" smtClean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帝国制</a:t>
            </a:r>
            <a:r>
              <a:rPr lang="zh-CN" altLang="en-US" sz="3050" dirty="0" smtClean="0">
                <a:latin typeface="华文新魏" panose="02010800040101010101" charset="-122"/>
                <a:ea typeface="华文新魏" panose="02010800040101010101" charset="-122"/>
              </a:rPr>
              <a:t>主宰了中华历史两千一百三十二年！</a:t>
            </a:r>
            <a:endParaRPr lang="zh-CN" altLang="en-US" sz="3050" dirty="0"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16" name="图片 15" descr="t012b6a60272655c680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87260" y="1988840"/>
            <a:ext cx="2880320" cy="2880320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图层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04850"/>
            <a:ext cx="12192000" cy="61531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7635" y="225425"/>
            <a:ext cx="776097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600" b="1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1.</a:t>
            </a:r>
            <a:r>
              <a:rPr lang="zh-CN" altLang="en-US" sz="3600" b="1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政治上：创立专制主义中央集权制</a:t>
            </a:r>
            <a:endParaRPr lang="zh-CN" altLang="en-US" sz="3600" b="1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22568" y="1044575"/>
            <a:ext cx="1770063" cy="5207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800" b="1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诸侯争霸</a:t>
            </a:r>
            <a:endParaRPr lang="zh-CN" altLang="en-US" sz="2800" b="1" noProof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6" name="右箭头 15"/>
          <p:cNvSpPr/>
          <p:nvPr/>
        </p:nvSpPr>
        <p:spPr>
          <a:xfrm>
            <a:off x="2199640" y="1184593"/>
            <a:ext cx="658813" cy="239713"/>
          </a:xfrm>
          <a:prstGeom prst="rightArrow">
            <a:avLst/>
          </a:prstGeom>
          <a:solidFill>
            <a:srgbClr val="C59F85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8" name="文本框 17"/>
          <p:cNvSpPr txBox="1"/>
          <p:nvPr/>
        </p:nvSpPr>
        <p:spPr>
          <a:xfrm>
            <a:off x="3031490" y="1044575"/>
            <a:ext cx="358902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需要加强什么管理？</a:t>
            </a:r>
            <a:endParaRPr lang="zh-CN" alt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6950710" y="916940"/>
            <a:ext cx="2108200" cy="838200"/>
            <a:chOff x="9550" y="5649"/>
            <a:chExt cx="3318" cy="1320"/>
          </a:xfrm>
        </p:grpSpPr>
        <p:grpSp>
          <p:nvGrpSpPr>
            <p:cNvPr id="19480" name="组合 25"/>
            <p:cNvGrpSpPr/>
            <p:nvPr/>
          </p:nvGrpSpPr>
          <p:grpSpPr>
            <a:xfrm>
              <a:off x="9550" y="5649"/>
              <a:ext cx="1750" cy="1320"/>
              <a:chOff x="9550" y="5649"/>
              <a:chExt cx="1750" cy="1320"/>
            </a:xfrm>
          </p:grpSpPr>
          <p:sp>
            <p:nvSpPr>
              <p:cNvPr id="27" name="椭圆 26"/>
              <p:cNvSpPr/>
              <p:nvPr/>
            </p:nvSpPr>
            <p:spPr>
              <a:xfrm>
                <a:off x="9550" y="5649"/>
                <a:ext cx="1751" cy="1320"/>
              </a:xfrm>
              <a:prstGeom prst="ellipse">
                <a:avLst/>
              </a:prstGeom>
              <a:solidFill>
                <a:srgbClr val="885E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trike="noStrike" noProof="1"/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9664" y="5783"/>
                <a:ext cx="1524" cy="1053"/>
              </a:xfrm>
              <a:prstGeom prst="ellipse">
                <a:avLst/>
              </a:prstGeom>
              <a:noFill/>
              <a:ln w="15875">
                <a:solidFill>
                  <a:srgbClr val="DDC7A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trike="noStrike" noProof="1"/>
              </a:p>
            </p:txBody>
          </p:sp>
        </p:grpSp>
        <p:sp>
          <p:nvSpPr>
            <p:cNvPr id="19483" name="文本框 28"/>
            <p:cNvSpPr txBox="1"/>
            <p:nvPr/>
          </p:nvSpPr>
          <p:spPr>
            <a:xfrm>
              <a:off x="9774" y="5871"/>
              <a:ext cx="3094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地方</a:t>
              </a:r>
              <a:endPara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14356" name="Picture 5" descr="3-2b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454" t="52097" r="71901" b="17094"/>
          <a:stretch>
            <a:fillRect/>
          </a:stretch>
        </p:blipFill>
        <p:spPr>
          <a:xfrm>
            <a:off x="414020" y="1754823"/>
            <a:ext cx="1387475" cy="1554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文本框 25"/>
          <p:cNvSpPr txBox="1"/>
          <p:nvPr/>
        </p:nvSpPr>
        <p:spPr>
          <a:xfrm>
            <a:off x="1645920" y="2134870"/>
            <a:ext cx="1766888" cy="552450"/>
          </a:xfrm>
          <a:prstGeom prst="rect">
            <a:avLst/>
          </a:prstGeom>
          <a:solidFill>
            <a:srgbClr val="FFF8B2"/>
          </a:solidFill>
          <a:ln w="349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pPr algn="ctr"/>
            <a:r>
              <a:rPr lang="zh-CN" altLang="en-US" sz="3000" b="1">
                <a:latin typeface="微软雅黑" panose="020B0503020204020204" charset="-122"/>
                <a:ea typeface="微软雅黑" panose="020B0503020204020204" charset="-122"/>
              </a:rPr>
              <a:t>郡守</a:t>
            </a:r>
            <a:endParaRPr lang="zh-CN" altLang="en-US" sz="3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>
            <a:off x="2528888" y="2687320"/>
            <a:ext cx="0" cy="706438"/>
          </a:xfrm>
          <a:prstGeom prst="straightConnector1">
            <a:avLst/>
          </a:prstGeom>
          <a:ln w="4127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1311593" y="3393758"/>
            <a:ext cx="2435225" cy="552450"/>
          </a:xfrm>
          <a:prstGeom prst="rect">
            <a:avLst/>
          </a:prstGeom>
          <a:solidFill>
            <a:srgbClr val="FFF8B2"/>
          </a:solidFill>
          <a:ln w="349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pPr algn="ctr"/>
            <a:r>
              <a:rPr lang="zh-CN" altLang="en-US" sz="3000" b="1">
                <a:latin typeface="微软雅黑" panose="020B0503020204020204" charset="-122"/>
                <a:ea typeface="微软雅黑" panose="020B0503020204020204" charset="-122"/>
              </a:rPr>
              <a:t>县令或县长</a:t>
            </a:r>
            <a:endParaRPr lang="zh-CN" altLang="en-US" sz="3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0325" y="4344670"/>
            <a:ext cx="3926840" cy="1753235"/>
          </a:xfrm>
          <a:prstGeom prst="rect">
            <a:avLst/>
          </a:prstGeom>
          <a:solidFill>
            <a:srgbClr val="F1F9F9"/>
          </a:solidFill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6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郡县制：开创了我国历代王朝地方行政的基本模式。</a:t>
            </a:r>
            <a:endParaRPr lang="zh-CN" altLang="en-US" sz="36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66870" y="1788795"/>
            <a:ext cx="7954010" cy="1383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r>
              <a:rPr lang="zh-CN" altLang="en-US" sz="2800" b="1" noProof="1">
                <a:solidFill>
                  <a:schemeClr val="accent4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材料</a:t>
            </a:r>
            <a:r>
              <a:rPr lang="en-US" altLang="zh-CN" sz="2800" b="1" noProof="1">
                <a:solidFill>
                  <a:schemeClr val="accent4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</a:t>
            </a:r>
            <a:r>
              <a:rPr lang="zh-CN" altLang="en-US" sz="2800" b="1" noProof="1">
                <a:solidFill>
                  <a:schemeClr val="accent4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诸侯初破，燕、齐、荆地远，不为置王，毋以填（zhèn，镇）之。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请立诸子</a:t>
            </a: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，唯上幸许。</a:t>
            </a:r>
            <a:endParaRPr lang="en-US" altLang="zh-CN" sz="280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8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             ——</a:t>
            </a:r>
            <a:r>
              <a:rPr lang="zh-CN" altLang="en-US" sz="28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丞相王绾</a:t>
            </a:r>
            <a:endParaRPr lang="zh-CN" altLang="en-US" sz="2800" b="1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166235" y="3509645"/>
            <a:ext cx="7954645" cy="1383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r>
              <a:rPr lang="zh-CN" altLang="en-US" sz="2800" b="1" noProof="1">
                <a:solidFill>
                  <a:schemeClr val="accent4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材料</a:t>
            </a:r>
            <a:r>
              <a:rPr lang="en-US" altLang="zh-CN" sz="2800" b="1" noProof="1">
                <a:solidFill>
                  <a:schemeClr val="accent4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6</a:t>
            </a:r>
            <a:r>
              <a:rPr lang="zh-CN" altLang="en-US" sz="2800" b="1" noProof="1">
                <a:solidFill>
                  <a:schemeClr val="accent4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今海内赖陛下神灵一统，皆为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郡县</a:t>
            </a: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……天下无异意，则安宁之术也。置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诸侯不便</a:t>
            </a: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。</a:t>
            </a:r>
            <a:endParaRPr lang="en-US" altLang="zh-CN" sz="28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8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             ——</a:t>
            </a:r>
            <a:r>
              <a:rPr lang="zh-CN" altLang="en-US" sz="28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廷尉李斯</a:t>
            </a:r>
            <a:endParaRPr lang="zh-CN" altLang="en-US" sz="2800" b="1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166870" y="5211445"/>
            <a:ext cx="7954645" cy="1383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r>
              <a:rPr lang="zh-CN" altLang="en-US" sz="2800" b="1" noProof="1">
                <a:solidFill>
                  <a:schemeClr val="accent4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材料</a:t>
            </a:r>
            <a:r>
              <a:rPr lang="en-US" altLang="zh-CN" sz="2800" b="1" noProof="1">
                <a:solidFill>
                  <a:schemeClr val="accent4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7</a:t>
            </a:r>
            <a:r>
              <a:rPr lang="zh-CN" altLang="en-US" sz="2800" b="1" noProof="1">
                <a:solidFill>
                  <a:schemeClr val="accent4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宋体" panose="02010600030101010101" pitchFamily="2" charset="-122"/>
              </a:rPr>
              <a:t>赖宗庙，天下初定，又复立国，是树兵也，而求其宁息，岂不难哉！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宋体" panose="02010600030101010101" pitchFamily="2" charset="-122"/>
              </a:rPr>
              <a:t>廷尉议是</a:t>
            </a:r>
            <a:r>
              <a:rPr lang="zh-CN" alt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宋体" panose="02010600030101010101" pitchFamily="2" charset="-122"/>
              </a:rPr>
              <a:t>。</a:t>
            </a:r>
            <a:endParaRPr lang="zh-CN" altLang="en-US" sz="2800" b="1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  <a:p>
            <a:r>
              <a:rPr lang="en-US" altLang="zh-CN" sz="28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              ——</a:t>
            </a:r>
            <a:r>
              <a:rPr lang="zh-CN" altLang="en-US" sz="28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皇帝嬴政</a:t>
            </a:r>
            <a:endParaRPr lang="zh-CN" altLang="en-US" sz="2800" b="1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bldLvl="0" animBg="1"/>
      <p:bldP spid="18" grpId="0"/>
      <p:bldP spid="26" grpId="0" bldLvl="0" animBg="1"/>
      <p:bldP spid="9" grpId="0" bldLvl="0" animBg="1"/>
      <p:bldP spid="2" grpId="0" bldLvl="0" animBg="1"/>
      <p:bldP spid="5" grpId="0" bldLvl="0" animBg="1"/>
      <p:bldP spid="10" grpId="0" bldLvl="0" animBg="1"/>
      <p:bldP spid="1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2530" name="组合 40"/>
          <p:cNvGrpSpPr/>
          <p:nvPr/>
        </p:nvGrpSpPr>
        <p:grpSpPr>
          <a:xfrm>
            <a:off x="461963" y="377825"/>
            <a:ext cx="4240212" cy="603250"/>
            <a:chOff x="362" y="579"/>
            <a:chExt cx="6677" cy="950"/>
          </a:xfrm>
        </p:grpSpPr>
        <p:grpSp>
          <p:nvGrpSpPr>
            <p:cNvPr id="22531" name="组合 23"/>
            <p:cNvGrpSpPr/>
            <p:nvPr/>
          </p:nvGrpSpPr>
          <p:grpSpPr>
            <a:xfrm>
              <a:off x="362" y="579"/>
              <a:ext cx="6153" cy="951"/>
              <a:chOff x="4424" y="3531"/>
              <a:chExt cx="9736" cy="2580"/>
            </a:xfrm>
          </p:grpSpPr>
          <p:grpSp>
            <p:nvGrpSpPr>
              <p:cNvPr id="22532" name="组合 8"/>
              <p:cNvGrpSpPr/>
              <p:nvPr/>
            </p:nvGrpSpPr>
            <p:grpSpPr>
              <a:xfrm rot="-5400000">
                <a:off x="8001" y="-47"/>
                <a:ext cx="2581" cy="9736"/>
                <a:chOff x="8826441" y="1348674"/>
                <a:chExt cx="443134" cy="2969808"/>
              </a:xfrm>
            </p:grpSpPr>
            <p:sp>
              <p:nvSpPr>
                <p:cNvPr id="10" name="任意多边形 33"/>
                <p:cNvSpPr/>
                <p:nvPr/>
              </p:nvSpPr>
              <p:spPr>
                <a:xfrm rot="10800000">
                  <a:off x="8826441" y="1348674"/>
                  <a:ext cx="443134" cy="1484495"/>
                </a:xfrm>
                <a:custGeom>
                  <a:avLst/>
                  <a:gdLst>
                    <a:gd name="connsiteX0" fmla="*/ 0 w 834945"/>
                    <a:gd name="connsiteY0" fmla="*/ 0 h 2744554"/>
                    <a:gd name="connsiteX1" fmla="*/ 834945 w 834945"/>
                    <a:gd name="connsiteY1" fmla="*/ 0 h 2744554"/>
                    <a:gd name="connsiteX2" fmla="*/ 834945 w 834945"/>
                    <a:gd name="connsiteY2" fmla="*/ 2199607 h 2744554"/>
                    <a:gd name="connsiteX3" fmla="*/ 834944 w 834945"/>
                    <a:gd name="connsiteY3" fmla="*/ 2199607 h 2744554"/>
                    <a:gd name="connsiteX4" fmla="*/ 834944 w 834945"/>
                    <a:gd name="connsiteY4" fmla="*/ 2470390 h 2744554"/>
                    <a:gd name="connsiteX5" fmla="*/ 823358 w 834945"/>
                    <a:gd name="connsiteY5" fmla="*/ 2486401 h 2744554"/>
                    <a:gd name="connsiteX6" fmla="*/ 781123 w 834945"/>
                    <a:gd name="connsiteY6" fmla="*/ 2536714 h 2744554"/>
                    <a:gd name="connsiteX7" fmla="*/ 710968 w 834945"/>
                    <a:gd name="connsiteY7" fmla="*/ 2548682 h 2744554"/>
                    <a:gd name="connsiteX8" fmla="*/ 643862 w 834945"/>
                    <a:gd name="connsiteY8" fmla="*/ 2656396 h 2744554"/>
                    <a:gd name="connsiteX9" fmla="*/ 527953 w 834945"/>
                    <a:gd name="connsiteY9" fmla="*/ 2668364 h 2744554"/>
                    <a:gd name="connsiteX10" fmla="*/ 425008 w 834945"/>
                    <a:gd name="connsiteY10" fmla="*/ 2733441 h 2744554"/>
                    <a:gd name="connsiteX11" fmla="*/ 417472 w 834945"/>
                    <a:gd name="connsiteY11" fmla="*/ 2744554 h 2744554"/>
                    <a:gd name="connsiteX12" fmla="*/ 409936 w 834945"/>
                    <a:gd name="connsiteY12" fmla="*/ 2733441 h 2744554"/>
                    <a:gd name="connsiteX13" fmla="*/ 306991 w 834945"/>
                    <a:gd name="connsiteY13" fmla="*/ 2668364 h 2744554"/>
                    <a:gd name="connsiteX14" fmla="*/ 191082 w 834945"/>
                    <a:gd name="connsiteY14" fmla="*/ 2656396 h 2744554"/>
                    <a:gd name="connsiteX15" fmla="*/ 123977 w 834945"/>
                    <a:gd name="connsiteY15" fmla="*/ 2548682 h 2744554"/>
                    <a:gd name="connsiteX16" fmla="*/ 53821 w 834945"/>
                    <a:gd name="connsiteY16" fmla="*/ 2536714 h 2744554"/>
                    <a:gd name="connsiteX17" fmla="*/ 11586 w 834945"/>
                    <a:gd name="connsiteY17" fmla="*/ 2486401 h 2744554"/>
                    <a:gd name="connsiteX18" fmla="*/ 0 w 834945"/>
                    <a:gd name="connsiteY18" fmla="*/ 2470390 h 2744554"/>
                    <a:gd name="connsiteX19" fmla="*/ 0 w 834945"/>
                    <a:gd name="connsiteY19" fmla="*/ 2199607 h 2744554"/>
                    <a:gd name="connsiteX20" fmla="*/ 0 w 834945"/>
                    <a:gd name="connsiteY20" fmla="*/ 2153669 h 2744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34945" h="2744554">
                      <a:moveTo>
                        <a:pt x="0" y="0"/>
                      </a:moveTo>
                      <a:lnTo>
                        <a:pt x="834945" y="0"/>
                      </a:lnTo>
                      <a:lnTo>
                        <a:pt x="834945" y="2199607"/>
                      </a:lnTo>
                      <a:lnTo>
                        <a:pt x="834944" y="2199607"/>
                      </a:lnTo>
                      <a:lnTo>
                        <a:pt x="834944" y="2470390"/>
                      </a:lnTo>
                      <a:lnTo>
                        <a:pt x="823358" y="2486401"/>
                      </a:lnTo>
                      <a:cubicBezTo>
                        <a:pt x="811393" y="2504278"/>
                        <a:pt x="800485" y="2522707"/>
                        <a:pt x="781123" y="2536714"/>
                      </a:cubicBezTo>
                      <a:cubicBezTo>
                        <a:pt x="759241" y="2552496"/>
                        <a:pt x="734353" y="2544692"/>
                        <a:pt x="710968" y="2548682"/>
                      </a:cubicBezTo>
                      <a:cubicBezTo>
                        <a:pt x="688599" y="2584587"/>
                        <a:pt x="688773" y="2622457"/>
                        <a:pt x="643862" y="2656396"/>
                      </a:cubicBezTo>
                      <a:cubicBezTo>
                        <a:pt x="603724" y="2676110"/>
                        <a:pt x="566590" y="2664375"/>
                        <a:pt x="527953" y="2668364"/>
                      </a:cubicBezTo>
                      <a:cubicBezTo>
                        <a:pt x="492855" y="2673673"/>
                        <a:pt x="449468" y="2701957"/>
                        <a:pt x="425008" y="2733441"/>
                      </a:cubicBezTo>
                      <a:lnTo>
                        <a:pt x="417472" y="2744554"/>
                      </a:lnTo>
                      <a:lnTo>
                        <a:pt x="409936" y="2733441"/>
                      </a:lnTo>
                      <a:cubicBezTo>
                        <a:pt x="385477" y="2701957"/>
                        <a:pt x="342089" y="2673673"/>
                        <a:pt x="306991" y="2668364"/>
                      </a:cubicBezTo>
                      <a:cubicBezTo>
                        <a:pt x="268355" y="2664375"/>
                        <a:pt x="231221" y="2676110"/>
                        <a:pt x="191082" y="2656396"/>
                      </a:cubicBezTo>
                      <a:cubicBezTo>
                        <a:pt x="146172" y="2622457"/>
                        <a:pt x="146345" y="2584587"/>
                        <a:pt x="123977" y="2548682"/>
                      </a:cubicBezTo>
                      <a:cubicBezTo>
                        <a:pt x="100592" y="2544692"/>
                        <a:pt x="75703" y="2552496"/>
                        <a:pt x="53821" y="2536714"/>
                      </a:cubicBezTo>
                      <a:cubicBezTo>
                        <a:pt x="34460" y="2522707"/>
                        <a:pt x="23551" y="2504278"/>
                        <a:pt x="11586" y="2486401"/>
                      </a:cubicBezTo>
                      <a:lnTo>
                        <a:pt x="0" y="2470390"/>
                      </a:lnTo>
                      <a:lnTo>
                        <a:pt x="0" y="2199607"/>
                      </a:lnTo>
                      <a:lnTo>
                        <a:pt x="0" y="2153669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 fontAlgn="base"/>
                  <a:endParaRPr lang="zh-CN" altLang="en-US" sz="1100" strike="noStrike" noProof="1" dirty="0">
                    <a:solidFill>
                      <a:schemeClr val="bg1"/>
                    </a:solidFill>
                    <a:latin typeface="浙江民間書刻體" pitchFamily="18" charset="-120"/>
                    <a:ea typeface="浙江民間書刻體" pitchFamily="18" charset="-120"/>
                  </a:endParaRPr>
                </a:p>
              </p:txBody>
            </p:sp>
            <p:sp>
              <p:nvSpPr>
                <p:cNvPr id="11" name="任意多边形 33"/>
                <p:cNvSpPr/>
                <p:nvPr/>
              </p:nvSpPr>
              <p:spPr>
                <a:xfrm>
                  <a:off x="8826441" y="2833987"/>
                  <a:ext cx="443134" cy="1484495"/>
                </a:xfrm>
                <a:custGeom>
                  <a:avLst/>
                  <a:gdLst>
                    <a:gd name="connsiteX0" fmla="*/ 0 w 834945"/>
                    <a:gd name="connsiteY0" fmla="*/ 0 h 2744554"/>
                    <a:gd name="connsiteX1" fmla="*/ 834945 w 834945"/>
                    <a:gd name="connsiteY1" fmla="*/ 0 h 2744554"/>
                    <a:gd name="connsiteX2" fmla="*/ 834945 w 834945"/>
                    <a:gd name="connsiteY2" fmla="*/ 2199607 h 2744554"/>
                    <a:gd name="connsiteX3" fmla="*/ 834944 w 834945"/>
                    <a:gd name="connsiteY3" fmla="*/ 2199607 h 2744554"/>
                    <a:gd name="connsiteX4" fmla="*/ 834944 w 834945"/>
                    <a:gd name="connsiteY4" fmla="*/ 2470390 h 2744554"/>
                    <a:gd name="connsiteX5" fmla="*/ 823358 w 834945"/>
                    <a:gd name="connsiteY5" fmla="*/ 2486401 h 2744554"/>
                    <a:gd name="connsiteX6" fmla="*/ 781123 w 834945"/>
                    <a:gd name="connsiteY6" fmla="*/ 2536714 h 2744554"/>
                    <a:gd name="connsiteX7" fmla="*/ 710968 w 834945"/>
                    <a:gd name="connsiteY7" fmla="*/ 2548682 h 2744554"/>
                    <a:gd name="connsiteX8" fmla="*/ 643862 w 834945"/>
                    <a:gd name="connsiteY8" fmla="*/ 2656396 h 2744554"/>
                    <a:gd name="connsiteX9" fmla="*/ 527953 w 834945"/>
                    <a:gd name="connsiteY9" fmla="*/ 2668364 h 2744554"/>
                    <a:gd name="connsiteX10" fmla="*/ 425008 w 834945"/>
                    <a:gd name="connsiteY10" fmla="*/ 2733441 h 2744554"/>
                    <a:gd name="connsiteX11" fmla="*/ 417472 w 834945"/>
                    <a:gd name="connsiteY11" fmla="*/ 2744554 h 2744554"/>
                    <a:gd name="connsiteX12" fmla="*/ 409936 w 834945"/>
                    <a:gd name="connsiteY12" fmla="*/ 2733441 h 2744554"/>
                    <a:gd name="connsiteX13" fmla="*/ 306991 w 834945"/>
                    <a:gd name="connsiteY13" fmla="*/ 2668364 h 2744554"/>
                    <a:gd name="connsiteX14" fmla="*/ 191082 w 834945"/>
                    <a:gd name="connsiteY14" fmla="*/ 2656396 h 2744554"/>
                    <a:gd name="connsiteX15" fmla="*/ 123977 w 834945"/>
                    <a:gd name="connsiteY15" fmla="*/ 2548682 h 2744554"/>
                    <a:gd name="connsiteX16" fmla="*/ 53821 w 834945"/>
                    <a:gd name="connsiteY16" fmla="*/ 2536714 h 2744554"/>
                    <a:gd name="connsiteX17" fmla="*/ 11586 w 834945"/>
                    <a:gd name="connsiteY17" fmla="*/ 2486401 h 2744554"/>
                    <a:gd name="connsiteX18" fmla="*/ 0 w 834945"/>
                    <a:gd name="connsiteY18" fmla="*/ 2470390 h 2744554"/>
                    <a:gd name="connsiteX19" fmla="*/ 0 w 834945"/>
                    <a:gd name="connsiteY19" fmla="*/ 2199607 h 2744554"/>
                    <a:gd name="connsiteX20" fmla="*/ 0 w 834945"/>
                    <a:gd name="connsiteY20" fmla="*/ 2153669 h 2744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34945" h="2744554">
                      <a:moveTo>
                        <a:pt x="0" y="0"/>
                      </a:moveTo>
                      <a:lnTo>
                        <a:pt x="834945" y="0"/>
                      </a:lnTo>
                      <a:lnTo>
                        <a:pt x="834945" y="2199607"/>
                      </a:lnTo>
                      <a:lnTo>
                        <a:pt x="834944" y="2199607"/>
                      </a:lnTo>
                      <a:lnTo>
                        <a:pt x="834944" y="2470390"/>
                      </a:lnTo>
                      <a:lnTo>
                        <a:pt x="823358" y="2486401"/>
                      </a:lnTo>
                      <a:cubicBezTo>
                        <a:pt x="811393" y="2504278"/>
                        <a:pt x="800485" y="2522707"/>
                        <a:pt x="781123" y="2536714"/>
                      </a:cubicBezTo>
                      <a:cubicBezTo>
                        <a:pt x="759241" y="2552496"/>
                        <a:pt x="734353" y="2544692"/>
                        <a:pt x="710968" y="2548682"/>
                      </a:cubicBezTo>
                      <a:cubicBezTo>
                        <a:pt x="688599" y="2584587"/>
                        <a:pt x="688773" y="2622457"/>
                        <a:pt x="643862" y="2656396"/>
                      </a:cubicBezTo>
                      <a:cubicBezTo>
                        <a:pt x="603724" y="2676110"/>
                        <a:pt x="566590" y="2664375"/>
                        <a:pt x="527953" y="2668364"/>
                      </a:cubicBezTo>
                      <a:cubicBezTo>
                        <a:pt x="492855" y="2673673"/>
                        <a:pt x="449468" y="2701957"/>
                        <a:pt x="425008" y="2733441"/>
                      </a:cubicBezTo>
                      <a:lnTo>
                        <a:pt x="417472" y="2744554"/>
                      </a:lnTo>
                      <a:lnTo>
                        <a:pt x="409936" y="2733441"/>
                      </a:lnTo>
                      <a:cubicBezTo>
                        <a:pt x="385477" y="2701957"/>
                        <a:pt x="342089" y="2673673"/>
                        <a:pt x="306991" y="2668364"/>
                      </a:cubicBezTo>
                      <a:cubicBezTo>
                        <a:pt x="268355" y="2664375"/>
                        <a:pt x="231221" y="2676110"/>
                        <a:pt x="191082" y="2656396"/>
                      </a:cubicBezTo>
                      <a:cubicBezTo>
                        <a:pt x="146172" y="2622457"/>
                        <a:pt x="146345" y="2584587"/>
                        <a:pt x="123977" y="2548682"/>
                      </a:cubicBezTo>
                      <a:cubicBezTo>
                        <a:pt x="100592" y="2544692"/>
                        <a:pt x="75703" y="2552496"/>
                        <a:pt x="53821" y="2536714"/>
                      </a:cubicBezTo>
                      <a:cubicBezTo>
                        <a:pt x="34460" y="2522707"/>
                        <a:pt x="23551" y="2504278"/>
                        <a:pt x="11586" y="2486401"/>
                      </a:cubicBezTo>
                      <a:lnTo>
                        <a:pt x="0" y="2470390"/>
                      </a:lnTo>
                      <a:lnTo>
                        <a:pt x="0" y="2199607"/>
                      </a:lnTo>
                      <a:lnTo>
                        <a:pt x="0" y="2153669"/>
                      </a:lnTo>
                      <a:close/>
                    </a:path>
                  </a:pathLst>
                </a:custGeom>
                <a:noFill/>
                <a:ln w="22225">
                  <a:solidFill>
                    <a:schemeClr val="accent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 fontAlgn="base"/>
                  <a:endParaRPr lang="zh-CN" altLang="en-US" sz="1100" strike="noStrike" noProof="1">
                    <a:solidFill>
                      <a:schemeClr val="bg1"/>
                    </a:solidFill>
                    <a:latin typeface="浙江民間書刻體" pitchFamily="18" charset="-120"/>
                    <a:ea typeface="浙江民間書刻體" pitchFamily="18" charset="-120"/>
                  </a:endParaRPr>
                </a:p>
              </p:txBody>
            </p:sp>
          </p:grpSp>
          <p:grpSp>
            <p:nvGrpSpPr>
              <p:cNvPr id="22535" name="组合 11"/>
              <p:cNvGrpSpPr/>
              <p:nvPr/>
            </p:nvGrpSpPr>
            <p:grpSpPr>
              <a:xfrm rot="-5400000">
                <a:off x="8173" y="231"/>
                <a:ext cx="2167" cy="9220"/>
                <a:chOff x="8087888" y="1408741"/>
                <a:chExt cx="360586" cy="2868395"/>
              </a:xfrm>
            </p:grpSpPr>
            <p:sp>
              <p:nvSpPr>
                <p:cNvPr id="13" name="任意多边形 34"/>
                <p:cNvSpPr/>
                <p:nvPr/>
              </p:nvSpPr>
              <p:spPr>
                <a:xfrm rot="10800000">
                  <a:off x="8087888" y="1408741"/>
                  <a:ext cx="360586" cy="1443220"/>
                </a:xfrm>
                <a:custGeom>
                  <a:avLst/>
                  <a:gdLst>
                    <a:gd name="connsiteX0" fmla="*/ 0 w 834945"/>
                    <a:gd name="connsiteY0" fmla="*/ 0 h 2744554"/>
                    <a:gd name="connsiteX1" fmla="*/ 834945 w 834945"/>
                    <a:gd name="connsiteY1" fmla="*/ 0 h 2744554"/>
                    <a:gd name="connsiteX2" fmla="*/ 834945 w 834945"/>
                    <a:gd name="connsiteY2" fmla="*/ 2199607 h 2744554"/>
                    <a:gd name="connsiteX3" fmla="*/ 834944 w 834945"/>
                    <a:gd name="connsiteY3" fmla="*/ 2199607 h 2744554"/>
                    <a:gd name="connsiteX4" fmla="*/ 834944 w 834945"/>
                    <a:gd name="connsiteY4" fmla="*/ 2470390 h 2744554"/>
                    <a:gd name="connsiteX5" fmla="*/ 823358 w 834945"/>
                    <a:gd name="connsiteY5" fmla="*/ 2486401 h 2744554"/>
                    <a:gd name="connsiteX6" fmla="*/ 781123 w 834945"/>
                    <a:gd name="connsiteY6" fmla="*/ 2536714 h 2744554"/>
                    <a:gd name="connsiteX7" fmla="*/ 710968 w 834945"/>
                    <a:gd name="connsiteY7" fmla="*/ 2548682 h 2744554"/>
                    <a:gd name="connsiteX8" fmla="*/ 643862 w 834945"/>
                    <a:gd name="connsiteY8" fmla="*/ 2656396 h 2744554"/>
                    <a:gd name="connsiteX9" fmla="*/ 527953 w 834945"/>
                    <a:gd name="connsiteY9" fmla="*/ 2668364 h 2744554"/>
                    <a:gd name="connsiteX10" fmla="*/ 425008 w 834945"/>
                    <a:gd name="connsiteY10" fmla="*/ 2733441 h 2744554"/>
                    <a:gd name="connsiteX11" fmla="*/ 417472 w 834945"/>
                    <a:gd name="connsiteY11" fmla="*/ 2744554 h 2744554"/>
                    <a:gd name="connsiteX12" fmla="*/ 409936 w 834945"/>
                    <a:gd name="connsiteY12" fmla="*/ 2733441 h 2744554"/>
                    <a:gd name="connsiteX13" fmla="*/ 306991 w 834945"/>
                    <a:gd name="connsiteY13" fmla="*/ 2668364 h 2744554"/>
                    <a:gd name="connsiteX14" fmla="*/ 191082 w 834945"/>
                    <a:gd name="connsiteY14" fmla="*/ 2656396 h 2744554"/>
                    <a:gd name="connsiteX15" fmla="*/ 123977 w 834945"/>
                    <a:gd name="connsiteY15" fmla="*/ 2548682 h 2744554"/>
                    <a:gd name="connsiteX16" fmla="*/ 53821 w 834945"/>
                    <a:gd name="connsiteY16" fmla="*/ 2536714 h 2744554"/>
                    <a:gd name="connsiteX17" fmla="*/ 11586 w 834945"/>
                    <a:gd name="connsiteY17" fmla="*/ 2486401 h 2744554"/>
                    <a:gd name="connsiteX18" fmla="*/ 0 w 834945"/>
                    <a:gd name="connsiteY18" fmla="*/ 2470390 h 2744554"/>
                    <a:gd name="connsiteX19" fmla="*/ 0 w 834945"/>
                    <a:gd name="connsiteY19" fmla="*/ 2199607 h 2744554"/>
                    <a:gd name="connsiteX20" fmla="*/ 0 w 834945"/>
                    <a:gd name="connsiteY20" fmla="*/ 2153669 h 2744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34945" h="2744554">
                      <a:moveTo>
                        <a:pt x="0" y="0"/>
                      </a:moveTo>
                      <a:lnTo>
                        <a:pt x="834945" y="0"/>
                      </a:lnTo>
                      <a:lnTo>
                        <a:pt x="834945" y="2199607"/>
                      </a:lnTo>
                      <a:lnTo>
                        <a:pt x="834944" y="2199607"/>
                      </a:lnTo>
                      <a:lnTo>
                        <a:pt x="834944" y="2470390"/>
                      </a:lnTo>
                      <a:lnTo>
                        <a:pt x="823358" y="2486401"/>
                      </a:lnTo>
                      <a:cubicBezTo>
                        <a:pt x="811393" y="2504278"/>
                        <a:pt x="800485" y="2522707"/>
                        <a:pt x="781123" y="2536714"/>
                      </a:cubicBezTo>
                      <a:cubicBezTo>
                        <a:pt x="759241" y="2552496"/>
                        <a:pt x="734353" y="2544692"/>
                        <a:pt x="710968" y="2548682"/>
                      </a:cubicBezTo>
                      <a:cubicBezTo>
                        <a:pt x="688599" y="2584587"/>
                        <a:pt x="688773" y="2622457"/>
                        <a:pt x="643862" y="2656396"/>
                      </a:cubicBezTo>
                      <a:cubicBezTo>
                        <a:pt x="603724" y="2676110"/>
                        <a:pt x="566590" y="2664375"/>
                        <a:pt x="527953" y="2668364"/>
                      </a:cubicBezTo>
                      <a:cubicBezTo>
                        <a:pt x="492855" y="2673673"/>
                        <a:pt x="449468" y="2701957"/>
                        <a:pt x="425008" y="2733441"/>
                      </a:cubicBezTo>
                      <a:lnTo>
                        <a:pt x="417472" y="2744554"/>
                      </a:lnTo>
                      <a:lnTo>
                        <a:pt x="409936" y="2733441"/>
                      </a:lnTo>
                      <a:cubicBezTo>
                        <a:pt x="385477" y="2701957"/>
                        <a:pt x="342089" y="2673673"/>
                        <a:pt x="306991" y="2668364"/>
                      </a:cubicBezTo>
                      <a:cubicBezTo>
                        <a:pt x="268355" y="2664375"/>
                        <a:pt x="231221" y="2676110"/>
                        <a:pt x="191082" y="2656396"/>
                      </a:cubicBezTo>
                      <a:cubicBezTo>
                        <a:pt x="146172" y="2622457"/>
                        <a:pt x="146345" y="2584587"/>
                        <a:pt x="123977" y="2548682"/>
                      </a:cubicBezTo>
                      <a:cubicBezTo>
                        <a:pt x="100592" y="2544692"/>
                        <a:pt x="75703" y="2552496"/>
                        <a:pt x="53821" y="2536714"/>
                      </a:cubicBezTo>
                      <a:cubicBezTo>
                        <a:pt x="34460" y="2522707"/>
                        <a:pt x="23551" y="2504278"/>
                        <a:pt x="11586" y="2486401"/>
                      </a:cubicBezTo>
                      <a:lnTo>
                        <a:pt x="0" y="2470390"/>
                      </a:lnTo>
                      <a:lnTo>
                        <a:pt x="0" y="2199607"/>
                      </a:lnTo>
                      <a:lnTo>
                        <a:pt x="0" y="2153669"/>
                      </a:lnTo>
                      <a:close/>
                    </a:path>
                  </a:pathLst>
                </a:custGeom>
                <a:solidFill>
                  <a:srgbClr val="885E42"/>
                </a:solidFill>
                <a:ln w="158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 fontAlgn="base"/>
                  <a:endParaRPr lang="zh-CN" altLang="en-US" sz="1100" strike="noStrike" noProof="1">
                    <a:solidFill>
                      <a:schemeClr val="bg1"/>
                    </a:solidFill>
                    <a:latin typeface="浙江民間書刻體" pitchFamily="18" charset="-120"/>
                    <a:ea typeface="浙江民間書刻體" pitchFamily="18" charset="-120"/>
                  </a:endParaRPr>
                </a:p>
              </p:txBody>
            </p:sp>
            <p:sp>
              <p:nvSpPr>
                <p:cNvPr id="14" name="任意多边形 34"/>
                <p:cNvSpPr/>
                <p:nvPr/>
              </p:nvSpPr>
              <p:spPr>
                <a:xfrm>
                  <a:off x="8087888" y="2833916"/>
                  <a:ext cx="360586" cy="1443220"/>
                </a:xfrm>
                <a:custGeom>
                  <a:avLst/>
                  <a:gdLst>
                    <a:gd name="connsiteX0" fmla="*/ 0 w 834945"/>
                    <a:gd name="connsiteY0" fmla="*/ 0 h 2744554"/>
                    <a:gd name="connsiteX1" fmla="*/ 834945 w 834945"/>
                    <a:gd name="connsiteY1" fmla="*/ 0 h 2744554"/>
                    <a:gd name="connsiteX2" fmla="*/ 834945 w 834945"/>
                    <a:gd name="connsiteY2" fmla="*/ 2199607 h 2744554"/>
                    <a:gd name="connsiteX3" fmla="*/ 834944 w 834945"/>
                    <a:gd name="connsiteY3" fmla="*/ 2199607 h 2744554"/>
                    <a:gd name="connsiteX4" fmla="*/ 834944 w 834945"/>
                    <a:gd name="connsiteY4" fmla="*/ 2470390 h 2744554"/>
                    <a:gd name="connsiteX5" fmla="*/ 823358 w 834945"/>
                    <a:gd name="connsiteY5" fmla="*/ 2486401 h 2744554"/>
                    <a:gd name="connsiteX6" fmla="*/ 781123 w 834945"/>
                    <a:gd name="connsiteY6" fmla="*/ 2536714 h 2744554"/>
                    <a:gd name="connsiteX7" fmla="*/ 710968 w 834945"/>
                    <a:gd name="connsiteY7" fmla="*/ 2548682 h 2744554"/>
                    <a:gd name="connsiteX8" fmla="*/ 643862 w 834945"/>
                    <a:gd name="connsiteY8" fmla="*/ 2656396 h 2744554"/>
                    <a:gd name="connsiteX9" fmla="*/ 527953 w 834945"/>
                    <a:gd name="connsiteY9" fmla="*/ 2668364 h 2744554"/>
                    <a:gd name="connsiteX10" fmla="*/ 425008 w 834945"/>
                    <a:gd name="connsiteY10" fmla="*/ 2733441 h 2744554"/>
                    <a:gd name="connsiteX11" fmla="*/ 417472 w 834945"/>
                    <a:gd name="connsiteY11" fmla="*/ 2744554 h 2744554"/>
                    <a:gd name="connsiteX12" fmla="*/ 409936 w 834945"/>
                    <a:gd name="connsiteY12" fmla="*/ 2733441 h 2744554"/>
                    <a:gd name="connsiteX13" fmla="*/ 306991 w 834945"/>
                    <a:gd name="connsiteY13" fmla="*/ 2668364 h 2744554"/>
                    <a:gd name="connsiteX14" fmla="*/ 191082 w 834945"/>
                    <a:gd name="connsiteY14" fmla="*/ 2656396 h 2744554"/>
                    <a:gd name="connsiteX15" fmla="*/ 123977 w 834945"/>
                    <a:gd name="connsiteY15" fmla="*/ 2548682 h 2744554"/>
                    <a:gd name="connsiteX16" fmla="*/ 53821 w 834945"/>
                    <a:gd name="connsiteY16" fmla="*/ 2536714 h 2744554"/>
                    <a:gd name="connsiteX17" fmla="*/ 11586 w 834945"/>
                    <a:gd name="connsiteY17" fmla="*/ 2486401 h 2744554"/>
                    <a:gd name="connsiteX18" fmla="*/ 0 w 834945"/>
                    <a:gd name="connsiteY18" fmla="*/ 2470390 h 2744554"/>
                    <a:gd name="connsiteX19" fmla="*/ 0 w 834945"/>
                    <a:gd name="connsiteY19" fmla="*/ 2199607 h 2744554"/>
                    <a:gd name="connsiteX20" fmla="*/ 0 w 834945"/>
                    <a:gd name="connsiteY20" fmla="*/ 2153669 h 2744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34945" h="2744554">
                      <a:moveTo>
                        <a:pt x="0" y="0"/>
                      </a:moveTo>
                      <a:lnTo>
                        <a:pt x="834945" y="0"/>
                      </a:lnTo>
                      <a:lnTo>
                        <a:pt x="834945" y="2199607"/>
                      </a:lnTo>
                      <a:lnTo>
                        <a:pt x="834944" y="2199607"/>
                      </a:lnTo>
                      <a:lnTo>
                        <a:pt x="834944" y="2470390"/>
                      </a:lnTo>
                      <a:lnTo>
                        <a:pt x="823358" y="2486401"/>
                      </a:lnTo>
                      <a:cubicBezTo>
                        <a:pt x="811393" y="2504278"/>
                        <a:pt x="800485" y="2522707"/>
                        <a:pt x="781123" y="2536714"/>
                      </a:cubicBezTo>
                      <a:cubicBezTo>
                        <a:pt x="759241" y="2552496"/>
                        <a:pt x="734353" y="2544692"/>
                        <a:pt x="710968" y="2548682"/>
                      </a:cubicBezTo>
                      <a:cubicBezTo>
                        <a:pt x="688599" y="2584587"/>
                        <a:pt x="688773" y="2622457"/>
                        <a:pt x="643862" y="2656396"/>
                      </a:cubicBezTo>
                      <a:cubicBezTo>
                        <a:pt x="603724" y="2676110"/>
                        <a:pt x="566590" y="2664375"/>
                        <a:pt x="527953" y="2668364"/>
                      </a:cubicBezTo>
                      <a:cubicBezTo>
                        <a:pt x="492855" y="2673673"/>
                        <a:pt x="449468" y="2701957"/>
                        <a:pt x="425008" y="2733441"/>
                      </a:cubicBezTo>
                      <a:lnTo>
                        <a:pt x="417472" y="2744554"/>
                      </a:lnTo>
                      <a:lnTo>
                        <a:pt x="409936" y="2733441"/>
                      </a:lnTo>
                      <a:cubicBezTo>
                        <a:pt x="385477" y="2701957"/>
                        <a:pt x="342089" y="2673673"/>
                        <a:pt x="306991" y="2668364"/>
                      </a:cubicBezTo>
                      <a:cubicBezTo>
                        <a:pt x="268355" y="2664375"/>
                        <a:pt x="231221" y="2676110"/>
                        <a:pt x="191082" y="2656396"/>
                      </a:cubicBezTo>
                      <a:cubicBezTo>
                        <a:pt x="146172" y="2622457"/>
                        <a:pt x="146345" y="2584587"/>
                        <a:pt x="123977" y="2548682"/>
                      </a:cubicBezTo>
                      <a:cubicBezTo>
                        <a:pt x="100592" y="2544692"/>
                        <a:pt x="75703" y="2552496"/>
                        <a:pt x="53821" y="2536714"/>
                      </a:cubicBezTo>
                      <a:cubicBezTo>
                        <a:pt x="34460" y="2522707"/>
                        <a:pt x="23551" y="2504278"/>
                        <a:pt x="11586" y="2486401"/>
                      </a:cubicBezTo>
                      <a:lnTo>
                        <a:pt x="0" y="2470390"/>
                      </a:lnTo>
                      <a:lnTo>
                        <a:pt x="0" y="2199607"/>
                      </a:lnTo>
                      <a:lnTo>
                        <a:pt x="0" y="2153669"/>
                      </a:lnTo>
                      <a:close/>
                    </a:path>
                  </a:pathLst>
                </a:custGeom>
                <a:solidFill>
                  <a:srgbClr val="885E42"/>
                </a:solidFill>
                <a:ln w="158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p>
                  <a:pPr algn="ctr" fontAlgn="base"/>
                  <a:endParaRPr lang="zh-CN" altLang="en-US" sz="1100" strike="noStrike" noProof="1">
                    <a:solidFill>
                      <a:schemeClr val="bg1"/>
                    </a:solidFill>
                    <a:latin typeface="浙江民間書刻體" pitchFamily="18" charset="-120"/>
                    <a:ea typeface="浙江民間書刻體" pitchFamily="18" charset="-120"/>
                  </a:endParaRPr>
                </a:p>
              </p:txBody>
            </p:sp>
          </p:grpSp>
        </p:grpSp>
        <p:sp>
          <p:nvSpPr>
            <p:cNvPr id="22538" name="文本框 4"/>
            <p:cNvSpPr txBox="1"/>
            <p:nvPr/>
          </p:nvSpPr>
          <p:spPr>
            <a:xfrm>
              <a:off x="727" y="640"/>
              <a:ext cx="6313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秦朝政治建制示意图</a:t>
              </a:r>
              <a:endPara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654050" y="1308100"/>
            <a:ext cx="3203575" cy="4633913"/>
            <a:chOff x="940" y="2067"/>
            <a:chExt cx="5044" cy="7299"/>
          </a:xfrm>
        </p:grpSpPr>
        <p:sp>
          <p:nvSpPr>
            <p:cNvPr id="21" name="圆角矩形 20"/>
            <p:cNvSpPr/>
            <p:nvPr/>
          </p:nvSpPr>
          <p:spPr>
            <a:xfrm>
              <a:off x="940" y="4097"/>
              <a:ext cx="834" cy="2244"/>
            </a:xfrm>
            <a:prstGeom prst="round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r>
                <a:rPr lang="zh-CN" altLang="en-US" sz="2800" b="1" strike="noStrike" noProof="1">
                  <a:solidFill>
                    <a:srgbClr val="0020F0"/>
                  </a:solidFill>
                  <a:latin typeface="微软雅黑" panose="020B0503020204020204" charset="-122"/>
                  <a:ea typeface="微软雅黑" panose="020B0503020204020204" charset="-122"/>
                </a:rPr>
                <a:t>太尉</a:t>
              </a:r>
              <a:endParaRPr lang="zh-CN" altLang="en-US" sz="2800" b="1" strike="noStrike" noProof="1">
                <a:solidFill>
                  <a:srgbClr val="0020F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" name="圆角矩形 21"/>
            <p:cNvSpPr/>
            <p:nvPr/>
          </p:nvSpPr>
          <p:spPr>
            <a:xfrm>
              <a:off x="3007" y="4063"/>
              <a:ext cx="834" cy="2260"/>
            </a:xfrm>
            <a:prstGeom prst="round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r>
                <a:rPr lang="zh-CN" altLang="en-US" sz="2800" b="1" strike="noStrike" noProof="1">
                  <a:solidFill>
                    <a:srgbClr val="0020F0"/>
                  </a:solidFill>
                  <a:latin typeface="微软雅黑" panose="020B0503020204020204" charset="-122"/>
                  <a:ea typeface="微软雅黑" panose="020B0503020204020204" charset="-122"/>
                </a:rPr>
                <a:t>丞相</a:t>
              </a:r>
              <a:endParaRPr lang="zh-CN" altLang="en-US" sz="2800" b="1" strike="noStrike" noProof="1">
                <a:solidFill>
                  <a:srgbClr val="0020F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4994" y="4097"/>
              <a:ext cx="990" cy="2469"/>
            </a:xfrm>
            <a:prstGeom prst="round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>
                <a:lnSpc>
                  <a:spcPts val="2480"/>
                </a:lnSpc>
              </a:pPr>
              <a:r>
                <a:rPr lang="zh-CN" altLang="en-US" sz="2400" b="1" strike="noStrike" spc="-100" noProof="1">
                  <a:solidFill>
                    <a:srgbClr val="0020F0"/>
                  </a:solidFill>
                  <a:uFillTx/>
                  <a:latin typeface="微软雅黑" panose="020B0503020204020204" charset="-122"/>
                  <a:ea typeface="微软雅黑" panose="020B0503020204020204" charset="-122"/>
                </a:rPr>
                <a:t>御史大夫</a:t>
              </a:r>
              <a:endParaRPr lang="zh-CN" altLang="en-US" sz="2400" b="1" strike="noStrike" spc="-100" noProof="1">
                <a:solidFill>
                  <a:srgbClr val="0020F0"/>
                </a:solidFill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2543" name="组合 36"/>
            <p:cNvGrpSpPr/>
            <p:nvPr/>
          </p:nvGrpSpPr>
          <p:grpSpPr>
            <a:xfrm>
              <a:off x="1774" y="6323"/>
              <a:ext cx="3104" cy="1149"/>
              <a:chOff x="1774" y="6323"/>
              <a:chExt cx="3104" cy="1149"/>
            </a:xfrm>
          </p:grpSpPr>
          <p:cxnSp>
            <p:nvCxnSpPr>
              <p:cNvPr id="25" name="直接箭头连接符 24"/>
              <p:cNvCxnSpPr/>
              <p:nvPr/>
            </p:nvCxnSpPr>
            <p:spPr>
              <a:xfrm>
                <a:off x="3422" y="6323"/>
                <a:ext cx="6" cy="1149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 flipV="1">
                <a:off x="1774" y="6881"/>
                <a:ext cx="3104" cy="15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箭头连接符 26"/>
              <p:cNvCxnSpPr/>
              <p:nvPr/>
            </p:nvCxnSpPr>
            <p:spPr>
              <a:xfrm>
                <a:off x="1819" y="6896"/>
                <a:ext cx="712" cy="476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箭头连接符 27"/>
              <p:cNvCxnSpPr/>
              <p:nvPr/>
            </p:nvCxnSpPr>
            <p:spPr>
              <a:xfrm flipH="1">
                <a:off x="4183" y="6917"/>
                <a:ext cx="695" cy="45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圆角矩形 28"/>
            <p:cNvSpPr/>
            <p:nvPr/>
          </p:nvSpPr>
          <p:spPr>
            <a:xfrm>
              <a:off x="1522" y="7472"/>
              <a:ext cx="3598" cy="755"/>
            </a:xfrm>
            <a:prstGeom prst="round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r>
                <a:rPr lang="zh-CN" altLang="en-US" sz="2800" b="1" strike="noStrike" noProof="1">
                  <a:solidFill>
                    <a:schemeClr val="accent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郡（守）</a:t>
              </a:r>
              <a:endParaRPr lang="zh-CN" altLang="en-US" sz="2800" b="1" strike="noStrike" noProof="1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30" name="直接箭头连接符 29"/>
            <p:cNvCxnSpPr/>
            <p:nvPr/>
          </p:nvCxnSpPr>
          <p:spPr>
            <a:xfrm>
              <a:off x="3413" y="8227"/>
              <a:ext cx="9" cy="38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圆角矩形 30"/>
            <p:cNvSpPr/>
            <p:nvPr/>
          </p:nvSpPr>
          <p:spPr>
            <a:xfrm>
              <a:off x="1527" y="8611"/>
              <a:ext cx="3598" cy="755"/>
            </a:xfrm>
            <a:prstGeom prst="round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r>
                <a:rPr lang="zh-CN" altLang="en-US" sz="2800" b="1" strike="noStrike" noProof="1">
                  <a:solidFill>
                    <a:schemeClr val="accent2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县（令或长）</a:t>
              </a:r>
              <a:endParaRPr lang="zh-CN" altLang="en-US" sz="2800" b="1" strike="noStrike" noProof="1">
                <a:solidFill>
                  <a:schemeClr val="accent2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22551" name="组合 41"/>
            <p:cNvGrpSpPr/>
            <p:nvPr/>
          </p:nvGrpSpPr>
          <p:grpSpPr>
            <a:xfrm>
              <a:off x="2575" y="2067"/>
              <a:ext cx="1696" cy="1154"/>
              <a:chOff x="3440" y="2050"/>
              <a:chExt cx="1696" cy="1154"/>
            </a:xfrm>
          </p:grpSpPr>
          <p:sp>
            <p:nvSpPr>
              <p:cNvPr id="43" name="椭圆 42"/>
              <p:cNvSpPr/>
              <p:nvPr/>
            </p:nvSpPr>
            <p:spPr>
              <a:xfrm>
                <a:off x="3440" y="2050"/>
                <a:ext cx="1492" cy="1155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z="2800" b="1" strike="noStrike" noProof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2553" name="文本框 43"/>
              <p:cNvSpPr txBox="1"/>
              <p:nvPr/>
            </p:nvSpPr>
            <p:spPr>
              <a:xfrm>
                <a:off x="3440" y="2217"/>
                <a:ext cx="1697" cy="82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zh-CN" altLang="en-US" sz="2800" b="1">
                    <a:solidFill>
                      <a:srgbClr val="C00000"/>
                    </a:solidFill>
                    <a:latin typeface="黑体" panose="02010609060101010101" charset="-122"/>
                    <a:ea typeface="黑体" panose="02010609060101010101" charset="-122"/>
                  </a:rPr>
                  <a:t>皇帝</a:t>
                </a:r>
                <a:endParaRPr lang="zh-CN" altLang="en-US" sz="2800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</a:endParaRPr>
              </a:p>
            </p:txBody>
          </p:sp>
        </p:grpSp>
        <p:grpSp>
          <p:nvGrpSpPr>
            <p:cNvPr id="22554" name="组合 44"/>
            <p:cNvGrpSpPr/>
            <p:nvPr/>
          </p:nvGrpSpPr>
          <p:grpSpPr>
            <a:xfrm>
              <a:off x="1458" y="3222"/>
              <a:ext cx="4091" cy="891"/>
              <a:chOff x="1458" y="3204"/>
              <a:chExt cx="4091" cy="891"/>
            </a:xfrm>
          </p:grpSpPr>
          <p:cxnSp>
            <p:nvCxnSpPr>
              <p:cNvPr id="46" name="直接箭头连接符 45"/>
              <p:cNvCxnSpPr/>
              <p:nvPr/>
            </p:nvCxnSpPr>
            <p:spPr>
              <a:xfrm>
                <a:off x="3411" y="3204"/>
                <a:ext cx="2" cy="875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直接连接符 46"/>
              <p:cNvCxnSpPr/>
              <p:nvPr/>
            </p:nvCxnSpPr>
            <p:spPr>
              <a:xfrm flipV="1">
                <a:off x="1468" y="3507"/>
                <a:ext cx="4056" cy="16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箭头连接符 47"/>
              <p:cNvCxnSpPr/>
              <p:nvPr/>
            </p:nvCxnSpPr>
            <p:spPr>
              <a:xfrm>
                <a:off x="1458" y="3523"/>
                <a:ext cx="10" cy="513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箭头连接符 48"/>
              <p:cNvCxnSpPr/>
              <p:nvPr/>
            </p:nvCxnSpPr>
            <p:spPr>
              <a:xfrm>
                <a:off x="5524" y="3507"/>
                <a:ext cx="25" cy="588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5" name="组合 64"/>
          <p:cNvGrpSpPr/>
          <p:nvPr/>
        </p:nvGrpSpPr>
        <p:grpSpPr>
          <a:xfrm>
            <a:off x="2640013" y="1206500"/>
            <a:ext cx="5710237" cy="935038"/>
            <a:chOff x="4157" y="1899"/>
            <a:chExt cx="8992" cy="1474"/>
          </a:xfrm>
        </p:grpSpPr>
        <p:grpSp>
          <p:nvGrpSpPr>
            <p:cNvPr id="22560" name="组合 15"/>
            <p:cNvGrpSpPr/>
            <p:nvPr/>
          </p:nvGrpSpPr>
          <p:grpSpPr>
            <a:xfrm>
              <a:off x="8807" y="1899"/>
              <a:ext cx="4342" cy="1474"/>
              <a:chOff x="8992" y="1740"/>
              <a:chExt cx="4342" cy="1474"/>
            </a:xfrm>
          </p:grpSpPr>
          <p:sp>
            <p:nvSpPr>
              <p:cNvPr id="6" name="椭圆 5"/>
              <p:cNvSpPr/>
              <p:nvPr/>
            </p:nvSpPr>
            <p:spPr>
              <a:xfrm>
                <a:off x="8992" y="1740"/>
                <a:ext cx="3374" cy="1474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z="2800" b="1" strike="noStrike" noProof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2562" name="文本框 6"/>
              <p:cNvSpPr txBox="1"/>
              <p:nvPr/>
            </p:nvSpPr>
            <p:spPr>
              <a:xfrm>
                <a:off x="9134" y="2067"/>
                <a:ext cx="4200" cy="82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zh-CN" altLang="en-US" sz="2800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最高统治者</a:t>
                </a:r>
                <a:endParaRPr lang="zh-CN" altLang="en-US" sz="28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cxnSp>
          <p:nvCxnSpPr>
            <p:cNvPr id="15" name="直接连接符 14"/>
            <p:cNvCxnSpPr/>
            <p:nvPr/>
          </p:nvCxnSpPr>
          <p:spPr>
            <a:xfrm>
              <a:off x="4157" y="2633"/>
              <a:ext cx="4650" cy="6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组合 65"/>
          <p:cNvGrpSpPr/>
          <p:nvPr/>
        </p:nvGrpSpPr>
        <p:grpSpPr>
          <a:xfrm>
            <a:off x="3879850" y="2820988"/>
            <a:ext cx="4605338" cy="936625"/>
            <a:chOff x="6111" y="4443"/>
            <a:chExt cx="7251" cy="1474"/>
          </a:xfrm>
        </p:grpSpPr>
        <p:grpSp>
          <p:nvGrpSpPr>
            <p:cNvPr id="22565" name="组合 16"/>
            <p:cNvGrpSpPr/>
            <p:nvPr/>
          </p:nvGrpSpPr>
          <p:grpSpPr>
            <a:xfrm>
              <a:off x="9039" y="4443"/>
              <a:ext cx="4323" cy="1474"/>
              <a:chOff x="8992" y="1740"/>
              <a:chExt cx="4342" cy="1474"/>
            </a:xfrm>
          </p:grpSpPr>
          <p:sp>
            <p:nvSpPr>
              <p:cNvPr id="18" name="椭圆 17"/>
              <p:cNvSpPr/>
              <p:nvPr/>
            </p:nvSpPr>
            <p:spPr>
              <a:xfrm>
                <a:off x="8992" y="1740"/>
                <a:ext cx="2840" cy="1474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z="2800" b="1" strike="noStrike" noProof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2567" name="文本框 18"/>
              <p:cNvSpPr txBox="1"/>
              <p:nvPr/>
            </p:nvSpPr>
            <p:spPr>
              <a:xfrm>
                <a:off x="9134" y="2067"/>
                <a:ext cx="4200" cy="82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zh-CN" altLang="en-US" sz="2800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中央政府</a:t>
                </a:r>
                <a:endParaRPr lang="zh-CN" altLang="en-US" sz="28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cxnSp>
          <p:nvCxnSpPr>
            <p:cNvPr id="20" name="直接连接符 19"/>
            <p:cNvCxnSpPr/>
            <p:nvPr/>
          </p:nvCxnSpPr>
          <p:spPr>
            <a:xfrm>
              <a:off x="6111" y="5135"/>
              <a:ext cx="2927" cy="3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组合 66"/>
          <p:cNvGrpSpPr/>
          <p:nvPr/>
        </p:nvGrpSpPr>
        <p:grpSpPr>
          <a:xfrm>
            <a:off x="2155825" y="4808538"/>
            <a:ext cx="6329363" cy="935037"/>
            <a:chOff x="3395" y="7415"/>
            <a:chExt cx="9967" cy="1474"/>
          </a:xfrm>
        </p:grpSpPr>
        <p:sp>
          <p:nvSpPr>
            <p:cNvPr id="33" name="空心弧 32"/>
            <p:cNvSpPr/>
            <p:nvPr/>
          </p:nvSpPr>
          <p:spPr>
            <a:xfrm rot="5400000">
              <a:off x="4626" y="6301"/>
              <a:ext cx="1205" cy="3666"/>
            </a:xfrm>
            <a:prstGeom prst="blockArc">
              <a:avLst>
                <a:gd name="adj1" fmla="val 11084732"/>
                <a:gd name="adj2" fmla="val 21411173"/>
                <a:gd name="adj3" fmla="val 328"/>
              </a:avLst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base"/>
              <a:endParaRPr lang="zh-CN" altLang="en-US" strike="noStrike" noProof="1">
                <a:solidFill>
                  <a:schemeClr val="tx1"/>
                </a:solidFill>
              </a:endParaRPr>
            </a:p>
          </p:txBody>
        </p:sp>
        <p:grpSp>
          <p:nvGrpSpPr>
            <p:cNvPr id="22571" name="组合 33"/>
            <p:cNvGrpSpPr/>
            <p:nvPr/>
          </p:nvGrpSpPr>
          <p:grpSpPr>
            <a:xfrm>
              <a:off x="9100" y="7415"/>
              <a:ext cx="4262" cy="1474"/>
              <a:chOff x="8992" y="1740"/>
              <a:chExt cx="4342" cy="1474"/>
            </a:xfrm>
          </p:grpSpPr>
          <p:sp>
            <p:nvSpPr>
              <p:cNvPr id="35" name="椭圆 34"/>
              <p:cNvSpPr/>
              <p:nvPr/>
            </p:nvSpPr>
            <p:spPr>
              <a:xfrm>
                <a:off x="8992" y="1740"/>
                <a:ext cx="2840" cy="1474"/>
              </a:xfrm>
              <a:prstGeom prst="ellipse">
                <a:avLst/>
              </a:prstGeom>
              <a:noFill/>
              <a:ln w="158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z="2800" b="1" strike="noStrike" noProof="1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2573" name="文本框 35"/>
              <p:cNvSpPr txBox="1"/>
              <p:nvPr/>
            </p:nvSpPr>
            <p:spPr>
              <a:xfrm>
                <a:off x="9134" y="2067"/>
                <a:ext cx="4200" cy="822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p>
                <a:r>
                  <a:rPr lang="zh-CN" altLang="en-US" sz="2800">
                    <a:solidFill>
                      <a:srgbClr val="C00000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地方政府</a:t>
                </a:r>
                <a:endParaRPr lang="zh-CN" altLang="en-US" sz="280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cxnSp>
          <p:nvCxnSpPr>
            <p:cNvPr id="38" name="直接连接符 37"/>
            <p:cNvCxnSpPr/>
            <p:nvPr/>
          </p:nvCxnSpPr>
          <p:spPr>
            <a:xfrm>
              <a:off x="7062" y="8145"/>
              <a:ext cx="2055" cy="13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上箭头 39"/>
          <p:cNvSpPr/>
          <p:nvPr/>
        </p:nvSpPr>
        <p:spPr>
          <a:xfrm>
            <a:off x="6513513" y="3924300"/>
            <a:ext cx="300038" cy="752475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51" name="上箭头 50"/>
          <p:cNvSpPr/>
          <p:nvPr/>
        </p:nvSpPr>
        <p:spPr>
          <a:xfrm>
            <a:off x="6488113" y="2141538"/>
            <a:ext cx="298450" cy="608013"/>
          </a:xfrm>
          <a:prstGeom prst="up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grpSp>
        <p:nvGrpSpPr>
          <p:cNvPr id="68" name="组合 67"/>
          <p:cNvGrpSpPr/>
          <p:nvPr/>
        </p:nvGrpSpPr>
        <p:grpSpPr>
          <a:xfrm>
            <a:off x="7515225" y="1663700"/>
            <a:ext cx="1593850" cy="3513138"/>
            <a:chOff x="11835" y="2621"/>
            <a:chExt cx="2509" cy="5531"/>
          </a:xfrm>
        </p:grpSpPr>
        <p:cxnSp>
          <p:nvCxnSpPr>
            <p:cNvPr id="39" name="直接连接符 38"/>
            <p:cNvCxnSpPr/>
            <p:nvPr/>
          </p:nvCxnSpPr>
          <p:spPr>
            <a:xfrm>
              <a:off x="11888" y="5173"/>
              <a:ext cx="2456" cy="9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/>
          </p:nvCxnSpPr>
          <p:spPr>
            <a:xfrm>
              <a:off x="12181" y="2633"/>
              <a:ext cx="1456" cy="2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/>
            <p:nvPr/>
          </p:nvCxnSpPr>
          <p:spPr>
            <a:xfrm>
              <a:off x="11835" y="8142"/>
              <a:ext cx="1849" cy="1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>
              <a:off x="13621" y="2621"/>
              <a:ext cx="47" cy="5531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组合 68"/>
          <p:cNvGrpSpPr/>
          <p:nvPr/>
        </p:nvGrpSpPr>
        <p:grpSpPr>
          <a:xfrm>
            <a:off x="9109075" y="1346200"/>
            <a:ext cx="674688" cy="5267352"/>
            <a:chOff x="15978" y="2226"/>
            <a:chExt cx="1063" cy="8293"/>
          </a:xfrm>
        </p:grpSpPr>
        <p:sp>
          <p:nvSpPr>
            <p:cNvPr id="62" name="圆角矩形 61"/>
            <p:cNvSpPr/>
            <p:nvPr/>
          </p:nvSpPr>
          <p:spPr>
            <a:xfrm>
              <a:off x="15978" y="2226"/>
              <a:ext cx="1053" cy="6320"/>
            </a:xfrm>
            <a:prstGeom prst="round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 fontAlgn="auto">
                <a:lnSpc>
                  <a:spcPts val="2480"/>
                </a:lnSpc>
              </a:pPr>
              <a:endParaRPr lang="zh-CN" altLang="en-US" sz="2400" b="1" strike="noStrike" spc="-100" noProof="1">
                <a:solidFill>
                  <a:srgbClr val="0020F0"/>
                </a:solidFill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2584" name="文本框 62"/>
            <p:cNvSpPr txBox="1"/>
            <p:nvPr/>
          </p:nvSpPr>
          <p:spPr>
            <a:xfrm>
              <a:off x="15978" y="2331"/>
              <a:ext cx="1063" cy="8188"/>
            </a:xfrm>
            <a:prstGeom prst="rect">
              <a:avLst/>
            </a:prstGeom>
            <a:noFill/>
            <a:ln w="9525">
              <a:noFill/>
            </a:ln>
          </p:spPr>
          <p:txBody>
            <a:bodyPr vert="eaVert" wrap="square" anchor="t">
              <a:spAutoFit/>
            </a:bodyPr>
            <a:p>
              <a:r>
                <a:rPr lang="zh-CN" altLang="en-US" sz="3200" b="1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专制主义     中央集权</a:t>
              </a:r>
              <a:endParaRPr lang="zh-CN" altLang="en-US" sz="32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2585" name="图片 63"/>
          <p:cNvPicPr>
            <a:picLocks noChangeAspect="1"/>
          </p:cNvPicPr>
          <p:nvPr/>
        </p:nvPicPr>
        <p:blipFill>
          <a:blip r:embed="rId1">
            <a:lum bright="69998" contrast="-70001"/>
          </a:blip>
          <a:stretch>
            <a:fillRect/>
          </a:stretch>
        </p:blipFill>
        <p:spPr>
          <a:xfrm rot="10800000">
            <a:off x="6350" y="6116638"/>
            <a:ext cx="1017588" cy="852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2540953" y="2820988"/>
            <a:ext cx="613410" cy="102711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eaVert" wrap="square" rtlCol="0">
            <a:spAutoFit/>
          </a:bodyPr>
          <a:p>
            <a:r>
              <a:rPr lang="en-US" altLang="zh-CN" sz="2800" b="1" noProof="1">
                <a:solidFill>
                  <a:srgbClr val="FFFF00"/>
                </a:solidFill>
                <a:latin typeface="华文中宋" panose="02010600040101010101" charset="-122"/>
                <a:ea typeface="华文中宋" panose="02010600040101010101" charset="-122"/>
                <a:cs typeface="+mn-cs"/>
              </a:rPr>
              <a:t> </a:t>
            </a:r>
            <a:r>
              <a:rPr lang="zh-CN" altLang="en-US" sz="2400" b="1" spc="100" noProof="1">
                <a:solidFill>
                  <a:srgbClr val="FFFF00"/>
                </a:solidFill>
                <a:latin typeface="华文中宋" panose="02010600040101010101" charset="-122"/>
                <a:ea typeface="华文中宋" panose="02010600040101010101" charset="-122"/>
                <a:cs typeface="+mn-cs"/>
              </a:rPr>
              <a:t>行政</a:t>
            </a:r>
            <a:endParaRPr lang="zh-CN" altLang="en-US" sz="2400" b="1" spc="100" noProof="1">
              <a:solidFill>
                <a:srgbClr val="FFFF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955415" y="2820988"/>
            <a:ext cx="613410" cy="102393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eaVert" wrap="square" rtlCol="0">
            <a:spAutoFit/>
          </a:bodyPr>
          <a:p>
            <a:r>
              <a:rPr lang="en-US" altLang="zh-CN" sz="2800" b="1" noProof="1">
                <a:solidFill>
                  <a:srgbClr val="FFFF00"/>
                </a:solidFill>
                <a:latin typeface="华文中宋" panose="02010600040101010101" charset="-122"/>
                <a:ea typeface="华文中宋" panose="02010600040101010101" charset="-122"/>
                <a:cs typeface="+mn-cs"/>
              </a:rPr>
              <a:t> </a:t>
            </a:r>
            <a:r>
              <a:rPr lang="zh-CN" altLang="en-US" sz="2400" b="1" spc="100" noProof="1">
                <a:solidFill>
                  <a:srgbClr val="FFFF00"/>
                </a:solidFill>
                <a:latin typeface="华文中宋" panose="02010600040101010101" charset="-122"/>
                <a:ea typeface="华文中宋" panose="02010600040101010101" charset="-122"/>
                <a:cs typeface="+mn-cs"/>
              </a:rPr>
              <a:t>监察</a:t>
            </a:r>
            <a:endParaRPr lang="zh-CN" altLang="en-US" sz="2400" b="1" spc="100" noProof="1">
              <a:solidFill>
                <a:srgbClr val="FFFF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1274128" y="2820988"/>
            <a:ext cx="613410" cy="1027113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eaVert" wrap="square" rtlCol="0">
            <a:spAutoFit/>
          </a:bodyPr>
          <a:p>
            <a:r>
              <a:rPr lang="en-US" altLang="zh-CN" sz="2800" b="1" noProof="1">
                <a:solidFill>
                  <a:srgbClr val="FFFF00"/>
                </a:solidFill>
                <a:latin typeface="华文中宋" panose="02010600040101010101" charset="-122"/>
                <a:ea typeface="华文中宋" panose="02010600040101010101" charset="-122"/>
                <a:cs typeface="+mn-cs"/>
              </a:rPr>
              <a:t> </a:t>
            </a:r>
            <a:r>
              <a:rPr lang="zh-CN" altLang="en-US" sz="2400" b="1" noProof="1">
                <a:solidFill>
                  <a:srgbClr val="FFFF00"/>
                </a:solidFill>
                <a:latin typeface="华文中宋" panose="02010600040101010101" charset="-122"/>
                <a:ea typeface="华文中宋" panose="02010600040101010101" charset="-122"/>
                <a:cs typeface="+mn-cs"/>
              </a:rPr>
              <a:t>军事</a:t>
            </a:r>
            <a:endParaRPr lang="zh-CN" altLang="en-US" sz="2400" b="1" spc="100" noProof="1">
              <a:solidFill>
                <a:srgbClr val="FFFF00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3342641" y="4676775"/>
            <a:ext cx="613410" cy="134302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vert="eaVert" wrap="square" rtlCol="0">
            <a:spAutoFit/>
          </a:bodyPr>
          <a:p>
            <a:r>
              <a:rPr lang="en-US" altLang="zh-CN" sz="2800" b="1" noProof="1">
                <a:solidFill>
                  <a:srgbClr val="FFFF00"/>
                </a:solidFill>
                <a:latin typeface="华文中宋" panose="02010600040101010101" charset="-122"/>
                <a:ea typeface="华文中宋" panose="02010600040101010101" charset="-122"/>
                <a:cs typeface="+mn-cs"/>
              </a:rPr>
              <a:t> </a:t>
            </a:r>
            <a:r>
              <a:rPr lang="zh-CN" altLang="en-US" sz="2400" b="1" noProof="1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+mn-cs"/>
              </a:rPr>
              <a:t>郡县制</a:t>
            </a:r>
            <a:endParaRPr lang="zh-CN" altLang="en-US" sz="2400" b="1" spc="100" noProof="1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858375" y="1197610"/>
            <a:ext cx="2355215" cy="22453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指国家政权的主宰和中央决策方式，即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皇权至上，皇帝独裁。</a:t>
            </a:r>
            <a:endParaRPr lang="zh-CN" altLang="en-US" sz="2800" b="1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858375" y="3710940"/>
            <a:ext cx="2406015" cy="181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指中央与地方的关系，即</a:t>
            </a:r>
            <a:r>
              <a:rPr lang="zh-CN" altLang="en-US" sz="28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中央控制地方，地方服从中央</a:t>
            </a:r>
            <a:r>
              <a:rPr lang="zh-CN" altLang="en-US" sz="2800" b="1">
                <a:latin typeface="黑体" panose="02010609060101010101" charset="-122"/>
                <a:ea typeface="黑体" panose="02010609060101010101" charset="-122"/>
              </a:rPr>
              <a:t>。</a:t>
            </a:r>
            <a:endParaRPr lang="zh-CN" altLang="en-US" sz="2800" b="1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br>
              <a:rPr>
                <a:sym typeface="+mn-ea"/>
              </a:rPr>
            </a:br>
            <a:br>
              <a:rPr>
                <a:sym typeface="+mn-ea"/>
              </a:rPr>
            </a:br>
            <a:br>
              <a:rPr>
                <a:sym typeface="+mn-ea"/>
              </a:rPr>
            </a:br>
            <a:br>
              <a:rPr>
                <a:sym typeface="+mn-ea"/>
              </a:rPr>
            </a:br>
            <a:br>
              <a:rPr>
                <a:sym typeface="+mn-ea"/>
              </a:rPr>
            </a:br>
            <a:br>
              <a:rPr>
                <a:sym typeface="+mn-ea"/>
              </a:rPr>
            </a:br>
            <a:r>
              <a:rPr>
                <a:sym typeface="+mn-ea"/>
              </a:rPr>
              <a:t>【自主探究，小组合作】</a:t>
            </a:r>
            <a:br>
              <a:rPr lang="zh-CN" altLang="en-US" b="1"/>
            </a:br>
            <a:br>
              <a:rPr>
                <a:sym typeface="+mn-ea"/>
              </a:rPr>
            </a:br>
            <a:br>
              <a:rPr>
                <a:sym typeface="+mn-ea"/>
              </a:rPr>
            </a:br>
            <a:br>
              <a:rPr>
                <a:sym typeface="+mn-ea"/>
              </a:rPr>
            </a:br>
            <a:r>
              <a:rPr>
                <a:sym typeface="+mn-ea"/>
              </a:rPr>
              <a:t>为了巩固统一，秦朝在政治上确立了君主专制中央集权制度，</a:t>
            </a:r>
            <a:br>
              <a:rPr lang="zh-CN" altLang="en-US" b="1"/>
            </a:br>
            <a:r>
              <a:rPr>
                <a:sym typeface="+mn-ea"/>
              </a:rPr>
              <a:t>那么在其他方面它采取了什么措施呢？</a:t>
            </a:r>
            <a:br>
              <a:rPr lang="zh-CN" altLang="en-US" b="1"/>
            </a:b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925" y="899795"/>
            <a:ext cx="10621645" cy="5437505"/>
          </a:xfrm>
        </p:spPr>
        <p:txBody>
          <a:bodyPr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en-US" altLang="zh-CN"/>
              <a:t> ,</a:t>
            </a:r>
            <a:endParaRPr lang="zh-CN" altLang="en-US"/>
          </a:p>
          <a:p>
            <a:r>
              <a:rPr lang="en-US" altLang="zh-CN"/>
              <a:t>                                                                                      </a:t>
            </a:r>
            <a:endParaRPr lang="zh-CN" altLang="en-US"/>
          </a:p>
          <a:p>
            <a:pPr marL="0" indent="0">
              <a:buNone/>
            </a:pPr>
            <a:endParaRPr sz="3200" b="1">
              <a:sym typeface="+mn-ea"/>
            </a:endParaRPr>
          </a:p>
          <a:p>
            <a:pPr marL="0" indent="0">
              <a:buNone/>
            </a:pPr>
            <a:r>
              <a:rPr sz="3200" b="1">
                <a:sym typeface="+mn-ea"/>
              </a:rPr>
              <a:t>文化组</a:t>
            </a:r>
            <a:r>
              <a:rPr sz="3600" b="1">
                <a:sym typeface="+mn-ea"/>
              </a:rPr>
              <a:t>  </a:t>
            </a:r>
            <a:r>
              <a:rPr b="1">
                <a:sym typeface="+mn-ea"/>
              </a:rPr>
              <a:t>   </a:t>
            </a:r>
            <a:r>
              <a:rPr lang="en-US" altLang="zh-CN" b="1">
                <a:sym typeface="+mn-ea"/>
              </a:rPr>
              <a:t> </a:t>
            </a:r>
            <a:r>
              <a:rPr lang="en-US" altLang="zh-CN" sz="3200" b="1">
                <a:sym typeface="+mn-ea"/>
              </a:rPr>
              <a:t>   </a:t>
            </a:r>
            <a:r>
              <a:rPr sz="3200" b="1">
                <a:sym typeface="+mn-ea"/>
              </a:rPr>
              <a:t>经济组</a:t>
            </a:r>
            <a:r>
              <a:rPr lang="en-US" altLang="zh-CN" sz="3200" b="1">
                <a:sym typeface="+mn-ea"/>
              </a:rPr>
              <a:t> </a:t>
            </a:r>
            <a:r>
              <a:rPr lang="en-US" altLang="zh-CN" b="1">
                <a:sym typeface="+mn-ea"/>
              </a:rPr>
              <a:t>                     </a:t>
            </a:r>
            <a:r>
              <a:rPr sz="3200" b="1">
                <a:sym typeface="+mn-ea"/>
              </a:rPr>
              <a:t>交通组</a:t>
            </a:r>
            <a:r>
              <a:rPr lang="en-US" altLang="zh-CN" sz="3200" b="1">
                <a:sym typeface="+mn-ea"/>
              </a:rPr>
              <a:t>  </a:t>
            </a:r>
            <a:r>
              <a:rPr lang="en-US" altLang="zh-CN" b="1">
                <a:sym typeface="+mn-ea"/>
              </a:rPr>
              <a:t>            </a:t>
            </a:r>
            <a:r>
              <a:rPr lang="en-US" altLang="zh-CN" sz="3200" b="1">
                <a:sym typeface="+mn-ea"/>
              </a:rPr>
              <a:t>   </a:t>
            </a:r>
            <a:r>
              <a:rPr sz="3200" b="1">
                <a:sym typeface="+mn-ea"/>
              </a:rPr>
              <a:t>军事组</a:t>
            </a:r>
            <a:r>
              <a:rPr lang="en-US" altLang="zh-CN" sz="3200" b="1">
                <a:sym typeface="+mn-ea"/>
              </a:rPr>
              <a:t>    </a:t>
            </a:r>
            <a:r>
              <a:rPr lang="en-US" altLang="zh-CN" b="1">
                <a:sym typeface="+mn-ea"/>
              </a:rPr>
              <a:t>   </a:t>
            </a:r>
            <a:endParaRPr lang="zh-CN" altLang="en-US" b="1"/>
          </a:p>
          <a:p>
            <a:endParaRPr lang="zh-CN" altLang="en-US"/>
          </a:p>
          <a:p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图层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04850"/>
            <a:ext cx="12192000" cy="61531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7635" y="225425"/>
            <a:ext cx="638365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600" b="1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2.</a:t>
            </a:r>
            <a:r>
              <a:rPr lang="zh-CN" altLang="en-US" sz="3600" b="1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经济上：统一货币、度量衡</a:t>
            </a:r>
            <a:endParaRPr lang="zh-CN" altLang="en-US" sz="3600" b="1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13" name="Picture 4" descr="秦统一货币"/>
          <p:cNvPicPr>
            <a:picLocks noChangeAspect="1"/>
          </p:cNvPicPr>
          <p:nvPr/>
        </p:nvPicPr>
        <p:blipFill>
          <a:blip r:embed="rId2"/>
          <a:srcRect t="1503" b="13632"/>
          <a:stretch>
            <a:fillRect/>
          </a:stretch>
        </p:blipFill>
        <p:spPr>
          <a:xfrm>
            <a:off x="127635" y="980440"/>
            <a:ext cx="3204210" cy="22047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右箭头 2">
            <a:hlinkClick r:id="rId3" action="ppaction://hlinksldjump"/>
          </p:cNvPr>
          <p:cNvSpPr/>
          <p:nvPr/>
        </p:nvSpPr>
        <p:spPr>
          <a:xfrm>
            <a:off x="3477895" y="1454468"/>
            <a:ext cx="1719263" cy="952500"/>
          </a:xfrm>
          <a:prstGeom prst="rightArrow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fontAlgn="base">
              <a:defRPr/>
            </a:pPr>
            <a:r>
              <a:rPr lang="zh-CN" altLang="en-US" sz="2400" b="1" strike="noStrike" noProof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统一货币</a:t>
            </a:r>
            <a:endParaRPr lang="zh-CN" altLang="en-US" sz="2400" b="1" strike="noStrike" noProof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12" name="Picture 12" descr="半两钱"/>
          <p:cNvPicPr>
            <a:picLocks noChangeAspect="1"/>
          </p:cNvPicPr>
          <p:nvPr/>
        </p:nvPicPr>
        <p:blipFill>
          <a:blip r:embed="rId4"/>
          <a:srcRect l="2530" t="4924" r="3148" b="1785"/>
          <a:stretch>
            <a:fillRect/>
          </a:stretch>
        </p:blipFill>
        <p:spPr>
          <a:xfrm>
            <a:off x="5343525" y="981075"/>
            <a:ext cx="2174875" cy="2203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" name="Rectangle 9"/>
          <p:cNvSpPr>
            <a:spLocks noChangeArrowheads="1"/>
          </p:cNvSpPr>
          <p:nvPr/>
        </p:nvSpPr>
        <p:spPr bwMode="auto">
          <a:xfrm>
            <a:off x="5268278" y="3227388"/>
            <a:ext cx="2320925" cy="403225"/>
          </a:xfrm>
          <a:prstGeom prst="rect">
            <a:avLst/>
          </a:prstGeom>
          <a:noFill/>
          <a:ln w="38100">
            <a:noFill/>
            <a:miter lim="800000"/>
          </a:ln>
        </p:spPr>
        <p:txBody>
          <a:bodyPr wrap="none" lIns="135819" tIns="67908" rIns="135819" bIns="67908" anchor="ctr"/>
          <a:p>
            <a:pPr algn="ctr" eaLnBrk="1" fontAlgn="base" hangingPunct="1">
              <a:buFont typeface="Arial" panose="020B0604020202020204" pitchFamily="34" charset="0"/>
              <a:buNone/>
              <a:defRPr/>
            </a:pPr>
            <a:r>
              <a:rPr lang="zh-CN" altLang="en-US" sz="2665" b="1" strike="noStrike" noProof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rPr>
              <a:t>圆形方孔半两钱</a:t>
            </a:r>
            <a:endParaRPr lang="zh-CN" altLang="en-US" sz="2665" b="1" strike="noStrike" noProof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9" name="文本框 18"/>
          <p:cNvSpPr txBox="1">
            <a:spLocks noChangeArrowheads="1"/>
          </p:cNvSpPr>
          <p:nvPr/>
        </p:nvSpPr>
        <p:spPr bwMode="auto">
          <a:xfrm>
            <a:off x="9498965" y="1421765"/>
            <a:ext cx="2257425" cy="13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strike="noStrike" noProof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rPr>
              <a:t>促进各地</a:t>
            </a:r>
            <a:endParaRPr lang="zh-CN" altLang="en-US" sz="4000" b="1" strike="noStrike" noProof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+mn-cs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strike="noStrike" noProof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rPr>
              <a:t>经济交流</a:t>
            </a:r>
            <a:endParaRPr lang="zh-CN" altLang="en-US" sz="4000" b="1" strike="noStrike" noProof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右箭头 2">
            <a:hlinkClick r:id="rId3" action="ppaction://hlinksldjump"/>
          </p:cNvPr>
          <p:cNvSpPr/>
          <p:nvPr/>
        </p:nvSpPr>
        <p:spPr>
          <a:xfrm>
            <a:off x="7686675" y="1454468"/>
            <a:ext cx="1719263" cy="952500"/>
          </a:xfrm>
          <a:prstGeom prst="rightArrow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fontAlgn="base">
              <a:defRPr/>
            </a:pPr>
            <a:endParaRPr lang="zh-CN" altLang="en-US" sz="2400" b="1" strike="noStrike" noProof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127635" y="3630930"/>
            <a:ext cx="4979670" cy="3130550"/>
            <a:chOff x="828675" y="1651000"/>
            <a:chExt cx="4237039" cy="4334435"/>
          </a:xfrm>
        </p:grpSpPr>
        <p:pic>
          <p:nvPicPr>
            <p:cNvPr id="54296" name="Picture 5" descr="du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8675" y="1652588"/>
              <a:ext cx="3273425" cy="149066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4" name="Rectangle 7"/>
            <p:cNvSpPr/>
            <p:nvPr/>
          </p:nvSpPr>
          <p:spPr>
            <a:xfrm>
              <a:off x="3739791" y="5033256"/>
              <a:ext cx="1033462" cy="457760"/>
            </a:xfrm>
            <a:prstGeom prst="rect">
              <a:avLst/>
            </a:prstGeom>
            <a:solidFill>
              <a:schemeClr val="bg2">
                <a:alpha val="59999"/>
              </a:schemeClr>
            </a:solidFill>
            <a:ln w="38100" cap="flat" cmpd="sng">
              <a:solidFill>
                <a:schemeClr val="accen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lIns="135819" tIns="67908" rIns="135819" bIns="67908" anchor="ctr"/>
            <a:lstStyle>
              <a:lvl1pPr marL="401955" indent="-401955" algn="l" defTabSz="1069975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69950" indent="-335280" algn="l" defTabSz="1069975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3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36675" indent="-266700" algn="l" defTabSz="1069975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71980" indent="-266700" algn="l" defTabSz="1069975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06650" indent="-266700" algn="l" defTabSz="1069975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fontAlgn="base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1865" b="1" strike="noStrike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衡</a:t>
              </a:r>
              <a:r>
                <a:rPr lang="en-US" altLang="zh-CN" sz="1465" b="1" strike="noStrike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[</a:t>
              </a:r>
              <a:r>
                <a:rPr lang="zh-CN" altLang="en-US" sz="1465" b="1" strike="noStrike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重量</a:t>
              </a:r>
              <a:r>
                <a:rPr lang="en-US" altLang="zh-CN" sz="1465" b="1" strike="noStrike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]</a:t>
              </a:r>
              <a:endParaRPr lang="en-US" altLang="zh-CN" sz="1465" b="1" strike="noStrike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5" name="Rectangle 8"/>
            <p:cNvSpPr/>
            <p:nvPr/>
          </p:nvSpPr>
          <p:spPr>
            <a:xfrm>
              <a:off x="3826663" y="3725862"/>
              <a:ext cx="1033462" cy="455747"/>
            </a:xfrm>
            <a:prstGeom prst="rect">
              <a:avLst/>
            </a:prstGeom>
            <a:solidFill>
              <a:schemeClr val="bg2">
                <a:alpha val="59999"/>
              </a:schemeClr>
            </a:solidFill>
            <a:ln w="38100" cap="flat" cmpd="sng">
              <a:solidFill>
                <a:schemeClr val="accen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lIns="135819" tIns="67908" rIns="135819" bIns="67908" anchor="ctr"/>
            <a:lstStyle>
              <a:lvl1pPr marL="401955" indent="-401955" algn="l" defTabSz="1069975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69950" indent="-335280" algn="l" defTabSz="1069975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3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36675" indent="-266700" algn="l" defTabSz="1069975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71980" indent="-266700" algn="l" defTabSz="1069975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06650" indent="-266700" algn="l" defTabSz="1069975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fontAlgn="base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1865" b="1" strike="noStrike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量</a:t>
              </a:r>
              <a:r>
                <a:rPr lang="en-US" altLang="zh-CN" sz="1465" b="1" strike="noStrike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[</a:t>
              </a:r>
              <a:r>
                <a:rPr lang="zh-CN" altLang="en-US" sz="1465" b="1" strike="noStrike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容积</a:t>
              </a:r>
              <a:r>
                <a:rPr lang="en-US" altLang="zh-CN" sz="1465" b="1" strike="noStrike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]</a:t>
              </a:r>
              <a:endParaRPr lang="en-US" altLang="zh-CN" sz="1465" b="1" strike="noStrike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54299" name="Picture 13" descr="21z010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0020" y="2922588"/>
              <a:ext cx="2851150" cy="158432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7" name="Rectangle 6"/>
            <p:cNvSpPr/>
            <p:nvPr/>
          </p:nvSpPr>
          <p:spPr>
            <a:xfrm>
              <a:off x="3826663" y="2187575"/>
              <a:ext cx="1033462" cy="457760"/>
            </a:xfrm>
            <a:prstGeom prst="rect">
              <a:avLst/>
            </a:prstGeom>
            <a:solidFill>
              <a:schemeClr val="bg2">
                <a:alpha val="59999"/>
              </a:schemeClr>
            </a:solidFill>
            <a:ln w="38100" cap="flat" cmpd="sng">
              <a:solidFill>
                <a:schemeClr val="accen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lIns="135819" tIns="67908" rIns="135819" bIns="67908" anchor="ctr"/>
            <a:lstStyle>
              <a:lvl1pPr marL="401955" indent="-401955" algn="l" defTabSz="1069975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7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69950" indent="-335280" algn="l" defTabSz="1069975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3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336675" indent="-266700" algn="l" defTabSz="1069975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71980" indent="-266700" algn="l" defTabSz="1069975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06650" indent="-266700" algn="l" defTabSz="1069975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</a:lstStyle>
            <a:p>
              <a:pPr marL="0" indent="0" eaLnBrk="1" fontAlgn="base" hangingPunct="1">
                <a:spcBef>
                  <a:spcPct val="0"/>
                </a:spcBef>
                <a:buFont typeface="Arial" panose="020B0604020202020204" pitchFamily="34" charset="0"/>
                <a:buNone/>
                <a:defRPr/>
              </a:pPr>
              <a:r>
                <a:rPr lang="zh-CN" altLang="en-US" sz="1865" b="1" strike="noStrike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度</a:t>
              </a:r>
              <a:r>
                <a:rPr lang="en-US" altLang="zh-CN" sz="1465" b="1" strike="noStrike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[</a:t>
              </a:r>
              <a:r>
                <a:rPr lang="zh-CN" altLang="en-US" sz="1465" b="1" strike="noStrike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长度</a:t>
              </a:r>
              <a:r>
                <a:rPr lang="en-US" altLang="zh-CN" sz="1600" b="1" strike="noStrike" noProof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  <a:cs typeface="+mn-cs"/>
                </a:rPr>
                <a:t>]</a:t>
              </a:r>
              <a:endParaRPr lang="en-US" altLang="zh-CN" sz="1600" b="1" strike="noStrike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828676" y="1651000"/>
              <a:ext cx="4237038" cy="4334435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base" hangingPunct="1">
                <a:buFont typeface="Arial" panose="020B0604020202020204" pitchFamily="34" charset="0"/>
                <a:buNone/>
                <a:defRPr/>
              </a:pPr>
              <a:endParaRPr lang="zh-CN" altLang="en-US" sz="1865" b="1" strike="noStrike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54302" name="图片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32485" y="4527749"/>
              <a:ext cx="1343025" cy="142240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9" name="右箭头 2">
            <a:hlinkClick r:id="rId3" action="ppaction://hlinksldjump"/>
          </p:cNvPr>
          <p:cNvSpPr/>
          <p:nvPr/>
        </p:nvSpPr>
        <p:spPr>
          <a:xfrm>
            <a:off x="5525770" y="4548505"/>
            <a:ext cx="2063750" cy="1160145"/>
          </a:xfrm>
          <a:prstGeom prst="rightArrow">
            <a:avLst>
              <a:gd name="adj1" fmla="val 50000"/>
              <a:gd name="adj2" fmla="val 50000"/>
            </a:avLst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fontAlgn="base">
              <a:defRPr/>
            </a:pPr>
            <a:r>
              <a:rPr lang="zh-CN" altLang="en-US" sz="2400" b="1" strike="noStrike" noProof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统一度量衡</a:t>
            </a:r>
            <a:endParaRPr lang="zh-CN" altLang="en-US" sz="2400" b="1" strike="noStrike" noProof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28" name="文本框 27"/>
          <p:cNvSpPr txBox="1">
            <a:spLocks noChangeArrowheads="1"/>
          </p:cNvSpPr>
          <p:nvPr/>
        </p:nvSpPr>
        <p:spPr bwMode="auto">
          <a:xfrm>
            <a:off x="7864793" y="4505325"/>
            <a:ext cx="273558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strike="noStrike" noProof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rPr>
              <a:t>便利了</a:t>
            </a:r>
            <a:endParaRPr lang="zh-CN" altLang="en-US" sz="4000" b="1" strike="noStrike" noProof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+mn-cs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strike="noStrike" noProof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rPr>
              <a:t>经济的发展</a:t>
            </a:r>
            <a:endParaRPr lang="zh-CN" altLang="en-US" sz="4000" b="1" strike="noStrike" noProof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  <a:p>
            <a:pPr fontAlgn="base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600" b="1" strike="noStrike" noProof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8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34" grpId="0" bldLvl="0"/>
      <p:bldP spid="3" grpId="0" bldLvl="0" animBg="1"/>
      <p:bldP spid="29" grpId="0" bldLvl="0" animBg="1"/>
      <p:bldP spid="19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图层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04850"/>
            <a:ext cx="12192000" cy="61531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7635" y="225425"/>
            <a:ext cx="454723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600" b="1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3.</a:t>
            </a:r>
            <a:r>
              <a:rPr lang="zh-CN" altLang="en-US" sz="3600" b="1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文化上：统一文字</a:t>
            </a:r>
            <a:endParaRPr lang="zh-CN" altLang="en-US" sz="3600" b="1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14" name="图片 4"/>
          <p:cNvPicPr>
            <a:picLocks noChangeAspect="1"/>
          </p:cNvPicPr>
          <p:nvPr/>
        </p:nvPicPr>
        <p:blipFill>
          <a:blip r:embed="rId2"/>
          <a:srcRect r="98" b="31616"/>
          <a:stretch>
            <a:fillRect/>
          </a:stretch>
        </p:blipFill>
        <p:spPr>
          <a:xfrm>
            <a:off x="236220" y="1134110"/>
            <a:ext cx="6971030" cy="5140325"/>
          </a:xfrm>
          <a:prstGeom prst="rect">
            <a:avLst/>
          </a:prstGeom>
          <a:noFill/>
          <a:ln w="9525" cap="flat" cmpd="sng">
            <a:solidFill>
              <a:srgbClr val="A6A6A6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9" name="文本框 18"/>
          <p:cNvSpPr txBox="1">
            <a:spLocks noChangeArrowheads="1"/>
          </p:cNvSpPr>
          <p:nvPr/>
        </p:nvSpPr>
        <p:spPr bwMode="auto">
          <a:xfrm>
            <a:off x="9330055" y="2564130"/>
            <a:ext cx="2623185" cy="212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sym typeface="+mn-ea"/>
              </a:rPr>
              <a:t>有利于文化的交流与发展</a:t>
            </a:r>
            <a:endParaRPr lang="zh-CN" altLang="en-US" sz="4400" b="1" strike="noStrike" noProof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右箭头 2">
            <a:hlinkClick r:id="rId3" action="ppaction://hlinksldjump"/>
          </p:cNvPr>
          <p:cNvSpPr/>
          <p:nvPr/>
        </p:nvSpPr>
        <p:spPr>
          <a:xfrm>
            <a:off x="7439025" y="3125788"/>
            <a:ext cx="1719263" cy="952500"/>
          </a:xfrm>
          <a:prstGeom prst="rightArrow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fontAlgn="base">
              <a:defRPr/>
            </a:pPr>
            <a:endParaRPr lang="zh-CN" altLang="en-US" sz="2400" b="1" strike="noStrike" noProof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图层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04850"/>
            <a:ext cx="12192000" cy="61531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7635" y="225425"/>
            <a:ext cx="753046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l"/>
            <a:r>
              <a:rPr lang="en-US" altLang="zh-CN" sz="3600" b="1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4.</a:t>
            </a:r>
            <a:r>
              <a:rPr lang="zh-CN" altLang="en-US" sz="3600" b="1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交通上：车同轨，修驰道，凿灵渠</a:t>
            </a:r>
            <a:endParaRPr lang="zh-CN" altLang="en-US" sz="3600" b="1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4" name="文本框 5"/>
          <p:cNvSpPr txBox="1">
            <a:spLocks noChangeArrowheads="1"/>
          </p:cNvSpPr>
          <p:nvPr/>
        </p:nvSpPr>
        <p:spPr bwMode="auto">
          <a:xfrm>
            <a:off x="8453120" y="870585"/>
            <a:ext cx="3437255" cy="255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9pPr>
          </a:lstStyle>
          <a:p>
            <a:pPr indent="0" fontAlgn="base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4000" strike="noStrike" noProof="1" dirty="0">
                <a:effectLst/>
                <a:latin typeface="黑体" panose="02010609060101010101" charset="-122"/>
                <a:ea typeface="黑体" panose="02010609060101010101" charset="-122"/>
                <a:cs typeface="+mn-cs"/>
              </a:rPr>
              <a:t>统一车辆和道路的宽窄；修筑贯通全国的道路</a:t>
            </a:r>
            <a:endParaRPr lang="zh-CN" altLang="en-US" sz="4000" strike="noStrike" noProof="1" dirty="0">
              <a:solidFill>
                <a:schemeClr val="accent1">
                  <a:lumMod val="75000"/>
                </a:schemeClr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8592185" y="4824730"/>
            <a:ext cx="3197225" cy="1445260"/>
          </a:xfrm>
          <a:prstGeom prst="rect">
            <a:avLst/>
          </a:prstGeom>
        </p:spPr>
        <p:txBody>
          <a:bodyPr wrap="square">
            <a:spAutoFit/>
          </a:bodyPr>
          <a:p>
            <a:pPr algn="l" fontAlgn="base">
              <a:buClrTx/>
              <a:buSzTx/>
              <a:buFontTx/>
            </a:pPr>
            <a:r>
              <a:rPr lang="zh-CN" altLang="en-US" sz="4400" b="1" strike="noStrike" noProof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+mn-cs"/>
              </a:rPr>
              <a:t>加强了各地的交通往来</a:t>
            </a:r>
            <a:endParaRPr lang="zh-CN" altLang="en-US" sz="4400" b="1" strike="noStrike" noProof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" name="右箭头 2">
            <a:hlinkClick r:id="rId2" action="ppaction://hlinksldjump"/>
          </p:cNvPr>
          <p:cNvSpPr/>
          <p:nvPr/>
        </p:nvSpPr>
        <p:spPr>
          <a:xfrm>
            <a:off x="6250305" y="5728970"/>
            <a:ext cx="410845" cy="852170"/>
          </a:xfrm>
          <a:prstGeom prst="rightArrow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fontAlgn="base">
              <a:defRPr/>
            </a:pPr>
            <a:endParaRPr lang="zh-CN" altLang="en-US" sz="2400" b="1" strike="noStrike" noProof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4" name="右箭头 3">
            <a:hlinkClick r:id="rId2" action="ppaction://hlinksldjump"/>
          </p:cNvPr>
          <p:cNvSpPr/>
          <p:nvPr/>
        </p:nvSpPr>
        <p:spPr>
          <a:xfrm rot="5400000">
            <a:off x="9605645" y="3729990"/>
            <a:ext cx="1169035" cy="679450"/>
          </a:xfrm>
          <a:prstGeom prst="rightArrow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fontAlgn="base">
              <a:defRPr/>
            </a:pPr>
            <a:endParaRPr lang="zh-CN" altLang="en-US" sz="2400" b="1" strike="noStrike" noProof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72707" name="图片 20483" descr="ef6b6cbd6d0104427d04d15b240809599b01c12140e57-zZtgZO_fw6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9950"/>
            <a:ext cx="8027035" cy="57111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09" name="图片 20488" descr="t01f159056e6361ca9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670" y="4592955"/>
            <a:ext cx="3047365" cy="190881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" grpId="0"/>
      <p:bldP spid="4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" name="矩形 9"/>
          <p:cNvSpPr/>
          <p:nvPr/>
        </p:nvSpPr>
        <p:spPr bwMode="auto">
          <a:xfrm flipV="1">
            <a:off x="609297" y="6855303"/>
            <a:ext cx="10973404" cy="43542"/>
          </a:xfrm>
          <a:prstGeom prst="rect">
            <a:avLst/>
          </a:prstGeom>
          <a:solidFill>
            <a:srgbClr val="6600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fontAlgn="base">
              <a:defRPr/>
            </a:pPr>
            <a:endParaRPr lang="zh-CN" altLang="en-US" sz="100" strike="noStrike" noProof="1" dirty="0">
              <a:ln>
                <a:solidFill>
                  <a:srgbClr val="660033"/>
                </a:solidFill>
              </a:ln>
            </a:endParaRPr>
          </a:p>
        </p:txBody>
      </p:sp>
      <p:sp>
        <p:nvSpPr>
          <p:cNvPr id="54" name="文本框 13"/>
          <p:cNvSpPr txBox="1"/>
          <p:nvPr/>
        </p:nvSpPr>
        <p:spPr>
          <a:xfrm>
            <a:off x="9906026" y="134234"/>
            <a:ext cx="1224652" cy="1066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100" b="1" noProof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第三单元</a:t>
            </a:r>
            <a:endParaRPr lang="en-US" altLang="zh-CN" sz="100" b="1" noProof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3747" name="Picture 2" descr="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245" y="133985"/>
            <a:ext cx="6913880" cy="66173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Freeform 3"/>
          <p:cNvSpPr/>
          <p:nvPr/>
        </p:nvSpPr>
        <p:spPr>
          <a:xfrm>
            <a:off x="541020" y="240665"/>
            <a:ext cx="5007610" cy="3033395"/>
          </a:xfrm>
          <a:custGeom>
            <a:avLst/>
            <a:gdLst/>
            <a:ahLst/>
            <a:cxnLst>
              <a:cxn ang="0">
                <a:pos x="4234" y="111"/>
              </a:cxn>
              <a:cxn ang="0">
                <a:pos x="4067" y="269"/>
              </a:cxn>
              <a:cxn ang="0">
                <a:pos x="3964" y="446"/>
              </a:cxn>
              <a:cxn ang="0">
                <a:pos x="3927" y="492"/>
              </a:cxn>
              <a:cxn ang="0">
                <a:pos x="3890" y="622"/>
              </a:cxn>
              <a:cxn ang="0">
                <a:pos x="3639" y="734"/>
              </a:cxn>
              <a:cxn ang="0">
                <a:pos x="3528" y="576"/>
              </a:cxn>
              <a:cxn ang="0">
                <a:pos x="3435" y="492"/>
              </a:cxn>
              <a:cxn ang="0">
                <a:pos x="3295" y="511"/>
              </a:cxn>
              <a:cxn ang="0">
                <a:pos x="3175" y="734"/>
              </a:cxn>
              <a:cxn ang="0">
                <a:pos x="3007" y="864"/>
              </a:cxn>
              <a:cxn ang="0">
                <a:pos x="2877" y="817"/>
              </a:cxn>
              <a:cxn ang="0">
                <a:pos x="2822" y="696"/>
              </a:cxn>
              <a:cxn ang="0">
                <a:pos x="2719" y="594"/>
              </a:cxn>
              <a:cxn ang="0">
                <a:pos x="2654" y="603"/>
              </a:cxn>
              <a:cxn ang="0">
                <a:pos x="2589" y="511"/>
              </a:cxn>
              <a:cxn ang="0">
                <a:pos x="2534" y="446"/>
              </a:cxn>
              <a:cxn ang="0">
                <a:pos x="2422" y="399"/>
              </a:cxn>
              <a:cxn ang="0">
                <a:pos x="1958" y="427"/>
              </a:cxn>
              <a:cxn ang="0">
                <a:pos x="1911" y="473"/>
              </a:cxn>
              <a:cxn ang="0">
                <a:pos x="1865" y="576"/>
              </a:cxn>
              <a:cxn ang="0">
                <a:pos x="1818" y="613"/>
              </a:cxn>
              <a:cxn ang="0">
                <a:pos x="1725" y="789"/>
              </a:cxn>
              <a:cxn ang="0">
                <a:pos x="1475" y="882"/>
              </a:cxn>
              <a:cxn ang="0">
                <a:pos x="1428" y="929"/>
              </a:cxn>
              <a:cxn ang="0">
                <a:pos x="1335" y="1049"/>
              </a:cxn>
              <a:cxn ang="0">
                <a:pos x="973" y="1152"/>
              </a:cxn>
              <a:cxn ang="0">
                <a:pos x="815" y="1217"/>
              </a:cxn>
              <a:cxn ang="0">
                <a:pos x="750" y="1384"/>
              </a:cxn>
              <a:cxn ang="0">
                <a:pos x="638" y="1588"/>
              </a:cxn>
              <a:cxn ang="0">
                <a:pos x="583" y="1755"/>
              </a:cxn>
              <a:cxn ang="0">
                <a:pos x="546" y="1997"/>
              </a:cxn>
              <a:cxn ang="0">
                <a:pos x="462" y="1988"/>
              </a:cxn>
              <a:cxn ang="0">
                <a:pos x="388" y="2043"/>
              </a:cxn>
              <a:cxn ang="0">
                <a:pos x="378" y="1969"/>
              </a:cxn>
              <a:cxn ang="0">
                <a:pos x="165" y="1923"/>
              </a:cxn>
              <a:cxn ang="0">
                <a:pos x="53" y="1978"/>
              </a:cxn>
              <a:cxn ang="0">
                <a:pos x="16" y="1932"/>
              </a:cxn>
              <a:cxn ang="0">
                <a:pos x="53" y="1486"/>
              </a:cxn>
            </a:cxnLst>
            <a:pathLst>
              <a:path w="4280" h="2046">
                <a:moveTo>
                  <a:pt x="4280" y="0"/>
                </a:moveTo>
                <a:cubicBezTo>
                  <a:pt x="4229" y="33"/>
                  <a:pt x="4252" y="51"/>
                  <a:pt x="4234" y="111"/>
                </a:cubicBezTo>
                <a:cubicBezTo>
                  <a:pt x="4221" y="155"/>
                  <a:pt x="4174" y="190"/>
                  <a:pt x="4132" y="204"/>
                </a:cubicBezTo>
                <a:cubicBezTo>
                  <a:pt x="4102" y="248"/>
                  <a:pt x="4090" y="224"/>
                  <a:pt x="4067" y="269"/>
                </a:cubicBezTo>
                <a:cubicBezTo>
                  <a:pt x="4039" y="325"/>
                  <a:pt x="4061" y="349"/>
                  <a:pt x="4002" y="390"/>
                </a:cubicBezTo>
                <a:cubicBezTo>
                  <a:pt x="3989" y="409"/>
                  <a:pt x="3977" y="427"/>
                  <a:pt x="3964" y="446"/>
                </a:cubicBezTo>
                <a:cubicBezTo>
                  <a:pt x="3959" y="454"/>
                  <a:pt x="3961" y="466"/>
                  <a:pt x="3955" y="473"/>
                </a:cubicBezTo>
                <a:cubicBezTo>
                  <a:pt x="3948" y="482"/>
                  <a:pt x="3936" y="486"/>
                  <a:pt x="3927" y="492"/>
                </a:cubicBezTo>
                <a:cubicBezTo>
                  <a:pt x="3906" y="557"/>
                  <a:pt x="3916" y="530"/>
                  <a:pt x="3899" y="576"/>
                </a:cubicBezTo>
                <a:cubicBezTo>
                  <a:pt x="3894" y="591"/>
                  <a:pt x="3898" y="609"/>
                  <a:pt x="3890" y="622"/>
                </a:cubicBezTo>
                <a:cubicBezTo>
                  <a:pt x="3846" y="691"/>
                  <a:pt x="3786" y="695"/>
                  <a:pt x="3714" y="706"/>
                </a:cubicBezTo>
                <a:cubicBezTo>
                  <a:pt x="3690" y="742"/>
                  <a:pt x="3680" y="747"/>
                  <a:pt x="3639" y="734"/>
                </a:cubicBezTo>
                <a:cubicBezTo>
                  <a:pt x="3613" y="693"/>
                  <a:pt x="3574" y="681"/>
                  <a:pt x="3556" y="631"/>
                </a:cubicBezTo>
                <a:cubicBezTo>
                  <a:pt x="3550" y="614"/>
                  <a:pt x="3543" y="588"/>
                  <a:pt x="3528" y="576"/>
                </a:cubicBezTo>
                <a:cubicBezTo>
                  <a:pt x="3512" y="563"/>
                  <a:pt x="3490" y="559"/>
                  <a:pt x="3472" y="548"/>
                </a:cubicBezTo>
                <a:cubicBezTo>
                  <a:pt x="3460" y="529"/>
                  <a:pt x="3454" y="505"/>
                  <a:pt x="3435" y="492"/>
                </a:cubicBezTo>
                <a:cubicBezTo>
                  <a:pt x="3407" y="473"/>
                  <a:pt x="3379" y="464"/>
                  <a:pt x="3351" y="446"/>
                </a:cubicBezTo>
                <a:cubicBezTo>
                  <a:pt x="3308" y="460"/>
                  <a:pt x="3320" y="474"/>
                  <a:pt x="3295" y="511"/>
                </a:cubicBezTo>
                <a:cubicBezTo>
                  <a:pt x="3285" y="541"/>
                  <a:pt x="3249" y="594"/>
                  <a:pt x="3249" y="594"/>
                </a:cubicBezTo>
                <a:cubicBezTo>
                  <a:pt x="3233" y="644"/>
                  <a:pt x="3204" y="691"/>
                  <a:pt x="3175" y="734"/>
                </a:cubicBezTo>
                <a:cubicBezTo>
                  <a:pt x="3140" y="786"/>
                  <a:pt x="3138" y="832"/>
                  <a:pt x="3073" y="854"/>
                </a:cubicBezTo>
                <a:cubicBezTo>
                  <a:pt x="3011" y="895"/>
                  <a:pt x="3024" y="913"/>
                  <a:pt x="3007" y="864"/>
                </a:cubicBezTo>
                <a:cubicBezTo>
                  <a:pt x="3004" y="855"/>
                  <a:pt x="3005" y="843"/>
                  <a:pt x="2998" y="836"/>
                </a:cubicBezTo>
                <a:cubicBezTo>
                  <a:pt x="2970" y="807"/>
                  <a:pt x="2918" y="821"/>
                  <a:pt x="2877" y="817"/>
                </a:cubicBezTo>
                <a:cubicBezTo>
                  <a:pt x="2875" y="809"/>
                  <a:pt x="2865" y="762"/>
                  <a:pt x="2859" y="752"/>
                </a:cubicBezTo>
                <a:cubicBezTo>
                  <a:pt x="2848" y="732"/>
                  <a:pt x="2822" y="696"/>
                  <a:pt x="2822" y="696"/>
                </a:cubicBezTo>
                <a:cubicBezTo>
                  <a:pt x="2812" y="659"/>
                  <a:pt x="2813" y="630"/>
                  <a:pt x="2775" y="613"/>
                </a:cubicBezTo>
                <a:cubicBezTo>
                  <a:pt x="2757" y="605"/>
                  <a:pt x="2719" y="594"/>
                  <a:pt x="2719" y="594"/>
                </a:cubicBezTo>
                <a:cubicBezTo>
                  <a:pt x="2710" y="597"/>
                  <a:pt x="2699" y="597"/>
                  <a:pt x="2692" y="603"/>
                </a:cubicBezTo>
                <a:cubicBezTo>
                  <a:pt x="2659" y="629"/>
                  <a:pt x="2687" y="651"/>
                  <a:pt x="2654" y="603"/>
                </a:cubicBezTo>
                <a:cubicBezTo>
                  <a:pt x="2650" y="590"/>
                  <a:pt x="2625" y="528"/>
                  <a:pt x="2617" y="520"/>
                </a:cubicBezTo>
                <a:cubicBezTo>
                  <a:pt x="2610" y="513"/>
                  <a:pt x="2598" y="514"/>
                  <a:pt x="2589" y="511"/>
                </a:cubicBezTo>
                <a:cubicBezTo>
                  <a:pt x="2570" y="451"/>
                  <a:pt x="2596" y="509"/>
                  <a:pt x="2552" y="473"/>
                </a:cubicBezTo>
                <a:cubicBezTo>
                  <a:pt x="2544" y="466"/>
                  <a:pt x="2542" y="454"/>
                  <a:pt x="2534" y="446"/>
                </a:cubicBezTo>
                <a:cubicBezTo>
                  <a:pt x="2515" y="427"/>
                  <a:pt x="2502" y="426"/>
                  <a:pt x="2478" y="418"/>
                </a:cubicBezTo>
                <a:cubicBezTo>
                  <a:pt x="2459" y="412"/>
                  <a:pt x="2441" y="405"/>
                  <a:pt x="2422" y="399"/>
                </a:cubicBezTo>
                <a:cubicBezTo>
                  <a:pt x="2413" y="396"/>
                  <a:pt x="2394" y="390"/>
                  <a:pt x="2394" y="390"/>
                </a:cubicBezTo>
                <a:cubicBezTo>
                  <a:pt x="2345" y="392"/>
                  <a:pt x="2038" y="373"/>
                  <a:pt x="1958" y="427"/>
                </a:cubicBezTo>
                <a:cubicBezTo>
                  <a:pt x="1952" y="436"/>
                  <a:pt x="1947" y="447"/>
                  <a:pt x="1939" y="455"/>
                </a:cubicBezTo>
                <a:cubicBezTo>
                  <a:pt x="1931" y="463"/>
                  <a:pt x="1918" y="465"/>
                  <a:pt x="1911" y="473"/>
                </a:cubicBezTo>
                <a:cubicBezTo>
                  <a:pt x="1896" y="490"/>
                  <a:pt x="1874" y="529"/>
                  <a:pt x="1874" y="529"/>
                </a:cubicBezTo>
                <a:cubicBezTo>
                  <a:pt x="1871" y="545"/>
                  <a:pt x="1874" y="563"/>
                  <a:pt x="1865" y="576"/>
                </a:cubicBezTo>
                <a:cubicBezTo>
                  <a:pt x="1860" y="584"/>
                  <a:pt x="1845" y="579"/>
                  <a:pt x="1837" y="585"/>
                </a:cubicBezTo>
                <a:cubicBezTo>
                  <a:pt x="1828" y="592"/>
                  <a:pt x="1824" y="604"/>
                  <a:pt x="1818" y="613"/>
                </a:cubicBezTo>
                <a:cubicBezTo>
                  <a:pt x="1806" y="650"/>
                  <a:pt x="1803" y="682"/>
                  <a:pt x="1781" y="715"/>
                </a:cubicBezTo>
                <a:cubicBezTo>
                  <a:pt x="1769" y="751"/>
                  <a:pt x="1746" y="758"/>
                  <a:pt x="1725" y="789"/>
                </a:cubicBezTo>
                <a:cubicBezTo>
                  <a:pt x="1673" y="772"/>
                  <a:pt x="1622" y="777"/>
                  <a:pt x="1577" y="808"/>
                </a:cubicBezTo>
                <a:cubicBezTo>
                  <a:pt x="1552" y="845"/>
                  <a:pt x="1515" y="855"/>
                  <a:pt x="1475" y="882"/>
                </a:cubicBezTo>
                <a:cubicBezTo>
                  <a:pt x="1466" y="888"/>
                  <a:pt x="1447" y="901"/>
                  <a:pt x="1447" y="901"/>
                </a:cubicBezTo>
                <a:cubicBezTo>
                  <a:pt x="1441" y="910"/>
                  <a:pt x="1437" y="922"/>
                  <a:pt x="1428" y="929"/>
                </a:cubicBezTo>
                <a:cubicBezTo>
                  <a:pt x="1411" y="944"/>
                  <a:pt x="1372" y="966"/>
                  <a:pt x="1372" y="966"/>
                </a:cubicBezTo>
                <a:cubicBezTo>
                  <a:pt x="1351" y="1032"/>
                  <a:pt x="1365" y="1006"/>
                  <a:pt x="1335" y="1049"/>
                </a:cubicBezTo>
                <a:cubicBezTo>
                  <a:pt x="1320" y="1095"/>
                  <a:pt x="1306" y="1127"/>
                  <a:pt x="1261" y="1142"/>
                </a:cubicBezTo>
                <a:cubicBezTo>
                  <a:pt x="1163" y="1130"/>
                  <a:pt x="1071" y="1144"/>
                  <a:pt x="973" y="1152"/>
                </a:cubicBezTo>
                <a:cubicBezTo>
                  <a:pt x="906" y="1173"/>
                  <a:pt x="933" y="1159"/>
                  <a:pt x="889" y="1189"/>
                </a:cubicBezTo>
                <a:cubicBezTo>
                  <a:pt x="846" y="1174"/>
                  <a:pt x="830" y="1169"/>
                  <a:pt x="815" y="1217"/>
                </a:cubicBezTo>
                <a:cubicBezTo>
                  <a:pt x="832" y="1269"/>
                  <a:pt x="835" y="1297"/>
                  <a:pt x="787" y="1328"/>
                </a:cubicBezTo>
                <a:cubicBezTo>
                  <a:pt x="775" y="1347"/>
                  <a:pt x="762" y="1365"/>
                  <a:pt x="750" y="1384"/>
                </a:cubicBezTo>
                <a:cubicBezTo>
                  <a:pt x="744" y="1393"/>
                  <a:pt x="731" y="1412"/>
                  <a:pt x="731" y="1412"/>
                </a:cubicBezTo>
                <a:cubicBezTo>
                  <a:pt x="722" y="1490"/>
                  <a:pt x="704" y="1545"/>
                  <a:pt x="638" y="1588"/>
                </a:cubicBezTo>
                <a:cubicBezTo>
                  <a:pt x="620" y="1616"/>
                  <a:pt x="611" y="1644"/>
                  <a:pt x="592" y="1672"/>
                </a:cubicBezTo>
                <a:cubicBezTo>
                  <a:pt x="570" y="1737"/>
                  <a:pt x="566" y="1710"/>
                  <a:pt x="583" y="1755"/>
                </a:cubicBezTo>
                <a:cubicBezTo>
                  <a:pt x="580" y="1833"/>
                  <a:pt x="585" y="1911"/>
                  <a:pt x="573" y="1988"/>
                </a:cubicBezTo>
                <a:cubicBezTo>
                  <a:pt x="572" y="1997"/>
                  <a:pt x="554" y="2001"/>
                  <a:pt x="546" y="1997"/>
                </a:cubicBezTo>
                <a:cubicBezTo>
                  <a:pt x="537" y="1992"/>
                  <a:pt x="539" y="1978"/>
                  <a:pt x="536" y="1969"/>
                </a:cubicBezTo>
                <a:cubicBezTo>
                  <a:pt x="532" y="1970"/>
                  <a:pt x="465" y="1986"/>
                  <a:pt x="462" y="1988"/>
                </a:cubicBezTo>
                <a:cubicBezTo>
                  <a:pt x="453" y="1994"/>
                  <a:pt x="451" y="2008"/>
                  <a:pt x="443" y="2016"/>
                </a:cubicBezTo>
                <a:cubicBezTo>
                  <a:pt x="426" y="2033"/>
                  <a:pt x="410" y="2036"/>
                  <a:pt x="388" y="2043"/>
                </a:cubicBezTo>
                <a:cubicBezTo>
                  <a:pt x="372" y="2040"/>
                  <a:pt x="351" y="2046"/>
                  <a:pt x="341" y="2034"/>
                </a:cubicBezTo>
                <a:cubicBezTo>
                  <a:pt x="324" y="2013"/>
                  <a:pt x="371" y="1976"/>
                  <a:pt x="378" y="1969"/>
                </a:cubicBezTo>
                <a:cubicBezTo>
                  <a:pt x="398" y="1912"/>
                  <a:pt x="374" y="1903"/>
                  <a:pt x="323" y="1886"/>
                </a:cubicBezTo>
                <a:cubicBezTo>
                  <a:pt x="262" y="1906"/>
                  <a:pt x="229" y="1914"/>
                  <a:pt x="165" y="1923"/>
                </a:cubicBezTo>
                <a:cubicBezTo>
                  <a:pt x="75" y="1952"/>
                  <a:pt x="201" y="1905"/>
                  <a:pt x="118" y="1960"/>
                </a:cubicBezTo>
                <a:cubicBezTo>
                  <a:pt x="99" y="1972"/>
                  <a:pt x="74" y="1971"/>
                  <a:pt x="53" y="1978"/>
                </a:cubicBezTo>
                <a:cubicBezTo>
                  <a:pt x="50" y="1969"/>
                  <a:pt x="50" y="1958"/>
                  <a:pt x="44" y="1951"/>
                </a:cubicBezTo>
                <a:cubicBezTo>
                  <a:pt x="37" y="1942"/>
                  <a:pt x="18" y="1943"/>
                  <a:pt x="16" y="1932"/>
                </a:cubicBezTo>
                <a:cubicBezTo>
                  <a:pt x="0" y="1853"/>
                  <a:pt x="51" y="1844"/>
                  <a:pt x="53" y="1802"/>
                </a:cubicBezTo>
                <a:cubicBezTo>
                  <a:pt x="59" y="1697"/>
                  <a:pt x="53" y="1591"/>
                  <a:pt x="53" y="1486"/>
                </a:cubicBezTo>
              </a:path>
            </a:pathLst>
          </a:custGeom>
          <a:noFill/>
          <a:ln w="762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28" name="Freeform 4"/>
          <p:cNvSpPr/>
          <p:nvPr/>
        </p:nvSpPr>
        <p:spPr>
          <a:xfrm>
            <a:off x="1199515" y="3429000"/>
            <a:ext cx="3017520" cy="1548130"/>
          </a:xfrm>
          <a:custGeom>
            <a:avLst/>
            <a:gdLst/>
            <a:ahLst/>
            <a:cxnLst>
              <a:cxn ang="0">
                <a:pos x="2457" y="976"/>
              </a:cxn>
              <a:cxn ang="0">
                <a:pos x="2188" y="966"/>
              </a:cxn>
              <a:cxn ang="0">
                <a:pos x="2085" y="892"/>
              </a:cxn>
              <a:cxn ang="0">
                <a:pos x="1909" y="883"/>
              </a:cxn>
              <a:cxn ang="0">
                <a:pos x="1825" y="846"/>
              </a:cxn>
              <a:cxn ang="0">
                <a:pos x="1770" y="827"/>
              </a:cxn>
              <a:cxn ang="0">
                <a:pos x="1723" y="864"/>
              </a:cxn>
              <a:cxn ang="0">
                <a:pos x="1705" y="836"/>
              </a:cxn>
              <a:cxn ang="0">
                <a:pos x="1677" y="827"/>
              </a:cxn>
              <a:cxn ang="0">
                <a:pos x="1658" y="799"/>
              </a:cxn>
              <a:cxn ang="0">
                <a:pos x="1602" y="762"/>
              </a:cxn>
              <a:cxn ang="0">
                <a:pos x="1491" y="818"/>
              </a:cxn>
              <a:cxn ang="0">
                <a:pos x="1444" y="753"/>
              </a:cxn>
              <a:cxn ang="0">
                <a:pos x="1444" y="753"/>
              </a:cxn>
              <a:cxn ang="0">
                <a:pos x="1417" y="734"/>
              </a:cxn>
              <a:cxn ang="0">
                <a:pos x="1407" y="706"/>
              </a:cxn>
              <a:cxn ang="0">
                <a:pos x="1296" y="734"/>
              </a:cxn>
              <a:cxn ang="0">
                <a:pos x="1221" y="762"/>
              </a:cxn>
              <a:cxn ang="0">
                <a:pos x="1147" y="697"/>
              </a:cxn>
              <a:cxn ang="0">
                <a:pos x="1138" y="502"/>
              </a:cxn>
              <a:cxn ang="0">
                <a:pos x="1119" y="530"/>
              </a:cxn>
              <a:cxn ang="0">
                <a:pos x="1091" y="511"/>
              </a:cxn>
              <a:cxn ang="0">
                <a:pos x="1017" y="353"/>
              </a:cxn>
              <a:cxn ang="0">
                <a:pos x="850" y="316"/>
              </a:cxn>
              <a:cxn ang="0">
                <a:pos x="794" y="428"/>
              </a:cxn>
              <a:cxn ang="0">
                <a:pos x="673" y="409"/>
              </a:cxn>
              <a:cxn ang="0">
                <a:pos x="655" y="381"/>
              </a:cxn>
              <a:cxn ang="0">
                <a:pos x="599" y="353"/>
              </a:cxn>
              <a:cxn ang="0">
                <a:pos x="506" y="381"/>
              </a:cxn>
              <a:cxn ang="0">
                <a:pos x="478" y="390"/>
              </a:cxn>
              <a:cxn ang="0">
                <a:pos x="302" y="437"/>
              </a:cxn>
              <a:cxn ang="0">
                <a:pos x="274" y="455"/>
              </a:cxn>
              <a:cxn ang="0">
                <a:pos x="246" y="465"/>
              </a:cxn>
              <a:cxn ang="0">
                <a:pos x="237" y="493"/>
              </a:cxn>
              <a:cxn ang="0">
                <a:pos x="190" y="558"/>
              </a:cxn>
              <a:cxn ang="0">
                <a:pos x="153" y="604"/>
              </a:cxn>
              <a:cxn ang="0">
                <a:pos x="144" y="632"/>
              </a:cxn>
              <a:cxn ang="0">
                <a:pos x="69" y="688"/>
              </a:cxn>
              <a:cxn ang="0">
                <a:pos x="60" y="586"/>
              </a:cxn>
              <a:cxn ang="0">
                <a:pos x="172" y="307"/>
              </a:cxn>
              <a:cxn ang="0">
                <a:pos x="237" y="242"/>
              </a:cxn>
              <a:cxn ang="0">
                <a:pos x="283" y="75"/>
              </a:cxn>
              <a:cxn ang="0">
                <a:pos x="302" y="0"/>
              </a:cxn>
            </a:cxnLst>
            <a:pathLst>
              <a:path w="2457" h="976">
                <a:moveTo>
                  <a:pt x="2457" y="976"/>
                </a:moveTo>
                <a:cubicBezTo>
                  <a:pt x="2367" y="973"/>
                  <a:pt x="2278" y="972"/>
                  <a:pt x="2188" y="966"/>
                </a:cubicBezTo>
                <a:cubicBezTo>
                  <a:pt x="2134" y="963"/>
                  <a:pt x="2149" y="895"/>
                  <a:pt x="2085" y="892"/>
                </a:cubicBezTo>
                <a:cubicBezTo>
                  <a:pt x="2026" y="889"/>
                  <a:pt x="1968" y="886"/>
                  <a:pt x="1909" y="883"/>
                </a:cubicBezTo>
                <a:cubicBezTo>
                  <a:pt x="1878" y="873"/>
                  <a:pt x="1854" y="859"/>
                  <a:pt x="1825" y="846"/>
                </a:cubicBezTo>
                <a:cubicBezTo>
                  <a:pt x="1807" y="838"/>
                  <a:pt x="1770" y="827"/>
                  <a:pt x="1770" y="827"/>
                </a:cubicBezTo>
                <a:cubicBezTo>
                  <a:pt x="1763" y="838"/>
                  <a:pt x="1747" y="874"/>
                  <a:pt x="1723" y="864"/>
                </a:cubicBezTo>
                <a:cubicBezTo>
                  <a:pt x="1713" y="860"/>
                  <a:pt x="1714" y="843"/>
                  <a:pt x="1705" y="836"/>
                </a:cubicBezTo>
                <a:cubicBezTo>
                  <a:pt x="1697" y="830"/>
                  <a:pt x="1686" y="830"/>
                  <a:pt x="1677" y="827"/>
                </a:cubicBezTo>
                <a:cubicBezTo>
                  <a:pt x="1671" y="818"/>
                  <a:pt x="1667" y="806"/>
                  <a:pt x="1658" y="799"/>
                </a:cubicBezTo>
                <a:cubicBezTo>
                  <a:pt x="1641" y="784"/>
                  <a:pt x="1602" y="762"/>
                  <a:pt x="1602" y="762"/>
                </a:cubicBezTo>
                <a:cubicBezTo>
                  <a:pt x="1532" y="773"/>
                  <a:pt x="1544" y="782"/>
                  <a:pt x="1491" y="818"/>
                </a:cubicBezTo>
                <a:cubicBezTo>
                  <a:pt x="1445" y="801"/>
                  <a:pt x="1466" y="817"/>
                  <a:pt x="1444" y="753"/>
                </a:cubicBezTo>
                <a:lnTo>
                  <a:pt x="1444" y="753"/>
                </a:lnTo>
                <a:cubicBezTo>
                  <a:pt x="1435" y="747"/>
                  <a:pt x="1426" y="740"/>
                  <a:pt x="1417" y="734"/>
                </a:cubicBezTo>
                <a:cubicBezTo>
                  <a:pt x="1414" y="725"/>
                  <a:pt x="1414" y="713"/>
                  <a:pt x="1407" y="706"/>
                </a:cubicBezTo>
                <a:cubicBezTo>
                  <a:pt x="1376" y="676"/>
                  <a:pt x="1324" y="716"/>
                  <a:pt x="1296" y="734"/>
                </a:cubicBezTo>
                <a:cubicBezTo>
                  <a:pt x="1272" y="770"/>
                  <a:pt x="1262" y="775"/>
                  <a:pt x="1221" y="762"/>
                </a:cubicBezTo>
                <a:cubicBezTo>
                  <a:pt x="1192" y="741"/>
                  <a:pt x="1177" y="717"/>
                  <a:pt x="1147" y="697"/>
                </a:cubicBezTo>
                <a:cubicBezTo>
                  <a:pt x="1144" y="632"/>
                  <a:pt x="1149" y="566"/>
                  <a:pt x="1138" y="502"/>
                </a:cubicBezTo>
                <a:cubicBezTo>
                  <a:pt x="1136" y="491"/>
                  <a:pt x="1130" y="528"/>
                  <a:pt x="1119" y="530"/>
                </a:cubicBezTo>
                <a:cubicBezTo>
                  <a:pt x="1108" y="532"/>
                  <a:pt x="1100" y="517"/>
                  <a:pt x="1091" y="511"/>
                </a:cubicBezTo>
                <a:cubicBezTo>
                  <a:pt x="1080" y="443"/>
                  <a:pt x="1075" y="392"/>
                  <a:pt x="1017" y="353"/>
                </a:cubicBezTo>
                <a:cubicBezTo>
                  <a:pt x="992" y="275"/>
                  <a:pt x="930" y="310"/>
                  <a:pt x="850" y="316"/>
                </a:cubicBezTo>
                <a:cubicBezTo>
                  <a:pt x="838" y="355"/>
                  <a:pt x="817" y="395"/>
                  <a:pt x="794" y="428"/>
                </a:cubicBezTo>
                <a:cubicBezTo>
                  <a:pt x="753" y="424"/>
                  <a:pt x="705" y="435"/>
                  <a:pt x="673" y="409"/>
                </a:cubicBezTo>
                <a:cubicBezTo>
                  <a:pt x="664" y="402"/>
                  <a:pt x="663" y="389"/>
                  <a:pt x="655" y="381"/>
                </a:cubicBezTo>
                <a:cubicBezTo>
                  <a:pt x="639" y="365"/>
                  <a:pt x="619" y="360"/>
                  <a:pt x="599" y="353"/>
                </a:cubicBezTo>
                <a:cubicBezTo>
                  <a:pt x="543" y="368"/>
                  <a:pt x="574" y="359"/>
                  <a:pt x="506" y="381"/>
                </a:cubicBezTo>
                <a:cubicBezTo>
                  <a:pt x="497" y="384"/>
                  <a:pt x="478" y="390"/>
                  <a:pt x="478" y="390"/>
                </a:cubicBezTo>
                <a:cubicBezTo>
                  <a:pt x="437" y="453"/>
                  <a:pt x="383" y="431"/>
                  <a:pt x="302" y="437"/>
                </a:cubicBezTo>
                <a:cubicBezTo>
                  <a:pt x="293" y="443"/>
                  <a:pt x="284" y="450"/>
                  <a:pt x="274" y="455"/>
                </a:cubicBezTo>
                <a:cubicBezTo>
                  <a:pt x="265" y="459"/>
                  <a:pt x="253" y="458"/>
                  <a:pt x="246" y="465"/>
                </a:cubicBezTo>
                <a:cubicBezTo>
                  <a:pt x="239" y="472"/>
                  <a:pt x="241" y="484"/>
                  <a:pt x="237" y="493"/>
                </a:cubicBezTo>
                <a:cubicBezTo>
                  <a:pt x="219" y="535"/>
                  <a:pt x="221" y="527"/>
                  <a:pt x="190" y="558"/>
                </a:cubicBezTo>
                <a:cubicBezTo>
                  <a:pt x="167" y="629"/>
                  <a:pt x="201" y="544"/>
                  <a:pt x="153" y="604"/>
                </a:cubicBezTo>
                <a:cubicBezTo>
                  <a:pt x="147" y="612"/>
                  <a:pt x="148" y="623"/>
                  <a:pt x="144" y="632"/>
                </a:cubicBezTo>
                <a:cubicBezTo>
                  <a:pt x="127" y="666"/>
                  <a:pt x="102" y="676"/>
                  <a:pt x="69" y="688"/>
                </a:cubicBezTo>
                <a:cubicBezTo>
                  <a:pt x="46" y="617"/>
                  <a:pt x="47" y="651"/>
                  <a:pt x="60" y="586"/>
                </a:cubicBezTo>
                <a:cubicBezTo>
                  <a:pt x="69" y="348"/>
                  <a:pt x="0" y="328"/>
                  <a:pt x="172" y="307"/>
                </a:cubicBezTo>
                <a:cubicBezTo>
                  <a:pt x="223" y="295"/>
                  <a:pt x="220" y="290"/>
                  <a:pt x="237" y="242"/>
                </a:cubicBezTo>
                <a:cubicBezTo>
                  <a:pt x="243" y="165"/>
                  <a:pt x="223" y="114"/>
                  <a:pt x="283" y="75"/>
                </a:cubicBezTo>
                <a:cubicBezTo>
                  <a:pt x="304" y="13"/>
                  <a:pt x="302" y="39"/>
                  <a:pt x="302" y="0"/>
                </a:cubicBezTo>
              </a:path>
            </a:pathLst>
          </a:custGeom>
          <a:noFill/>
          <a:ln w="7620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34" name="Freeform 5"/>
          <p:cNvSpPr/>
          <p:nvPr/>
        </p:nvSpPr>
        <p:spPr>
          <a:xfrm>
            <a:off x="3305810" y="1591945"/>
            <a:ext cx="911225" cy="3208655"/>
          </a:xfrm>
          <a:custGeom>
            <a:avLst/>
            <a:gdLst/>
            <a:ahLst/>
            <a:cxnLst>
              <a:cxn ang="0">
                <a:pos x="666" y="0"/>
              </a:cxn>
              <a:cxn ang="0">
                <a:pos x="601" y="139"/>
              </a:cxn>
              <a:cxn ang="0">
                <a:pos x="620" y="464"/>
              </a:cxn>
              <a:cxn ang="0">
                <a:pos x="648" y="520"/>
              </a:cxn>
              <a:cxn ang="0">
                <a:pos x="685" y="576"/>
              </a:cxn>
              <a:cxn ang="0">
                <a:pos x="666" y="706"/>
              </a:cxn>
              <a:cxn ang="0">
                <a:pos x="611" y="817"/>
              </a:cxn>
              <a:cxn ang="0">
                <a:pos x="601" y="910"/>
              </a:cxn>
              <a:cxn ang="0">
                <a:pos x="378" y="1022"/>
              </a:cxn>
              <a:cxn ang="0">
                <a:pos x="323" y="1096"/>
              </a:cxn>
              <a:cxn ang="0">
                <a:pos x="248" y="1170"/>
              </a:cxn>
              <a:cxn ang="0">
                <a:pos x="174" y="1235"/>
              </a:cxn>
              <a:cxn ang="0">
                <a:pos x="100" y="1319"/>
              </a:cxn>
              <a:cxn ang="0">
                <a:pos x="90" y="1347"/>
              </a:cxn>
              <a:cxn ang="0">
                <a:pos x="62" y="1365"/>
              </a:cxn>
              <a:cxn ang="0">
                <a:pos x="44" y="1421"/>
              </a:cxn>
              <a:cxn ang="0">
                <a:pos x="25" y="1449"/>
              </a:cxn>
              <a:cxn ang="0">
                <a:pos x="25" y="1635"/>
              </a:cxn>
              <a:cxn ang="0">
                <a:pos x="81" y="1793"/>
              </a:cxn>
              <a:cxn ang="0">
                <a:pos x="109" y="1904"/>
              </a:cxn>
              <a:cxn ang="0">
                <a:pos x="155" y="1969"/>
              </a:cxn>
              <a:cxn ang="0">
                <a:pos x="193" y="2025"/>
              </a:cxn>
              <a:cxn ang="0">
                <a:pos x="202" y="2053"/>
              </a:cxn>
              <a:cxn ang="0">
                <a:pos x="230" y="2071"/>
              </a:cxn>
              <a:cxn ang="0">
                <a:pos x="248" y="2127"/>
              </a:cxn>
            </a:cxnLst>
            <a:pathLst>
              <a:path w="701" h="2127">
                <a:moveTo>
                  <a:pt x="666" y="0"/>
                </a:moveTo>
                <a:cubicBezTo>
                  <a:pt x="650" y="49"/>
                  <a:pt x="618" y="90"/>
                  <a:pt x="601" y="139"/>
                </a:cubicBezTo>
                <a:cubicBezTo>
                  <a:pt x="608" y="247"/>
                  <a:pt x="606" y="356"/>
                  <a:pt x="620" y="464"/>
                </a:cubicBezTo>
                <a:cubicBezTo>
                  <a:pt x="623" y="485"/>
                  <a:pt x="638" y="502"/>
                  <a:pt x="648" y="520"/>
                </a:cubicBezTo>
                <a:cubicBezTo>
                  <a:pt x="659" y="540"/>
                  <a:pt x="685" y="576"/>
                  <a:pt x="685" y="576"/>
                </a:cubicBezTo>
                <a:cubicBezTo>
                  <a:pt x="701" y="624"/>
                  <a:pt x="694" y="665"/>
                  <a:pt x="666" y="706"/>
                </a:cubicBezTo>
                <a:cubicBezTo>
                  <a:pt x="653" y="747"/>
                  <a:pt x="624" y="776"/>
                  <a:pt x="611" y="817"/>
                </a:cubicBezTo>
                <a:cubicBezTo>
                  <a:pt x="608" y="848"/>
                  <a:pt x="606" y="879"/>
                  <a:pt x="601" y="910"/>
                </a:cubicBezTo>
                <a:cubicBezTo>
                  <a:pt x="582" y="1034"/>
                  <a:pt x="477" y="1015"/>
                  <a:pt x="378" y="1022"/>
                </a:cubicBezTo>
                <a:cubicBezTo>
                  <a:pt x="334" y="1050"/>
                  <a:pt x="347" y="1059"/>
                  <a:pt x="323" y="1096"/>
                </a:cubicBezTo>
                <a:cubicBezTo>
                  <a:pt x="305" y="1123"/>
                  <a:pt x="275" y="1152"/>
                  <a:pt x="248" y="1170"/>
                </a:cubicBezTo>
                <a:cubicBezTo>
                  <a:pt x="227" y="1203"/>
                  <a:pt x="212" y="1223"/>
                  <a:pt x="174" y="1235"/>
                </a:cubicBezTo>
                <a:cubicBezTo>
                  <a:pt x="153" y="1266"/>
                  <a:pt x="100" y="1319"/>
                  <a:pt x="100" y="1319"/>
                </a:cubicBezTo>
                <a:cubicBezTo>
                  <a:pt x="97" y="1328"/>
                  <a:pt x="96" y="1339"/>
                  <a:pt x="90" y="1347"/>
                </a:cubicBezTo>
                <a:cubicBezTo>
                  <a:pt x="83" y="1356"/>
                  <a:pt x="68" y="1356"/>
                  <a:pt x="62" y="1365"/>
                </a:cubicBezTo>
                <a:cubicBezTo>
                  <a:pt x="52" y="1382"/>
                  <a:pt x="55" y="1405"/>
                  <a:pt x="44" y="1421"/>
                </a:cubicBezTo>
                <a:cubicBezTo>
                  <a:pt x="38" y="1430"/>
                  <a:pt x="31" y="1440"/>
                  <a:pt x="25" y="1449"/>
                </a:cubicBezTo>
                <a:cubicBezTo>
                  <a:pt x="0" y="1528"/>
                  <a:pt x="15" y="1548"/>
                  <a:pt x="25" y="1635"/>
                </a:cubicBezTo>
                <a:cubicBezTo>
                  <a:pt x="120" y="1571"/>
                  <a:pt x="27" y="1713"/>
                  <a:pt x="81" y="1793"/>
                </a:cubicBezTo>
                <a:cubicBezTo>
                  <a:pt x="100" y="1970"/>
                  <a:pt x="71" y="1819"/>
                  <a:pt x="109" y="1904"/>
                </a:cubicBezTo>
                <a:cubicBezTo>
                  <a:pt x="140" y="1972"/>
                  <a:pt x="105" y="1952"/>
                  <a:pt x="155" y="1969"/>
                </a:cubicBezTo>
                <a:cubicBezTo>
                  <a:pt x="168" y="1988"/>
                  <a:pt x="186" y="2004"/>
                  <a:pt x="193" y="2025"/>
                </a:cubicBezTo>
                <a:cubicBezTo>
                  <a:pt x="196" y="2034"/>
                  <a:pt x="196" y="2045"/>
                  <a:pt x="202" y="2053"/>
                </a:cubicBezTo>
                <a:cubicBezTo>
                  <a:pt x="209" y="2062"/>
                  <a:pt x="221" y="2065"/>
                  <a:pt x="230" y="2071"/>
                </a:cubicBezTo>
                <a:cubicBezTo>
                  <a:pt x="236" y="2090"/>
                  <a:pt x="248" y="2127"/>
                  <a:pt x="248" y="2127"/>
                </a:cubicBezTo>
              </a:path>
            </a:pathLst>
          </a:custGeom>
          <a:noFill/>
          <a:ln w="76200" cap="flat" cmpd="sng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96" name="Oval 241"/>
          <p:cNvSpPr/>
          <p:nvPr/>
        </p:nvSpPr>
        <p:spPr>
          <a:xfrm>
            <a:off x="2115820" y="4976813"/>
            <a:ext cx="787400" cy="549275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sz="1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7" name="Oval 242"/>
          <p:cNvSpPr/>
          <p:nvPr/>
        </p:nvSpPr>
        <p:spPr>
          <a:xfrm>
            <a:off x="2903220" y="4890770"/>
            <a:ext cx="787400" cy="549275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sz="1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8" name="Oval 243"/>
          <p:cNvSpPr/>
          <p:nvPr/>
        </p:nvSpPr>
        <p:spPr>
          <a:xfrm>
            <a:off x="3967480" y="4427855"/>
            <a:ext cx="787400" cy="549275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p>
            <a:endParaRPr lang="zh-CN" altLang="en-US" sz="1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" name="文本框 5"/>
          <p:cNvSpPr txBox="1">
            <a:spLocks noChangeArrowheads="1"/>
          </p:cNvSpPr>
          <p:nvPr/>
        </p:nvSpPr>
        <p:spPr bwMode="auto">
          <a:xfrm>
            <a:off x="8754745" y="2023745"/>
            <a:ext cx="3437255" cy="3169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等线" pitchFamily="2" charset="-122"/>
              </a:defRPr>
            </a:lvl9pPr>
          </a:lstStyle>
          <a:p>
            <a:pPr indent="0" fontAlgn="base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4000" dirty="0"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秦始皇派兵开凿灵渠，统一岭南及东南沿海地区。</a:t>
            </a:r>
            <a:endParaRPr lang="zh-CN" altLang="en-US" sz="4000" b="1" noProof="1" dirty="0">
              <a:latin typeface="华文新魏" panose="02010800040101010101" charset="-122"/>
              <a:ea typeface="华文新魏" panose="02010800040101010101" charset="-122"/>
            </a:endParaRPr>
          </a:p>
          <a:p>
            <a:pPr indent="0" fontAlgn="base">
              <a:lnSpc>
                <a:spcPct val="100000"/>
              </a:lnSpc>
              <a:spcBef>
                <a:spcPct val="0"/>
              </a:spcBef>
              <a:buNone/>
            </a:pPr>
            <a:endParaRPr lang="zh-CN" altLang="en-US" sz="4000" b="1" strike="noStrike" noProof="1" dirty="0">
              <a:solidFill>
                <a:schemeClr val="accent1">
                  <a:lumMod val="75000"/>
                </a:schemeClr>
              </a:solidFill>
              <a:effectLst/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5" name="右箭头 4">
            <a:hlinkClick r:id="rId2" action="ppaction://hlinksldjump"/>
          </p:cNvPr>
          <p:cNvSpPr/>
          <p:nvPr/>
        </p:nvSpPr>
        <p:spPr>
          <a:xfrm>
            <a:off x="7096125" y="2720023"/>
            <a:ext cx="1719263" cy="952500"/>
          </a:xfrm>
          <a:prstGeom prst="rightArrow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fontAlgn="base">
              <a:defRPr/>
            </a:pPr>
            <a:endParaRPr lang="zh-CN" altLang="en-US" sz="2400" b="1" strike="noStrike" noProof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8" grpId="0" bldLvl="0" animBg="1"/>
      <p:bldP spid="34" grpId="0" bldLvl="0" animBg="1"/>
      <p:bldP spid="96" grpId="0" bldLvl="0" animBg="1"/>
      <p:bldP spid="97" grpId="0" bldLvl="0" animBg="1"/>
      <p:bldP spid="98" grpId="0" bldLvl="0" animBg="1"/>
      <p:bldP spid="4" grpId="0"/>
      <p:bldP spid="5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7635" y="870585"/>
            <a:ext cx="5657215" cy="5882640"/>
          </a:xfrm>
          <a:prstGeom prst="rect">
            <a:avLst/>
          </a:prstGeom>
          <a:ln w="15875">
            <a:solidFill>
              <a:schemeClr val="accent4">
                <a:lumMod val="50000"/>
              </a:schemeClr>
            </a:solidFill>
          </a:ln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10840" y="4700905"/>
            <a:ext cx="2183131" cy="1596390"/>
          </a:xfrm>
          <a:prstGeom prst="ellipse">
            <a:avLst/>
          </a:prstGeom>
        </p:spPr>
      </p:pic>
      <p:pic>
        <p:nvPicPr>
          <p:cNvPr id="29" name="图片 28" descr="C:/Users/Lenovo/AppData/Local/Temp/kaimatting_20191007152605/output_20191007152626..pngoutput_20191007152626."/>
          <p:cNvPicPr>
            <a:picLocks noChangeAspect="1"/>
          </p:cNvPicPr>
          <p:nvPr/>
        </p:nvPicPr>
        <p:blipFill>
          <a:blip r:embed="rId3">
            <a:clrChange>
              <a:clrFrom>
                <a:srgbClr val="FCFCFA">
                  <a:alpha val="100000"/>
                </a:srgbClr>
              </a:clrFrom>
              <a:clrTo>
                <a:srgbClr val="FCFCFA">
                  <a:alpha val="100000"/>
                  <a:alpha val="0"/>
                </a:srgbClr>
              </a:clrTo>
            </a:clrChange>
          </a:blip>
          <a:srcRect b="-410"/>
          <a:stretch>
            <a:fillRect/>
          </a:stretch>
        </p:blipFill>
        <p:spPr>
          <a:xfrm>
            <a:off x="-30480" y="1732915"/>
            <a:ext cx="1127760" cy="1104264"/>
          </a:xfrm>
          <a:prstGeom prst="roundRect">
            <a:avLst/>
          </a:prstGeom>
        </p:spPr>
      </p:pic>
      <p:sp>
        <p:nvSpPr>
          <p:cNvPr id="32" name="圆角矩形 31"/>
          <p:cNvSpPr/>
          <p:nvPr/>
        </p:nvSpPr>
        <p:spPr>
          <a:xfrm>
            <a:off x="933450" y="3384550"/>
            <a:ext cx="903288" cy="431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2400" b="1" strike="noStrike" noProof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临洮</a:t>
            </a:r>
            <a:endParaRPr lang="zh-CN" altLang="en-US" sz="2400" b="1" strike="noStrike" noProof="1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4304665" y="1592580"/>
            <a:ext cx="901700" cy="4318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zh-CN" altLang="en-US" sz="2400" b="1" strike="noStrike" noProof="1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辽东</a:t>
            </a:r>
            <a:endParaRPr lang="zh-CN" altLang="en-US" sz="2400" b="1" strike="noStrike" noProof="1">
              <a:solidFill>
                <a:srgbClr val="FFFF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5787" name="文本框 27652"/>
          <p:cNvSpPr txBox="1"/>
          <p:nvPr/>
        </p:nvSpPr>
        <p:spPr>
          <a:xfrm>
            <a:off x="6022340" y="900430"/>
            <a:ext cx="6066790" cy="26765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ysDot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chemeClr val="accent4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材料</a:t>
            </a:r>
            <a:r>
              <a:rPr lang="en-US" altLang="zh-CN" sz="3600" b="1">
                <a:solidFill>
                  <a:schemeClr val="accent4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9</a:t>
            </a:r>
            <a:r>
              <a:rPr lang="zh-CN" altLang="en-US" sz="3600" b="1">
                <a:solidFill>
                  <a:schemeClr val="accent4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“乃使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蒙恬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北筑长城而守藩篱，</a:t>
            </a:r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却匈奴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七百余里。胡人不敢南下而牧马</a:t>
            </a:r>
            <a:r>
              <a:rPr lang="en-US" altLang="zh-CN" sz="3600" b="1" dirty="0">
                <a:latin typeface="宋体" panose="02010600030101010101" pitchFamily="2" charset="-122"/>
                <a:ea typeface="宋体" panose="02010600030101010101" pitchFamily="2" charset="-122"/>
              </a:rPr>
              <a:t>……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      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贾谊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过秦论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4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7635" y="225425"/>
            <a:ext cx="684276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600" b="1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5.</a:t>
            </a:r>
            <a:r>
              <a:rPr lang="zh-CN" altLang="en-US" sz="3600" b="1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军事上：北筑长城；开发南疆</a:t>
            </a:r>
            <a:endParaRPr lang="zh-CN" altLang="en-US" sz="3600" b="1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022340" y="3816350"/>
            <a:ext cx="475488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阅读材料，回答问题：</a:t>
            </a:r>
            <a:endParaRPr lang="zh-CN" altLang="en-US" sz="3600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013450" y="4619625"/>
            <a:ext cx="56692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r>
              <a:rPr lang="zh-CN" altLang="en-US" sz="3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、秦北筑长城的目的是什么？</a:t>
            </a:r>
            <a:endParaRPr lang="zh-CN" altLang="en-US" sz="32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022340" y="5382260"/>
            <a:ext cx="36372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en-US" sz="3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、由谁主持修建？</a:t>
            </a:r>
            <a:endParaRPr lang="zh-CN" altLang="en-US" sz="32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022340" y="6169660"/>
            <a:ext cx="60756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</a:t>
            </a:r>
            <a:r>
              <a:rPr lang="zh-CN" altLang="en-US" sz="3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、长城的东西起止点各在哪里？</a:t>
            </a:r>
            <a:endParaRPr lang="zh-CN" altLang="en-US" sz="32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87" grpId="0" animBg="1"/>
      <p:bldP spid="18" grpId="0"/>
      <p:bldP spid="17" grpId="0"/>
      <p:bldP spid="6" grpId="0"/>
      <p:bldP spid="9" grpId="0"/>
      <p:bldP spid="32" grpId="0" animBg="1"/>
      <p:bldP spid="3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图层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04850"/>
            <a:ext cx="12192000" cy="6153150"/>
          </a:xfrm>
          <a:prstGeom prst="rect">
            <a:avLst/>
          </a:prstGeom>
        </p:spPr>
      </p:pic>
      <p:sp>
        <p:nvSpPr>
          <p:cNvPr id="5" name="TextBox 1"/>
          <p:cNvSpPr txBox="1"/>
          <p:nvPr/>
        </p:nvSpPr>
        <p:spPr>
          <a:xfrm>
            <a:off x="5905500" y="756285"/>
            <a:ext cx="6137275" cy="22453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fontAlgn="base"/>
            <a:r>
              <a:rPr lang="zh-CN" altLang="en-US" sz="2800" b="1">
                <a:solidFill>
                  <a:schemeClr val="accent4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材料</a:t>
            </a:r>
            <a:r>
              <a:rPr lang="en-US" altLang="zh-CN" sz="2800" b="1">
                <a:solidFill>
                  <a:schemeClr val="accent4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10</a:t>
            </a:r>
            <a:r>
              <a:rPr lang="zh-CN" altLang="en-US" sz="2800" b="1">
                <a:solidFill>
                  <a:schemeClr val="accent4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</a:t>
            </a:r>
            <a:r>
              <a:rPr lang="zh-CN" altLang="en-US" sz="2800" b="1" strike="noStrike" noProof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从此，东方的盐铁和海产、南方的木材和扩产、北方的马</a:t>
            </a:r>
            <a:r>
              <a:rPr lang="zh-CN" altLang="en-US" sz="2800" b="1" strike="noStrike" noProof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匹和牛羊</a:t>
            </a:r>
            <a:r>
              <a:rPr lang="en-US" altLang="zh-CN" sz="2800" b="1" strike="noStrike" noProof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r>
              <a:rPr lang="zh-CN" altLang="en-US" sz="2800" b="1" strike="noStrike" noProof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可以流通了。这对巩固和发展经济和文化有着重要作用。</a:t>
            </a:r>
            <a:endParaRPr lang="zh-CN" altLang="en-US" sz="2800" b="1" strike="noStrike" noProof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fontAlgn="base"/>
            <a:r>
              <a:rPr lang="zh-CN" altLang="en-US" sz="2800" b="1" strike="noStrike" noProof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——吴晗主编《中国历史常识》</a:t>
            </a:r>
            <a:endParaRPr lang="zh-CN" altLang="en-US" sz="2800" b="1" strike="noStrike" noProof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79873" name="图片 153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0" y="787083"/>
            <a:ext cx="5257800" cy="5791200"/>
          </a:xfrm>
          <a:prstGeom prst="rect">
            <a:avLst/>
          </a:prstGeom>
          <a:solidFill>
            <a:srgbClr val="FFFF99"/>
          </a:solidFill>
          <a:ln w="57150" cap="flat" cmpd="thickThin">
            <a:solidFill>
              <a:srgbClr val="006666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5366" name="矩形 15365"/>
          <p:cNvSpPr/>
          <p:nvPr/>
        </p:nvSpPr>
        <p:spPr>
          <a:xfrm>
            <a:off x="2010410" y="1067435"/>
            <a:ext cx="2376488" cy="525463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rgbClr val="A5002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lang="zh-CN" altLang="en-US" sz="4000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charset="-122"/>
              </a:rPr>
              <a:t>长城一带</a:t>
            </a:r>
            <a:endParaRPr lang="zh-CN" altLang="en-US" sz="4000" dirty="0">
              <a:solidFill>
                <a:srgbClr val="C00000"/>
              </a:solidFill>
              <a:latin typeface="Arial" panose="020B0604020202020204" pitchFamily="34" charset="0"/>
              <a:ea typeface="华文新魏" panose="02010800040101010101" charset="-122"/>
            </a:endParaRPr>
          </a:p>
        </p:txBody>
      </p:sp>
      <p:sp>
        <p:nvSpPr>
          <p:cNvPr id="15363" name="矩形 15362"/>
          <p:cNvSpPr/>
          <p:nvPr/>
        </p:nvSpPr>
        <p:spPr>
          <a:xfrm>
            <a:off x="4312285" y="3248025"/>
            <a:ext cx="1289050" cy="592138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rgbClr val="A5002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lang="zh-CN" altLang="en-US" sz="4000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charset="-122"/>
              </a:rPr>
              <a:t>东海</a:t>
            </a:r>
            <a:endParaRPr lang="zh-CN" altLang="en-US" sz="4000" dirty="0">
              <a:solidFill>
                <a:srgbClr val="C00000"/>
              </a:solidFill>
              <a:latin typeface="Arial" panose="020B0604020202020204" pitchFamily="34" charset="0"/>
              <a:ea typeface="华文新魏" panose="02010800040101010101" charset="-122"/>
            </a:endParaRPr>
          </a:p>
        </p:txBody>
      </p:sp>
      <p:sp>
        <p:nvSpPr>
          <p:cNvPr id="15364" name="矩形 15363"/>
          <p:cNvSpPr/>
          <p:nvPr/>
        </p:nvSpPr>
        <p:spPr>
          <a:xfrm>
            <a:off x="2881948" y="5795645"/>
            <a:ext cx="1504950" cy="523875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rgbClr val="A5002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lang="zh-CN" altLang="en-US" sz="4000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charset="-122"/>
              </a:rPr>
              <a:t>南海</a:t>
            </a:r>
            <a:endParaRPr lang="zh-CN" altLang="en-US" sz="4000" dirty="0">
              <a:solidFill>
                <a:srgbClr val="C00000"/>
              </a:solidFill>
              <a:latin typeface="Arial" panose="020B0604020202020204" pitchFamily="34" charset="0"/>
              <a:ea typeface="华文新魏" panose="02010800040101010101" charset="-122"/>
            </a:endParaRPr>
          </a:p>
        </p:txBody>
      </p:sp>
      <p:sp>
        <p:nvSpPr>
          <p:cNvPr id="15365" name="矩形 15364"/>
          <p:cNvSpPr/>
          <p:nvPr/>
        </p:nvSpPr>
        <p:spPr>
          <a:xfrm>
            <a:off x="651193" y="3021330"/>
            <a:ext cx="1358900" cy="590550"/>
          </a:xfrm>
          <a:prstGeom prst="rect">
            <a:avLst/>
          </a:prstGeom>
          <a:solidFill>
            <a:schemeClr val="bg1"/>
          </a:solidFill>
          <a:ln w="9525" cap="flat" cmpd="sng">
            <a:solidFill>
              <a:srgbClr val="A5002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p>
            <a:pPr algn="ctr"/>
            <a:r>
              <a:rPr lang="zh-CN" altLang="en-US" sz="4000" dirty="0">
                <a:solidFill>
                  <a:srgbClr val="C00000"/>
                </a:solidFill>
                <a:latin typeface="Arial" panose="020B0604020202020204" pitchFamily="34" charset="0"/>
                <a:ea typeface="华文新魏" panose="02010800040101010101" charset="-122"/>
              </a:rPr>
              <a:t>陇西</a:t>
            </a:r>
            <a:endParaRPr lang="zh-CN" altLang="en-US" sz="4000" dirty="0">
              <a:solidFill>
                <a:srgbClr val="C00000"/>
              </a:solidFill>
              <a:latin typeface="Arial" panose="020B0604020202020204" pitchFamily="34" charset="0"/>
              <a:ea typeface="华文新魏" panose="02010800040101010101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905500" y="3106420"/>
            <a:ext cx="155448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36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讨论：</a:t>
            </a:r>
            <a:endParaRPr lang="zh-CN" altLang="en-US" sz="3600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835015" y="3751580"/>
            <a:ext cx="6278880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sz="3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国家统一对各地区、各民族之间的</a:t>
            </a:r>
            <a:endParaRPr lang="zh-CN" sz="32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sz="3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经济文化交流有什么好处？</a:t>
            </a:r>
            <a:endParaRPr lang="zh-CN" sz="32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56910" y="5021580"/>
            <a:ext cx="6285865" cy="1383665"/>
          </a:xfrm>
          <a:prstGeom prst="rect">
            <a:avLst/>
          </a:prstGeom>
          <a:solidFill>
            <a:schemeClr val="lt1"/>
          </a:solidFill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indent="0" fontAlgn="base">
              <a:lnSpc>
                <a:spcPct val="100000"/>
              </a:lnSpc>
              <a:buFont typeface="Wingdings" panose="05000000000000000000" charset="0"/>
              <a:buNone/>
            </a:pPr>
            <a:r>
              <a:rPr lang="zh-CN" altLang="en-US" sz="2800" strike="noStrike" noProof="1" dirty="0" smtClean="0">
                <a:ln>
                  <a:noFill/>
                </a:ln>
                <a:solidFill>
                  <a:srgbClr val="FF0000"/>
                </a:solidFill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统一的多民族国家有利于</a:t>
            </a:r>
            <a:r>
              <a:rPr lang="zh-CN" altLang="en-US" sz="2800" strike="noStrike" noProof="1" dirty="0" smtClean="0">
                <a:ln>
                  <a:noFill/>
                </a:ln>
                <a:solidFill>
                  <a:srgbClr val="FF0000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社会稳定，</a:t>
            </a:r>
            <a:r>
              <a:rPr lang="zh-CN" altLang="en-US" sz="2800" strike="noStrike" noProof="1" dirty="0">
                <a:ln>
                  <a:noFill/>
                </a:ln>
                <a:solidFill>
                  <a:srgbClr val="FF0000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恢复经济；促进全国各地区各民族之间经济文化交流与发展；促进各</a:t>
            </a:r>
            <a:r>
              <a:rPr lang="zh-CN" altLang="en-US" sz="2800" strike="noStrike" noProof="1" dirty="0" smtClean="0">
                <a:ln>
                  <a:noFill/>
                </a:ln>
                <a:solidFill>
                  <a:srgbClr val="FF0000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民族交融。</a:t>
            </a:r>
            <a:endParaRPr lang="zh-CN" altLang="en-US" sz="2800" strike="noStrike" noProof="1" dirty="0" smtClean="0">
              <a:ln>
                <a:noFill/>
              </a:ln>
              <a:solidFill>
                <a:srgbClr val="FF0000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5366" grpId="0" bldLvl="0" animBg="1"/>
      <p:bldP spid="15363" grpId="0" bldLvl="0" animBg="1"/>
      <p:bldP spid="15364" grpId="0" bldLvl="0" animBg="1"/>
      <p:bldP spid="15365" grpId="0" bldLvl="0" animBg="1"/>
      <p:bldP spid="18" grpId="0"/>
      <p:bldP spid="17" grpId="0"/>
      <p:bldP spid="4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影\Desktop\幻灯片1.jpg幻灯片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13" name="图片 12" descr="f118ec0b01d10f95e400403cb8c6226e"/>
          <p:cNvPicPr>
            <a:picLocks noChangeAspect="1"/>
          </p:cNvPicPr>
          <p:nvPr/>
        </p:nvPicPr>
        <p:blipFill>
          <a:blip r:embed="rId2"/>
          <a:srcRect l="33492" b="12972"/>
          <a:stretch>
            <a:fillRect/>
          </a:stretch>
        </p:blipFill>
        <p:spPr>
          <a:xfrm>
            <a:off x="-10160" y="1993900"/>
            <a:ext cx="3714750" cy="4860925"/>
          </a:xfrm>
          <a:prstGeom prst="rect">
            <a:avLst/>
          </a:prstGeom>
        </p:spPr>
      </p:pic>
      <p:pic>
        <p:nvPicPr>
          <p:cNvPr id="14" name="图片 13" descr="f861f0a4fd48cb87ec42c2935aa42bc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7520" y="-86360"/>
            <a:ext cx="1674495" cy="2397125"/>
          </a:xfrm>
          <a:prstGeom prst="rect">
            <a:avLst/>
          </a:prstGeom>
        </p:spPr>
      </p:pic>
      <p:pic>
        <p:nvPicPr>
          <p:cNvPr id="48" name="图片 47" descr="10416317_045413225120_2.jp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40000" contrast="-30000"/>
          </a:blip>
          <a:srcRect r="2600" b="5357"/>
          <a:stretch>
            <a:fillRect/>
          </a:stretch>
        </p:blipFill>
        <p:spPr>
          <a:xfrm>
            <a:off x="1265430" y="491379"/>
            <a:ext cx="9875383" cy="6055221"/>
          </a:xfrm>
          <a:prstGeom prst="roundRect">
            <a:avLst>
              <a:gd name="adj" fmla="val 6103"/>
            </a:avLst>
          </a:prstGeom>
        </p:spPr>
      </p:pic>
      <p:sp>
        <p:nvSpPr>
          <p:cNvPr id="23" name="TextBox 22"/>
          <p:cNvSpPr txBox="1"/>
          <p:nvPr/>
        </p:nvSpPr>
        <p:spPr>
          <a:xfrm>
            <a:off x="1746794" y="1988843"/>
            <a:ext cx="8912710" cy="24377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50" dirty="0" smtClean="0">
                <a:latin typeface="华文新魏" panose="02010800040101010101" charset="-122"/>
                <a:ea typeface="华文新魏" panose="02010800040101010101" charset="-122"/>
              </a:rPr>
              <a:t>     严肃的帝国，它崇尚黑色，信奉法家；</a:t>
            </a:r>
            <a:endParaRPr lang="en-US" altLang="zh-CN" sz="3050" dirty="0" smtClean="0">
              <a:latin typeface="华文新魏" panose="02010800040101010101" charset="-122"/>
              <a:ea typeface="华文新魏" panose="02010800040101010101" charset="-122"/>
            </a:endParaRPr>
          </a:p>
          <a:p>
            <a:r>
              <a:rPr lang="zh-CN" altLang="en-US" sz="3050" dirty="0" smtClean="0">
                <a:latin typeface="华文新魏" panose="02010800040101010101" charset="-122"/>
                <a:ea typeface="华文新魏" panose="02010800040101010101" charset="-122"/>
              </a:rPr>
              <a:t>    </a:t>
            </a:r>
            <a:r>
              <a:rPr lang="zh-CN" altLang="en-US" sz="3050" dirty="0" smtClean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创新</a:t>
            </a:r>
            <a:r>
              <a:rPr lang="zh-CN" altLang="en-US" sz="3050" dirty="0" smtClean="0">
                <a:latin typeface="华文新魏" panose="02010800040101010101" charset="-122"/>
                <a:ea typeface="华文新魏" panose="02010800040101010101" charset="-122"/>
              </a:rPr>
              <a:t>的帝国，它创造了中国历史上很多的</a:t>
            </a:r>
            <a:r>
              <a:rPr lang="zh-CN" altLang="en-US" sz="3050" dirty="0" smtClean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第一个</a:t>
            </a:r>
            <a:r>
              <a:rPr lang="zh-CN" altLang="en-US" sz="3050" dirty="0" smtClean="0">
                <a:latin typeface="华文新魏" panose="02010800040101010101" charset="-122"/>
                <a:ea typeface="华文新魏" panose="02010800040101010101" charset="-122"/>
              </a:rPr>
              <a:t>；</a:t>
            </a:r>
            <a:endParaRPr lang="en-US" altLang="zh-CN" sz="3050" dirty="0" smtClean="0">
              <a:latin typeface="华文新魏" panose="02010800040101010101" charset="-122"/>
              <a:ea typeface="华文新魏" panose="02010800040101010101" charset="-122"/>
            </a:endParaRPr>
          </a:p>
          <a:p>
            <a:r>
              <a:rPr lang="zh-CN" altLang="en-US" sz="3050" dirty="0" smtClean="0">
                <a:latin typeface="华文新魏" panose="02010800040101010101" charset="-122"/>
                <a:ea typeface="华文新魏" panose="02010800040101010101" charset="-122"/>
              </a:rPr>
              <a:t>     短命的帝国，它二世而亡，仅存在</a:t>
            </a:r>
            <a:r>
              <a:rPr lang="en-US" altLang="zh-CN" sz="3050" dirty="0" smtClean="0">
                <a:latin typeface="华文新魏" panose="02010800040101010101" charset="-122"/>
                <a:ea typeface="华文新魏" panose="02010800040101010101" charset="-122"/>
              </a:rPr>
              <a:t>15</a:t>
            </a:r>
            <a:r>
              <a:rPr lang="zh-CN" altLang="en-US" sz="3050" dirty="0" smtClean="0">
                <a:latin typeface="华文新魏" panose="02010800040101010101" charset="-122"/>
                <a:ea typeface="华文新魏" panose="02010800040101010101" charset="-122"/>
              </a:rPr>
              <a:t>年；</a:t>
            </a:r>
            <a:endParaRPr lang="en-US" altLang="zh-CN" sz="3050" dirty="0" smtClean="0">
              <a:latin typeface="华文新魏" panose="02010800040101010101" charset="-122"/>
              <a:ea typeface="华文新魏" panose="02010800040101010101" charset="-122"/>
            </a:endParaRPr>
          </a:p>
          <a:p>
            <a:r>
              <a:rPr lang="zh-CN" altLang="en-US" sz="3050" dirty="0" smtClean="0">
                <a:latin typeface="华文新魏" panose="02010800040101010101" charset="-122"/>
                <a:ea typeface="华文新魏" panose="02010800040101010101" charset="-122"/>
              </a:rPr>
              <a:t>     </a:t>
            </a:r>
            <a:r>
              <a:rPr lang="zh-CN" altLang="en-US" sz="3050" dirty="0" smtClean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传奇</a:t>
            </a:r>
            <a:r>
              <a:rPr lang="zh-CN" altLang="en-US" sz="3050" dirty="0" smtClean="0">
                <a:latin typeface="华文新魏" panose="02010800040101010101" charset="-122"/>
                <a:ea typeface="华文新魏" panose="02010800040101010101" charset="-122"/>
              </a:rPr>
              <a:t>的帝国，它用</a:t>
            </a:r>
            <a:r>
              <a:rPr lang="en-US" altLang="zh-CN" sz="3050" dirty="0" smtClean="0">
                <a:latin typeface="华文新魏" panose="02010800040101010101" charset="-122"/>
                <a:ea typeface="华文新魏" panose="02010800040101010101" charset="-122"/>
              </a:rPr>
              <a:t>15</a:t>
            </a:r>
            <a:r>
              <a:rPr lang="zh-CN" altLang="en-US" sz="3050" dirty="0" smtClean="0">
                <a:latin typeface="华文新魏" panose="02010800040101010101" charset="-122"/>
                <a:ea typeface="华文新魏" panose="02010800040101010101" charset="-122"/>
              </a:rPr>
              <a:t>年首创的</a:t>
            </a:r>
            <a:r>
              <a:rPr lang="zh-CN" altLang="en-US" sz="3050" dirty="0" smtClean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帝国制</a:t>
            </a:r>
            <a:r>
              <a:rPr lang="zh-CN" altLang="en-US" sz="3050" dirty="0" smtClean="0">
                <a:latin typeface="华文新魏" panose="02010800040101010101" charset="-122"/>
                <a:ea typeface="华文新魏" panose="02010800040101010101" charset="-122"/>
              </a:rPr>
              <a:t>主宰了中华历史两千一百三十二年！</a:t>
            </a:r>
            <a:endParaRPr lang="zh-CN" altLang="en-US" sz="3050" dirty="0"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影\Desktop\幻灯片1.jpg幻灯片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13" name="图片 12" descr="f118ec0b01d10f95e400403cb8c6226e"/>
          <p:cNvPicPr>
            <a:picLocks noChangeAspect="1"/>
          </p:cNvPicPr>
          <p:nvPr/>
        </p:nvPicPr>
        <p:blipFill>
          <a:blip r:embed="rId2"/>
          <a:srcRect l="33492" b="12972"/>
          <a:stretch>
            <a:fillRect/>
          </a:stretch>
        </p:blipFill>
        <p:spPr>
          <a:xfrm>
            <a:off x="-10160" y="1993900"/>
            <a:ext cx="3714750" cy="48609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211705" y="1569085"/>
            <a:ext cx="8071485" cy="2646065"/>
            <a:chOff x="2913" y="2776"/>
            <a:chExt cx="15281" cy="5009"/>
          </a:xfrm>
        </p:grpSpPr>
        <p:sp>
          <p:nvSpPr>
            <p:cNvPr id="7" name="文本框 6"/>
            <p:cNvSpPr txBox="1"/>
            <p:nvPr/>
          </p:nvSpPr>
          <p:spPr>
            <a:xfrm>
              <a:off x="2913" y="2776"/>
              <a:ext cx="3375" cy="5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600">
                  <a:solidFill>
                    <a:schemeClr val="tx1">
                      <a:lumMod val="95000"/>
                      <a:lumOff val="5000"/>
                    </a:schemeClr>
                  </a:solidFill>
                  <a:latin typeface="汉仪许静行楷W" panose="00020600040101010101" charset="-122"/>
                  <a:ea typeface="汉仪许静行楷W" panose="00020600040101010101" charset="-122"/>
                </a:rPr>
                <a:t>秦</a:t>
              </a:r>
              <a:endParaRPr lang="zh-CN" altLang="en-US" sz="16600">
                <a:solidFill>
                  <a:schemeClr val="tx1">
                    <a:lumMod val="95000"/>
                    <a:lumOff val="5000"/>
                  </a:schemeClr>
                </a:solidFill>
                <a:latin typeface="汉仪许静行楷W" panose="00020600040101010101" charset="-122"/>
                <a:ea typeface="汉仪许静行楷W" panose="00020600040101010101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026" y="2776"/>
              <a:ext cx="3375" cy="5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600">
                  <a:solidFill>
                    <a:schemeClr val="tx1">
                      <a:lumMod val="95000"/>
                      <a:lumOff val="5000"/>
                    </a:schemeClr>
                  </a:solidFill>
                  <a:latin typeface="汉仪许静行楷W" panose="00020600040101010101" charset="-122"/>
                  <a:ea typeface="汉仪许静行楷W" panose="00020600040101010101" charset="-122"/>
                </a:rPr>
                <a:t>统</a:t>
              </a:r>
              <a:endParaRPr lang="zh-CN" altLang="en-US" sz="16600">
                <a:solidFill>
                  <a:schemeClr val="tx1">
                    <a:lumMod val="95000"/>
                    <a:lumOff val="5000"/>
                  </a:schemeClr>
                </a:solidFill>
                <a:latin typeface="汉仪许静行楷W" panose="00020600040101010101" charset="-122"/>
                <a:ea typeface="汉仪许静行楷W" panose="00020600040101010101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8941" y="2776"/>
              <a:ext cx="3375" cy="5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600">
                  <a:solidFill>
                    <a:schemeClr val="tx1">
                      <a:lumMod val="95000"/>
                      <a:lumOff val="5000"/>
                    </a:schemeClr>
                  </a:solidFill>
                  <a:latin typeface="汉仪许静行楷W" panose="00020600040101010101" charset="-122"/>
                  <a:ea typeface="汉仪许静行楷W" panose="00020600040101010101" charset="-122"/>
                </a:rPr>
                <a:t>一</a:t>
              </a:r>
              <a:endParaRPr lang="zh-CN" altLang="en-US" sz="16600">
                <a:solidFill>
                  <a:schemeClr val="tx1">
                    <a:lumMod val="95000"/>
                    <a:lumOff val="5000"/>
                  </a:schemeClr>
                </a:solidFill>
                <a:latin typeface="汉仪许静行楷W" panose="00020600040101010101" charset="-122"/>
                <a:ea typeface="汉仪许静行楷W" panose="00020600040101010101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1884" y="2776"/>
              <a:ext cx="3375" cy="5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600">
                  <a:solidFill>
                    <a:schemeClr val="tx1">
                      <a:lumMod val="95000"/>
                      <a:lumOff val="5000"/>
                    </a:schemeClr>
                  </a:solidFill>
                  <a:latin typeface="汉仪许静行楷W" panose="00020600040101010101" charset="-122"/>
                  <a:ea typeface="汉仪许静行楷W" panose="00020600040101010101" charset="-122"/>
                </a:rPr>
                <a:t>中</a:t>
              </a:r>
              <a:endParaRPr lang="zh-CN" altLang="en-US" sz="16600">
                <a:solidFill>
                  <a:schemeClr val="tx1">
                    <a:lumMod val="95000"/>
                    <a:lumOff val="5000"/>
                  </a:schemeClr>
                </a:solidFill>
                <a:latin typeface="汉仪许静行楷W" panose="00020600040101010101" charset="-122"/>
                <a:ea typeface="汉仪许静行楷W" panose="00020600040101010101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4819" y="2776"/>
              <a:ext cx="3375" cy="5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600">
                  <a:solidFill>
                    <a:schemeClr val="tx1">
                      <a:lumMod val="95000"/>
                      <a:lumOff val="5000"/>
                    </a:schemeClr>
                  </a:solidFill>
                  <a:latin typeface="汉仪许静行楷W" panose="00020600040101010101" charset="-122"/>
                  <a:ea typeface="汉仪许静行楷W" panose="00020600040101010101" charset="-122"/>
                </a:rPr>
                <a:t>国</a:t>
              </a:r>
              <a:endParaRPr lang="zh-CN" altLang="en-US" sz="16600">
                <a:solidFill>
                  <a:schemeClr val="tx1">
                    <a:lumMod val="95000"/>
                    <a:lumOff val="5000"/>
                  </a:schemeClr>
                </a:solidFill>
                <a:latin typeface="汉仪许静行楷W" panose="00020600040101010101" charset="-122"/>
                <a:ea typeface="汉仪许静行楷W" panose="00020600040101010101" charset="-122"/>
              </a:endParaRPr>
            </a:p>
          </p:txBody>
        </p:sp>
      </p:grpSp>
      <p:pic>
        <p:nvPicPr>
          <p:cNvPr id="14" name="图片 13" descr="f861f0a4fd48cb87ec42c2935aa42bc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7520" y="-86360"/>
            <a:ext cx="1674495" cy="239712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994150" y="4102100"/>
            <a:ext cx="47548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 eaLnBrk="1" hangingPunct="1">
              <a:spcBef>
                <a:spcPct val="50000"/>
              </a:spcBef>
            </a:pPr>
            <a:r>
              <a:rPr lang="zh-CN" altLang="en-US" sz="3600" dirty="0">
                <a:latin typeface="经典细隶书简" panose="02010609000101010101" charset="-122"/>
                <a:ea typeface="经典细隶书简" panose="02010609000101010101" charset="-122"/>
                <a:cs typeface="经典细隶书简" panose="02010609000101010101" charset="-122"/>
                <a:sym typeface="+mn-ea"/>
              </a:rPr>
              <a:t>七年级历史上册第九课</a:t>
            </a:r>
            <a:endParaRPr lang="zh-CN" altLang="en-US" sz="3600" dirty="0">
              <a:latin typeface="经典细隶书简" panose="02010609000101010101" charset="-122"/>
              <a:ea typeface="经典细隶书简" panose="02010609000101010101" charset="-122"/>
              <a:cs typeface="经典细隶书简" panose="0201060900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影\Desktop\幻灯片1.jpg幻灯片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13" name="图片 12" descr="f118ec0b01d10f95e400403cb8c6226e"/>
          <p:cNvPicPr>
            <a:picLocks noChangeAspect="1"/>
          </p:cNvPicPr>
          <p:nvPr/>
        </p:nvPicPr>
        <p:blipFill>
          <a:blip r:embed="rId2"/>
          <a:srcRect l="33492" b="12972"/>
          <a:stretch>
            <a:fillRect/>
          </a:stretch>
        </p:blipFill>
        <p:spPr>
          <a:xfrm>
            <a:off x="-10160" y="1993900"/>
            <a:ext cx="3714750" cy="4860925"/>
          </a:xfrm>
          <a:prstGeom prst="rect">
            <a:avLst/>
          </a:prstGeom>
        </p:spPr>
      </p:pic>
      <p:pic>
        <p:nvPicPr>
          <p:cNvPr id="14" name="图片 13" descr="f861f0a4fd48cb87ec42c2935aa42bc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7520" y="-86360"/>
            <a:ext cx="1674495" cy="2397125"/>
          </a:xfrm>
          <a:prstGeom prst="rect">
            <a:avLst/>
          </a:prstGeom>
        </p:spPr>
      </p:pic>
      <p:pic>
        <p:nvPicPr>
          <p:cNvPr id="48" name="图片 47" descr="10416317_045413225120_2.jp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40000" contrast="-30000"/>
          </a:blip>
          <a:srcRect r="2600" b="5357"/>
          <a:stretch>
            <a:fillRect/>
          </a:stretch>
        </p:blipFill>
        <p:spPr>
          <a:xfrm>
            <a:off x="1265430" y="491379"/>
            <a:ext cx="9875383" cy="6055221"/>
          </a:xfrm>
          <a:prstGeom prst="roundRect">
            <a:avLst>
              <a:gd name="adj" fmla="val 6103"/>
            </a:avLst>
          </a:prstGeom>
        </p:spPr>
      </p:pic>
      <p:sp>
        <p:nvSpPr>
          <p:cNvPr id="2" name="文本框 1"/>
          <p:cNvSpPr txBox="1"/>
          <p:nvPr/>
        </p:nvSpPr>
        <p:spPr>
          <a:xfrm>
            <a:off x="2626995" y="1625600"/>
            <a:ext cx="7152640" cy="33769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050" dirty="0" smtClean="0">
                <a:latin typeface="华文新魏" panose="02010800040101010101" charset="-122"/>
                <a:ea typeface="华文新魏" panose="02010800040101010101" charset="-122"/>
              </a:rPr>
              <a:t>    </a:t>
            </a:r>
            <a:r>
              <a:rPr lang="zh-CN" altLang="en-US" sz="3050" dirty="0" smtClean="0">
                <a:latin typeface="华文新魏" panose="02010800040101010101" charset="-122"/>
                <a:ea typeface="华文新魏" panose="02010800040101010101" charset="-122"/>
              </a:rPr>
              <a:t>自秦</a:t>
            </a:r>
            <a:r>
              <a:rPr lang="zh-CN" altLang="en-US" sz="3050" dirty="0" smtClean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统一</a:t>
            </a:r>
            <a:r>
              <a:rPr lang="zh-CN" altLang="en-US" sz="3050" dirty="0" smtClean="0">
                <a:latin typeface="华文新魏" panose="02010800040101010101" charset="-122"/>
                <a:ea typeface="华文新魏" panose="02010800040101010101" charset="-122"/>
              </a:rPr>
              <a:t>以来，中国2000多年的封建社会,在不同的社会时期虽然有过分裂，但是</a:t>
            </a:r>
            <a:r>
              <a:rPr lang="zh-CN" altLang="en-US" sz="3050" dirty="0" smtClean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统一</a:t>
            </a:r>
            <a:r>
              <a:rPr lang="zh-CN" altLang="en-US" sz="3050" dirty="0" smtClean="0">
                <a:latin typeface="华文新魏" panose="02010800040101010101" charset="-122"/>
                <a:ea typeface="华文新魏" panose="02010800040101010101" charset="-122"/>
              </a:rPr>
              <a:t>始终是历史发展的趋势。中国封建社会曾-度以高度发达的经济和文化屹立于世界文明的前列，这都与秦朝建立的</a:t>
            </a:r>
            <a:r>
              <a:rPr lang="zh-CN" altLang="en-US" sz="3050" dirty="0" smtClean="0">
                <a:solidFill>
                  <a:srgbClr val="FF0000"/>
                </a:solidFill>
                <a:latin typeface="华文新魏" panose="02010800040101010101" charset="-122"/>
                <a:ea typeface="华文新魏" panose="02010800040101010101" charset="-122"/>
              </a:rPr>
              <a:t>统一的中央集权</a:t>
            </a:r>
            <a:r>
              <a:rPr lang="zh-CN" altLang="en-US" sz="3050" dirty="0" smtClean="0">
                <a:latin typeface="华文新魏" panose="02010800040101010101" charset="-122"/>
                <a:ea typeface="华文新魏" panose="02010800040101010101" charset="-122"/>
              </a:rPr>
              <a:t>的封建国家是密不可分的。</a:t>
            </a:r>
            <a:endParaRPr lang="zh-CN" altLang="en-US" sz="3050" dirty="0" smtClean="0"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  <p:custDataLst>
      <p:tags r:id="rId5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影\Desktop\幻灯片1.jpg幻灯片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13" name="图片 12" descr="f118ec0b01d10f95e400403cb8c6226e"/>
          <p:cNvPicPr>
            <a:picLocks noChangeAspect="1"/>
          </p:cNvPicPr>
          <p:nvPr/>
        </p:nvPicPr>
        <p:blipFill>
          <a:blip r:embed="rId2"/>
          <a:srcRect l="33492" b="12972"/>
          <a:stretch>
            <a:fillRect/>
          </a:stretch>
        </p:blipFill>
        <p:spPr>
          <a:xfrm>
            <a:off x="-10160" y="1993900"/>
            <a:ext cx="3714750" cy="48609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110865" y="1544320"/>
            <a:ext cx="6521206" cy="2646065"/>
            <a:chOff x="2913" y="2776"/>
            <a:chExt cx="12346" cy="5009"/>
          </a:xfrm>
        </p:grpSpPr>
        <p:sp>
          <p:nvSpPr>
            <p:cNvPr id="7" name="文本框 6"/>
            <p:cNvSpPr txBox="1"/>
            <p:nvPr/>
          </p:nvSpPr>
          <p:spPr>
            <a:xfrm>
              <a:off x="2913" y="2776"/>
              <a:ext cx="3375" cy="5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600">
                  <a:solidFill>
                    <a:schemeClr val="tx1">
                      <a:lumMod val="95000"/>
                      <a:lumOff val="5000"/>
                    </a:schemeClr>
                  </a:solidFill>
                  <a:latin typeface="汉仪许静行楷W" panose="00020600040101010101" charset="-122"/>
                  <a:ea typeface="汉仪许静行楷W" panose="00020600040101010101" charset="-122"/>
                </a:rPr>
                <a:t>谢</a:t>
              </a:r>
              <a:endParaRPr lang="zh-CN" altLang="en-US" sz="16600">
                <a:solidFill>
                  <a:schemeClr val="tx1">
                    <a:lumMod val="95000"/>
                    <a:lumOff val="5000"/>
                  </a:schemeClr>
                </a:solidFill>
                <a:latin typeface="汉仪许静行楷W" panose="00020600040101010101" charset="-122"/>
                <a:ea typeface="汉仪许静行楷W" panose="00020600040101010101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026" y="2776"/>
              <a:ext cx="3375" cy="5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600">
                  <a:solidFill>
                    <a:schemeClr val="tx1">
                      <a:lumMod val="95000"/>
                      <a:lumOff val="5000"/>
                    </a:schemeClr>
                  </a:solidFill>
                  <a:latin typeface="汉仪许静行楷W" panose="00020600040101010101" charset="-122"/>
                  <a:ea typeface="汉仪许静行楷W" panose="00020600040101010101" charset="-122"/>
                </a:rPr>
                <a:t>谢</a:t>
              </a:r>
              <a:endParaRPr lang="zh-CN" altLang="en-US" sz="16600">
                <a:solidFill>
                  <a:schemeClr val="tx1">
                    <a:lumMod val="95000"/>
                    <a:lumOff val="5000"/>
                  </a:schemeClr>
                </a:solidFill>
                <a:latin typeface="汉仪许静行楷W" panose="00020600040101010101" charset="-122"/>
                <a:ea typeface="汉仪许静行楷W" panose="00020600040101010101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8941" y="2776"/>
              <a:ext cx="3375" cy="5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600">
                  <a:solidFill>
                    <a:schemeClr val="tx1">
                      <a:lumMod val="95000"/>
                      <a:lumOff val="5000"/>
                    </a:schemeClr>
                  </a:solidFill>
                  <a:latin typeface="汉仪许静行楷W" panose="00020600040101010101" charset="-122"/>
                  <a:ea typeface="汉仪许静行楷W" panose="00020600040101010101" charset="-122"/>
                </a:rPr>
                <a:t>观</a:t>
              </a:r>
              <a:endParaRPr lang="zh-CN" altLang="en-US" sz="16600">
                <a:solidFill>
                  <a:schemeClr val="tx1">
                    <a:lumMod val="95000"/>
                    <a:lumOff val="5000"/>
                  </a:schemeClr>
                </a:solidFill>
                <a:latin typeface="汉仪许静行楷W" panose="00020600040101010101" charset="-122"/>
                <a:ea typeface="汉仪许静行楷W" panose="00020600040101010101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1884" y="2776"/>
              <a:ext cx="3375" cy="50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6600">
                  <a:solidFill>
                    <a:schemeClr val="tx1">
                      <a:lumMod val="95000"/>
                      <a:lumOff val="5000"/>
                    </a:schemeClr>
                  </a:solidFill>
                  <a:latin typeface="汉仪许静行楷W" panose="00020600040101010101" charset="-122"/>
                  <a:ea typeface="汉仪许静行楷W" panose="00020600040101010101" charset="-122"/>
                </a:rPr>
                <a:t>看</a:t>
              </a:r>
              <a:endParaRPr lang="zh-CN" altLang="en-US" sz="16600">
                <a:solidFill>
                  <a:schemeClr val="tx1">
                    <a:lumMod val="95000"/>
                    <a:lumOff val="5000"/>
                  </a:schemeClr>
                </a:solidFill>
                <a:latin typeface="汉仪许静行楷W" panose="00020600040101010101" charset="-122"/>
                <a:ea typeface="汉仪许静行楷W" panose="00020600040101010101" charset="-122"/>
              </a:endParaRPr>
            </a:p>
          </p:txBody>
        </p:sp>
      </p:grpSp>
      <p:pic>
        <p:nvPicPr>
          <p:cNvPr id="14" name="图片 13" descr="f861f0a4fd48cb87ec42c2935aa42bc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7520" y="-86360"/>
            <a:ext cx="1674495" cy="23971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影\Desktop\幻灯片1.jpg幻灯片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13" name="图片 12" descr="f118ec0b01d10f95e400403cb8c6226e"/>
          <p:cNvPicPr>
            <a:picLocks noChangeAspect="1"/>
          </p:cNvPicPr>
          <p:nvPr/>
        </p:nvPicPr>
        <p:blipFill>
          <a:blip r:embed="rId2"/>
          <a:srcRect l="33492" b="12972"/>
          <a:stretch>
            <a:fillRect/>
          </a:stretch>
        </p:blipFill>
        <p:spPr>
          <a:xfrm>
            <a:off x="-10160" y="1993900"/>
            <a:ext cx="3714750" cy="4860925"/>
          </a:xfrm>
          <a:prstGeom prst="rect">
            <a:avLst/>
          </a:prstGeom>
        </p:spPr>
      </p:pic>
      <p:pic>
        <p:nvPicPr>
          <p:cNvPr id="14" name="图片 13" descr="f861f0a4fd48cb87ec42c2935aa42bc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7520" y="-86360"/>
            <a:ext cx="1674495" cy="239712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792975" y="2578787"/>
            <a:ext cx="8399025" cy="1906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itchFamily="2" charset="-122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958024" y="2845007"/>
            <a:ext cx="592414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隶书" panose="02010800040101010101" pitchFamily="2" charset="-122"/>
                <a:ea typeface="华文隶书" panose="02010800040101010101" pitchFamily="2" charset="-122"/>
                <a:cs typeface="+mn-cs"/>
              </a:rPr>
              <a:t>天下归</a:t>
            </a:r>
            <a:r>
              <a:rPr lang="zh-CN" altLang="en-US" sz="5400" dirty="0">
                <a:solidFill>
                  <a:prstClr val="black"/>
                </a:solidFill>
                <a:latin typeface="华文隶书" panose="02010800040101010101" pitchFamily="2" charset="-122"/>
                <a:ea typeface="华文隶书" panose="02010800040101010101" pitchFamily="2" charset="-122"/>
              </a:rPr>
              <a:t>秦</a:t>
            </a:r>
            <a:endParaRPr lang="zh-CN" altLang="en-US" sz="5400" dirty="0">
              <a:solidFill>
                <a:prstClr val="black"/>
              </a:solidFill>
              <a:latin typeface="华文隶书" panose="02010800040101010101" pitchFamily="2" charset="-122"/>
              <a:ea typeface="华文隶书" panose="02010800040101010101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隶书" panose="02010800040101010101" pitchFamily="2" charset="-122"/>
                <a:ea typeface="华文隶书" panose="02010800040101010101" pitchFamily="2" charset="-122"/>
                <a:cs typeface="+mn-cs"/>
              </a:rPr>
              <a:t>             —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实现统一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8279" y="1870934"/>
            <a:ext cx="3871296" cy="3700593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图层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86105"/>
            <a:ext cx="12192000" cy="615315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31775" y="1449705"/>
            <a:ext cx="1152207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noProof="1">
                <a:solidFill>
                  <a:schemeClr val="accent4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材料</a:t>
            </a:r>
            <a:r>
              <a:rPr lang="en-US" altLang="zh-CN" sz="2800" b="1" noProof="1">
                <a:solidFill>
                  <a:schemeClr val="accent4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r>
              <a:rPr lang="zh-CN" altLang="en-US" sz="2800" b="1" noProof="1">
                <a:solidFill>
                  <a:schemeClr val="accent4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zh-CN" altLang="en-US" sz="32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仁者无敌于</a:t>
            </a:r>
            <a:r>
              <a:rPr lang="zh-CN" altLang="en-US" sz="3200" b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天下</a:t>
            </a:r>
            <a:r>
              <a:rPr lang="zh-CN" altLang="en-US" sz="32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r>
              <a:rPr lang="en-US" altLang="zh-CN" sz="32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32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孟子</a:t>
            </a:r>
            <a:endParaRPr lang="zh-CN" altLang="en-US" sz="3200" b="1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32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一同</a:t>
            </a:r>
            <a:r>
              <a:rPr lang="zh-CN" altLang="en-US" sz="3200" b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天下</a:t>
            </a:r>
            <a:r>
              <a:rPr lang="zh-CN" altLang="en-US" sz="32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r>
              <a:rPr lang="en-US" sz="32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32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墨子</a:t>
            </a:r>
            <a:endParaRPr lang="zh-CN" altLang="en-US" sz="3200" b="1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zh-CN" altLang="en-US" sz="32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一心定而王</a:t>
            </a:r>
            <a:r>
              <a:rPr lang="zh-CN" altLang="en-US" sz="3200" b="1" noProof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天下</a:t>
            </a:r>
            <a:r>
              <a:rPr lang="zh-CN" altLang="en-US" sz="32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r>
              <a:rPr lang="en-US" altLang="zh-CN" sz="32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——</a:t>
            </a:r>
            <a:r>
              <a:rPr lang="zh-CN" altLang="en-US" sz="32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庄子</a:t>
            </a:r>
            <a:endParaRPr lang="zh-CN" altLang="en-US" sz="3200" b="1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1775" y="3270885"/>
            <a:ext cx="1152207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noProof="1">
                <a:solidFill>
                  <a:schemeClr val="accent4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材料</a:t>
            </a:r>
            <a:r>
              <a:rPr lang="en-US" altLang="zh-CN" sz="2800" b="1" noProof="1">
                <a:solidFill>
                  <a:schemeClr val="accent4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en-US" sz="2800" b="1" noProof="1">
                <a:solidFill>
                  <a:schemeClr val="accent4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zh-C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能得爵首一者，赏爵一级，益田一顷，益宅九亩，一除庶子一人，乃得人兵官之吏。</a:t>
            </a:r>
            <a:endParaRPr lang="zh-CN" alt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sz="32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                ——</a:t>
            </a:r>
            <a:r>
              <a:rPr lang="zh-CN" altLang="en-US" sz="32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《商君书</a:t>
            </a:r>
            <a:r>
              <a:rPr lang="en-US" altLang="zh-CN" sz="32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·</a:t>
            </a:r>
            <a:r>
              <a:rPr lang="zh-CN" altLang="en-US" sz="32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境内篇》</a:t>
            </a:r>
            <a:endParaRPr lang="zh-CN" altLang="en-US" sz="3200" b="1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1775" y="5132705"/>
            <a:ext cx="1152207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noProof="1">
                <a:solidFill>
                  <a:schemeClr val="accent4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材料</a:t>
            </a:r>
            <a:r>
              <a:rPr lang="en-US" altLang="zh-CN" sz="2800" b="1" noProof="1">
                <a:solidFill>
                  <a:schemeClr val="accent4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</a:t>
            </a:r>
            <a:r>
              <a:rPr lang="zh-CN" altLang="en-US" sz="2800" b="1" noProof="1">
                <a:solidFill>
                  <a:schemeClr val="accent4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zh-C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嬴政用人，不分籍贯和出身。如李斯原是楚国小吏，</a:t>
            </a:r>
            <a:r>
              <a:rPr lang="zh-C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尉缭原是魏国布衣，都得到重用。</a:t>
            </a:r>
            <a:endParaRPr lang="zh-CN" altLang="en-US" sz="3200" b="1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r>
              <a:rPr lang="en-US" altLang="zh-CN" sz="32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     ——</a:t>
            </a:r>
            <a:r>
              <a:rPr lang="zh-CN" altLang="en-US" sz="32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统编版《</a:t>
            </a:r>
            <a:r>
              <a:rPr lang="zh-CN" sz="32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中国历史</a:t>
            </a:r>
            <a:r>
              <a:rPr lang="zh-CN" altLang="en-US" sz="32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》七年级上册</a:t>
            </a:r>
            <a:endParaRPr lang="zh-CN" altLang="en-US" sz="3200" b="1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70815" y="80645"/>
            <a:ext cx="350266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4000" b="1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一 、天下归秦</a:t>
            </a:r>
            <a:endParaRPr lang="en-US" altLang="zh-CN" sz="4000" b="1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0815" y="742950"/>
            <a:ext cx="362902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600" b="1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1.</a:t>
            </a:r>
            <a:r>
              <a:rPr lang="zh-CN" altLang="en-US" sz="3600" b="1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秦统一的条件</a:t>
            </a:r>
            <a:endParaRPr lang="zh-CN" altLang="en-US" sz="3600" b="1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 rot="21300000">
            <a:off x="1438275" y="1736090"/>
            <a:ext cx="6535420" cy="7683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anchor="t">
            <a:spAutoFit/>
          </a:bodyPr>
          <a:p>
            <a:r>
              <a:rPr lang="zh-CN" altLang="en-US" sz="4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长期战乱，人民渴望统一</a:t>
            </a:r>
            <a:endParaRPr lang="zh-CN" altLang="en-US" sz="44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 rot="21300000">
            <a:off x="1707515" y="3451860"/>
            <a:ext cx="6535420" cy="7683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anchor="t">
            <a:spAutoFit/>
          </a:bodyPr>
          <a:p>
            <a:r>
              <a:rPr lang="zh-CN" altLang="en-US" sz="4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商鞅变法，增强综合国力</a:t>
            </a:r>
            <a:endParaRPr lang="zh-CN" altLang="en-US" sz="44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宋体" panose="02010600030101010101" pitchFamily="2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 rot="21300000">
            <a:off x="1964055" y="5293995"/>
            <a:ext cx="6535420" cy="7683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anchor="t">
            <a:spAutoFit/>
          </a:bodyPr>
          <a:p>
            <a:r>
              <a:rPr lang="zh-CN" altLang="en-US" sz="4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sym typeface="宋体" panose="02010600030101010101" pitchFamily="2" charset="-122"/>
              </a:rPr>
              <a:t>雄才大略，善于用人</a:t>
            </a:r>
            <a:endParaRPr lang="zh-CN" altLang="en-US" sz="44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sym typeface="宋体" panose="02010600030101010101" pitchFamily="2" charset="-122"/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  <p:bldP spid="4" grpId="0"/>
      <p:bldP spid="9" grpId="0" bldLvl="0" animBg="1"/>
      <p:bldP spid="9" grpId="1"/>
      <p:bldP spid="12" grpId="0" bldLvl="0" animBg="1"/>
      <p:bldP spid="12" grpId="1"/>
      <p:bldP spid="13" grpId="0" bldLvl="0" animBg="1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7" name="Rectangle 2"/>
          <p:cNvSpPr/>
          <p:nvPr/>
        </p:nvSpPr>
        <p:spPr>
          <a:xfrm>
            <a:off x="1631950" y="1195388"/>
            <a:ext cx="6980238" cy="5395913"/>
          </a:xfrm>
          <a:prstGeom prst="rect">
            <a:avLst/>
          </a:prstGeom>
          <a:solidFill>
            <a:srgbClr val="FFFFAB"/>
          </a:solidFill>
          <a:ln w="9525">
            <a:noFill/>
          </a:ln>
        </p:spPr>
        <p:txBody>
          <a:bodyPr wrap="none" anchor="ctr"/>
          <a:p>
            <a:pPr algn="ctr" fontAlgn="base"/>
            <a:endParaRPr lang="zh-CN" altLang="en-US" sz="135" strike="noStrike" noProof="1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11266" name="Freeform 3"/>
          <p:cNvSpPr/>
          <p:nvPr/>
        </p:nvSpPr>
        <p:spPr>
          <a:xfrm>
            <a:off x="5976938" y="1430338"/>
            <a:ext cx="2635250" cy="4984750"/>
          </a:xfrm>
          <a:custGeom>
            <a:avLst/>
            <a:gdLst/>
            <a:ahLst/>
            <a:cxnLst>
              <a:cxn ang="0">
                <a:pos x="1614487" y="2771775"/>
              </a:cxn>
              <a:cxn ang="0">
                <a:pos x="1428750" y="2737246"/>
              </a:cxn>
              <a:cxn ang="0">
                <a:pos x="1360884" y="2833687"/>
              </a:cxn>
              <a:cxn ang="0">
                <a:pos x="1397793" y="2930128"/>
              </a:cxn>
              <a:cxn ang="0">
                <a:pos x="1296590" y="3037284"/>
              </a:cxn>
              <a:cxn ang="0">
                <a:pos x="1044178" y="3383756"/>
              </a:cxn>
              <a:cxn ang="0">
                <a:pos x="1154906" y="3939778"/>
              </a:cxn>
              <a:cxn ang="0">
                <a:pos x="1433512" y="4204096"/>
              </a:cxn>
              <a:cxn ang="0">
                <a:pos x="1560909" y="4379118"/>
              </a:cxn>
              <a:cxn ang="0">
                <a:pos x="1607343" y="4529137"/>
              </a:cxn>
              <a:cxn ang="0">
                <a:pos x="1789509" y="4686300"/>
              </a:cxn>
              <a:cxn ang="0">
                <a:pos x="1687115" y="4869656"/>
              </a:cxn>
              <a:cxn ang="0">
                <a:pos x="1403747" y="4848225"/>
              </a:cxn>
              <a:cxn ang="0">
                <a:pos x="1282303" y="4957762"/>
              </a:cxn>
              <a:cxn ang="0">
                <a:pos x="1401365" y="4919662"/>
              </a:cxn>
              <a:cxn ang="0">
                <a:pos x="2637234" y="4983956"/>
              </a:cxn>
              <a:cxn ang="0">
                <a:pos x="2530078" y="683418"/>
              </a:cxn>
              <a:cxn ang="0">
                <a:pos x="2296715" y="853678"/>
              </a:cxn>
              <a:cxn ang="0">
                <a:pos x="2057400" y="1133475"/>
              </a:cxn>
              <a:cxn ang="0">
                <a:pos x="1928812" y="1162050"/>
              </a:cxn>
              <a:cxn ang="0">
                <a:pos x="1726406" y="1350168"/>
              </a:cxn>
              <a:cxn ang="0">
                <a:pos x="1776412" y="1187053"/>
              </a:cxn>
              <a:cxn ang="0">
                <a:pos x="1903809" y="1112043"/>
              </a:cxn>
              <a:cxn ang="0">
                <a:pos x="1937147" y="1019175"/>
              </a:cxn>
              <a:cxn ang="0">
                <a:pos x="1868090" y="987028"/>
              </a:cxn>
              <a:cxn ang="0">
                <a:pos x="1803797" y="769143"/>
              </a:cxn>
              <a:cxn ang="0">
                <a:pos x="1997869" y="551259"/>
              </a:cxn>
              <a:cxn ang="0">
                <a:pos x="2057400" y="139303"/>
              </a:cxn>
              <a:cxn ang="0">
                <a:pos x="1854994" y="21431"/>
              </a:cxn>
              <a:cxn ang="0">
                <a:pos x="1604962" y="192881"/>
              </a:cxn>
              <a:cxn ang="0">
                <a:pos x="1458515" y="379809"/>
              </a:cxn>
              <a:cxn ang="0">
                <a:pos x="1104900" y="728662"/>
              </a:cxn>
              <a:cxn ang="0">
                <a:pos x="717946" y="1010840"/>
              </a:cxn>
              <a:cxn ang="0">
                <a:pos x="485775" y="1000125"/>
              </a:cxn>
              <a:cxn ang="0">
                <a:pos x="44053" y="1187053"/>
              </a:cxn>
              <a:cxn ang="0">
                <a:pos x="86915" y="1546621"/>
              </a:cxn>
              <a:cxn ang="0">
                <a:pos x="315515" y="1862137"/>
              </a:cxn>
              <a:cxn ang="0">
                <a:pos x="533400" y="2069306"/>
              </a:cxn>
              <a:cxn ang="0">
                <a:pos x="533400" y="2240756"/>
              </a:cxn>
              <a:cxn ang="0">
                <a:pos x="685800" y="2150268"/>
              </a:cxn>
              <a:cxn ang="0">
                <a:pos x="1060847" y="2307431"/>
              </a:cxn>
              <a:cxn ang="0">
                <a:pos x="1301353" y="2078831"/>
              </a:cxn>
              <a:cxn ang="0">
                <a:pos x="1439465" y="1919287"/>
              </a:cxn>
              <a:cxn ang="0">
                <a:pos x="1754981" y="1953815"/>
              </a:cxn>
              <a:cxn ang="0">
                <a:pos x="2044303" y="2014537"/>
              </a:cxn>
              <a:cxn ang="0">
                <a:pos x="2210990" y="2001440"/>
              </a:cxn>
              <a:cxn ang="0">
                <a:pos x="2401490" y="2021681"/>
              </a:cxn>
              <a:cxn ang="0">
                <a:pos x="2333625" y="2197893"/>
              </a:cxn>
              <a:cxn ang="0">
                <a:pos x="2247900" y="2301478"/>
              </a:cxn>
              <a:cxn ang="0">
                <a:pos x="2114550" y="2276475"/>
              </a:cxn>
              <a:cxn ang="0">
                <a:pos x="1903809" y="2430065"/>
              </a:cxn>
              <a:cxn ang="0">
                <a:pos x="1621631" y="2507456"/>
              </a:cxn>
              <a:cxn ang="0">
                <a:pos x="1707356" y="2558653"/>
              </a:cxn>
            </a:cxnLst>
            <a:pathLst>
              <a:path w="2215" h="4186">
                <a:moveTo>
                  <a:pt x="1357" y="2190"/>
                </a:moveTo>
                <a:cubicBezTo>
                  <a:pt x="1352" y="2198"/>
                  <a:pt x="1357" y="2208"/>
                  <a:pt x="1353" y="2221"/>
                </a:cubicBezTo>
                <a:cubicBezTo>
                  <a:pt x="1349" y="2234"/>
                  <a:pt x="1335" y="2250"/>
                  <a:pt x="1335" y="2268"/>
                </a:cubicBezTo>
                <a:cubicBezTo>
                  <a:pt x="1335" y="2286"/>
                  <a:pt x="1358" y="2313"/>
                  <a:pt x="1356" y="2328"/>
                </a:cubicBezTo>
                <a:cubicBezTo>
                  <a:pt x="1354" y="2343"/>
                  <a:pt x="1340" y="2356"/>
                  <a:pt x="1324" y="2361"/>
                </a:cubicBezTo>
                <a:cubicBezTo>
                  <a:pt x="1308" y="2366"/>
                  <a:pt x="1274" y="2369"/>
                  <a:pt x="1257" y="2358"/>
                </a:cubicBezTo>
                <a:cubicBezTo>
                  <a:pt x="1240" y="2347"/>
                  <a:pt x="1230" y="2303"/>
                  <a:pt x="1221" y="2293"/>
                </a:cubicBezTo>
                <a:cubicBezTo>
                  <a:pt x="1212" y="2283"/>
                  <a:pt x="1207" y="2296"/>
                  <a:pt x="1200" y="2299"/>
                </a:cubicBezTo>
                <a:cubicBezTo>
                  <a:pt x="1193" y="2302"/>
                  <a:pt x="1186" y="2310"/>
                  <a:pt x="1177" y="2314"/>
                </a:cubicBezTo>
                <a:cubicBezTo>
                  <a:pt x="1168" y="2318"/>
                  <a:pt x="1156" y="2321"/>
                  <a:pt x="1146" y="2323"/>
                </a:cubicBezTo>
                <a:cubicBezTo>
                  <a:pt x="1136" y="2325"/>
                  <a:pt x="1116" y="2319"/>
                  <a:pt x="1116" y="2328"/>
                </a:cubicBezTo>
                <a:cubicBezTo>
                  <a:pt x="1116" y="2337"/>
                  <a:pt x="1139" y="2365"/>
                  <a:pt x="1143" y="2380"/>
                </a:cubicBezTo>
                <a:cubicBezTo>
                  <a:pt x="1147" y="2395"/>
                  <a:pt x="1136" y="2413"/>
                  <a:pt x="1141" y="2421"/>
                </a:cubicBezTo>
                <a:cubicBezTo>
                  <a:pt x="1146" y="2429"/>
                  <a:pt x="1166" y="2427"/>
                  <a:pt x="1173" y="2431"/>
                </a:cubicBezTo>
                <a:cubicBezTo>
                  <a:pt x="1180" y="2435"/>
                  <a:pt x="1186" y="2440"/>
                  <a:pt x="1186" y="2445"/>
                </a:cubicBezTo>
                <a:cubicBezTo>
                  <a:pt x="1186" y="2450"/>
                  <a:pt x="1183" y="2457"/>
                  <a:pt x="1174" y="2461"/>
                </a:cubicBezTo>
                <a:cubicBezTo>
                  <a:pt x="1165" y="2465"/>
                  <a:pt x="1138" y="2463"/>
                  <a:pt x="1129" y="2470"/>
                </a:cubicBezTo>
                <a:cubicBezTo>
                  <a:pt x="1120" y="2477"/>
                  <a:pt x="1123" y="2490"/>
                  <a:pt x="1122" y="2502"/>
                </a:cubicBezTo>
                <a:cubicBezTo>
                  <a:pt x="1121" y="2514"/>
                  <a:pt x="1125" y="2534"/>
                  <a:pt x="1120" y="2542"/>
                </a:cubicBezTo>
                <a:cubicBezTo>
                  <a:pt x="1115" y="2550"/>
                  <a:pt x="1097" y="2544"/>
                  <a:pt x="1089" y="2551"/>
                </a:cubicBezTo>
                <a:cubicBezTo>
                  <a:pt x="1081" y="2558"/>
                  <a:pt x="1085" y="2571"/>
                  <a:pt x="1071" y="2581"/>
                </a:cubicBezTo>
                <a:cubicBezTo>
                  <a:pt x="1057" y="2591"/>
                  <a:pt x="1023" y="2587"/>
                  <a:pt x="1005" y="2611"/>
                </a:cubicBezTo>
                <a:cubicBezTo>
                  <a:pt x="987" y="2635"/>
                  <a:pt x="984" y="2687"/>
                  <a:pt x="963" y="2725"/>
                </a:cubicBezTo>
                <a:cubicBezTo>
                  <a:pt x="942" y="2763"/>
                  <a:pt x="898" y="2789"/>
                  <a:pt x="877" y="2842"/>
                </a:cubicBezTo>
                <a:cubicBezTo>
                  <a:pt x="856" y="2895"/>
                  <a:pt x="836" y="2987"/>
                  <a:pt x="840" y="3040"/>
                </a:cubicBezTo>
                <a:cubicBezTo>
                  <a:pt x="844" y="3093"/>
                  <a:pt x="888" y="3133"/>
                  <a:pt x="904" y="3163"/>
                </a:cubicBezTo>
                <a:cubicBezTo>
                  <a:pt x="920" y="3193"/>
                  <a:pt x="925" y="3196"/>
                  <a:pt x="936" y="3220"/>
                </a:cubicBezTo>
                <a:cubicBezTo>
                  <a:pt x="947" y="3244"/>
                  <a:pt x="952" y="3284"/>
                  <a:pt x="970" y="3309"/>
                </a:cubicBezTo>
                <a:cubicBezTo>
                  <a:pt x="988" y="3334"/>
                  <a:pt x="1021" y="3351"/>
                  <a:pt x="1044" y="3370"/>
                </a:cubicBezTo>
                <a:cubicBezTo>
                  <a:pt x="1067" y="3389"/>
                  <a:pt x="1087" y="3403"/>
                  <a:pt x="1107" y="3421"/>
                </a:cubicBezTo>
                <a:cubicBezTo>
                  <a:pt x="1127" y="3439"/>
                  <a:pt x="1148" y="3462"/>
                  <a:pt x="1164" y="3480"/>
                </a:cubicBezTo>
                <a:cubicBezTo>
                  <a:pt x="1180" y="3498"/>
                  <a:pt x="1189" y="3514"/>
                  <a:pt x="1204" y="3531"/>
                </a:cubicBezTo>
                <a:cubicBezTo>
                  <a:pt x="1219" y="3548"/>
                  <a:pt x="1247" y="3569"/>
                  <a:pt x="1257" y="3582"/>
                </a:cubicBezTo>
                <a:cubicBezTo>
                  <a:pt x="1267" y="3595"/>
                  <a:pt x="1261" y="3598"/>
                  <a:pt x="1267" y="3609"/>
                </a:cubicBezTo>
                <a:cubicBezTo>
                  <a:pt x="1273" y="3620"/>
                  <a:pt x="1284" y="3636"/>
                  <a:pt x="1291" y="3648"/>
                </a:cubicBezTo>
                <a:cubicBezTo>
                  <a:pt x="1298" y="3660"/>
                  <a:pt x="1307" y="3670"/>
                  <a:pt x="1311" y="3678"/>
                </a:cubicBezTo>
                <a:cubicBezTo>
                  <a:pt x="1315" y="3686"/>
                  <a:pt x="1309" y="3690"/>
                  <a:pt x="1314" y="3699"/>
                </a:cubicBezTo>
                <a:cubicBezTo>
                  <a:pt x="1319" y="3708"/>
                  <a:pt x="1334" y="3720"/>
                  <a:pt x="1338" y="3732"/>
                </a:cubicBezTo>
                <a:cubicBezTo>
                  <a:pt x="1342" y="3744"/>
                  <a:pt x="1337" y="3762"/>
                  <a:pt x="1339" y="3774"/>
                </a:cubicBezTo>
                <a:cubicBezTo>
                  <a:pt x="1341" y="3786"/>
                  <a:pt x="1347" y="3791"/>
                  <a:pt x="1350" y="3804"/>
                </a:cubicBezTo>
                <a:cubicBezTo>
                  <a:pt x="1353" y="3817"/>
                  <a:pt x="1349" y="3838"/>
                  <a:pt x="1359" y="3852"/>
                </a:cubicBezTo>
                <a:cubicBezTo>
                  <a:pt x="1369" y="3866"/>
                  <a:pt x="1388" y="3875"/>
                  <a:pt x="1407" y="3885"/>
                </a:cubicBezTo>
                <a:cubicBezTo>
                  <a:pt x="1426" y="3895"/>
                  <a:pt x="1458" y="3904"/>
                  <a:pt x="1474" y="3912"/>
                </a:cubicBezTo>
                <a:cubicBezTo>
                  <a:pt x="1490" y="3920"/>
                  <a:pt x="1493" y="3927"/>
                  <a:pt x="1503" y="3936"/>
                </a:cubicBezTo>
                <a:cubicBezTo>
                  <a:pt x="1513" y="3945"/>
                  <a:pt x="1530" y="3951"/>
                  <a:pt x="1533" y="3964"/>
                </a:cubicBezTo>
                <a:cubicBezTo>
                  <a:pt x="1536" y="3977"/>
                  <a:pt x="1533" y="3998"/>
                  <a:pt x="1522" y="4015"/>
                </a:cubicBezTo>
                <a:cubicBezTo>
                  <a:pt x="1511" y="4032"/>
                  <a:pt x="1485" y="4051"/>
                  <a:pt x="1468" y="4063"/>
                </a:cubicBezTo>
                <a:cubicBezTo>
                  <a:pt x="1451" y="4075"/>
                  <a:pt x="1441" y="4085"/>
                  <a:pt x="1417" y="4090"/>
                </a:cubicBezTo>
                <a:cubicBezTo>
                  <a:pt x="1393" y="4095"/>
                  <a:pt x="1346" y="4093"/>
                  <a:pt x="1323" y="4095"/>
                </a:cubicBezTo>
                <a:cubicBezTo>
                  <a:pt x="1300" y="4097"/>
                  <a:pt x="1293" y="4102"/>
                  <a:pt x="1276" y="4101"/>
                </a:cubicBezTo>
                <a:cubicBezTo>
                  <a:pt x="1259" y="4100"/>
                  <a:pt x="1235" y="4095"/>
                  <a:pt x="1219" y="4090"/>
                </a:cubicBezTo>
                <a:cubicBezTo>
                  <a:pt x="1203" y="4085"/>
                  <a:pt x="1193" y="4075"/>
                  <a:pt x="1179" y="4072"/>
                </a:cubicBezTo>
                <a:cubicBezTo>
                  <a:pt x="1165" y="4069"/>
                  <a:pt x="1146" y="4066"/>
                  <a:pt x="1132" y="4069"/>
                </a:cubicBezTo>
                <a:cubicBezTo>
                  <a:pt x="1118" y="4072"/>
                  <a:pt x="1103" y="4081"/>
                  <a:pt x="1093" y="4090"/>
                </a:cubicBezTo>
                <a:cubicBezTo>
                  <a:pt x="1083" y="4099"/>
                  <a:pt x="1077" y="4113"/>
                  <a:pt x="1074" y="4125"/>
                </a:cubicBezTo>
                <a:cubicBezTo>
                  <a:pt x="1071" y="4137"/>
                  <a:pt x="1072" y="4159"/>
                  <a:pt x="1077" y="4164"/>
                </a:cubicBezTo>
                <a:cubicBezTo>
                  <a:pt x="1082" y="4169"/>
                  <a:pt x="1096" y="4160"/>
                  <a:pt x="1105" y="4156"/>
                </a:cubicBezTo>
                <a:cubicBezTo>
                  <a:pt x="1114" y="4152"/>
                  <a:pt x="1127" y="4144"/>
                  <a:pt x="1134" y="4140"/>
                </a:cubicBezTo>
                <a:cubicBezTo>
                  <a:pt x="1141" y="4136"/>
                  <a:pt x="1140" y="4132"/>
                  <a:pt x="1147" y="4131"/>
                </a:cubicBezTo>
                <a:cubicBezTo>
                  <a:pt x="1154" y="4130"/>
                  <a:pt x="1170" y="4127"/>
                  <a:pt x="1177" y="4132"/>
                </a:cubicBezTo>
                <a:cubicBezTo>
                  <a:pt x="1184" y="4137"/>
                  <a:pt x="1187" y="4155"/>
                  <a:pt x="1192" y="4164"/>
                </a:cubicBezTo>
                <a:cubicBezTo>
                  <a:pt x="1197" y="4173"/>
                  <a:pt x="1204" y="4181"/>
                  <a:pt x="1207" y="4185"/>
                </a:cubicBezTo>
                <a:lnTo>
                  <a:pt x="1210" y="4186"/>
                </a:lnTo>
                <a:lnTo>
                  <a:pt x="2215" y="4186"/>
                </a:lnTo>
                <a:lnTo>
                  <a:pt x="2215" y="580"/>
                </a:lnTo>
                <a:lnTo>
                  <a:pt x="2214" y="580"/>
                </a:lnTo>
                <a:cubicBezTo>
                  <a:pt x="2206" y="576"/>
                  <a:pt x="2184" y="557"/>
                  <a:pt x="2169" y="556"/>
                </a:cubicBezTo>
                <a:cubicBezTo>
                  <a:pt x="2154" y="555"/>
                  <a:pt x="2130" y="564"/>
                  <a:pt x="2125" y="574"/>
                </a:cubicBezTo>
                <a:cubicBezTo>
                  <a:pt x="2120" y="584"/>
                  <a:pt x="2143" y="606"/>
                  <a:pt x="2136" y="615"/>
                </a:cubicBezTo>
                <a:cubicBezTo>
                  <a:pt x="2129" y="624"/>
                  <a:pt x="2098" y="620"/>
                  <a:pt x="2080" y="627"/>
                </a:cubicBezTo>
                <a:cubicBezTo>
                  <a:pt x="2062" y="634"/>
                  <a:pt x="2054" y="642"/>
                  <a:pt x="2029" y="657"/>
                </a:cubicBezTo>
                <a:cubicBezTo>
                  <a:pt x="2004" y="672"/>
                  <a:pt x="1962" y="693"/>
                  <a:pt x="1929" y="717"/>
                </a:cubicBezTo>
                <a:cubicBezTo>
                  <a:pt x="1896" y="741"/>
                  <a:pt x="1855" y="778"/>
                  <a:pt x="1830" y="799"/>
                </a:cubicBezTo>
                <a:cubicBezTo>
                  <a:pt x="1805" y="820"/>
                  <a:pt x="1794" y="829"/>
                  <a:pt x="1782" y="844"/>
                </a:cubicBezTo>
                <a:cubicBezTo>
                  <a:pt x="1770" y="859"/>
                  <a:pt x="1767" y="870"/>
                  <a:pt x="1758" y="888"/>
                </a:cubicBezTo>
                <a:cubicBezTo>
                  <a:pt x="1749" y="906"/>
                  <a:pt x="1739" y="938"/>
                  <a:pt x="1728" y="952"/>
                </a:cubicBezTo>
                <a:cubicBezTo>
                  <a:pt x="1717" y="966"/>
                  <a:pt x="1702" y="965"/>
                  <a:pt x="1692" y="972"/>
                </a:cubicBezTo>
                <a:cubicBezTo>
                  <a:pt x="1682" y="979"/>
                  <a:pt x="1680" y="993"/>
                  <a:pt x="1671" y="993"/>
                </a:cubicBezTo>
                <a:cubicBezTo>
                  <a:pt x="1662" y="993"/>
                  <a:pt x="1647" y="975"/>
                  <a:pt x="1639" y="972"/>
                </a:cubicBezTo>
                <a:cubicBezTo>
                  <a:pt x="1631" y="969"/>
                  <a:pt x="1625" y="967"/>
                  <a:pt x="1620" y="976"/>
                </a:cubicBezTo>
                <a:cubicBezTo>
                  <a:pt x="1615" y="985"/>
                  <a:pt x="1616" y="1011"/>
                  <a:pt x="1608" y="1027"/>
                </a:cubicBezTo>
                <a:cubicBezTo>
                  <a:pt x="1600" y="1043"/>
                  <a:pt x="1587" y="1058"/>
                  <a:pt x="1569" y="1071"/>
                </a:cubicBezTo>
                <a:cubicBezTo>
                  <a:pt x="1551" y="1084"/>
                  <a:pt x="1518" y="1095"/>
                  <a:pt x="1498" y="1105"/>
                </a:cubicBezTo>
                <a:cubicBezTo>
                  <a:pt x="1478" y="1115"/>
                  <a:pt x="1461" y="1133"/>
                  <a:pt x="1450" y="1134"/>
                </a:cubicBezTo>
                <a:cubicBezTo>
                  <a:pt x="1439" y="1135"/>
                  <a:pt x="1434" y="1124"/>
                  <a:pt x="1432" y="1110"/>
                </a:cubicBezTo>
                <a:cubicBezTo>
                  <a:pt x="1430" y="1096"/>
                  <a:pt x="1427" y="1065"/>
                  <a:pt x="1435" y="1051"/>
                </a:cubicBezTo>
                <a:cubicBezTo>
                  <a:pt x="1443" y="1037"/>
                  <a:pt x="1469" y="1036"/>
                  <a:pt x="1479" y="1027"/>
                </a:cubicBezTo>
                <a:cubicBezTo>
                  <a:pt x="1489" y="1018"/>
                  <a:pt x="1486" y="1003"/>
                  <a:pt x="1492" y="997"/>
                </a:cubicBezTo>
                <a:cubicBezTo>
                  <a:pt x="1498" y="991"/>
                  <a:pt x="1505" y="992"/>
                  <a:pt x="1516" y="990"/>
                </a:cubicBezTo>
                <a:cubicBezTo>
                  <a:pt x="1527" y="988"/>
                  <a:pt x="1546" y="992"/>
                  <a:pt x="1558" y="988"/>
                </a:cubicBezTo>
                <a:cubicBezTo>
                  <a:pt x="1570" y="984"/>
                  <a:pt x="1580" y="975"/>
                  <a:pt x="1587" y="966"/>
                </a:cubicBezTo>
                <a:cubicBezTo>
                  <a:pt x="1594" y="957"/>
                  <a:pt x="1602" y="944"/>
                  <a:pt x="1599" y="934"/>
                </a:cubicBezTo>
                <a:cubicBezTo>
                  <a:pt x="1596" y="924"/>
                  <a:pt x="1573" y="915"/>
                  <a:pt x="1569" y="906"/>
                </a:cubicBezTo>
                <a:cubicBezTo>
                  <a:pt x="1565" y="897"/>
                  <a:pt x="1568" y="888"/>
                  <a:pt x="1573" y="882"/>
                </a:cubicBezTo>
                <a:cubicBezTo>
                  <a:pt x="1578" y="876"/>
                  <a:pt x="1593" y="875"/>
                  <a:pt x="1602" y="871"/>
                </a:cubicBezTo>
                <a:cubicBezTo>
                  <a:pt x="1611" y="867"/>
                  <a:pt x="1619" y="863"/>
                  <a:pt x="1627" y="856"/>
                </a:cubicBezTo>
                <a:cubicBezTo>
                  <a:pt x="1635" y="849"/>
                  <a:pt x="1651" y="836"/>
                  <a:pt x="1651" y="829"/>
                </a:cubicBezTo>
                <a:cubicBezTo>
                  <a:pt x="1651" y="822"/>
                  <a:pt x="1638" y="812"/>
                  <a:pt x="1629" y="811"/>
                </a:cubicBezTo>
                <a:cubicBezTo>
                  <a:pt x="1620" y="810"/>
                  <a:pt x="1607" y="817"/>
                  <a:pt x="1597" y="820"/>
                </a:cubicBezTo>
                <a:cubicBezTo>
                  <a:pt x="1587" y="823"/>
                  <a:pt x="1579" y="830"/>
                  <a:pt x="1569" y="829"/>
                </a:cubicBezTo>
                <a:cubicBezTo>
                  <a:pt x="1559" y="828"/>
                  <a:pt x="1543" y="827"/>
                  <a:pt x="1539" y="811"/>
                </a:cubicBezTo>
                <a:cubicBezTo>
                  <a:pt x="1535" y="795"/>
                  <a:pt x="1540" y="750"/>
                  <a:pt x="1542" y="730"/>
                </a:cubicBezTo>
                <a:cubicBezTo>
                  <a:pt x="1544" y="710"/>
                  <a:pt x="1559" y="707"/>
                  <a:pt x="1554" y="693"/>
                </a:cubicBezTo>
                <a:cubicBezTo>
                  <a:pt x="1549" y="679"/>
                  <a:pt x="1515" y="663"/>
                  <a:pt x="1515" y="646"/>
                </a:cubicBezTo>
                <a:cubicBezTo>
                  <a:pt x="1515" y="629"/>
                  <a:pt x="1538" y="601"/>
                  <a:pt x="1551" y="588"/>
                </a:cubicBezTo>
                <a:cubicBezTo>
                  <a:pt x="1564" y="575"/>
                  <a:pt x="1580" y="582"/>
                  <a:pt x="1596" y="570"/>
                </a:cubicBezTo>
                <a:cubicBezTo>
                  <a:pt x="1612" y="558"/>
                  <a:pt x="1634" y="534"/>
                  <a:pt x="1648" y="516"/>
                </a:cubicBezTo>
                <a:cubicBezTo>
                  <a:pt x="1662" y="498"/>
                  <a:pt x="1665" y="482"/>
                  <a:pt x="1678" y="463"/>
                </a:cubicBezTo>
                <a:cubicBezTo>
                  <a:pt x="1691" y="444"/>
                  <a:pt x="1708" y="426"/>
                  <a:pt x="1723" y="400"/>
                </a:cubicBezTo>
                <a:cubicBezTo>
                  <a:pt x="1738" y="374"/>
                  <a:pt x="1757" y="340"/>
                  <a:pt x="1767" y="309"/>
                </a:cubicBezTo>
                <a:cubicBezTo>
                  <a:pt x="1777" y="278"/>
                  <a:pt x="1789" y="243"/>
                  <a:pt x="1783" y="211"/>
                </a:cubicBezTo>
                <a:cubicBezTo>
                  <a:pt x="1777" y="179"/>
                  <a:pt x="1741" y="139"/>
                  <a:pt x="1728" y="117"/>
                </a:cubicBezTo>
                <a:cubicBezTo>
                  <a:pt x="1715" y="95"/>
                  <a:pt x="1718" y="96"/>
                  <a:pt x="1707" y="79"/>
                </a:cubicBezTo>
                <a:cubicBezTo>
                  <a:pt x="1696" y="62"/>
                  <a:pt x="1676" y="29"/>
                  <a:pt x="1659" y="16"/>
                </a:cubicBezTo>
                <a:cubicBezTo>
                  <a:pt x="1642" y="3"/>
                  <a:pt x="1620" y="0"/>
                  <a:pt x="1603" y="0"/>
                </a:cubicBezTo>
                <a:cubicBezTo>
                  <a:pt x="1586" y="0"/>
                  <a:pt x="1572" y="13"/>
                  <a:pt x="1558" y="18"/>
                </a:cubicBezTo>
                <a:cubicBezTo>
                  <a:pt x="1544" y="23"/>
                  <a:pt x="1536" y="23"/>
                  <a:pt x="1521" y="30"/>
                </a:cubicBezTo>
                <a:cubicBezTo>
                  <a:pt x="1506" y="37"/>
                  <a:pt x="1488" y="51"/>
                  <a:pt x="1467" y="61"/>
                </a:cubicBezTo>
                <a:cubicBezTo>
                  <a:pt x="1446" y="71"/>
                  <a:pt x="1416" y="74"/>
                  <a:pt x="1396" y="91"/>
                </a:cubicBezTo>
                <a:cubicBezTo>
                  <a:pt x="1376" y="108"/>
                  <a:pt x="1368" y="142"/>
                  <a:pt x="1348" y="162"/>
                </a:cubicBezTo>
                <a:cubicBezTo>
                  <a:pt x="1328" y="182"/>
                  <a:pt x="1287" y="198"/>
                  <a:pt x="1278" y="210"/>
                </a:cubicBezTo>
                <a:cubicBezTo>
                  <a:pt x="1269" y="222"/>
                  <a:pt x="1298" y="228"/>
                  <a:pt x="1293" y="237"/>
                </a:cubicBezTo>
                <a:cubicBezTo>
                  <a:pt x="1288" y="246"/>
                  <a:pt x="1260" y="250"/>
                  <a:pt x="1249" y="264"/>
                </a:cubicBezTo>
                <a:cubicBezTo>
                  <a:pt x="1238" y="278"/>
                  <a:pt x="1237" y="303"/>
                  <a:pt x="1225" y="319"/>
                </a:cubicBezTo>
                <a:cubicBezTo>
                  <a:pt x="1213" y="335"/>
                  <a:pt x="1194" y="326"/>
                  <a:pt x="1174" y="358"/>
                </a:cubicBezTo>
                <a:cubicBezTo>
                  <a:pt x="1154" y="390"/>
                  <a:pt x="1135" y="474"/>
                  <a:pt x="1105" y="508"/>
                </a:cubicBezTo>
                <a:cubicBezTo>
                  <a:pt x="1075" y="542"/>
                  <a:pt x="1023" y="544"/>
                  <a:pt x="993" y="561"/>
                </a:cubicBezTo>
                <a:cubicBezTo>
                  <a:pt x="963" y="578"/>
                  <a:pt x="951" y="598"/>
                  <a:pt x="928" y="612"/>
                </a:cubicBezTo>
                <a:cubicBezTo>
                  <a:pt x="905" y="626"/>
                  <a:pt x="878" y="619"/>
                  <a:pt x="853" y="643"/>
                </a:cubicBezTo>
                <a:cubicBezTo>
                  <a:pt x="828" y="667"/>
                  <a:pt x="801" y="729"/>
                  <a:pt x="778" y="757"/>
                </a:cubicBezTo>
                <a:cubicBezTo>
                  <a:pt x="755" y="785"/>
                  <a:pt x="746" y="793"/>
                  <a:pt x="717" y="808"/>
                </a:cubicBezTo>
                <a:cubicBezTo>
                  <a:pt x="688" y="823"/>
                  <a:pt x="635" y="837"/>
                  <a:pt x="603" y="849"/>
                </a:cubicBezTo>
                <a:cubicBezTo>
                  <a:pt x="571" y="861"/>
                  <a:pt x="546" y="874"/>
                  <a:pt x="528" y="877"/>
                </a:cubicBezTo>
                <a:cubicBezTo>
                  <a:pt x="510" y="880"/>
                  <a:pt x="508" y="874"/>
                  <a:pt x="493" y="870"/>
                </a:cubicBezTo>
                <a:cubicBezTo>
                  <a:pt x="478" y="866"/>
                  <a:pt x="453" y="857"/>
                  <a:pt x="439" y="852"/>
                </a:cubicBezTo>
                <a:cubicBezTo>
                  <a:pt x="425" y="847"/>
                  <a:pt x="431" y="842"/>
                  <a:pt x="408" y="840"/>
                </a:cubicBezTo>
                <a:cubicBezTo>
                  <a:pt x="385" y="838"/>
                  <a:pt x="330" y="833"/>
                  <a:pt x="300" y="837"/>
                </a:cubicBezTo>
                <a:cubicBezTo>
                  <a:pt x="270" y="841"/>
                  <a:pt x="243" y="856"/>
                  <a:pt x="226" y="865"/>
                </a:cubicBezTo>
                <a:cubicBezTo>
                  <a:pt x="209" y="874"/>
                  <a:pt x="227" y="872"/>
                  <a:pt x="196" y="894"/>
                </a:cubicBezTo>
                <a:cubicBezTo>
                  <a:pt x="165" y="916"/>
                  <a:pt x="69" y="964"/>
                  <a:pt x="37" y="997"/>
                </a:cubicBezTo>
                <a:cubicBezTo>
                  <a:pt x="5" y="1030"/>
                  <a:pt x="12" y="1066"/>
                  <a:pt x="7" y="1092"/>
                </a:cubicBezTo>
                <a:cubicBezTo>
                  <a:pt x="2" y="1118"/>
                  <a:pt x="0" y="1132"/>
                  <a:pt x="7" y="1153"/>
                </a:cubicBezTo>
                <a:cubicBezTo>
                  <a:pt x="14" y="1174"/>
                  <a:pt x="38" y="1197"/>
                  <a:pt x="49" y="1221"/>
                </a:cubicBezTo>
                <a:cubicBezTo>
                  <a:pt x="60" y="1245"/>
                  <a:pt x="59" y="1271"/>
                  <a:pt x="73" y="1299"/>
                </a:cubicBezTo>
                <a:cubicBezTo>
                  <a:pt x="87" y="1327"/>
                  <a:pt x="111" y="1363"/>
                  <a:pt x="132" y="1390"/>
                </a:cubicBezTo>
                <a:cubicBezTo>
                  <a:pt x="153" y="1417"/>
                  <a:pt x="183" y="1442"/>
                  <a:pt x="201" y="1464"/>
                </a:cubicBezTo>
                <a:cubicBezTo>
                  <a:pt x="219" y="1486"/>
                  <a:pt x="227" y="1508"/>
                  <a:pt x="238" y="1525"/>
                </a:cubicBezTo>
                <a:cubicBezTo>
                  <a:pt x="249" y="1542"/>
                  <a:pt x="250" y="1545"/>
                  <a:pt x="265" y="1564"/>
                </a:cubicBezTo>
                <a:cubicBezTo>
                  <a:pt x="280" y="1583"/>
                  <a:pt x="303" y="1620"/>
                  <a:pt x="328" y="1639"/>
                </a:cubicBezTo>
                <a:cubicBezTo>
                  <a:pt x="353" y="1658"/>
                  <a:pt x="397" y="1666"/>
                  <a:pt x="412" y="1678"/>
                </a:cubicBezTo>
                <a:cubicBezTo>
                  <a:pt x="427" y="1690"/>
                  <a:pt x="411" y="1701"/>
                  <a:pt x="417" y="1711"/>
                </a:cubicBezTo>
                <a:cubicBezTo>
                  <a:pt x="423" y="1721"/>
                  <a:pt x="440" y="1729"/>
                  <a:pt x="448" y="1738"/>
                </a:cubicBezTo>
                <a:cubicBezTo>
                  <a:pt x="456" y="1747"/>
                  <a:pt x="464" y="1753"/>
                  <a:pt x="466" y="1765"/>
                </a:cubicBezTo>
                <a:cubicBezTo>
                  <a:pt x="468" y="1777"/>
                  <a:pt x="470" y="1795"/>
                  <a:pt x="462" y="1810"/>
                </a:cubicBezTo>
                <a:cubicBezTo>
                  <a:pt x="454" y="1825"/>
                  <a:pt x="422" y="1843"/>
                  <a:pt x="420" y="1855"/>
                </a:cubicBezTo>
                <a:cubicBezTo>
                  <a:pt x="418" y="1867"/>
                  <a:pt x="433" y="1886"/>
                  <a:pt x="448" y="1882"/>
                </a:cubicBezTo>
                <a:cubicBezTo>
                  <a:pt x="463" y="1878"/>
                  <a:pt x="499" y="1844"/>
                  <a:pt x="511" y="1831"/>
                </a:cubicBezTo>
                <a:cubicBezTo>
                  <a:pt x="523" y="1818"/>
                  <a:pt x="515" y="1809"/>
                  <a:pt x="520" y="1801"/>
                </a:cubicBezTo>
                <a:cubicBezTo>
                  <a:pt x="525" y="1793"/>
                  <a:pt x="532" y="1781"/>
                  <a:pt x="541" y="1782"/>
                </a:cubicBezTo>
                <a:cubicBezTo>
                  <a:pt x="550" y="1783"/>
                  <a:pt x="564" y="1794"/>
                  <a:pt x="576" y="1806"/>
                </a:cubicBezTo>
                <a:cubicBezTo>
                  <a:pt x="588" y="1818"/>
                  <a:pt x="599" y="1840"/>
                  <a:pt x="615" y="1857"/>
                </a:cubicBezTo>
                <a:cubicBezTo>
                  <a:pt x="631" y="1874"/>
                  <a:pt x="641" y="1896"/>
                  <a:pt x="675" y="1909"/>
                </a:cubicBezTo>
                <a:cubicBezTo>
                  <a:pt x="709" y="1922"/>
                  <a:pt x="784" y="1927"/>
                  <a:pt x="820" y="1932"/>
                </a:cubicBezTo>
                <a:cubicBezTo>
                  <a:pt x="856" y="1937"/>
                  <a:pt x="867" y="1940"/>
                  <a:pt x="891" y="1938"/>
                </a:cubicBezTo>
                <a:cubicBezTo>
                  <a:pt x="915" y="1936"/>
                  <a:pt x="945" y="1929"/>
                  <a:pt x="964" y="1917"/>
                </a:cubicBezTo>
                <a:cubicBezTo>
                  <a:pt x="983" y="1905"/>
                  <a:pt x="1003" y="1888"/>
                  <a:pt x="1008" y="1866"/>
                </a:cubicBezTo>
                <a:cubicBezTo>
                  <a:pt x="1013" y="1844"/>
                  <a:pt x="979" y="1802"/>
                  <a:pt x="993" y="1782"/>
                </a:cubicBezTo>
                <a:cubicBezTo>
                  <a:pt x="1007" y="1762"/>
                  <a:pt x="1067" y="1763"/>
                  <a:pt x="1093" y="1746"/>
                </a:cubicBezTo>
                <a:cubicBezTo>
                  <a:pt x="1119" y="1729"/>
                  <a:pt x="1139" y="1695"/>
                  <a:pt x="1149" y="1681"/>
                </a:cubicBezTo>
                <a:cubicBezTo>
                  <a:pt x="1159" y="1667"/>
                  <a:pt x="1155" y="1670"/>
                  <a:pt x="1155" y="1660"/>
                </a:cubicBezTo>
                <a:cubicBezTo>
                  <a:pt x="1155" y="1650"/>
                  <a:pt x="1141" y="1628"/>
                  <a:pt x="1150" y="1620"/>
                </a:cubicBezTo>
                <a:cubicBezTo>
                  <a:pt x="1159" y="1612"/>
                  <a:pt x="1195" y="1618"/>
                  <a:pt x="1209" y="1612"/>
                </a:cubicBezTo>
                <a:cubicBezTo>
                  <a:pt x="1223" y="1606"/>
                  <a:pt x="1218" y="1589"/>
                  <a:pt x="1236" y="1581"/>
                </a:cubicBezTo>
                <a:cubicBezTo>
                  <a:pt x="1254" y="1573"/>
                  <a:pt x="1293" y="1565"/>
                  <a:pt x="1317" y="1563"/>
                </a:cubicBezTo>
                <a:cubicBezTo>
                  <a:pt x="1341" y="1561"/>
                  <a:pt x="1357" y="1556"/>
                  <a:pt x="1383" y="1569"/>
                </a:cubicBezTo>
                <a:cubicBezTo>
                  <a:pt x="1409" y="1582"/>
                  <a:pt x="1449" y="1628"/>
                  <a:pt x="1474" y="1641"/>
                </a:cubicBezTo>
                <a:cubicBezTo>
                  <a:pt x="1499" y="1654"/>
                  <a:pt x="1516" y="1637"/>
                  <a:pt x="1536" y="1645"/>
                </a:cubicBezTo>
                <a:cubicBezTo>
                  <a:pt x="1556" y="1653"/>
                  <a:pt x="1574" y="1681"/>
                  <a:pt x="1594" y="1690"/>
                </a:cubicBezTo>
                <a:cubicBezTo>
                  <a:pt x="1614" y="1699"/>
                  <a:pt x="1637" y="1702"/>
                  <a:pt x="1657" y="1702"/>
                </a:cubicBezTo>
                <a:cubicBezTo>
                  <a:pt x="1677" y="1702"/>
                  <a:pt x="1701" y="1695"/>
                  <a:pt x="1717" y="1692"/>
                </a:cubicBezTo>
                <a:cubicBezTo>
                  <a:pt x="1733" y="1689"/>
                  <a:pt x="1742" y="1688"/>
                  <a:pt x="1753" y="1686"/>
                </a:cubicBezTo>
                <a:cubicBezTo>
                  <a:pt x="1764" y="1684"/>
                  <a:pt x="1773" y="1686"/>
                  <a:pt x="1785" y="1680"/>
                </a:cubicBezTo>
                <a:cubicBezTo>
                  <a:pt x="1797" y="1674"/>
                  <a:pt x="1813" y="1653"/>
                  <a:pt x="1825" y="1653"/>
                </a:cubicBezTo>
                <a:cubicBezTo>
                  <a:pt x="1837" y="1653"/>
                  <a:pt x="1843" y="1674"/>
                  <a:pt x="1857" y="1681"/>
                </a:cubicBezTo>
                <a:cubicBezTo>
                  <a:pt x="1871" y="1688"/>
                  <a:pt x="1891" y="1695"/>
                  <a:pt x="1912" y="1698"/>
                </a:cubicBezTo>
                <a:cubicBezTo>
                  <a:pt x="1933" y="1701"/>
                  <a:pt x="1968" y="1701"/>
                  <a:pt x="1983" y="1698"/>
                </a:cubicBezTo>
                <a:cubicBezTo>
                  <a:pt x="1998" y="1695"/>
                  <a:pt x="1999" y="1680"/>
                  <a:pt x="2005" y="1680"/>
                </a:cubicBezTo>
                <a:cubicBezTo>
                  <a:pt x="2011" y="1680"/>
                  <a:pt x="2019" y="1688"/>
                  <a:pt x="2017" y="1698"/>
                </a:cubicBezTo>
                <a:cubicBezTo>
                  <a:pt x="2015" y="1708"/>
                  <a:pt x="1997" y="1728"/>
                  <a:pt x="1995" y="1743"/>
                </a:cubicBezTo>
                <a:cubicBezTo>
                  <a:pt x="1993" y="1758"/>
                  <a:pt x="2007" y="1773"/>
                  <a:pt x="2002" y="1786"/>
                </a:cubicBezTo>
                <a:cubicBezTo>
                  <a:pt x="1997" y="1799"/>
                  <a:pt x="1972" y="1812"/>
                  <a:pt x="1965" y="1822"/>
                </a:cubicBezTo>
                <a:cubicBezTo>
                  <a:pt x="1958" y="1832"/>
                  <a:pt x="1962" y="1838"/>
                  <a:pt x="1960" y="1846"/>
                </a:cubicBezTo>
                <a:cubicBezTo>
                  <a:pt x="1958" y="1854"/>
                  <a:pt x="1949" y="1862"/>
                  <a:pt x="1954" y="1870"/>
                </a:cubicBezTo>
                <a:cubicBezTo>
                  <a:pt x="1959" y="1878"/>
                  <a:pt x="1995" y="1879"/>
                  <a:pt x="1989" y="1893"/>
                </a:cubicBezTo>
                <a:cubicBezTo>
                  <a:pt x="1983" y="1907"/>
                  <a:pt x="1935" y="1946"/>
                  <a:pt x="1918" y="1953"/>
                </a:cubicBezTo>
                <a:cubicBezTo>
                  <a:pt x="1901" y="1960"/>
                  <a:pt x="1893" y="1943"/>
                  <a:pt x="1888" y="1933"/>
                </a:cubicBezTo>
                <a:cubicBezTo>
                  <a:pt x="1883" y="1923"/>
                  <a:pt x="1889" y="1903"/>
                  <a:pt x="1885" y="1894"/>
                </a:cubicBezTo>
                <a:cubicBezTo>
                  <a:pt x="1881" y="1885"/>
                  <a:pt x="1873" y="1876"/>
                  <a:pt x="1863" y="1879"/>
                </a:cubicBezTo>
                <a:cubicBezTo>
                  <a:pt x="1853" y="1882"/>
                  <a:pt x="1839" y="1909"/>
                  <a:pt x="1825" y="1914"/>
                </a:cubicBezTo>
                <a:cubicBezTo>
                  <a:pt x="1811" y="1919"/>
                  <a:pt x="1800" y="1898"/>
                  <a:pt x="1776" y="1912"/>
                </a:cubicBezTo>
                <a:cubicBezTo>
                  <a:pt x="1752" y="1926"/>
                  <a:pt x="1707" y="1988"/>
                  <a:pt x="1683" y="1996"/>
                </a:cubicBezTo>
                <a:cubicBezTo>
                  <a:pt x="1659" y="2004"/>
                  <a:pt x="1643" y="1961"/>
                  <a:pt x="1630" y="1959"/>
                </a:cubicBezTo>
                <a:cubicBezTo>
                  <a:pt x="1617" y="1957"/>
                  <a:pt x="1608" y="1972"/>
                  <a:pt x="1603" y="1986"/>
                </a:cubicBezTo>
                <a:cubicBezTo>
                  <a:pt x="1598" y="2000"/>
                  <a:pt x="1610" y="2029"/>
                  <a:pt x="1599" y="2041"/>
                </a:cubicBezTo>
                <a:cubicBezTo>
                  <a:pt x="1588" y="2053"/>
                  <a:pt x="1557" y="2049"/>
                  <a:pt x="1537" y="2058"/>
                </a:cubicBezTo>
                <a:cubicBezTo>
                  <a:pt x="1517" y="2067"/>
                  <a:pt x="1498" y="2092"/>
                  <a:pt x="1476" y="2097"/>
                </a:cubicBezTo>
                <a:cubicBezTo>
                  <a:pt x="1454" y="2102"/>
                  <a:pt x="1423" y="2086"/>
                  <a:pt x="1404" y="2088"/>
                </a:cubicBezTo>
                <a:cubicBezTo>
                  <a:pt x="1385" y="2090"/>
                  <a:pt x="1369" y="2098"/>
                  <a:pt x="1362" y="2106"/>
                </a:cubicBezTo>
                <a:cubicBezTo>
                  <a:pt x="1355" y="2114"/>
                  <a:pt x="1360" y="2131"/>
                  <a:pt x="1362" y="2137"/>
                </a:cubicBezTo>
                <a:cubicBezTo>
                  <a:pt x="1364" y="2143"/>
                  <a:pt x="1366" y="2140"/>
                  <a:pt x="1375" y="2140"/>
                </a:cubicBezTo>
                <a:cubicBezTo>
                  <a:pt x="1384" y="2140"/>
                  <a:pt x="1409" y="2136"/>
                  <a:pt x="1419" y="2137"/>
                </a:cubicBezTo>
                <a:cubicBezTo>
                  <a:pt x="1429" y="2138"/>
                  <a:pt x="1434" y="2140"/>
                  <a:pt x="1434" y="2149"/>
                </a:cubicBezTo>
                <a:cubicBezTo>
                  <a:pt x="1434" y="2158"/>
                  <a:pt x="1428" y="2186"/>
                  <a:pt x="1420" y="2190"/>
                </a:cubicBezTo>
                <a:cubicBezTo>
                  <a:pt x="1412" y="2194"/>
                  <a:pt x="1394" y="2175"/>
                  <a:pt x="1384" y="2175"/>
                </a:cubicBezTo>
                <a:cubicBezTo>
                  <a:pt x="1374" y="2175"/>
                  <a:pt x="1363" y="2187"/>
                  <a:pt x="1357" y="2190"/>
                </a:cubicBezTo>
                <a:close/>
              </a:path>
            </a:pathLst>
          </a:custGeom>
          <a:solidFill>
            <a:srgbClr val="00B0F0"/>
          </a:soli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1267" name="Freeform 4"/>
          <p:cNvSpPr/>
          <p:nvPr/>
        </p:nvSpPr>
        <p:spPr>
          <a:xfrm>
            <a:off x="6126163" y="2405063"/>
            <a:ext cx="725487" cy="955675"/>
          </a:xfrm>
          <a:custGeom>
            <a:avLst/>
            <a:gdLst/>
            <a:ahLst/>
            <a:cxnLst>
              <a:cxn ang="0">
                <a:pos x="221456" y="957262"/>
              </a:cxn>
              <a:cxn ang="0">
                <a:pos x="234553" y="941784"/>
              </a:cxn>
              <a:cxn ang="0">
                <a:pos x="227409" y="917971"/>
              </a:cxn>
              <a:cxn ang="0">
                <a:pos x="232171" y="891778"/>
              </a:cxn>
              <a:cxn ang="0">
                <a:pos x="214312" y="871537"/>
              </a:cxn>
              <a:cxn ang="0">
                <a:pos x="189309" y="821531"/>
              </a:cxn>
              <a:cxn ang="0">
                <a:pos x="148828" y="795337"/>
              </a:cxn>
              <a:cxn ang="0">
                <a:pos x="98821" y="696515"/>
              </a:cxn>
              <a:cxn ang="0">
                <a:pos x="85725" y="659606"/>
              </a:cxn>
              <a:cxn ang="0">
                <a:pos x="45243" y="607218"/>
              </a:cxn>
              <a:cxn ang="0">
                <a:pos x="3571" y="534590"/>
              </a:cxn>
              <a:cxn ang="0">
                <a:pos x="25003" y="428625"/>
              </a:cxn>
              <a:cxn ang="0">
                <a:pos x="77390" y="346471"/>
              </a:cxn>
              <a:cxn ang="0">
                <a:pos x="91678" y="263128"/>
              </a:cxn>
              <a:cxn ang="0">
                <a:pos x="157162" y="250031"/>
              </a:cxn>
              <a:cxn ang="0">
                <a:pos x="230981" y="214312"/>
              </a:cxn>
              <a:cxn ang="0">
                <a:pos x="280987" y="264318"/>
              </a:cxn>
              <a:cxn ang="0">
                <a:pos x="273843" y="298846"/>
              </a:cxn>
              <a:cxn ang="0">
                <a:pos x="309562" y="316706"/>
              </a:cxn>
              <a:cxn ang="0">
                <a:pos x="325040" y="307181"/>
              </a:cxn>
              <a:cxn ang="0">
                <a:pos x="364331" y="302418"/>
              </a:cxn>
              <a:cxn ang="0">
                <a:pos x="439340" y="245268"/>
              </a:cxn>
              <a:cxn ang="0">
                <a:pos x="500062" y="238125"/>
              </a:cxn>
              <a:cxn ang="0">
                <a:pos x="534590" y="225028"/>
              </a:cxn>
              <a:cxn ang="0">
                <a:pos x="578644" y="223837"/>
              </a:cxn>
              <a:cxn ang="0">
                <a:pos x="642937" y="178593"/>
              </a:cxn>
              <a:cxn ang="0">
                <a:pos x="650081" y="139303"/>
              </a:cxn>
              <a:cxn ang="0">
                <a:pos x="706040" y="113109"/>
              </a:cxn>
              <a:cxn ang="0">
                <a:pos x="721519" y="84534"/>
              </a:cxn>
              <a:cxn ang="0">
                <a:pos x="725091" y="0"/>
              </a:cxn>
            </a:cxnLst>
            <a:pathLst>
              <a:path w="609" h="804">
                <a:moveTo>
                  <a:pt x="186" y="804"/>
                </a:moveTo>
                <a:cubicBezTo>
                  <a:pt x="188" y="802"/>
                  <a:pt x="196" y="796"/>
                  <a:pt x="197" y="791"/>
                </a:cubicBezTo>
                <a:cubicBezTo>
                  <a:pt x="198" y="786"/>
                  <a:pt x="191" y="778"/>
                  <a:pt x="191" y="771"/>
                </a:cubicBezTo>
                <a:cubicBezTo>
                  <a:pt x="191" y="764"/>
                  <a:pt x="197" y="755"/>
                  <a:pt x="195" y="749"/>
                </a:cubicBezTo>
                <a:cubicBezTo>
                  <a:pt x="193" y="743"/>
                  <a:pt x="186" y="742"/>
                  <a:pt x="180" y="732"/>
                </a:cubicBezTo>
                <a:cubicBezTo>
                  <a:pt x="174" y="722"/>
                  <a:pt x="168" y="701"/>
                  <a:pt x="159" y="690"/>
                </a:cubicBezTo>
                <a:cubicBezTo>
                  <a:pt x="150" y="679"/>
                  <a:pt x="138" y="686"/>
                  <a:pt x="125" y="668"/>
                </a:cubicBezTo>
                <a:cubicBezTo>
                  <a:pt x="112" y="650"/>
                  <a:pt x="92" y="604"/>
                  <a:pt x="83" y="585"/>
                </a:cubicBezTo>
                <a:cubicBezTo>
                  <a:pt x="74" y="566"/>
                  <a:pt x="79" y="566"/>
                  <a:pt x="72" y="554"/>
                </a:cubicBezTo>
                <a:cubicBezTo>
                  <a:pt x="65" y="542"/>
                  <a:pt x="50" y="528"/>
                  <a:pt x="38" y="510"/>
                </a:cubicBezTo>
                <a:cubicBezTo>
                  <a:pt x="26" y="492"/>
                  <a:pt x="6" y="474"/>
                  <a:pt x="3" y="449"/>
                </a:cubicBezTo>
                <a:cubicBezTo>
                  <a:pt x="0" y="424"/>
                  <a:pt x="11" y="386"/>
                  <a:pt x="21" y="360"/>
                </a:cubicBezTo>
                <a:cubicBezTo>
                  <a:pt x="31" y="334"/>
                  <a:pt x="56" y="314"/>
                  <a:pt x="65" y="291"/>
                </a:cubicBezTo>
                <a:cubicBezTo>
                  <a:pt x="74" y="268"/>
                  <a:pt x="66" y="234"/>
                  <a:pt x="77" y="221"/>
                </a:cubicBezTo>
                <a:cubicBezTo>
                  <a:pt x="88" y="208"/>
                  <a:pt x="113" y="217"/>
                  <a:pt x="132" y="210"/>
                </a:cubicBezTo>
                <a:cubicBezTo>
                  <a:pt x="151" y="203"/>
                  <a:pt x="177" y="178"/>
                  <a:pt x="194" y="180"/>
                </a:cubicBezTo>
                <a:cubicBezTo>
                  <a:pt x="211" y="182"/>
                  <a:pt x="230" y="210"/>
                  <a:pt x="236" y="222"/>
                </a:cubicBezTo>
                <a:cubicBezTo>
                  <a:pt x="242" y="234"/>
                  <a:pt x="226" y="244"/>
                  <a:pt x="230" y="251"/>
                </a:cubicBezTo>
                <a:cubicBezTo>
                  <a:pt x="234" y="258"/>
                  <a:pt x="253" y="265"/>
                  <a:pt x="260" y="266"/>
                </a:cubicBezTo>
                <a:cubicBezTo>
                  <a:pt x="267" y="267"/>
                  <a:pt x="265" y="260"/>
                  <a:pt x="273" y="258"/>
                </a:cubicBezTo>
                <a:cubicBezTo>
                  <a:pt x="281" y="256"/>
                  <a:pt x="290" y="263"/>
                  <a:pt x="306" y="254"/>
                </a:cubicBezTo>
                <a:cubicBezTo>
                  <a:pt x="322" y="245"/>
                  <a:pt x="350" y="215"/>
                  <a:pt x="369" y="206"/>
                </a:cubicBezTo>
                <a:cubicBezTo>
                  <a:pt x="388" y="197"/>
                  <a:pt x="407" y="203"/>
                  <a:pt x="420" y="200"/>
                </a:cubicBezTo>
                <a:cubicBezTo>
                  <a:pt x="433" y="197"/>
                  <a:pt x="438" y="191"/>
                  <a:pt x="449" y="189"/>
                </a:cubicBezTo>
                <a:cubicBezTo>
                  <a:pt x="460" y="187"/>
                  <a:pt x="471" y="194"/>
                  <a:pt x="486" y="188"/>
                </a:cubicBezTo>
                <a:cubicBezTo>
                  <a:pt x="501" y="182"/>
                  <a:pt x="530" y="162"/>
                  <a:pt x="540" y="150"/>
                </a:cubicBezTo>
                <a:cubicBezTo>
                  <a:pt x="550" y="138"/>
                  <a:pt x="537" y="126"/>
                  <a:pt x="546" y="117"/>
                </a:cubicBezTo>
                <a:cubicBezTo>
                  <a:pt x="555" y="108"/>
                  <a:pt x="583" y="103"/>
                  <a:pt x="593" y="95"/>
                </a:cubicBezTo>
                <a:cubicBezTo>
                  <a:pt x="603" y="87"/>
                  <a:pt x="603" y="87"/>
                  <a:pt x="606" y="71"/>
                </a:cubicBezTo>
                <a:cubicBezTo>
                  <a:pt x="609" y="55"/>
                  <a:pt x="609" y="15"/>
                  <a:pt x="609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1268" name="Freeform 5"/>
          <p:cNvSpPr/>
          <p:nvPr/>
        </p:nvSpPr>
        <p:spPr>
          <a:xfrm>
            <a:off x="6396038" y="3221038"/>
            <a:ext cx="428625" cy="493712"/>
          </a:xfrm>
          <a:custGeom>
            <a:avLst/>
            <a:gdLst/>
            <a:ahLst/>
            <a:cxnLst>
              <a:cxn ang="0">
                <a:pos x="22621" y="192881"/>
              </a:cxn>
              <a:cxn ang="0">
                <a:pos x="22621" y="142875"/>
              </a:cxn>
              <a:cxn ang="0">
                <a:pos x="9525" y="120253"/>
              </a:cxn>
              <a:cxn ang="0">
                <a:pos x="13096" y="88106"/>
              </a:cxn>
              <a:cxn ang="0">
                <a:pos x="1190" y="63103"/>
              </a:cxn>
              <a:cxn ang="0">
                <a:pos x="20240" y="41671"/>
              </a:cxn>
              <a:cxn ang="0">
                <a:pos x="11906" y="5953"/>
              </a:cxn>
              <a:cxn ang="0">
                <a:pos x="79771" y="13096"/>
              </a:cxn>
              <a:cxn ang="0">
                <a:pos x="144065" y="9525"/>
              </a:cxn>
              <a:cxn ang="0">
                <a:pos x="191690" y="70246"/>
              </a:cxn>
              <a:cxn ang="0">
                <a:pos x="244078" y="59531"/>
              </a:cxn>
              <a:cxn ang="0">
                <a:pos x="252412" y="42862"/>
              </a:cxn>
              <a:cxn ang="0">
                <a:pos x="283368" y="42862"/>
              </a:cxn>
              <a:cxn ang="0">
                <a:pos x="319087" y="67865"/>
              </a:cxn>
              <a:cxn ang="0">
                <a:pos x="327422" y="88106"/>
              </a:cxn>
              <a:cxn ang="0">
                <a:pos x="330994" y="107156"/>
              </a:cxn>
              <a:cxn ang="0">
                <a:pos x="347662" y="117871"/>
              </a:cxn>
              <a:cxn ang="0">
                <a:pos x="347662" y="146446"/>
              </a:cxn>
              <a:cxn ang="0">
                <a:pos x="376237" y="166687"/>
              </a:cxn>
              <a:cxn ang="0">
                <a:pos x="401240" y="178593"/>
              </a:cxn>
              <a:cxn ang="0">
                <a:pos x="402431" y="216693"/>
              </a:cxn>
              <a:cxn ang="0">
                <a:pos x="388144" y="239315"/>
              </a:cxn>
              <a:cxn ang="0">
                <a:pos x="383381" y="263128"/>
              </a:cxn>
              <a:cxn ang="0">
                <a:pos x="366712" y="278606"/>
              </a:cxn>
              <a:cxn ang="0">
                <a:pos x="372665" y="302418"/>
              </a:cxn>
              <a:cxn ang="0">
                <a:pos x="386953" y="335756"/>
              </a:cxn>
              <a:cxn ang="0">
                <a:pos x="361950" y="350043"/>
              </a:cxn>
              <a:cxn ang="0">
                <a:pos x="333375" y="363140"/>
              </a:cxn>
              <a:cxn ang="0">
                <a:pos x="338137" y="392906"/>
              </a:cxn>
              <a:cxn ang="0">
                <a:pos x="369094" y="423862"/>
              </a:cxn>
              <a:cxn ang="0">
                <a:pos x="398859" y="431006"/>
              </a:cxn>
              <a:cxn ang="0">
                <a:pos x="413147" y="459581"/>
              </a:cxn>
              <a:cxn ang="0">
                <a:pos x="429816" y="492918"/>
              </a:cxn>
            </a:cxnLst>
            <a:pathLst>
              <a:path w="361" h="414">
                <a:moveTo>
                  <a:pt x="19" y="162"/>
                </a:moveTo>
                <a:cubicBezTo>
                  <a:pt x="19" y="155"/>
                  <a:pt x="21" y="130"/>
                  <a:pt x="19" y="120"/>
                </a:cubicBezTo>
                <a:cubicBezTo>
                  <a:pt x="17" y="110"/>
                  <a:pt x="9" y="109"/>
                  <a:pt x="8" y="101"/>
                </a:cubicBezTo>
                <a:cubicBezTo>
                  <a:pt x="7" y="93"/>
                  <a:pt x="12" y="82"/>
                  <a:pt x="11" y="74"/>
                </a:cubicBezTo>
                <a:cubicBezTo>
                  <a:pt x="10" y="66"/>
                  <a:pt x="0" y="59"/>
                  <a:pt x="1" y="53"/>
                </a:cubicBezTo>
                <a:cubicBezTo>
                  <a:pt x="2" y="47"/>
                  <a:pt x="16" y="43"/>
                  <a:pt x="17" y="35"/>
                </a:cubicBezTo>
                <a:cubicBezTo>
                  <a:pt x="18" y="27"/>
                  <a:pt x="2" y="9"/>
                  <a:pt x="10" y="5"/>
                </a:cubicBezTo>
                <a:cubicBezTo>
                  <a:pt x="18" y="1"/>
                  <a:pt x="49" y="11"/>
                  <a:pt x="67" y="11"/>
                </a:cubicBezTo>
                <a:cubicBezTo>
                  <a:pt x="85" y="11"/>
                  <a:pt x="105" y="0"/>
                  <a:pt x="121" y="8"/>
                </a:cubicBezTo>
                <a:cubicBezTo>
                  <a:pt x="137" y="16"/>
                  <a:pt x="147" y="52"/>
                  <a:pt x="161" y="59"/>
                </a:cubicBezTo>
                <a:cubicBezTo>
                  <a:pt x="175" y="66"/>
                  <a:pt x="197" y="54"/>
                  <a:pt x="205" y="50"/>
                </a:cubicBezTo>
                <a:cubicBezTo>
                  <a:pt x="213" y="46"/>
                  <a:pt x="207" y="38"/>
                  <a:pt x="212" y="36"/>
                </a:cubicBezTo>
                <a:cubicBezTo>
                  <a:pt x="217" y="34"/>
                  <a:pt x="229" y="33"/>
                  <a:pt x="238" y="36"/>
                </a:cubicBezTo>
                <a:cubicBezTo>
                  <a:pt x="247" y="39"/>
                  <a:pt x="262" y="51"/>
                  <a:pt x="268" y="57"/>
                </a:cubicBezTo>
                <a:cubicBezTo>
                  <a:pt x="274" y="63"/>
                  <a:pt x="273" y="69"/>
                  <a:pt x="275" y="74"/>
                </a:cubicBezTo>
                <a:cubicBezTo>
                  <a:pt x="277" y="79"/>
                  <a:pt x="275" y="86"/>
                  <a:pt x="278" y="90"/>
                </a:cubicBezTo>
                <a:cubicBezTo>
                  <a:pt x="281" y="94"/>
                  <a:pt x="290" y="94"/>
                  <a:pt x="292" y="99"/>
                </a:cubicBezTo>
                <a:cubicBezTo>
                  <a:pt x="294" y="104"/>
                  <a:pt x="288" y="116"/>
                  <a:pt x="292" y="123"/>
                </a:cubicBezTo>
                <a:cubicBezTo>
                  <a:pt x="296" y="130"/>
                  <a:pt x="309" y="136"/>
                  <a:pt x="316" y="140"/>
                </a:cubicBezTo>
                <a:cubicBezTo>
                  <a:pt x="323" y="144"/>
                  <a:pt x="333" y="143"/>
                  <a:pt x="337" y="150"/>
                </a:cubicBezTo>
                <a:cubicBezTo>
                  <a:pt x="341" y="157"/>
                  <a:pt x="340" y="174"/>
                  <a:pt x="338" y="182"/>
                </a:cubicBezTo>
                <a:cubicBezTo>
                  <a:pt x="336" y="190"/>
                  <a:pt x="329" y="195"/>
                  <a:pt x="326" y="201"/>
                </a:cubicBezTo>
                <a:cubicBezTo>
                  <a:pt x="323" y="207"/>
                  <a:pt x="325" y="216"/>
                  <a:pt x="322" y="221"/>
                </a:cubicBezTo>
                <a:cubicBezTo>
                  <a:pt x="319" y="226"/>
                  <a:pt x="309" y="229"/>
                  <a:pt x="308" y="234"/>
                </a:cubicBezTo>
                <a:cubicBezTo>
                  <a:pt x="307" y="239"/>
                  <a:pt x="310" y="246"/>
                  <a:pt x="313" y="254"/>
                </a:cubicBezTo>
                <a:cubicBezTo>
                  <a:pt x="316" y="262"/>
                  <a:pt x="326" y="275"/>
                  <a:pt x="325" y="282"/>
                </a:cubicBezTo>
                <a:cubicBezTo>
                  <a:pt x="324" y="289"/>
                  <a:pt x="312" y="290"/>
                  <a:pt x="304" y="294"/>
                </a:cubicBezTo>
                <a:cubicBezTo>
                  <a:pt x="296" y="298"/>
                  <a:pt x="283" y="299"/>
                  <a:pt x="280" y="305"/>
                </a:cubicBezTo>
                <a:cubicBezTo>
                  <a:pt x="277" y="311"/>
                  <a:pt x="279" y="322"/>
                  <a:pt x="284" y="330"/>
                </a:cubicBezTo>
                <a:cubicBezTo>
                  <a:pt x="289" y="338"/>
                  <a:pt x="302" y="351"/>
                  <a:pt x="310" y="356"/>
                </a:cubicBezTo>
                <a:cubicBezTo>
                  <a:pt x="318" y="361"/>
                  <a:pt x="329" y="357"/>
                  <a:pt x="335" y="362"/>
                </a:cubicBezTo>
                <a:cubicBezTo>
                  <a:pt x="341" y="367"/>
                  <a:pt x="343" y="377"/>
                  <a:pt x="347" y="386"/>
                </a:cubicBezTo>
                <a:cubicBezTo>
                  <a:pt x="351" y="395"/>
                  <a:pt x="358" y="408"/>
                  <a:pt x="361" y="414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1269" name="Freeform 6"/>
          <p:cNvSpPr/>
          <p:nvPr/>
        </p:nvSpPr>
        <p:spPr>
          <a:xfrm>
            <a:off x="6992938" y="5024438"/>
            <a:ext cx="1247775" cy="1400175"/>
          </a:xfrm>
          <a:custGeom>
            <a:avLst/>
            <a:gdLst/>
            <a:ahLst/>
            <a:cxnLst>
              <a:cxn ang="0">
                <a:pos x="0" y="19050"/>
              </a:cxn>
              <a:cxn ang="0">
                <a:pos x="80962" y="4762"/>
              </a:cxn>
              <a:cxn ang="0">
                <a:pos x="123824" y="44053"/>
              </a:cxn>
              <a:cxn ang="0">
                <a:pos x="214312" y="104775"/>
              </a:cxn>
              <a:cxn ang="0">
                <a:pos x="253603" y="104775"/>
              </a:cxn>
              <a:cxn ang="0">
                <a:pos x="314324" y="144065"/>
              </a:cxn>
              <a:cxn ang="0">
                <a:pos x="371474" y="144065"/>
              </a:cxn>
              <a:cxn ang="0">
                <a:pos x="457199" y="191690"/>
              </a:cxn>
              <a:cxn ang="0">
                <a:pos x="528637" y="283368"/>
              </a:cxn>
              <a:cxn ang="0">
                <a:pos x="575071" y="377428"/>
              </a:cxn>
              <a:cxn ang="0">
                <a:pos x="582215" y="420290"/>
              </a:cxn>
              <a:cxn ang="0">
                <a:pos x="600074" y="431006"/>
              </a:cxn>
              <a:cxn ang="0">
                <a:pos x="592931" y="463153"/>
              </a:cxn>
              <a:cxn ang="0">
                <a:pos x="610790" y="484584"/>
              </a:cxn>
              <a:cxn ang="0">
                <a:pos x="642937" y="491728"/>
              </a:cxn>
              <a:cxn ang="0">
                <a:pos x="663177" y="551259"/>
              </a:cxn>
              <a:cxn ang="0">
                <a:pos x="646509" y="586978"/>
              </a:cxn>
              <a:cxn ang="0">
                <a:pos x="709612" y="658415"/>
              </a:cxn>
              <a:cxn ang="0">
                <a:pos x="706040" y="711993"/>
              </a:cxn>
              <a:cxn ang="0">
                <a:pos x="721518" y="747712"/>
              </a:cxn>
              <a:cxn ang="0">
                <a:pos x="752474" y="765572"/>
              </a:cxn>
              <a:cxn ang="0">
                <a:pos x="757237" y="806053"/>
              </a:cxn>
              <a:cxn ang="0">
                <a:pos x="792956" y="854868"/>
              </a:cxn>
              <a:cxn ang="0">
                <a:pos x="838199" y="902493"/>
              </a:cxn>
              <a:cxn ang="0">
                <a:pos x="848915" y="945356"/>
              </a:cxn>
              <a:cxn ang="0">
                <a:pos x="864393" y="981075"/>
              </a:cxn>
              <a:cxn ang="0">
                <a:pos x="863202" y="1009650"/>
              </a:cxn>
              <a:cxn ang="0">
                <a:pos x="881062" y="1065609"/>
              </a:cxn>
              <a:cxn ang="0">
                <a:pos x="860821" y="1108472"/>
              </a:cxn>
              <a:cxn ang="0">
                <a:pos x="881062" y="1148953"/>
              </a:cxn>
              <a:cxn ang="0">
                <a:pos x="971549" y="1173956"/>
              </a:cxn>
              <a:cxn ang="0">
                <a:pos x="1014412" y="1187053"/>
              </a:cxn>
              <a:cxn ang="0">
                <a:pos x="1056084" y="1188244"/>
              </a:cxn>
              <a:cxn ang="0">
                <a:pos x="1128712" y="1266825"/>
              </a:cxn>
              <a:cxn ang="0">
                <a:pos x="1113234" y="1319212"/>
              </a:cxn>
              <a:cxn ang="0">
                <a:pos x="1189434" y="1377553"/>
              </a:cxn>
              <a:cxn ang="0">
                <a:pos x="1234677" y="1383506"/>
              </a:cxn>
              <a:cxn ang="0">
                <a:pos x="1246584" y="1401366"/>
              </a:cxn>
            </a:cxnLst>
            <a:pathLst>
              <a:path w="1047" h="1177">
                <a:moveTo>
                  <a:pt x="0" y="16"/>
                </a:moveTo>
                <a:cubicBezTo>
                  <a:pt x="11" y="14"/>
                  <a:pt x="51" y="0"/>
                  <a:pt x="68" y="4"/>
                </a:cubicBezTo>
                <a:cubicBezTo>
                  <a:pt x="85" y="8"/>
                  <a:pt x="85" y="23"/>
                  <a:pt x="104" y="37"/>
                </a:cubicBezTo>
                <a:cubicBezTo>
                  <a:pt x="123" y="51"/>
                  <a:pt x="162" y="80"/>
                  <a:pt x="180" y="88"/>
                </a:cubicBezTo>
                <a:cubicBezTo>
                  <a:pt x="198" y="96"/>
                  <a:pt x="199" y="82"/>
                  <a:pt x="213" y="88"/>
                </a:cubicBezTo>
                <a:cubicBezTo>
                  <a:pt x="227" y="94"/>
                  <a:pt x="248" y="116"/>
                  <a:pt x="264" y="121"/>
                </a:cubicBezTo>
                <a:cubicBezTo>
                  <a:pt x="280" y="126"/>
                  <a:pt x="292" y="114"/>
                  <a:pt x="312" y="121"/>
                </a:cubicBezTo>
                <a:cubicBezTo>
                  <a:pt x="332" y="128"/>
                  <a:pt x="362" y="142"/>
                  <a:pt x="384" y="161"/>
                </a:cubicBezTo>
                <a:cubicBezTo>
                  <a:pt x="406" y="180"/>
                  <a:pt x="428" y="212"/>
                  <a:pt x="444" y="238"/>
                </a:cubicBezTo>
                <a:cubicBezTo>
                  <a:pt x="460" y="264"/>
                  <a:pt x="475" y="298"/>
                  <a:pt x="483" y="317"/>
                </a:cubicBezTo>
                <a:cubicBezTo>
                  <a:pt x="491" y="336"/>
                  <a:pt x="486" y="346"/>
                  <a:pt x="489" y="353"/>
                </a:cubicBezTo>
                <a:cubicBezTo>
                  <a:pt x="492" y="360"/>
                  <a:pt x="503" y="356"/>
                  <a:pt x="504" y="362"/>
                </a:cubicBezTo>
                <a:cubicBezTo>
                  <a:pt x="505" y="368"/>
                  <a:pt x="497" y="382"/>
                  <a:pt x="498" y="389"/>
                </a:cubicBezTo>
                <a:cubicBezTo>
                  <a:pt x="499" y="396"/>
                  <a:pt x="506" y="403"/>
                  <a:pt x="513" y="407"/>
                </a:cubicBezTo>
                <a:cubicBezTo>
                  <a:pt x="520" y="411"/>
                  <a:pt x="533" y="404"/>
                  <a:pt x="540" y="413"/>
                </a:cubicBezTo>
                <a:cubicBezTo>
                  <a:pt x="547" y="422"/>
                  <a:pt x="557" y="450"/>
                  <a:pt x="557" y="463"/>
                </a:cubicBezTo>
                <a:cubicBezTo>
                  <a:pt x="557" y="476"/>
                  <a:pt x="536" y="478"/>
                  <a:pt x="543" y="493"/>
                </a:cubicBezTo>
                <a:cubicBezTo>
                  <a:pt x="550" y="508"/>
                  <a:pt x="588" y="536"/>
                  <a:pt x="596" y="553"/>
                </a:cubicBezTo>
                <a:cubicBezTo>
                  <a:pt x="604" y="570"/>
                  <a:pt x="591" y="586"/>
                  <a:pt x="593" y="598"/>
                </a:cubicBezTo>
                <a:cubicBezTo>
                  <a:pt x="595" y="610"/>
                  <a:pt x="600" y="621"/>
                  <a:pt x="606" y="628"/>
                </a:cubicBezTo>
                <a:cubicBezTo>
                  <a:pt x="612" y="635"/>
                  <a:pt x="627" y="635"/>
                  <a:pt x="632" y="643"/>
                </a:cubicBezTo>
                <a:cubicBezTo>
                  <a:pt x="637" y="651"/>
                  <a:pt x="630" y="665"/>
                  <a:pt x="636" y="677"/>
                </a:cubicBezTo>
                <a:cubicBezTo>
                  <a:pt x="642" y="689"/>
                  <a:pt x="655" y="705"/>
                  <a:pt x="666" y="718"/>
                </a:cubicBezTo>
                <a:cubicBezTo>
                  <a:pt x="677" y="731"/>
                  <a:pt x="696" y="745"/>
                  <a:pt x="704" y="758"/>
                </a:cubicBezTo>
                <a:cubicBezTo>
                  <a:pt x="712" y="771"/>
                  <a:pt x="709" y="783"/>
                  <a:pt x="713" y="794"/>
                </a:cubicBezTo>
                <a:cubicBezTo>
                  <a:pt x="717" y="805"/>
                  <a:pt x="724" y="815"/>
                  <a:pt x="726" y="824"/>
                </a:cubicBezTo>
                <a:cubicBezTo>
                  <a:pt x="728" y="833"/>
                  <a:pt x="723" y="836"/>
                  <a:pt x="725" y="848"/>
                </a:cubicBezTo>
                <a:cubicBezTo>
                  <a:pt x="727" y="860"/>
                  <a:pt x="740" y="881"/>
                  <a:pt x="740" y="895"/>
                </a:cubicBezTo>
                <a:cubicBezTo>
                  <a:pt x="740" y="909"/>
                  <a:pt x="723" y="919"/>
                  <a:pt x="723" y="931"/>
                </a:cubicBezTo>
                <a:cubicBezTo>
                  <a:pt x="723" y="943"/>
                  <a:pt x="725" y="956"/>
                  <a:pt x="740" y="965"/>
                </a:cubicBezTo>
                <a:cubicBezTo>
                  <a:pt x="755" y="974"/>
                  <a:pt x="797" y="981"/>
                  <a:pt x="816" y="986"/>
                </a:cubicBezTo>
                <a:cubicBezTo>
                  <a:pt x="835" y="991"/>
                  <a:pt x="840" y="995"/>
                  <a:pt x="852" y="997"/>
                </a:cubicBezTo>
                <a:cubicBezTo>
                  <a:pt x="864" y="999"/>
                  <a:pt x="871" y="987"/>
                  <a:pt x="887" y="998"/>
                </a:cubicBezTo>
                <a:cubicBezTo>
                  <a:pt x="903" y="1009"/>
                  <a:pt x="940" y="1046"/>
                  <a:pt x="948" y="1064"/>
                </a:cubicBezTo>
                <a:cubicBezTo>
                  <a:pt x="956" y="1082"/>
                  <a:pt x="927" y="1092"/>
                  <a:pt x="935" y="1108"/>
                </a:cubicBezTo>
                <a:cubicBezTo>
                  <a:pt x="943" y="1124"/>
                  <a:pt x="982" y="1148"/>
                  <a:pt x="999" y="1157"/>
                </a:cubicBezTo>
                <a:cubicBezTo>
                  <a:pt x="1016" y="1166"/>
                  <a:pt x="1029" y="1159"/>
                  <a:pt x="1037" y="1162"/>
                </a:cubicBezTo>
                <a:cubicBezTo>
                  <a:pt x="1045" y="1165"/>
                  <a:pt x="1045" y="1174"/>
                  <a:pt x="1047" y="1177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1270" name="Freeform 7"/>
          <p:cNvSpPr/>
          <p:nvPr/>
        </p:nvSpPr>
        <p:spPr>
          <a:xfrm>
            <a:off x="7872413" y="6254750"/>
            <a:ext cx="152400" cy="109538"/>
          </a:xfrm>
          <a:custGeom>
            <a:avLst/>
            <a:gdLst/>
            <a:ahLst/>
            <a:cxnLst>
              <a:cxn ang="0">
                <a:pos x="0" y="42862"/>
              </a:cxn>
              <a:cxn ang="0">
                <a:pos x="25003" y="75009"/>
              </a:cxn>
              <a:cxn ang="0">
                <a:pos x="58340" y="88106"/>
              </a:cxn>
              <a:cxn ang="0">
                <a:pos x="103584" y="109537"/>
              </a:cxn>
              <a:cxn ang="0">
                <a:pos x="147637" y="96440"/>
              </a:cxn>
              <a:cxn ang="0">
                <a:pos x="129778" y="59531"/>
              </a:cxn>
              <a:cxn ang="0">
                <a:pos x="96440" y="25003"/>
              </a:cxn>
              <a:cxn ang="0">
                <a:pos x="94059" y="5953"/>
              </a:cxn>
              <a:cxn ang="0">
                <a:pos x="60721" y="2381"/>
              </a:cxn>
              <a:cxn ang="0">
                <a:pos x="22621" y="17859"/>
              </a:cxn>
              <a:cxn ang="0">
                <a:pos x="0" y="42862"/>
              </a:cxn>
            </a:cxnLst>
            <a:pathLst>
              <a:path w="128" h="93">
                <a:moveTo>
                  <a:pt x="0" y="36"/>
                </a:moveTo>
                <a:cubicBezTo>
                  <a:pt x="0" y="44"/>
                  <a:pt x="13" y="57"/>
                  <a:pt x="21" y="63"/>
                </a:cubicBezTo>
                <a:cubicBezTo>
                  <a:pt x="29" y="69"/>
                  <a:pt x="38" y="69"/>
                  <a:pt x="49" y="74"/>
                </a:cubicBezTo>
                <a:cubicBezTo>
                  <a:pt x="60" y="79"/>
                  <a:pt x="75" y="91"/>
                  <a:pt x="87" y="92"/>
                </a:cubicBezTo>
                <a:cubicBezTo>
                  <a:pt x="99" y="93"/>
                  <a:pt x="120" y="88"/>
                  <a:pt x="124" y="81"/>
                </a:cubicBezTo>
                <a:cubicBezTo>
                  <a:pt x="128" y="74"/>
                  <a:pt x="116" y="60"/>
                  <a:pt x="109" y="50"/>
                </a:cubicBezTo>
                <a:cubicBezTo>
                  <a:pt x="102" y="40"/>
                  <a:pt x="86" y="28"/>
                  <a:pt x="81" y="21"/>
                </a:cubicBezTo>
                <a:cubicBezTo>
                  <a:pt x="76" y="14"/>
                  <a:pt x="84" y="8"/>
                  <a:pt x="79" y="5"/>
                </a:cubicBezTo>
                <a:cubicBezTo>
                  <a:pt x="74" y="2"/>
                  <a:pt x="61" y="0"/>
                  <a:pt x="51" y="2"/>
                </a:cubicBezTo>
                <a:cubicBezTo>
                  <a:pt x="41" y="4"/>
                  <a:pt x="27" y="9"/>
                  <a:pt x="19" y="15"/>
                </a:cubicBezTo>
                <a:cubicBezTo>
                  <a:pt x="11" y="21"/>
                  <a:pt x="4" y="32"/>
                  <a:pt x="0" y="36"/>
                </a:cubicBezTo>
                <a:close/>
              </a:path>
            </a:pathLst>
          </a:custGeom>
          <a:solidFill>
            <a:srgbClr val="FFFFAB"/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1271" name="Freeform 8"/>
          <p:cNvSpPr/>
          <p:nvPr/>
        </p:nvSpPr>
        <p:spPr>
          <a:xfrm>
            <a:off x="6997700" y="6400800"/>
            <a:ext cx="274638" cy="26988"/>
          </a:xfrm>
          <a:custGeom>
            <a:avLst/>
            <a:gdLst/>
            <a:ahLst/>
            <a:cxnLst>
              <a:cxn ang="0">
                <a:pos x="0" y="27384"/>
              </a:cxn>
              <a:cxn ang="0">
                <a:pos x="89296" y="5953"/>
              </a:cxn>
              <a:cxn ang="0">
                <a:pos x="196453" y="10715"/>
              </a:cxn>
              <a:cxn ang="0">
                <a:pos x="273843" y="0"/>
              </a:cxn>
            </a:cxnLst>
            <a:pathLst>
              <a:path w="230" h="23">
                <a:moveTo>
                  <a:pt x="0" y="23"/>
                </a:moveTo>
                <a:cubicBezTo>
                  <a:pt x="12" y="20"/>
                  <a:pt x="48" y="7"/>
                  <a:pt x="75" y="5"/>
                </a:cubicBezTo>
                <a:cubicBezTo>
                  <a:pt x="102" y="3"/>
                  <a:pt x="139" y="10"/>
                  <a:pt x="165" y="9"/>
                </a:cubicBezTo>
                <a:cubicBezTo>
                  <a:pt x="191" y="8"/>
                  <a:pt x="217" y="2"/>
                  <a:pt x="230" y="0"/>
                </a:cubicBezTo>
              </a:path>
            </a:pathLst>
          </a:custGeom>
          <a:noFill/>
          <a:ln w="222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1272" name="Freeform 9"/>
          <p:cNvSpPr/>
          <p:nvPr/>
        </p:nvSpPr>
        <p:spPr>
          <a:xfrm>
            <a:off x="4483100" y="5437188"/>
            <a:ext cx="2722563" cy="873125"/>
          </a:xfrm>
          <a:custGeom>
            <a:avLst/>
            <a:gdLst/>
            <a:ahLst/>
            <a:cxnLst>
              <a:cxn ang="0">
                <a:pos x="0" y="809624"/>
              </a:cxn>
              <a:cxn ang="0">
                <a:pos x="34528" y="823912"/>
              </a:cxn>
              <a:cxn ang="0">
                <a:pos x="78581" y="809624"/>
              </a:cxn>
              <a:cxn ang="0">
                <a:pos x="155971" y="785812"/>
              </a:cxn>
              <a:cxn ang="0">
                <a:pos x="203596" y="848915"/>
              </a:cxn>
              <a:cxn ang="0">
                <a:pos x="239315" y="863202"/>
              </a:cxn>
              <a:cxn ang="0">
                <a:pos x="277415" y="835818"/>
              </a:cxn>
              <a:cxn ang="0">
                <a:pos x="313134" y="781049"/>
              </a:cxn>
              <a:cxn ang="0">
                <a:pos x="367903" y="777477"/>
              </a:cxn>
              <a:cxn ang="0">
                <a:pos x="459581" y="864393"/>
              </a:cxn>
              <a:cxn ang="0">
                <a:pos x="578643" y="827484"/>
              </a:cxn>
              <a:cxn ang="0">
                <a:pos x="696515" y="850105"/>
              </a:cxn>
              <a:cxn ang="0">
                <a:pos x="746521" y="835818"/>
              </a:cxn>
              <a:cxn ang="0">
                <a:pos x="789384" y="809624"/>
              </a:cxn>
              <a:cxn ang="0">
                <a:pos x="841771" y="825102"/>
              </a:cxn>
              <a:cxn ang="0">
                <a:pos x="875109" y="823912"/>
              </a:cxn>
              <a:cxn ang="0">
                <a:pos x="920353" y="785812"/>
              </a:cxn>
              <a:cxn ang="0">
                <a:pos x="985837" y="789384"/>
              </a:cxn>
              <a:cxn ang="0">
                <a:pos x="1039415" y="731043"/>
              </a:cxn>
              <a:cxn ang="0">
                <a:pos x="1082278" y="732234"/>
              </a:cxn>
              <a:cxn ang="0">
                <a:pos x="1171575" y="677465"/>
              </a:cxn>
              <a:cxn ang="0">
                <a:pos x="1223962" y="689371"/>
              </a:cxn>
              <a:cxn ang="0">
                <a:pos x="1253728" y="731043"/>
              </a:cxn>
              <a:cxn ang="0">
                <a:pos x="1277540" y="738187"/>
              </a:cxn>
              <a:cxn ang="0">
                <a:pos x="1325165" y="709612"/>
              </a:cxn>
              <a:cxn ang="0">
                <a:pos x="1385887" y="734615"/>
              </a:cxn>
              <a:cxn ang="0">
                <a:pos x="1435893" y="696515"/>
              </a:cxn>
              <a:cxn ang="0">
                <a:pos x="1500187" y="664368"/>
              </a:cxn>
              <a:cxn ang="0">
                <a:pos x="1527571" y="592930"/>
              </a:cxn>
              <a:cxn ang="0">
                <a:pos x="1639490" y="610790"/>
              </a:cxn>
              <a:cxn ang="0">
                <a:pos x="1709737" y="492918"/>
              </a:cxn>
              <a:cxn ang="0">
                <a:pos x="1785937" y="442912"/>
              </a:cxn>
              <a:cxn ang="0">
                <a:pos x="1888331" y="427434"/>
              </a:cxn>
              <a:cxn ang="0">
                <a:pos x="2010965" y="384571"/>
              </a:cxn>
              <a:cxn ang="0">
                <a:pos x="2045493" y="353615"/>
              </a:cxn>
              <a:cxn ang="0">
                <a:pos x="2056209" y="313134"/>
              </a:cxn>
              <a:cxn ang="0">
                <a:pos x="2113359" y="295274"/>
              </a:cxn>
              <a:cxn ang="0">
                <a:pos x="2178843" y="309562"/>
              </a:cxn>
              <a:cxn ang="0">
                <a:pos x="2266950" y="357187"/>
              </a:cxn>
              <a:cxn ang="0">
                <a:pos x="2313384" y="334565"/>
              </a:cxn>
              <a:cxn ang="0">
                <a:pos x="2384821" y="325040"/>
              </a:cxn>
              <a:cxn ang="0">
                <a:pos x="2420540" y="288131"/>
              </a:cxn>
              <a:cxn ang="0">
                <a:pos x="2475309" y="198834"/>
              </a:cxn>
              <a:cxn ang="0">
                <a:pos x="2534840" y="250031"/>
              </a:cxn>
              <a:cxn ang="0">
                <a:pos x="2563415" y="232171"/>
              </a:cxn>
              <a:cxn ang="0">
                <a:pos x="2559843" y="142874"/>
              </a:cxn>
              <a:cxn ang="0">
                <a:pos x="2582465" y="123824"/>
              </a:cxn>
              <a:cxn ang="0">
                <a:pos x="2667000" y="150018"/>
              </a:cxn>
              <a:cxn ang="0">
                <a:pos x="2703909" y="50006"/>
              </a:cxn>
              <a:cxn ang="0">
                <a:pos x="2721768" y="0"/>
              </a:cxn>
            </a:cxnLst>
            <a:pathLst>
              <a:path w="2286" h="733">
                <a:moveTo>
                  <a:pt x="0" y="680"/>
                </a:moveTo>
                <a:cubicBezTo>
                  <a:pt x="5" y="682"/>
                  <a:pt x="18" y="692"/>
                  <a:pt x="29" y="692"/>
                </a:cubicBezTo>
                <a:cubicBezTo>
                  <a:pt x="40" y="692"/>
                  <a:pt x="49" y="685"/>
                  <a:pt x="66" y="680"/>
                </a:cubicBezTo>
                <a:cubicBezTo>
                  <a:pt x="83" y="675"/>
                  <a:pt x="114" y="655"/>
                  <a:pt x="131" y="660"/>
                </a:cubicBezTo>
                <a:cubicBezTo>
                  <a:pt x="148" y="665"/>
                  <a:pt x="159" y="702"/>
                  <a:pt x="171" y="713"/>
                </a:cubicBezTo>
                <a:cubicBezTo>
                  <a:pt x="183" y="724"/>
                  <a:pt x="191" y="727"/>
                  <a:pt x="201" y="725"/>
                </a:cubicBezTo>
                <a:cubicBezTo>
                  <a:pt x="211" y="723"/>
                  <a:pt x="223" y="714"/>
                  <a:pt x="233" y="702"/>
                </a:cubicBezTo>
                <a:cubicBezTo>
                  <a:pt x="243" y="690"/>
                  <a:pt x="250" y="664"/>
                  <a:pt x="263" y="656"/>
                </a:cubicBezTo>
                <a:cubicBezTo>
                  <a:pt x="276" y="648"/>
                  <a:pt x="289" y="641"/>
                  <a:pt x="309" y="653"/>
                </a:cubicBezTo>
                <a:cubicBezTo>
                  <a:pt x="329" y="665"/>
                  <a:pt x="357" y="719"/>
                  <a:pt x="386" y="726"/>
                </a:cubicBezTo>
                <a:cubicBezTo>
                  <a:pt x="415" y="733"/>
                  <a:pt x="453" y="697"/>
                  <a:pt x="486" y="695"/>
                </a:cubicBezTo>
                <a:cubicBezTo>
                  <a:pt x="519" y="693"/>
                  <a:pt x="562" y="713"/>
                  <a:pt x="585" y="714"/>
                </a:cubicBezTo>
                <a:cubicBezTo>
                  <a:pt x="608" y="715"/>
                  <a:pt x="614" y="708"/>
                  <a:pt x="627" y="702"/>
                </a:cubicBezTo>
                <a:cubicBezTo>
                  <a:pt x="640" y="696"/>
                  <a:pt x="650" y="681"/>
                  <a:pt x="663" y="680"/>
                </a:cubicBezTo>
                <a:cubicBezTo>
                  <a:pt x="676" y="679"/>
                  <a:pt x="695" y="691"/>
                  <a:pt x="707" y="693"/>
                </a:cubicBezTo>
                <a:cubicBezTo>
                  <a:pt x="719" y="695"/>
                  <a:pt x="724" y="697"/>
                  <a:pt x="735" y="692"/>
                </a:cubicBezTo>
                <a:cubicBezTo>
                  <a:pt x="746" y="687"/>
                  <a:pt x="758" y="665"/>
                  <a:pt x="773" y="660"/>
                </a:cubicBezTo>
                <a:cubicBezTo>
                  <a:pt x="788" y="655"/>
                  <a:pt x="811" y="671"/>
                  <a:pt x="828" y="663"/>
                </a:cubicBezTo>
                <a:cubicBezTo>
                  <a:pt x="845" y="655"/>
                  <a:pt x="860" y="622"/>
                  <a:pt x="873" y="614"/>
                </a:cubicBezTo>
                <a:cubicBezTo>
                  <a:pt x="886" y="606"/>
                  <a:pt x="891" y="622"/>
                  <a:pt x="909" y="615"/>
                </a:cubicBezTo>
                <a:cubicBezTo>
                  <a:pt x="927" y="608"/>
                  <a:pt x="964" y="575"/>
                  <a:pt x="984" y="569"/>
                </a:cubicBezTo>
                <a:cubicBezTo>
                  <a:pt x="1004" y="563"/>
                  <a:pt x="1016" y="571"/>
                  <a:pt x="1028" y="579"/>
                </a:cubicBezTo>
                <a:cubicBezTo>
                  <a:pt x="1040" y="587"/>
                  <a:pt x="1046" y="607"/>
                  <a:pt x="1053" y="614"/>
                </a:cubicBezTo>
                <a:cubicBezTo>
                  <a:pt x="1060" y="621"/>
                  <a:pt x="1063" y="623"/>
                  <a:pt x="1073" y="620"/>
                </a:cubicBezTo>
                <a:cubicBezTo>
                  <a:pt x="1083" y="617"/>
                  <a:pt x="1098" y="596"/>
                  <a:pt x="1113" y="596"/>
                </a:cubicBezTo>
                <a:cubicBezTo>
                  <a:pt x="1128" y="596"/>
                  <a:pt x="1149" y="619"/>
                  <a:pt x="1164" y="617"/>
                </a:cubicBezTo>
                <a:cubicBezTo>
                  <a:pt x="1179" y="615"/>
                  <a:pt x="1190" y="595"/>
                  <a:pt x="1206" y="585"/>
                </a:cubicBezTo>
                <a:cubicBezTo>
                  <a:pt x="1222" y="575"/>
                  <a:pt x="1247" y="572"/>
                  <a:pt x="1260" y="558"/>
                </a:cubicBezTo>
                <a:cubicBezTo>
                  <a:pt x="1273" y="544"/>
                  <a:pt x="1264" y="505"/>
                  <a:pt x="1283" y="498"/>
                </a:cubicBezTo>
                <a:cubicBezTo>
                  <a:pt x="1302" y="491"/>
                  <a:pt x="1352" y="527"/>
                  <a:pt x="1377" y="513"/>
                </a:cubicBezTo>
                <a:cubicBezTo>
                  <a:pt x="1402" y="499"/>
                  <a:pt x="1416" y="437"/>
                  <a:pt x="1436" y="414"/>
                </a:cubicBezTo>
                <a:cubicBezTo>
                  <a:pt x="1456" y="391"/>
                  <a:pt x="1475" y="381"/>
                  <a:pt x="1500" y="372"/>
                </a:cubicBezTo>
                <a:cubicBezTo>
                  <a:pt x="1525" y="363"/>
                  <a:pt x="1555" y="367"/>
                  <a:pt x="1586" y="359"/>
                </a:cubicBezTo>
                <a:cubicBezTo>
                  <a:pt x="1617" y="351"/>
                  <a:pt x="1667" y="333"/>
                  <a:pt x="1689" y="323"/>
                </a:cubicBezTo>
                <a:cubicBezTo>
                  <a:pt x="1711" y="313"/>
                  <a:pt x="1712" y="307"/>
                  <a:pt x="1718" y="297"/>
                </a:cubicBezTo>
                <a:cubicBezTo>
                  <a:pt x="1724" y="287"/>
                  <a:pt x="1718" y="271"/>
                  <a:pt x="1727" y="263"/>
                </a:cubicBezTo>
                <a:cubicBezTo>
                  <a:pt x="1736" y="255"/>
                  <a:pt x="1758" y="248"/>
                  <a:pt x="1775" y="248"/>
                </a:cubicBezTo>
                <a:cubicBezTo>
                  <a:pt x="1792" y="248"/>
                  <a:pt x="1809" y="251"/>
                  <a:pt x="1830" y="260"/>
                </a:cubicBezTo>
                <a:cubicBezTo>
                  <a:pt x="1851" y="269"/>
                  <a:pt x="1885" y="297"/>
                  <a:pt x="1904" y="300"/>
                </a:cubicBezTo>
                <a:cubicBezTo>
                  <a:pt x="1923" y="303"/>
                  <a:pt x="1927" y="285"/>
                  <a:pt x="1943" y="281"/>
                </a:cubicBezTo>
                <a:cubicBezTo>
                  <a:pt x="1959" y="277"/>
                  <a:pt x="1988" y="280"/>
                  <a:pt x="2003" y="273"/>
                </a:cubicBezTo>
                <a:cubicBezTo>
                  <a:pt x="2018" y="266"/>
                  <a:pt x="2020" y="260"/>
                  <a:pt x="2033" y="242"/>
                </a:cubicBezTo>
                <a:cubicBezTo>
                  <a:pt x="2046" y="224"/>
                  <a:pt x="2063" y="172"/>
                  <a:pt x="2079" y="167"/>
                </a:cubicBezTo>
                <a:cubicBezTo>
                  <a:pt x="2095" y="162"/>
                  <a:pt x="2117" y="205"/>
                  <a:pt x="2129" y="210"/>
                </a:cubicBezTo>
                <a:cubicBezTo>
                  <a:pt x="2141" y="215"/>
                  <a:pt x="2150" y="210"/>
                  <a:pt x="2153" y="195"/>
                </a:cubicBezTo>
                <a:cubicBezTo>
                  <a:pt x="2156" y="180"/>
                  <a:pt x="2147" y="135"/>
                  <a:pt x="2150" y="120"/>
                </a:cubicBezTo>
                <a:cubicBezTo>
                  <a:pt x="2153" y="105"/>
                  <a:pt x="2154" y="103"/>
                  <a:pt x="2169" y="104"/>
                </a:cubicBezTo>
                <a:cubicBezTo>
                  <a:pt x="2184" y="105"/>
                  <a:pt x="2223" y="136"/>
                  <a:pt x="2240" y="126"/>
                </a:cubicBezTo>
                <a:cubicBezTo>
                  <a:pt x="2257" y="116"/>
                  <a:pt x="2263" y="63"/>
                  <a:pt x="2271" y="42"/>
                </a:cubicBezTo>
                <a:cubicBezTo>
                  <a:pt x="2279" y="21"/>
                  <a:pt x="2283" y="9"/>
                  <a:pt x="2286" y="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1273" name="Freeform 10"/>
          <p:cNvSpPr/>
          <p:nvPr/>
        </p:nvSpPr>
        <p:spPr>
          <a:xfrm>
            <a:off x="1766888" y="5187950"/>
            <a:ext cx="1200150" cy="246063"/>
          </a:xfrm>
          <a:custGeom>
            <a:avLst/>
            <a:gdLst/>
            <a:ahLst/>
            <a:cxnLst>
              <a:cxn ang="0">
                <a:pos x="0" y="161925"/>
              </a:cxn>
              <a:cxn ang="0">
                <a:pos x="146446" y="219075"/>
              </a:cxn>
              <a:cxn ang="0">
                <a:pos x="282178" y="241696"/>
              </a:cxn>
              <a:cxn ang="0">
                <a:pos x="359568" y="241696"/>
              </a:cxn>
              <a:cxn ang="0">
                <a:pos x="434578" y="223837"/>
              </a:cxn>
              <a:cxn ang="0">
                <a:pos x="503634" y="179784"/>
              </a:cxn>
              <a:cxn ang="0">
                <a:pos x="556021" y="154781"/>
              </a:cxn>
              <a:cxn ang="0">
                <a:pos x="660796" y="126206"/>
              </a:cxn>
              <a:cxn ang="0">
                <a:pos x="741759" y="120253"/>
              </a:cxn>
              <a:cxn ang="0">
                <a:pos x="791765" y="73818"/>
              </a:cxn>
              <a:cxn ang="0">
                <a:pos x="863203" y="73818"/>
              </a:cxn>
              <a:cxn ang="0">
                <a:pos x="953690" y="51196"/>
              </a:cxn>
              <a:cxn ang="0">
                <a:pos x="1050131" y="15478"/>
              </a:cxn>
              <a:cxn ang="0">
                <a:pos x="1168003" y="19050"/>
              </a:cxn>
              <a:cxn ang="0">
                <a:pos x="1200150" y="0"/>
              </a:cxn>
            </a:cxnLst>
            <a:pathLst>
              <a:path w="1008" h="206">
                <a:moveTo>
                  <a:pt x="0" y="136"/>
                </a:moveTo>
                <a:cubicBezTo>
                  <a:pt x="20" y="144"/>
                  <a:pt x="84" y="173"/>
                  <a:pt x="123" y="184"/>
                </a:cubicBezTo>
                <a:cubicBezTo>
                  <a:pt x="162" y="195"/>
                  <a:pt x="207" y="200"/>
                  <a:pt x="237" y="203"/>
                </a:cubicBezTo>
                <a:cubicBezTo>
                  <a:pt x="267" y="206"/>
                  <a:pt x="281" y="205"/>
                  <a:pt x="302" y="203"/>
                </a:cubicBezTo>
                <a:cubicBezTo>
                  <a:pt x="323" y="201"/>
                  <a:pt x="345" y="197"/>
                  <a:pt x="365" y="188"/>
                </a:cubicBezTo>
                <a:cubicBezTo>
                  <a:pt x="385" y="179"/>
                  <a:pt x="406" y="161"/>
                  <a:pt x="423" y="151"/>
                </a:cubicBezTo>
                <a:cubicBezTo>
                  <a:pt x="440" y="141"/>
                  <a:pt x="445" y="137"/>
                  <a:pt x="467" y="130"/>
                </a:cubicBezTo>
                <a:cubicBezTo>
                  <a:pt x="489" y="123"/>
                  <a:pt x="529" y="111"/>
                  <a:pt x="555" y="106"/>
                </a:cubicBezTo>
                <a:cubicBezTo>
                  <a:pt x="581" y="101"/>
                  <a:pt x="605" y="108"/>
                  <a:pt x="623" y="101"/>
                </a:cubicBezTo>
                <a:cubicBezTo>
                  <a:pt x="641" y="94"/>
                  <a:pt x="648" y="68"/>
                  <a:pt x="665" y="62"/>
                </a:cubicBezTo>
                <a:cubicBezTo>
                  <a:pt x="682" y="56"/>
                  <a:pt x="702" y="65"/>
                  <a:pt x="725" y="62"/>
                </a:cubicBezTo>
                <a:cubicBezTo>
                  <a:pt x="748" y="59"/>
                  <a:pt x="775" y="51"/>
                  <a:pt x="801" y="43"/>
                </a:cubicBezTo>
                <a:cubicBezTo>
                  <a:pt x="827" y="35"/>
                  <a:pt x="852" y="18"/>
                  <a:pt x="882" y="13"/>
                </a:cubicBezTo>
                <a:cubicBezTo>
                  <a:pt x="912" y="8"/>
                  <a:pt x="960" y="18"/>
                  <a:pt x="981" y="16"/>
                </a:cubicBezTo>
                <a:cubicBezTo>
                  <a:pt x="1002" y="14"/>
                  <a:pt x="1003" y="3"/>
                  <a:pt x="1008" y="0"/>
                </a:cubicBezTo>
              </a:path>
            </a:pathLst>
          </a:cu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1274" name="Freeform 11"/>
          <p:cNvSpPr/>
          <p:nvPr/>
        </p:nvSpPr>
        <p:spPr>
          <a:xfrm>
            <a:off x="1766888" y="1538288"/>
            <a:ext cx="4356100" cy="3706812"/>
          </a:xfrm>
          <a:custGeom>
            <a:avLst/>
            <a:gdLst/>
            <a:ahLst/>
            <a:cxnLst>
              <a:cxn ang="0">
                <a:pos x="85725" y="3571"/>
              </a:cxn>
              <a:cxn ang="0">
                <a:pos x="332184" y="44053"/>
              </a:cxn>
              <a:cxn ang="0">
                <a:pos x="520303" y="61912"/>
              </a:cxn>
              <a:cxn ang="0">
                <a:pos x="1214437" y="404812"/>
              </a:cxn>
              <a:cxn ang="0">
                <a:pos x="1650206" y="608409"/>
              </a:cxn>
              <a:cxn ang="0">
                <a:pos x="1746647" y="726281"/>
              </a:cxn>
              <a:cxn ang="0">
                <a:pos x="1746647" y="878681"/>
              </a:cxn>
              <a:cxn ang="0">
                <a:pos x="1738312" y="1014412"/>
              </a:cxn>
              <a:cxn ang="0">
                <a:pos x="1643062" y="994171"/>
              </a:cxn>
              <a:cxn ang="0">
                <a:pos x="1620440" y="1083468"/>
              </a:cxn>
              <a:cxn ang="0">
                <a:pos x="1599009" y="1279921"/>
              </a:cxn>
              <a:cxn ang="0">
                <a:pos x="1446609" y="1619249"/>
              </a:cxn>
              <a:cxn ang="0">
                <a:pos x="1368028" y="1885949"/>
              </a:cxn>
              <a:cxn ang="0">
                <a:pos x="1452562" y="2007393"/>
              </a:cxn>
              <a:cxn ang="0">
                <a:pos x="1406128" y="2169318"/>
              </a:cxn>
              <a:cxn ang="0">
                <a:pos x="1275159" y="2383631"/>
              </a:cxn>
              <a:cxn ang="0">
                <a:pos x="1285875" y="2569368"/>
              </a:cxn>
              <a:cxn ang="0">
                <a:pos x="1328737" y="2669380"/>
              </a:cxn>
              <a:cxn ang="0">
                <a:pos x="1318021" y="2775346"/>
              </a:cxn>
              <a:cxn ang="0">
                <a:pos x="1318021" y="2946796"/>
              </a:cxn>
              <a:cxn ang="0">
                <a:pos x="1353740" y="3133724"/>
              </a:cxn>
              <a:cxn ang="0">
                <a:pos x="1302543" y="3282552"/>
              </a:cxn>
              <a:cxn ang="0">
                <a:pos x="1259681" y="3426618"/>
              </a:cxn>
              <a:cxn ang="0">
                <a:pos x="1202531" y="3651646"/>
              </a:cxn>
              <a:cxn ang="0">
                <a:pos x="1452562" y="3664743"/>
              </a:cxn>
              <a:cxn ang="0">
                <a:pos x="1596628" y="3604021"/>
              </a:cxn>
              <a:cxn ang="0">
                <a:pos x="1771650" y="3573065"/>
              </a:cxn>
              <a:cxn ang="0">
                <a:pos x="1950243" y="3426618"/>
              </a:cxn>
              <a:cxn ang="0">
                <a:pos x="2409825" y="3544490"/>
              </a:cxn>
              <a:cxn ang="0">
                <a:pos x="2732484" y="3446859"/>
              </a:cxn>
              <a:cxn ang="0">
                <a:pos x="3031331" y="3261121"/>
              </a:cxn>
              <a:cxn ang="0">
                <a:pos x="3174206" y="3119437"/>
              </a:cxn>
              <a:cxn ang="0">
                <a:pos x="3292078" y="3075384"/>
              </a:cxn>
              <a:cxn ang="0">
                <a:pos x="3345656" y="2958702"/>
              </a:cxn>
              <a:cxn ang="0">
                <a:pos x="3443287" y="2687240"/>
              </a:cxn>
              <a:cxn ang="0">
                <a:pos x="3793331" y="2500312"/>
              </a:cxn>
              <a:cxn ang="0">
                <a:pos x="3906440" y="2337196"/>
              </a:cxn>
              <a:cxn ang="0">
                <a:pos x="3925490" y="2155031"/>
              </a:cxn>
              <a:cxn ang="0">
                <a:pos x="3921919" y="1807368"/>
              </a:cxn>
              <a:cxn ang="0">
                <a:pos x="4127897" y="1569243"/>
              </a:cxn>
              <a:cxn ang="0">
                <a:pos x="4354116" y="1532334"/>
              </a:cxn>
            </a:cxnLst>
            <a:pathLst>
              <a:path w="3657" h="3113">
                <a:moveTo>
                  <a:pt x="0" y="33"/>
                </a:moveTo>
                <a:cubicBezTo>
                  <a:pt x="12" y="28"/>
                  <a:pt x="43" y="6"/>
                  <a:pt x="72" y="3"/>
                </a:cubicBezTo>
                <a:cubicBezTo>
                  <a:pt x="101" y="0"/>
                  <a:pt x="142" y="9"/>
                  <a:pt x="176" y="15"/>
                </a:cubicBezTo>
                <a:cubicBezTo>
                  <a:pt x="210" y="21"/>
                  <a:pt x="250" y="32"/>
                  <a:pt x="279" y="37"/>
                </a:cubicBezTo>
                <a:cubicBezTo>
                  <a:pt x="308" y="42"/>
                  <a:pt x="325" y="43"/>
                  <a:pt x="351" y="46"/>
                </a:cubicBezTo>
                <a:cubicBezTo>
                  <a:pt x="377" y="49"/>
                  <a:pt x="404" y="43"/>
                  <a:pt x="437" y="52"/>
                </a:cubicBezTo>
                <a:cubicBezTo>
                  <a:pt x="470" y="61"/>
                  <a:pt x="451" y="55"/>
                  <a:pt x="548" y="103"/>
                </a:cubicBezTo>
                <a:cubicBezTo>
                  <a:pt x="645" y="151"/>
                  <a:pt x="895" y="284"/>
                  <a:pt x="1020" y="340"/>
                </a:cubicBezTo>
                <a:cubicBezTo>
                  <a:pt x="1145" y="396"/>
                  <a:pt x="1235" y="413"/>
                  <a:pt x="1296" y="442"/>
                </a:cubicBezTo>
                <a:cubicBezTo>
                  <a:pt x="1357" y="471"/>
                  <a:pt x="1364" y="494"/>
                  <a:pt x="1386" y="511"/>
                </a:cubicBezTo>
                <a:cubicBezTo>
                  <a:pt x="1408" y="528"/>
                  <a:pt x="1412" y="528"/>
                  <a:pt x="1425" y="544"/>
                </a:cubicBezTo>
                <a:cubicBezTo>
                  <a:pt x="1438" y="560"/>
                  <a:pt x="1458" y="586"/>
                  <a:pt x="1467" y="610"/>
                </a:cubicBezTo>
                <a:cubicBezTo>
                  <a:pt x="1476" y="634"/>
                  <a:pt x="1482" y="667"/>
                  <a:pt x="1482" y="688"/>
                </a:cubicBezTo>
                <a:cubicBezTo>
                  <a:pt x="1482" y="709"/>
                  <a:pt x="1468" y="718"/>
                  <a:pt x="1467" y="738"/>
                </a:cubicBezTo>
                <a:cubicBezTo>
                  <a:pt x="1466" y="758"/>
                  <a:pt x="1479" y="789"/>
                  <a:pt x="1478" y="808"/>
                </a:cubicBezTo>
                <a:cubicBezTo>
                  <a:pt x="1477" y="827"/>
                  <a:pt x="1469" y="838"/>
                  <a:pt x="1460" y="852"/>
                </a:cubicBezTo>
                <a:cubicBezTo>
                  <a:pt x="1451" y="866"/>
                  <a:pt x="1435" y="895"/>
                  <a:pt x="1422" y="892"/>
                </a:cubicBezTo>
                <a:cubicBezTo>
                  <a:pt x="1409" y="889"/>
                  <a:pt x="1393" y="842"/>
                  <a:pt x="1380" y="835"/>
                </a:cubicBezTo>
                <a:cubicBezTo>
                  <a:pt x="1367" y="828"/>
                  <a:pt x="1349" y="838"/>
                  <a:pt x="1346" y="850"/>
                </a:cubicBezTo>
                <a:cubicBezTo>
                  <a:pt x="1343" y="862"/>
                  <a:pt x="1352" y="889"/>
                  <a:pt x="1361" y="910"/>
                </a:cubicBezTo>
                <a:cubicBezTo>
                  <a:pt x="1370" y="931"/>
                  <a:pt x="1403" y="948"/>
                  <a:pt x="1400" y="975"/>
                </a:cubicBezTo>
                <a:cubicBezTo>
                  <a:pt x="1397" y="1002"/>
                  <a:pt x="1360" y="1025"/>
                  <a:pt x="1343" y="1075"/>
                </a:cubicBezTo>
                <a:cubicBezTo>
                  <a:pt x="1326" y="1125"/>
                  <a:pt x="1319" y="1231"/>
                  <a:pt x="1298" y="1278"/>
                </a:cubicBezTo>
                <a:cubicBezTo>
                  <a:pt x="1277" y="1325"/>
                  <a:pt x="1244" y="1326"/>
                  <a:pt x="1215" y="1360"/>
                </a:cubicBezTo>
                <a:cubicBezTo>
                  <a:pt x="1186" y="1394"/>
                  <a:pt x="1135" y="1448"/>
                  <a:pt x="1124" y="1485"/>
                </a:cubicBezTo>
                <a:cubicBezTo>
                  <a:pt x="1113" y="1522"/>
                  <a:pt x="1142" y="1559"/>
                  <a:pt x="1149" y="1584"/>
                </a:cubicBezTo>
                <a:cubicBezTo>
                  <a:pt x="1156" y="1609"/>
                  <a:pt x="1155" y="1618"/>
                  <a:pt x="1167" y="1635"/>
                </a:cubicBezTo>
                <a:cubicBezTo>
                  <a:pt x="1179" y="1652"/>
                  <a:pt x="1209" y="1666"/>
                  <a:pt x="1220" y="1686"/>
                </a:cubicBezTo>
                <a:cubicBezTo>
                  <a:pt x="1231" y="1706"/>
                  <a:pt x="1238" y="1729"/>
                  <a:pt x="1232" y="1752"/>
                </a:cubicBezTo>
                <a:cubicBezTo>
                  <a:pt x="1226" y="1775"/>
                  <a:pt x="1194" y="1789"/>
                  <a:pt x="1181" y="1822"/>
                </a:cubicBezTo>
                <a:cubicBezTo>
                  <a:pt x="1168" y="1855"/>
                  <a:pt x="1173" y="1920"/>
                  <a:pt x="1155" y="1950"/>
                </a:cubicBezTo>
                <a:cubicBezTo>
                  <a:pt x="1137" y="1980"/>
                  <a:pt x="1082" y="1984"/>
                  <a:pt x="1071" y="2002"/>
                </a:cubicBezTo>
                <a:cubicBezTo>
                  <a:pt x="1060" y="2020"/>
                  <a:pt x="1090" y="2032"/>
                  <a:pt x="1092" y="2058"/>
                </a:cubicBezTo>
                <a:cubicBezTo>
                  <a:pt x="1094" y="2084"/>
                  <a:pt x="1076" y="2133"/>
                  <a:pt x="1080" y="2158"/>
                </a:cubicBezTo>
                <a:cubicBezTo>
                  <a:pt x="1084" y="2183"/>
                  <a:pt x="1109" y="2195"/>
                  <a:pt x="1115" y="2209"/>
                </a:cubicBezTo>
                <a:cubicBezTo>
                  <a:pt x="1121" y="2223"/>
                  <a:pt x="1118" y="2226"/>
                  <a:pt x="1116" y="2242"/>
                </a:cubicBezTo>
                <a:cubicBezTo>
                  <a:pt x="1114" y="2258"/>
                  <a:pt x="1105" y="2290"/>
                  <a:pt x="1104" y="2305"/>
                </a:cubicBezTo>
                <a:cubicBezTo>
                  <a:pt x="1103" y="2320"/>
                  <a:pt x="1107" y="2313"/>
                  <a:pt x="1107" y="2331"/>
                </a:cubicBezTo>
                <a:cubicBezTo>
                  <a:pt x="1107" y="2349"/>
                  <a:pt x="1104" y="2389"/>
                  <a:pt x="1104" y="2413"/>
                </a:cubicBezTo>
                <a:cubicBezTo>
                  <a:pt x="1104" y="2437"/>
                  <a:pt x="1103" y="2449"/>
                  <a:pt x="1107" y="2475"/>
                </a:cubicBezTo>
                <a:cubicBezTo>
                  <a:pt x="1111" y="2501"/>
                  <a:pt x="1123" y="2543"/>
                  <a:pt x="1128" y="2569"/>
                </a:cubicBezTo>
                <a:cubicBezTo>
                  <a:pt x="1133" y="2595"/>
                  <a:pt x="1140" y="2611"/>
                  <a:pt x="1137" y="2632"/>
                </a:cubicBezTo>
                <a:cubicBezTo>
                  <a:pt x="1134" y="2653"/>
                  <a:pt x="1114" y="2676"/>
                  <a:pt x="1107" y="2697"/>
                </a:cubicBezTo>
                <a:cubicBezTo>
                  <a:pt x="1100" y="2718"/>
                  <a:pt x="1102" y="2739"/>
                  <a:pt x="1094" y="2757"/>
                </a:cubicBezTo>
                <a:cubicBezTo>
                  <a:pt x="1086" y="2775"/>
                  <a:pt x="1068" y="2782"/>
                  <a:pt x="1062" y="2802"/>
                </a:cubicBezTo>
                <a:cubicBezTo>
                  <a:pt x="1056" y="2822"/>
                  <a:pt x="1064" y="2856"/>
                  <a:pt x="1058" y="2878"/>
                </a:cubicBezTo>
                <a:cubicBezTo>
                  <a:pt x="1052" y="2900"/>
                  <a:pt x="1034" y="2904"/>
                  <a:pt x="1026" y="2935"/>
                </a:cubicBezTo>
                <a:cubicBezTo>
                  <a:pt x="1018" y="2966"/>
                  <a:pt x="993" y="3038"/>
                  <a:pt x="1010" y="3067"/>
                </a:cubicBezTo>
                <a:cubicBezTo>
                  <a:pt x="1027" y="3096"/>
                  <a:pt x="1090" y="3109"/>
                  <a:pt x="1125" y="3111"/>
                </a:cubicBezTo>
                <a:cubicBezTo>
                  <a:pt x="1160" y="3113"/>
                  <a:pt x="1193" y="3085"/>
                  <a:pt x="1220" y="3078"/>
                </a:cubicBezTo>
                <a:cubicBezTo>
                  <a:pt x="1247" y="3071"/>
                  <a:pt x="1267" y="3075"/>
                  <a:pt x="1287" y="3067"/>
                </a:cubicBezTo>
                <a:cubicBezTo>
                  <a:pt x="1307" y="3059"/>
                  <a:pt x="1319" y="3036"/>
                  <a:pt x="1341" y="3027"/>
                </a:cubicBezTo>
                <a:cubicBezTo>
                  <a:pt x="1363" y="3018"/>
                  <a:pt x="1394" y="3017"/>
                  <a:pt x="1418" y="3013"/>
                </a:cubicBezTo>
                <a:cubicBezTo>
                  <a:pt x="1442" y="3009"/>
                  <a:pt x="1466" y="3012"/>
                  <a:pt x="1488" y="3001"/>
                </a:cubicBezTo>
                <a:cubicBezTo>
                  <a:pt x="1510" y="2990"/>
                  <a:pt x="1525" y="2967"/>
                  <a:pt x="1550" y="2946"/>
                </a:cubicBezTo>
                <a:cubicBezTo>
                  <a:pt x="1575" y="2925"/>
                  <a:pt x="1585" y="2875"/>
                  <a:pt x="1638" y="2878"/>
                </a:cubicBezTo>
                <a:cubicBezTo>
                  <a:pt x="1691" y="2881"/>
                  <a:pt x="1802" y="2947"/>
                  <a:pt x="1866" y="2964"/>
                </a:cubicBezTo>
                <a:cubicBezTo>
                  <a:pt x="1930" y="2981"/>
                  <a:pt x="1971" y="2982"/>
                  <a:pt x="2024" y="2977"/>
                </a:cubicBezTo>
                <a:cubicBezTo>
                  <a:pt x="2077" y="2972"/>
                  <a:pt x="2139" y="2946"/>
                  <a:pt x="2184" y="2932"/>
                </a:cubicBezTo>
                <a:cubicBezTo>
                  <a:pt x="2229" y="2918"/>
                  <a:pt x="2244" y="2918"/>
                  <a:pt x="2295" y="2895"/>
                </a:cubicBezTo>
                <a:cubicBezTo>
                  <a:pt x="2346" y="2872"/>
                  <a:pt x="2447" y="2817"/>
                  <a:pt x="2489" y="2791"/>
                </a:cubicBezTo>
                <a:cubicBezTo>
                  <a:pt x="2531" y="2765"/>
                  <a:pt x="2525" y="2758"/>
                  <a:pt x="2546" y="2739"/>
                </a:cubicBezTo>
                <a:cubicBezTo>
                  <a:pt x="2567" y="2720"/>
                  <a:pt x="2595" y="2697"/>
                  <a:pt x="2615" y="2677"/>
                </a:cubicBezTo>
                <a:cubicBezTo>
                  <a:pt x="2635" y="2657"/>
                  <a:pt x="2648" y="2632"/>
                  <a:pt x="2666" y="2620"/>
                </a:cubicBezTo>
                <a:cubicBezTo>
                  <a:pt x="2684" y="2608"/>
                  <a:pt x="2710" y="2608"/>
                  <a:pt x="2726" y="2602"/>
                </a:cubicBezTo>
                <a:cubicBezTo>
                  <a:pt x="2742" y="2596"/>
                  <a:pt x="2753" y="2592"/>
                  <a:pt x="2765" y="2583"/>
                </a:cubicBezTo>
                <a:cubicBezTo>
                  <a:pt x="2777" y="2574"/>
                  <a:pt x="2791" y="2561"/>
                  <a:pt x="2798" y="2545"/>
                </a:cubicBezTo>
                <a:cubicBezTo>
                  <a:pt x="2805" y="2529"/>
                  <a:pt x="2809" y="2512"/>
                  <a:pt x="2810" y="2485"/>
                </a:cubicBezTo>
                <a:cubicBezTo>
                  <a:pt x="2811" y="2458"/>
                  <a:pt x="2790" y="2418"/>
                  <a:pt x="2804" y="2380"/>
                </a:cubicBezTo>
                <a:cubicBezTo>
                  <a:pt x="2818" y="2342"/>
                  <a:pt x="2854" y="2300"/>
                  <a:pt x="2892" y="2257"/>
                </a:cubicBezTo>
                <a:cubicBezTo>
                  <a:pt x="2930" y="2214"/>
                  <a:pt x="2986" y="2145"/>
                  <a:pt x="3035" y="2119"/>
                </a:cubicBezTo>
                <a:cubicBezTo>
                  <a:pt x="3084" y="2093"/>
                  <a:pt x="3147" y="2115"/>
                  <a:pt x="3186" y="2100"/>
                </a:cubicBezTo>
                <a:cubicBezTo>
                  <a:pt x="3225" y="2085"/>
                  <a:pt x="3254" y="2051"/>
                  <a:pt x="3270" y="2028"/>
                </a:cubicBezTo>
                <a:cubicBezTo>
                  <a:pt x="3286" y="2005"/>
                  <a:pt x="3282" y="1987"/>
                  <a:pt x="3281" y="1963"/>
                </a:cubicBezTo>
                <a:cubicBezTo>
                  <a:pt x="3280" y="1939"/>
                  <a:pt x="3263" y="1911"/>
                  <a:pt x="3266" y="1885"/>
                </a:cubicBezTo>
                <a:cubicBezTo>
                  <a:pt x="3269" y="1859"/>
                  <a:pt x="3297" y="1847"/>
                  <a:pt x="3297" y="1810"/>
                </a:cubicBezTo>
                <a:cubicBezTo>
                  <a:pt x="3297" y="1773"/>
                  <a:pt x="3268" y="1711"/>
                  <a:pt x="3267" y="1662"/>
                </a:cubicBezTo>
                <a:cubicBezTo>
                  <a:pt x="3266" y="1613"/>
                  <a:pt x="3273" y="1565"/>
                  <a:pt x="3294" y="1518"/>
                </a:cubicBezTo>
                <a:cubicBezTo>
                  <a:pt x="3315" y="1471"/>
                  <a:pt x="3363" y="1414"/>
                  <a:pt x="3392" y="1381"/>
                </a:cubicBezTo>
                <a:cubicBezTo>
                  <a:pt x="3421" y="1348"/>
                  <a:pt x="3440" y="1332"/>
                  <a:pt x="3467" y="1318"/>
                </a:cubicBezTo>
                <a:cubicBezTo>
                  <a:pt x="3494" y="1304"/>
                  <a:pt x="3525" y="1299"/>
                  <a:pt x="3557" y="1294"/>
                </a:cubicBezTo>
                <a:cubicBezTo>
                  <a:pt x="3589" y="1289"/>
                  <a:pt x="3636" y="1288"/>
                  <a:pt x="3657" y="1287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1275" name="Freeform 12"/>
          <p:cNvSpPr/>
          <p:nvPr/>
        </p:nvSpPr>
        <p:spPr>
          <a:xfrm>
            <a:off x="1770063" y="1776413"/>
            <a:ext cx="396875" cy="161925"/>
          </a:xfrm>
          <a:custGeom>
            <a:avLst/>
            <a:gdLst/>
            <a:ahLst/>
            <a:cxnLst>
              <a:cxn ang="0">
                <a:pos x="0" y="163116"/>
              </a:cxn>
              <a:cxn ang="0">
                <a:pos x="60721" y="96440"/>
              </a:cxn>
              <a:cxn ang="0">
                <a:pos x="153590" y="46434"/>
              </a:cxn>
              <a:cxn ang="0">
                <a:pos x="269081" y="5953"/>
              </a:cxn>
              <a:cxn ang="0">
                <a:pos x="396478" y="13096"/>
              </a:cxn>
            </a:cxnLst>
            <a:pathLst>
              <a:path w="333" h="137">
                <a:moveTo>
                  <a:pt x="0" y="137"/>
                </a:moveTo>
                <a:cubicBezTo>
                  <a:pt x="8" y="128"/>
                  <a:pt x="30" y="97"/>
                  <a:pt x="51" y="81"/>
                </a:cubicBezTo>
                <a:cubicBezTo>
                  <a:pt x="72" y="65"/>
                  <a:pt x="100" y="52"/>
                  <a:pt x="129" y="39"/>
                </a:cubicBezTo>
                <a:cubicBezTo>
                  <a:pt x="158" y="26"/>
                  <a:pt x="192" y="10"/>
                  <a:pt x="226" y="5"/>
                </a:cubicBezTo>
                <a:cubicBezTo>
                  <a:pt x="260" y="0"/>
                  <a:pt x="311" y="10"/>
                  <a:pt x="333" y="11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1276" name="Freeform 13"/>
          <p:cNvSpPr/>
          <p:nvPr/>
        </p:nvSpPr>
        <p:spPr>
          <a:xfrm>
            <a:off x="3113088" y="2868613"/>
            <a:ext cx="838200" cy="1847850"/>
          </a:xfrm>
          <a:custGeom>
            <a:avLst/>
            <a:gdLst/>
            <a:ahLst/>
            <a:cxnLst>
              <a:cxn ang="0">
                <a:pos x="0" y="1832371"/>
              </a:cxn>
              <a:cxn ang="0">
                <a:pos x="298846" y="1803796"/>
              </a:cxn>
              <a:cxn ang="0">
                <a:pos x="373856" y="1570434"/>
              </a:cxn>
              <a:cxn ang="0">
                <a:pos x="485774" y="1402556"/>
              </a:cxn>
              <a:cxn ang="0">
                <a:pos x="471487" y="1191815"/>
              </a:cxn>
              <a:cxn ang="0">
                <a:pos x="507206" y="1120378"/>
              </a:cxn>
              <a:cxn ang="0">
                <a:pos x="541734" y="1009650"/>
              </a:cxn>
              <a:cxn ang="0">
                <a:pos x="698896" y="821531"/>
              </a:cxn>
              <a:cxn ang="0">
                <a:pos x="800099" y="702468"/>
              </a:cxn>
              <a:cxn ang="0">
                <a:pos x="834627" y="550068"/>
              </a:cxn>
              <a:cxn ang="0">
                <a:pos x="782240" y="509587"/>
              </a:cxn>
              <a:cxn ang="0">
                <a:pos x="709612" y="548878"/>
              </a:cxn>
              <a:cxn ang="0">
                <a:pos x="577452" y="460771"/>
              </a:cxn>
              <a:cxn ang="0">
                <a:pos x="553640" y="359568"/>
              </a:cxn>
              <a:cxn ang="0">
                <a:pos x="588168" y="263128"/>
              </a:cxn>
              <a:cxn ang="0">
                <a:pos x="603646" y="177403"/>
              </a:cxn>
              <a:cxn ang="0">
                <a:pos x="675084" y="105965"/>
              </a:cxn>
              <a:cxn ang="0">
                <a:pos x="642937" y="0"/>
              </a:cxn>
            </a:cxnLst>
            <a:pathLst>
              <a:path w="703" h="1552">
                <a:moveTo>
                  <a:pt x="0" y="1539"/>
                </a:moveTo>
                <a:cubicBezTo>
                  <a:pt x="42" y="1535"/>
                  <a:pt x="199" y="1552"/>
                  <a:pt x="251" y="1515"/>
                </a:cubicBezTo>
                <a:cubicBezTo>
                  <a:pt x="303" y="1478"/>
                  <a:pt x="288" y="1375"/>
                  <a:pt x="314" y="1319"/>
                </a:cubicBezTo>
                <a:cubicBezTo>
                  <a:pt x="340" y="1263"/>
                  <a:pt x="394" y="1231"/>
                  <a:pt x="408" y="1178"/>
                </a:cubicBezTo>
                <a:cubicBezTo>
                  <a:pt x="422" y="1125"/>
                  <a:pt x="393" y="1040"/>
                  <a:pt x="396" y="1001"/>
                </a:cubicBezTo>
                <a:cubicBezTo>
                  <a:pt x="399" y="962"/>
                  <a:pt x="416" y="966"/>
                  <a:pt x="426" y="941"/>
                </a:cubicBezTo>
                <a:cubicBezTo>
                  <a:pt x="436" y="916"/>
                  <a:pt x="428" y="890"/>
                  <a:pt x="455" y="848"/>
                </a:cubicBezTo>
                <a:cubicBezTo>
                  <a:pt x="482" y="806"/>
                  <a:pt x="551" y="733"/>
                  <a:pt x="587" y="690"/>
                </a:cubicBezTo>
                <a:cubicBezTo>
                  <a:pt x="623" y="647"/>
                  <a:pt x="653" y="628"/>
                  <a:pt x="672" y="590"/>
                </a:cubicBezTo>
                <a:cubicBezTo>
                  <a:pt x="691" y="552"/>
                  <a:pt x="703" y="489"/>
                  <a:pt x="701" y="462"/>
                </a:cubicBezTo>
                <a:cubicBezTo>
                  <a:pt x="699" y="435"/>
                  <a:pt x="674" y="428"/>
                  <a:pt x="657" y="428"/>
                </a:cubicBezTo>
                <a:cubicBezTo>
                  <a:pt x="640" y="428"/>
                  <a:pt x="624" y="468"/>
                  <a:pt x="596" y="461"/>
                </a:cubicBezTo>
                <a:cubicBezTo>
                  <a:pt x="568" y="454"/>
                  <a:pt x="507" y="413"/>
                  <a:pt x="485" y="387"/>
                </a:cubicBezTo>
                <a:cubicBezTo>
                  <a:pt x="463" y="361"/>
                  <a:pt x="463" y="330"/>
                  <a:pt x="465" y="302"/>
                </a:cubicBezTo>
                <a:cubicBezTo>
                  <a:pt x="467" y="274"/>
                  <a:pt x="487" y="246"/>
                  <a:pt x="494" y="221"/>
                </a:cubicBezTo>
                <a:cubicBezTo>
                  <a:pt x="501" y="196"/>
                  <a:pt x="495" y="171"/>
                  <a:pt x="507" y="149"/>
                </a:cubicBezTo>
                <a:cubicBezTo>
                  <a:pt x="519" y="127"/>
                  <a:pt x="562" y="114"/>
                  <a:pt x="567" y="89"/>
                </a:cubicBezTo>
                <a:cubicBezTo>
                  <a:pt x="572" y="64"/>
                  <a:pt x="546" y="19"/>
                  <a:pt x="540" y="0"/>
                </a:cubicBezTo>
              </a:path>
            </a:pathLst>
          </a:cu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1277" name="Freeform 14"/>
          <p:cNvSpPr/>
          <p:nvPr/>
        </p:nvSpPr>
        <p:spPr>
          <a:xfrm>
            <a:off x="4097338" y="2617788"/>
            <a:ext cx="1917700" cy="671512"/>
          </a:xfrm>
          <a:custGeom>
            <a:avLst/>
            <a:gdLst/>
            <a:ahLst/>
            <a:cxnLst>
              <a:cxn ang="0">
                <a:pos x="420290" y="0"/>
              </a:cxn>
              <a:cxn ang="0">
                <a:pos x="260746" y="53578"/>
              </a:cxn>
              <a:cxn ang="0">
                <a:pos x="96440" y="129778"/>
              </a:cxn>
              <a:cxn ang="0">
                <a:pos x="14287" y="225028"/>
              </a:cxn>
              <a:cxn ang="0">
                <a:pos x="7143" y="332184"/>
              </a:cxn>
              <a:cxn ang="0">
                <a:pos x="20240" y="403621"/>
              </a:cxn>
              <a:cxn ang="0">
                <a:pos x="71437" y="419100"/>
              </a:cxn>
              <a:cxn ang="0">
                <a:pos x="103584" y="396478"/>
              </a:cxn>
              <a:cxn ang="0">
                <a:pos x="141684" y="383381"/>
              </a:cxn>
              <a:cxn ang="0">
                <a:pos x="188118" y="414337"/>
              </a:cxn>
              <a:cxn ang="0">
                <a:pos x="210740" y="485775"/>
              </a:cxn>
              <a:cxn ang="0">
                <a:pos x="316706" y="490537"/>
              </a:cxn>
              <a:cxn ang="0">
                <a:pos x="406003" y="503634"/>
              </a:cxn>
              <a:cxn ang="0">
                <a:pos x="513159" y="564356"/>
              </a:cxn>
              <a:cxn ang="0">
                <a:pos x="689371" y="565546"/>
              </a:cxn>
              <a:cxn ang="0">
                <a:pos x="891778" y="664368"/>
              </a:cxn>
              <a:cxn ang="0">
                <a:pos x="1125140" y="607218"/>
              </a:cxn>
              <a:cxn ang="0">
                <a:pos x="1281112" y="533400"/>
              </a:cxn>
              <a:cxn ang="0">
                <a:pos x="1298971" y="360759"/>
              </a:cxn>
              <a:cxn ang="0">
                <a:pos x="1318021" y="244078"/>
              </a:cxn>
              <a:cxn ang="0">
                <a:pos x="1366837" y="197643"/>
              </a:cxn>
              <a:cxn ang="0">
                <a:pos x="1400175" y="196453"/>
              </a:cxn>
              <a:cxn ang="0">
                <a:pos x="1460896" y="172640"/>
              </a:cxn>
              <a:cxn ang="0">
                <a:pos x="1541859" y="100012"/>
              </a:cxn>
              <a:cxn ang="0">
                <a:pos x="1634728" y="75009"/>
              </a:cxn>
              <a:cxn ang="0">
                <a:pos x="1753790" y="75009"/>
              </a:cxn>
              <a:cxn ang="0">
                <a:pos x="1856184" y="36909"/>
              </a:cxn>
              <a:cxn ang="0">
                <a:pos x="1919287" y="27384"/>
              </a:cxn>
            </a:cxnLst>
            <a:pathLst>
              <a:path w="1612" h="564">
                <a:moveTo>
                  <a:pt x="353" y="0"/>
                </a:moveTo>
                <a:cubicBezTo>
                  <a:pt x="331" y="7"/>
                  <a:pt x="264" y="27"/>
                  <a:pt x="219" y="45"/>
                </a:cubicBezTo>
                <a:cubicBezTo>
                  <a:pt x="174" y="63"/>
                  <a:pt x="115" y="85"/>
                  <a:pt x="81" y="109"/>
                </a:cubicBezTo>
                <a:cubicBezTo>
                  <a:pt x="47" y="133"/>
                  <a:pt x="24" y="161"/>
                  <a:pt x="12" y="189"/>
                </a:cubicBezTo>
                <a:cubicBezTo>
                  <a:pt x="0" y="217"/>
                  <a:pt x="5" y="254"/>
                  <a:pt x="6" y="279"/>
                </a:cubicBezTo>
                <a:cubicBezTo>
                  <a:pt x="7" y="304"/>
                  <a:pt x="8" y="327"/>
                  <a:pt x="17" y="339"/>
                </a:cubicBezTo>
                <a:cubicBezTo>
                  <a:pt x="26" y="351"/>
                  <a:pt x="48" y="353"/>
                  <a:pt x="60" y="352"/>
                </a:cubicBezTo>
                <a:cubicBezTo>
                  <a:pt x="72" y="351"/>
                  <a:pt x="77" y="338"/>
                  <a:pt x="87" y="333"/>
                </a:cubicBezTo>
                <a:cubicBezTo>
                  <a:pt x="97" y="328"/>
                  <a:pt x="107" y="320"/>
                  <a:pt x="119" y="322"/>
                </a:cubicBezTo>
                <a:cubicBezTo>
                  <a:pt x="131" y="324"/>
                  <a:pt x="148" y="334"/>
                  <a:pt x="158" y="348"/>
                </a:cubicBezTo>
                <a:cubicBezTo>
                  <a:pt x="168" y="362"/>
                  <a:pt x="159" y="397"/>
                  <a:pt x="177" y="408"/>
                </a:cubicBezTo>
                <a:cubicBezTo>
                  <a:pt x="195" y="419"/>
                  <a:pt x="239" y="409"/>
                  <a:pt x="266" y="412"/>
                </a:cubicBezTo>
                <a:cubicBezTo>
                  <a:pt x="293" y="415"/>
                  <a:pt x="314" y="413"/>
                  <a:pt x="341" y="423"/>
                </a:cubicBezTo>
                <a:cubicBezTo>
                  <a:pt x="368" y="433"/>
                  <a:pt x="391" y="465"/>
                  <a:pt x="431" y="474"/>
                </a:cubicBezTo>
                <a:cubicBezTo>
                  <a:pt x="471" y="483"/>
                  <a:pt x="526" y="461"/>
                  <a:pt x="579" y="475"/>
                </a:cubicBezTo>
                <a:cubicBezTo>
                  <a:pt x="632" y="489"/>
                  <a:pt x="688" y="552"/>
                  <a:pt x="749" y="558"/>
                </a:cubicBezTo>
                <a:cubicBezTo>
                  <a:pt x="810" y="564"/>
                  <a:pt x="891" y="528"/>
                  <a:pt x="945" y="510"/>
                </a:cubicBezTo>
                <a:cubicBezTo>
                  <a:pt x="999" y="492"/>
                  <a:pt x="1052" y="482"/>
                  <a:pt x="1076" y="448"/>
                </a:cubicBezTo>
                <a:cubicBezTo>
                  <a:pt x="1100" y="414"/>
                  <a:pt x="1086" y="343"/>
                  <a:pt x="1091" y="303"/>
                </a:cubicBezTo>
                <a:cubicBezTo>
                  <a:pt x="1096" y="263"/>
                  <a:pt x="1098" y="228"/>
                  <a:pt x="1107" y="205"/>
                </a:cubicBezTo>
                <a:cubicBezTo>
                  <a:pt x="1116" y="182"/>
                  <a:pt x="1137" y="173"/>
                  <a:pt x="1148" y="166"/>
                </a:cubicBezTo>
                <a:cubicBezTo>
                  <a:pt x="1159" y="159"/>
                  <a:pt x="1163" y="168"/>
                  <a:pt x="1176" y="165"/>
                </a:cubicBezTo>
                <a:cubicBezTo>
                  <a:pt x="1189" y="162"/>
                  <a:pt x="1207" y="158"/>
                  <a:pt x="1227" y="145"/>
                </a:cubicBezTo>
                <a:cubicBezTo>
                  <a:pt x="1247" y="132"/>
                  <a:pt x="1271" y="98"/>
                  <a:pt x="1295" y="84"/>
                </a:cubicBezTo>
                <a:cubicBezTo>
                  <a:pt x="1319" y="70"/>
                  <a:pt x="1343" y="66"/>
                  <a:pt x="1373" y="63"/>
                </a:cubicBezTo>
                <a:cubicBezTo>
                  <a:pt x="1403" y="60"/>
                  <a:pt x="1442" y="68"/>
                  <a:pt x="1473" y="63"/>
                </a:cubicBezTo>
                <a:cubicBezTo>
                  <a:pt x="1504" y="58"/>
                  <a:pt x="1536" y="38"/>
                  <a:pt x="1559" y="31"/>
                </a:cubicBezTo>
                <a:cubicBezTo>
                  <a:pt x="1582" y="24"/>
                  <a:pt x="1601" y="25"/>
                  <a:pt x="1612" y="23"/>
                </a:cubicBezTo>
              </a:path>
            </a:pathLst>
          </a:custGeom>
          <a:noFill/>
          <a:ln w="158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1278" name="Freeform 15"/>
          <p:cNvSpPr/>
          <p:nvPr/>
        </p:nvSpPr>
        <p:spPr>
          <a:xfrm>
            <a:off x="4405313" y="3627438"/>
            <a:ext cx="2289175" cy="1444625"/>
          </a:xfrm>
          <a:custGeom>
            <a:avLst/>
            <a:gdLst/>
            <a:ahLst/>
            <a:cxnLst>
              <a:cxn ang="0">
                <a:pos x="0" y="1393031"/>
              </a:cxn>
              <a:cxn ang="0">
                <a:pos x="139303" y="1440656"/>
              </a:cxn>
              <a:cxn ang="0">
                <a:pos x="298846" y="1372790"/>
              </a:cxn>
              <a:cxn ang="0">
                <a:pos x="398859" y="1358503"/>
              </a:cxn>
              <a:cxn ang="0">
                <a:pos x="807243" y="1385887"/>
              </a:cxn>
              <a:cxn ang="0">
                <a:pos x="914400" y="1226344"/>
              </a:cxn>
              <a:cxn ang="0">
                <a:pos x="982265" y="1194197"/>
              </a:cxn>
              <a:cxn ang="0">
                <a:pos x="1070372" y="1185862"/>
              </a:cxn>
              <a:cxn ang="0">
                <a:pos x="1163240" y="1107281"/>
              </a:cxn>
              <a:cxn ang="0">
                <a:pos x="1213247" y="904875"/>
              </a:cxn>
              <a:cxn ang="0">
                <a:pos x="1239440" y="701278"/>
              </a:cxn>
              <a:cxn ang="0">
                <a:pos x="1277540" y="639365"/>
              </a:cxn>
              <a:cxn ang="0">
                <a:pos x="1364456" y="585787"/>
              </a:cxn>
              <a:cxn ang="0">
                <a:pos x="1406128" y="472678"/>
              </a:cxn>
              <a:cxn ang="0">
                <a:pos x="1484709" y="392906"/>
              </a:cxn>
              <a:cxn ang="0">
                <a:pos x="1566862" y="371475"/>
              </a:cxn>
              <a:cxn ang="0">
                <a:pos x="1663303" y="296465"/>
              </a:cxn>
              <a:cxn ang="0">
                <a:pos x="1863328" y="250031"/>
              </a:cxn>
              <a:cxn ang="0">
                <a:pos x="2021681" y="161925"/>
              </a:cxn>
              <a:cxn ang="0">
                <a:pos x="2149078" y="122634"/>
              </a:cxn>
              <a:cxn ang="0">
                <a:pos x="2291953" y="0"/>
              </a:cxn>
            </a:cxnLst>
            <a:pathLst>
              <a:path w="1925" h="1213">
                <a:moveTo>
                  <a:pt x="0" y="1170"/>
                </a:moveTo>
                <a:cubicBezTo>
                  <a:pt x="19" y="1177"/>
                  <a:pt x="75" y="1213"/>
                  <a:pt x="117" y="1210"/>
                </a:cubicBezTo>
                <a:cubicBezTo>
                  <a:pt x="159" y="1207"/>
                  <a:pt x="215" y="1164"/>
                  <a:pt x="251" y="1153"/>
                </a:cubicBezTo>
                <a:cubicBezTo>
                  <a:pt x="287" y="1142"/>
                  <a:pt x="264" y="1139"/>
                  <a:pt x="335" y="1141"/>
                </a:cubicBezTo>
                <a:cubicBezTo>
                  <a:pt x="406" y="1143"/>
                  <a:pt x="606" y="1182"/>
                  <a:pt x="678" y="1164"/>
                </a:cubicBezTo>
                <a:cubicBezTo>
                  <a:pt x="750" y="1146"/>
                  <a:pt x="744" y="1057"/>
                  <a:pt x="768" y="1030"/>
                </a:cubicBezTo>
                <a:cubicBezTo>
                  <a:pt x="792" y="1003"/>
                  <a:pt x="803" y="1009"/>
                  <a:pt x="825" y="1003"/>
                </a:cubicBezTo>
                <a:cubicBezTo>
                  <a:pt x="847" y="997"/>
                  <a:pt x="874" y="1008"/>
                  <a:pt x="899" y="996"/>
                </a:cubicBezTo>
                <a:cubicBezTo>
                  <a:pt x="924" y="984"/>
                  <a:pt x="957" y="969"/>
                  <a:pt x="977" y="930"/>
                </a:cubicBezTo>
                <a:cubicBezTo>
                  <a:pt x="997" y="891"/>
                  <a:pt x="1008" y="817"/>
                  <a:pt x="1019" y="760"/>
                </a:cubicBezTo>
                <a:cubicBezTo>
                  <a:pt x="1030" y="703"/>
                  <a:pt x="1032" y="626"/>
                  <a:pt x="1041" y="589"/>
                </a:cubicBezTo>
                <a:cubicBezTo>
                  <a:pt x="1050" y="552"/>
                  <a:pt x="1056" y="553"/>
                  <a:pt x="1073" y="537"/>
                </a:cubicBezTo>
                <a:cubicBezTo>
                  <a:pt x="1090" y="521"/>
                  <a:pt x="1128" y="515"/>
                  <a:pt x="1146" y="492"/>
                </a:cubicBezTo>
                <a:cubicBezTo>
                  <a:pt x="1164" y="469"/>
                  <a:pt x="1164" y="424"/>
                  <a:pt x="1181" y="397"/>
                </a:cubicBezTo>
                <a:cubicBezTo>
                  <a:pt x="1198" y="370"/>
                  <a:pt x="1225" y="344"/>
                  <a:pt x="1247" y="330"/>
                </a:cubicBezTo>
                <a:cubicBezTo>
                  <a:pt x="1269" y="316"/>
                  <a:pt x="1291" y="326"/>
                  <a:pt x="1316" y="312"/>
                </a:cubicBezTo>
                <a:cubicBezTo>
                  <a:pt x="1341" y="298"/>
                  <a:pt x="1356" y="266"/>
                  <a:pt x="1397" y="249"/>
                </a:cubicBezTo>
                <a:cubicBezTo>
                  <a:pt x="1438" y="232"/>
                  <a:pt x="1515" y="229"/>
                  <a:pt x="1565" y="210"/>
                </a:cubicBezTo>
                <a:cubicBezTo>
                  <a:pt x="1615" y="191"/>
                  <a:pt x="1658" y="154"/>
                  <a:pt x="1698" y="136"/>
                </a:cubicBezTo>
                <a:cubicBezTo>
                  <a:pt x="1738" y="118"/>
                  <a:pt x="1767" y="126"/>
                  <a:pt x="1805" y="103"/>
                </a:cubicBezTo>
                <a:cubicBezTo>
                  <a:pt x="1843" y="80"/>
                  <a:pt x="1900" y="21"/>
                  <a:pt x="1925" y="0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1279" name="Freeform 16"/>
          <p:cNvSpPr/>
          <p:nvPr/>
        </p:nvSpPr>
        <p:spPr>
          <a:xfrm>
            <a:off x="5494338" y="4624388"/>
            <a:ext cx="158750" cy="177800"/>
          </a:xfrm>
          <a:custGeom>
            <a:avLst/>
            <a:gdLst/>
            <a:ahLst/>
            <a:cxnLst>
              <a:cxn ang="0">
                <a:pos x="100012" y="3571"/>
              </a:cxn>
              <a:cxn ang="0">
                <a:pos x="139303" y="30956"/>
              </a:cxn>
              <a:cxn ang="0">
                <a:pos x="153590" y="114300"/>
              </a:cxn>
              <a:cxn ang="0">
                <a:pos x="100012" y="148828"/>
              </a:cxn>
              <a:cxn ang="0">
                <a:pos x="46434" y="173831"/>
              </a:cxn>
              <a:cxn ang="0">
                <a:pos x="16668" y="166687"/>
              </a:cxn>
              <a:cxn ang="0">
                <a:pos x="7143" y="123825"/>
              </a:cxn>
              <a:cxn ang="0">
                <a:pos x="57150" y="57150"/>
              </a:cxn>
              <a:cxn ang="0">
                <a:pos x="100012" y="3571"/>
              </a:cxn>
            </a:cxnLst>
            <a:pathLst>
              <a:path w="134" h="148">
                <a:moveTo>
                  <a:pt x="84" y="3"/>
                </a:moveTo>
                <a:cubicBezTo>
                  <a:pt x="97" y="0"/>
                  <a:pt x="109" y="10"/>
                  <a:pt x="117" y="26"/>
                </a:cubicBezTo>
                <a:cubicBezTo>
                  <a:pt x="125" y="42"/>
                  <a:pt x="134" y="80"/>
                  <a:pt x="129" y="96"/>
                </a:cubicBezTo>
                <a:cubicBezTo>
                  <a:pt x="124" y="112"/>
                  <a:pt x="99" y="117"/>
                  <a:pt x="84" y="125"/>
                </a:cubicBezTo>
                <a:cubicBezTo>
                  <a:pt x="69" y="133"/>
                  <a:pt x="51" y="144"/>
                  <a:pt x="39" y="146"/>
                </a:cubicBezTo>
                <a:cubicBezTo>
                  <a:pt x="27" y="148"/>
                  <a:pt x="19" y="147"/>
                  <a:pt x="14" y="140"/>
                </a:cubicBezTo>
                <a:cubicBezTo>
                  <a:pt x="9" y="133"/>
                  <a:pt x="0" y="119"/>
                  <a:pt x="6" y="104"/>
                </a:cubicBezTo>
                <a:cubicBezTo>
                  <a:pt x="12" y="89"/>
                  <a:pt x="35" y="65"/>
                  <a:pt x="48" y="48"/>
                </a:cubicBezTo>
                <a:cubicBezTo>
                  <a:pt x="61" y="31"/>
                  <a:pt x="77" y="12"/>
                  <a:pt x="84" y="3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1280" name="Freeform 17"/>
          <p:cNvSpPr/>
          <p:nvPr/>
        </p:nvSpPr>
        <p:spPr>
          <a:xfrm>
            <a:off x="1766888" y="1282700"/>
            <a:ext cx="3409950" cy="363538"/>
          </a:xfrm>
          <a:custGeom>
            <a:avLst/>
            <a:gdLst/>
            <a:ahLst/>
            <a:cxnLst>
              <a:cxn ang="0">
                <a:pos x="2088356" y="155972"/>
              </a:cxn>
              <a:cxn ang="0">
                <a:pos x="2194321" y="221456"/>
              </a:cxn>
              <a:cxn ang="0">
                <a:pos x="2374106" y="310753"/>
              </a:cxn>
              <a:cxn ang="0">
                <a:pos x="2955131" y="357187"/>
              </a:cxn>
              <a:cxn ang="0">
                <a:pos x="3076575" y="348853"/>
              </a:cxn>
              <a:cxn ang="0">
                <a:pos x="3095625" y="239315"/>
              </a:cxn>
              <a:cxn ang="0">
                <a:pos x="3219450" y="228600"/>
              </a:cxn>
              <a:cxn ang="0">
                <a:pos x="3217068" y="107156"/>
              </a:cxn>
              <a:cxn ang="0">
                <a:pos x="3352800" y="109537"/>
              </a:cxn>
              <a:cxn ang="0">
                <a:pos x="3387328" y="0"/>
              </a:cxn>
              <a:cxn ang="0">
                <a:pos x="0" y="67865"/>
              </a:cxn>
              <a:cxn ang="0">
                <a:pos x="26193" y="166687"/>
              </a:cxn>
              <a:cxn ang="0">
                <a:pos x="127396" y="70246"/>
              </a:cxn>
              <a:cxn ang="0">
                <a:pos x="215503" y="170259"/>
              </a:cxn>
              <a:cxn ang="0">
                <a:pos x="319087" y="71437"/>
              </a:cxn>
              <a:cxn ang="0">
                <a:pos x="404812" y="184547"/>
              </a:cxn>
              <a:cxn ang="0">
                <a:pos x="526256" y="95250"/>
              </a:cxn>
              <a:cxn ang="0">
                <a:pos x="598884" y="205978"/>
              </a:cxn>
              <a:cxn ang="0">
                <a:pos x="727471" y="121443"/>
              </a:cxn>
              <a:cxn ang="0">
                <a:pos x="804862" y="228600"/>
              </a:cxn>
              <a:cxn ang="0">
                <a:pos x="929878" y="152400"/>
              </a:cxn>
              <a:cxn ang="0">
                <a:pos x="988218" y="263128"/>
              </a:cxn>
              <a:cxn ang="0">
                <a:pos x="1115615" y="207168"/>
              </a:cxn>
              <a:cxn ang="0">
                <a:pos x="1176337" y="316706"/>
              </a:cxn>
              <a:cxn ang="0">
                <a:pos x="1312068" y="253603"/>
              </a:cxn>
              <a:cxn ang="0">
                <a:pos x="1370409" y="338137"/>
              </a:cxn>
              <a:cxn ang="0">
                <a:pos x="1476375" y="284559"/>
              </a:cxn>
              <a:cxn ang="0">
                <a:pos x="1590675" y="352425"/>
              </a:cxn>
              <a:cxn ang="0">
                <a:pos x="1656159" y="248840"/>
              </a:cxn>
              <a:cxn ang="0">
                <a:pos x="1799034" y="298847"/>
              </a:cxn>
              <a:cxn ang="0">
                <a:pos x="1869281" y="155972"/>
              </a:cxn>
              <a:cxn ang="0">
                <a:pos x="2013346" y="202406"/>
              </a:cxn>
            </a:cxnLst>
            <a:pathLst>
              <a:path w="2864" h="307">
                <a:moveTo>
                  <a:pt x="1753" y="128"/>
                </a:moveTo>
                <a:lnTo>
                  <a:pt x="1754" y="131"/>
                </a:lnTo>
                <a:cubicBezTo>
                  <a:pt x="1759" y="134"/>
                  <a:pt x="1769" y="135"/>
                  <a:pt x="1784" y="144"/>
                </a:cubicBezTo>
                <a:cubicBezTo>
                  <a:pt x="1799" y="153"/>
                  <a:pt x="1823" y="175"/>
                  <a:pt x="1843" y="186"/>
                </a:cubicBezTo>
                <a:cubicBezTo>
                  <a:pt x="1863" y="197"/>
                  <a:pt x="1878" y="196"/>
                  <a:pt x="1903" y="209"/>
                </a:cubicBezTo>
                <a:cubicBezTo>
                  <a:pt x="1928" y="222"/>
                  <a:pt x="1960" y="246"/>
                  <a:pt x="1994" y="261"/>
                </a:cubicBezTo>
                <a:cubicBezTo>
                  <a:pt x="2028" y="276"/>
                  <a:pt x="2026" y="291"/>
                  <a:pt x="2107" y="297"/>
                </a:cubicBezTo>
                <a:cubicBezTo>
                  <a:pt x="2188" y="303"/>
                  <a:pt x="2411" y="307"/>
                  <a:pt x="2482" y="300"/>
                </a:cubicBezTo>
                <a:lnTo>
                  <a:pt x="2531" y="255"/>
                </a:lnTo>
                <a:lnTo>
                  <a:pt x="2584" y="293"/>
                </a:lnTo>
                <a:lnTo>
                  <a:pt x="2633" y="252"/>
                </a:lnTo>
                <a:lnTo>
                  <a:pt x="2600" y="201"/>
                </a:lnTo>
                <a:lnTo>
                  <a:pt x="2639" y="150"/>
                </a:lnTo>
                <a:lnTo>
                  <a:pt x="2704" y="192"/>
                </a:lnTo>
                <a:lnTo>
                  <a:pt x="2747" y="144"/>
                </a:lnTo>
                <a:lnTo>
                  <a:pt x="2702" y="90"/>
                </a:lnTo>
                <a:lnTo>
                  <a:pt x="2746" y="39"/>
                </a:lnTo>
                <a:lnTo>
                  <a:pt x="2816" y="92"/>
                </a:lnTo>
                <a:lnTo>
                  <a:pt x="2864" y="47"/>
                </a:lnTo>
                <a:lnTo>
                  <a:pt x="2845" y="0"/>
                </a:lnTo>
                <a:lnTo>
                  <a:pt x="0" y="0"/>
                </a:lnTo>
                <a:lnTo>
                  <a:pt x="0" y="57"/>
                </a:lnTo>
                <a:lnTo>
                  <a:pt x="19" y="60"/>
                </a:lnTo>
                <a:lnTo>
                  <a:pt x="22" y="140"/>
                </a:lnTo>
                <a:lnTo>
                  <a:pt x="98" y="146"/>
                </a:lnTo>
                <a:lnTo>
                  <a:pt x="107" y="59"/>
                </a:lnTo>
                <a:lnTo>
                  <a:pt x="178" y="62"/>
                </a:lnTo>
                <a:lnTo>
                  <a:pt x="181" y="143"/>
                </a:lnTo>
                <a:lnTo>
                  <a:pt x="260" y="146"/>
                </a:lnTo>
                <a:lnTo>
                  <a:pt x="268" y="60"/>
                </a:lnTo>
                <a:lnTo>
                  <a:pt x="347" y="68"/>
                </a:lnTo>
                <a:lnTo>
                  <a:pt x="340" y="155"/>
                </a:lnTo>
                <a:lnTo>
                  <a:pt x="418" y="161"/>
                </a:lnTo>
                <a:lnTo>
                  <a:pt x="442" y="80"/>
                </a:lnTo>
                <a:lnTo>
                  <a:pt x="523" y="107"/>
                </a:lnTo>
                <a:lnTo>
                  <a:pt x="503" y="173"/>
                </a:lnTo>
                <a:lnTo>
                  <a:pt x="590" y="177"/>
                </a:lnTo>
                <a:lnTo>
                  <a:pt x="611" y="102"/>
                </a:lnTo>
                <a:lnTo>
                  <a:pt x="679" y="116"/>
                </a:lnTo>
                <a:lnTo>
                  <a:pt x="676" y="192"/>
                </a:lnTo>
                <a:lnTo>
                  <a:pt x="746" y="201"/>
                </a:lnTo>
                <a:lnTo>
                  <a:pt x="781" y="128"/>
                </a:lnTo>
                <a:lnTo>
                  <a:pt x="841" y="162"/>
                </a:lnTo>
                <a:lnTo>
                  <a:pt x="830" y="221"/>
                </a:lnTo>
                <a:lnTo>
                  <a:pt x="901" y="242"/>
                </a:lnTo>
                <a:lnTo>
                  <a:pt x="937" y="174"/>
                </a:lnTo>
                <a:lnTo>
                  <a:pt x="1013" y="204"/>
                </a:lnTo>
                <a:lnTo>
                  <a:pt x="988" y="266"/>
                </a:lnTo>
                <a:lnTo>
                  <a:pt x="1072" y="291"/>
                </a:lnTo>
                <a:lnTo>
                  <a:pt x="1102" y="213"/>
                </a:lnTo>
                <a:lnTo>
                  <a:pt x="1165" y="236"/>
                </a:lnTo>
                <a:lnTo>
                  <a:pt x="1151" y="284"/>
                </a:lnTo>
                <a:lnTo>
                  <a:pt x="1229" y="299"/>
                </a:lnTo>
                <a:lnTo>
                  <a:pt x="1240" y="239"/>
                </a:lnTo>
                <a:lnTo>
                  <a:pt x="1309" y="230"/>
                </a:lnTo>
                <a:lnTo>
                  <a:pt x="1336" y="296"/>
                </a:lnTo>
                <a:lnTo>
                  <a:pt x="1405" y="278"/>
                </a:lnTo>
                <a:lnTo>
                  <a:pt x="1391" y="209"/>
                </a:lnTo>
                <a:lnTo>
                  <a:pt x="1451" y="182"/>
                </a:lnTo>
                <a:lnTo>
                  <a:pt x="1511" y="251"/>
                </a:lnTo>
                <a:lnTo>
                  <a:pt x="1595" y="209"/>
                </a:lnTo>
                <a:lnTo>
                  <a:pt x="1570" y="131"/>
                </a:lnTo>
                <a:lnTo>
                  <a:pt x="1642" y="96"/>
                </a:lnTo>
                <a:lnTo>
                  <a:pt x="1691" y="170"/>
                </a:lnTo>
                <a:lnTo>
                  <a:pt x="1753" y="128"/>
                </a:lnTo>
                <a:close/>
              </a:path>
            </a:pathLst>
          </a:custGeom>
          <a:solidFill>
            <a:srgbClr val="FFCC66"/>
          </a:solidFill>
          <a:ln w="317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1281" name="Freeform 18"/>
          <p:cNvSpPr/>
          <p:nvPr/>
        </p:nvSpPr>
        <p:spPr>
          <a:xfrm>
            <a:off x="1766888" y="1347788"/>
            <a:ext cx="2089150" cy="290512"/>
          </a:xfrm>
          <a:custGeom>
            <a:avLst/>
            <a:gdLst/>
            <a:ahLst/>
            <a:cxnLst>
              <a:cxn ang="0">
                <a:pos x="0" y="4762"/>
              </a:cxn>
              <a:cxn ang="0">
                <a:pos x="26193" y="7143"/>
              </a:cxn>
              <a:cxn ang="0">
                <a:pos x="27384" y="100012"/>
              </a:cxn>
              <a:cxn ang="0">
                <a:pos x="120253" y="107156"/>
              </a:cxn>
              <a:cxn ang="0">
                <a:pos x="127396" y="3571"/>
              </a:cxn>
              <a:cxn ang="0">
                <a:pos x="216693" y="10715"/>
              </a:cxn>
              <a:cxn ang="0">
                <a:pos x="215503" y="101203"/>
              </a:cxn>
              <a:cxn ang="0">
                <a:pos x="309562" y="107156"/>
              </a:cxn>
              <a:cxn ang="0">
                <a:pos x="320278" y="3571"/>
              </a:cxn>
              <a:cxn ang="0">
                <a:pos x="413146" y="14287"/>
              </a:cxn>
              <a:cxn ang="0">
                <a:pos x="404812" y="121443"/>
              </a:cxn>
              <a:cxn ang="0">
                <a:pos x="495300" y="125015"/>
              </a:cxn>
              <a:cxn ang="0">
                <a:pos x="522684" y="32146"/>
              </a:cxn>
              <a:cxn ang="0">
                <a:pos x="620315" y="53578"/>
              </a:cxn>
              <a:cxn ang="0">
                <a:pos x="601265" y="136922"/>
              </a:cxn>
              <a:cxn ang="0">
                <a:pos x="702468" y="144065"/>
              </a:cxn>
              <a:cxn ang="0">
                <a:pos x="729853" y="57150"/>
              </a:cxn>
              <a:cxn ang="0">
                <a:pos x="808434" y="71437"/>
              </a:cxn>
              <a:cxn ang="0">
                <a:pos x="806053" y="161925"/>
              </a:cxn>
              <a:cxn ang="0">
                <a:pos x="894159" y="172640"/>
              </a:cxn>
              <a:cxn ang="0">
                <a:pos x="929878" y="86915"/>
              </a:cxn>
              <a:cxn ang="0">
                <a:pos x="1004887" y="121443"/>
              </a:cxn>
              <a:cxn ang="0">
                <a:pos x="990600" y="192881"/>
              </a:cxn>
              <a:cxn ang="0">
                <a:pos x="1073943" y="225028"/>
              </a:cxn>
              <a:cxn ang="0">
                <a:pos x="1112043" y="144065"/>
              </a:cxn>
              <a:cxn ang="0">
                <a:pos x="1202531" y="176212"/>
              </a:cxn>
              <a:cxn ang="0">
                <a:pos x="1181100" y="251222"/>
              </a:cxn>
              <a:cxn ang="0">
                <a:pos x="1272778" y="279797"/>
              </a:cxn>
              <a:cxn ang="0">
                <a:pos x="1313259" y="185737"/>
              </a:cxn>
              <a:cxn ang="0">
                <a:pos x="1384697" y="211931"/>
              </a:cxn>
              <a:cxn ang="0">
                <a:pos x="1372790" y="278606"/>
              </a:cxn>
              <a:cxn ang="0">
                <a:pos x="1465659" y="283369"/>
              </a:cxn>
              <a:cxn ang="0">
                <a:pos x="1473994" y="214312"/>
              </a:cxn>
              <a:cxn ang="0">
                <a:pos x="1554956" y="207169"/>
              </a:cxn>
              <a:cxn ang="0">
                <a:pos x="1591865" y="289322"/>
              </a:cxn>
              <a:cxn ang="0">
                <a:pos x="1677590" y="260747"/>
              </a:cxn>
              <a:cxn ang="0">
                <a:pos x="1658540" y="185737"/>
              </a:cxn>
              <a:cxn ang="0">
                <a:pos x="1724025" y="151209"/>
              </a:cxn>
              <a:cxn ang="0">
                <a:pos x="1795462" y="232172"/>
              </a:cxn>
              <a:cxn ang="0">
                <a:pos x="1899047" y="179784"/>
              </a:cxn>
              <a:cxn ang="0">
                <a:pos x="1865709" y="94059"/>
              </a:cxn>
              <a:cxn ang="0">
                <a:pos x="1955006" y="50006"/>
              </a:cxn>
              <a:cxn ang="0">
                <a:pos x="2016919" y="132159"/>
              </a:cxn>
              <a:cxn ang="0">
                <a:pos x="2091928" y="85725"/>
              </a:cxn>
              <a:cxn ang="0">
                <a:pos x="2059781" y="0"/>
              </a:cxn>
            </a:cxnLst>
            <a:pathLst>
              <a:path w="1757" h="243">
                <a:moveTo>
                  <a:pt x="0" y="4"/>
                </a:moveTo>
                <a:lnTo>
                  <a:pt x="22" y="6"/>
                </a:lnTo>
                <a:lnTo>
                  <a:pt x="23" y="84"/>
                </a:lnTo>
                <a:lnTo>
                  <a:pt x="101" y="90"/>
                </a:lnTo>
                <a:lnTo>
                  <a:pt x="107" y="3"/>
                </a:lnTo>
                <a:lnTo>
                  <a:pt x="182" y="9"/>
                </a:lnTo>
                <a:lnTo>
                  <a:pt x="181" y="85"/>
                </a:lnTo>
                <a:lnTo>
                  <a:pt x="260" y="90"/>
                </a:lnTo>
                <a:lnTo>
                  <a:pt x="269" y="3"/>
                </a:lnTo>
                <a:lnTo>
                  <a:pt x="347" y="12"/>
                </a:lnTo>
                <a:lnTo>
                  <a:pt x="340" y="102"/>
                </a:lnTo>
                <a:lnTo>
                  <a:pt x="416" y="105"/>
                </a:lnTo>
                <a:lnTo>
                  <a:pt x="439" y="27"/>
                </a:lnTo>
                <a:lnTo>
                  <a:pt x="521" y="45"/>
                </a:lnTo>
                <a:lnTo>
                  <a:pt x="505" y="115"/>
                </a:lnTo>
                <a:lnTo>
                  <a:pt x="590" y="121"/>
                </a:lnTo>
                <a:lnTo>
                  <a:pt x="613" y="48"/>
                </a:lnTo>
                <a:lnTo>
                  <a:pt x="679" y="60"/>
                </a:lnTo>
                <a:lnTo>
                  <a:pt x="677" y="136"/>
                </a:lnTo>
                <a:lnTo>
                  <a:pt x="751" y="145"/>
                </a:lnTo>
                <a:lnTo>
                  <a:pt x="781" y="73"/>
                </a:lnTo>
                <a:lnTo>
                  <a:pt x="844" y="102"/>
                </a:lnTo>
                <a:lnTo>
                  <a:pt x="832" y="162"/>
                </a:lnTo>
                <a:lnTo>
                  <a:pt x="902" y="189"/>
                </a:lnTo>
                <a:lnTo>
                  <a:pt x="934" y="121"/>
                </a:lnTo>
                <a:lnTo>
                  <a:pt x="1010" y="148"/>
                </a:lnTo>
                <a:lnTo>
                  <a:pt x="992" y="211"/>
                </a:lnTo>
                <a:lnTo>
                  <a:pt x="1069" y="235"/>
                </a:lnTo>
                <a:lnTo>
                  <a:pt x="1103" y="156"/>
                </a:lnTo>
                <a:lnTo>
                  <a:pt x="1163" y="178"/>
                </a:lnTo>
                <a:lnTo>
                  <a:pt x="1153" y="234"/>
                </a:lnTo>
                <a:lnTo>
                  <a:pt x="1231" y="238"/>
                </a:lnTo>
                <a:lnTo>
                  <a:pt x="1238" y="180"/>
                </a:lnTo>
                <a:lnTo>
                  <a:pt x="1306" y="174"/>
                </a:lnTo>
                <a:lnTo>
                  <a:pt x="1337" y="243"/>
                </a:lnTo>
                <a:lnTo>
                  <a:pt x="1409" y="219"/>
                </a:lnTo>
                <a:lnTo>
                  <a:pt x="1393" y="156"/>
                </a:lnTo>
                <a:lnTo>
                  <a:pt x="1448" y="127"/>
                </a:lnTo>
                <a:lnTo>
                  <a:pt x="1508" y="195"/>
                </a:lnTo>
                <a:lnTo>
                  <a:pt x="1595" y="151"/>
                </a:lnTo>
                <a:lnTo>
                  <a:pt x="1567" y="79"/>
                </a:lnTo>
                <a:lnTo>
                  <a:pt x="1642" y="42"/>
                </a:lnTo>
                <a:lnTo>
                  <a:pt x="1694" y="111"/>
                </a:lnTo>
                <a:lnTo>
                  <a:pt x="1757" y="72"/>
                </a:lnTo>
                <a:lnTo>
                  <a:pt x="1730" y="0"/>
                </a:lnTo>
              </a:path>
            </a:pathLst>
          </a:custGeom>
          <a:noFill/>
          <a:ln w="22225" cap="flat" cmpd="sng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1282" name="Freeform 19"/>
          <p:cNvSpPr/>
          <p:nvPr/>
        </p:nvSpPr>
        <p:spPr>
          <a:xfrm>
            <a:off x="3684588" y="1538288"/>
            <a:ext cx="196850" cy="87312"/>
          </a:xfrm>
          <a:custGeom>
            <a:avLst/>
            <a:gdLst/>
            <a:ahLst/>
            <a:cxnLst>
              <a:cxn ang="0">
                <a:pos x="25003" y="85725"/>
              </a:cxn>
              <a:cxn ang="0">
                <a:pos x="0" y="39290"/>
              </a:cxn>
              <a:cxn ang="0">
                <a:pos x="76200" y="0"/>
              </a:cxn>
              <a:cxn ang="0">
                <a:pos x="136921" y="75009"/>
              </a:cxn>
              <a:cxn ang="0">
                <a:pos x="197643" y="21431"/>
              </a:cxn>
            </a:cxnLst>
            <a:pathLst>
              <a:path w="166" h="72">
                <a:moveTo>
                  <a:pt x="21" y="72"/>
                </a:moveTo>
                <a:lnTo>
                  <a:pt x="0" y="33"/>
                </a:lnTo>
                <a:lnTo>
                  <a:pt x="64" y="0"/>
                </a:lnTo>
                <a:lnTo>
                  <a:pt x="115" y="63"/>
                </a:lnTo>
                <a:lnTo>
                  <a:pt x="166" y="18"/>
                </a:lnTo>
              </a:path>
            </a:pathLst>
          </a:custGeom>
          <a:noFill/>
          <a:ln w="22225" cap="flat" cmpd="sng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1283" name="Freeform 20"/>
          <p:cNvSpPr/>
          <p:nvPr/>
        </p:nvSpPr>
        <p:spPr>
          <a:xfrm>
            <a:off x="4729163" y="1290638"/>
            <a:ext cx="447675" cy="342900"/>
          </a:xfrm>
          <a:custGeom>
            <a:avLst/>
            <a:gdLst/>
            <a:ahLst/>
            <a:cxnLst>
              <a:cxn ang="0">
                <a:pos x="0" y="341709"/>
              </a:cxn>
              <a:cxn ang="0">
                <a:pos x="53578" y="298846"/>
              </a:cxn>
              <a:cxn ang="0">
                <a:pos x="110728" y="345281"/>
              </a:cxn>
              <a:cxn ang="0">
                <a:pos x="173831" y="295275"/>
              </a:cxn>
              <a:cxn ang="0">
                <a:pos x="128587" y="234553"/>
              </a:cxn>
              <a:cxn ang="0">
                <a:pos x="177402" y="175021"/>
              </a:cxn>
              <a:cxn ang="0">
                <a:pos x="255984" y="221456"/>
              </a:cxn>
              <a:cxn ang="0">
                <a:pos x="310752" y="164306"/>
              </a:cxn>
              <a:cxn ang="0">
                <a:pos x="252412" y="102393"/>
              </a:cxn>
              <a:cxn ang="0">
                <a:pos x="305990" y="41671"/>
              </a:cxn>
              <a:cxn ang="0">
                <a:pos x="391715" y="100012"/>
              </a:cxn>
              <a:cxn ang="0">
                <a:pos x="446484" y="53578"/>
              </a:cxn>
              <a:cxn ang="0">
                <a:pos x="427434" y="0"/>
              </a:cxn>
            </a:cxnLst>
            <a:pathLst>
              <a:path w="375" h="290">
                <a:moveTo>
                  <a:pt x="0" y="287"/>
                </a:moveTo>
                <a:lnTo>
                  <a:pt x="45" y="251"/>
                </a:lnTo>
                <a:lnTo>
                  <a:pt x="93" y="290"/>
                </a:lnTo>
                <a:lnTo>
                  <a:pt x="146" y="248"/>
                </a:lnTo>
                <a:lnTo>
                  <a:pt x="108" y="197"/>
                </a:lnTo>
                <a:lnTo>
                  <a:pt x="149" y="147"/>
                </a:lnTo>
                <a:lnTo>
                  <a:pt x="215" y="186"/>
                </a:lnTo>
                <a:lnTo>
                  <a:pt x="261" y="138"/>
                </a:lnTo>
                <a:lnTo>
                  <a:pt x="212" y="86"/>
                </a:lnTo>
                <a:lnTo>
                  <a:pt x="257" y="35"/>
                </a:lnTo>
                <a:lnTo>
                  <a:pt x="329" y="84"/>
                </a:lnTo>
                <a:lnTo>
                  <a:pt x="375" y="45"/>
                </a:lnTo>
                <a:lnTo>
                  <a:pt x="359" y="0"/>
                </a:lnTo>
              </a:path>
            </a:pathLst>
          </a:custGeom>
          <a:noFill/>
          <a:ln w="22225" cap="flat" cmpd="sng">
            <a:solidFill>
              <a:srgbClr val="996633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grpSp>
        <p:nvGrpSpPr>
          <p:cNvPr id="11284" name="Group 23"/>
          <p:cNvGrpSpPr/>
          <p:nvPr/>
        </p:nvGrpSpPr>
        <p:grpSpPr>
          <a:xfrm>
            <a:off x="2198688" y="5122863"/>
            <a:ext cx="203200" cy="161925"/>
            <a:chOff x="362" y="3225"/>
            <a:chExt cx="170" cy="136"/>
          </a:xfrm>
        </p:grpSpPr>
        <p:sp>
          <p:nvSpPr>
            <p:cNvPr id="4117" name="Oval 24"/>
            <p:cNvSpPr/>
            <p:nvPr/>
          </p:nvSpPr>
          <p:spPr>
            <a:xfrm>
              <a:off x="362" y="3225"/>
              <a:ext cx="170" cy="136"/>
            </a:xfrm>
            <a:prstGeom prst="ellipse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p>
              <a:pPr algn="ctr" fontAlgn="base"/>
              <a:endParaRPr lang="zh-CN" altLang="en-US" sz="135" strike="noStrike" noProof="1" dirty="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4118" name="Oval 25"/>
            <p:cNvSpPr/>
            <p:nvPr/>
          </p:nvSpPr>
          <p:spPr>
            <a:xfrm>
              <a:off x="410" y="3266"/>
              <a:ext cx="70" cy="48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p>
              <a:pPr algn="ctr" fontAlgn="base"/>
              <a:endParaRPr lang="zh-CN" altLang="en-US" sz="135" strike="noStrike" noProof="1" dirty="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grpSp>
        <p:nvGrpSpPr>
          <p:cNvPr id="11287" name="Group 26"/>
          <p:cNvGrpSpPr/>
          <p:nvPr/>
        </p:nvGrpSpPr>
        <p:grpSpPr>
          <a:xfrm>
            <a:off x="5549900" y="2208213"/>
            <a:ext cx="201613" cy="161925"/>
            <a:chOff x="362" y="3225"/>
            <a:chExt cx="170" cy="136"/>
          </a:xfrm>
        </p:grpSpPr>
        <p:sp>
          <p:nvSpPr>
            <p:cNvPr id="4120" name="Oval 27"/>
            <p:cNvSpPr/>
            <p:nvPr/>
          </p:nvSpPr>
          <p:spPr>
            <a:xfrm>
              <a:off x="362" y="3225"/>
              <a:ext cx="170" cy="136"/>
            </a:xfrm>
            <a:prstGeom prst="ellipse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p>
              <a:pPr algn="ctr" fontAlgn="base"/>
              <a:endParaRPr lang="zh-CN" altLang="en-US" sz="135" strike="noStrike" noProof="1" dirty="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4121" name="Oval 28"/>
            <p:cNvSpPr/>
            <p:nvPr/>
          </p:nvSpPr>
          <p:spPr>
            <a:xfrm>
              <a:off x="410" y="3266"/>
              <a:ext cx="70" cy="48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p>
              <a:pPr algn="ctr" fontAlgn="base"/>
              <a:endParaRPr lang="zh-CN" altLang="en-US" sz="135" strike="noStrike" noProof="1" dirty="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grpSp>
        <p:nvGrpSpPr>
          <p:cNvPr id="11290" name="Group 29"/>
          <p:cNvGrpSpPr/>
          <p:nvPr/>
        </p:nvGrpSpPr>
        <p:grpSpPr>
          <a:xfrm>
            <a:off x="6483350" y="3881438"/>
            <a:ext cx="201613" cy="161925"/>
            <a:chOff x="362" y="3225"/>
            <a:chExt cx="170" cy="136"/>
          </a:xfrm>
        </p:grpSpPr>
        <p:sp>
          <p:nvSpPr>
            <p:cNvPr id="4123" name="Oval 30"/>
            <p:cNvSpPr/>
            <p:nvPr/>
          </p:nvSpPr>
          <p:spPr>
            <a:xfrm>
              <a:off x="362" y="3225"/>
              <a:ext cx="170" cy="136"/>
            </a:xfrm>
            <a:prstGeom prst="ellipse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p>
              <a:pPr algn="ctr" fontAlgn="base"/>
              <a:endParaRPr lang="zh-CN" altLang="en-US" sz="135" strike="noStrike" noProof="1" dirty="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4124" name="Oval 31"/>
            <p:cNvSpPr/>
            <p:nvPr/>
          </p:nvSpPr>
          <p:spPr>
            <a:xfrm>
              <a:off x="410" y="3266"/>
              <a:ext cx="70" cy="48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p>
              <a:pPr algn="ctr" fontAlgn="base"/>
              <a:endParaRPr lang="zh-CN" altLang="en-US" sz="135" strike="noStrike" noProof="1" dirty="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grpSp>
        <p:nvGrpSpPr>
          <p:cNvPr id="11293" name="Group 32"/>
          <p:cNvGrpSpPr/>
          <p:nvPr/>
        </p:nvGrpSpPr>
        <p:grpSpPr>
          <a:xfrm>
            <a:off x="4713288" y="3943350"/>
            <a:ext cx="203200" cy="160338"/>
            <a:chOff x="362" y="3225"/>
            <a:chExt cx="170" cy="136"/>
          </a:xfrm>
        </p:grpSpPr>
        <p:sp>
          <p:nvSpPr>
            <p:cNvPr id="4126" name="Oval 33"/>
            <p:cNvSpPr/>
            <p:nvPr/>
          </p:nvSpPr>
          <p:spPr>
            <a:xfrm>
              <a:off x="362" y="3225"/>
              <a:ext cx="170" cy="136"/>
            </a:xfrm>
            <a:prstGeom prst="ellipse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p>
              <a:pPr algn="ctr" fontAlgn="base"/>
              <a:endParaRPr lang="zh-CN" altLang="en-US" sz="135" strike="noStrike" noProof="1" dirty="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4127" name="Oval 34"/>
            <p:cNvSpPr/>
            <p:nvPr/>
          </p:nvSpPr>
          <p:spPr>
            <a:xfrm>
              <a:off x="410" y="3266"/>
              <a:ext cx="70" cy="48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p>
              <a:pPr algn="ctr" fontAlgn="base"/>
              <a:endParaRPr lang="zh-CN" altLang="en-US" sz="135" strike="noStrike" noProof="1" dirty="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grpSp>
        <p:nvGrpSpPr>
          <p:cNvPr id="11296" name="Group 35"/>
          <p:cNvGrpSpPr/>
          <p:nvPr/>
        </p:nvGrpSpPr>
        <p:grpSpPr>
          <a:xfrm>
            <a:off x="4706938" y="5049838"/>
            <a:ext cx="203200" cy="161925"/>
            <a:chOff x="362" y="3225"/>
            <a:chExt cx="170" cy="136"/>
          </a:xfrm>
        </p:grpSpPr>
        <p:sp>
          <p:nvSpPr>
            <p:cNvPr id="4129" name="Oval 36"/>
            <p:cNvSpPr/>
            <p:nvPr/>
          </p:nvSpPr>
          <p:spPr>
            <a:xfrm>
              <a:off x="362" y="3225"/>
              <a:ext cx="170" cy="136"/>
            </a:xfrm>
            <a:prstGeom prst="ellipse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p>
              <a:pPr algn="ctr" fontAlgn="base"/>
              <a:endParaRPr lang="zh-CN" altLang="en-US" sz="135" strike="noStrike" noProof="1" dirty="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4130" name="Oval 37"/>
            <p:cNvSpPr/>
            <p:nvPr/>
          </p:nvSpPr>
          <p:spPr>
            <a:xfrm>
              <a:off x="410" y="3266"/>
              <a:ext cx="70" cy="48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p>
              <a:pPr algn="ctr" fontAlgn="base"/>
              <a:endParaRPr lang="zh-CN" altLang="en-US" sz="135" strike="noStrike" noProof="1" dirty="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grpSp>
        <p:nvGrpSpPr>
          <p:cNvPr id="11299" name="Group 38"/>
          <p:cNvGrpSpPr/>
          <p:nvPr/>
        </p:nvGrpSpPr>
        <p:grpSpPr>
          <a:xfrm>
            <a:off x="4424363" y="5199063"/>
            <a:ext cx="200025" cy="161925"/>
            <a:chOff x="362" y="3225"/>
            <a:chExt cx="170" cy="136"/>
          </a:xfrm>
        </p:grpSpPr>
        <p:sp>
          <p:nvSpPr>
            <p:cNvPr id="4132" name="Oval 39"/>
            <p:cNvSpPr/>
            <p:nvPr/>
          </p:nvSpPr>
          <p:spPr>
            <a:xfrm>
              <a:off x="362" y="3225"/>
              <a:ext cx="170" cy="136"/>
            </a:xfrm>
            <a:prstGeom prst="ellipse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p>
              <a:pPr algn="ctr" fontAlgn="base"/>
              <a:endParaRPr lang="zh-CN" altLang="en-US" sz="135" strike="noStrike" noProof="1" dirty="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4133" name="Oval 40"/>
            <p:cNvSpPr/>
            <p:nvPr/>
          </p:nvSpPr>
          <p:spPr>
            <a:xfrm>
              <a:off x="410" y="3266"/>
              <a:ext cx="70" cy="48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p>
              <a:pPr algn="ctr" fontAlgn="base"/>
              <a:endParaRPr lang="zh-CN" altLang="en-US" sz="135" strike="noStrike" noProof="1" dirty="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grpSp>
        <p:nvGrpSpPr>
          <p:cNvPr id="11302" name="Group 41"/>
          <p:cNvGrpSpPr/>
          <p:nvPr/>
        </p:nvGrpSpPr>
        <p:grpSpPr>
          <a:xfrm>
            <a:off x="5903913" y="6170613"/>
            <a:ext cx="200025" cy="161925"/>
            <a:chOff x="362" y="3225"/>
            <a:chExt cx="170" cy="136"/>
          </a:xfrm>
        </p:grpSpPr>
        <p:sp>
          <p:nvSpPr>
            <p:cNvPr id="4135" name="Oval 42"/>
            <p:cNvSpPr/>
            <p:nvPr/>
          </p:nvSpPr>
          <p:spPr>
            <a:xfrm>
              <a:off x="362" y="3225"/>
              <a:ext cx="170" cy="136"/>
            </a:xfrm>
            <a:prstGeom prst="ellipse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p>
              <a:pPr algn="ctr" fontAlgn="base"/>
              <a:endParaRPr lang="zh-CN" altLang="en-US" sz="135" strike="noStrike" noProof="1" dirty="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  <p:sp>
          <p:nvSpPr>
            <p:cNvPr id="4136" name="Oval 43"/>
            <p:cNvSpPr/>
            <p:nvPr/>
          </p:nvSpPr>
          <p:spPr>
            <a:xfrm>
              <a:off x="410" y="3266"/>
              <a:ext cx="70" cy="48"/>
            </a:xfrm>
            <a:prstGeom prst="ellipse">
              <a:avLst/>
            </a:prstGeom>
            <a:solidFill>
              <a:schemeClr val="tx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p>
              <a:pPr algn="ctr" fontAlgn="base"/>
              <a:endParaRPr lang="zh-CN" altLang="en-US" sz="135" strike="noStrike" noProof="1" dirty="0">
                <a:latin typeface="Arial" panose="020B0604020202020204" pitchFamily="34" charset="0"/>
                <a:ea typeface="微软雅黑" panose="020B0503020204020204" charset="-122"/>
              </a:endParaRPr>
            </a:p>
          </p:txBody>
        </p:sp>
      </p:grpSp>
      <p:grpSp>
        <p:nvGrpSpPr>
          <p:cNvPr id="42" name="Group 44"/>
          <p:cNvGrpSpPr/>
          <p:nvPr/>
        </p:nvGrpSpPr>
        <p:grpSpPr>
          <a:xfrm>
            <a:off x="2652713" y="5119688"/>
            <a:ext cx="1749425" cy="411162"/>
            <a:chOff x="743" y="3222"/>
            <a:chExt cx="1470" cy="346"/>
          </a:xfrm>
        </p:grpSpPr>
        <p:sp>
          <p:nvSpPr>
            <p:cNvPr id="11306" name="Freeform 45"/>
            <p:cNvSpPr/>
            <p:nvPr/>
          </p:nvSpPr>
          <p:spPr>
            <a:xfrm>
              <a:off x="743" y="3222"/>
              <a:ext cx="1470" cy="245"/>
            </a:xfrm>
            <a:custGeom>
              <a:avLst/>
              <a:gdLst/>
              <a:ahLst/>
              <a:cxnLst>
                <a:cxn ang="0">
                  <a:pos x="10" y="243"/>
                </a:cxn>
                <a:cxn ang="0">
                  <a:pos x="12" y="245"/>
                </a:cxn>
                <a:cxn ang="0">
                  <a:pos x="181" y="201"/>
                </a:cxn>
                <a:cxn ang="0">
                  <a:pos x="432" y="165"/>
                </a:cxn>
                <a:cxn ang="0">
                  <a:pos x="718" y="143"/>
                </a:cxn>
                <a:cxn ang="0">
                  <a:pos x="1065" y="128"/>
                </a:cxn>
                <a:cxn ang="0">
                  <a:pos x="1282" y="123"/>
                </a:cxn>
                <a:cxn ang="0">
                  <a:pos x="1282" y="126"/>
                </a:cxn>
                <a:cxn ang="0">
                  <a:pos x="1258" y="173"/>
                </a:cxn>
                <a:cxn ang="0">
                  <a:pos x="1470" y="99"/>
                </a:cxn>
                <a:cxn ang="0">
                  <a:pos x="1266" y="0"/>
                </a:cxn>
                <a:cxn ang="0">
                  <a:pos x="1287" y="48"/>
                </a:cxn>
                <a:cxn ang="0">
                  <a:pos x="1284" y="47"/>
                </a:cxn>
                <a:cxn ang="0">
                  <a:pos x="1060" y="33"/>
                </a:cxn>
                <a:cxn ang="0">
                  <a:pos x="733" y="24"/>
                </a:cxn>
                <a:cxn ang="0">
                  <a:pos x="331" y="29"/>
                </a:cxn>
                <a:cxn ang="0">
                  <a:pos x="1" y="77"/>
                </a:cxn>
                <a:cxn ang="0">
                  <a:pos x="0" y="77"/>
                </a:cxn>
                <a:cxn ang="0">
                  <a:pos x="10" y="243"/>
                </a:cxn>
              </a:cxnLst>
              <a:pathLst>
                <a:path w="1470" h="245">
                  <a:moveTo>
                    <a:pt x="10" y="243"/>
                  </a:moveTo>
                  <a:lnTo>
                    <a:pt x="12" y="245"/>
                  </a:lnTo>
                  <a:cubicBezTo>
                    <a:pt x="40" y="238"/>
                    <a:pt x="111" y="214"/>
                    <a:pt x="181" y="201"/>
                  </a:cubicBezTo>
                  <a:cubicBezTo>
                    <a:pt x="251" y="188"/>
                    <a:pt x="343" y="175"/>
                    <a:pt x="432" y="165"/>
                  </a:cubicBezTo>
                  <a:cubicBezTo>
                    <a:pt x="521" y="155"/>
                    <a:pt x="613" y="149"/>
                    <a:pt x="718" y="143"/>
                  </a:cubicBezTo>
                  <a:cubicBezTo>
                    <a:pt x="823" y="137"/>
                    <a:pt x="971" y="131"/>
                    <a:pt x="1065" y="128"/>
                  </a:cubicBezTo>
                  <a:cubicBezTo>
                    <a:pt x="1159" y="125"/>
                    <a:pt x="1246" y="123"/>
                    <a:pt x="1282" y="123"/>
                  </a:cubicBezTo>
                  <a:lnTo>
                    <a:pt x="1282" y="126"/>
                  </a:lnTo>
                  <a:lnTo>
                    <a:pt x="1258" y="173"/>
                  </a:lnTo>
                  <a:lnTo>
                    <a:pt x="1470" y="99"/>
                  </a:lnTo>
                  <a:lnTo>
                    <a:pt x="1266" y="0"/>
                  </a:lnTo>
                  <a:lnTo>
                    <a:pt x="1287" y="48"/>
                  </a:lnTo>
                  <a:lnTo>
                    <a:pt x="1284" y="47"/>
                  </a:lnTo>
                  <a:cubicBezTo>
                    <a:pt x="1246" y="45"/>
                    <a:pt x="1152" y="37"/>
                    <a:pt x="1060" y="33"/>
                  </a:cubicBezTo>
                  <a:cubicBezTo>
                    <a:pt x="968" y="29"/>
                    <a:pt x="854" y="25"/>
                    <a:pt x="733" y="24"/>
                  </a:cubicBezTo>
                  <a:cubicBezTo>
                    <a:pt x="612" y="23"/>
                    <a:pt x="453" y="20"/>
                    <a:pt x="331" y="29"/>
                  </a:cubicBezTo>
                  <a:cubicBezTo>
                    <a:pt x="209" y="38"/>
                    <a:pt x="56" y="69"/>
                    <a:pt x="1" y="77"/>
                  </a:cubicBezTo>
                  <a:lnTo>
                    <a:pt x="0" y="77"/>
                  </a:lnTo>
                  <a:lnTo>
                    <a:pt x="10" y="243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39" name="WordArt 46"/>
            <p:cNvSpPr>
              <a:spLocks noTextEdit="1"/>
            </p:cNvSpPr>
            <p:nvPr/>
          </p:nvSpPr>
          <p:spPr>
            <a:xfrm>
              <a:off x="959" y="3291"/>
              <a:ext cx="786" cy="277"/>
            </a:xfrm>
            <a:prstGeom prst="rect">
              <a:avLst/>
            </a:prstGeom>
          </p:spPr>
          <p:txBody>
            <a:bodyPr wrap="none" fromWordArt="1">
              <a:normAutofit fontScale="70000"/>
            </a:bodyPr>
            <a:p>
              <a:pPr algn="ctr" fontAlgn="base"/>
              <a:r>
                <a:rPr lang="zh-CN" altLang="en-US" sz="2000" b="1" strike="noStrike" noProof="1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前230年灭韩</a:t>
              </a:r>
              <a:endParaRPr lang="zh-CN" altLang="en-US" sz="2000" b="1" strike="noStrike" noProof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5" name="Group 47"/>
          <p:cNvGrpSpPr/>
          <p:nvPr/>
        </p:nvGrpSpPr>
        <p:grpSpPr>
          <a:xfrm>
            <a:off x="2506663" y="4159250"/>
            <a:ext cx="2097087" cy="1065213"/>
            <a:chOff x="620" y="2416"/>
            <a:chExt cx="1761" cy="895"/>
          </a:xfrm>
        </p:grpSpPr>
        <p:sp>
          <p:nvSpPr>
            <p:cNvPr id="11309" name="Freeform 48"/>
            <p:cNvSpPr/>
            <p:nvPr/>
          </p:nvSpPr>
          <p:spPr>
            <a:xfrm>
              <a:off x="620" y="2687"/>
              <a:ext cx="1761" cy="624"/>
            </a:xfrm>
            <a:custGeom>
              <a:avLst/>
              <a:gdLst/>
              <a:ahLst/>
              <a:cxnLst>
                <a:cxn ang="0">
                  <a:pos x="88" y="265"/>
                </a:cxn>
                <a:cxn ang="0">
                  <a:pos x="87" y="265"/>
                </a:cxn>
                <a:cxn ang="0">
                  <a:pos x="310" y="100"/>
                </a:cxn>
                <a:cxn ang="0">
                  <a:pos x="592" y="12"/>
                </a:cxn>
                <a:cxn ang="0">
                  <a:pos x="948" y="27"/>
                </a:cxn>
                <a:cxn ang="0">
                  <a:pos x="1282" y="124"/>
                </a:cxn>
                <a:cxn ang="0">
                  <a:pos x="1620" y="294"/>
                </a:cxn>
                <a:cxn ang="0">
                  <a:pos x="1621" y="295"/>
                </a:cxn>
                <a:cxn ang="0">
                  <a:pos x="1630" y="244"/>
                </a:cxn>
                <a:cxn ang="0">
                  <a:pos x="1761" y="412"/>
                </a:cxn>
                <a:cxn ang="0">
                  <a:pos x="1552" y="378"/>
                </a:cxn>
                <a:cxn ang="0">
                  <a:pos x="1593" y="351"/>
                </a:cxn>
                <a:cxn ang="0">
                  <a:pos x="1594" y="352"/>
                </a:cxn>
                <a:cxn ang="0">
                  <a:pos x="1209" y="198"/>
                </a:cxn>
                <a:cxn ang="0">
                  <a:pos x="813" y="142"/>
                </a:cxn>
                <a:cxn ang="0">
                  <a:pos x="391" y="255"/>
                </a:cxn>
                <a:cxn ang="0">
                  <a:pos x="1" y="624"/>
                </a:cxn>
                <a:cxn ang="0">
                  <a:pos x="0" y="622"/>
                </a:cxn>
                <a:cxn ang="0">
                  <a:pos x="88" y="265"/>
                </a:cxn>
              </a:cxnLst>
              <a:pathLst>
                <a:path w="1761" h="624">
                  <a:moveTo>
                    <a:pt x="88" y="265"/>
                  </a:moveTo>
                  <a:lnTo>
                    <a:pt x="87" y="265"/>
                  </a:lnTo>
                  <a:cubicBezTo>
                    <a:pt x="124" y="238"/>
                    <a:pt x="226" y="142"/>
                    <a:pt x="310" y="100"/>
                  </a:cubicBezTo>
                  <a:cubicBezTo>
                    <a:pt x="394" y="58"/>
                    <a:pt x="486" y="24"/>
                    <a:pt x="592" y="12"/>
                  </a:cubicBezTo>
                  <a:cubicBezTo>
                    <a:pt x="698" y="0"/>
                    <a:pt x="833" y="8"/>
                    <a:pt x="948" y="27"/>
                  </a:cubicBezTo>
                  <a:cubicBezTo>
                    <a:pt x="1063" y="46"/>
                    <a:pt x="1170" y="80"/>
                    <a:pt x="1282" y="124"/>
                  </a:cubicBezTo>
                  <a:cubicBezTo>
                    <a:pt x="1394" y="168"/>
                    <a:pt x="1564" y="266"/>
                    <a:pt x="1620" y="294"/>
                  </a:cubicBezTo>
                  <a:lnTo>
                    <a:pt x="1621" y="295"/>
                  </a:lnTo>
                  <a:lnTo>
                    <a:pt x="1630" y="244"/>
                  </a:lnTo>
                  <a:lnTo>
                    <a:pt x="1761" y="412"/>
                  </a:lnTo>
                  <a:lnTo>
                    <a:pt x="1552" y="378"/>
                  </a:lnTo>
                  <a:lnTo>
                    <a:pt x="1593" y="351"/>
                  </a:lnTo>
                  <a:lnTo>
                    <a:pt x="1594" y="352"/>
                  </a:lnTo>
                  <a:cubicBezTo>
                    <a:pt x="1530" y="326"/>
                    <a:pt x="1339" y="233"/>
                    <a:pt x="1209" y="198"/>
                  </a:cubicBezTo>
                  <a:cubicBezTo>
                    <a:pt x="1079" y="163"/>
                    <a:pt x="949" y="133"/>
                    <a:pt x="813" y="142"/>
                  </a:cubicBezTo>
                  <a:cubicBezTo>
                    <a:pt x="677" y="151"/>
                    <a:pt x="526" y="175"/>
                    <a:pt x="391" y="255"/>
                  </a:cubicBezTo>
                  <a:cubicBezTo>
                    <a:pt x="256" y="335"/>
                    <a:pt x="66" y="563"/>
                    <a:pt x="1" y="624"/>
                  </a:cubicBezTo>
                  <a:lnTo>
                    <a:pt x="0" y="622"/>
                  </a:lnTo>
                  <a:lnTo>
                    <a:pt x="88" y="265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42" name="WordArt 49"/>
            <p:cNvSpPr>
              <a:spLocks noTextEdit="1"/>
            </p:cNvSpPr>
            <p:nvPr/>
          </p:nvSpPr>
          <p:spPr>
            <a:xfrm>
              <a:off x="1241" y="2416"/>
              <a:ext cx="796" cy="255"/>
            </a:xfrm>
            <a:prstGeom prst="rect">
              <a:avLst/>
            </a:prstGeom>
          </p:spPr>
          <p:txBody>
            <a:bodyPr wrap="none" fromWordArt="1">
              <a:normAutofit fontScale="60000"/>
            </a:bodyPr>
            <a:p>
              <a:pPr algn="ctr" fontAlgn="base"/>
              <a:r>
                <a:rPr lang="zh-CN" altLang="en-US" sz="2000" b="1" strike="noStrike" noProof="1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前225年灭魏</a:t>
              </a:r>
              <a:endParaRPr lang="zh-CN" altLang="en-US" sz="2000" b="1" strike="noStrike" noProof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48" name="Freeform 50"/>
          <p:cNvSpPr/>
          <p:nvPr/>
        </p:nvSpPr>
        <p:spPr>
          <a:xfrm>
            <a:off x="2216150" y="4027488"/>
            <a:ext cx="869950" cy="1027112"/>
          </a:xfrm>
          <a:custGeom>
            <a:avLst/>
            <a:gdLst/>
            <a:ahLst/>
            <a:cxnLst>
              <a:cxn ang="0">
                <a:pos x="1190" y="903684"/>
              </a:cxn>
              <a:cxn ang="0">
                <a:pos x="305990" y="404812"/>
              </a:cxn>
              <a:cxn ang="0">
                <a:pos x="528637" y="176212"/>
              </a:cxn>
              <a:cxn ang="0">
                <a:pos x="736997" y="44053"/>
              </a:cxn>
              <a:cxn ang="0">
                <a:pos x="844153" y="0"/>
              </a:cxn>
              <a:cxn ang="0">
                <a:pos x="845344" y="0"/>
              </a:cxn>
              <a:cxn ang="0">
                <a:pos x="870347" y="201215"/>
              </a:cxn>
              <a:cxn ang="0">
                <a:pos x="791765" y="254793"/>
              </a:cxn>
              <a:cxn ang="0">
                <a:pos x="598884" y="417909"/>
              </a:cxn>
              <a:cxn ang="0">
                <a:pos x="441722" y="633412"/>
              </a:cxn>
              <a:cxn ang="0">
                <a:pos x="247650" y="1022746"/>
              </a:cxn>
              <a:cxn ang="0">
                <a:pos x="247650" y="1026318"/>
              </a:cxn>
              <a:cxn ang="0">
                <a:pos x="0" y="902493"/>
              </a:cxn>
              <a:cxn ang="0">
                <a:pos x="1190" y="903684"/>
              </a:cxn>
            </a:cxnLst>
            <a:pathLst>
              <a:path w="731" h="862">
                <a:moveTo>
                  <a:pt x="1" y="759"/>
                </a:moveTo>
                <a:cubicBezTo>
                  <a:pt x="44" y="689"/>
                  <a:pt x="183" y="442"/>
                  <a:pt x="257" y="340"/>
                </a:cubicBezTo>
                <a:cubicBezTo>
                  <a:pt x="331" y="238"/>
                  <a:pt x="384" y="198"/>
                  <a:pt x="444" y="148"/>
                </a:cubicBezTo>
                <a:cubicBezTo>
                  <a:pt x="504" y="98"/>
                  <a:pt x="575" y="62"/>
                  <a:pt x="619" y="37"/>
                </a:cubicBezTo>
                <a:cubicBezTo>
                  <a:pt x="663" y="12"/>
                  <a:pt x="694" y="6"/>
                  <a:pt x="709" y="0"/>
                </a:cubicBezTo>
                <a:lnTo>
                  <a:pt x="710" y="0"/>
                </a:lnTo>
                <a:lnTo>
                  <a:pt x="731" y="169"/>
                </a:lnTo>
                <a:lnTo>
                  <a:pt x="665" y="214"/>
                </a:lnTo>
                <a:cubicBezTo>
                  <a:pt x="627" y="244"/>
                  <a:pt x="552" y="298"/>
                  <a:pt x="503" y="351"/>
                </a:cubicBezTo>
                <a:cubicBezTo>
                  <a:pt x="454" y="404"/>
                  <a:pt x="420" y="447"/>
                  <a:pt x="371" y="532"/>
                </a:cubicBezTo>
                <a:cubicBezTo>
                  <a:pt x="322" y="617"/>
                  <a:pt x="235" y="804"/>
                  <a:pt x="208" y="859"/>
                </a:cubicBezTo>
                <a:lnTo>
                  <a:pt x="208" y="862"/>
                </a:lnTo>
                <a:lnTo>
                  <a:pt x="0" y="758"/>
                </a:lnTo>
                <a:lnTo>
                  <a:pt x="1" y="759"/>
                </a:lnTo>
                <a:close/>
              </a:path>
            </a:pathLst>
          </a:custGeom>
          <a:solidFill>
            <a:srgbClr val="FF3300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grpSp>
        <p:nvGrpSpPr>
          <p:cNvPr id="49" name="Group 51"/>
          <p:cNvGrpSpPr/>
          <p:nvPr/>
        </p:nvGrpSpPr>
        <p:grpSpPr>
          <a:xfrm>
            <a:off x="2973388" y="3505200"/>
            <a:ext cx="1717675" cy="731838"/>
            <a:chOff x="1012" y="1867"/>
            <a:chExt cx="1442" cy="614"/>
          </a:xfrm>
        </p:grpSpPr>
        <p:sp>
          <p:nvSpPr>
            <p:cNvPr id="4145" name="WordArt 52"/>
            <p:cNvSpPr>
              <a:spLocks noTextEdit="1"/>
            </p:cNvSpPr>
            <p:nvPr/>
          </p:nvSpPr>
          <p:spPr>
            <a:xfrm>
              <a:off x="1272" y="1867"/>
              <a:ext cx="760" cy="260"/>
            </a:xfrm>
            <a:prstGeom prst="rect">
              <a:avLst/>
            </a:prstGeom>
          </p:spPr>
          <p:txBody>
            <a:bodyPr wrap="none" fromWordArt="1">
              <a:normAutofit fontScale="60000"/>
            </a:bodyPr>
            <a:p>
              <a:pPr algn="ctr" fontAlgn="base"/>
              <a:r>
                <a:rPr lang="zh-CN" altLang="en-US" sz="2000" b="1" strike="noStrike" noProof="1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前228年灭赵</a:t>
              </a:r>
              <a:endParaRPr lang="zh-CN" altLang="en-US" sz="2000" b="1" strike="noStrike" noProof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314" name="Freeform 53"/>
            <p:cNvSpPr/>
            <p:nvPr/>
          </p:nvSpPr>
          <p:spPr>
            <a:xfrm>
              <a:off x="1012" y="2198"/>
              <a:ext cx="1442" cy="283"/>
            </a:xfrm>
            <a:custGeom>
              <a:avLst/>
              <a:gdLst/>
              <a:ahLst/>
              <a:cxnLst>
                <a:cxn ang="0">
                  <a:pos x="0" y="136"/>
                </a:cxn>
                <a:cxn ang="0">
                  <a:pos x="71" y="106"/>
                </a:cxn>
                <a:cxn ang="0">
                  <a:pos x="344" y="31"/>
                </a:cxn>
                <a:cxn ang="0">
                  <a:pos x="802" y="6"/>
                </a:cxn>
                <a:cxn ang="0">
                  <a:pos x="1270" y="66"/>
                </a:cxn>
                <a:cxn ang="0">
                  <a:pos x="1252" y="24"/>
                </a:cxn>
                <a:cxn ang="0">
                  <a:pos x="1442" y="120"/>
                </a:cxn>
                <a:cxn ang="0">
                  <a:pos x="1241" y="166"/>
                </a:cxn>
                <a:cxn ang="0">
                  <a:pos x="1264" y="124"/>
                </a:cxn>
                <a:cxn ang="0">
                  <a:pos x="1262" y="123"/>
                </a:cxn>
                <a:cxn ang="0">
                  <a:pos x="830" y="99"/>
                </a:cxn>
                <a:cxn ang="0">
                  <a:pos x="481" y="138"/>
                </a:cxn>
                <a:cxn ang="0">
                  <a:pos x="232" y="208"/>
                </a:cxn>
                <a:cxn ang="0">
                  <a:pos x="83" y="283"/>
                </a:cxn>
                <a:cxn ang="0">
                  <a:pos x="94" y="279"/>
                </a:cxn>
                <a:cxn ang="0">
                  <a:pos x="0" y="136"/>
                </a:cxn>
              </a:cxnLst>
              <a:pathLst>
                <a:path w="1442" h="283">
                  <a:moveTo>
                    <a:pt x="0" y="136"/>
                  </a:moveTo>
                  <a:lnTo>
                    <a:pt x="71" y="106"/>
                  </a:lnTo>
                  <a:cubicBezTo>
                    <a:pt x="128" y="88"/>
                    <a:pt x="222" y="48"/>
                    <a:pt x="344" y="31"/>
                  </a:cubicBezTo>
                  <a:cubicBezTo>
                    <a:pt x="466" y="14"/>
                    <a:pt x="648" y="0"/>
                    <a:pt x="802" y="6"/>
                  </a:cubicBezTo>
                  <a:cubicBezTo>
                    <a:pt x="956" y="12"/>
                    <a:pt x="1192" y="56"/>
                    <a:pt x="1270" y="66"/>
                  </a:cubicBezTo>
                  <a:lnTo>
                    <a:pt x="1252" y="24"/>
                  </a:lnTo>
                  <a:lnTo>
                    <a:pt x="1442" y="120"/>
                  </a:lnTo>
                  <a:lnTo>
                    <a:pt x="1241" y="166"/>
                  </a:lnTo>
                  <a:lnTo>
                    <a:pt x="1264" y="124"/>
                  </a:lnTo>
                  <a:lnTo>
                    <a:pt x="1262" y="123"/>
                  </a:lnTo>
                  <a:cubicBezTo>
                    <a:pt x="1190" y="119"/>
                    <a:pt x="960" y="97"/>
                    <a:pt x="830" y="99"/>
                  </a:cubicBezTo>
                  <a:cubicBezTo>
                    <a:pt x="700" y="101"/>
                    <a:pt x="581" y="120"/>
                    <a:pt x="481" y="138"/>
                  </a:cubicBezTo>
                  <a:cubicBezTo>
                    <a:pt x="381" y="156"/>
                    <a:pt x="298" y="184"/>
                    <a:pt x="232" y="208"/>
                  </a:cubicBezTo>
                  <a:cubicBezTo>
                    <a:pt x="166" y="232"/>
                    <a:pt x="106" y="271"/>
                    <a:pt x="83" y="283"/>
                  </a:cubicBezTo>
                  <a:lnTo>
                    <a:pt x="94" y="279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52" name="Group 54"/>
          <p:cNvGrpSpPr/>
          <p:nvPr/>
        </p:nvGrpSpPr>
        <p:grpSpPr>
          <a:xfrm>
            <a:off x="2551113" y="5524500"/>
            <a:ext cx="3284537" cy="698500"/>
            <a:chOff x="658" y="3508"/>
            <a:chExt cx="2760" cy="587"/>
          </a:xfrm>
        </p:grpSpPr>
        <p:sp>
          <p:nvSpPr>
            <p:cNvPr id="11316" name="Freeform 55"/>
            <p:cNvSpPr/>
            <p:nvPr/>
          </p:nvSpPr>
          <p:spPr>
            <a:xfrm>
              <a:off x="658" y="3508"/>
              <a:ext cx="2760" cy="562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0" y="156"/>
                </a:cxn>
                <a:cxn ang="0">
                  <a:pos x="420" y="404"/>
                </a:cxn>
                <a:cxn ang="0">
                  <a:pos x="776" y="476"/>
                </a:cxn>
                <a:cxn ang="0">
                  <a:pos x="1090" y="432"/>
                </a:cxn>
                <a:cxn ang="0">
                  <a:pos x="1580" y="278"/>
                </a:cxn>
                <a:cxn ang="0">
                  <a:pos x="1916" y="250"/>
                </a:cxn>
                <a:cxn ang="0">
                  <a:pos x="2226" y="288"/>
                </a:cxn>
                <a:cxn ang="0">
                  <a:pos x="2422" y="368"/>
                </a:cxn>
                <a:cxn ang="0">
                  <a:pos x="2580" y="454"/>
                </a:cxn>
                <a:cxn ang="0">
                  <a:pos x="2508" y="482"/>
                </a:cxn>
                <a:cxn ang="0">
                  <a:pos x="2760" y="562"/>
                </a:cxn>
                <a:cxn ang="0">
                  <a:pos x="2624" y="352"/>
                </a:cxn>
                <a:cxn ang="0">
                  <a:pos x="2606" y="408"/>
                </a:cxn>
                <a:cxn ang="0">
                  <a:pos x="2604" y="406"/>
                </a:cxn>
                <a:cxn ang="0">
                  <a:pos x="2336" y="230"/>
                </a:cxn>
                <a:cxn ang="0">
                  <a:pos x="2026" y="148"/>
                </a:cxn>
                <a:cxn ang="0">
                  <a:pos x="1650" y="148"/>
                </a:cxn>
                <a:cxn ang="0">
                  <a:pos x="1058" y="282"/>
                </a:cxn>
                <a:cxn ang="0">
                  <a:pos x="652" y="284"/>
                </a:cxn>
                <a:cxn ang="0">
                  <a:pos x="386" y="204"/>
                </a:cxn>
                <a:cxn ang="0">
                  <a:pos x="80" y="0"/>
                </a:cxn>
                <a:cxn ang="0">
                  <a:pos x="82" y="2"/>
                </a:cxn>
                <a:cxn ang="0">
                  <a:pos x="0" y="156"/>
                </a:cxn>
              </a:cxnLst>
              <a:pathLst>
                <a:path w="2760" h="562">
                  <a:moveTo>
                    <a:pt x="0" y="156"/>
                  </a:moveTo>
                  <a:lnTo>
                    <a:pt x="0" y="156"/>
                  </a:lnTo>
                  <a:cubicBezTo>
                    <a:pt x="70" y="197"/>
                    <a:pt x="291" y="351"/>
                    <a:pt x="420" y="404"/>
                  </a:cubicBezTo>
                  <a:cubicBezTo>
                    <a:pt x="549" y="457"/>
                    <a:pt x="664" y="471"/>
                    <a:pt x="776" y="476"/>
                  </a:cubicBezTo>
                  <a:cubicBezTo>
                    <a:pt x="888" y="481"/>
                    <a:pt x="956" y="465"/>
                    <a:pt x="1090" y="432"/>
                  </a:cubicBezTo>
                  <a:cubicBezTo>
                    <a:pt x="1224" y="399"/>
                    <a:pt x="1442" y="308"/>
                    <a:pt x="1580" y="278"/>
                  </a:cubicBezTo>
                  <a:cubicBezTo>
                    <a:pt x="1718" y="248"/>
                    <a:pt x="1808" y="248"/>
                    <a:pt x="1916" y="250"/>
                  </a:cubicBezTo>
                  <a:cubicBezTo>
                    <a:pt x="2024" y="252"/>
                    <a:pt x="2142" y="268"/>
                    <a:pt x="2226" y="288"/>
                  </a:cubicBezTo>
                  <a:cubicBezTo>
                    <a:pt x="2310" y="308"/>
                    <a:pt x="2363" y="340"/>
                    <a:pt x="2422" y="368"/>
                  </a:cubicBezTo>
                  <a:lnTo>
                    <a:pt x="2580" y="454"/>
                  </a:lnTo>
                  <a:lnTo>
                    <a:pt x="2508" y="482"/>
                  </a:lnTo>
                  <a:lnTo>
                    <a:pt x="2760" y="562"/>
                  </a:lnTo>
                  <a:lnTo>
                    <a:pt x="2624" y="352"/>
                  </a:lnTo>
                  <a:lnTo>
                    <a:pt x="2606" y="408"/>
                  </a:lnTo>
                  <a:lnTo>
                    <a:pt x="2604" y="406"/>
                  </a:lnTo>
                  <a:cubicBezTo>
                    <a:pt x="2559" y="376"/>
                    <a:pt x="2432" y="273"/>
                    <a:pt x="2336" y="230"/>
                  </a:cubicBezTo>
                  <a:cubicBezTo>
                    <a:pt x="2240" y="187"/>
                    <a:pt x="2140" y="162"/>
                    <a:pt x="2026" y="148"/>
                  </a:cubicBezTo>
                  <a:cubicBezTo>
                    <a:pt x="1912" y="134"/>
                    <a:pt x="1811" y="126"/>
                    <a:pt x="1650" y="148"/>
                  </a:cubicBezTo>
                  <a:cubicBezTo>
                    <a:pt x="1489" y="170"/>
                    <a:pt x="1224" y="259"/>
                    <a:pt x="1058" y="282"/>
                  </a:cubicBezTo>
                  <a:cubicBezTo>
                    <a:pt x="892" y="305"/>
                    <a:pt x="764" y="297"/>
                    <a:pt x="652" y="284"/>
                  </a:cubicBezTo>
                  <a:cubicBezTo>
                    <a:pt x="540" y="271"/>
                    <a:pt x="481" y="251"/>
                    <a:pt x="386" y="204"/>
                  </a:cubicBezTo>
                  <a:cubicBezTo>
                    <a:pt x="291" y="157"/>
                    <a:pt x="131" y="34"/>
                    <a:pt x="80" y="0"/>
                  </a:cubicBezTo>
                  <a:lnTo>
                    <a:pt x="82" y="2"/>
                  </a:lnTo>
                  <a:lnTo>
                    <a:pt x="0" y="156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49" name="WordArt 56"/>
            <p:cNvSpPr>
              <a:spLocks noTextEdit="1"/>
            </p:cNvSpPr>
            <p:nvPr/>
          </p:nvSpPr>
          <p:spPr>
            <a:xfrm>
              <a:off x="2133" y="3826"/>
              <a:ext cx="855" cy="269"/>
            </a:xfrm>
            <a:prstGeom prst="rect">
              <a:avLst/>
            </a:prstGeom>
          </p:spPr>
          <p:txBody>
            <a:bodyPr wrap="none" fromWordArt="1">
              <a:normAutofit fontScale="70000"/>
            </a:bodyPr>
            <a:p>
              <a:pPr algn="ctr" fontAlgn="base"/>
              <a:r>
                <a:rPr lang="zh-CN" altLang="en-US" sz="2000" b="1" strike="noStrike" noProof="1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前223年灭楚</a:t>
              </a:r>
              <a:endParaRPr lang="zh-CN" altLang="en-US" sz="2000" b="1" strike="noStrike" noProof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55" name="Freeform 57"/>
          <p:cNvSpPr/>
          <p:nvPr/>
        </p:nvSpPr>
        <p:spPr>
          <a:xfrm>
            <a:off x="4706938" y="2374900"/>
            <a:ext cx="793750" cy="1519238"/>
          </a:xfrm>
          <a:custGeom>
            <a:avLst/>
            <a:gdLst/>
            <a:ahLst/>
            <a:cxnLst>
              <a:cxn ang="0">
                <a:pos x="234553" y="1519237"/>
              </a:cxn>
              <a:cxn ang="0">
                <a:pos x="235743" y="1521618"/>
              </a:cxn>
              <a:cxn ang="0">
                <a:pos x="328612" y="1050131"/>
              </a:cxn>
              <a:cxn ang="0">
                <a:pos x="492918" y="632221"/>
              </a:cxn>
              <a:cxn ang="0">
                <a:pos x="691752" y="208359"/>
              </a:cxn>
              <a:cxn ang="0">
                <a:pos x="691752" y="211931"/>
              </a:cxn>
              <a:cxn ang="0">
                <a:pos x="728662" y="260746"/>
              </a:cxn>
              <a:cxn ang="0">
                <a:pos x="791765" y="0"/>
              </a:cxn>
              <a:cxn ang="0">
                <a:pos x="567927" y="175021"/>
              </a:cxn>
              <a:cxn ang="0">
                <a:pos x="638174" y="185737"/>
              </a:cxn>
              <a:cxn ang="0">
                <a:pos x="635793" y="183356"/>
              </a:cxn>
              <a:cxn ang="0">
                <a:pos x="373856" y="594121"/>
              </a:cxn>
              <a:cxn ang="0">
                <a:pos x="195262" y="962025"/>
              </a:cxn>
              <a:cxn ang="0">
                <a:pos x="2381" y="1471612"/>
              </a:cxn>
              <a:cxn ang="0">
                <a:pos x="0" y="1471612"/>
              </a:cxn>
              <a:cxn ang="0">
                <a:pos x="234553" y="1519237"/>
              </a:cxn>
            </a:cxnLst>
            <a:pathLst>
              <a:path w="665" h="1278">
                <a:moveTo>
                  <a:pt x="197" y="1276"/>
                </a:moveTo>
                <a:lnTo>
                  <a:pt x="198" y="1278"/>
                </a:lnTo>
                <a:cubicBezTo>
                  <a:pt x="211" y="1212"/>
                  <a:pt x="240" y="1006"/>
                  <a:pt x="276" y="882"/>
                </a:cubicBezTo>
                <a:cubicBezTo>
                  <a:pt x="312" y="758"/>
                  <a:pt x="363" y="649"/>
                  <a:pt x="414" y="531"/>
                </a:cubicBezTo>
                <a:cubicBezTo>
                  <a:pt x="465" y="413"/>
                  <a:pt x="553" y="234"/>
                  <a:pt x="581" y="175"/>
                </a:cubicBezTo>
                <a:lnTo>
                  <a:pt x="581" y="178"/>
                </a:lnTo>
                <a:lnTo>
                  <a:pt x="612" y="219"/>
                </a:lnTo>
                <a:lnTo>
                  <a:pt x="665" y="0"/>
                </a:lnTo>
                <a:lnTo>
                  <a:pt x="477" y="147"/>
                </a:lnTo>
                <a:lnTo>
                  <a:pt x="536" y="156"/>
                </a:lnTo>
                <a:lnTo>
                  <a:pt x="534" y="154"/>
                </a:lnTo>
                <a:cubicBezTo>
                  <a:pt x="497" y="211"/>
                  <a:pt x="376" y="390"/>
                  <a:pt x="314" y="499"/>
                </a:cubicBezTo>
                <a:cubicBezTo>
                  <a:pt x="252" y="608"/>
                  <a:pt x="216" y="685"/>
                  <a:pt x="164" y="808"/>
                </a:cubicBezTo>
                <a:cubicBezTo>
                  <a:pt x="112" y="931"/>
                  <a:pt x="29" y="1165"/>
                  <a:pt x="2" y="1236"/>
                </a:cubicBezTo>
                <a:lnTo>
                  <a:pt x="0" y="1236"/>
                </a:lnTo>
                <a:lnTo>
                  <a:pt x="197" y="1276"/>
                </a:lnTo>
                <a:close/>
              </a:path>
            </a:pathLst>
          </a:custGeom>
          <a:solidFill>
            <a:srgbClr val="FF3300"/>
          </a:solidFill>
          <a:ln w="9525">
            <a:noFill/>
          </a:ln>
        </p:spPr>
        <p:txBody>
          <a:bodyPr/>
          <a:p>
            <a:endParaRPr lang="zh-CN" altLang="en-US"/>
          </a:p>
        </p:txBody>
      </p:sp>
      <p:grpSp>
        <p:nvGrpSpPr>
          <p:cNvPr id="56" name="Group 58"/>
          <p:cNvGrpSpPr/>
          <p:nvPr/>
        </p:nvGrpSpPr>
        <p:grpSpPr>
          <a:xfrm>
            <a:off x="5691188" y="1293813"/>
            <a:ext cx="2278062" cy="892175"/>
            <a:chOff x="3294" y="9"/>
            <a:chExt cx="1914" cy="749"/>
          </a:xfrm>
        </p:grpSpPr>
        <p:sp>
          <p:nvSpPr>
            <p:cNvPr id="4152" name="WordArt 59"/>
            <p:cNvSpPr>
              <a:spLocks noTextEdit="1"/>
            </p:cNvSpPr>
            <p:nvPr/>
          </p:nvSpPr>
          <p:spPr>
            <a:xfrm rot="-1211148">
              <a:off x="3768" y="425"/>
              <a:ext cx="700" cy="257"/>
            </a:xfrm>
            <a:prstGeom prst="rect">
              <a:avLst/>
            </a:prstGeom>
          </p:spPr>
          <p:txBody>
            <a:bodyPr wrap="none" fromWordArt="1">
              <a:normAutofit fontScale="60000"/>
            </a:bodyPr>
            <a:p>
              <a:pPr algn="ctr" fontAlgn="base"/>
              <a:r>
                <a:rPr lang="zh-CN" altLang="en-US" sz="2000" b="1" strike="noStrike" noProof="1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前222年灭燕</a:t>
              </a:r>
              <a:endParaRPr lang="zh-CN" altLang="en-US" sz="2000" b="1" strike="noStrike" noProof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321" name="Freeform 60"/>
            <p:cNvSpPr/>
            <p:nvPr/>
          </p:nvSpPr>
          <p:spPr>
            <a:xfrm>
              <a:off x="3294" y="9"/>
              <a:ext cx="1914" cy="749"/>
            </a:xfrm>
            <a:custGeom>
              <a:avLst/>
              <a:gdLst/>
              <a:ahLst/>
              <a:cxnLst>
                <a:cxn ang="0">
                  <a:pos x="107" y="749"/>
                </a:cxn>
                <a:cxn ang="0">
                  <a:pos x="105" y="747"/>
                </a:cxn>
                <a:cxn ang="0">
                  <a:pos x="425" y="566"/>
                </a:cxn>
                <a:cxn ang="0">
                  <a:pos x="1022" y="311"/>
                </a:cxn>
                <a:cxn ang="0">
                  <a:pos x="1698" y="114"/>
                </a:cxn>
                <a:cxn ang="0">
                  <a:pos x="1697" y="117"/>
                </a:cxn>
                <a:cxn ang="0">
                  <a:pos x="1701" y="158"/>
                </a:cxn>
                <a:cxn ang="0">
                  <a:pos x="1914" y="21"/>
                </a:cxn>
                <a:cxn ang="0">
                  <a:pos x="1649" y="0"/>
                </a:cxn>
                <a:cxn ang="0">
                  <a:pos x="1692" y="41"/>
                </a:cxn>
                <a:cxn ang="0">
                  <a:pos x="1694" y="41"/>
                </a:cxn>
                <a:cxn ang="0">
                  <a:pos x="986" y="199"/>
                </a:cxn>
                <a:cxn ang="0">
                  <a:pos x="434" y="398"/>
                </a:cxn>
                <a:cxn ang="0">
                  <a:pos x="0" y="612"/>
                </a:cxn>
                <a:cxn ang="0">
                  <a:pos x="3" y="611"/>
                </a:cxn>
                <a:cxn ang="0">
                  <a:pos x="107" y="749"/>
                </a:cxn>
              </a:cxnLst>
              <a:pathLst>
                <a:path w="1914" h="749">
                  <a:moveTo>
                    <a:pt x="107" y="749"/>
                  </a:moveTo>
                  <a:lnTo>
                    <a:pt x="105" y="747"/>
                  </a:lnTo>
                  <a:cubicBezTo>
                    <a:pt x="158" y="717"/>
                    <a:pt x="272" y="639"/>
                    <a:pt x="425" y="566"/>
                  </a:cubicBezTo>
                  <a:cubicBezTo>
                    <a:pt x="578" y="493"/>
                    <a:pt x="810" y="386"/>
                    <a:pt x="1022" y="311"/>
                  </a:cubicBezTo>
                  <a:cubicBezTo>
                    <a:pt x="1234" y="236"/>
                    <a:pt x="1586" y="146"/>
                    <a:pt x="1698" y="114"/>
                  </a:cubicBezTo>
                  <a:lnTo>
                    <a:pt x="1697" y="117"/>
                  </a:lnTo>
                  <a:lnTo>
                    <a:pt x="1701" y="158"/>
                  </a:lnTo>
                  <a:lnTo>
                    <a:pt x="1914" y="21"/>
                  </a:lnTo>
                  <a:lnTo>
                    <a:pt x="1649" y="0"/>
                  </a:lnTo>
                  <a:lnTo>
                    <a:pt x="1692" y="41"/>
                  </a:lnTo>
                  <a:lnTo>
                    <a:pt x="1694" y="41"/>
                  </a:lnTo>
                  <a:cubicBezTo>
                    <a:pt x="1576" y="67"/>
                    <a:pt x="1196" y="139"/>
                    <a:pt x="986" y="199"/>
                  </a:cubicBezTo>
                  <a:cubicBezTo>
                    <a:pt x="776" y="259"/>
                    <a:pt x="598" y="329"/>
                    <a:pt x="434" y="398"/>
                  </a:cubicBezTo>
                  <a:cubicBezTo>
                    <a:pt x="270" y="467"/>
                    <a:pt x="72" y="577"/>
                    <a:pt x="0" y="612"/>
                  </a:cubicBezTo>
                  <a:lnTo>
                    <a:pt x="3" y="611"/>
                  </a:lnTo>
                  <a:lnTo>
                    <a:pt x="107" y="749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59" name="Group 61"/>
          <p:cNvGrpSpPr/>
          <p:nvPr/>
        </p:nvGrpSpPr>
        <p:grpSpPr>
          <a:xfrm>
            <a:off x="5600700" y="2395538"/>
            <a:ext cx="842963" cy="1376362"/>
            <a:chOff x="3219" y="935"/>
            <a:chExt cx="707" cy="1156"/>
          </a:xfrm>
        </p:grpSpPr>
        <p:sp>
          <p:nvSpPr>
            <p:cNvPr id="11323" name="Freeform 62"/>
            <p:cNvSpPr/>
            <p:nvPr/>
          </p:nvSpPr>
          <p:spPr>
            <a:xfrm>
              <a:off x="3219" y="935"/>
              <a:ext cx="707" cy="1125"/>
            </a:xfrm>
            <a:custGeom>
              <a:avLst/>
              <a:gdLst/>
              <a:ahLst/>
              <a:cxnLst>
                <a:cxn ang="0">
                  <a:pos x="0" y="60"/>
                </a:cxn>
                <a:cxn ang="0">
                  <a:pos x="0" y="60"/>
                </a:cxn>
                <a:cxn ang="0">
                  <a:pos x="109" y="313"/>
                </a:cxn>
                <a:cxn ang="0">
                  <a:pos x="277" y="617"/>
                </a:cxn>
                <a:cxn ang="0">
                  <a:pos x="557" y="1006"/>
                </a:cxn>
                <a:cxn ang="0">
                  <a:pos x="558" y="1006"/>
                </a:cxn>
                <a:cxn ang="0">
                  <a:pos x="512" y="1020"/>
                </a:cxn>
                <a:cxn ang="0">
                  <a:pos x="707" y="1125"/>
                </a:cxn>
                <a:cxn ang="0">
                  <a:pos x="641" y="915"/>
                </a:cxn>
                <a:cxn ang="0">
                  <a:pos x="621" y="970"/>
                </a:cxn>
                <a:cxn ang="0">
                  <a:pos x="620" y="970"/>
                </a:cxn>
                <a:cxn ang="0">
                  <a:pos x="393" y="595"/>
                </a:cxn>
                <a:cxn ang="0">
                  <a:pos x="269" y="298"/>
                </a:cxn>
                <a:cxn ang="0">
                  <a:pos x="207" y="0"/>
                </a:cxn>
                <a:cxn ang="0">
                  <a:pos x="204" y="1"/>
                </a:cxn>
                <a:cxn ang="0">
                  <a:pos x="0" y="60"/>
                </a:cxn>
              </a:cxnLst>
              <a:pathLst>
                <a:path w="707" h="1125">
                  <a:moveTo>
                    <a:pt x="0" y="60"/>
                  </a:moveTo>
                  <a:lnTo>
                    <a:pt x="0" y="60"/>
                  </a:lnTo>
                  <a:cubicBezTo>
                    <a:pt x="18" y="102"/>
                    <a:pt x="63" y="220"/>
                    <a:pt x="109" y="313"/>
                  </a:cubicBezTo>
                  <a:cubicBezTo>
                    <a:pt x="155" y="406"/>
                    <a:pt x="202" y="501"/>
                    <a:pt x="277" y="617"/>
                  </a:cubicBezTo>
                  <a:cubicBezTo>
                    <a:pt x="352" y="733"/>
                    <a:pt x="510" y="941"/>
                    <a:pt x="557" y="1006"/>
                  </a:cubicBezTo>
                  <a:lnTo>
                    <a:pt x="558" y="1006"/>
                  </a:lnTo>
                  <a:lnTo>
                    <a:pt x="512" y="1020"/>
                  </a:lnTo>
                  <a:lnTo>
                    <a:pt x="707" y="1125"/>
                  </a:lnTo>
                  <a:lnTo>
                    <a:pt x="641" y="915"/>
                  </a:lnTo>
                  <a:lnTo>
                    <a:pt x="621" y="970"/>
                  </a:lnTo>
                  <a:lnTo>
                    <a:pt x="620" y="970"/>
                  </a:lnTo>
                  <a:cubicBezTo>
                    <a:pt x="582" y="908"/>
                    <a:pt x="451" y="707"/>
                    <a:pt x="393" y="595"/>
                  </a:cubicBezTo>
                  <a:cubicBezTo>
                    <a:pt x="335" y="483"/>
                    <a:pt x="300" y="397"/>
                    <a:pt x="269" y="298"/>
                  </a:cubicBezTo>
                  <a:cubicBezTo>
                    <a:pt x="238" y="199"/>
                    <a:pt x="218" y="49"/>
                    <a:pt x="207" y="0"/>
                  </a:cubicBezTo>
                  <a:lnTo>
                    <a:pt x="204" y="1"/>
                  </a:lnTo>
                  <a:lnTo>
                    <a:pt x="0" y="6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4156" name="WordArt 63"/>
            <p:cNvSpPr>
              <a:spLocks noTextEdit="1"/>
            </p:cNvSpPr>
            <p:nvPr/>
          </p:nvSpPr>
          <p:spPr>
            <a:xfrm rot="3566056">
              <a:off x="3051" y="1570"/>
              <a:ext cx="792" cy="247"/>
            </a:xfrm>
            <a:prstGeom prst="rect">
              <a:avLst/>
            </a:prstGeom>
          </p:spPr>
          <p:txBody>
            <a:bodyPr wrap="none" fromWordArt="1">
              <a:normAutofit fontScale="60000"/>
            </a:bodyPr>
            <a:p>
              <a:pPr algn="ctr" fontAlgn="base"/>
              <a:r>
                <a:rPr lang="zh-CN" altLang="en-US" sz="2000" b="1" strike="noStrike" noProof="1">
                  <a:solidFill>
                    <a:srgbClr val="0070C0"/>
                  </a:solidFill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前221年灭齐</a:t>
              </a:r>
              <a:endParaRPr lang="zh-CN" altLang="en-US" sz="2000" b="1" strike="noStrike" noProof="1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1325" name="Group 64"/>
          <p:cNvGrpSpPr/>
          <p:nvPr/>
        </p:nvGrpSpPr>
        <p:grpSpPr>
          <a:xfrm>
            <a:off x="1633538" y="2017713"/>
            <a:ext cx="5218112" cy="4046537"/>
            <a:chOff x="-114" y="618"/>
            <a:chExt cx="4383" cy="3399"/>
          </a:xfrm>
        </p:grpSpPr>
        <p:sp>
          <p:nvSpPr>
            <p:cNvPr id="11326" name="WordArt 65"/>
            <p:cNvSpPr>
              <a:spLocks noTextEdit="1"/>
            </p:cNvSpPr>
            <p:nvPr/>
          </p:nvSpPr>
          <p:spPr>
            <a:xfrm>
              <a:off x="-114" y="3377"/>
              <a:ext cx="635" cy="640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0"/>
                </a:avLst>
              </a:prstTxWarp>
              <a:normAutofit/>
            </a:bodyPr>
            <a:p>
              <a:pPr algn="ctr"/>
              <a:r>
                <a:rPr lang="zh-CN" altLang="en-US" sz="2600">
                  <a:ln w="9525" cap="flat" cmpd="sng">
                    <a:solidFill>
                      <a:srgbClr val="C00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秦</a:t>
              </a:r>
              <a:endParaRPr lang="zh-CN" altLang="en-US" sz="2600">
                <a:ln w="9525" cap="flat" cmpd="sng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327" name="WordArt 66"/>
            <p:cNvSpPr>
              <a:spLocks noTextEdit="1"/>
            </p:cNvSpPr>
            <p:nvPr/>
          </p:nvSpPr>
          <p:spPr>
            <a:xfrm>
              <a:off x="3379" y="3657"/>
              <a:ext cx="288" cy="288"/>
            </a:xfrm>
            <a:prstGeom prst="rect">
              <a:avLst/>
            </a:prstGeom>
          </p:spPr>
          <p:txBody>
            <a:bodyPr wrap="none" numCol="1" fromWordArt="1">
              <a:prstTxWarp prst="textSlantUp">
                <a:avLst>
                  <a:gd name="adj" fmla="val 0"/>
                </a:avLst>
              </a:prstTxWarp>
              <a:normAutofit fontScale="55000" lnSpcReduction="20000"/>
            </a:bodyPr>
            <a:lstStyle/>
            <a:p>
              <a:pPr algn="ctr" fontAlgn="base">
                <a:lnSpc>
                  <a:spcPct val="120000"/>
                </a:lnSpc>
              </a:pPr>
              <a:r>
                <a:rPr lang="zh-CN" altLang="en-US" sz="2700" strike="noStrike" noProof="1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楚</a:t>
              </a:r>
              <a:endParaRPr lang="zh-CN" altLang="en-US" sz="2700" strike="noStrike" noProof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328" name="WordArt 67"/>
            <p:cNvSpPr>
              <a:spLocks noTextEdit="1"/>
            </p:cNvSpPr>
            <p:nvPr/>
          </p:nvSpPr>
          <p:spPr>
            <a:xfrm>
              <a:off x="3878" y="2341"/>
              <a:ext cx="391" cy="388"/>
            </a:xfrm>
            <a:prstGeom prst="rect">
              <a:avLst/>
            </a:prstGeom>
          </p:spPr>
          <p:txBody>
            <a:bodyPr wrap="none" numCol="1" fromWordArt="1">
              <a:prstTxWarp prst="textSlantUp">
                <a:avLst>
                  <a:gd name="adj" fmla="val 0"/>
                </a:avLst>
              </a:prstTxWarp>
              <a:normAutofit fontScale="75000" lnSpcReduction="10000"/>
            </a:bodyPr>
            <a:lstStyle/>
            <a:p>
              <a:pPr algn="ctr" fontAlgn="base">
                <a:lnSpc>
                  <a:spcPct val="120000"/>
                </a:lnSpc>
              </a:pPr>
              <a:r>
                <a:rPr lang="zh-CN" altLang="en-US" sz="2700" strike="noStrike" noProof="1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齐</a:t>
              </a:r>
              <a:endParaRPr lang="zh-CN" altLang="en-US" sz="2700" strike="noStrike" noProof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329" name="WordArt 68"/>
            <p:cNvSpPr>
              <a:spLocks noTextEdit="1"/>
            </p:cNvSpPr>
            <p:nvPr/>
          </p:nvSpPr>
          <p:spPr>
            <a:xfrm>
              <a:off x="1973" y="3385"/>
              <a:ext cx="288" cy="288"/>
            </a:xfrm>
            <a:prstGeom prst="rect">
              <a:avLst/>
            </a:prstGeom>
          </p:spPr>
          <p:txBody>
            <a:bodyPr wrap="none" numCol="1" fromWordArt="1">
              <a:prstTxWarp prst="textSlantUp">
                <a:avLst>
                  <a:gd name="adj" fmla="val 0"/>
                </a:avLst>
              </a:prstTxWarp>
              <a:normAutofit fontScale="55000" lnSpcReduction="20000"/>
            </a:bodyPr>
            <a:lstStyle/>
            <a:p>
              <a:pPr algn="ctr" fontAlgn="base">
                <a:lnSpc>
                  <a:spcPct val="120000"/>
                </a:lnSpc>
              </a:pPr>
              <a:r>
                <a:rPr lang="zh-CN" altLang="en-US" sz="2700" strike="noStrike" noProof="1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韩</a:t>
              </a:r>
              <a:endParaRPr lang="zh-CN" altLang="en-US" sz="2700" strike="noStrike" noProof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330" name="WordArt 69"/>
            <p:cNvSpPr>
              <a:spLocks noTextEdit="1"/>
            </p:cNvSpPr>
            <p:nvPr/>
          </p:nvSpPr>
          <p:spPr>
            <a:xfrm>
              <a:off x="2168" y="2328"/>
              <a:ext cx="333" cy="295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0"/>
                </a:avLst>
              </a:prstTxWarp>
              <a:normAutofit fontScale="52500" lnSpcReduction="20000"/>
            </a:bodyPr>
            <a:lstStyle/>
            <a:p>
              <a:pPr algn="ctr" fontAlgn="base">
                <a:lnSpc>
                  <a:spcPct val="120000"/>
                </a:lnSpc>
              </a:pPr>
              <a:r>
                <a:rPr lang="zh-CN" altLang="en-US" sz="2700" strike="noStrike" noProof="1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赵</a:t>
              </a:r>
              <a:endParaRPr lang="zh-CN" altLang="en-US" sz="2700" strike="noStrike" noProof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331" name="WordArt 70"/>
            <p:cNvSpPr>
              <a:spLocks noTextEdit="1"/>
            </p:cNvSpPr>
            <p:nvPr/>
          </p:nvSpPr>
          <p:spPr>
            <a:xfrm>
              <a:off x="2472" y="2795"/>
              <a:ext cx="288" cy="288"/>
            </a:xfrm>
            <a:prstGeom prst="rect">
              <a:avLst/>
            </a:prstGeom>
          </p:spPr>
          <p:txBody>
            <a:bodyPr wrap="none" numCol="1" fromWordArt="1">
              <a:prstTxWarp prst="textSlantUp">
                <a:avLst>
                  <a:gd name="adj" fmla="val 0"/>
                </a:avLst>
              </a:prstTxWarp>
              <a:normAutofit fontScale="55000" lnSpcReduction="20000"/>
            </a:bodyPr>
            <a:lstStyle/>
            <a:p>
              <a:pPr algn="ctr" fontAlgn="base">
                <a:lnSpc>
                  <a:spcPct val="120000"/>
                </a:lnSpc>
              </a:pPr>
              <a:r>
                <a:rPr lang="zh-CN" altLang="en-US" sz="2700" strike="noStrike" noProof="1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魏</a:t>
              </a:r>
              <a:endParaRPr lang="zh-CN" altLang="en-US" sz="2700" strike="noStrike" noProof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1332" name="WordArt 71"/>
            <p:cNvSpPr>
              <a:spLocks noTextEdit="1"/>
            </p:cNvSpPr>
            <p:nvPr/>
          </p:nvSpPr>
          <p:spPr>
            <a:xfrm>
              <a:off x="2699" y="618"/>
              <a:ext cx="362" cy="381"/>
            </a:xfrm>
            <a:prstGeom prst="rect">
              <a:avLst/>
            </a:prstGeom>
          </p:spPr>
          <p:txBody>
            <a:bodyPr wrap="none" numCol="1" fromWordArt="1">
              <a:prstTxWarp prst="textSlantUp">
                <a:avLst>
                  <a:gd name="adj" fmla="val 0"/>
                </a:avLst>
              </a:prstTxWarp>
              <a:normAutofit fontScale="75000" lnSpcReduction="10000"/>
            </a:bodyPr>
            <a:lstStyle/>
            <a:p>
              <a:pPr algn="ctr" fontAlgn="base">
                <a:lnSpc>
                  <a:spcPct val="120000"/>
                </a:lnSpc>
              </a:pPr>
              <a:r>
                <a:rPr lang="zh-CN" altLang="en-US" sz="2700" strike="noStrike" noProof="1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燕</a:t>
              </a:r>
              <a:endParaRPr lang="zh-CN" altLang="en-US" sz="2700" strike="noStrike" noProof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3621" name="WordArt 72"/>
          <p:cNvSpPr>
            <a:spLocks noChangeAspect="1" noChangeArrowheads="1" noChangeShapeType="1" noTextEdit="1"/>
          </p:cNvSpPr>
          <p:nvPr/>
        </p:nvSpPr>
        <p:spPr bwMode="auto">
          <a:xfrm>
            <a:off x="6168767" y="6122461"/>
            <a:ext cx="432196" cy="21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fromWordArt="1">
            <a:prstTxWarp prst="textSlantUp">
              <a:avLst>
                <a:gd name="adj" fmla="val 0"/>
              </a:avLst>
            </a:prstTxWarp>
            <a:noAutofit/>
            <a:scene3d>
              <a:camera prst="orthographicFront"/>
              <a:lightRig rig="threePt" dir="t"/>
            </a:scene3d>
          </a:bodyPr>
          <a:lstStyle/>
          <a:p>
            <a:pPr lvl="0" algn="ctr" fontAlgn="base">
              <a:buClrTx/>
              <a:buSzTx/>
              <a:buFontTx/>
            </a:pPr>
            <a:r>
              <a:rPr lang="zh-CN" altLang="en-US" sz="2700" b="1" strike="noStrike" kern="1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寿春</a:t>
            </a:r>
            <a:endParaRPr lang="zh-CN" altLang="en-US" sz="2700" b="1" strike="noStrike" kern="1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3622" name="WordArt 73"/>
          <p:cNvSpPr>
            <a:spLocks noChangeAspect="1" noChangeArrowheads="1" noChangeShapeType="1" noTextEdit="1"/>
          </p:cNvSpPr>
          <p:nvPr/>
        </p:nvSpPr>
        <p:spPr bwMode="auto">
          <a:xfrm>
            <a:off x="6763126" y="3854319"/>
            <a:ext cx="386715" cy="19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fromWordArt="1">
            <a:prstTxWarp prst="textSlantUp">
              <a:avLst>
                <a:gd name="adj" fmla="val 0"/>
              </a:avLst>
            </a:prstTxWarp>
            <a:noAutofit/>
            <a:scene3d>
              <a:camera prst="orthographicFront"/>
              <a:lightRig rig="threePt" dir="t"/>
            </a:scene3d>
          </a:bodyPr>
          <a:lstStyle/>
          <a:p>
            <a:pPr lvl="0" algn="ctr" fontAlgn="base">
              <a:buClrTx/>
              <a:buSzTx/>
              <a:buFontTx/>
            </a:pPr>
            <a:r>
              <a:rPr lang="zh-CN" altLang="en-US" sz="2700" b="1" strike="noStrike" kern="1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临淄</a:t>
            </a:r>
            <a:endParaRPr lang="zh-CN" altLang="en-US" sz="2700" b="1" strike="noStrike" kern="1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3623" name="WordArt 74"/>
          <p:cNvSpPr>
            <a:spLocks noChangeAspect="1" noChangeArrowheads="1" noChangeShapeType="1" noTextEdit="1"/>
          </p:cNvSpPr>
          <p:nvPr/>
        </p:nvSpPr>
        <p:spPr bwMode="auto">
          <a:xfrm>
            <a:off x="4968616" y="3854319"/>
            <a:ext cx="356235" cy="179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fromWordArt="1">
            <a:prstTxWarp prst="textSlantUp">
              <a:avLst>
                <a:gd name="adj" fmla="val 0"/>
              </a:avLst>
            </a:prstTxWarp>
            <a:scene3d>
              <a:camera prst="orthographicFront"/>
              <a:lightRig rig="threePt" dir="t"/>
            </a:scene3d>
          </a:bodyPr>
          <a:lstStyle/>
          <a:p>
            <a:pPr algn="ctr" fontAlgn="base"/>
            <a:r>
              <a:rPr lang="zh-CN" altLang="en-US" sz="2700" b="1" strike="noStrike" kern="1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邯郸</a:t>
            </a:r>
            <a:endParaRPr lang="zh-CN" altLang="en-US" sz="2700" b="1" strike="noStrike" kern="1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624" name="WordArt 75"/>
          <p:cNvSpPr>
            <a:spLocks noChangeAspect="1" noChangeArrowheads="1" noChangeShapeType="1" noTextEdit="1"/>
          </p:cNvSpPr>
          <p:nvPr/>
        </p:nvSpPr>
        <p:spPr bwMode="auto">
          <a:xfrm>
            <a:off x="4909083" y="5031610"/>
            <a:ext cx="339567" cy="17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fromWordArt="1">
            <a:prstTxWarp prst="textSlantUp">
              <a:avLst>
                <a:gd name="adj" fmla="val 0"/>
              </a:avLst>
            </a:prstTxWarp>
            <a:noAutofit/>
            <a:scene3d>
              <a:camera prst="orthographicFront"/>
              <a:lightRig rig="threePt" dir="t"/>
            </a:scene3d>
          </a:bodyPr>
          <a:lstStyle/>
          <a:p>
            <a:pPr lvl="0" algn="ctr" fontAlgn="base">
              <a:buClrTx/>
              <a:buSzTx/>
              <a:buFontTx/>
            </a:pPr>
            <a:r>
              <a:rPr lang="zh-CN" altLang="en-US" sz="2700" b="1" strike="noStrike" kern="1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大梁</a:t>
            </a:r>
            <a:endParaRPr lang="zh-CN" altLang="en-US" sz="2700" b="1" strike="noStrike" kern="1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337" name="WordArt 76"/>
          <p:cNvSpPr>
            <a:spLocks noTextEdit="1"/>
          </p:cNvSpPr>
          <p:nvPr/>
        </p:nvSpPr>
        <p:spPr>
          <a:xfrm>
            <a:off x="4656138" y="5257800"/>
            <a:ext cx="215900" cy="2159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  <a:normAutofit fontScale="25000" lnSpcReduction="20000"/>
          </a:bodyPr>
          <a:lstStyle/>
          <a:p>
            <a:pPr algn="ctr" fontAlgn="base">
              <a:lnSpc>
                <a:spcPct val="120000"/>
              </a:lnSpc>
            </a:pPr>
            <a:r>
              <a:rPr lang="zh-CN" altLang="en-US" sz="2700" b="1" strike="noStrike" noProof="1" dirty="0">
                <a:ln w="9525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郑</a:t>
            </a:r>
            <a:endParaRPr lang="zh-CN" altLang="en-US" sz="2700" b="1" strike="noStrike" noProof="1" dirty="0"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626" name="WordArt 77"/>
          <p:cNvSpPr>
            <a:spLocks noChangeArrowheads="1" noChangeShapeType="1" noTextEdit="1"/>
          </p:cNvSpPr>
          <p:nvPr/>
        </p:nvSpPr>
        <p:spPr bwMode="auto">
          <a:xfrm>
            <a:off x="5412718" y="1963607"/>
            <a:ext cx="215503" cy="21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fromWordArt="1">
            <a:prstTxWarp prst="textSlantUp">
              <a:avLst>
                <a:gd name="adj" fmla="val 0"/>
              </a:avLst>
            </a:prstTxWarp>
            <a:noAutofit/>
            <a:scene3d>
              <a:camera prst="orthographicFront"/>
              <a:lightRig rig="threePt" dir="t"/>
            </a:scene3d>
          </a:bodyPr>
          <a:lstStyle/>
          <a:p>
            <a:pPr lvl="0" algn="ctr" fontAlgn="base">
              <a:buClrTx/>
              <a:buSzTx/>
              <a:buFontTx/>
            </a:pPr>
            <a:r>
              <a:rPr lang="zh-CN" altLang="en-US" sz="2700" b="1" strike="noStrike" kern="1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蓟</a:t>
            </a:r>
            <a:endParaRPr lang="zh-CN" altLang="en-US" sz="2700" b="1" strike="noStrike" kern="10" noProof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339" name="WordArt 78"/>
          <p:cNvSpPr>
            <a:spLocks noTextEdit="1"/>
          </p:cNvSpPr>
          <p:nvPr/>
        </p:nvSpPr>
        <p:spPr>
          <a:xfrm>
            <a:off x="6656388" y="2882900"/>
            <a:ext cx="215900" cy="2159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  <a:normAutofit fontScale="25000" lnSpcReduction="20000"/>
          </a:bodyPr>
          <a:lstStyle/>
          <a:p>
            <a:pPr algn="ctr" fontAlgn="base">
              <a:lnSpc>
                <a:spcPct val="120000"/>
              </a:lnSpc>
            </a:pPr>
            <a:r>
              <a:rPr lang="zh-CN" altLang="en-US" sz="2700" b="1" strike="noStrike" noProof="1" dirty="0"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勃</a:t>
            </a:r>
            <a:endParaRPr lang="zh-CN" altLang="en-US" sz="2700" b="1" strike="noStrike" noProof="1" dirty="0"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340" name="WordArt 79"/>
          <p:cNvSpPr>
            <a:spLocks noTextEdit="1"/>
          </p:cNvSpPr>
          <p:nvPr/>
        </p:nvSpPr>
        <p:spPr>
          <a:xfrm>
            <a:off x="7196138" y="2882900"/>
            <a:ext cx="214313" cy="2159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  <a:normAutofit fontScale="25000" lnSpcReduction="20000"/>
          </a:bodyPr>
          <a:lstStyle/>
          <a:p>
            <a:pPr algn="ctr" fontAlgn="base">
              <a:lnSpc>
                <a:spcPct val="120000"/>
              </a:lnSpc>
            </a:pPr>
            <a:r>
              <a:rPr lang="zh-CN" altLang="en-US" sz="2700" b="1" strike="noStrike" noProof="1" dirty="0"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海</a:t>
            </a:r>
            <a:endParaRPr lang="zh-CN" altLang="en-US" sz="2700" b="1" strike="noStrike" noProof="1" dirty="0"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341" name="WordArt 80"/>
          <p:cNvSpPr>
            <a:spLocks noTextEdit="1"/>
          </p:cNvSpPr>
          <p:nvPr/>
        </p:nvSpPr>
        <p:spPr>
          <a:xfrm>
            <a:off x="8005763" y="5529263"/>
            <a:ext cx="215900" cy="2127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  <a:normAutofit fontScale="25000" lnSpcReduction="20000"/>
          </a:bodyPr>
          <a:lstStyle/>
          <a:p>
            <a:pPr algn="ctr" fontAlgn="base">
              <a:lnSpc>
                <a:spcPct val="120000"/>
              </a:lnSpc>
            </a:pPr>
            <a:r>
              <a:rPr lang="zh-CN" altLang="en-US" sz="2700" b="1" strike="noStrike" noProof="1" dirty="0"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海</a:t>
            </a:r>
            <a:endParaRPr lang="zh-CN" altLang="en-US" sz="2700" b="1" strike="noStrike" noProof="1" dirty="0"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342" name="WordArt 81"/>
          <p:cNvSpPr>
            <a:spLocks noTextEdit="1"/>
          </p:cNvSpPr>
          <p:nvPr/>
        </p:nvSpPr>
        <p:spPr>
          <a:xfrm>
            <a:off x="7843838" y="4502150"/>
            <a:ext cx="215900" cy="2159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  <a:normAutofit fontScale="25000" lnSpcReduction="20000"/>
          </a:bodyPr>
          <a:lstStyle/>
          <a:p>
            <a:pPr algn="ctr" fontAlgn="base">
              <a:lnSpc>
                <a:spcPct val="120000"/>
              </a:lnSpc>
            </a:pPr>
            <a:r>
              <a:rPr lang="zh-CN" altLang="en-US" sz="2700" b="1" strike="noStrike" noProof="1" dirty="0"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东</a:t>
            </a:r>
            <a:endParaRPr lang="zh-CN" altLang="en-US" sz="2700" b="1" strike="noStrike" noProof="1" dirty="0"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343" name="WordArt 82"/>
          <p:cNvSpPr>
            <a:spLocks noChangeAspect="1" noTextEdit="1"/>
          </p:cNvSpPr>
          <p:nvPr/>
        </p:nvSpPr>
        <p:spPr>
          <a:xfrm>
            <a:off x="3144838" y="2557463"/>
            <a:ext cx="161925" cy="1619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  <a:normAutofit fontScale="25000" lnSpcReduction="20000"/>
          </a:bodyPr>
          <a:lstStyle/>
          <a:p>
            <a:pPr algn="ctr" fontAlgn="base">
              <a:lnSpc>
                <a:spcPct val="120000"/>
              </a:lnSpc>
            </a:pPr>
            <a:r>
              <a:rPr lang="zh-CN" altLang="en-US" sz="2700" b="1" strike="noStrike" noProof="1" dirty="0"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河</a:t>
            </a:r>
            <a:endParaRPr lang="zh-CN" altLang="en-US" sz="2700" b="1" strike="noStrike" noProof="1" dirty="0"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344" name="WordArt 83"/>
          <p:cNvSpPr>
            <a:spLocks noChangeAspect="1" noTextEdit="1"/>
          </p:cNvSpPr>
          <p:nvPr/>
        </p:nvSpPr>
        <p:spPr>
          <a:xfrm>
            <a:off x="2874963" y="4338638"/>
            <a:ext cx="161925" cy="16351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  <a:normAutofit fontScale="25000" lnSpcReduction="20000"/>
          </a:bodyPr>
          <a:lstStyle/>
          <a:p>
            <a:pPr algn="ctr" fontAlgn="base">
              <a:lnSpc>
                <a:spcPct val="120000"/>
              </a:lnSpc>
            </a:pPr>
            <a:r>
              <a:rPr lang="zh-CN" altLang="en-US" sz="2700" b="1" strike="noStrike" noProof="1" dirty="0"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水</a:t>
            </a:r>
            <a:endParaRPr lang="zh-CN" altLang="en-US" sz="2700" b="1" strike="noStrike" noProof="1" dirty="0"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345" name="WordArt 84"/>
          <p:cNvSpPr>
            <a:spLocks noChangeAspect="1" noTextEdit="1"/>
          </p:cNvSpPr>
          <p:nvPr/>
        </p:nvSpPr>
        <p:spPr>
          <a:xfrm>
            <a:off x="3632200" y="4070350"/>
            <a:ext cx="160338" cy="16033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  <a:normAutofit fontScale="25000" lnSpcReduction="20000"/>
          </a:bodyPr>
          <a:lstStyle/>
          <a:p>
            <a:pPr algn="ctr" fontAlgn="base">
              <a:lnSpc>
                <a:spcPct val="120000"/>
              </a:lnSpc>
            </a:pPr>
            <a:r>
              <a:rPr lang="zh-CN" altLang="en-US" sz="2700" b="1" strike="noStrike" noProof="1" dirty="0"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水</a:t>
            </a:r>
            <a:endParaRPr lang="zh-CN" altLang="en-US" sz="2700" b="1" strike="noStrike" noProof="1" dirty="0"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346" name="WordArt 85"/>
          <p:cNvSpPr>
            <a:spLocks noChangeAspect="1" noTextEdit="1"/>
          </p:cNvSpPr>
          <p:nvPr/>
        </p:nvSpPr>
        <p:spPr>
          <a:xfrm>
            <a:off x="3738563" y="3151188"/>
            <a:ext cx="161925" cy="1619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  <a:normAutofit fontScale="25000" lnSpcReduction="20000"/>
          </a:bodyPr>
          <a:lstStyle/>
          <a:p>
            <a:pPr algn="ctr" fontAlgn="base">
              <a:lnSpc>
                <a:spcPct val="120000"/>
              </a:lnSpc>
            </a:pPr>
            <a:r>
              <a:rPr lang="zh-CN" altLang="en-US" sz="2700" b="1" strike="noStrike" noProof="1" dirty="0">
                <a:ln w="9525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rPr>
              <a:t>汾</a:t>
            </a:r>
            <a:endParaRPr lang="zh-CN" altLang="en-US" sz="2700" b="1" strike="noStrike" noProof="1" dirty="0">
              <a:ln w="9525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603" name="WordArt 86"/>
          <p:cNvSpPr>
            <a:spLocks noChangeAspect="1" noChangeArrowheads="1" noChangeShapeType="1" noTextEdit="1"/>
          </p:cNvSpPr>
          <p:nvPr/>
        </p:nvSpPr>
        <p:spPr bwMode="auto">
          <a:xfrm>
            <a:off x="1794411" y="4934217"/>
            <a:ext cx="432197" cy="21669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 fontAlgn="base"/>
            <a:r>
              <a:rPr lang="zh-CN" altLang="en-US" sz="2700" b="1" strike="noStrike" kern="10" noProof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咸阳</a:t>
            </a:r>
            <a:endParaRPr lang="zh-CN" altLang="en-US" sz="2700" b="1" strike="noStrike" kern="10" noProof="1">
              <a:ln w="9525">
                <a:solidFill>
                  <a:schemeClr val="tx1"/>
                </a:solidFill>
                <a:round/>
              </a:ln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88" name="Group 92"/>
          <p:cNvGrpSpPr/>
          <p:nvPr/>
        </p:nvGrpSpPr>
        <p:grpSpPr>
          <a:xfrm>
            <a:off x="4103688" y="5321300"/>
            <a:ext cx="360362" cy="344488"/>
            <a:chOff x="1962" y="3392"/>
            <a:chExt cx="302" cy="289"/>
          </a:xfrm>
        </p:grpSpPr>
        <p:sp>
          <p:nvSpPr>
            <p:cNvPr id="11349" name="Freeform 90"/>
            <p:cNvSpPr/>
            <p:nvPr/>
          </p:nvSpPr>
          <p:spPr>
            <a:xfrm>
              <a:off x="1968" y="3408"/>
              <a:ext cx="296" cy="2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96" y="260"/>
                </a:cxn>
              </a:cxnLst>
              <a:pathLst>
                <a:path w="296" h="260">
                  <a:moveTo>
                    <a:pt x="0" y="0"/>
                  </a:moveTo>
                  <a:lnTo>
                    <a:pt x="296" y="26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1350" name="Freeform 91"/>
            <p:cNvSpPr/>
            <p:nvPr/>
          </p:nvSpPr>
          <p:spPr>
            <a:xfrm>
              <a:off x="1962" y="3392"/>
              <a:ext cx="293" cy="289"/>
            </a:xfrm>
            <a:custGeom>
              <a:avLst/>
              <a:gdLst/>
              <a:ahLst/>
              <a:cxnLst>
                <a:cxn ang="0">
                  <a:pos x="0" y="289"/>
                </a:cxn>
                <a:cxn ang="0">
                  <a:pos x="293" y="0"/>
                </a:cxn>
              </a:cxnLst>
              <a:pathLst>
                <a:path w="293" h="289">
                  <a:moveTo>
                    <a:pt x="0" y="289"/>
                  </a:moveTo>
                  <a:lnTo>
                    <a:pt x="293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91" name="Group 93"/>
          <p:cNvGrpSpPr/>
          <p:nvPr/>
        </p:nvGrpSpPr>
        <p:grpSpPr>
          <a:xfrm>
            <a:off x="4395788" y="4140200"/>
            <a:ext cx="361950" cy="344488"/>
            <a:chOff x="1962" y="3392"/>
            <a:chExt cx="302" cy="289"/>
          </a:xfrm>
        </p:grpSpPr>
        <p:sp>
          <p:nvSpPr>
            <p:cNvPr id="11352" name="Freeform 94"/>
            <p:cNvSpPr/>
            <p:nvPr/>
          </p:nvSpPr>
          <p:spPr>
            <a:xfrm>
              <a:off x="1968" y="3408"/>
              <a:ext cx="296" cy="2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96" y="260"/>
                </a:cxn>
              </a:cxnLst>
              <a:pathLst>
                <a:path w="296" h="260">
                  <a:moveTo>
                    <a:pt x="0" y="0"/>
                  </a:moveTo>
                  <a:lnTo>
                    <a:pt x="296" y="26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1353" name="Freeform 95"/>
            <p:cNvSpPr/>
            <p:nvPr/>
          </p:nvSpPr>
          <p:spPr>
            <a:xfrm>
              <a:off x="1962" y="3392"/>
              <a:ext cx="293" cy="289"/>
            </a:xfrm>
            <a:custGeom>
              <a:avLst/>
              <a:gdLst/>
              <a:ahLst/>
              <a:cxnLst>
                <a:cxn ang="0">
                  <a:pos x="0" y="289"/>
                </a:cxn>
                <a:cxn ang="0">
                  <a:pos x="293" y="0"/>
                </a:cxn>
              </a:cxnLst>
              <a:pathLst>
                <a:path w="293" h="289">
                  <a:moveTo>
                    <a:pt x="0" y="289"/>
                  </a:moveTo>
                  <a:lnTo>
                    <a:pt x="293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94" name="Group 96"/>
          <p:cNvGrpSpPr/>
          <p:nvPr/>
        </p:nvGrpSpPr>
        <p:grpSpPr>
          <a:xfrm>
            <a:off x="4681538" y="4589463"/>
            <a:ext cx="495300" cy="363537"/>
            <a:chOff x="1962" y="3392"/>
            <a:chExt cx="302" cy="289"/>
          </a:xfrm>
        </p:grpSpPr>
        <p:sp>
          <p:nvSpPr>
            <p:cNvPr id="11355" name="Freeform 97"/>
            <p:cNvSpPr/>
            <p:nvPr/>
          </p:nvSpPr>
          <p:spPr>
            <a:xfrm>
              <a:off x="1968" y="3408"/>
              <a:ext cx="296" cy="2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96" y="260"/>
                </a:cxn>
              </a:cxnLst>
              <a:pathLst>
                <a:path w="296" h="260">
                  <a:moveTo>
                    <a:pt x="0" y="0"/>
                  </a:moveTo>
                  <a:lnTo>
                    <a:pt x="296" y="26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1356" name="Freeform 98"/>
            <p:cNvSpPr/>
            <p:nvPr/>
          </p:nvSpPr>
          <p:spPr>
            <a:xfrm>
              <a:off x="1962" y="3392"/>
              <a:ext cx="293" cy="289"/>
            </a:xfrm>
            <a:custGeom>
              <a:avLst/>
              <a:gdLst/>
              <a:ahLst/>
              <a:cxnLst>
                <a:cxn ang="0">
                  <a:pos x="0" y="289"/>
                </a:cxn>
                <a:cxn ang="0">
                  <a:pos x="293" y="0"/>
                </a:cxn>
              </a:cxnLst>
              <a:pathLst>
                <a:path w="293" h="289">
                  <a:moveTo>
                    <a:pt x="0" y="289"/>
                  </a:moveTo>
                  <a:lnTo>
                    <a:pt x="293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97" name="Group 99"/>
          <p:cNvGrpSpPr/>
          <p:nvPr/>
        </p:nvGrpSpPr>
        <p:grpSpPr>
          <a:xfrm>
            <a:off x="5808663" y="5626100"/>
            <a:ext cx="358775" cy="344488"/>
            <a:chOff x="1962" y="3392"/>
            <a:chExt cx="302" cy="289"/>
          </a:xfrm>
        </p:grpSpPr>
        <p:sp>
          <p:nvSpPr>
            <p:cNvPr id="11358" name="Freeform 100"/>
            <p:cNvSpPr/>
            <p:nvPr/>
          </p:nvSpPr>
          <p:spPr>
            <a:xfrm>
              <a:off x="1968" y="3408"/>
              <a:ext cx="296" cy="2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96" y="260"/>
                </a:cxn>
              </a:cxnLst>
              <a:pathLst>
                <a:path w="296" h="260">
                  <a:moveTo>
                    <a:pt x="0" y="0"/>
                  </a:moveTo>
                  <a:lnTo>
                    <a:pt x="296" y="26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1359" name="Freeform 101"/>
            <p:cNvSpPr/>
            <p:nvPr/>
          </p:nvSpPr>
          <p:spPr>
            <a:xfrm>
              <a:off x="1962" y="3392"/>
              <a:ext cx="293" cy="289"/>
            </a:xfrm>
            <a:custGeom>
              <a:avLst/>
              <a:gdLst/>
              <a:ahLst/>
              <a:cxnLst>
                <a:cxn ang="0">
                  <a:pos x="0" y="289"/>
                </a:cxn>
                <a:cxn ang="0">
                  <a:pos x="293" y="0"/>
                </a:cxn>
              </a:cxnLst>
              <a:pathLst>
                <a:path w="293" h="289">
                  <a:moveTo>
                    <a:pt x="0" y="289"/>
                  </a:moveTo>
                  <a:lnTo>
                    <a:pt x="293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100" name="Group 102"/>
          <p:cNvGrpSpPr/>
          <p:nvPr/>
        </p:nvGrpSpPr>
        <p:grpSpPr>
          <a:xfrm>
            <a:off x="4967288" y="2025650"/>
            <a:ext cx="361950" cy="344488"/>
            <a:chOff x="1962" y="3392"/>
            <a:chExt cx="302" cy="289"/>
          </a:xfrm>
        </p:grpSpPr>
        <p:sp>
          <p:nvSpPr>
            <p:cNvPr id="11361" name="Freeform 103"/>
            <p:cNvSpPr/>
            <p:nvPr/>
          </p:nvSpPr>
          <p:spPr>
            <a:xfrm>
              <a:off x="1968" y="3408"/>
              <a:ext cx="296" cy="2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96" y="260"/>
                </a:cxn>
              </a:cxnLst>
              <a:pathLst>
                <a:path w="296" h="260">
                  <a:moveTo>
                    <a:pt x="0" y="0"/>
                  </a:moveTo>
                  <a:lnTo>
                    <a:pt x="296" y="26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1362" name="Freeform 104"/>
            <p:cNvSpPr/>
            <p:nvPr/>
          </p:nvSpPr>
          <p:spPr>
            <a:xfrm>
              <a:off x="1962" y="3392"/>
              <a:ext cx="293" cy="289"/>
            </a:xfrm>
            <a:custGeom>
              <a:avLst/>
              <a:gdLst/>
              <a:ahLst/>
              <a:cxnLst>
                <a:cxn ang="0">
                  <a:pos x="0" y="289"/>
                </a:cxn>
                <a:cxn ang="0">
                  <a:pos x="293" y="0"/>
                </a:cxn>
              </a:cxnLst>
              <a:pathLst>
                <a:path w="293" h="289">
                  <a:moveTo>
                    <a:pt x="0" y="289"/>
                  </a:moveTo>
                  <a:lnTo>
                    <a:pt x="293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grpSp>
        <p:nvGrpSpPr>
          <p:cNvPr id="103" name="Group 105"/>
          <p:cNvGrpSpPr/>
          <p:nvPr/>
        </p:nvGrpSpPr>
        <p:grpSpPr>
          <a:xfrm>
            <a:off x="6380163" y="4083050"/>
            <a:ext cx="382587" cy="330200"/>
            <a:chOff x="1962" y="3392"/>
            <a:chExt cx="302" cy="289"/>
          </a:xfrm>
        </p:grpSpPr>
        <p:sp>
          <p:nvSpPr>
            <p:cNvPr id="11364" name="Freeform 106"/>
            <p:cNvSpPr/>
            <p:nvPr/>
          </p:nvSpPr>
          <p:spPr>
            <a:xfrm>
              <a:off x="1968" y="3408"/>
              <a:ext cx="296" cy="2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96" y="260"/>
                </a:cxn>
              </a:cxnLst>
              <a:pathLst>
                <a:path w="296" h="260">
                  <a:moveTo>
                    <a:pt x="0" y="0"/>
                  </a:moveTo>
                  <a:lnTo>
                    <a:pt x="296" y="26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  <p:sp>
          <p:nvSpPr>
            <p:cNvPr id="11365" name="Freeform 107"/>
            <p:cNvSpPr/>
            <p:nvPr/>
          </p:nvSpPr>
          <p:spPr>
            <a:xfrm>
              <a:off x="1962" y="3392"/>
              <a:ext cx="293" cy="289"/>
            </a:xfrm>
            <a:custGeom>
              <a:avLst/>
              <a:gdLst/>
              <a:ahLst/>
              <a:cxnLst>
                <a:cxn ang="0">
                  <a:pos x="0" y="289"/>
                </a:cxn>
                <a:cxn ang="0">
                  <a:pos x="293" y="0"/>
                </a:cxn>
              </a:cxnLst>
              <a:pathLst>
                <a:path w="293" h="289">
                  <a:moveTo>
                    <a:pt x="0" y="289"/>
                  </a:moveTo>
                  <a:lnTo>
                    <a:pt x="293" y="0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p>
              <a:endParaRPr lang="zh-CN" altLang="en-US"/>
            </a:p>
          </p:txBody>
        </p:sp>
      </p:grpSp>
      <p:sp>
        <p:nvSpPr>
          <p:cNvPr id="4198" name="Rectangle 115"/>
          <p:cNvSpPr/>
          <p:nvPr/>
        </p:nvSpPr>
        <p:spPr>
          <a:xfrm>
            <a:off x="2011363" y="1573213"/>
            <a:ext cx="2471738" cy="444500"/>
          </a:xfrm>
          <a:prstGeom prst="rect">
            <a:avLst/>
          </a:prstGeom>
          <a:noFill/>
          <a:ln w="12700">
            <a:noFill/>
          </a:ln>
          <a:effectLst>
            <a:outerShdw dist="35921" dir="2699999" sy="50000" kx="2115845" algn="bl" rotWithShape="0">
              <a:srgbClr val="C0C0C0">
                <a:alpha val="79999"/>
              </a:srgbClr>
            </a:outerShdw>
          </a:effectLst>
        </p:spPr>
        <p:txBody>
          <a:bodyPr wrap="none" anchor="ctr"/>
          <a:p>
            <a:pPr fontAlgn="base"/>
            <a:endParaRPr lang="zh-CN" sz="135" strike="noStrike" noProof="1" dirty="0">
              <a:latin typeface="Constantia" panose="02030602050306030303" pitchFamily="18" charset="0"/>
              <a:ea typeface="微软雅黑" panose="020B0503020204020204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62535" y="1315382"/>
            <a:ext cx="553640" cy="112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" b="1" noProof="1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charset="-122"/>
                <a:cs typeface="+mn-cs"/>
              </a:rPr>
              <a:t>辽东</a:t>
            </a:r>
            <a:endParaRPr lang="zh-CN" altLang="en-US" sz="135" b="1" noProof="1">
              <a:ln w="10541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a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334500" y="1460500"/>
            <a:ext cx="15811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时间：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4" name="文本框 113"/>
          <p:cNvSpPr txBox="1"/>
          <p:nvPr/>
        </p:nvSpPr>
        <p:spPr>
          <a:xfrm>
            <a:off x="9482138" y="4802188"/>
            <a:ext cx="15811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策略：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9334500" y="3176588"/>
            <a:ext cx="158115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dirty="0">
                <a:latin typeface="微软雅黑" panose="020B0503020204020204" charset="-122"/>
                <a:ea typeface="微软雅黑" panose="020B0503020204020204" charset="-122"/>
              </a:rPr>
              <a:t>顺序：</a:t>
            </a:r>
            <a:endParaRPr lang="zh-CN" altLang="en-US" sz="32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334500" y="3790950"/>
            <a:ext cx="2776538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韩赵魏楚燕齐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0" name="文本框 119"/>
          <p:cNvSpPr txBox="1"/>
          <p:nvPr/>
        </p:nvSpPr>
        <p:spPr>
          <a:xfrm>
            <a:off x="9482138" y="2119313"/>
            <a:ext cx="2455862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公元前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230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年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endParaRPr lang="en-US" altLang="zh-CN" sz="28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公元前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221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年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1" name="文本框 120"/>
          <p:cNvSpPr txBox="1"/>
          <p:nvPr/>
        </p:nvSpPr>
        <p:spPr>
          <a:xfrm>
            <a:off x="9558338" y="5494338"/>
            <a:ext cx="2119312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远交近攻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0330" y="182245"/>
            <a:ext cx="362902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600" b="1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2.</a:t>
            </a:r>
            <a:r>
              <a:rPr lang="zh-CN" altLang="en-US" sz="3600" b="1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秦统一的过程</a:t>
            </a:r>
            <a:endParaRPr lang="zh-CN" altLang="en-US" sz="3600" b="1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4" grpId="0"/>
      <p:bldP spid="116" grpId="0"/>
      <p:bldP spid="6" grpId="0"/>
      <p:bldP spid="120" grpId="0"/>
      <p:bldP spid="1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图层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704850"/>
            <a:ext cx="12192000" cy="61531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00330" y="182245"/>
            <a:ext cx="3629025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600" b="1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3.</a:t>
            </a:r>
            <a:r>
              <a:rPr lang="zh-CN" altLang="en-US" sz="3600" b="1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秦统一的意义</a:t>
            </a:r>
            <a:endParaRPr lang="zh-CN" altLang="en-US" sz="3600" b="1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15896" b="2885"/>
          <a:stretch>
            <a:fillRect/>
          </a:stretch>
        </p:blipFill>
        <p:spPr>
          <a:xfrm>
            <a:off x="0" y="901700"/>
            <a:ext cx="4512310" cy="5952490"/>
          </a:xfrm>
          <a:prstGeom prst="rect">
            <a:avLst/>
          </a:prstGeom>
        </p:spPr>
      </p:pic>
      <p:pic>
        <p:nvPicPr>
          <p:cNvPr id="81923" name="图片 29697" descr="秦朝疆域图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270" y="939165"/>
            <a:ext cx="5459730" cy="5915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右箭头 1"/>
          <p:cNvSpPr/>
          <p:nvPr/>
        </p:nvSpPr>
        <p:spPr>
          <a:xfrm>
            <a:off x="4894580" y="3388995"/>
            <a:ext cx="1628140" cy="67945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TextBox 1"/>
          <p:cNvSpPr txBox="1"/>
          <p:nvPr/>
        </p:nvSpPr>
        <p:spPr>
          <a:xfrm>
            <a:off x="0" y="939165"/>
            <a:ext cx="12192000" cy="15684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fontAlgn="base"/>
            <a:r>
              <a:rPr lang="zh-CN" altLang="en-US" sz="3200" b="1">
                <a:solidFill>
                  <a:schemeClr val="accent4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材料</a:t>
            </a:r>
            <a:r>
              <a:rPr lang="en-US" altLang="zh-CN" sz="3200" b="1">
                <a:solidFill>
                  <a:schemeClr val="accent4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</a:t>
            </a:r>
            <a:r>
              <a:rPr lang="zh-CN" altLang="en-US" sz="3200" b="1">
                <a:solidFill>
                  <a:schemeClr val="accent4">
                    <a:lumMod val="50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：</a:t>
            </a:r>
            <a:r>
              <a:rPr lang="zh-CN" altLang="en-US" sz="3200" b="1" strike="noStrike" noProof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至此，自西周以来的分崩离析的</a:t>
            </a:r>
            <a:r>
              <a:rPr lang="zh-CN" altLang="en-US" sz="3200" b="1" strike="noStrike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分裂局面宣告结束</a:t>
            </a:r>
            <a:r>
              <a:rPr lang="zh-CN" altLang="en-US" sz="3200" b="1" strike="noStrike" noProof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，天下重新归一，</a:t>
            </a:r>
            <a:r>
              <a:rPr lang="zh-CN" altLang="en-US" sz="3200" b="1" strike="noStrike" noProof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大秦帝国诞生于世</a:t>
            </a:r>
            <a:r>
              <a:rPr lang="zh-CN" altLang="en-US" sz="3200" b="1" strike="noStrike" noProof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                        </a:t>
            </a:r>
            <a:endParaRPr lang="zh-CN" altLang="en-US" sz="3200" b="1" strike="noStrike" noProof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fontAlgn="base"/>
            <a:r>
              <a:rPr lang="en-US" altLang="zh-CN" sz="3200" b="1" strike="noStrike" noProof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                     ——</a:t>
            </a:r>
            <a:r>
              <a:rPr lang="zh-CN" altLang="en-US" sz="3200" b="1" strike="noStrike" noProof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马平安著《走向大一统》</a:t>
            </a:r>
            <a:endParaRPr lang="zh-CN" altLang="en-US" sz="3200" b="1" strike="noStrike" noProof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TextBox 1"/>
          <p:cNvSpPr txBox="1"/>
          <p:nvPr/>
        </p:nvSpPr>
        <p:spPr>
          <a:xfrm>
            <a:off x="0" y="4779010"/>
            <a:ext cx="12192000" cy="15684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fontAlgn="base"/>
            <a:r>
              <a:rPr lang="zh-CN" altLang="en-US" sz="3200" dirty="0" smtClean="0">
                <a:ln>
                  <a:noFill/>
                </a:ln>
                <a:latin typeface="黑体" panose="02010609060101010101" charset="-122"/>
                <a:ea typeface="黑体" panose="02010609060101010101" charset="-122"/>
                <a:sym typeface="+mn-ea"/>
              </a:rPr>
              <a:t>意义：1.</a:t>
            </a:r>
            <a:r>
              <a:rPr lang="zh-CN" altLang="en-US" sz="3200" dirty="0" smtClean="0">
                <a:ln>
                  <a:noFill/>
                </a:ln>
                <a:latin typeface="黑体" panose="02010609060101010101" charset="-122"/>
                <a:ea typeface="黑体" panose="02010609060101010101" charset="-122"/>
                <a:sym typeface="+mn-ea"/>
              </a:rPr>
              <a:t>结束了春秋战国以来长期征战混乱局面。</a:t>
            </a:r>
            <a:endParaRPr lang="zh-CN" altLang="en-US" sz="3200" dirty="0" smtClean="0">
              <a:ln>
                <a:noFill/>
              </a:ln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fontAlgn="base"/>
            <a:r>
              <a:rPr lang="zh-CN" altLang="en-US" sz="3200" dirty="0" smtClean="0">
                <a:ln>
                  <a:noFill/>
                </a:ln>
                <a:latin typeface="黑体" panose="02010609060101010101" charset="-122"/>
                <a:ea typeface="黑体" panose="02010609060101010101" charset="-122"/>
                <a:sym typeface="+mn-ea"/>
              </a:rPr>
              <a:t>      </a:t>
            </a:r>
            <a:endParaRPr lang="zh-CN" altLang="en-US" sz="3200" dirty="0" smtClean="0">
              <a:ln>
                <a:noFill/>
              </a:ln>
              <a:latin typeface="黑体" panose="02010609060101010101" charset="-122"/>
              <a:ea typeface="黑体" panose="02010609060101010101" charset="-122"/>
              <a:sym typeface="+mn-ea"/>
            </a:endParaRPr>
          </a:p>
          <a:p>
            <a:pPr fontAlgn="base"/>
            <a:r>
              <a:rPr lang="zh-CN" altLang="en-US" sz="3200" dirty="0" smtClean="0">
                <a:ln>
                  <a:noFill/>
                </a:ln>
                <a:latin typeface="黑体" panose="02010609060101010101" charset="-122"/>
                <a:ea typeface="黑体" panose="02010609060101010101" charset="-122"/>
                <a:sym typeface="+mn-ea"/>
              </a:rPr>
              <a:t>      2.建立了我国历史上第一个统一的多民族的封建国家。</a:t>
            </a:r>
            <a:endParaRPr lang="zh-CN" altLang="en-US" sz="3200" strike="noStrike" noProof="1" dirty="0" smtClean="0">
              <a:ln>
                <a:noFill/>
              </a:ln>
              <a:latin typeface="黑体" panose="02010609060101010101" charset="-122"/>
              <a:ea typeface="黑体" panose="02010609060101010101" charset="-122"/>
            </a:endParaRPr>
          </a:p>
        </p:txBody>
      </p:sp>
    </p:spTree>
    <p:custDataLst>
      <p:tags r:id="rId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81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C:\Users\影\Desktop\幻灯片1.jpg幻灯片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pic>
        <p:nvPicPr>
          <p:cNvPr id="13" name="图片 12" descr="f118ec0b01d10f95e400403cb8c6226e"/>
          <p:cNvPicPr>
            <a:picLocks noChangeAspect="1"/>
          </p:cNvPicPr>
          <p:nvPr/>
        </p:nvPicPr>
        <p:blipFill>
          <a:blip r:embed="rId2"/>
          <a:srcRect l="33492" b="12972"/>
          <a:stretch>
            <a:fillRect/>
          </a:stretch>
        </p:blipFill>
        <p:spPr>
          <a:xfrm>
            <a:off x="-10160" y="1993900"/>
            <a:ext cx="3714750" cy="4860925"/>
          </a:xfrm>
          <a:prstGeom prst="rect">
            <a:avLst/>
          </a:prstGeom>
        </p:spPr>
      </p:pic>
      <p:pic>
        <p:nvPicPr>
          <p:cNvPr id="14" name="图片 13" descr="f861f0a4fd48cb87ec42c2935aa42bc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7520" y="-86360"/>
            <a:ext cx="1674495" cy="239712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4047490" y="2578735"/>
            <a:ext cx="8144510" cy="1906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itchFamily="2" charset="-122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957445" y="2827655"/>
            <a:ext cx="627570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隶书" panose="02010800040101010101" pitchFamily="2" charset="-122"/>
                <a:ea typeface="华文隶书" panose="02010800040101010101" pitchFamily="2" charset="-122"/>
                <a:cs typeface="+mn-cs"/>
              </a:rPr>
              <a:t>天下归一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文隶书" panose="02010800040101010101" pitchFamily="2" charset="-122"/>
              <a:ea typeface="华文隶书" panose="0201080004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华文隶书" panose="02010800040101010101" pitchFamily="2" charset="-122"/>
                <a:ea typeface="华文隶书" panose="02010800040101010101" pitchFamily="2" charset="-122"/>
                <a:cs typeface="+mn-cs"/>
              </a:rPr>
              <a:t>             —</a:t>
            </a:r>
            <a:r>
              <a: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cs"/>
              </a:rPr>
              <a:t>巩固统一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439" y="1767239"/>
            <a:ext cx="3871296" cy="3700593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图层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04850"/>
            <a:ext cx="12192000" cy="61531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15" y="817880"/>
            <a:ext cx="4857750" cy="59194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0815" y="80645"/>
            <a:ext cx="324612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4000" b="1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二、天下归一</a:t>
            </a:r>
            <a:endParaRPr lang="zh-CN" altLang="en-US" sz="4000" b="1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314315" y="1891665"/>
            <a:ext cx="64820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</a:t>
            </a:r>
            <a:r>
              <a:rPr lang="zh-CN" altLang="en-US" sz="3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、西周实行分封制的目的是什么？</a:t>
            </a:r>
            <a:endParaRPr lang="zh-CN" altLang="en-US" sz="32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245735" y="787400"/>
            <a:ext cx="297688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合作探究：</a:t>
            </a:r>
            <a:endParaRPr lang="zh-CN" altLang="en-US" sz="4400" b="1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314315" y="3380105"/>
            <a:ext cx="48564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</a:t>
            </a:r>
            <a:r>
              <a:rPr lang="zh-CN" altLang="en-US" sz="3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、后来产生了什么弊端？</a:t>
            </a:r>
            <a:endParaRPr lang="zh-CN" altLang="en-US" sz="32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14315" y="4857115"/>
            <a:ext cx="6075680" cy="107632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</a:t>
            </a:r>
            <a:r>
              <a:rPr lang="zh-CN" altLang="en-US" sz="3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、这些弊端会给秦朝哪些启示？</a:t>
            </a:r>
            <a:endParaRPr lang="zh-CN" altLang="en-US" sz="32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r>
              <a:rPr lang="zh-CN" altLang="en-US" sz="32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又将如何解决？</a:t>
            </a:r>
            <a:endParaRPr lang="zh-CN" altLang="en-US" sz="32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4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图层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04850"/>
            <a:ext cx="12192000" cy="61531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27635" y="225425"/>
            <a:ext cx="776097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3600" b="1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1.</a:t>
            </a:r>
            <a:r>
              <a:rPr lang="zh-CN" altLang="en-US" sz="3600" b="1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政治上：创立专制主义中央集权制</a:t>
            </a:r>
            <a:endParaRPr lang="zh-CN" altLang="en-US" sz="3600" b="1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1746" name="图片 16" descr="17秦始皇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28005" y="1670050"/>
            <a:ext cx="1176338" cy="1997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5" name="文本框 21"/>
          <p:cNvSpPr txBox="1"/>
          <p:nvPr/>
        </p:nvSpPr>
        <p:spPr>
          <a:xfrm>
            <a:off x="6713538" y="1762443"/>
            <a:ext cx="1462087" cy="552450"/>
          </a:xfrm>
          <a:prstGeom prst="rect">
            <a:avLst/>
          </a:prstGeom>
          <a:solidFill>
            <a:srgbClr val="FFF8B2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30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皇帝</a:t>
            </a:r>
            <a:endParaRPr lang="zh-CN" altLang="en-US" sz="3000" b="1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2945448" y="3667125"/>
            <a:ext cx="7054215" cy="790575"/>
            <a:chOff x="4640" y="5615"/>
            <a:chExt cx="11108" cy="1245"/>
          </a:xfrm>
        </p:grpSpPr>
        <p:cxnSp>
          <p:nvCxnSpPr>
            <p:cNvPr id="2" name="直接连接符 1"/>
            <p:cNvCxnSpPr/>
            <p:nvPr/>
          </p:nvCxnSpPr>
          <p:spPr>
            <a:xfrm>
              <a:off x="4660" y="5652"/>
              <a:ext cx="11088" cy="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9791" y="5615"/>
              <a:ext cx="0" cy="1221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H="1">
              <a:off x="4640" y="5615"/>
              <a:ext cx="5151" cy="1245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9791" y="5615"/>
              <a:ext cx="5957" cy="1220"/>
            </a:xfrm>
            <a:prstGeom prst="lin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Picture 4" descr="3_2%2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9431" t="50526" r="17178"/>
          <a:stretch>
            <a:fillRect/>
          </a:stretch>
        </p:blipFill>
        <p:spPr>
          <a:xfrm>
            <a:off x="1543050" y="4011613"/>
            <a:ext cx="871538" cy="1960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" name="文本框 28"/>
          <p:cNvSpPr txBox="1"/>
          <p:nvPr/>
        </p:nvSpPr>
        <p:spPr>
          <a:xfrm>
            <a:off x="2214563" y="4457700"/>
            <a:ext cx="1462087" cy="552450"/>
          </a:xfrm>
          <a:prstGeom prst="rect">
            <a:avLst/>
          </a:prstGeom>
          <a:solidFill>
            <a:srgbClr val="FFF8B2"/>
          </a:solidFill>
          <a:ln w="349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pPr algn="ctr"/>
            <a:r>
              <a:rPr lang="zh-CN" altLang="en-US" sz="3000" b="1">
                <a:latin typeface="微软雅黑" panose="020B0503020204020204" charset="-122"/>
                <a:ea typeface="微软雅黑" panose="020B0503020204020204" charset="-122"/>
              </a:rPr>
              <a:t>太尉</a:t>
            </a:r>
            <a:endParaRPr lang="zh-CN" altLang="en-US" sz="3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000250" y="5111750"/>
            <a:ext cx="1784350" cy="55403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30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军事</a:t>
            </a:r>
            <a:endParaRPr lang="zh-CN" altLang="en-US" sz="30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7" name="Picture 4" descr="3_2%2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1494" t="49939" r="54411"/>
          <a:stretch>
            <a:fillRect/>
          </a:stretch>
        </p:blipFill>
        <p:spPr>
          <a:xfrm>
            <a:off x="4913313" y="4000500"/>
            <a:ext cx="931862" cy="2016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文本框 25"/>
          <p:cNvSpPr txBox="1"/>
          <p:nvPr/>
        </p:nvSpPr>
        <p:spPr>
          <a:xfrm>
            <a:off x="5495925" y="4457700"/>
            <a:ext cx="1462088" cy="552450"/>
          </a:xfrm>
          <a:prstGeom prst="rect">
            <a:avLst/>
          </a:prstGeom>
          <a:solidFill>
            <a:srgbClr val="FFF8B2"/>
          </a:solidFill>
          <a:ln w="349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pPr algn="ctr"/>
            <a:r>
              <a:rPr lang="zh-CN" altLang="en-US" sz="3000" b="1">
                <a:latin typeface="微软雅黑" panose="020B0503020204020204" charset="-122"/>
                <a:ea typeface="微软雅黑" panose="020B0503020204020204" charset="-122"/>
              </a:rPr>
              <a:t>丞相</a:t>
            </a:r>
            <a:endParaRPr lang="zh-CN" altLang="en-US" sz="3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324475" y="5111750"/>
            <a:ext cx="1784350" cy="55403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30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行政</a:t>
            </a:r>
            <a:endParaRPr lang="zh-CN" altLang="en-US" sz="30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4355" name="Picture 4" descr="3_2%2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478" t="42792" r="88756"/>
          <a:stretch>
            <a:fillRect/>
          </a:stretch>
        </p:blipFill>
        <p:spPr>
          <a:xfrm>
            <a:off x="8366125" y="3667125"/>
            <a:ext cx="742950" cy="2212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文本框 26"/>
          <p:cNvSpPr txBox="1"/>
          <p:nvPr/>
        </p:nvSpPr>
        <p:spPr>
          <a:xfrm>
            <a:off x="8842375" y="4441825"/>
            <a:ext cx="2314575" cy="552450"/>
          </a:xfrm>
          <a:prstGeom prst="rect">
            <a:avLst/>
          </a:prstGeom>
          <a:solidFill>
            <a:srgbClr val="FFF8B2"/>
          </a:solidFill>
          <a:ln w="349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pPr algn="ctr"/>
            <a:r>
              <a:rPr lang="zh-CN" altLang="en-US" sz="3000" b="1">
                <a:latin typeface="微软雅黑" panose="020B0503020204020204" charset="-122"/>
                <a:ea typeface="微软雅黑" panose="020B0503020204020204" charset="-122"/>
              </a:rPr>
              <a:t>御史大夫</a:t>
            </a:r>
            <a:endParaRPr lang="zh-CN" altLang="en-US" sz="3000" b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107488" y="5097463"/>
            <a:ext cx="1782762" cy="552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30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监察</a:t>
            </a:r>
            <a:endParaRPr lang="zh-CN" altLang="en-US" sz="30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9553" y="1051243"/>
            <a:ext cx="1770063" cy="522288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800" b="1" noProof="1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cs typeface="+mn-cs"/>
              </a:rPr>
              <a:t>王室衰微</a:t>
            </a:r>
            <a:endParaRPr lang="zh-CN" altLang="en-US" sz="2800" b="1" noProof="1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右箭头 6"/>
          <p:cNvSpPr/>
          <p:nvPr/>
        </p:nvSpPr>
        <p:spPr>
          <a:xfrm>
            <a:off x="2134870" y="1193800"/>
            <a:ext cx="658813" cy="238125"/>
          </a:xfrm>
          <a:prstGeom prst="rightArrow">
            <a:avLst/>
          </a:prstGeom>
          <a:solidFill>
            <a:srgbClr val="C59F85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 fontAlgn="base"/>
            <a:endParaRPr lang="zh-CN" altLang="en-US" strike="noStrike" noProof="1"/>
          </a:p>
        </p:txBody>
      </p:sp>
      <p:sp>
        <p:nvSpPr>
          <p:cNvPr id="17" name="文本框 16"/>
          <p:cNvSpPr txBox="1"/>
          <p:nvPr/>
        </p:nvSpPr>
        <p:spPr>
          <a:xfrm>
            <a:off x="2999423" y="1051243"/>
            <a:ext cx="3805237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需要加强什么权力？</a:t>
            </a:r>
            <a:endParaRPr lang="zh-CN" altLang="en-US" sz="32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6889115" y="924560"/>
            <a:ext cx="2036763" cy="838200"/>
            <a:chOff x="9550" y="5649"/>
            <a:chExt cx="3208" cy="1320"/>
          </a:xfrm>
        </p:grpSpPr>
        <p:grpSp>
          <p:nvGrpSpPr>
            <p:cNvPr id="19475" name="组合 20"/>
            <p:cNvGrpSpPr/>
            <p:nvPr/>
          </p:nvGrpSpPr>
          <p:grpSpPr>
            <a:xfrm>
              <a:off x="9550" y="5649"/>
              <a:ext cx="1750" cy="1320"/>
              <a:chOff x="9550" y="5649"/>
              <a:chExt cx="1750" cy="1320"/>
            </a:xfrm>
          </p:grpSpPr>
          <p:sp>
            <p:nvSpPr>
              <p:cNvPr id="4" name="椭圆 3"/>
              <p:cNvSpPr/>
              <p:nvPr/>
            </p:nvSpPr>
            <p:spPr>
              <a:xfrm>
                <a:off x="9550" y="5649"/>
                <a:ext cx="1751" cy="1320"/>
              </a:xfrm>
              <a:prstGeom prst="ellipse">
                <a:avLst/>
              </a:prstGeom>
              <a:solidFill>
                <a:srgbClr val="885E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trike="noStrike" noProof="1"/>
              </a:p>
            </p:txBody>
          </p:sp>
          <p:sp>
            <p:nvSpPr>
              <p:cNvPr id="5" name="椭圆 4"/>
              <p:cNvSpPr/>
              <p:nvPr/>
            </p:nvSpPr>
            <p:spPr>
              <a:xfrm>
                <a:off x="9664" y="5783"/>
                <a:ext cx="1524" cy="1053"/>
              </a:xfrm>
              <a:prstGeom prst="ellipse">
                <a:avLst/>
              </a:prstGeom>
              <a:noFill/>
              <a:ln w="15875">
                <a:solidFill>
                  <a:srgbClr val="DDC7A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 fontAlgn="base"/>
                <a:endParaRPr lang="zh-CN" altLang="en-US" strike="noStrike" noProof="1"/>
              </a:p>
            </p:txBody>
          </p:sp>
        </p:grpSp>
        <p:sp>
          <p:nvSpPr>
            <p:cNvPr id="19478" name="文本框 21"/>
            <p:cNvSpPr txBox="1"/>
            <p:nvPr/>
          </p:nvSpPr>
          <p:spPr>
            <a:xfrm>
              <a:off x="9664" y="5898"/>
              <a:ext cx="3094" cy="82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p>
              <a:r>
                <a:rPr lang="zh-CN" altLang="en-US" sz="2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中央</a:t>
              </a:r>
              <a:endParaRPr lang="zh-CN" altLang="en-US" sz="2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9" name="文本框 21"/>
          <p:cNvSpPr txBox="1"/>
          <p:nvPr/>
        </p:nvSpPr>
        <p:spPr>
          <a:xfrm>
            <a:off x="127635" y="1762760"/>
            <a:ext cx="5500370" cy="953135"/>
          </a:xfrm>
          <a:prstGeom prst="rect">
            <a:avLst/>
          </a:prstGeom>
          <a:solidFill>
            <a:srgbClr val="FFF8B2"/>
          </a:solidFill>
          <a:ln w="9525">
            <a:noFill/>
          </a:ln>
        </p:spPr>
        <p:txBody>
          <a:bodyPr wrap="square" anchor="t">
            <a:spAutoFit/>
          </a:bodyPr>
          <a:p>
            <a:pPr algn="ctr"/>
            <a:r>
              <a:rPr lang="zh-CN" altLang="en-US" sz="28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天下之事无大小皆决于上。</a:t>
            </a:r>
            <a:endParaRPr lang="zh-CN" altLang="en-US" sz="2800" b="1">
              <a:solidFill>
                <a:schemeClr val="accent5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  <a:p>
            <a:pPr algn="ctr"/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    ——</a:t>
            </a:r>
            <a:r>
              <a:rPr lang="zh-CN" altLang="en-US" sz="28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《史记</a:t>
            </a: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·</a:t>
            </a:r>
            <a:r>
              <a:rPr lang="zh-CN" altLang="en-US" sz="2800" b="1">
                <a:solidFill>
                  <a:schemeClr val="accent5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秦始皇本纪》</a:t>
            </a:r>
            <a:endParaRPr lang="zh-CN" altLang="en-US" sz="28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1" grpId="0"/>
      <p:bldP spid="26" grpId="0" bldLvl="0" animBg="1"/>
      <p:bldP spid="30" grpId="0"/>
      <p:bldP spid="27" grpId="0" bldLvl="0" animBg="1"/>
      <p:bldP spid="32" grpId="0"/>
      <p:bldP spid="3" grpId="0" bldLvl="0" animBg="1"/>
      <p:bldP spid="7" grpId="0" bldLvl="0" animBg="1"/>
      <p:bldP spid="17" grpId="0"/>
      <p:bldP spid="31745" grpId="0" animBg="1"/>
      <p:bldP spid="9" grpId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2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3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4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6.xml><?xml version="1.0" encoding="utf-8"?>
<p:tagLst xmlns:p="http://schemas.openxmlformats.org/presentationml/2006/main">
  <p:tag name="KSO_WM_UNIT_PLACING_PICTURE_USER_VIEWPORT" val="{&quot;height&quot;:9690,&quot;width&quot;:19200}"/>
</p:tagLst>
</file>

<file path=ppt/tags/tag67.xml><?xml version="1.0" encoding="utf-8"?>
<p:tagLst xmlns:p="http://schemas.openxmlformats.org/presentationml/2006/main">
  <p:tag name="KSO_WM_UNIT_PLACING_PICTURE_USER_VIEWPORT" val="{&quot;height&quot;:9374,&quot;width&quot;:9906}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9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78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9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2179</Words>
  <Application>WPS 演示</Application>
  <PresentationFormat>宽屏</PresentationFormat>
  <Paragraphs>315</Paragraphs>
  <Slides>21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华文新魏</vt:lpstr>
      <vt:lpstr>汉仪许静行楷W</vt:lpstr>
      <vt:lpstr>经典细隶书简</vt:lpstr>
      <vt:lpstr>等线</vt:lpstr>
      <vt:lpstr>等线</vt:lpstr>
      <vt:lpstr>华文隶书</vt:lpstr>
      <vt:lpstr>楷体</vt:lpstr>
      <vt:lpstr>黑体</vt:lpstr>
      <vt:lpstr>Constantia</vt:lpstr>
      <vt:lpstr>Arial Unicode MS</vt:lpstr>
      <vt:lpstr>浙江民間書刻體</vt:lpstr>
      <vt:lpstr>华文中宋</vt:lpstr>
      <vt:lpstr>Calibri</vt:lpstr>
      <vt:lpstr>Wingdings</vt:lpstr>
      <vt:lpstr>MingLiU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【自主探究，小组合作】    为了巩固统一，秦朝在政治上确立了君主专制中央集权制度， 那么在其他方面它采取了什么措施呢？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66</cp:revision>
  <dcterms:created xsi:type="dcterms:W3CDTF">2019-06-19T02:08:00Z</dcterms:created>
  <dcterms:modified xsi:type="dcterms:W3CDTF">2021-11-20T14:34:08Z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2052-11.1.0.11045</vt:lpwstr>
  </property>
  <property fmtid="{D5CDD505-2E9C-101B-9397-08002B2CF9AE}" pid="3" name="ICV">
    <vt:lpwstr>172B79C39570450AAFC7DAD7A8F92FA4</vt:lpwstr>
  </property>
</Properties>
</file>