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90" r:id="rId6"/>
    <p:sldId id="261" r:id="rId8"/>
    <p:sldId id="327" r:id="rId9"/>
    <p:sldId id="262" r:id="rId10"/>
    <p:sldId id="263" r:id="rId11"/>
    <p:sldId id="289" r:id="rId12"/>
    <p:sldId id="264" r:id="rId13"/>
    <p:sldId id="265" r:id="rId14"/>
    <p:sldId id="266" r:id="rId15"/>
    <p:sldId id="267" r:id="rId16"/>
    <p:sldId id="285" r:id="rId17"/>
    <p:sldId id="269" r:id="rId18"/>
    <p:sldId id="270" r:id="rId19"/>
    <p:sldId id="271" r:id="rId20"/>
    <p:sldId id="273" r:id="rId21"/>
    <p:sldId id="315" r:id="rId22"/>
    <p:sldId id="274" r:id="rId23"/>
    <p:sldId id="275" r:id="rId24"/>
    <p:sldId id="276" r:id="rId25"/>
    <p:sldId id="277" r:id="rId26"/>
    <p:sldId id="286" r:id="rId27"/>
    <p:sldId id="280" r:id="rId28"/>
    <p:sldId id="282" r:id="rId29"/>
    <p:sldId id="291" r:id="rId30"/>
    <p:sldId id="283" r:id="rId31"/>
    <p:sldId id="325" r:id="rId32"/>
    <p:sldId id="32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" lastIdx="1" clrIdx="0"/>
  <p:cmAuthor id="0" name="微软用户" initials="微软用户" lastIdx="1" clrIdx="0"/>
  <p:cmAuthor id="2" name="FtpDown" initials="F" lastIdx="2" clrIdx="0"/>
  <p:cmAuthor id="3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99CD1-F0B3-412B-AE4B-D75DB72FA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0700" y="685800"/>
            <a:ext cx="6096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22500"/>
          </a:bodyPr>
          <a:lstStyle/>
          <a:p>
            <a:pPr fontAlgn="auto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buSzTx/>
            </a:pPr>
            <a:fld id="{9A0DB2DC-4C9A-4742-B13C-FB6460FD3503}" type="slidenum">
              <a:rPr lang="en-US" altLang="zh-CN" sz="1800">
                <a:solidFill>
                  <a:srgbClr val="000000"/>
                </a:solidFill>
                <a:latin typeface="等线" panose="02010600030101010101" charset="-122"/>
                <a:ea typeface="宋体" panose="02010600030101010101" pitchFamily="2" charset="-122"/>
              </a:rPr>
            </a:fld>
            <a:endParaRPr lang="en-US" altLang="zh-CN" sz="1800">
              <a:solidFill>
                <a:srgbClr val="000000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lvl="0" indent="0" algn="r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争夺的焦点</a:t>
            </a:r>
            <a:r>
              <a:rPr lang="zh-CN" altLang="en-US"/>
              <a:t>在哪？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争夺的焦点</a:t>
            </a:r>
            <a:r>
              <a:rPr lang="zh-CN" altLang="en-US"/>
              <a:t>在哪？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41"/>
          <p:cNvSpPr/>
          <p:nvPr userDrawn="1"/>
        </p:nvSpPr>
        <p:spPr>
          <a:xfrm rot="18900000" flipH="1">
            <a:off x="-702288" y="752548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: Rounded Corners 22"/>
          <p:cNvSpPr/>
          <p:nvPr userDrawn="1"/>
        </p:nvSpPr>
        <p:spPr>
          <a:xfrm rot="2700000" flipH="1">
            <a:off x="10923088" y="4051642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: Rounded Corners 24"/>
          <p:cNvSpPr/>
          <p:nvPr userDrawn="1"/>
        </p:nvSpPr>
        <p:spPr>
          <a:xfrm rot="2700000">
            <a:off x="10408317" y="362392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: Rounded Corners 25"/>
          <p:cNvSpPr/>
          <p:nvPr userDrawn="1"/>
        </p:nvSpPr>
        <p:spPr>
          <a:xfrm rot="2700000">
            <a:off x="10898065" y="-755608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: Rounded Corners 45"/>
          <p:cNvSpPr/>
          <p:nvPr userDrawn="1"/>
        </p:nvSpPr>
        <p:spPr>
          <a:xfrm rot="2700000" flipH="1">
            <a:off x="1416886" y="-617234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46"/>
          <p:cNvSpPr/>
          <p:nvPr userDrawn="1"/>
        </p:nvSpPr>
        <p:spPr>
          <a:xfrm rot="2700000" flipH="1">
            <a:off x="428671" y="-552478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zh-CN"/>
              <a:t>编辑母版文本样式</a:t>
            </a:r>
            <a:endParaRPr lang="zh-CN" altLang="zh-CN"/>
          </a:p>
          <a:p>
            <a:pPr lvl="1" indent="-228600"/>
            <a:r>
              <a:rPr lang="zh-CN" altLang="zh-CN"/>
              <a:t>第二级</a:t>
            </a:r>
            <a:endParaRPr lang="zh-CN" altLang="zh-CN"/>
          </a:p>
          <a:p>
            <a:pPr lvl="2" indent="-228600"/>
            <a:r>
              <a:rPr lang="zh-CN" altLang="zh-CN"/>
              <a:t>第三级</a:t>
            </a:r>
            <a:endParaRPr lang="zh-CN" altLang="zh-CN"/>
          </a:p>
          <a:p>
            <a:pPr lvl="3" indent="-228600"/>
            <a:r>
              <a:rPr lang="zh-CN" altLang="zh-CN"/>
              <a:t>第四级</a:t>
            </a:r>
            <a:endParaRPr lang="zh-CN" altLang="zh-CN"/>
          </a:p>
          <a:p>
            <a:pPr lvl="4" indent="-228600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fld id="{6E1CC929-E004-430D-A5CA-303A944D0E66}" type="datetime1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fld id="{5D1319F1-6BB4-4A15-80A7-BB2CC91CEF78}" type="slidenum">
              <a:rPr sz="1200" strike="noStrike" noProof="1">
                <a:solidFill>
                  <a:srgbClr val="898989"/>
                </a:solidFill>
                <a:latin typeface="+mn-lt"/>
                <a:ea typeface="等线" panose="02010600030101010101" charset="-122"/>
                <a:cs typeface="+mn-cs"/>
              </a:rPr>
            </a:fld>
            <a:endParaRPr sz="1200" strike="noStrike" noProof="1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9400" y="1257935"/>
            <a:ext cx="11696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初中历史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统编版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九年级下册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第五单元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2790" y="2332355"/>
            <a:ext cx="82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</a:t>
            </a:r>
            <a:r>
              <a:rPr lang="en-US" altLang="zh-CN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冷战</a:t>
            </a:r>
            <a:endParaRPr lang="zh-CN" altLang="en-US" sz="4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400" y="4377055"/>
            <a:ext cx="11696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蚌埠第一实验学校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刘娜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55495" y="2371090"/>
            <a:ext cx="8820150" cy="1014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 sz="3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二、从暗流涌动到公开对峙</a:t>
            </a:r>
            <a:endParaRPr lang="zh-CN" altLang="en-US" sz="3000" spc="6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 sz="3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</a:t>
            </a:r>
            <a:r>
              <a:rPr lang="en-US" altLang="zh-CN" sz="30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——冷战的表现</a:t>
            </a:r>
            <a:endParaRPr lang="en-US" altLang="zh-CN" sz="30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5725160" y="886460"/>
            <a:ext cx="6077585" cy="3812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45708" bIns="45708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材料六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  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从波罗的海的什切青到亚得里亚海边的的里雅斯特，一幅横贯欧洲大陆的</a:t>
            </a:r>
            <a:r>
              <a:rPr kumimoji="0" lang="zh-CN" altLang="en-US" sz="280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铁幕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已经降落来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所有这些名城及其居民无一不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处在苏联的势力范围之内</a:t>
            </a:r>
            <a:r>
              <a:rPr 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。不仅以这种或那种形式屈服于苏联的势力影响，而且还受到莫斯科日益增强的</a:t>
            </a:r>
            <a:r>
              <a:rPr lang="zh-CN" sz="28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高压控制。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kumimoji="0" lang="en-US" altLang="zh-CN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——1946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日，丘吉尔铁幕演说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2550" y="5789930"/>
            <a:ext cx="69938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影响：铁幕演说揭开了美苏冷战的序幕</a:t>
            </a:r>
            <a:endParaRPr lang="zh-CN" altLang="en-US" sz="24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2380" y="912495"/>
            <a:ext cx="4323080" cy="378206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448685" y="2829560"/>
            <a:ext cx="1703070" cy="1426845"/>
          </a:xfrm>
          <a:custGeom>
            <a:avLst/>
            <a:gdLst>
              <a:gd name="connisteX0" fmla="*/ 121973 w 2058723"/>
              <a:gd name="connsiteY0" fmla="*/ 0 h 1818294"/>
              <a:gd name="connisteX1" fmla="*/ 78158 w 2058723"/>
              <a:gd name="connsiteY1" fmla="*/ 66040 h 1818294"/>
              <a:gd name="connisteX2" fmla="*/ 132768 w 2058723"/>
              <a:gd name="connsiteY2" fmla="*/ 132080 h 1818294"/>
              <a:gd name="connisteX3" fmla="*/ 154993 w 2058723"/>
              <a:gd name="connsiteY3" fmla="*/ 198120 h 1818294"/>
              <a:gd name="connisteX4" fmla="*/ 99748 w 2058723"/>
              <a:gd name="connsiteY4" fmla="*/ 264160 h 1818294"/>
              <a:gd name="connisteX5" fmla="*/ 33708 w 2058723"/>
              <a:gd name="connsiteY5" fmla="*/ 307975 h 1818294"/>
              <a:gd name="connisteX6" fmla="*/ 688 w 2058723"/>
              <a:gd name="connsiteY6" fmla="*/ 374015 h 1818294"/>
              <a:gd name="connisteX7" fmla="*/ 55933 w 2058723"/>
              <a:gd name="connsiteY7" fmla="*/ 440055 h 1818294"/>
              <a:gd name="connisteX8" fmla="*/ 121973 w 2058723"/>
              <a:gd name="connsiteY8" fmla="*/ 462280 h 1818294"/>
              <a:gd name="connisteX9" fmla="*/ 188013 w 2058723"/>
              <a:gd name="connsiteY9" fmla="*/ 462280 h 1818294"/>
              <a:gd name="connisteX10" fmla="*/ 221033 w 2058723"/>
              <a:gd name="connsiteY10" fmla="*/ 528320 h 1818294"/>
              <a:gd name="connisteX11" fmla="*/ 276278 w 2058723"/>
              <a:gd name="connsiteY11" fmla="*/ 594360 h 1818294"/>
              <a:gd name="connisteX12" fmla="*/ 342318 w 2058723"/>
              <a:gd name="connsiteY12" fmla="*/ 638175 h 1818294"/>
              <a:gd name="connisteX13" fmla="*/ 408358 w 2058723"/>
              <a:gd name="connsiteY13" fmla="*/ 671195 h 1818294"/>
              <a:gd name="connisteX14" fmla="*/ 474398 w 2058723"/>
              <a:gd name="connsiteY14" fmla="*/ 671195 h 1818294"/>
              <a:gd name="connisteX15" fmla="*/ 573458 w 2058723"/>
              <a:gd name="connsiteY15" fmla="*/ 671195 h 1818294"/>
              <a:gd name="connisteX16" fmla="*/ 639498 w 2058723"/>
              <a:gd name="connsiteY16" fmla="*/ 648970 h 1818294"/>
              <a:gd name="connisteX17" fmla="*/ 704903 w 2058723"/>
              <a:gd name="connsiteY17" fmla="*/ 681990 h 1818294"/>
              <a:gd name="connisteX18" fmla="*/ 716333 w 2058723"/>
              <a:gd name="connsiteY18" fmla="*/ 748030 h 1818294"/>
              <a:gd name="connisteX19" fmla="*/ 671883 w 2058723"/>
              <a:gd name="connsiteY19" fmla="*/ 814070 h 1818294"/>
              <a:gd name="connisteX20" fmla="*/ 639498 w 2058723"/>
              <a:gd name="connsiteY20" fmla="*/ 880110 h 1818294"/>
              <a:gd name="connisteX21" fmla="*/ 573458 w 2058723"/>
              <a:gd name="connsiteY21" fmla="*/ 913130 h 1818294"/>
              <a:gd name="connisteX22" fmla="*/ 507418 w 2058723"/>
              <a:gd name="connsiteY22" fmla="*/ 935355 h 1818294"/>
              <a:gd name="connisteX23" fmla="*/ 441378 w 2058723"/>
              <a:gd name="connsiteY23" fmla="*/ 956945 h 1818294"/>
              <a:gd name="connisteX24" fmla="*/ 375338 w 2058723"/>
              <a:gd name="connsiteY24" fmla="*/ 968375 h 1818294"/>
              <a:gd name="connisteX25" fmla="*/ 363908 w 2058723"/>
              <a:gd name="connsiteY25" fmla="*/ 1034415 h 1818294"/>
              <a:gd name="connisteX26" fmla="*/ 375338 w 2058723"/>
              <a:gd name="connsiteY26" fmla="*/ 1100455 h 1818294"/>
              <a:gd name="connisteX27" fmla="*/ 441378 w 2058723"/>
              <a:gd name="connsiteY27" fmla="*/ 1133475 h 1818294"/>
              <a:gd name="connisteX28" fmla="*/ 507418 w 2058723"/>
              <a:gd name="connsiteY28" fmla="*/ 1188085 h 1818294"/>
              <a:gd name="connisteX29" fmla="*/ 540438 w 2058723"/>
              <a:gd name="connsiteY29" fmla="*/ 1254125 h 1818294"/>
              <a:gd name="connisteX30" fmla="*/ 606478 w 2058723"/>
              <a:gd name="connsiteY30" fmla="*/ 1287145 h 1818294"/>
              <a:gd name="connisteX31" fmla="*/ 671883 w 2058723"/>
              <a:gd name="connsiteY31" fmla="*/ 1298575 h 1818294"/>
              <a:gd name="connisteX32" fmla="*/ 737923 w 2058723"/>
              <a:gd name="connsiteY32" fmla="*/ 1331595 h 1818294"/>
              <a:gd name="connisteX33" fmla="*/ 803963 w 2058723"/>
              <a:gd name="connsiteY33" fmla="*/ 1364615 h 1818294"/>
              <a:gd name="connisteX34" fmla="*/ 870003 w 2058723"/>
              <a:gd name="connsiteY34" fmla="*/ 1408430 h 1818294"/>
              <a:gd name="connisteX35" fmla="*/ 936043 w 2058723"/>
              <a:gd name="connsiteY35" fmla="*/ 1441450 h 1818294"/>
              <a:gd name="connisteX36" fmla="*/ 1002083 w 2058723"/>
              <a:gd name="connsiteY36" fmla="*/ 1474470 h 1818294"/>
              <a:gd name="connisteX37" fmla="*/ 1046533 w 2058723"/>
              <a:gd name="connsiteY37" fmla="*/ 1540510 h 1818294"/>
              <a:gd name="connisteX38" fmla="*/ 1068123 w 2058723"/>
              <a:gd name="connsiteY38" fmla="*/ 1606550 h 1818294"/>
              <a:gd name="connisteX39" fmla="*/ 1079553 w 2058723"/>
              <a:gd name="connsiteY39" fmla="*/ 1672590 h 1818294"/>
              <a:gd name="connisteX40" fmla="*/ 1112573 w 2058723"/>
              <a:gd name="connsiteY40" fmla="*/ 1749425 h 1818294"/>
              <a:gd name="connisteX41" fmla="*/ 1156388 w 2058723"/>
              <a:gd name="connsiteY41" fmla="*/ 1815465 h 1818294"/>
              <a:gd name="connisteX42" fmla="*/ 1233223 w 2058723"/>
              <a:gd name="connsiteY42" fmla="*/ 1793240 h 1818294"/>
              <a:gd name="connisteX43" fmla="*/ 1288468 w 2058723"/>
              <a:gd name="connsiteY43" fmla="*/ 1727200 h 1818294"/>
              <a:gd name="connisteX44" fmla="*/ 1354508 w 2058723"/>
              <a:gd name="connsiteY44" fmla="*/ 1694180 h 1818294"/>
              <a:gd name="connisteX45" fmla="*/ 1420548 w 2058723"/>
              <a:gd name="connsiteY45" fmla="*/ 1672590 h 1818294"/>
              <a:gd name="connisteX46" fmla="*/ 1453568 w 2058723"/>
              <a:gd name="connsiteY46" fmla="*/ 1606550 h 1818294"/>
              <a:gd name="connisteX47" fmla="*/ 1519608 w 2058723"/>
              <a:gd name="connsiteY47" fmla="*/ 1562100 h 1818294"/>
              <a:gd name="connisteX48" fmla="*/ 1585648 w 2058723"/>
              <a:gd name="connsiteY48" fmla="*/ 1540510 h 1818294"/>
              <a:gd name="connisteX49" fmla="*/ 1651688 w 2058723"/>
              <a:gd name="connsiteY49" fmla="*/ 1529080 h 1818294"/>
              <a:gd name="connisteX50" fmla="*/ 1728523 w 2058723"/>
              <a:gd name="connsiteY50" fmla="*/ 1518285 h 1818294"/>
              <a:gd name="connisteX51" fmla="*/ 1794563 w 2058723"/>
              <a:gd name="connsiteY51" fmla="*/ 1496060 h 1818294"/>
              <a:gd name="connisteX52" fmla="*/ 1860603 w 2058723"/>
              <a:gd name="connsiteY52" fmla="*/ 1463040 h 1818294"/>
              <a:gd name="connisteX53" fmla="*/ 1926643 w 2058723"/>
              <a:gd name="connsiteY53" fmla="*/ 1419225 h 1818294"/>
              <a:gd name="connisteX54" fmla="*/ 1992683 w 2058723"/>
              <a:gd name="connsiteY54" fmla="*/ 1397635 h 1818294"/>
              <a:gd name="connisteX55" fmla="*/ 2058723 w 2058723"/>
              <a:gd name="connsiteY55" fmla="*/ 1375410 h 181829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</a:cxnLst>
            <a:rect l="l" t="t" r="r" b="b"/>
            <a:pathLst>
              <a:path w="2058724" h="1818295">
                <a:moveTo>
                  <a:pt x="121974" y="0"/>
                </a:moveTo>
                <a:cubicBezTo>
                  <a:pt x="111814" y="12065"/>
                  <a:pt x="76254" y="39370"/>
                  <a:pt x="78159" y="66040"/>
                </a:cubicBezTo>
                <a:cubicBezTo>
                  <a:pt x="80064" y="92710"/>
                  <a:pt x="117529" y="105410"/>
                  <a:pt x="132769" y="132080"/>
                </a:cubicBezTo>
                <a:cubicBezTo>
                  <a:pt x="148009" y="158750"/>
                  <a:pt x="161344" y="171450"/>
                  <a:pt x="154994" y="198120"/>
                </a:cubicBezTo>
                <a:cubicBezTo>
                  <a:pt x="148644" y="224790"/>
                  <a:pt x="123879" y="241935"/>
                  <a:pt x="99749" y="264160"/>
                </a:cubicBezTo>
                <a:cubicBezTo>
                  <a:pt x="75619" y="286385"/>
                  <a:pt x="53394" y="285750"/>
                  <a:pt x="33709" y="307975"/>
                </a:cubicBezTo>
                <a:cubicBezTo>
                  <a:pt x="14024" y="330200"/>
                  <a:pt x="-3756" y="347345"/>
                  <a:pt x="689" y="374015"/>
                </a:cubicBezTo>
                <a:cubicBezTo>
                  <a:pt x="5134" y="400685"/>
                  <a:pt x="31804" y="422275"/>
                  <a:pt x="55934" y="440055"/>
                </a:cubicBezTo>
                <a:cubicBezTo>
                  <a:pt x="80064" y="457835"/>
                  <a:pt x="95304" y="457835"/>
                  <a:pt x="121974" y="462280"/>
                </a:cubicBezTo>
                <a:cubicBezTo>
                  <a:pt x="148644" y="466725"/>
                  <a:pt x="168329" y="448945"/>
                  <a:pt x="188014" y="462280"/>
                </a:cubicBezTo>
                <a:cubicBezTo>
                  <a:pt x="207699" y="475615"/>
                  <a:pt x="203254" y="501650"/>
                  <a:pt x="221034" y="528320"/>
                </a:cubicBezTo>
                <a:cubicBezTo>
                  <a:pt x="238814" y="554990"/>
                  <a:pt x="252149" y="572135"/>
                  <a:pt x="276279" y="594360"/>
                </a:cubicBezTo>
                <a:cubicBezTo>
                  <a:pt x="300409" y="616585"/>
                  <a:pt x="315649" y="622935"/>
                  <a:pt x="342319" y="638175"/>
                </a:cubicBezTo>
                <a:cubicBezTo>
                  <a:pt x="368989" y="653415"/>
                  <a:pt x="381689" y="664845"/>
                  <a:pt x="408359" y="671195"/>
                </a:cubicBezTo>
                <a:cubicBezTo>
                  <a:pt x="435029" y="677545"/>
                  <a:pt x="441379" y="671195"/>
                  <a:pt x="474399" y="671195"/>
                </a:cubicBezTo>
                <a:cubicBezTo>
                  <a:pt x="507419" y="671195"/>
                  <a:pt x="540439" y="675640"/>
                  <a:pt x="573459" y="671195"/>
                </a:cubicBezTo>
                <a:cubicBezTo>
                  <a:pt x="606479" y="666750"/>
                  <a:pt x="613464" y="647065"/>
                  <a:pt x="639499" y="648970"/>
                </a:cubicBezTo>
                <a:cubicBezTo>
                  <a:pt x="665534" y="650875"/>
                  <a:pt x="689664" y="662305"/>
                  <a:pt x="704904" y="681990"/>
                </a:cubicBezTo>
                <a:cubicBezTo>
                  <a:pt x="720144" y="701675"/>
                  <a:pt x="722684" y="721360"/>
                  <a:pt x="716334" y="748030"/>
                </a:cubicBezTo>
                <a:cubicBezTo>
                  <a:pt x="709984" y="774700"/>
                  <a:pt x="687124" y="787400"/>
                  <a:pt x="671884" y="814070"/>
                </a:cubicBezTo>
                <a:cubicBezTo>
                  <a:pt x="656644" y="840740"/>
                  <a:pt x="659184" y="860425"/>
                  <a:pt x="639499" y="880110"/>
                </a:cubicBezTo>
                <a:cubicBezTo>
                  <a:pt x="619814" y="899795"/>
                  <a:pt x="600129" y="902335"/>
                  <a:pt x="573459" y="913130"/>
                </a:cubicBezTo>
                <a:cubicBezTo>
                  <a:pt x="546789" y="923925"/>
                  <a:pt x="534089" y="926465"/>
                  <a:pt x="507419" y="935355"/>
                </a:cubicBezTo>
                <a:cubicBezTo>
                  <a:pt x="480749" y="944245"/>
                  <a:pt x="468049" y="950595"/>
                  <a:pt x="441379" y="956945"/>
                </a:cubicBezTo>
                <a:cubicBezTo>
                  <a:pt x="414709" y="963295"/>
                  <a:pt x="390579" y="953135"/>
                  <a:pt x="375339" y="968375"/>
                </a:cubicBezTo>
                <a:cubicBezTo>
                  <a:pt x="360099" y="983615"/>
                  <a:pt x="363909" y="1007745"/>
                  <a:pt x="363909" y="1034415"/>
                </a:cubicBezTo>
                <a:cubicBezTo>
                  <a:pt x="363909" y="1061085"/>
                  <a:pt x="360099" y="1080770"/>
                  <a:pt x="375339" y="1100455"/>
                </a:cubicBezTo>
                <a:cubicBezTo>
                  <a:pt x="390579" y="1120140"/>
                  <a:pt x="414709" y="1115695"/>
                  <a:pt x="441379" y="1133475"/>
                </a:cubicBezTo>
                <a:cubicBezTo>
                  <a:pt x="468049" y="1151255"/>
                  <a:pt x="487734" y="1163955"/>
                  <a:pt x="507419" y="1188085"/>
                </a:cubicBezTo>
                <a:cubicBezTo>
                  <a:pt x="527104" y="1212215"/>
                  <a:pt x="520754" y="1234440"/>
                  <a:pt x="540439" y="1254125"/>
                </a:cubicBezTo>
                <a:cubicBezTo>
                  <a:pt x="560124" y="1273810"/>
                  <a:pt x="580444" y="1278255"/>
                  <a:pt x="606479" y="1287145"/>
                </a:cubicBezTo>
                <a:cubicBezTo>
                  <a:pt x="632514" y="1296035"/>
                  <a:pt x="645849" y="1289685"/>
                  <a:pt x="671884" y="1298575"/>
                </a:cubicBezTo>
                <a:cubicBezTo>
                  <a:pt x="697919" y="1307465"/>
                  <a:pt x="711254" y="1318260"/>
                  <a:pt x="737924" y="1331595"/>
                </a:cubicBezTo>
                <a:cubicBezTo>
                  <a:pt x="764594" y="1344930"/>
                  <a:pt x="777294" y="1349375"/>
                  <a:pt x="803964" y="1364615"/>
                </a:cubicBezTo>
                <a:cubicBezTo>
                  <a:pt x="830634" y="1379855"/>
                  <a:pt x="843334" y="1393190"/>
                  <a:pt x="870004" y="1408430"/>
                </a:cubicBezTo>
                <a:cubicBezTo>
                  <a:pt x="896674" y="1423670"/>
                  <a:pt x="909374" y="1428115"/>
                  <a:pt x="936044" y="1441450"/>
                </a:cubicBezTo>
                <a:cubicBezTo>
                  <a:pt x="962714" y="1454785"/>
                  <a:pt x="979859" y="1454785"/>
                  <a:pt x="1002084" y="1474470"/>
                </a:cubicBezTo>
                <a:cubicBezTo>
                  <a:pt x="1024309" y="1494155"/>
                  <a:pt x="1033199" y="1513840"/>
                  <a:pt x="1046534" y="1540510"/>
                </a:cubicBezTo>
                <a:cubicBezTo>
                  <a:pt x="1059869" y="1567180"/>
                  <a:pt x="1061774" y="1579880"/>
                  <a:pt x="1068124" y="1606550"/>
                </a:cubicBezTo>
                <a:cubicBezTo>
                  <a:pt x="1074474" y="1633220"/>
                  <a:pt x="1070664" y="1644015"/>
                  <a:pt x="1079554" y="1672590"/>
                </a:cubicBezTo>
                <a:cubicBezTo>
                  <a:pt x="1088444" y="1701165"/>
                  <a:pt x="1097334" y="1720850"/>
                  <a:pt x="1112574" y="1749425"/>
                </a:cubicBezTo>
                <a:cubicBezTo>
                  <a:pt x="1127814" y="1778000"/>
                  <a:pt x="1132259" y="1806575"/>
                  <a:pt x="1156389" y="1815465"/>
                </a:cubicBezTo>
                <a:cubicBezTo>
                  <a:pt x="1180519" y="1824355"/>
                  <a:pt x="1206554" y="1811020"/>
                  <a:pt x="1233224" y="1793240"/>
                </a:cubicBezTo>
                <a:cubicBezTo>
                  <a:pt x="1259894" y="1775460"/>
                  <a:pt x="1264339" y="1746885"/>
                  <a:pt x="1288469" y="1727200"/>
                </a:cubicBezTo>
                <a:cubicBezTo>
                  <a:pt x="1312599" y="1707515"/>
                  <a:pt x="1327839" y="1704975"/>
                  <a:pt x="1354509" y="1694180"/>
                </a:cubicBezTo>
                <a:cubicBezTo>
                  <a:pt x="1381179" y="1683385"/>
                  <a:pt x="1400864" y="1690370"/>
                  <a:pt x="1420549" y="1672590"/>
                </a:cubicBezTo>
                <a:cubicBezTo>
                  <a:pt x="1440234" y="1654810"/>
                  <a:pt x="1433884" y="1628775"/>
                  <a:pt x="1453569" y="1606550"/>
                </a:cubicBezTo>
                <a:cubicBezTo>
                  <a:pt x="1473254" y="1584325"/>
                  <a:pt x="1492939" y="1575435"/>
                  <a:pt x="1519609" y="1562100"/>
                </a:cubicBezTo>
                <a:cubicBezTo>
                  <a:pt x="1546279" y="1548765"/>
                  <a:pt x="1558979" y="1546860"/>
                  <a:pt x="1585649" y="1540510"/>
                </a:cubicBezTo>
                <a:cubicBezTo>
                  <a:pt x="1612319" y="1534160"/>
                  <a:pt x="1623114" y="1533525"/>
                  <a:pt x="1651689" y="1529080"/>
                </a:cubicBezTo>
                <a:cubicBezTo>
                  <a:pt x="1680264" y="1524635"/>
                  <a:pt x="1699949" y="1524635"/>
                  <a:pt x="1728524" y="1518285"/>
                </a:cubicBezTo>
                <a:cubicBezTo>
                  <a:pt x="1757099" y="1511935"/>
                  <a:pt x="1767894" y="1506855"/>
                  <a:pt x="1794564" y="1496060"/>
                </a:cubicBezTo>
                <a:cubicBezTo>
                  <a:pt x="1821234" y="1485265"/>
                  <a:pt x="1833934" y="1478280"/>
                  <a:pt x="1860604" y="1463040"/>
                </a:cubicBezTo>
                <a:cubicBezTo>
                  <a:pt x="1887274" y="1447800"/>
                  <a:pt x="1899974" y="1432560"/>
                  <a:pt x="1926644" y="1419225"/>
                </a:cubicBezTo>
                <a:cubicBezTo>
                  <a:pt x="1953314" y="1405890"/>
                  <a:pt x="1966014" y="1406525"/>
                  <a:pt x="1992684" y="1397635"/>
                </a:cubicBezTo>
                <a:cubicBezTo>
                  <a:pt x="2019354" y="1388745"/>
                  <a:pt x="2046659" y="1379220"/>
                  <a:pt x="2058724" y="137541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7205" y="4752340"/>
            <a:ext cx="697674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铁幕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指什么？演说产生了怎样的影响？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0155" y="5346065"/>
            <a:ext cx="806767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铁幕：苏联对西欧各国实行的所谓的高压控制</a:t>
            </a:r>
            <a:endParaRPr lang="zh-CN" altLang="en-US" sz="24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img2.baidu.com/image_search/src=http%3A%2F%2Fgss0.baidu.com%2F-fo3dSag_xI4khGko9WTAnF6hhy%2Fzhidao%2Fpic%2Fitem%2F503d269759ee3d6da36282294d166d224e4adea8.jpg&amp;refer=http%3A%2F%2Fgss0.baidu.com&amp;app=2002&amp;size=f9999,10000&amp;q=a80&amp;n=0&amp;g=0n&amp;fmt=jpeg?sec=1611315811&amp;t=a53f03d21d33be5aa4b73c8e8a33636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" y="1249680"/>
            <a:ext cx="3239770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540250" y="1226185"/>
            <a:ext cx="7066915" cy="2614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材料七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今日世界已面临严重的局势，所有国家必须在两种生活方式中挑选一种，一种是“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自由国家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”，一种是“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极权政体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”……我们必须帮助自由民族通过他们自己的方式来安排自己的命运……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——1947年3月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日，杜鲁门国会咨文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6205" y="4045585"/>
            <a:ext cx="674751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“自由国家”和“极权政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体”分别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指什么？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91790" y="5284470"/>
            <a:ext cx="8923020" cy="551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algn="l"/>
            <a:r>
              <a:rPr lang="zh-CN" altLang="en-US" sz="28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政治：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1947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年，杜鲁门主义出台，标志冷战开始</a:t>
            </a: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2740" y="4772025"/>
            <a:ext cx="70294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实质：遏制苏联、干涉别国内政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WordArt 9"/>
          <p:cNvSpPr>
            <a:spLocks noTextEdit="1"/>
          </p:cNvSpPr>
          <p:nvPr/>
        </p:nvSpPr>
        <p:spPr>
          <a:xfrm>
            <a:off x="5741670" y="1677035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16" name="Text Box 10"/>
          <p:cNvSpPr txBox="1"/>
          <p:nvPr/>
        </p:nvSpPr>
        <p:spPr>
          <a:xfrm>
            <a:off x="2049145" y="1514475"/>
            <a:ext cx="8152130" cy="267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1948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年到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1950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年，共有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个西欧国家接受了美国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130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多亿美元的援助，其中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90%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是赠予，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10%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是贷款。按照相关法案规定，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接受援助的国家，其经济计划应受美国监督，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应撤消关税壁垒，降低关税税率等。丘吉尔把“马歇尔计划”称为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“人类历史上最慷慨的举动”。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317" name="Rectangle 11"/>
          <p:cNvSpPr/>
          <p:nvPr/>
        </p:nvSpPr>
        <p:spPr>
          <a:xfrm>
            <a:off x="1997075" y="4293870"/>
            <a:ext cx="825944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马歇尔计划是否真的只是一个</a:t>
            </a:r>
            <a:r>
              <a:rPr lang="zh-CN" altLang="en-US" sz="2800" dirty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单纯的慈善援助计划？</a:t>
            </a:r>
            <a:r>
              <a:rPr lang="zh-CN" altLang="en-US" sz="280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80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9" name="WordArt 8"/>
          <p:cNvSpPr>
            <a:spLocks noTextEdit="1"/>
          </p:cNvSpPr>
          <p:nvPr/>
        </p:nvSpPr>
        <p:spPr>
          <a:xfrm>
            <a:off x="191770" y="1677035"/>
            <a:ext cx="1792605" cy="41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19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谈一谈：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2375" y="896620"/>
            <a:ext cx="698309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经济：马歇尔计划（欧洲经济援助计划）</a:t>
            </a:r>
            <a:endParaRPr lang="zh-CN" altLang="en-US" sz="3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98775" y="5082540"/>
            <a:ext cx="76644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实质：控制西欧、遏制苏联、称霸世界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6" grpId="0" bldLvl="0" animBg="1"/>
      <p:bldP spid="13317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4018915" y="2438400"/>
            <a:ext cx="6109335" cy="3046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材料六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无论何时任何一缔约国认为缔约国中任何一国领土之完整、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政治独立或安全遭受威胁，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各缔约国应共同协商……各缔约国同意对于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欧洲或北美之一个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或数个缔约国之武装攻击，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应视为对缔约国全体之攻击。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——《北大西洋公约》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92730" y="965835"/>
            <a:ext cx="8923020" cy="551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军事上：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1949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</a:t>
            </a:r>
            <a:r>
              <a:rPr lang="zh-CN" sz="2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建立北大西洋公约组织</a:t>
            </a:r>
            <a:endParaRPr kumimoji="0" lang="zh-CN" sz="28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2710" y="1517015"/>
            <a:ext cx="76644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性质：区域性的军事政治集团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1064260"/>
            <a:ext cx="2757170" cy="2073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内容占位符 6"/>
          <p:cNvGraphicFramePr/>
          <p:nvPr>
            <p:ph idx="1"/>
            <p:custDataLst>
              <p:tags r:id="rId1"/>
            </p:custDataLst>
          </p:nvPr>
        </p:nvGraphicFramePr>
        <p:xfrm>
          <a:off x="1062355" y="1642745"/>
          <a:ext cx="10610850" cy="30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/>
                <a:gridCol w="4838700"/>
                <a:gridCol w="4845050"/>
              </a:tblGrid>
              <a:tr h="6235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latin typeface="楷体" panose="02010609060101010101" charset="-122"/>
                          <a:ea typeface="楷体" panose="02010609060101010101" charset="-122"/>
                        </a:rPr>
                        <a:t>美国</a:t>
                      </a: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latin typeface="楷体" panose="02010609060101010101" charset="-122"/>
                          <a:ea typeface="楷体" panose="02010609060101010101" charset="-122"/>
                        </a:rPr>
                        <a:t>苏联</a:t>
                      </a: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7620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政治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7581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经济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8566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军事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110740" y="2294255"/>
            <a:ext cx="41636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1947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年杜鲁门主义出台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8660" y="3107055"/>
            <a:ext cx="3928745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 algn="ctr" eaLnBrk="1" hangingPunct="1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1947年马歇尔计划提出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4215" y="3890010"/>
            <a:ext cx="489331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 algn="ctr" eaLnBrk="1" hangingPunct="1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1949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年北大西洋公约组织成立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816725" y="2294255"/>
            <a:ext cx="5003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1947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年共产党工人情报局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成立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7845" y="3124200"/>
            <a:ext cx="4613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1949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年经济互助委员会成立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7845" y="3857625"/>
            <a:ext cx="4509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1955年华沙条约组织成立</a:t>
            </a:r>
            <a:endParaRPr lang="zh-CN" altLang="en-US" sz="28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bldLvl="0" animBg="1"/>
      <p:bldP spid="31" grpId="0" bldLvl="0" animBg="1"/>
      <p:bldP spid="5" grpId="0"/>
      <p:bldP spid="3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1141095"/>
            <a:ext cx="2017395" cy="2588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81325" y="1002030"/>
            <a:ext cx="6071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1955年，华沙条约组织成立</a:t>
            </a:r>
            <a:endParaRPr lang="zh-CN" altLang="en-US" sz="28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80690" y="4767580"/>
            <a:ext cx="8007985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材料七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任何一个成员国如果受到武装攻击，其他缔约国将以一切方式进行援助。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——《华沙条约》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1325" y="2099310"/>
            <a:ext cx="8007350" cy="2614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材料六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无论何时任何一缔约国认为缔约国中任何一国领土之完整、政治独立或安全遭受威胁，各缔约国应共同协商……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各缔约国同意对于欧洲或北美之一个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或数个缔约国之武装攻击，应视为对缔约国全体之攻击。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——《北大西洋公约》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1325" y="1524000"/>
            <a:ext cx="76644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性质：区域性的军事政治集团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1380" y="1017270"/>
            <a:ext cx="5080635" cy="4691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15" y="3348990"/>
            <a:ext cx="951865" cy="661670"/>
          </a:xfrm>
          <a:prstGeom prst="rect">
            <a:avLst/>
          </a:prstGeom>
          <a:ln>
            <a:noFill/>
          </a:ln>
        </p:spPr>
      </p:pic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4637156" y="3425200"/>
            <a:ext cx="857256" cy="510191"/>
          </a:xfrm>
          <a:prstGeom prst="round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北约</a:t>
            </a:r>
            <a:endParaRPr kumimoji="1"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 Box 4"/>
          <p:cNvSpPr txBox="1">
            <a:spLocks noChangeArrowheads="1"/>
          </p:cNvSpPr>
          <p:nvPr/>
        </p:nvSpPr>
        <p:spPr bwMode="auto">
          <a:xfrm>
            <a:off x="7202805" y="3425190"/>
            <a:ext cx="857250" cy="51018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华约</a:t>
            </a:r>
            <a:endParaRPr kumimoji="1"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474980" y="1964055"/>
            <a:ext cx="11367135" cy="4597400"/>
          </a:xfrm>
          <a:prstGeom prst="flowChartProcess">
            <a:avLst/>
          </a:prstGeom>
          <a:noFill/>
          <a:ln w="57150">
            <a:noFill/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70《中外历史纲要》下 P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05" y="854075"/>
            <a:ext cx="7819390" cy="485457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1540510" y="5789930"/>
            <a:ext cx="923607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美苏两大集团全面冷战对峙，两极格局形成。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3080" y="2441575"/>
            <a:ext cx="8757285" cy="1014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 sz="3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三、从冷战阴云到冷静反思</a:t>
            </a:r>
            <a:endParaRPr lang="zh-CN" altLang="en-US" sz="3000" spc="6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 sz="3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</a:t>
            </a:r>
            <a:r>
              <a:rPr lang="en-US" altLang="zh-CN" sz="3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0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30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冷战的影响</a:t>
            </a:r>
            <a:endParaRPr lang="zh-CN" altLang="en-US" sz="30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0《中外历史纲要》下 P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955" y="982345"/>
            <a:ext cx="7809230" cy="4893945"/>
          </a:xfrm>
          <a:prstGeom prst="rect">
            <a:avLst/>
          </a:prstGeom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1478915" y="982345"/>
            <a:ext cx="2518410" cy="461010"/>
          </a:xfrm>
          <a:prstGeom prst="wedgeRoundRectCallout">
            <a:avLst>
              <a:gd name="adj1" fmla="val 51801"/>
              <a:gd name="adj2" fmla="val 1341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德国分裂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(1949)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2216150" y="139065"/>
            <a:ext cx="531050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00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冷战阴云下的国际关系</a:t>
            </a:r>
            <a:endParaRPr lang="zh-CN" altLang="en-US" sz="30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723" y="3357554"/>
            <a:ext cx="3098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785" dirty="0"/>
          </a:p>
        </p:txBody>
      </p:sp>
      <p:sp>
        <p:nvSpPr>
          <p:cNvPr id="18" name="文本框 9"/>
          <p:cNvSpPr txBox="1"/>
          <p:nvPr/>
        </p:nvSpPr>
        <p:spPr>
          <a:xfrm>
            <a:off x="5716270" y="1722755"/>
            <a:ext cx="6119495" cy="2893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p>
            <a:pPr marL="0" lvl="1" algn="l"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材料一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  <a:p>
            <a:pPr marL="0" lvl="1" algn="l">
              <a:buClrTx/>
              <a:buSzTx/>
              <a:buFontTx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斯大林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：我们在和平时期的关系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应同战时的关系一样牢固。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1" algn="l">
              <a:buClrTx/>
              <a:buSzTx/>
              <a:buFontTx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罗斯福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：战火烧尽了过去的不信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任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相信我们已是彼此信任的朋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友。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1" algn="l">
              <a:buClrTx/>
              <a:buSzTx/>
              <a:buFontTx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丘吉尔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我感到了家庭的气氛。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1" algn="r">
              <a:buClrTx/>
              <a:buSzTx/>
              <a:buFontTx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摘自：马克斯•亚瑟《丘吉尔传记》</a:t>
            </a:r>
            <a:endParaRPr lang="zh-CN" altLang="en-US" sz="2400" dirty="0">
              <a:ln>
                <a:noFill/>
              </a:ln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9" name="图片 28" descr="515d-hhtfwqr73557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6305" y="1722755"/>
            <a:ext cx="4591685" cy="28930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566160" y="4813935"/>
            <a:ext cx="4429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1945</a:t>
            </a:r>
            <a:r>
              <a:rPr lang="zh-CN" altLang="en-US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月，雅尔塔会议</a:t>
            </a:r>
            <a:endParaRPr lang="zh-CN" altLang="en-US" sz="3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6794723" y="3484554"/>
            <a:ext cx="3098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1785" dirty="0"/>
          </a:p>
        </p:txBody>
      </p:sp>
      <p:pic>
        <p:nvPicPr>
          <p:cNvPr id="4" name="图片 3" descr="515d-hhtfwqr73557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4295" y="1154430"/>
            <a:ext cx="7217410" cy="4549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10915" y="5703570"/>
            <a:ext cx="5423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1945</a:t>
            </a:r>
            <a:r>
              <a:rPr lang="zh-CN" altLang="en-US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月，雅尔塔会议三巨头</a:t>
            </a:r>
            <a:endParaRPr lang="zh-CN" altLang="en-US" sz="3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  <p:bldP spid="18" grpId="0" bldLvl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210927044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30" y="1572260"/>
            <a:ext cx="5178425" cy="3260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55310" y="1297305"/>
            <a:ext cx="6009005" cy="4154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1948年2月至6月，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美国、英国、法国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等六国召开伦敦外长会议，中心议题为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法国占领区与英美占领区合并，成立联邦德国；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1948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年6月18日，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英美法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三国在自己的占领区进行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货币改革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行动上分裂德国；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1948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年6月24日，为了迫使美国妥协，驻德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苏军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封锁了西柏林的所有水陆交通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空中走廊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向西柏林的居民提供生活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必需品。柏林危机爆发。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1545" y="4832985"/>
            <a:ext cx="4050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四国分区占领示意图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210927044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1184910"/>
            <a:ext cx="5178425" cy="3260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0430" y="4412615"/>
            <a:ext cx="4050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四国分区占领示意图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55615" y="1608455"/>
            <a:ext cx="535813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1949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月成立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德意志联邦共和国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（“联邦德国”或“西德”）</a:t>
            </a:r>
            <a:endParaRPr lang="zh-CN" altLang="en-US" sz="28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54768" y="3152775"/>
            <a:ext cx="5516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1949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10月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成立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德意志民主共和国</a:t>
            </a:r>
            <a:endParaRPr lang="zh-CN" altLang="en-US" sz="2800" dirty="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（“民主德国”或“东德”）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98" name="文本框 4097"/>
          <p:cNvSpPr txBox="1"/>
          <p:nvPr/>
        </p:nvSpPr>
        <p:spPr>
          <a:xfrm>
            <a:off x="4010660" y="4944110"/>
            <a:ext cx="488759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德国的分裂是美苏</a:t>
            </a:r>
            <a:r>
              <a:rPr lang="zh-CN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冷战的产物</a:t>
            </a:r>
            <a:endParaRPr lang="zh-CN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59810" y="5626735"/>
            <a:ext cx="599059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影响：欧洲冷战对峙的局面基本形成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4098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1250950"/>
            <a:ext cx="5108575" cy="3444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37715" y="4695825"/>
            <a:ext cx="2658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柏林墙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9810" y="1528445"/>
            <a:ext cx="555307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1961年，民主德国为防止居民外流和西方势力的渗透，在东、西柏林之间的己方领土上修筑了“反法西斯防卫墙”，又称“柏林墙”。柏林墙由水泥墙、通电铁丝网和嘹望塔组成，将西柏林包围起来。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柏林墙成为冷战的标志性建筑。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0720" y="1123315"/>
            <a:ext cx="3209925" cy="4790440"/>
          </a:xfrm>
          <a:prstGeom prst="rect">
            <a:avLst/>
          </a:prstGeom>
        </p:spPr>
      </p:pic>
      <p:sp>
        <p:nvSpPr>
          <p:cNvPr id="13319" name="WordArt 8"/>
          <p:cNvSpPr>
            <a:spLocks noTextEdit="1"/>
          </p:cNvSpPr>
          <p:nvPr/>
        </p:nvSpPr>
        <p:spPr>
          <a:xfrm>
            <a:off x="250190" y="1123315"/>
            <a:ext cx="1792605" cy="516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19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图片诉说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WordArt 8"/>
          <p:cNvSpPr>
            <a:spLocks noTextEdit="1"/>
          </p:cNvSpPr>
          <p:nvPr/>
        </p:nvSpPr>
        <p:spPr>
          <a:xfrm>
            <a:off x="172085" y="1000125"/>
            <a:ext cx="1792605" cy="401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19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图片诉说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QQ截图20210927200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1042035"/>
            <a:ext cx="2851785" cy="5003165"/>
          </a:xfrm>
          <a:prstGeom prst="rect">
            <a:avLst/>
          </a:prstGeom>
        </p:spPr>
      </p:pic>
      <p:pic>
        <p:nvPicPr>
          <p:cNvPr id="4" name="图片 3" descr="QQ截图20210927200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35" y="1062990"/>
            <a:ext cx="2884170" cy="4982210"/>
          </a:xfrm>
          <a:prstGeom prst="rect">
            <a:avLst/>
          </a:prstGeom>
        </p:spPr>
      </p:pic>
      <p:pic>
        <p:nvPicPr>
          <p:cNvPr id="6" name="图片 5" descr="QQ截图202109272005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75" y="1063625"/>
            <a:ext cx="2386330" cy="4984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0《中外历史纲要》下 P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0" y="871855"/>
            <a:ext cx="7809230" cy="4893945"/>
          </a:xfrm>
          <a:prstGeom prst="rect">
            <a:avLst/>
          </a:prstGeom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1499235" y="920750"/>
            <a:ext cx="2518410" cy="421005"/>
          </a:xfrm>
          <a:prstGeom prst="wedgeRoundRectCallout">
            <a:avLst>
              <a:gd name="adj1" fmla="val 51801"/>
              <a:gd name="adj2" fmla="val 1341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德国分裂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(1949)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2216150" y="139065"/>
            <a:ext cx="531050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00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冷战阴云下的国际关系</a:t>
            </a:r>
            <a:endParaRPr lang="zh-CN" altLang="en-US" sz="30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2663190" y="2845435"/>
            <a:ext cx="2682240" cy="822325"/>
          </a:xfrm>
          <a:prstGeom prst="wedgeRoundRectCallout">
            <a:avLst>
              <a:gd name="adj1" fmla="val 28681"/>
              <a:gd name="adj2" fmla="val -11721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苏联入侵阿富汗</a:t>
            </a:r>
            <a:endParaRPr lang="en-US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ctr" eaLnBrk="1" hangingPunct="1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(1979-1989)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254115" y="2473960"/>
            <a:ext cx="2305685" cy="845185"/>
          </a:xfrm>
          <a:prstGeom prst="wedgeRoundRectCallout">
            <a:avLst>
              <a:gd name="adj1" fmla="val -86904"/>
              <a:gd name="adj2" fmla="val -3109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美国侵略越南（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1961—1975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圆角矩形标注 3">
            <a:hlinkClick r:id=""/>
          </p:cNvPr>
          <p:cNvSpPr>
            <a:spLocks noChangeArrowheads="1"/>
          </p:cNvSpPr>
          <p:nvPr/>
        </p:nvSpPr>
        <p:spPr bwMode="auto">
          <a:xfrm>
            <a:off x="6736080" y="3787140"/>
            <a:ext cx="2624455" cy="799465"/>
          </a:xfrm>
          <a:prstGeom prst="wedgeRoundRectCallout">
            <a:avLst>
              <a:gd name="adj1" fmla="val 37988"/>
              <a:gd name="adj2" fmla="val -20483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1087755"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1">
                <a:latin typeface="楷体" panose="02010609060101010101" charset="-122"/>
                <a:ea typeface="楷体" panose="02010609060101010101" charset="-122"/>
              </a:rPr>
              <a:t>古巴导弹危机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1962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圆角矩形标注 16">
            <a:hlinkClick r:id=""/>
          </p:cNvPr>
          <p:cNvSpPr>
            <a:spLocks noChangeArrowheads="1"/>
          </p:cNvSpPr>
          <p:nvPr/>
        </p:nvSpPr>
        <p:spPr bwMode="auto">
          <a:xfrm>
            <a:off x="5259705" y="871855"/>
            <a:ext cx="2761615" cy="760095"/>
          </a:xfrm>
          <a:prstGeom prst="wedgeRoundRectCallout">
            <a:avLst>
              <a:gd name="adj1" fmla="val 74669"/>
              <a:gd name="adj2" fmla="val 11727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45" tIns="54422" rIns="108845" bIns="54422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1087755">
              <a:lnSpc>
                <a:spcPts val="1800"/>
              </a:lnSpc>
              <a:spcBef>
                <a:spcPct val="50000"/>
              </a:spcBef>
            </a:pPr>
            <a:r>
              <a:rPr lang="en-US" altLang="en-US" sz="2400" b="1">
                <a:latin typeface="楷体" panose="02010609060101010101" charset="-122"/>
                <a:ea typeface="楷体" panose="02010609060101010101" charset="-122"/>
              </a:rPr>
              <a:t>“星球大战计划”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  <a:p>
            <a:pPr lvl="0" algn="ctr" defTabSz="1087755">
              <a:lnSpc>
                <a:spcPts val="1800"/>
              </a:lnSpc>
              <a:spcBef>
                <a:spcPct val="50000"/>
              </a:spcBef>
            </a:pPr>
            <a:r>
              <a:rPr lang="en-US" altLang="en-US" sz="2400" b="1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en-US" altLang="en-US" sz="2400" b="1">
                <a:latin typeface="楷体" panose="02010609060101010101" charset="-122"/>
                <a:ea typeface="楷体" panose="02010609060101010101" charset="-122"/>
              </a:rPr>
              <a:t>世纪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80</a:t>
            </a:r>
            <a:r>
              <a:rPr lang="en-US" altLang="en-US" sz="2400" b="1">
                <a:latin typeface="楷体" panose="02010609060101010101" charset="-122"/>
                <a:ea typeface="楷体" panose="02010609060101010101" charset="-122"/>
              </a:rPr>
              <a:t>年代）</a:t>
            </a:r>
            <a:endParaRPr lang="en-US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8755" y="5821045"/>
            <a:ext cx="730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国际关系的特点：全面冷战和局部热战相交替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16150" y="5361305"/>
            <a:ext cx="8495030" cy="953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楷体" panose="02010609060101010101" charset="-122"/>
              </a:rPr>
              <a:t>①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美苏双方的长期敌视和对峙，加剧了世界局势的</a:t>
            </a:r>
            <a:r>
              <a:rPr kumimoji="1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紧张和动荡，给世界的和平与安全带来了极大的威胁。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 bldLvl="0" animBg="1"/>
      <p:bldP spid="12" grpId="0" bldLvl="0" animBg="1"/>
      <p:bldP spid="4" grpId="0" bldLvl="0" animBg="1"/>
      <p:bldP spid="17" grpId="0" bldLvl="0" animBg="1"/>
      <p:bldP spid="7" grpId="0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367155" y="1650365"/>
            <a:ext cx="9975215" cy="2245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材料八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两个超级大国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都已拥有能够毁灭对方及所有其他国家的力量，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因此，它们开始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商谈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以控制核武器竞赛。继古巴导弹危机之后，两国建立了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“热线”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，双方可以在发生紧急事情时进行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联系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；又于1963年签订了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《禁止核试验条约》。</a:t>
            </a:r>
            <a:endParaRPr lang="zh-CN" altLang="en-US" sz="28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>
              <a:buFontTx/>
              <a:buNone/>
            </a:pPr>
            <a:r>
              <a:rPr lang="en-US" altLang="zh-CN" sz="2800" spc="300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——（英）保罗肯尼迪：《大国的兴衰》</a:t>
            </a:r>
            <a:endParaRPr lang="zh-CN" altLang="en-US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79140" y="4142740"/>
            <a:ext cx="61506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楷体" panose="02010609060101010101" charset="-122"/>
              </a:rPr>
              <a:t>②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美苏两国军事上势均力敌，在近半个世纪里避免了新的世界大战的爆发。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24305" y="1577975"/>
            <a:ext cx="977201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2019年5月15日和8月19日，美国商务部先后将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华为及其114家附属公司列入“实体清单”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2019年7月9日，美国国务院批准一项价值约22.2亿美元的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对台军售案，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包括M1A2坦克、“毒刺”防空导弹等武器装备。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2020年6月17日，美方将所谓“2020年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维吾尔人权政策法案”签署成法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，对新疆反恐、去极端化措施和人权状况肆意污蔑、无端指责。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00015" y="1583690"/>
            <a:ext cx="683577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坚决反对人为制造所谓“新冷战”，因为这完全违背中美两国人民的根本利益，完全背离世界发展进步的潮流。如果谁要在21世纪的今天挑起所谓“新冷战”，那他就站到了历史前进的对立面，就是国际合作的最大破坏者，就必将被钉在历史的耻辱柱上。</a:t>
            </a:r>
            <a:b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——2020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号王毅接受新华社专访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QQ图片202109271734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8830" y="1805305"/>
            <a:ext cx="4401185" cy="2934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546225" y="961390"/>
            <a:ext cx="950722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1.美国高呼着“共产主义的威胁”发动冷战，却干着控制别国、扩大本国利益的勾当。“共产主义扩张”只是美国制造出来实现自己战略目的的“神话”。这反映美国发动冷战的根本目的是（   ）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A．防止革命   B．控制西欧   C．遏制苏联 D．称霸世界  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 </a:t>
            </a:r>
            <a:endParaRPr 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2.1947年，美国提出了一项经济合作计划，旨在通过大规模“援助”帮助欧洲恢复战争创伤。这一计划是（   ）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A．马歇尔计划    </a:t>
            </a:r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B．“和平演变”计划  </a:t>
            </a:r>
            <a:endParaRPr lang="zh-CN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C．社会保障计划    </a:t>
            </a:r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D．“公平施政”计划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 </a:t>
            </a:r>
            <a:endParaRPr 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b1f21dbb511443a94ed70812647ad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1320800"/>
            <a:ext cx="5026660" cy="3877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4490" y="5297170"/>
            <a:ext cx="4041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美苏两军士兵在庆祝胜利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6200" y="1957705"/>
            <a:ext cx="5029200" cy="2183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人们在欢呼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跳跃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他们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以为战争结束了，而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战争才刚刚开始。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苏参赞乔治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凯南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1945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70380" y="1123950"/>
            <a:ext cx="91840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二战后，美苏战时同盟关系发生了重大变化（如下图），其开始标志是（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           </a:t>
            </a:r>
            <a:endParaRPr lang="en-US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2087245"/>
            <a:ext cx="5326380" cy="228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303145" y="4555490"/>
            <a:ext cx="8509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A．“铁幕”演说发表	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B．北约组织建立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C．杜鲁门主义出台		    D．华约组织建立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712085"/>
            <a:ext cx="12192000" cy="1550670"/>
          </a:xfrm>
          <a:prstGeom prst="rect">
            <a:avLst/>
          </a:prstGeom>
          <a:solidFill>
            <a:srgbClr val="1C6EB4">
              <a:lumMod val="75000"/>
            </a:srgbClr>
          </a:solidFill>
          <a:ln>
            <a:noFill/>
          </a:ln>
        </p:spPr>
        <p:style>
          <a:lnRef idx="2">
            <a:srgbClr val="86B4DB">
              <a:shade val="50000"/>
            </a:srgbClr>
          </a:lnRef>
          <a:fillRef idx="1">
            <a:srgbClr val="86B4DB"/>
          </a:fillRef>
          <a:effectRef idx="0">
            <a:srgbClr val="86B4D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6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</a:t>
            </a:r>
            <a:r>
              <a:rPr lang="en-US" altLang="zh-CN" sz="6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冷战</a:t>
            </a:r>
            <a:endParaRPr lang="zh-CN" altLang="en-US" sz="6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880" y="1002665"/>
            <a:ext cx="1068070" cy="1068070"/>
            <a:chOff x="1194" y="198"/>
            <a:chExt cx="9172" cy="9172"/>
          </a:xfrm>
        </p:grpSpPr>
        <p:sp>
          <p:nvSpPr>
            <p:cNvPr id="11" name="矩形 10"/>
            <p:cNvSpPr/>
            <p:nvPr/>
          </p:nvSpPr>
          <p:spPr>
            <a:xfrm>
              <a:off x="4698" y="3702"/>
              <a:ext cx="5669" cy="5669"/>
            </a:xfrm>
            <a:prstGeom prst="rect">
              <a:avLst/>
            </a:prstGeom>
            <a:solidFill>
              <a:srgbClr val="1C6EB4">
                <a:lumMod val="75000"/>
              </a:srgbClr>
            </a:solidFill>
            <a:ln>
              <a:noFill/>
            </a:ln>
          </p:spPr>
          <p:style>
            <a:lnRef idx="2">
              <a:srgbClr val="86B4DB">
                <a:shade val="50000"/>
              </a:srgbClr>
            </a:lnRef>
            <a:fillRef idx="1">
              <a:srgbClr val="86B4DB"/>
            </a:fillRef>
            <a:effectRef idx="0">
              <a:srgbClr val="86B4DB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94" y="198"/>
              <a:ext cx="3504" cy="3504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style>
            <a:lnRef idx="2">
              <a:srgbClr val="86B4DB">
                <a:shade val="50000"/>
              </a:srgbClr>
            </a:lnRef>
            <a:fillRef idx="1">
              <a:srgbClr val="86B4DB"/>
            </a:fillRef>
            <a:effectRef idx="0">
              <a:srgbClr val="86B4DB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 flipV="1">
            <a:off x="-10795" y="4192270"/>
            <a:ext cx="12202795" cy="154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zh-CN" sz="3600"/>
          </a:p>
        </p:txBody>
      </p:sp>
      <p:sp>
        <p:nvSpPr>
          <p:cNvPr id="14" name="矩形 13"/>
          <p:cNvSpPr/>
          <p:nvPr/>
        </p:nvSpPr>
        <p:spPr>
          <a:xfrm flipV="1">
            <a:off x="-9525" y="2557145"/>
            <a:ext cx="12202795" cy="154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zh-CN" sz="3600"/>
          </a:p>
        </p:txBody>
      </p:sp>
      <p:grpSp>
        <p:nvGrpSpPr>
          <p:cNvPr id="15" name="组合 14"/>
          <p:cNvGrpSpPr/>
          <p:nvPr/>
        </p:nvGrpSpPr>
        <p:grpSpPr>
          <a:xfrm>
            <a:off x="10519410" y="4991735"/>
            <a:ext cx="1068070" cy="1068070"/>
            <a:chOff x="1194" y="198"/>
            <a:chExt cx="9172" cy="9172"/>
          </a:xfrm>
        </p:grpSpPr>
        <p:sp>
          <p:nvSpPr>
            <p:cNvPr id="16" name="矩形 15"/>
            <p:cNvSpPr/>
            <p:nvPr/>
          </p:nvSpPr>
          <p:spPr>
            <a:xfrm>
              <a:off x="4698" y="3702"/>
              <a:ext cx="5669" cy="5669"/>
            </a:xfrm>
            <a:prstGeom prst="rect">
              <a:avLst/>
            </a:prstGeom>
            <a:solidFill>
              <a:srgbClr val="1C6EB4">
                <a:lumMod val="75000"/>
              </a:srgbClr>
            </a:solidFill>
            <a:ln>
              <a:noFill/>
            </a:ln>
          </p:spPr>
          <p:style>
            <a:lnRef idx="2">
              <a:srgbClr val="86B4DB">
                <a:shade val="50000"/>
              </a:srgbClr>
            </a:lnRef>
            <a:fillRef idx="1">
              <a:srgbClr val="86B4DB"/>
            </a:fillRef>
            <a:effectRef idx="0">
              <a:srgbClr val="86B4D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94" y="198"/>
              <a:ext cx="3504" cy="3504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style>
            <a:lnRef idx="2">
              <a:srgbClr val="86B4DB">
                <a:shade val="50000"/>
              </a:srgbClr>
            </a:lnRef>
            <a:fillRef idx="1">
              <a:srgbClr val="86B4DB"/>
            </a:fillRef>
            <a:effectRef idx="0">
              <a:srgbClr val="86B4D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136140" y="2045335"/>
            <a:ext cx="7919720" cy="2000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冷战的含义</a:t>
            </a:r>
            <a:endParaRPr lang="en-US" altLang="zh-CN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冷战是指第二次世界大战后的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40多年间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，以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美、苏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为首的两大集团之间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既非战争又非和平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对峙与竞争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状态。</a:t>
            </a:r>
            <a:endParaRPr lang="en-US" altLang="zh-CN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03835" y="1062355"/>
            <a:ext cx="4028440" cy="52260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482"/>
              </a:avLst>
            </a:prstTxWarp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历史解释</a:t>
            </a:r>
            <a:r>
              <a:rPr kumimoji="0" lang="en-US" altLang="zh-CN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kumimoji="0" lang="zh-CN" altLang="en-US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何为冷战？</a:t>
            </a:r>
            <a:endParaRPr kumimoji="0" lang="zh-CN" altLang="en-US" sz="3600" b="1" i="0" u="none" strike="noStrike" kern="1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06905" y="2600325"/>
            <a:ext cx="8757920" cy="1014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3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一、从鼎力合作到倾力对抗</a:t>
            </a:r>
            <a:endParaRPr lang="zh-CN" altLang="en-US" sz="3000" spc="6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r"/>
            <a:r>
              <a:rPr lang="en-US" altLang="zh-CN" sz="30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——冷战的原因</a:t>
            </a:r>
            <a:endParaRPr lang="en-US" altLang="zh-CN" sz="30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矩形 2"/>
          <p:cNvSpPr/>
          <p:nvPr/>
        </p:nvSpPr>
        <p:spPr>
          <a:xfrm>
            <a:off x="9630383" y="0"/>
            <a:ext cx="2561617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34845" y="1786255"/>
            <a:ext cx="8545195" cy="1753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在战后欧洲，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德国已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被摧毁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;意大利不过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是个空壳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;大不列颠已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不能在国际均势中扮演主要角色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;而法国仍然受着它在1940年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崩溃的折磨。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德里克·W ·尼尔温《二战后的西欧政治》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265" y="4846955"/>
            <a:ext cx="2616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欧洲普遍衰落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8445" y="938530"/>
            <a:ext cx="2115820" cy="43370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482"/>
              </a:avLst>
            </a:prstTxWarp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谁主沉浮？</a:t>
            </a:r>
            <a:endParaRPr kumimoji="0" lang="zh-CN" altLang="en-US" sz="3600" b="1" i="0" u="none" strike="noStrike" kern="1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8445" y="938530"/>
            <a:ext cx="2115820" cy="43370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482"/>
              </a:avLst>
            </a:prstTxWarp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数据观察</a:t>
            </a:r>
            <a:r>
              <a:rPr kumimoji="0" lang="en-US" altLang="zh-CN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kumimoji="0" lang="en-US" altLang="zh-CN" sz="3600" b="1" i="0" u="none" strike="noStrike" kern="1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422525" y="1560195"/>
          <a:ext cx="7737475" cy="395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35"/>
                <a:gridCol w="3263265"/>
                <a:gridCol w="345757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latin typeface="楷体" panose="02010609060101010101" charset="-122"/>
                          <a:ea typeface="楷体" panose="02010609060101010101" charset="-122"/>
                        </a:rPr>
                        <a:t>美国</a:t>
                      </a: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latin typeface="楷体" panose="02010609060101010101" charset="-122"/>
                          <a:ea typeface="楷体" panose="02010609060101010101" charset="-122"/>
                        </a:rPr>
                        <a:t>苏联</a:t>
                      </a: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政治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控制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操纵联合国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国际地位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空前提高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1371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经济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工业产量占53.4%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出口贸易占32.4%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黄金储备占74.5%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逊于美国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1543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军事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陆军仅次于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苏联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480个军事基地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拥有核武器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拥有世界上最强大的陆军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1949</a:t>
                      </a: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掌握核武器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422525" y="5767070"/>
            <a:ext cx="9673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摘编自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沈志华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冷战前期的大国关系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高德步《世界经济史》、樊亢《主要资本主义国家经济简史》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420745" y="1014730"/>
            <a:ext cx="5984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二战结束后美苏实力对比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1" name="WordArt 9" descr="7b0a20202020227461726765744d6f64756c65223a20226b6f6e6c696e65666f6e7473220a7d0a"/>
          <p:cNvSpPr>
            <a:spLocks noChangeArrowheads="1" noChangeShapeType="1" noTextEdit="1"/>
          </p:cNvSpPr>
          <p:nvPr/>
        </p:nvSpPr>
        <p:spPr bwMode="auto">
          <a:xfrm>
            <a:off x="142240" y="954405"/>
            <a:ext cx="2235200" cy="48006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听亲历者说</a:t>
            </a:r>
            <a:r>
              <a:rPr kumimoji="0" lang="en-US" altLang="zh-CN" sz="3600" b="1" i="0" u="none" strike="noStrike" kern="1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kumimoji="0" lang="en-US" altLang="zh-CN" sz="3600" b="1" i="0" u="none" strike="noStrike" kern="1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1070" y="2020570"/>
            <a:ext cx="7800975" cy="17532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材料四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我们赢得的胜利把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领导世界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的持续重担放到了美国人民的肩头。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全世界应该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采取美国的制度。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未来的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（国际）经济格局将取决于我们。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吴于廑、齐世荣《世界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史·现代史编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Picture 2" descr="http://e.hiphotos.baidu.com/baike/w%3D268%3Bg%3D0/sign=86c63438ac0f4bfb8cd099523b741fcd/2fdda3cc7cd98d10052d5796293fb80e7aec909f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/>
          <a:stretch>
            <a:fillRect/>
          </a:stretch>
        </p:blipFill>
        <p:spPr bwMode="auto">
          <a:xfrm>
            <a:off x="1105535" y="1747520"/>
            <a:ext cx="1878965" cy="202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11672" r="24350" b="33878"/>
          <a:stretch>
            <a:fillRect/>
          </a:stretch>
        </p:blipFill>
        <p:spPr>
          <a:xfrm>
            <a:off x="1075690" y="3518535"/>
            <a:ext cx="1908810" cy="2446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1070" y="954405"/>
            <a:ext cx="80803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根本原因：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美苏两国在</a:t>
            </a: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国家战略上的对立和</a:t>
            </a:r>
            <a:r>
              <a:rPr lang="zh-CN" altLang="en-US" sz="280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社会制度的差异</a:t>
            </a:r>
            <a:endParaRPr lang="zh-CN" altLang="en-US" sz="280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1070" y="3998595"/>
            <a:ext cx="7800975" cy="17532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材料五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资本主义制度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还存在，战争就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不可避免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，和平是不会有的……苏联人民必须对战争有所准备。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——吴于廑、齐世荣《世界史·现代史编》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816,&quot;width&quot;:8352}"/>
</p:tagLst>
</file>

<file path=ppt/tags/tag2.xml><?xml version="1.0" encoding="utf-8"?>
<p:tagLst xmlns:p="http://schemas.openxmlformats.org/presentationml/2006/main">
  <p:tag name="KSO_WM_UNIT_PLACING_PICTURE_USER_VIEWPORT" val="{&quot;height&quot;:5816,&quot;width&quot;:8352}"/>
</p:tagLst>
</file>

<file path=ppt/tags/tag3.xml><?xml version="1.0" encoding="utf-8"?>
<p:tagLst xmlns:p="http://schemas.openxmlformats.org/presentationml/2006/main">
  <p:tag name="KSO_WM_UNIT_TABLE_BEAUTIFY" val="smartTable{5c20627a-0354-4da3-bfb7-e4d1796f8812}"/>
  <p:tag name="TABLE_ENDDRAG_ORIGIN_RECT" val="609*309"/>
  <p:tag name="TABLE_ENDDRAG_RECT" val="190*122*609*309"/>
</p:tagLst>
</file>

<file path=ppt/tags/tag4.xml><?xml version="1.0" encoding="utf-8"?>
<p:tagLst xmlns:p="http://schemas.openxmlformats.org/presentationml/2006/main">
  <p:tag name="KSO_WM_UNIT_TABLE_BEAUTIFY" val="smartTable{5c20627a-0354-4da3-bfb7-e4d1796f8812}"/>
  <p:tag name="TABLE_ENDDRAG_ORIGIN_RECT" val="609*322"/>
  <p:tag name="TABLE_ENDDRAG_RECT" val="195*91*609*32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PLACING_PICTURE_USER_VIEWPORT" val="{&quot;height&quot;:8000,&quot;width&quot;:12000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3251</Words>
  <Application>WPS 演示</Application>
  <PresentationFormat>宽屏</PresentationFormat>
  <Paragraphs>241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等线</vt:lpstr>
      <vt:lpstr>楷体</vt:lpstr>
      <vt:lpstr>微软雅黑</vt:lpstr>
      <vt:lpstr>黑体</vt:lpstr>
      <vt:lpstr>Arial Unicode MS</vt:lpstr>
      <vt:lpstr>等线 Light</vt:lpstr>
      <vt:lpstr>Calibri</vt:lpstr>
      <vt:lpstr>Wingdings 2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ve蓝月ve</cp:lastModifiedBy>
  <cp:revision>255</cp:revision>
  <dcterms:created xsi:type="dcterms:W3CDTF">2019-06-19T02:08:00Z</dcterms:created>
  <dcterms:modified xsi:type="dcterms:W3CDTF">2022-02-13T02:41:52Z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  <property fmtid="{D5CDD505-2E9C-101B-9397-08002B2CF9AE}" pid="3" name="ICV">
    <vt:lpwstr>F00C10DAD5374A0EA1AC1DFFBC2A4906</vt:lpwstr>
  </property>
</Properties>
</file>