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1605" r:id="rId3"/>
    <p:sldId id="1603" r:id="rId4"/>
    <p:sldId id="723" r:id="rId5"/>
    <p:sldId id="1608" r:id="rId6"/>
    <p:sldId id="2073" r:id="rId7"/>
    <p:sldId id="2022" r:id="rId8"/>
    <p:sldId id="2023" r:id="rId9"/>
    <p:sldId id="1604" r:id="rId10"/>
    <p:sldId id="2024" r:id="rId11"/>
    <p:sldId id="1615" r:id="rId12"/>
    <p:sldId id="1616" r:id="rId13"/>
    <p:sldId id="2124" r:id="rId14"/>
    <p:sldId id="1606" r:id="rId15"/>
    <p:sldId id="1700" r:id="rId16"/>
    <p:sldId id="1705" r:id="rId17"/>
    <p:sldId id="2025" r:id="rId18"/>
    <p:sldId id="2026" r:id="rId19"/>
    <p:sldId id="2027" r:id="rId20"/>
    <p:sldId id="2030" r:id="rId21"/>
    <p:sldId id="2031" r:id="rId22"/>
    <p:sldId id="2036" r:id="rId23"/>
    <p:sldId id="1607" r:id="rId24"/>
    <p:sldId id="2032" r:id="rId25"/>
    <p:sldId id="2075" r:id="rId26"/>
    <p:sldId id="2106" r:id="rId27"/>
    <p:sldId id="2033" r:id="rId28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xhc" initials="x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4178"/>
    <a:srgbClr val="2258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459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90" y="462"/>
      </p:cViewPr>
      <p:guideLst>
        <p:guide orient="horz" pos="215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gs" Target="tags/tag1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notesMaster" Target="notesMasters/notesMaster1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blipFill rotWithShape="0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1019175" y="728663"/>
            <a:ext cx="10153650" cy="5400675"/>
          </a:xfrm>
          <a:custGeom>
            <a:avLst/>
            <a:gdLst>
              <a:gd name="connsiteX0" fmla="*/ 0 w 10153650"/>
              <a:gd name="connsiteY0" fmla="*/ 0 h 5400675"/>
              <a:gd name="connsiteX1" fmla="*/ 10153650 w 10153650"/>
              <a:gd name="connsiteY1" fmla="*/ 0 h 5400675"/>
              <a:gd name="connsiteX2" fmla="*/ 10153650 w 10153650"/>
              <a:gd name="connsiteY2" fmla="*/ 5400675 h 5400675"/>
              <a:gd name="connsiteX3" fmla="*/ 0 w 10153650"/>
              <a:gd name="connsiteY3" fmla="*/ 5400675 h 540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53650" h="5400675">
                <a:moveTo>
                  <a:pt x="0" y="0"/>
                </a:moveTo>
                <a:lnTo>
                  <a:pt x="10153650" y="0"/>
                </a:lnTo>
                <a:lnTo>
                  <a:pt x="10153650" y="5400675"/>
                </a:lnTo>
                <a:lnTo>
                  <a:pt x="0" y="5400675"/>
                </a:lnTo>
                <a:close/>
              </a:path>
            </a:pathLst>
          </a:custGeom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en-US" sz="2000" b="0" i="0" u="none" strike="noStrike" kern="1200" cap="none" spc="0" normalizeH="0" baseline="0" noProof="1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2"/>
          <p:cNvSpPr>
            <a:spLocks noGrp="1"/>
          </p:cNvSpPr>
          <p:nvPr>
            <p:ph type="sldNum" sz="quarter" idx="4"/>
          </p:nvPr>
        </p:nvSpPr>
        <p:spPr>
          <a:xfrm>
            <a:off x="11579163" y="6308725"/>
            <a:ext cx="612520" cy="501650"/>
          </a:xfrm>
        </p:spPr>
        <p:txBody>
          <a:bodyPr vert="horz" wrap="square" lIns="91440" tIns="45720" rIns="91440" bIns="45720" numCol="1" anchor="t" anchorCtr="0" compatLnSpc="1"/>
          <a:lstStyle/>
          <a:p>
            <a:pPr lvl="0" eaLnBrk="1" hangingPunct="1">
              <a:buChar char="•"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</p:spTree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1376680" y="644525"/>
            <a:ext cx="1080008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7127875" y="131445"/>
            <a:ext cx="4851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第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</a:rPr>
              <a:t>4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</a:rPr>
              <a:t>课  唐朝的中外文化交流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2" name="组合 8"/>
          <p:cNvGrpSpPr/>
          <p:nvPr userDrawn="1"/>
        </p:nvGrpSpPr>
        <p:grpSpPr>
          <a:xfrm>
            <a:off x="19685" y="-14605"/>
            <a:ext cx="4529455" cy="647700"/>
            <a:chOff x="-15" y="4747"/>
            <a:chExt cx="19202" cy="2795"/>
          </a:xfrm>
        </p:grpSpPr>
        <p:pic>
          <p:nvPicPr>
            <p:cNvPr id="10" name="图片 9" descr="遣唐使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5" y="4755"/>
              <a:ext cx="5508" cy="2754"/>
            </a:xfrm>
            <a:prstGeom prst="rect">
              <a:avLst/>
            </a:prstGeom>
          </p:spPr>
        </p:pic>
        <p:pic>
          <p:nvPicPr>
            <p:cNvPr id="11" name="图片 10" descr="鉴真东渡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73" y="4755"/>
              <a:ext cx="6738" cy="2778"/>
            </a:xfrm>
            <a:prstGeom prst="rect">
              <a:avLst/>
            </a:prstGeom>
          </p:spPr>
        </p:pic>
        <p:pic>
          <p:nvPicPr>
            <p:cNvPr id="12" name="图片 11" descr="日本招提寺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26" y="4768"/>
              <a:ext cx="5388" cy="2775"/>
            </a:xfrm>
            <a:prstGeom prst="rect">
              <a:avLst/>
            </a:prstGeom>
          </p:spPr>
        </p:pic>
        <p:pic>
          <p:nvPicPr>
            <p:cNvPr id="13" name="图片 12" descr="玄奘西行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488" y="4781"/>
              <a:ext cx="2015" cy="2753"/>
            </a:xfrm>
            <a:prstGeom prst="rect">
              <a:avLst/>
            </a:prstGeom>
          </p:spPr>
        </p:pic>
        <p:pic>
          <p:nvPicPr>
            <p:cNvPr id="14" name="图片 13" descr="那烂陀寺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505" y="4747"/>
              <a:ext cx="3683" cy="2763"/>
            </a:xfrm>
            <a:prstGeom prst="rect">
              <a:avLst/>
            </a:prstGeom>
          </p:spPr>
        </p:pic>
      </p:grp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advClick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9.jpe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2.jpeg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3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0.jpeg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39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0.jpeg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39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0.jpeg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39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3" Type="http://schemas.openxmlformats.org/officeDocument/2006/relationships/image" Target="../media/image24.jpe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0.jpeg"/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武士刀.jpe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1080308"/>
            <a:ext cx="12192000" cy="469738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90500" y="5191125"/>
            <a:ext cx="1466850" cy="571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形 16"/>
          <p:cNvPicPr>
            <a:picLocks noChangeAspect="1"/>
          </p:cNvPicPr>
          <p:nvPr/>
        </p:nvPicPr>
        <p:blipFill>
          <a:blip r:embed="rId1" cstate="print">
            <a:lum bright="42000"/>
          </a:blip>
          <a:srcRect b="19007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  <p:pic>
        <p:nvPicPr>
          <p:cNvPr id="27" name="图片 26" descr="5d7578a7f73fefea809f2f8d9e4b400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96730" y="5943600"/>
            <a:ext cx="2796829" cy="964988"/>
          </a:xfrm>
          <a:prstGeom prst="rect">
            <a:avLst/>
          </a:prstGeom>
        </p:spPr>
      </p:pic>
      <p:pic>
        <p:nvPicPr>
          <p:cNvPr id="2" name="大国崛起1-日本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0762" y="1372522"/>
            <a:ext cx="8384730" cy="441867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形 16"/>
          <p:cNvPicPr>
            <a:picLocks noChangeAspect="1"/>
          </p:cNvPicPr>
          <p:nvPr/>
        </p:nvPicPr>
        <p:blipFill>
          <a:blip r:embed="rId1" cstate="print">
            <a:lum bright="42000"/>
          </a:blip>
          <a:srcRect b="19007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  <p:pic>
        <p:nvPicPr>
          <p:cNvPr id="27" name="图片 26" descr="5d7578a7f73fefea809f2f8d9e4b400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96730" y="5943600"/>
            <a:ext cx="2796829" cy="9649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60791" y="473094"/>
            <a:ext cx="7606749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材料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 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  </a:t>
            </a:r>
            <a:r>
              <a:rPr lang="zh-CN" altLang="en-US" sz="3200" dirty="0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幕府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不思国患，不顾国辱，不奉天敕，</a:t>
            </a:r>
            <a:r>
              <a:rPr lang="zh-CN" altLang="en-US" sz="3200" dirty="0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将军之罪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天地不容，神人共愤。</a:t>
            </a:r>
            <a:endParaRPr lang="en-US" altLang="zh-CN" sz="3200" dirty="0" smtClean="0"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</a:endParaRPr>
          </a:p>
          <a:p>
            <a:r>
              <a:rPr lang="en-US" altLang="zh-CN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                                  —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吉田松阴</a:t>
            </a:r>
            <a:r>
              <a:rPr lang="en-US" altLang="zh-CN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《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议大义</a:t>
            </a:r>
            <a:r>
              <a:rPr lang="en-US" altLang="zh-CN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》</a:t>
            </a:r>
            <a:endParaRPr lang="zh-CN" altLang="en-US" sz="3200" dirty="0"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99243" y="2041534"/>
            <a:ext cx="7364051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材料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 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  三千年来独立不受羁绊之大日本，一旦</a:t>
            </a:r>
            <a:r>
              <a:rPr lang="zh-CN" altLang="en-US" sz="3200" dirty="0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受人束缚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，凡有血性之人岂能忍视之乎？如不</a:t>
            </a:r>
            <a:r>
              <a:rPr lang="zh-CN" altLang="en-US" sz="3200" dirty="0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奋起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拿破仑之勇而高唱自由，则腹闷难医。</a:t>
            </a:r>
            <a:endParaRPr lang="en-US" altLang="zh-CN" sz="3200" dirty="0" smtClean="0"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</a:endParaRPr>
          </a:p>
          <a:p>
            <a:r>
              <a:rPr lang="en-US" altLang="zh-CN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                           —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吉田松阴</a:t>
            </a:r>
            <a:r>
              <a:rPr lang="en-US" altLang="zh-CN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《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草莽崛起论</a:t>
            </a:r>
            <a:r>
              <a:rPr lang="en-US" altLang="zh-CN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》</a:t>
            </a:r>
            <a:endParaRPr lang="zh-CN" altLang="en-US" sz="3200" dirty="0"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</a:endParaRPr>
          </a:p>
        </p:txBody>
      </p:sp>
      <p:pic>
        <p:nvPicPr>
          <p:cNvPr id="8" name="图片 7" descr="04077426f38a449283b886a03c80ca4720180418184750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5990" y="254635"/>
            <a:ext cx="3056255" cy="39268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39458" y="4575830"/>
            <a:ext cx="484505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</a:rPr>
              <a:t>吾今为国死，死不负君亲。</a:t>
            </a:r>
            <a:endParaRPr lang="zh-CN" altLang="en-US" sz="3200" b="1" dirty="0">
              <a:solidFill>
                <a:srgbClr val="FF0000"/>
              </a:solidFill>
            </a:endParaRPr>
          </a:p>
          <a:p>
            <a:endParaRPr lang="zh-CN" altLang="en-US" sz="3200" b="1" dirty="0">
              <a:solidFill>
                <a:srgbClr val="FF0000"/>
              </a:solidFill>
            </a:endParaRPr>
          </a:p>
          <a:p>
            <a:r>
              <a:rPr lang="zh-CN" altLang="en-US" sz="3200" b="1" dirty="0">
                <a:solidFill>
                  <a:srgbClr val="FF0000"/>
                </a:solidFill>
              </a:rPr>
              <a:t>悠悠天地事，鉴照在明神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形 16"/>
          <p:cNvPicPr>
            <a:picLocks noChangeAspect="1"/>
          </p:cNvPicPr>
          <p:nvPr/>
        </p:nvPicPr>
        <p:blipFill>
          <a:blip r:embed="rId1" cstate="print">
            <a:lum bright="42000"/>
          </a:blip>
          <a:srcRect b="19007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  <p:pic>
        <p:nvPicPr>
          <p:cNvPr id="27" name="图片 26" descr="5d7578a7f73fefea809f2f8d9e4b400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96730" y="5943600"/>
            <a:ext cx="2796829" cy="964988"/>
          </a:xfrm>
          <a:prstGeom prst="rect">
            <a:avLst/>
          </a:prstGeom>
        </p:spPr>
      </p:pic>
      <p:pic>
        <p:nvPicPr>
          <p:cNvPr id="2" name="大国崛起2-日本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1530" y="564710"/>
            <a:ext cx="8622706" cy="5251177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7c55dccfc257c0612d180aa811af7e0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150475" y="1905"/>
            <a:ext cx="1749425" cy="1449070"/>
          </a:xfrm>
          <a:prstGeom prst="rect">
            <a:avLst/>
          </a:prstGeom>
        </p:spPr>
      </p:pic>
      <p:pic>
        <p:nvPicPr>
          <p:cNvPr id="17" name="图形 16"/>
          <p:cNvPicPr>
            <a:picLocks noChangeAspect="1"/>
          </p:cNvPicPr>
          <p:nvPr/>
        </p:nvPicPr>
        <p:blipFill>
          <a:blip r:embed="rId2" cstate="print">
            <a:lum bright="42000"/>
          </a:blip>
          <a:srcRect b="19007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  <p:pic>
        <p:nvPicPr>
          <p:cNvPr id="27" name="图片 26" descr="5d7578a7f73fefea809f2f8d9e4b400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96730" y="5943600"/>
            <a:ext cx="2796829" cy="964988"/>
          </a:xfrm>
          <a:prstGeom prst="rect">
            <a:avLst/>
          </a:prstGeom>
        </p:spPr>
      </p:pic>
      <p:pic>
        <p:nvPicPr>
          <p:cNvPr id="5122" name="Picture 2" descr="C:\Users\Haier\Desktop\1543232909_13732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4284" y="785870"/>
            <a:ext cx="3152381" cy="923810"/>
          </a:xfrm>
          <a:prstGeom prst="rect">
            <a:avLst/>
          </a:prstGeom>
          <a:noFill/>
        </p:spPr>
      </p:pic>
      <p:pic>
        <p:nvPicPr>
          <p:cNvPr id="7" name="Picture 3" descr="C:\Users\Thinkpad\Desktop\PNG\1_0002_图层-5-副本.png"/>
          <p:cNvPicPr>
            <a:picLocks noChangeAspect="1" noChangeArrowheads="1"/>
          </p:cNvPicPr>
          <p:nvPr/>
        </p:nvPicPr>
        <p:blipFill>
          <a:blip r:embed="rId5" cstate="email">
            <a:grayscl/>
          </a:blip>
          <a:srcRect/>
          <a:stretch>
            <a:fillRect/>
          </a:stretch>
        </p:blipFill>
        <p:spPr bwMode="auto">
          <a:xfrm rot="6501704">
            <a:off x="455350" y="161224"/>
            <a:ext cx="2108389" cy="194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Haier\Documents\Tencent Files\53537913\FileRecv\6_副本_副本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6058" y="771524"/>
            <a:ext cx="688467" cy="829479"/>
          </a:xfrm>
          <a:prstGeom prst="rect">
            <a:avLst/>
          </a:prstGeom>
          <a:noFill/>
        </p:spPr>
      </p:pic>
      <p:pic>
        <p:nvPicPr>
          <p:cNvPr id="9" name="图片 8" descr="12"/>
          <p:cNvPicPr>
            <a:picLocks noChangeAspect="1"/>
          </p:cNvPicPr>
          <p:nvPr/>
        </p:nvPicPr>
        <p:blipFill>
          <a:blip r:embed="rId7" cstate="print"/>
          <a:srcRect t="19560" b="8009"/>
          <a:stretch>
            <a:fillRect/>
          </a:stretch>
        </p:blipFill>
        <p:spPr>
          <a:xfrm>
            <a:off x="1353788" y="2066308"/>
            <a:ext cx="3657600" cy="409698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矩形 9"/>
          <p:cNvSpPr/>
          <p:nvPr/>
        </p:nvSpPr>
        <p:spPr>
          <a:xfrm>
            <a:off x="5633935" y="2467086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32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   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明治天皇名睦仁， </a:t>
            </a:r>
            <a:r>
              <a:rPr lang="en-US" altLang="zh-CN" sz="32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1868 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年以</a:t>
            </a:r>
            <a:r>
              <a:rPr lang="en-US" altLang="zh-CN" sz="32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《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易经</a:t>
            </a:r>
            <a:r>
              <a:rPr lang="en-US" altLang="zh-CN" sz="32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》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中“圣人向明而治”，改年号为</a:t>
            </a:r>
            <a:r>
              <a:rPr lang="zh-CN" altLang="en-US" sz="3200" dirty="0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明治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。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明治政府开始实行一系列改革，以西方为榜样，全面改造日本，史称</a:t>
            </a:r>
            <a:r>
              <a:rPr lang="en-US" altLang="zh-CN" sz="3200" dirty="0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“</a:t>
            </a:r>
            <a:r>
              <a:rPr lang="zh-CN" altLang="en-US" sz="3200" dirty="0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明治维新</a:t>
            </a:r>
            <a:r>
              <a:rPr lang="en-US" altLang="zh-CN" sz="3200" dirty="0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”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。</a:t>
            </a:r>
            <a:endParaRPr lang="zh-CN" altLang="en-US" sz="32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7c55dccfc257c0612d180aa811af7e0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150475" y="1905"/>
            <a:ext cx="1749425" cy="1449070"/>
          </a:xfrm>
          <a:prstGeom prst="rect">
            <a:avLst/>
          </a:prstGeom>
        </p:spPr>
      </p:pic>
      <p:pic>
        <p:nvPicPr>
          <p:cNvPr id="17" name="图形 16"/>
          <p:cNvPicPr>
            <a:picLocks noChangeAspect="1"/>
          </p:cNvPicPr>
          <p:nvPr/>
        </p:nvPicPr>
        <p:blipFill>
          <a:blip r:embed="rId2" cstate="print">
            <a:lum bright="42000"/>
          </a:blip>
          <a:srcRect b="19007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  <p:pic>
        <p:nvPicPr>
          <p:cNvPr id="27" name="图片 26" descr="5d7578a7f73fefea809f2f8d9e4b400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96730" y="5943600"/>
            <a:ext cx="2796829" cy="964988"/>
          </a:xfrm>
          <a:prstGeom prst="rect">
            <a:avLst/>
          </a:prstGeom>
        </p:spPr>
      </p:pic>
      <p:sp>
        <p:nvSpPr>
          <p:cNvPr id="5" name="文本框 7172"/>
          <p:cNvSpPr txBox="1"/>
          <p:nvPr/>
        </p:nvSpPr>
        <p:spPr>
          <a:xfrm>
            <a:off x="416173" y="0"/>
            <a:ext cx="11101705" cy="6294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zh-CN" altLang="en-US" sz="32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楷体" panose="02010609060101010101" charset="-122"/>
              </a:rPr>
              <a:t>穿越历史</a:t>
            </a:r>
            <a:r>
              <a:rPr lang="en-US" altLang="zh-CN" sz="32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楷体" panose="02010609060101010101" charset="-122"/>
              </a:rPr>
              <a:t>——《</a:t>
            </a:r>
            <a:r>
              <a:rPr lang="zh-CN" altLang="en-US" sz="32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楷体" panose="02010609060101010101" charset="-122"/>
              </a:rPr>
              <a:t>小五郎东京奇遇记</a:t>
            </a:r>
            <a:r>
              <a:rPr lang="en-US" altLang="zh-CN" sz="32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楷体" panose="02010609060101010101" charset="-122"/>
              </a:rPr>
              <a:t>》</a:t>
            </a:r>
            <a:endParaRPr lang="en-US" altLang="zh-CN" sz="3200" dirty="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楷体" panose="02010609060101010101" charset="-122"/>
            </a:endParaRPr>
          </a:p>
          <a:p>
            <a:pPr eaLnBrk="1" hangingPunct="1">
              <a:spcBef>
                <a:spcPct val="20000"/>
              </a:spcBef>
            </a:pP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  <a:cs typeface="楷体" panose="02010609060101010101" charset="-122"/>
              </a:rPr>
              <a:t>妈妈：</a:t>
            </a:r>
            <a:endParaRPr lang="zh-CN" altLang="en-US" sz="3200" dirty="0">
              <a:latin typeface="华文新魏" panose="02010800040101010101" pitchFamily="2" charset="-122"/>
              <a:ea typeface="华文新魏" panose="02010800040101010101" pitchFamily="2" charset="-122"/>
              <a:cs typeface="楷体" panose="02010609060101010101" charset="-122"/>
            </a:endParaRPr>
          </a:p>
          <a:p>
            <a:pPr eaLnBrk="1" hangingPunct="1">
              <a:spcBef>
                <a:spcPct val="20000"/>
              </a:spcBef>
            </a:pP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  <a:cs typeface="楷体" panose="02010609060101010101" charset="-122"/>
              </a:rPr>
              <a:t>   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楷体" panose="02010609060101010101" charset="-122"/>
              </a:rPr>
              <a:t> </a:t>
            </a:r>
            <a:r>
              <a:rPr lang="en-US" altLang="zh-CN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楷体" panose="02010609060101010101" charset="-122"/>
              </a:rPr>
              <a:t>    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楷体" panose="02010609060101010101" charset="-122"/>
              </a:rPr>
              <a:t>向您报平安！这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  <a:cs typeface="楷体" panose="02010609060101010101" charset="-122"/>
              </a:rPr>
              <a:t>是我请人代写的第2封家书，以前的信被退了回来，说我地址写的不对，老家</a:t>
            </a:r>
            <a:r>
              <a:rPr lang="zh-CN" altLang="en-US" sz="32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楷体" panose="02010609060101010101" charset="-122"/>
              </a:rPr>
              <a:t>长州藩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  <a:cs typeface="楷体" panose="02010609060101010101" charset="-122"/>
              </a:rPr>
              <a:t>现在改名</a:t>
            </a:r>
            <a:r>
              <a:rPr lang="zh-CN" altLang="en-US" sz="32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楷体" panose="02010609060101010101" charset="-122"/>
              </a:rPr>
              <a:t>山口县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  <a:cs typeface="楷体" panose="02010609060101010101" charset="-122"/>
              </a:rPr>
              <a:t>了。半年前</a:t>
            </a:r>
            <a:r>
              <a:rPr lang="zh-CN" altLang="en-US" sz="32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楷体" panose="02010609060101010101" charset="-122"/>
              </a:rPr>
              <a:t>我卖了土地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  <a:cs typeface="楷体" panose="02010609060101010101" charset="-122"/>
              </a:rPr>
              <a:t>到东京闯荡，哇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楷体" panose="02010609060101010101" charset="-122"/>
              </a:rPr>
              <a:t>！这里</a:t>
            </a:r>
            <a:r>
              <a:rPr lang="zh-CN" altLang="en-US" sz="32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楷体" panose="02010609060101010101" charset="-122"/>
              </a:rPr>
              <a:t>开办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  <a:cs typeface="楷体" panose="02010609060101010101" charset="-122"/>
              </a:rPr>
              <a:t>了好多的</a:t>
            </a:r>
            <a:r>
              <a:rPr lang="zh-CN" altLang="en-US" sz="32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楷体" panose="02010609060101010101" charset="-122"/>
              </a:rPr>
              <a:t>工厂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  <a:cs typeface="楷体" panose="02010609060101010101" charset="-122"/>
              </a:rPr>
              <a:t>，有纺织厂、冶炼厂、兵工厂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楷体" panose="02010609060101010101" charset="-122"/>
              </a:rPr>
              <a:t>。上月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  <a:cs typeface="楷体" panose="02010609060101010101" charset="-122"/>
              </a:rPr>
              <a:t>我在一家机械厂找到一份新</a:t>
            </a:r>
            <a:r>
              <a:rPr lang="zh-CN" altLang="en-US" sz="32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楷体" panose="02010609060101010101" charset="-122"/>
              </a:rPr>
              <a:t>工作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楷体" panose="02010609060101010101" charset="-122"/>
              </a:rPr>
              <a:t>，跟着一个高鼻梁、蓝眼睛的德国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  <a:cs typeface="楷体" panose="02010609060101010101" charset="-122"/>
              </a:rPr>
              <a:t>师傅做学徒，他教我操作一种叫机床的西洋机械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楷体" panose="02010609060101010101" charset="-122"/>
              </a:rPr>
              <a:t>。对了，</a:t>
            </a:r>
            <a:r>
              <a:rPr lang="zh-CN" altLang="en-US" sz="3200" dirty="0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楷体" panose="02010609060101010101" charset="-122"/>
              </a:rPr>
              <a:t>弟弟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  <a:cs typeface="楷体" panose="02010609060101010101" charset="-122"/>
              </a:rPr>
              <a:t>快要</a:t>
            </a:r>
            <a:r>
              <a:rPr lang="zh-CN" altLang="en-US" sz="32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楷体" panose="02010609060101010101" charset="-122"/>
              </a:rPr>
              <a:t>上学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  <a:cs typeface="楷体" panose="02010609060101010101" charset="-122"/>
              </a:rPr>
              <a:t>了吧？东京这边有很多</a:t>
            </a:r>
            <a:r>
              <a:rPr lang="zh-CN" altLang="en-US" sz="32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楷体" panose="02010609060101010101" charset="-122"/>
              </a:rPr>
              <a:t>新式学校，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  <a:cs typeface="楷体" panose="02010609060101010101" charset="-122"/>
              </a:rPr>
              <a:t>教孩子们很多西洋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楷体" panose="02010609060101010101" charset="-122"/>
              </a:rPr>
              <a:t>课。上周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  <a:cs typeface="楷体" panose="02010609060101010101" charset="-122"/>
              </a:rPr>
              <a:t>我的一个小伙伴没有来工厂了，他去</a:t>
            </a:r>
            <a:r>
              <a:rPr lang="zh-CN" altLang="en-US" sz="32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楷体" panose="02010609060101010101" charset="-122"/>
              </a:rPr>
              <a:t>当兵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  <a:cs typeface="楷体" panose="02010609060101010101" charset="-122"/>
              </a:rPr>
              <a:t>了，现在叫“皇军”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楷体" panose="02010609060101010101" charset="-122"/>
              </a:rPr>
              <a:t>！好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  <a:cs typeface="楷体" panose="02010609060101010101" charset="-122"/>
              </a:rPr>
              <a:t>了，您保重身体，下次再聊。</a:t>
            </a:r>
            <a:endParaRPr lang="zh-CN" altLang="en-US" sz="3200" dirty="0">
              <a:latin typeface="华文新魏" panose="02010800040101010101" pitchFamily="2" charset="-122"/>
              <a:ea typeface="华文新魏" panose="02010800040101010101" pitchFamily="2" charset="-122"/>
              <a:cs typeface="楷体" panose="02010609060101010101" charset="-122"/>
            </a:endParaRPr>
          </a:p>
          <a:p>
            <a:pPr eaLnBrk="1" hangingPunct="1">
              <a:spcBef>
                <a:spcPct val="20000"/>
              </a:spcBef>
            </a:pP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  <a:cs typeface="楷体" panose="02010609060101010101" charset="-122"/>
              </a:rPr>
              <a:t>                                            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楷体" panose="02010609060101010101" charset="-122"/>
              </a:rPr>
              <a:t>                 小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  <a:cs typeface="楷体" panose="02010609060101010101" charset="-122"/>
              </a:rPr>
              <a:t>五郎    明治五年</a:t>
            </a:r>
            <a:r>
              <a:rPr lang="en-US" altLang="zh-CN" sz="3200" dirty="0">
                <a:latin typeface="华文新魏" panose="02010800040101010101" pitchFamily="2" charset="-122"/>
                <a:ea typeface="华文新魏" panose="02010800040101010101" pitchFamily="2" charset="-122"/>
                <a:cs typeface="楷体" panose="02010609060101010101" charset="-122"/>
              </a:rPr>
              <a:t>11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  <a:cs typeface="楷体" panose="02010609060101010101" charset="-122"/>
              </a:rPr>
              <a:t>月</a:t>
            </a:r>
            <a:r>
              <a:rPr lang="en-US" altLang="zh-CN" sz="3200" dirty="0">
                <a:latin typeface="华文新魏" panose="02010800040101010101" pitchFamily="2" charset="-122"/>
                <a:ea typeface="华文新魏" panose="02010800040101010101" pitchFamily="2" charset="-122"/>
                <a:cs typeface="楷体" panose="02010609060101010101" charset="-122"/>
              </a:rPr>
              <a:t>11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  <a:cs typeface="楷体" panose="02010609060101010101" charset="-122"/>
              </a:rPr>
              <a:t>日</a:t>
            </a:r>
            <a:endParaRPr lang="zh-CN" altLang="en-US" sz="3200" dirty="0">
              <a:latin typeface="华文新魏" panose="02010800040101010101" pitchFamily="2" charset="-122"/>
              <a:ea typeface="华文新魏" panose="02010800040101010101" pitchFamily="2" charset="-122"/>
              <a:cs typeface="楷体" panose="02010609060101010101" charset="-122"/>
            </a:endParaRPr>
          </a:p>
        </p:txBody>
      </p:sp>
      <p:sp>
        <p:nvSpPr>
          <p:cNvPr id="2" name="TextBox 8"/>
          <p:cNvSpPr txBox="1"/>
          <p:nvPr/>
        </p:nvSpPr>
        <p:spPr>
          <a:xfrm>
            <a:off x="521335" y="1905"/>
            <a:ext cx="20402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活动二：</a:t>
            </a:r>
            <a:endParaRPr lang="en-US" altLang="zh-CN" sz="3200" b="1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32461" y="374676"/>
            <a:ext cx="6567261" cy="5408837"/>
            <a:chOff x="686465" y="968478"/>
            <a:chExt cx="6567261" cy="5408837"/>
          </a:xfrm>
        </p:grpSpPr>
        <p:pic>
          <p:nvPicPr>
            <p:cNvPr id="36866" name="图片 36865" descr="20070414_ef8b790d205557e77ed0YKlECm6uRKcR"/>
            <p:cNvPicPr>
              <a:picLocks noChangeAspect="1"/>
            </p:cNvPicPr>
            <p:nvPr/>
          </p:nvPicPr>
          <p:blipFill>
            <a:blip r:embed="rId1" cstate="print">
              <a:lum bright="-6000" contrast="12000"/>
            </a:blip>
            <a:srcRect t="5650" b="4446"/>
            <a:stretch>
              <a:fillRect/>
            </a:stretch>
          </p:blipFill>
          <p:spPr>
            <a:xfrm>
              <a:off x="686465" y="968478"/>
              <a:ext cx="6567261" cy="5408837"/>
            </a:xfrm>
            <a:prstGeom prst="rect">
              <a:avLst/>
            </a:prstGeom>
            <a:noFill/>
            <a:ln w="57150" cap="flat" cmpd="thinThick">
              <a:solidFill>
                <a:srgbClr val="800000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36867" name="六边形 36866"/>
            <p:cNvSpPr/>
            <p:nvPr/>
          </p:nvSpPr>
          <p:spPr>
            <a:xfrm>
              <a:off x="6047105" y="3783330"/>
              <a:ext cx="936625" cy="792163"/>
            </a:xfrm>
            <a:prstGeom prst="hexagon">
              <a:avLst>
                <a:gd name="adj" fmla="val 29559"/>
                <a:gd name="vf" fmla="val 115470"/>
              </a:avLst>
            </a:pr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dist="53882" dir="2699999" algn="ctr" rotWithShape="0">
                <a:srgbClr val="6600FF"/>
              </a:outerShdw>
            </a:effectLst>
          </p:spPr>
          <p:txBody>
            <a:bodyPr wrap="none" anchor="ctr"/>
            <a:lstStyle/>
            <a:p>
              <a:pPr algn="ctr" eaLnBrk="0" hangingPunct="0"/>
              <a:r>
                <a:rPr lang="zh-CN" altLang="en-US" b="1" dirty="0">
                  <a:solidFill>
                    <a:schemeClr val="bg1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Times New Roman" panose="02020603050405020304" pitchFamily="18" charset="0"/>
                  <a:ea typeface="黑体" panose="02010609060101010101" pitchFamily="49" charset="-122"/>
                </a:rPr>
                <a:t>东</a:t>
              </a:r>
              <a:endParaRPr lang="zh-CN" altLang="en-US" b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</a:endParaRPr>
            </a:p>
            <a:p>
              <a:pPr algn="ctr" eaLnBrk="0" hangingPunct="0"/>
              <a:r>
                <a:rPr lang="zh-CN" altLang="en-US" b="1" dirty="0">
                  <a:solidFill>
                    <a:schemeClr val="bg1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Times New Roman" panose="02020603050405020304" pitchFamily="18" charset="0"/>
                  <a:ea typeface="黑体" panose="02010609060101010101" pitchFamily="49" charset="-122"/>
                </a:rPr>
                <a:t>京</a:t>
              </a:r>
              <a:endParaRPr lang="zh-CN" altLang="en-US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36868" name="八边形 36867"/>
            <p:cNvSpPr/>
            <p:nvPr/>
          </p:nvSpPr>
          <p:spPr>
            <a:xfrm>
              <a:off x="4605655" y="3711893"/>
              <a:ext cx="720725" cy="649287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99FF99">
                    <a:gamma/>
                    <a:shade val="46275"/>
                    <a:invGamma/>
                  </a:srgbClr>
                </a:gs>
                <a:gs pos="100000">
                  <a:srgbClr val="99FF99"/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dist="63500" dir="3187806" algn="ctr" rotWithShape="0">
                <a:srgbClr val="6600FF"/>
              </a:outerShdw>
            </a:effectLst>
          </p:spPr>
          <p:txBody>
            <a:bodyPr wrap="none" anchor="ctr"/>
            <a:lstStyle/>
            <a:p>
              <a:pPr algn="ctr" eaLnBrk="0" hangingPunct="0"/>
              <a:r>
                <a:rPr lang="zh-TW" altLang="en-US" b="1" dirty="0">
                  <a:effectLst>
                    <a:outerShdw blurRad="38100" dist="38100" dir="2700000">
                      <a:srgbClr val="000000"/>
                    </a:outerShdw>
                  </a:effectLst>
                  <a:latin typeface="Times New Roman" panose="02020603050405020304" pitchFamily="18" charset="0"/>
                  <a:ea typeface="黑体" panose="02010609060101010101" pitchFamily="49" charset="-122"/>
                </a:rPr>
                <a:t>京</a:t>
              </a:r>
              <a:endParaRPr lang="zh-TW" altLang="en-US" b="1" dirty="0"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</a:endParaRPr>
            </a:p>
            <a:p>
              <a:pPr algn="ctr" eaLnBrk="0" hangingPunct="0"/>
              <a:r>
                <a:rPr lang="zh-TW" altLang="en-US" b="1" dirty="0">
                  <a:effectLst>
                    <a:outerShdw blurRad="38100" dist="38100" dir="2700000">
                      <a:srgbClr val="000000"/>
                    </a:outerShdw>
                  </a:effectLst>
                  <a:latin typeface="Times New Roman" panose="02020603050405020304" pitchFamily="18" charset="0"/>
                  <a:ea typeface="黑体" panose="02010609060101010101" pitchFamily="49" charset="-122"/>
                </a:rPr>
                <a:t>都</a:t>
              </a:r>
              <a:endParaRPr lang="zh-TW" altLang="en-US" b="1" dirty="0"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36869" name="八边形 36868"/>
            <p:cNvSpPr/>
            <p:nvPr/>
          </p:nvSpPr>
          <p:spPr>
            <a:xfrm>
              <a:off x="4102418" y="4646930"/>
              <a:ext cx="690562" cy="746125"/>
            </a:xfrm>
            <a:prstGeom prst="octagon">
              <a:avLst>
                <a:gd name="adj" fmla="val 29287"/>
              </a:avLst>
            </a:prstGeom>
            <a:gradFill rotWithShape="0">
              <a:gsLst>
                <a:gs pos="0">
                  <a:srgbClr val="FF99FF">
                    <a:gamma/>
                    <a:shade val="46275"/>
                    <a:invGamma/>
                  </a:srgbClr>
                </a:gs>
                <a:gs pos="100000">
                  <a:srgbClr val="FF99FF"/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dist="53882" dir="2699999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 eaLnBrk="0" hangingPunct="0"/>
              <a:r>
                <a:rPr lang="zh-TW" altLang="en-US" b="1" dirty="0">
                  <a:solidFill>
                    <a:srgbClr val="FFFF00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Times New Roman" panose="02020603050405020304" pitchFamily="18" charset="0"/>
                  <a:ea typeface="黑体" panose="02010609060101010101" pitchFamily="49" charset="-122"/>
                </a:rPr>
                <a:t>大</a:t>
              </a:r>
              <a:endParaRPr lang="zh-TW" altLang="en-US" b="1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</a:endParaRPr>
            </a:p>
            <a:p>
              <a:pPr algn="ctr" eaLnBrk="0" hangingPunct="0"/>
              <a:r>
                <a:rPr lang="zh-TW" altLang="en-US" b="1" dirty="0">
                  <a:solidFill>
                    <a:srgbClr val="FFFF00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latin typeface="Times New Roman" panose="02020603050405020304" pitchFamily="18" charset="0"/>
                  <a:ea typeface="黑体" panose="02010609060101010101" pitchFamily="49" charset="-122"/>
                </a:rPr>
                <a:t>阪</a:t>
              </a:r>
              <a:endParaRPr lang="zh-TW" altLang="en-US" b="1" dirty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7790607" y="1642647"/>
            <a:ext cx="3861207" cy="645160"/>
          </a:xfrm>
          <a:prstGeom prst="rect">
            <a:avLst/>
          </a:prstGeom>
          <a:solidFill>
            <a:schemeClr val="bg1">
              <a:alpha val="51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zh-CN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政治</a:t>
            </a:r>
            <a:r>
              <a:rPr lang="en-US" altLang="zh-CN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:</a:t>
            </a:r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废</a:t>
            </a:r>
            <a:r>
              <a:rPr lang="zh-CN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藩置</a:t>
            </a:r>
            <a:r>
              <a:rPr lang="zh-CN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县</a:t>
            </a:r>
            <a:endParaRPr lang="zh-CN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36870" name="矩形 36869"/>
          <p:cNvSpPr/>
          <p:nvPr/>
        </p:nvSpPr>
        <p:spPr>
          <a:xfrm>
            <a:off x="4585122" y="5156862"/>
            <a:ext cx="2514600" cy="6096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 eaLnBrk="0" hangingPunct="0"/>
            <a:r>
              <a:rPr lang="zh-TW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三府七十二</a:t>
            </a:r>
            <a:r>
              <a:rPr lang="zh-CN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县</a:t>
            </a:r>
            <a:endParaRPr lang="zh-CN" alt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2" name="下箭头 11"/>
          <p:cNvSpPr/>
          <p:nvPr/>
        </p:nvSpPr>
        <p:spPr>
          <a:xfrm>
            <a:off x="9396474" y="2650328"/>
            <a:ext cx="898478" cy="857534"/>
          </a:xfrm>
          <a:prstGeom prst="downArrow">
            <a:avLst/>
          </a:prstGeom>
          <a:noFill/>
          <a:ln w="603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8083860" y="3612546"/>
            <a:ext cx="3561169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kern="1200" cap="none" spc="0" normalizeH="0" baseline="0" noProof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加强了中央集权</a:t>
            </a:r>
            <a:endParaRPr kumimoji="0" lang="zh-CN" altLang="en-US" sz="3600" b="1" kern="1200" cap="none" spc="0" normalizeH="0" baseline="0" noProof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4" name="图片 13" descr="7c55dccfc257c0612d180aa811af7e0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50475" y="1905"/>
            <a:ext cx="1749425" cy="1449070"/>
          </a:xfrm>
          <a:prstGeom prst="rect">
            <a:avLst/>
          </a:prstGeom>
        </p:spPr>
      </p:pic>
      <p:pic>
        <p:nvPicPr>
          <p:cNvPr id="15" name="图形 16"/>
          <p:cNvPicPr>
            <a:picLocks noChangeAspect="1"/>
          </p:cNvPicPr>
          <p:nvPr/>
        </p:nvPicPr>
        <p:blipFill>
          <a:blip r:embed="rId3" cstate="print">
            <a:lum bright="42000"/>
          </a:blip>
          <a:srcRect b="19007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  <p:pic>
        <p:nvPicPr>
          <p:cNvPr id="16" name="图片 15" descr="5d7578a7f73fefea809f2f8d9e4b400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396730" y="5943600"/>
            <a:ext cx="2796829" cy="96498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7c55dccfc257c0612d180aa811af7e0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150475" y="1905"/>
            <a:ext cx="1749425" cy="1449070"/>
          </a:xfrm>
          <a:prstGeom prst="rect">
            <a:avLst/>
          </a:prstGeom>
        </p:spPr>
      </p:pic>
      <p:pic>
        <p:nvPicPr>
          <p:cNvPr id="15" name="图形 16"/>
          <p:cNvPicPr>
            <a:picLocks noChangeAspect="1"/>
          </p:cNvPicPr>
          <p:nvPr/>
        </p:nvPicPr>
        <p:blipFill>
          <a:blip r:embed="rId2" cstate="print">
            <a:lum bright="42000"/>
          </a:blip>
          <a:srcRect b="19007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  <p:pic>
        <p:nvPicPr>
          <p:cNvPr id="16" name="图片 15" descr="5d7578a7f73fefea809f2f8d9e4b400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96730" y="5943600"/>
            <a:ext cx="2796829" cy="964988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712359" y="1472647"/>
            <a:ext cx="894194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       明治九年，官吏总数为</a:t>
            </a:r>
            <a:r>
              <a:rPr lang="en-US" altLang="zh-CN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23135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名，其中</a:t>
            </a:r>
            <a:r>
              <a:rPr lang="zh-CN" altLang="en-US" sz="3200" dirty="0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前武士共计</a:t>
            </a:r>
            <a:r>
              <a:rPr lang="en-US" altLang="zh-CN" sz="3200" dirty="0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17935</a:t>
            </a:r>
            <a:r>
              <a:rPr lang="zh-CN" altLang="en-US" sz="3200" dirty="0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人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，占据</a:t>
            </a:r>
            <a:r>
              <a:rPr lang="en-US" altLang="zh-CN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77.5%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这一比例直到明治十三年一直保持在</a:t>
            </a:r>
            <a:r>
              <a:rPr lang="en-US" altLang="zh-CN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73%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以上。           </a:t>
            </a:r>
            <a:endParaRPr lang="en-US" altLang="zh-CN" sz="3200" dirty="0" smtClean="0"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                             ——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福地重孝《士族与士族意识》</a:t>
            </a:r>
            <a:endParaRPr lang="zh-CN" altLang="en-US" sz="3200" dirty="0" smtClean="0"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7c55dccfc257c0612d180aa811af7e0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150475" y="1905"/>
            <a:ext cx="1749425" cy="1449070"/>
          </a:xfrm>
          <a:prstGeom prst="rect">
            <a:avLst/>
          </a:prstGeom>
        </p:spPr>
      </p:pic>
      <p:pic>
        <p:nvPicPr>
          <p:cNvPr id="15" name="图形 16"/>
          <p:cNvPicPr>
            <a:picLocks noChangeAspect="1"/>
          </p:cNvPicPr>
          <p:nvPr/>
        </p:nvPicPr>
        <p:blipFill>
          <a:blip r:embed="rId2" cstate="print">
            <a:lum bright="42000"/>
          </a:blip>
          <a:srcRect b="19007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  <p:pic>
        <p:nvPicPr>
          <p:cNvPr id="16" name="图片 15" descr="5d7578a7f73fefea809f2f8d9e4b400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96730" y="5943600"/>
            <a:ext cx="2796829" cy="964988"/>
          </a:xfrm>
          <a:prstGeom prst="rect">
            <a:avLst/>
          </a:prstGeom>
        </p:spPr>
      </p:pic>
      <p:sp>
        <p:nvSpPr>
          <p:cNvPr id="6" name="文本框 29698"/>
          <p:cNvSpPr txBox="1"/>
          <p:nvPr/>
        </p:nvSpPr>
        <p:spPr>
          <a:xfrm>
            <a:off x="1114033" y="2848859"/>
            <a:ext cx="2480310" cy="70675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000" b="1" dirty="0">
                <a:latin typeface="Times New Roman" panose="02020603050405020304" pitchFamily="18" charset="0"/>
                <a:ea typeface="宋体" panose="02010600030101010101" pitchFamily="2" charset="-122"/>
              </a:rPr>
              <a:t>明治政府颁发的地契</a:t>
            </a:r>
            <a:endParaRPr lang="zh-CN" altLang="en-US" sz="20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允许土地自由买卖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7" name="图片 6" descr="地契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1076" y="263090"/>
            <a:ext cx="3401060" cy="2524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659063" y="605647"/>
            <a:ext cx="5346700" cy="230832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Tx/>
              <a:defRPr/>
            </a:pPr>
            <a:r>
              <a:rPr lang="zh-CN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经济</a:t>
            </a:r>
            <a:r>
              <a:rPr lang="en-US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:</a:t>
            </a:r>
            <a:endParaRPr lang="en-US" alt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</a:t>
            </a:r>
            <a:r>
              <a:rPr lang="en-US" altLang="zh-CN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</a:t>
            </a:r>
            <a:r>
              <a:rPr lang="zh-CN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推行</a:t>
            </a:r>
            <a:r>
              <a:rPr lang="zh-CN" altLang="en-US" sz="32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地税改革</a:t>
            </a:r>
            <a:r>
              <a: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，在</a:t>
            </a:r>
            <a:r>
              <a:rPr lang="en-US" altLang="zh-C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“</a:t>
            </a:r>
            <a:r>
              <a:rPr lang="zh-CN" altLang="en-US" sz="32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殖产兴业</a:t>
            </a:r>
            <a:r>
              <a:rPr lang="en-US" altLang="zh-C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”</a:t>
            </a:r>
            <a:r>
              <a: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的口号下，大力发展近代经济。</a:t>
            </a:r>
            <a:endParaRPr lang="zh-CN" alt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219273" y="3908039"/>
            <a:ext cx="6573770" cy="1814830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  <a:prstDash val="dash"/>
            <a:miter lim="800000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殖产兴业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：就是运用</a:t>
            </a:r>
            <a:r>
              <a:rPr kumimoji="0" lang="zh-CN" alt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国家政权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的力量，以各种政策为杠杆，以</a:t>
            </a:r>
            <a:r>
              <a:rPr kumimoji="0" lang="zh-CN" alt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国营军工企业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为主导，移植西方的样板企业，大力扶持日本</a:t>
            </a:r>
            <a:r>
              <a:rPr kumimoji="0" lang="zh-CN" alt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资本主义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的成长。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pic>
        <p:nvPicPr>
          <p:cNvPr id="10" name="图片 9" descr="纺纱厂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4085" y="3595112"/>
            <a:ext cx="3462655" cy="23742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30725"/>
          <p:cNvSpPr txBox="1"/>
          <p:nvPr/>
        </p:nvSpPr>
        <p:spPr>
          <a:xfrm>
            <a:off x="1074031" y="5979969"/>
            <a:ext cx="3158921" cy="400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000" b="1" dirty="0">
                <a:latin typeface="Times New Roman" panose="02020603050405020304" pitchFamily="18" charset="0"/>
                <a:ea typeface="宋体" panose="02010600030101010101" pitchFamily="2" charset="-122"/>
              </a:rPr>
              <a:t>19世纪70年代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的日本工厂</a:t>
            </a:r>
            <a:endParaRPr lang="zh-CN" altLang="en-US" sz="20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7c55dccfc257c0612d180aa811af7e0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150475" y="1905"/>
            <a:ext cx="1749425" cy="1449070"/>
          </a:xfrm>
          <a:prstGeom prst="rect">
            <a:avLst/>
          </a:prstGeom>
        </p:spPr>
      </p:pic>
      <p:pic>
        <p:nvPicPr>
          <p:cNvPr id="15" name="图形 16"/>
          <p:cNvPicPr>
            <a:picLocks noChangeAspect="1"/>
          </p:cNvPicPr>
          <p:nvPr/>
        </p:nvPicPr>
        <p:blipFill>
          <a:blip r:embed="rId2" cstate="print">
            <a:lum bright="42000"/>
          </a:blip>
          <a:srcRect b="19007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  <p:pic>
        <p:nvPicPr>
          <p:cNvPr id="16" name="图片 15" descr="5d7578a7f73fefea809f2f8d9e4b400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96730" y="5943600"/>
            <a:ext cx="2796829" cy="96498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304818" y="1493196"/>
            <a:ext cx="1000703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        到了</a:t>
            </a:r>
            <a:r>
              <a:rPr lang="en-US" altLang="zh-CN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1890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年，日本已有</a:t>
            </a:r>
            <a:r>
              <a:rPr lang="en-US" altLang="zh-CN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440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人，其私有财产超过</a:t>
            </a:r>
            <a:r>
              <a:rPr lang="en-US" altLang="zh-CN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50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万日元。这些金融企业界人士，</a:t>
            </a:r>
            <a:r>
              <a:rPr lang="zh-CN" altLang="en-US" sz="3200" dirty="0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多具武士背景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，或是武士家人，其</a:t>
            </a:r>
            <a:r>
              <a:rPr lang="zh-CN" altLang="en-US" sz="3200" dirty="0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精神态度皆与武士相同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。</a:t>
            </a:r>
            <a:endParaRPr lang="zh-CN" altLang="en-US" sz="3200" dirty="0" smtClean="0"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                         ——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朱永德《财阀集团与日本帝国主义》</a:t>
            </a:r>
            <a:endParaRPr lang="en-US" altLang="zh-CN" sz="3200" dirty="0" smtClean="0"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7c55dccfc257c0612d180aa811af7e0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150475" y="1905"/>
            <a:ext cx="1749425" cy="1449070"/>
          </a:xfrm>
          <a:prstGeom prst="rect">
            <a:avLst/>
          </a:prstGeom>
        </p:spPr>
      </p:pic>
      <p:pic>
        <p:nvPicPr>
          <p:cNvPr id="15" name="图形 16"/>
          <p:cNvPicPr>
            <a:picLocks noChangeAspect="1"/>
          </p:cNvPicPr>
          <p:nvPr/>
        </p:nvPicPr>
        <p:blipFill>
          <a:blip r:embed="rId2" cstate="print">
            <a:lum bright="42000"/>
          </a:blip>
          <a:srcRect b="19007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  <p:pic>
        <p:nvPicPr>
          <p:cNvPr id="16" name="图片 15" descr="5d7578a7f73fefea809f2f8d9e4b400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96730" y="5943600"/>
            <a:ext cx="2796829" cy="96498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766764" y="1545787"/>
            <a:ext cx="54252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zh-CN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社会生活：</a:t>
            </a:r>
            <a:endParaRPr lang="en-US" altLang="zh-CN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lvl="0">
              <a:spcBef>
                <a:spcPct val="0"/>
              </a:spcBef>
            </a:pPr>
            <a:r>
              <a:rPr lang="en-US" altLang="zh-CN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</a:t>
            </a:r>
            <a:r>
              <a:rPr lang="zh-CN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提倡</a:t>
            </a:r>
            <a:r>
              <a:rPr lang="en-US" altLang="zh-CN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“</a:t>
            </a:r>
            <a:r>
              <a:rPr lang="zh-CN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文明开化</a:t>
            </a:r>
            <a:r>
              <a:rPr lang="en-US" altLang="zh-CN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”</a:t>
            </a:r>
            <a:r>
              <a:rPr lang="zh-CN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，</a:t>
            </a:r>
            <a:r>
              <a:rPr lang="zh-CN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向西方学习，</a:t>
            </a:r>
            <a:r>
              <a:rPr lang="zh-CN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改造教育、文化和生活方式。</a:t>
            </a:r>
            <a:endParaRPr lang="zh-CN" alt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8" name="Picture 2" descr="10"/>
          <p:cNvPicPr>
            <a:picLocks noChangeAspect="1" noChangeArrowheads="1"/>
          </p:cNvPicPr>
          <p:nvPr/>
        </p:nvPicPr>
        <p:blipFill>
          <a:blip r:embed="rId4" cstate="print"/>
          <a:srcRect t="23888"/>
          <a:stretch>
            <a:fillRect/>
          </a:stretch>
        </p:blipFill>
        <p:spPr>
          <a:xfrm>
            <a:off x="3363595" y="1861820"/>
            <a:ext cx="3180080" cy="4386580"/>
          </a:xfrm>
          <a:prstGeom prst="rect">
            <a:avLst/>
          </a:prstGeom>
          <a:noFill/>
        </p:spPr>
      </p:pic>
      <p:pic>
        <p:nvPicPr>
          <p:cNvPr id="9" name="Picture 3" descr="9"/>
          <p:cNvPicPr>
            <a:picLocks noChangeAspect="1" noChangeArrowheads="1"/>
          </p:cNvPicPr>
          <p:nvPr/>
        </p:nvPicPr>
        <p:blipFill>
          <a:blip r:embed="rId5" cstate="print"/>
          <a:srcRect t="21645"/>
          <a:stretch>
            <a:fillRect/>
          </a:stretch>
        </p:blipFill>
        <p:spPr bwMode="auto">
          <a:xfrm>
            <a:off x="0" y="0"/>
            <a:ext cx="3363291" cy="456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7c55dccfc257c0612d180aa811af7e0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150475" y="1905"/>
            <a:ext cx="1749425" cy="1449070"/>
          </a:xfrm>
          <a:prstGeom prst="rect">
            <a:avLst/>
          </a:prstGeom>
        </p:spPr>
      </p:pic>
      <p:pic>
        <p:nvPicPr>
          <p:cNvPr id="17" name="图形 16"/>
          <p:cNvPicPr>
            <a:picLocks noChangeAspect="1"/>
          </p:cNvPicPr>
          <p:nvPr/>
        </p:nvPicPr>
        <p:blipFill>
          <a:blip r:embed="rId2" cstate="print">
            <a:lum bright="42000"/>
          </a:blip>
          <a:srcRect b="19007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  <p:pic>
        <p:nvPicPr>
          <p:cNvPr id="27" name="图片 26" descr="5d7578a7f73fefea809f2f8d9e4b400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96730" y="5943600"/>
            <a:ext cx="2796829" cy="964988"/>
          </a:xfrm>
          <a:prstGeom prst="rect">
            <a:avLst/>
          </a:prstGeom>
        </p:spPr>
      </p:pic>
      <p:pic>
        <p:nvPicPr>
          <p:cNvPr id="2050" name="Picture 2" descr="C:\Users\Haier\Desktop\timg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274818">
            <a:off x="302287" y="1976027"/>
            <a:ext cx="4140709" cy="2416005"/>
          </a:xfrm>
          <a:prstGeom prst="rect">
            <a:avLst/>
          </a:prstGeom>
          <a:noFill/>
        </p:spPr>
      </p:pic>
      <p:pic>
        <p:nvPicPr>
          <p:cNvPr id="2054" name="Picture 6" descr="C:\Users\Haier\Desktop\QJ81013310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79309" y="1241348"/>
            <a:ext cx="5066149" cy="3368773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7c55dccfc257c0612d180aa811af7e0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150475" y="1905"/>
            <a:ext cx="1749425" cy="1449070"/>
          </a:xfrm>
          <a:prstGeom prst="rect">
            <a:avLst/>
          </a:prstGeom>
        </p:spPr>
      </p:pic>
      <p:pic>
        <p:nvPicPr>
          <p:cNvPr id="15" name="图形 16"/>
          <p:cNvPicPr>
            <a:picLocks noChangeAspect="1"/>
          </p:cNvPicPr>
          <p:nvPr/>
        </p:nvPicPr>
        <p:blipFill>
          <a:blip r:embed="rId2" cstate="print">
            <a:lum bright="42000"/>
          </a:blip>
          <a:srcRect b="19007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  <p:pic>
        <p:nvPicPr>
          <p:cNvPr id="16" name="图片 15" descr="5d7578a7f73fefea809f2f8d9e4b400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96730" y="5943600"/>
            <a:ext cx="2796829" cy="96498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57548" y="1957661"/>
            <a:ext cx="11106364" cy="1499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1882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年，日本中学教职员中</a:t>
            </a:r>
            <a:r>
              <a:rPr lang="en-US" altLang="zh-CN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80%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，初等学校中</a:t>
            </a:r>
            <a:r>
              <a:rPr lang="en-US" altLang="zh-CN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40%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是</a:t>
            </a:r>
            <a:r>
              <a:rPr lang="zh-CN" altLang="en-US" sz="3200" dirty="0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士族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。</a:t>
            </a:r>
            <a:endParaRPr lang="zh-CN" altLang="en-US" sz="3200" dirty="0" smtClean="0"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                                              </a:t>
            </a:r>
            <a:r>
              <a:rPr lang="en-US" altLang="zh-CN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——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石户谷哲夫《日本教员史研究》</a:t>
            </a:r>
            <a:endParaRPr lang="zh-CN" altLang="en-US" sz="3200" dirty="0" smtClean="0"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3" name="Rectangle 23"/>
          <p:cNvSpPr>
            <a:spLocks noChangeArrowheads="1"/>
          </p:cNvSpPr>
          <p:nvPr/>
        </p:nvSpPr>
        <p:spPr bwMode="auto">
          <a:xfrm>
            <a:off x="7639736" y="641368"/>
            <a:ext cx="3130704" cy="206210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军事：</a:t>
            </a:r>
            <a:endParaRPr lang="en-US" altLang="zh-CN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实行</a:t>
            </a:r>
            <a:r>
              <a:rPr lang="zh-CN" altLang="en-US" sz="32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征兵制</a:t>
            </a:r>
            <a:r>
              <a:rPr lang="zh-CN" alt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，建新式军队，</a:t>
            </a:r>
            <a:r>
              <a:rPr lang="zh-CN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提倡“</a:t>
            </a:r>
            <a:r>
              <a:rPr lang="zh-CN" altLang="en-US" sz="32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武士道</a:t>
            </a:r>
            <a:r>
              <a:rPr lang="zh-CN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”精神。</a:t>
            </a:r>
            <a:endParaRPr lang="zh-CN" alt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下箭头 8"/>
          <p:cNvSpPr/>
          <p:nvPr/>
        </p:nvSpPr>
        <p:spPr>
          <a:xfrm>
            <a:off x="8755301" y="2845520"/>
            <a:ext cx="898478" cy="666466"/>
          </a:xfrm>
          <a:prstGeom prst="downArrow">
            <a:avLst/>
          </a:prstGeom>
          <a:noFill/>
          <a:ln w="603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7748905" y="3654425"/>
            <a:ext cx="3212465" cy="2061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3200" b="1" kern="1200" cap="none" spc="0" normalizeH="0" baseline="0" noProof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实现军队近代化，但保留封建残余，走上对外侵略扩张道路。</a:t>
            </a:r>
            <a:endParaRPr kumimoji="0" lang="zh-CN" altLang="en-US" sz="3200" b="1" kern="1200" cap="none" spc="0" normalizeH="0" baseline="0" noProof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1116" y="4979331"/>
            <a:ext cx="64803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</a:rPr>
              <a:t>武士道精神：忠君、服从、不怕死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7" name="图片 6" descr="168500044606b6aeca46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18515" y="641350"/>
            <a:ext cx="5589270" cy="377444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3" grpId="0"/>
      <p:bldP spid="9" grpId="0" animBg="1"/>
      <p:bldP spid="10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7c55dccfc257c0612d180aa811af7e0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150475" y="1905"/>
            <a:ext cx="1749425" cy="1449070"/>
          </a:xfrm>
          <a:prstGeom prst="rect">
            <a:avLst/>
          </a:prstGeom>
        </p:spPr>
      </p:pic>
      <p:pic>
        <p:nvPicPr>
          <p:cNvPr id="17" name="图形 16"/>
          <p:cNvPicPr>
            <a:picLocks noChangeAspect="1"/>
          </p:cNvPicPr>
          <p:nvPr/>
        </p:nvPicPr>
        <p:blipFill>
          <a:blip r:embed="rId2" cstate="print">
            <a:lum bright="42000"/>
          </a:blip>
          <a:srcRect b="19007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  <p:pic>
        <p:nvPicPr>
          <p:cNvPr id="27" name="图片 26" descr="5d7578a7f73fefea809f2f8d9e4b400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96730" y="5943600"/>
            <a:ext cx="2796829" cy="964988"/>
          </a:xfrm>
          <a:prstGeom prst="rect">
            <a:avLst/>
          </a:prstGeom>
        </p:spPr>
      </p:pic>
      <p:pic>
        <p:nvPicPr>
          <p:cNvPr id="6146" name="Picture 2" descr="C:\Users\Haier\Desktop\1543232957_16995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81421" y="728721"/>
            <a:ext cx="3142857" cy="942857"/>
          </a:xfrm>
          <a:prstGeom prst="rect">
            <a:avLst/>
          </a:prstGeom>
          <a:noFill/>
        </p:spPr>
      </p:pic>
      <p:pic>
        <p:nvPicPr>
          <p:cNvPr id="7" name="Picture 3" descr="C:\Users\Thinkpad\Desktop\PNG\1_0002_图层-5-副本.png"/>
          <p:cNvPicPr>
            <a:picLocks noChangeAspect="1" noChangeArrowheads="1"/>
          </p:cNvPicPr>
          <p:nvPr/>
        </p:nvPicPr>
        <p:blipFill>
          <a:blip r:embed="rId5" cstate="email">
            <a:grayscl/>
          </a:blip>
          <a:srcRect/>
          <a:stretch>
            <a:fillRect/>
          </a:stretch>
        </p:blipFill>
        <p:spPr bwMode="auto">
          <a:xfrm rot="6501704">
            <a:off x="455350" y="161224"/>
            <a:ext cx="2108389" cy="194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Haier\Documents\Tencent Files\53537913\FileRecv\6_副本_副本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6058" y="771524"/>
            <a:ext cx="688467" cy="829479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4561727" y="1705510"/>
            <a:ext cx="71610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dirty="0" smtClean="0">
                <a:solidFill>
                  <a:srgbClr val="333333"/>
                </a:solidFill>
                <a:latin typeface="Georgia" panose="02040502050405020303" pitchFamily="18" charset="0"/>
                <a:ea typeface="宋体" panose="02010600030101010101" pitchFamily="2" charset="-122"/>
                <a:cs typeface="Calibri" panose="020F0502020204030204" charset="0"/>
              </a:rPr>
              <a:t>               </a:t>
            </a:r>
            <a:r>
              <a:rPr lang="en-US" altLang="zh-CN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1876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年明治天皇颁布</a:t>
            </a:r>
            <a:r>
              <a:rPr lang="en-US" altLang="zh-CN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《</a:t>
            </a:r>
            <a:r>
              <a:rPr lang="zh-CN" altLang="en-US" sz="3200" dirty="0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废刀令</a:t>
            </a:r>
            <a:r>
              <a:rPr lang="en-US" altLang="zh-CN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》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，废止了武士随身带刀的权利，武士的暮钟敲响， 此举也推动了日本常备军的建立。 尽管边远省份的武士还进行过反抗，但是最终随着整个日本进入</a:t>
            </a:r>
            <a:r>
              <a:rPr lang="zh-CN" altLang="en-US" sz="3200" dirty="0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工业时代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，武士阶层消亡了。</a:t>
            </a:r>
            <a:endParaRPr lang="zh-CN" altLang="en-US" sz="3200" dirty="0" smtClean="0"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</a:endParaRPr>
          </a:p>
        </p:txBody>
      </p:sp>
      <p:sp>
        <p:nvSpPr>
          <p:cNvPr id="91139" name="AutoShape 3" descr="data:image/jpeg;base64,/9j/4AAQSkZJRgABAQAAAQABAAD/2wBDAAgGBgcGBQgHBwcJCQgKDBQNDAsLDBkSEw8UHRofHh0aHBwgJC4nICIsIxwcKDcpLDAxNDQ0Hyc5PTgyPC4zNDL/2wBDAQkJCQwLDBgNDRgyIRwhMjIyMjIyMjIyMjIyMjIyMjIyMjIyMjIyMjIyMjIyMjIyMjIyMjIyMjIyMjIyMjIyMjL/wAARCADSAk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rUNTsdIsnvdQuora2TG6WVgFBPYEc1lL4/8ACDjK+JtKODgH7QvX865b4v6lp1notra3cUr3bl5rNkcKsUqqVDN6qCwAHvXFT/YUubBtRtbiOGG0mW1sIVVZbaUgsqyBTtaLPKsSGLLk+lQVGN4nrZ+Ifg4Eg+J9KUg4INwvX86X/hYng0A/8VRpP4XK188yzfDpLVXe78TXFy/LqAke18ck5GDzk4HWmxf8K4kiI/trxNDxgD7OrAZ69DWnKLlifQ4+Ivgw/wDM0aXn/r4Wl/4WJ4M/6GnSf/Alf8a+eTL8PVRimq+J52PAHkov4kknI9jxTIh8P2Ybtf1+JASdr2CHHvlW/pRyByxPon/hYng3OB4o0n/wKX/GgfEPwaenijScD/p5Uf1r58Fv8NS4Z/E3iF17gWYAqdLH4Z3RS3i8Qa+WUFoy1sNq4GTgHHYGp5WHLE9+PxD8G4/5GjSP/Atf8aT/AIWH4N/6GjSf/ApK+e1t/hjtct4g107jnd9hXIJ5NNey+GTqFj8S66OQcfYAf5YosHLE+hj8QvBv/Q06T/4FL/jR/wALB8HgZ/4SnScf9fS/4186Gw+Gm3A8TayDnqdOB/rQ1j8NWwG8TazgcgDTQP607ByxPoo/EPwd38U6T+F0v+NOHxA8HnkeKNJP0ul/xr5xbTfhmQxHibWQSMDOndP1pDpnwyKgHxNrRPdv7OHP60rMLI+kB4+8IN08T6V/4FKP605PHPhRydniTS2xycXSnH6182rpnwvAO7xLrZPbGngf1p7aZ8LScr4k1xfT/QAaOULRPpEeN/C7Y2+IdLIPQG5X/GlHjXwxll/4SDTCVODi5Xg/nXzSdM+GpIP/AAlOs+w/sxf8ae2nfDp7Yo3i3Vc7sgDSVBxjvg8/XNHKxrlPpb/hMvDOM/8ACQaZ/wCBK/40o8X+HCONe00+4uV/xr5ok0H4aYQ/8JlqJyoJ26bnH154NTw+GfhlNGCPG93GckHzLAA/lRZ9RWjc+kD4v8OA869poP8A19L/AI05PFfh5ydmt6c2PS5X/GvnmPwp8NlUY+IDfjZL/UUP4T+GTEE+PnJz94Waj+lHKDUT6G/4Srw//wBBrT//AAIX/Gj/AISrQP8AoN6f/wCBCf4189r4W+GKuF/4Tpy+0/ObQY69/elj8JfDVyqDx4ApGVL2igKPQnrmny32BKJ9DDxForhcatYsG+7i4Xn6V574q+K+o+HfEN5p9p4bbU7WBUdbmO4IB3KGIyFYHGexFefN4N+GnD/8J4mFzlfs65PHt/8AXrNn8Ja5HFPLpnhy5uNHQl7a+XcBLADuWUKGGCV+YY70+V9R2ifR+leI7G/0i0vZbm2geaFJWiaYExllBKnODkE46DpWqL60Kgi6gIIznzF/xr5on8IfDyVzcP8AEMSNLlzvtQzZPPzEnOeec85pn/CFeAAD/wAXAtS23j/RhgfhjrRy9hcqex9NfbbX/n6h/wC/i/40fbbT/n5g/wC/i/418xL4I8FqwWPx3pkhfqphJP4HHFTQ+CvB8snlR+NtMwisWAtwcj2ZhyR+tCiwUD6X+22v/PzB/wB/F/xpPttr/wA/EP8A39H+NfMo8EeGpWLHxpozSMTkvEV5PI4C4pX8D+FZMr/wmmiRkgH5QeF6nt1yM/Tinylezv1sfTP221/5+If+/o/xpftlr/z8w/8Afxf8a+ZR8O/CsiNKnj3SGCj5uAoHpxTT8OvCrxt5HjrSWaPDTMTgKvcgY5PtS5Rezt1ufTn2y1/5+Yf+/i/40v221/5+Yf8Av4v+NfMC/D3wwkQkPjnRGjDZL8k/TGOaF8A+GGZyvjnRCqnADKR8p5GTjr70KFw5D6e+2Wp6XEJP/XRf8aPtNuc/v4uDg/vB/jXzCPAfhvPHjbQATxzuP9BVpfAegx5kfxhoskUjKSA7dOmNo5J9D2ocbDVNPd2PpYXEOf8AWx/99j/GnCaM9JE/76FfMTfD3TIJMv420OIklgDMzHb2PHcfWkbwPp6KTD490V+doUzyoMnnGc+1HK3sJ00up9PCRDnDocdcMKdvTGdy49dwr5hTwLbRhjH450XGwiQm7kA3enByRVpfA8AhITxvpjD5CRDeSNt5/ulgCvr6UcjD2Z9Kbl4+YZPTkc0BgRwQeccHv6V81yeDWM7rF4shlESuwmhujtVhjKjc4OOeCO+aa3hDVIArWuswOm8vlNbVDC2Bh2y/fJyRyMUnBh7M+lSQfQ8461S1O8XT9Lu9QKGVLaB5WRW5O1S2OuO1fOn/AAiGuiJ2GrWcIQb28zXgSxOckBWP3uuTzxT4/Bet2yu8viDTFtjh2P8AbJKleDuK5w2PfrSs0EYXdrnqfgz4o23jLWxplvpF3aFrVrjzZWUqcFRgY/3q9DUEg8HOeen9K+S5ZdRt5WS0hlvI4mkVb60SUecM43KyY+U527QduVJxya24fCviSdRNBr1owlVXdW11o2DEA7WUtkMuQKbjpqDjZ2ufTWD6H8qMH0P5V82r4O8YSKSutwEAbmZfEDEMf7v3uPrzVi38CeN5ExHrUPI3bV16T5c9uCfz70lEmx9FYPofyowfQ/lXzofAPj1mYjVyYh/EuvPjP4mmS+A/HsIUyeIWhVhnD66wxz9eaOULH0dg+h/KjB9DXzgvgj4gG3Drrk0pLbU2a9hc+gOeTT7bRfGtjc3MdzruoWzwWrTCNb77Q8qEk4iAyWYBTk4zg5FOw7H0Zg+horwm1s9V1LUZI4vFjLEluHLNfsTaglgqqRgtu+8N43KoG4A1BaX2v3ksSL4zulL3RtJ5I5lfY4JDAqF+RAVXEjcsDgDmpsHKe+0Zr55gg+Jd3EZofE8ciFiPMGqRKGVSRnaVyuSO9Xf7M+MR+7rhP/cRg/8AiafKKx7xkeopcj1rww6Z8ZgxV9XfIGdou7YNj1+7VU2/xjEYYay/H33NzbFAfQHHU9AKdg5We+5HrRXgSt8aIwHe6uSFOSv+jll/3ugAq6l58ZiC4yVUFuUgO4D6N/WlyhyM9worxE6p8aEAItbY46loYxj/AHiW4FNbW/jQo3fZtMbH8KCIk/Qbuadg5We4UV4gdb+M4G82NuGJwqGCMBj6D5+tRvrvxoDbTp4HqRbRAL+JfiiwWZ7nQa8Gk8RfGJNytbICpAZVihLL9Rv4FNTxH8YH37YVbaQMCGHPP/A6OUOU97+tHHavBj4n+MEB+a1iY4+7LBFgfk3Wov8AhN/i4hJbT7ZvpaAge/DU1TbegcrPfqQ9q8DTx18VmnhifT7VWnkWNS1lwCe5O7gD1PFO1Dx94405r+0utS0mPULLBeFbMvuVsbWDqSuT0wcYzSaa3H7OTPet3uKKyNHvJrzR7S4vY4orqSJTMijIVsciipuHIzzf45aXPc2Wi6hHHHLFbTyRSK/3QGUHLHoOUx9SB3ryU286mSCJzHA0ksjIkhCmRVPltt6gBSRjnFfVuoada6nZtaX1tFcQN96OVcq31rnj8NPCIO6PQLNGwQSi7TgjB6UjSFSPLyyPkg2dwUTKqVVQMqw4z/Wl/s242KCqBSDj5wea+of+FK+Bxj/iVSgA5wLiT/4ql/4Ur4G6DSpAeuftEnH/AI9WntH2J90+XE0u5JbOwcdAw59qQaTdEAlUG44GXAFfUg+C3gpWDDTHyDn/AI+ZOf1px+DPgooUOmSEH/p4k4/Wn7VjtDufLR0i6J+VIiC2ABKuf5006Vd7TmLjdjcXXH86+o/+FKeCCp/4lkv/AIFS/wDxVH/ClPBG0L/ZsxAOcfa5f/iqPasVodz5aOn3DqWSIAZxtDDP5Z9aWPSrxy+xF+QFm/eKMAe+evPSvqT/AIUn4G/6Bkw9/tch/wDZqST4JeCGUAaZKD3xcSc/X5hUup5CtHufLEmn3CZyFJBAOJFbk+mDSHTrkKGMeFJwDuFfVf8AwpbwOAANKmUAfw3k3P4bqUfBbwMMf8Suc9/+P2Yf+zUlIXunyoLC4IOV6Y7juae+nXm0/uyQrYOCDz7Y7V9U/wDClvAjctpM7fW9m/8AiqQ/BTwHjC6TKPpeTf8AxVNzQXifKQ0+5yB5TAnpninNpt6vW2mPuFJr6qPwU8Ck5OlXH/gZL/8AFUv/AApXwN/Dplwp9RezZ/8AQqSmF0fKa2F2RnyGwPXAI/OlFjdhlAiYE9DxgV9Un4J+ByD/AMS+5B/vG8lP/s1H/Ck/A+BjT7gev+lzc/8Aj1Up9xaHyr9jusH9zJjuADzSfYbtif3ExI9EY/0r6pPwS8EE/wDHjdD6Xkv9WpjfA7wUT8tteKfX7W/+NPnQ1Y+WlsrwkbbeU/8AAD/hVmPT79lwLaUnI/gPqenavpwfA3wTkf6LeDH/AE9v/jTh8EPBKjBs7s+/2yQf1pc6GnFHy/8A2Ze4DfZmGQPvYB/I801tPvlbe1swHTlcA19Sf8KS8E4/487vjp/psn+NOPwU8FEcWd2D/e+2y/8AxVPnXQG4s+XBpmokH/RjgjqcdPUc9KmfV9UKLA19eExIsSKJmARVGAoAOMYFfTJ+CvgsnD2l2zAck3kv/wAVXh0Ol2954ztdHktBBaz6oti+FAdEErJtywyWAAyTzRzXBJHJvpuohhm3lG35gSMcduT1pZbXU3+ZrdseqoP519Kf8KL8HsobbqAOOT9panf8KL8Jf39TA9PtRxQ5WD3UfMpsNQk6274PqoGahWzmcbgmc9OOtfUI+BfgzjMd+231umqcfBbwivRL9cfdxeycfrQpjvE+WRp87Y/d5DcghhxSjTLsg4t2I9wM/wA6+ph8FfB6gARX/H/T5J/jTz8GvBx62t6c8HN9LyP++qfOuom4nyudKvtv/HnJ9dvX6VGNNvM/8esxx1AQ19U/8KT8EYH+g3Xt/psvH/j1H/Ck/BA/5cbr/wADZef/AB6lzJ7Cuj5X/s66VtpgcHrllwKkS0uNxVkUYG0AgAH8a+o/+FJ+C+otbxT/ALN7J/jR/wAKV8H9or8H/r9k/wAaOYd4nyv9gnyyhYyR1+df05pU0+6bBSBifbBr6nPwW8I9otQ/8DX/APiqcfgt4OIwbW9b630v/wAVS5gur3Pl4adduQgtXJHXCD+dJ/Zl4WK/ZASO2Bn9DX09J8EvBrJgW16vOcreSZ/UmoT8C/BpOQuoqT3+1tn+VHMU5pnzI9jdIP3lt5foSAM+3NIlncOcCGPHqxUY+vNfTg+B3hdT8tzq6j0F2R/Sh/gf4YfkXmsA+ou8kfmtPnJbifMktjPESJIUGRwVwR+lCwSFtxtgwAGODj6cetfTY+B/hgAKLzV1X+6LvjPr0pf+FH+GcFRfaxg/9Pf/ANajnQXifNLWcjrmGwZQv3j97r7/AMqabKbLB7QIVUtyp6AV9Lj4IeF1XButXcehuz/QVVv/AIJaAtvIbK+1aCcj5JRMZNrE4yVwCfTGelHP2D3XseE6f4y8R6JZQ2Vlrl9b2qglYrebaqgknjg881izm4nmLtC0sj5Z3dNzMzEtknuTmus8U6Bb+Fte1PSY5TfRWMatulTG92VWbKg8Y3Hk5xj2r1u2+A+kyWcDSa1q6OI1DKxiO32GUyAPSlzIVu586GC5XAMBGeoCkAj3xQvnw5+UoPU7lI9uK+kT8BNH/wCg7qx/CL/4ilX4D6QpBXXtYDdj+6wPw20cyC8T5xElzHH5ZE2GGQA7AfkKSaWRgvmQs5IwvmOWK/gelfRbfAXTM/L4i1lVHIBdM579Fo/4UVYDgeJNXx7rGT+e2jmHdHzuouSuVR1jQbhgsoY/3gP73uK09Fl8u7+0TwtcSRoQkUrSAuWwMBlIMZAOQ3Q4xXuL/Ae1c8+JNRIHTdFGT/KnQ/Aq0g341+8JcgFvIizt98rRzDio31PJr7Ubq8ureS6lN1cRq6GaCFYvMDDl3YfeZs7tx59ab/aV6ukWWnTRb7HyPKSMRNEZATuDsykeaFPIVjj26V6/D8FEtSTbeI7tNwxh7WJhj06U2H4IrBOJovEl0Jeck2sbKMnPygjAqbm3NTPm6V5DcSkMzbnO4gFd3PcdvpSC6vBys04Hs7f419Cf8KFdWYp4mlBZiSWs1PU/71MPwDnIwfE7Ee1io/8AZqq5lyx7ngrX9+7+Y1xcsc43NKxJHpnPSmC7uRE0aySgMwbaJG4I5zjOD9a9+/4UNd4x/wAJOu3O7b/Zy4/9Dpo+AE3JPicA46jTl/8AiqLitHueAG9u2ZibmZi3LZlb5vrzzT47+8UBftMxQcFDMwBHpjPSveT+z7My/wDI0qD/ANg5f/i6Yf2ebk4P/CWpkf8AUMH/AMcp3iToeDtqF2cg3c5B4IMrfMPfmmC6mBBM8n/fbf4175/wzzdZB/4S6PP/AGDB/wDHKX/hnq7/AOhvjPsdLH/xynzREeEi8nYYN1KwX5gDKx2n0HPX3okv52diLm4IbBO6VuvvzzjrXux/Z9vG6+K4Rg8Y0wf/AByj/hn68JYnxVB8x5xpuPyxJS54geCeZIUkkNy28gKQXYs4Pp7fWmJcSpwsrr0JwxAOOle+Sfs+Xm07PFEDHPRrBgPz8w1Gf2d7lkyfE1vu9Bpx/n5mafNEDwuO/vIpC6XU6uRgsJGBq1F4j1mEbY9VvVBXads7cjOcV7Q37PN5yP8AhJLYjI66eT/7PTJP2e9RCBU1+wIzzmwIx/48aXMhnklr4q8Qwuzw6zfqdu1szsNyk/dz71qQaj9pSWBLZpYGZpnDg/K+VB8xl+8i8H5uAW969Hh/Z/1VZo2fXLFQrZDJZ8gjpxuGc1bk+B+sOZXGuWCtM2XiWzZUPIz0bvgZHTgVMpG0LLW52Pwfe6uvhrp000wLNJMPmUsQBKwxn8KK3vDWijwr4cstHjkaQQIS0mCdzMSzH7vHzE8UVFjO67nR0UUUzIKKKKACiiigAooooAKKKKACiiigAooooEFFFFAwooooAKKKKBBRRRQAUUUUABAweO1fK8t4qfGdYCAqp4qZtx6D/SGz/MfnX1QelfJOpMY/jFePjlfEkhz7m4GP0BP4U0VE+th0oo7n60VImFFFFMAooooAKKKKACiiigAooooAKKKKACiiigAooooAKRvun6ZpaRsHAPqP50Aj5e8TQx678TdbsJJGVrjWorUDHAVnSMnP07V9Qr0HX0yRjNfK+hCTXvipBIuTLPrv2piP4lV2c/gAmfwr6pHJJ7Zo6lS2CiiigkKKKKACiiigAooooAKKKKACiiigAooooAKKKKACiiigAooooAKKKKACiiigAooooAKKKKACiiigAooooAKKKKACg+9FBoAOgzSblzjIz6Vy/jbxHP4f0u3eznsIrmecIr35YRKuDlmK8gA7eenNcZZeOvEd2CBq3g9WTzQ+yd9o2jIcbmUlSdq5GR82exxLbuaKDauetgg5x2pcj/8AVXjFr4/8c3m0QX/gJ5CAdi3zM2T2+WU1auvGXj6zaJbu/wDAdu8r7Asl1KCCRkdH9qrUXL5nru4UDnpXj48deMCzD/hIfhspXhs3sv8A8UaYfH/i1Tg+Jfhox9r6X/4oUWYrHsfTrRXjq+PvFrdfEfwzX638v9GNK3j7xYq5HiX4aSN2Vb6UH9WFOzEo36nsOfcfnRjNeQx+OfG0rBRqPw/3noov2JI9RhzU58Y+PkbaR4Lc4zldQYD9WzRYrlfdHq/TgkZoyMZry1PGXjRY8zReEVYcsf7V2gjtgZOPzqWHx54k+yLcvaeF/JYsNw1teSCQeSMdvWiwcr7o9NoyB3rzi38eeIp7VJ49C0SZGzh4vEMW1sEjj5T6etI3j7xEpKnw3pBI6j/hJIQf1Wiwcvmj0jqK+RviHA+lfFHXNmQ41BbheDwW2uDn/gVe5R+O/FcxxD4P06XGeV8RQN/7LXlPiXwp4o8Y+LdR1aK00kXM8ibraHVIpGhMahdv3xlgFG44HOcU0gSsfTuDk/U0Yrz2Pxj452KH8A2zSY+YjX4ACe+Bg457ZNP/AOEw8d/9E7h/8KGD/wCJpNEtHf4pP1+nNef/APCY+PD0+HMJ/wC5gt/8Ksp4u8SP/rvAzr/u6vaN/NhSsFjuKTJ9K5MeKNcJ/wCRLvfw1Cz/APjtOPijWg2P+EP1InGf+P20/wDj1OwWudVuNG41x7+L9XTlvBmq4zj5bq1P8pKYfHF+rAN4N1vn0ktz/wC1aVmHI2dnuPoaXJ9K4c+PrsEj/hC/ERI9EhOf/ItA8fXzDK+CfEf4pEP/AGpTsw5GduGzS1xA8e34OT4J8Q49hCf/AGpSnx/dgjPgjxNzzxFCf/alCiw5bbnbUVw3/CxJw2D4H8Vj/t0jP/tSnD4iSbgD4J8VZPAzaRD/ANqUcrCz6Hb0VxDfEWRCAfBPivnuLOI/ykpG+Izpjd4I8WnP92yjb+UlFmHKzuKK4M/EwgZPgfxiR7acp/8AZ6Yfikigk+CPGQx1/wCJavH/AI/RZhY7/FRTypDGZJG2ovzMx6KBySfQYFcEnxXicnZ4L8YtjrjTV/8Ai6yfEvxAk1vw/qOl2fgvxYLu5tXijEumgL8wxk7WJx9KVmKzOG+GGnM/xXgyMNZvdTuuR02hRz0PMvb1r6QGOee5/nXzX8OZtW8H+J/7S1Xw9rhgWzNt5aWbGTzGZNoCnHXYevp9K9Sf4qwW8Ze48IeLIsNtO7TgozgHn5uvNFh2PQyQMZPWivPW+LOmRQPPPoevwRRgGVprNR5QP3Sw3ZUNztJ+9g4zg1fs/iXodxarPNb6taK7MFE+nzEtt6kFVZT64ByO4FIfK3rY7Mc0Vxi/FPwi9qbpb67aAYLSrp1wVGTgZIT1GPrxVb/hcvgPH/Ialx/143H/AMRTQrHeUVwn/C5fAX/Qak/8Abj/AOIp6/GDwI2Ma5jP960mH81oEdxRXFf8La8DZUf8JBEN3QmGTH4/Lx+NWf8AhZ3goAE+JLEZOMFyCPqMZFAWOsorlj8SfBY/5mbTfwmBqRfiH4NdVx4o0nDdM3SjH1yePxoCzOlornB4/wDB5AI8U6Ng+t7GD/Onf8J74P8A+hq0X/wOj/8AiqdgOhornv8AhPfB/wD0NWi/+B0f/wAVR/wnvg8/8zVov/gdH/8AFUgOhornl8eeEHIC+KNGJPQC9jyfwzUn/Ca+Fhn/AIqHS/lIBxdpwT0HXv29aLMaTexu0U1XRsYOc89Pp/iKdQIKKKKACiiigAooooAKKKKACiiigAooooAKKKKACiiigApr428nAp1Ndd67fWgGeS/HNHm0bSFCxbFvDIzS4AUqp7kEYPPGDn0rznUrd9Yl8h825eBppGuJvtLRSFGJVWjUFARkiNsDjOOK978c+FB4w8NS6aJUhuA6ywSupZY3U8kgdeCw/H2rz9Pg5qYlf/TrCAM0jGRVkZmDZAzkgE85z26d6WzOqlOPI03qeAfZRMhYzwoSAxXBOAfoPXt2pfsICM8dzDuBBUDcCT7fz/CvZR8A9cCKv9t6bhV2r+6k6Z9j360v/CgtaJyda0w8nkwynH05rVOJk1HXU8afTZWjLCa3O3GR5ozk56evc+2aiGmzZwJYc+glFe1f8KB1oJtXWNKUZzhYZR/WlX4Ca8hBTWtMBHcRSfn1qlKPYSUXuzxU6bPyBJC5XriQHHtR/Zs5kaPzIMqN3+tXBHse9ezP8BfEBD41TSm3EMcK4yaZN8CvEYckXOkzZAG7c6ZH0xT5olcse5422nTrjHlNwD99T/Wn/wBnXLKCIBySMAr2+vNeu/8ACivEewgvo54AG6VyRz64qRPgR4gzk3OjK2T8xaQnHpS5o9g5Y9zxs6fMG2Hy1cDOC4z+lSNYXA2MfKLHj7wz/hXsg+BXiJQEW90hUx0Hmde9KnwM8RRHcL3SGPHBMlNSiLlj3PGzYXTHcI4TnuStNbTrvIbZCN3YFeP8K9gl+B3iV5GPmaQdxzkSuP0xTD8E/FS4wuktzj/j5cAD/vmjmiPlj3PIxYTADzY4/LxlihXcVB5Irev18INazxada6qb5xF9neaaMxAnG4sq8jIzgZyO9du3wR8TqshkXSiqKVUPdtgAng/d+WuD8PeG7nxJq0VnpRDX0hZ0SZ8KqqoZizdQOePX2o5o9hNJbGP9inkOBawgfNznHT8aeNOuSQos7fkcHJ5/8er0r/hS3jMsxNppjbjn/j9bj9KePgv4xClRZaZjt/pzcf8AjtJuLJuup5g1rdMBJ9khC4zhVX+WaPsN2ZBGYYVLdNyqB+eK9Pb4LeMGIJstL4GMC+Yf+y1GvwY8aKhUWGlZ9ftQz/KhOKKXKzzIadM7YAtz6bWXBpG0+537DbhffAwPqc9K9SHwa8aY2tYaey4wAb88fpUf/Ck/GW0D7Lph9f8ATT8w/wC+aHKPYPdPLzY3PVrYKCpIOMAgdSPWo/7PusKwi4bp0r1QfBXxkBHm2047Gyub3oPT7tDfBTxkxJNpp5J6D7ccflihSiHu9WeXvY3kQ2yIyADOGOAfpSixuA2AFGBnIYcfU9q9JPwX8bAk/YLM56f6aDj6ccUr/BvxsXd/7MgG85YLfDn9KOeI7x6M81Fncj7pDH+6r5JqyunXwUIrhmYbiivyMV6CPg94yPynSoiPe8Q/zFOHwd8Zg/Jo9upP3mF6qlvyFJyXQd4o84e01AYVmc/9teKEtdSBDIH64yJc9vY16Ufg941K7f7KtQuOd1+D/MU1fg54zRsjTLdRjGF1BR/IUk0K8b6HnRF/tZS0pxj5TK2P501l1FSApdcjoszf416QPg/4yQAHSo2Udlv1Jz+Ipr/CHxhgA6KrAnndeI2PpxxTuhtxfU88hfU1JUyXHPYXDL/WprfUNftlk8nUL+MNgMIrtlzjOM4PPU13Enwj8ZZBTQkGOOLmMmmx/CDxnIGH9iIv+9doufy60roLxOPXXfFUa/JrOsoD0C3cvP5NSf8ACReK2U51zW+OpN5LgD/vqu0/4U/41RT/AMSaLHot/jP5VXm+F3jG1tLmV9Ccqqcol2WZsnHyr/Efb0oTRN49ChZzaFcWlte6j4m1+11Hyy7hYjNucE4KuGBU9MZBx1zWQ3iTxTtBh1zXScZZvtsvAJJ6bv69c1UGiypdCzmhl+1if7ObdF+dZidoTnvkfrXVL8PvF4ZSfDesDb0G5W7epbp7U/dYWQuma9qt3YW7ateXV5FG5LJcXXkrJGGDbZZDk5DKCpGSPmHepY/E2rxXs8sOoXi2U12TMxm8oOWGd5lC/KWPG4AcDJqWy8I+KdPMQOhazE0WXDpAryKx4IQ7tuDxkEduKRfDut2/kKdA1SMxztLtFiWUZHykjJ3Z6kdqzfkb01G1myvc+Mdc0llNnq99BJ5ItmRmSVVRSXhMbhQHzuyWI3HccdjVeX4qeNEbK+Jr4uQCym3i4OORjbip77Rdae2ljm0bU5Z1VfJnGnOrbt2ST6BR8oHoBWYdJ1hOP7N1gOGLFjp7Esc9+KqLXUzlCN9C7/wtfxznjxFfHjP/AB7Q8j1+7SL8W/G77g+v3DD+EG0hYH65X+VZ7aNqrsC+nasQOCf7Ok3H8cVH/Y+sADOn6kSvAH2CVcD8BV3iRyruXn+KfjFyUfV5GQkkRtZwlQSPTbUUvxM8WG43nVVJAAz9igDAen3en41VOi6qd3/Et1H5uebGbOfrtpg0fVldT/Zl5nbhsWEpP6rReIWRd/4Wp4uz/wAhhx9LOD/4imn4ka98xmj0mfd087S4WH4fL/Oq/wDZGoBVY2d8kgPINjLj/wBBqOPTr3Z8+n3ee4+xSEH6fLxReIcq7l8fE3U8D/iT+HCenOkRZxSH4k34AH9i+G8/3v7Ghz+PaswaddLwbCZcNnmykzj8qT7LcOIwYc4YhT9lYbgR8xPHHPSlaPcOU1P+FlXoP/Iv+Fj/ANweKlX4kXrOA2h+GkU8EjRojj8KxRaIF2s8Ssq7sSRMu7A6DI61GGiUBi1spHOCrA/hx1p2iP2fmbVt44uZr+3a70nQZoEmWTyRpkaKSvOPkUEg+hyK3pdVVbb+0zo/h9ZdP2SpALc7XUsXyGX5S2G2lW5G3IHFcjpU8NvqdrcRy2waLc+d23tjk9jWokgutPh0u2WN5ZGxaLFOJGAY4ZWRTt3YJO7GcCok7bFwSS1Pq7SboXul2V0qbFnhWXb/AHdyg49e9aFU9Ot1t7K2hUcQxKg/If4CrlQjne7CiiigQUUUUAFFFFABRRRQAUUUUAFFFFABRRRQAUUUUAFFFFABRRRQAUUUUAFFFFABRRRQAUUUUAFFFFABRRRQBE8QlLIygowwwz17fyr5n+DlysXxG0u2kQh/JuYiCMAMMt+fBH5V9NkHdkHHB/pXy7oUa2Xx3WCN2WOLXp4E7fKWZcU4lJn1IOgznOO9FIOgx0paTJCkwKWigAx7CiiigAoxRRQAmD68elG0duKWigBMH1pcUUUAJj0P6CjB9f5UtFACAUbQeoFLRQAm0dsCgDHcmlooAQrkj/Co3XJUAfXnGB3P/wBaparX1xHZ2st3MxEVujSyYGflUEnj6A0Ia3Pl+zmlv/ifatPC8VxN4kWV1k4KhZQxVh/ewPyxX1KiALgdq+aPhnaTa18TNKupT5m2S4vpWkJLSAg7WPvmRPwFfTQORQxtiFeeKNg706igV2IFwScn8CaAPdv++qWikF2IQezt+dABxyzZ+tLRTuK7EGf77UHdjhm/OlooHcTGepP4nNHP94/nS0UXFdke1TyQM+uAaTyoyCCi88fdHH6VLx6UfhTC8iA2duwG6GM49UU/zFJ9itj1toc56+Wv+FWKKVx3ZWNhaEHFrAM/exGoz7dKRdOtUbelrbo2cgrEoI/HFWqKAuxAMADHApaKKBBRRRQAUUUUAFFFFABRRRQAUUUUAFFFFABRRRQAUUUUAFFFFABRRRQAUUUUAFFFFABRSFgvX0zXB6x8U9N0fWL3TpNPvJWs5oopZYzGEXeMjlmHzZ3DHfb1FG40m9jvaK81m+NnhuCeSKW01RDGzK5MKfKynBGN/P1GRQnxv8LSY2wao244GLdf/i6dmNRk+h6VRXmJ+OvhMdYtVHJHNqvUdR96pP8Ahd/hjIH2TWORn/jzGPz3UrC5X2PSqK82Hxt8MnkWurY/69V/+LpB8bfDDFgLXVsr1H2ZeP8Ax+iwcrPSj0r5K1W4bTPjLeXaShhF4haRRg/eE24jH/AiM17Yfjb4ZBUG11cbhkH7IvP/AI9Xz14i1eDUfG2o6vbpL9nuL9rhCw+YKXDDI7HaOnNNBZn2d04HQcUV5oPjj4Wckpa6wwJ4K2JOf/Hqcfjb4ZHWy1sfWwP/AMVRYOVnpNFeaj42+GicCy1tiegFief/AB6gfG/wwxAFprOW6f6F/wDZUWYcr7HpVFecJ8Z/Dbsqmy1hASMs1jhQCep+boOpp03xo8Lwy7RDq0kWSFmSxbY/PVSSCR+FKwcrPRaK84Pxr8LcDyNYyf4fsDZ/nSH41+GACfsus4H/AE4N/wDFUBys9IorzT/heHhUdbbWAPU2J/8AiqePjZ4ZJwLTWTnkYsG+b1xz6c0WCzPSKK86f40+Fl24j1V1K53LYsQPrzSf8Ls8Kf8APLVv/ABv8adgsz0aivPF+NHhNuv9pr7tYPTh8Z/B7HBmvx6E2MnP6UWYcrPQaK4KP4weEZG2pcXpY4wv2KTJ5xxx26/QGpP+Fs+FvlKyX7BziIrZSES/7vHOMUrAotnc0Vww+LHhdxI0ct9KqKCWSxlbDH+HheGA5IOKb/wt7wecFb24bJIG20kOQBkkcUD5Zdju657x1ex6f4I1q5lBMaWUqsAQCdylRjPuRWH/AMLi8GgNuvrhWUbips5AQPXGK53x98SPCuu+BNV06x1NZLu4QRRwMjqzsHUkcjA4B5JoSFZo5j4IQu3jq4l5YR6UQT23NIu79VwPYV9DfSvnD4Q+LdF8O6nqkurXSWyzQRLDIUZhkO7MpABIJ3D8q9eT4oeDjGGGsqQR95beYj/0CnZhZnY0VyH/AAs/whjJ1cf+A03/AMRTG+KngtSAdbjBPQGCUf8AslKwWZ2VFcX/AMLY8DgkHxBACOoMUvH/AI7R/wALa8DHp4ht/wDv3L/8TRYLM7SiuKPxb8Cr/wAzFbD6pKP/AGWlX4s+BmbaviG2LHoBHJ/8TRZhY7SiuOPxT8GAgHXrfnPRJD065+XiuptbuG9tIbq3dZIJkWSN1PDKw3KR9QRQDTWrLFFIDkA0tAgooooAKKKKACiiigAooooAKKKKACiiigAooooAKKKKACiiigAooooAKKKKACiiigAooooAKKKKACiiigAoooJxQIY4OR6cZPtmvmyY6YdXkd9Q8q/uJ7htZe9iJWB+oifaAWicZTgqwOWBHQ/SchAIBIA5J+lfMXiLw7q0HijWVkSVp5LwzSy/eRyTvQhdvQBs4z1+nLWjNqauOOofDiOz0xdSsdUkLWfmSWlkvyw3BZgx3MysTxgdQFVeScmpV1f4Sm3WOPQtf8thgEBSSR1OfNznpxXO3nhK9/cG20vVLkhDukgRmAYnsQvygD+HnrnPNMi8G60yFY/D2v7ASVKW7Ha3fnaM9vyqro0Sad7nRnVfg4ygjw94j4GNwY8/+RqrT6h8IJJTs0/xPCMD5U2kDj/akJrC/wCEB1luG8PeIc4z/wAebf4VE3gbWUPHh3xAMf8ATqf5YovEn3u5uwv8J5QW2eKUQdWMcWB+TGmzN8J95VbrxKmPS1gP6sM/nWMvg7VghQ6JrKs3drNvl+oC8/XNV38F62zcaNrQH/Xm5/pRdBJO25vrD8KpEc/2p4kVsEqHt4QAfT5RzWXHdeE7iSC31HRNStEJjD3MF8rFBn532FCvzHnAwB0FQxeC9bPI0fXCVBPy2DMQccEgkcdj+ftWPHYLJIg82SRG+b90pc4AO4gHBJBFNWJSbO7Oi/Cf7v8AwmGsByeGNt8q/UBP60h0P4YDGPG2qbickNZMcD1+70rh5rNJJXInuxuY8m2IyPoKnjjh2xBn1BivBbyD+7X1UbufxpPQuCd9GdhHovw+YM0Xja74XPz6c5yO+ML2qj/YfgQ5U+PwD6/2RN/jXOtCIJcx3Vw2dwzFCy8N1HzYxUUkQkfebm/Zm++fLA/9moWppLmVrM6htH8BtEsg8cyhiNuwaVLuHufmxx9TUo0XwGsbA+PRKRGQuNMuVG7HBIz61yX2cAAG6uwoH3QrED261GYRgYlvs5zgxk8/nQ9CNep18mheCWcbPHCrGV3FpNPnwpHUKM5JNRjQvAh5Pj8Y7r/Zdzz/AOPVzAhEkRFxJeuAp2L5JI3Y45+tVBYR45W6H/bE01Z7kTu9jsRoXgh/L8vx3GrM2Du0y5wo9Sd34fjUsOkeC5GLnxtFEMEKi6dcqM4653H+XtXFixjCkh7rd3/cHn9anggTmJhcKrnLMV2rgc4IP09adkOC7nWHQvCDN5aePLaRQMqv9n3gye/GTjio/wCwvCjE7fHFig/hVrK8GD9a5ZLdElLoLgEZ27QpI/HvSpFbuSGjv0OD91N3J79qm6RXKjs4/Dvhpo1D/EOzMKnLqsU/zewBOaR/C/h0OSvxA05FxkYimbb6A89/XtjHeuK+yQj7pu93q0Bz+hp5toSc7bnOP+eLHn1Gen6073DZWO80nwjpLa5ZwDxnpWoIzqTEbiW3ZgWHCMeA3cc84x71O1haTLDv1AW0E05juLm5fImZGZWZ5Vy0cmACsQ3Aj+KvP4LSESRtuuUGdzZjIKkdCvABP9K198MVuts17OtsMFUQbuQc8gnAOeehPvUvccU+9jp7q202G5vra3vVv7WEmZZUIt2ijxhiZZW+WUEqNu0lgODWeNH8NrDP/aviUWt8zHyLW40yeIbOQkhIzkMu1gAf4jyayZp45JZI4p5HikdpXErspd2XG5mXHQ4I47c5rJuLWMyOhefy1YbVUFwoAA5IUAnAHOB0oSFNO+53DaV8Pm81R4rWUOQ8TGGdGwAA0Tnb0zgq2OBng1SbQ/BlvG6x+Nbq5ygEltbac7PM3XETNgDHGSRniuRW0gYndLcc/exbtz6dqklhj+yuiyXDHOQphYKeOBgKMH3z+FNLUh2sa9tD4fliimm1u7s55VInY2BdWbOCdysCvrgD296vz6J4YV8L8Q7R+RybG7HbnoSOK5VLEOYssxRwBlFXLHIAUAc7i2eDg0x7VC6l3uCxUbsxcr7c9MVQJJ6I7KLRPDDKxbx7p2OiMbS73MfQqWG0e/OaU+G9LAikbx1oqxhyGKNcMwXGSwXqeeMHA9+1ck8KSNvNxcB2+Vm8vBYdhgdKZHaRqcbpjj7rCIH+Z/nx/Op0KsdiNAsJisNr440NvPXfCZnnhB9QxbhDnOAxyetPj8J2LyRgeN/DZiJ2yO15KrKe+FLDcM98j1ri3gSQr806nAyfJJGR32gY/wA880G2USLi4nIAxtNqeB7cf0oG9tDvrnwLbNGPJ+IHhmQqMhH1AoFHsdzH9Krv4OW2HnHxt4bliVFdhDqx3tyNygZ9M/N7dBXEPaQ9BK5U9c2fOfrto+yIGA89wWwu4W5BA9fu/Tp+ZpmbvfY9Bv8AT9Lt7m8Swv2vLKS4a2jlRmP2gqQSsZDYXYGG5mAD4yuc17n4ElSXwNpDROXQWygNzzgleh6dOlfMa71kaE3e6Jy2WA2Fhx8rYH+yAoOcdsV9LfDa1mtfh7okUysH+z7iHGG+ZiwJ98EVBVRJROuooHIopGAUUUUAFFFFABRRRQAUUUUAFFFFABRRRQAUUUUAFFFFABRRRQAUUUUAFFFFABRRRQAUUUUAFFFFABRRRQAUEZoooENZNxByRikSMIDtJ5OafRQVcCv5+tJtXuAT64paKAuJsX+6PyFG0dhxS0UBcMfl6UY+tFFAXG7BuHsc/qK+XPhGW/4WN4ZyeCt4Mjjjy5OPz5r6lx8wP+etfI3gfXbXwz4j0XWNRWX7LaC5LeUAzlXV1BCkj+I9c1Su9hrU+uAuP4mP/AqbjGCQc+xry6f48+GY7UyRWeqyvkBUNuEDe+4sRiueuvj7ezSlLDQIYo2YKHu7kjBPrtHSizY7M9vfy+rqCPfmmhI2HEYJPoufzr5vvvjH4wurZoxLZ2xf+K3ibf8A99AmsDUPHvirVMpd6/dFHbIjUKq/kKpU5Mdn3PqyaW2twplMUYY8b2C7vYZIyarz6zo9pKUn1CziYEZDzqCM9OM18iz6zqV1tW91K+uChOwTTFtpPBbn1qlIsbM2QWP95mJ3AD16mq9kws+59bXPjvwrZR7p/EGnrwSALgMSB14GazW+LPgcIT/b0bgDnYjn+lfK67QnmAZbPzFQFzjpwOmKWRmwGV3B67WJzz2+vrTVJgo92fUX/C2/AhGP7aU5/wCmL8fXimn4qeA2U7tYix33QN/hXy4HAUlVPzDHJPJ604uEYtsUABc5GcZGehodJrcaS7n1C/xU8BQNhtVjB68QNz+lOX4s+BGAxrUS54BaJgB+lfLrSgvknIK5z0pN4KqG3BWBwQxpezfQTXmfX1v408MT7TF4g08gruH+kqOPoatReJNDuZ44INYsZpZGwsaXKlmPoADXxvmNlIeFGHHUc/nT4zGgLqpjGDymA34Hr+VHs2FmfaBurdWXM0QJO0HzBy3oOeT7dakaNG4Me4fewRnPvXxlFcyxgMlxc7gAQWck+oIB6Y9a0P8AhI9b3Bn1jUGYuG+eYlmZeh69RUunJBZn12YoBg+XGeOQF5qWNVx8o2gdhwK+XrP4n+MIrxZm1jzyin93crlWJGOVXAOO1blp8bfE1krfabPT7stgKX/c4wMfLg89uvT8aTjJA0z6I2+jEfiaay5KZJOGHB5ryG2+PNqvlLfeHryIjAleGVXVfUgdSMkYFa03xs8KJZtNvvFnRhi1ltWWV+M5UE7ce5bj0NKzW5Op4z4eje/8daJPkiaXXvNYgZOFk3Hn6Ka+rRCjclA3+9zXzJ8N0V/iJ4aVo3XzJ5pSHwR80UjKVI6jBHPqK+nxnHPWldjbdiMW8Q6Iv5UqxqnAGB6A4FPopWuTd9xAgGeTz70Y9z+dLRRdhdhj0J/OmNEj/eXd9afRQFyH7LDg/u15Ofu9/WpAu0YB706jFAavcKKKKBBRRRQAUUUUAFFFFABRRRQAUUUUAFFFFABRRRQAUUUUAFFFFABRRRQAUUUUAFFFFABRRRQAUUUUAFFFFABRRRQAUUUUAFFFFABRRRQAUUUUANLHPQYBHf8A+tXxdd2b2cN1au+JYXeElW4LKx3c9xnNfZrk547MOpIHUf5/wr421ZEh+3Qu0+6OV0xKgWTcGIy+CQGPcAnnua0p3voUiATNGoKnaGiCsASAvb5fr71GXwGJeMliW2bAWbjFI6kOcbZAFXO1sk8ZHHamlv3hC/Iw+bcPvD2rdGgiS+Tl18oErwQu0j/vnFJjaduQR/ebnH5UzaCBuRVI6KByaAQHBBwpbCgfxfSrewLUkDkxEtICGDEKR1wcUByE4Cuo7dAPembmUADqdwK4OTk9TxSykKCx2sobHI9qED0GByCxJQjGeKc8h3ZI3MxDMc8j1I9zUAbnlVUNxnGePpT95xuD5LMCBtweKL2AkaUKjgFfu8Eg/wB4jj3phmCyEuyngfLtPOBj+tJK7BWUOrJjrt4ByTx700M5Jxllx82SB+VGjJQ9XQvgsCNuVAHX2+tO3qrdWxjlTyFqIy7RkAYA9OT+NCPuJyQq4JHHIHtRYolDptKEnceRgUod1UBxtPXaeT9aj3FB98gHuy5wDSxuGZclh1BXbnj3pN2dgJRO6birkttHPUAZ9aeWZ2KF/nBPzZwMYqBWwrqqqEZgpUHOBnqKQ4LKCNwYtwfY4p6ATqw2j5Dkfwvg/U/SpImAmCgsFLdCeCBzg/lVffjJAyGG0k9cCpMnaGCk7cY5wB15Pr1pNpASF9yK2/aWUHLMxP3s/Kc8CnyXcsNm6RyEBpEbarMBkHI4zzg9PTtUAyAAxUfLtUbvT0FJOX8mMYLbnA2kYJI54PpWcnfUWh6P8JrX7T8TdNlYsGgjnnwMYJCbMn1J3nJ6k4r6XByK+dfgoVf4ggqpUf2bO2CckHfEOv4V9FdK55bkS3CiiikSFFFFABRRRQAUUUUAFFFFABRRRQAUUUUAFFFFABRRRQAUUUUAFFFFABRRRQAUUUUAFFFFABRRRQAUUUUAFFFFABRRRQAUUUUAFFFFABRRRQAUUUUAFFFFABRRRQAUUUUhFDUL2302zlvLh/Ljj5LHJGSQB09TjFfGF7qw2XdlBEVsjMzQq4G5Rk4DHucV9Z+M75re0trSJyslzMwA2/KwRGlYM38Iwo5r45mZXUMFwSxLc9TWsC9iZbySUor7CqjHIxxjHOOtXNqrICTwuORzxTdK0bUdSDvp9hfXQQgM1tbtIFJ5G7bnFdPo/g3XNV1i1sU0q8tpJnKGW6tJY4ocfxMxHt06ZIHerUktyl5mCluzzxxxo00jg7QuSzZB5UAZIGM9OR2q7b+FNeuYEmi0TUWjLZDi3bDf7oOCK+o/C/gvSPC1mi2tqj3RA8y7ZAZZG5OSeoAyQAOg4rp8LnPOc5zml7R9BOSR8VSWNzbIGura4g7iSaOQbc/3sgcehqsI3k3OgG0sWO35sYHt7/hzX21JFFMhSVFkUjBVwCD+BrmdY+HPhXWnllutIhSeQgvNb5ikbAxjcuDgjqO9CqPqHMmfIwQOzMflbachRnA/vH2qPdw298BmBKgckeor3TWPgGu6eXRNYVY9pMcF7Fu+fsvmKRgHpkgke9chqPwY8Y2QXy9Lt7tn5X7Jdg7D6N5m3g+xrT2qew7o88AK5U/LjnaeQoz1B9afLA3mK+AQx25HOOO9dra/CHx1cSpavov2aJzhpp549q98kqzHH0Br0bw58DrC2gkm1+4NzM6KFt7SRo40bHPzZ3MfwA9qTqJCuu54GY+ApOARuXuPTBpBGo+dZVBHUHgL7V7Fr3wJ1FZwmgX1tcxHJzdt5cicAAHaCrc7jkBcd81ykfwl8ctcLF/YLx7jtEpuIvLHbccHJHf+lCqJj5kcYgBjy/mPg5ypG2owHK4J3FRuO1s4GQPm9ua9Z0/4CeIJ5cX17pdtFtyJELXBY9hghcDrzmuu0n4EaPAVl1bUrq9Yj5ktwIIs9sbfmH54qZTQcx8++VuCkoYkJGd7D73JyM44wO9WILC6uoS9tDPcKrEbooXcDv1VSMfjmvrDSPh94U0RU+x6HaeYox5sqea55zyWySa6SGCKBdkUaxr/AHUUAfkKhzYrnxc+nXVugae2uIlJChpYGRdx6AsyjrVZ0WMKrF9zgH5gMAY56didw/Cvtm4t4rqPy5kWRD1V1DA/ga8i+Inwm086RNqXh21aCeBjLLZQqSkqgDIRR91sDOBgNkjgkECn3Gnc8DMg8puRiP5goXazfj6Cqb3KzIkYh25fOQxPFaepRwwk27LIJyMMkyFSpzjADDIIIII57DqCTkSArKuWBIOD8uD9CMU277Cdz1n4H3qyfEQDIRTp80agjGTujOP0zX0oDkfiR+tfH/w+1B9M8baTe+aFjtpWeZtg+WNhtcY78Nn2619gK25QfX0rOW5LVtRaKKKQgooooAKKKKACiiigAooooAKKKKACiiigAooooAKKKKACiiigAooooAKKKKACiiigAooooAKKKKACiiigAooooAKKKKACiiigAooooAKKKKACiiigAooooAKKKKACiij1pCPPPHV4W1yC1WYOkOnXk0sBGAjtEyxOT1IPzrt6HOSMgV8vYs104obdmuWCsswnG1R3BXHXtXufjk+M3+IF/wD2c91HAscaWxSzUoybTu3MynKhmYE578CvO18Ga1ugtxYahJHMCIo/s7Mu1ucEkDGexGK2irami2Lnwx1HWNLivfsOoT2cFwVO2GKJjJIvCjMitj7x6V3L+J/FEkpWDxLfFi2FH2S2O3Bw24CMDg5GaqeCvgxomueF4NR1Z9RivZXlDwRSrGsLLIyFcFWOflrp/wDhQfhNhk3es8jkG7X/AOIqW11KUoroc6ni7xPKwSPxTcys3BMdjanj1OVH5U9/GniGPh/FFwB/eENsR/6Irc/4Z+8IFcG51cj/AK+U/wDiKevwC8JL0uNU/GaI/wDtOi6Fzx7GD/wmHiZyvl+KL1geM/YLfj3/ANVSt4s8U7cjxVd49TYW2P8A0CtxvgB4RfrPqnpxNEP5R0n/AAz94Px/x86vj/r6T/4ijQftI9jnH8Z+Jdpb/hM5Qc4x9gtT/TmoT458RhQ48aynLhWU6XbA49eAf5Gun/4Z88Hf899X/wDAlP8A4ij/AIZ98HZz5+rf+BSf/EUroTnF9Dlx488RMryf8JnJ5ajqbC2X+cdK3j3XBIqjxnKxbqFtLUH8/L4rp/8Ahnvwb/z31f8A8CU/+IpR+z74OGQJ9W56/wCkp/8AEU7oXMuxyr/EPVo1IbxncKxYjb9itiD7/wCrpD8QdaYnb41lb+9iztQV+mUrrP8Ahn7wh/z8at0x/wAfCf8AxukH7P3hDtc6v/4FJ/8AEUXQcy7HKf8ACfeICCY/GsrEHJP2C1JA+m0Z+tInxA8S7gH8XzA/xE2FquPTnaa60/s/eEDy1zq7fW6T/wCIoH7P/g8HIuNWB9rpf/iKWgXRzI8f60r7W8ZzBerP9jtcfpGf5U1viRqgYKvjW4Y55xZW/T/vzXVD4BeEx0u9ZH0u1/8AiKUfATwoF2i81oDOcfa1/wDiKLofNHqjlT8RtSPH/CY3YPobW1+b6fuacPHuqzuFj8ZXDSjlVNnak4xzyIuK6gfAXwohJF5rIJ7/AGtf/iKQ/APwk2M3Ortjpuu14/8AHKLxFzRuce/jXVL2IxReJtQluGTchW1tovmB4y4QHrjjvXk+tyXM+uz3F6Wa6kffKx2/NJ/F0+X8uK+hm+AXg9V5m1XA7falx/6BXlPifwG2n+JLvT9HsL9La1lKJJN+9MxIDAr8oAGOO/NVFpuyGmmZ3hy4W+8S6fDHaM5mWWGRCAeGjZS3y46Bv0zX0z4E1B9S8GabLKzNcRx/Z5twwd8fyMT9Su78a+abPRtdsbkT2Yu4Z1Vh5sVqQyBvlYcDqf5V6/8ABQ6rBFr1nfvcMiTwyxrPHtwzht5GeTnaO+OPrROLWo5WtY9bopFzjnrS1kZBRRRTAKKKKACiiigAooooAKKKKACiiigAooooAKKKKACiiigAooooAKKKKACiiigAooooAKKKKACiiigAooooAKKKKACiiigAooooAKKKKACiiigAooooAKKKKACjsaKO1IR8zfEnxb4h0n4h61a2Otahb26yptijmAUEoDwD06Vzh+JfixIsDxHqwJyTmRCOmeOM17j4h+EOn+Iddv8AVrrVb1JLlg2xIoiFwu0AErnjtzWUfgDpRGF12+CjOAYosjP/AAGtL6WNOh6B4Lmku/BOiTzu0ssllG8jtjczFRkn3roB0rO0TTV0bRLHTlkaRbWBYVZupCgKOn0rRqW7kMM0ZoopAGaM0UUAFFFFABRRRQAZooooAKKKKAD8TRRRQAfiaKKKACvK/i1rd/4VvNI1LS5Vjlu/NtplkXcjKoDLkdjnjPpXqlcR8QvBFx40j01Le+itGtJJHLSwGVWDLtxjI5prQadjxcfFzxftAD6czqSFZYtrKe49+OPpXoPwj8Zar4n1bVLXU2g/dQRyxJEuABllb8ywrJP7P92QqjxDZgLxj7Ax59eZDXV+BPhrc+B9Wu7+XVYb0TWwgEUdsYtoDBgc7m9+1Dk3uU5XR6QBgY9OKWkQkrz60tIgKKKKACiiigAooooAKKKKACiiigAooooAKKKKACiiigAooooAKKKKACiiigAooooAKKKKACiiigAooooAKKKKACiiigAooooAKKKKACiiigAooooAKKKKACiiigAooooAKKKKChuPkp1FFBIUUUUAFFFFABRRRQAUUUUAFFFFABRRRQAUUUUAFFFFABRRRQAUjqp2ZAP4UUUDFooooEFFFFABRRRQAUUUUAFFFFABRRRQAUUUUAFFFFABRRRQAUUUUAFFFFABRRRQAUUUU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1141" name="AutoShape 5" descr="data:image/jpeg;base64,/9j/4AAQSkZJRgABAQAAAQABAAD/2wBDAAgGBgcGBQgHBwcJCQgKDBQNDAsLDBkSEw8UHRofHh0aHBwgJC4nICIsIxwcKDcpLDAxNDQ0Hyc5PTgyPC4zNDL/2wBDAQkJCQwLDBgNDRgyIRwhMjIyMjIyMjIyMjIyMjIyMjIyMjIyMjIyMjIyMjIyMjIyMjIyMjIyMjIyMjIyMjIyMjL/wAARCADSAk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rUNTsdIsnvdQuora2TG6WVgFBPYEc1lL4/8ACDjK+JtKODgH7QvX865b4v6lp1notra3cUr3bl5rNkcKsUqqVDN6qCwAHvXFT/YUubBtRtbiOGG0mW1sIVVZbaUgsqyBTtaLPKsSGLLk+lQVGN4nrZ+Ifg4Eg+J9KUg4INwvX86X/hYng0A/8VRpP4XK188yzfDpLVXe78TXFy/LqAke18ck5GDzk4HWmxf8K4kiI/trxNDxgD7OrAZ69DWnKLlifQ4+Ivgw/wDM0aXn/r4Wl/4WJ4M/6GnSf/Alf8a+eTL8PVRimq+J52PAHkov4kknI9jxTIh8P2Ybtf1+JASdr2CHHvlW/pRyByxPon/hYng3OB4o0n/wKX/GgfEPwaenijScD/p5Uf1r58Fv8NS4Z/E3iF17gWYAqdLH4Z3RS3i8Qa+WUFoy1sNq4GTgHHYGp5WHLE9+PxD8G4/5GjSP/Atf8aT/AIWH4N/6GjSf/ApK+e1t/hjtct4g107jnd9hXIJ5NNey+GTqFj8S66OQcfYAf5YosHLE+hj8QvBv/Q06T/4FL/jR/wALB8HgZ/4SnScf9fS/4186Gw+Gm3A8TayDnqdOB/rQ1j8NWwG8TazgcgDTQP607ByxPoo/EPwd38U6T+F0v+NOHxA8HnkeKNJP0ul/xr5xbTfhmQxHibWQSMDOndP1pDpnwyKgHxNrRPdv7OHP60rMLI+kB4+8IN08T6V/4FKP605PHPhRydniTS2xycXSnH6182rpnwvAO7xLrZPbGngf1p7aZ8LScr4k1xfT/QAaOULRPpEeN/C7Y2+IdLIPQG5X/GlHjXwxll/4SDTCVODi5Xg/nXzSdM+GpIP/AAlOs+w/sxf8ae2nfDp7Yo3i3Vc7sgDSVBxjvg8/XNHKxrlPpb/hMvDOM/8ACQaZ/wCBK/40o8X+HCONe00+4uV/xr5ok0H4aYQ/8JlqJyoJ26bnH154NTw+GfhlNGCPG93GckHzLAA/lRZ9RWjc+kD4v8OA869poP8A19L/AI05PFfh5ydmt6c2PS5X/GvnmPwp8NlUY+IDfjZL/UUP4T+GTEE+PnJz94Waj+lHKDUT6G/4Srw//wBBrT//AAIX/Gj/AISrQP8AoN6f/wCBCf4189r4W+GKuF/4Tpy+0/ObQY69/elj8JfDVyqDx4ApGVL2igKPQnrmny32BKJ9DDxForhcatYsG+7i4Xn6V574q+K+o+HfEN5p9p4bbU7WBUdbmO4IB3KGIyFYHGexFefN4N+GnD/8J4mFzlfs65PHt/8AXrNn8Ja5HFPLpnhy5uNHQl7a+XcBLADuWUKGGCV+YY70+V9R2ifR+leI7G/0i0vZbm2geaFJWiaYExllBKnODkE46DpWqL60Kgi6gIIznzF/xr5on8IfDyVzcP8AEMSNLlzvtQzZPPzEnOeec85pn/CFeAAD/wAXAtS23j/RhgfhjrRy9hcqex9NfbbX/n6h/wC/i/40fbbT/n5g/wC/i/418xL4I8FqwWPx3pkhfqphJP4HHFTQ+CvB8snlR+NtMwisWAtwcj2ZhyR+tCiwUD6X+22v/PzB/wB/F/xpPttr/wA/EP8A39H+NfMo8EeGpWLHxpozSMTkvEV5PI4C4pX8D+FZMr/wmmiRkgH5QeF6nt1yM/Tinylezv1sfTP221/5+If+/o/xpftlr/z8w/8Afxf8a+ZR8O/CsiNKnj3SGCj5uAoHpxTT8OvCrxt5HjrSWaPDTMTgKvcgY5PtS5Rezt1ufTn2y1/5+Yf+/i/40v221/5+Yf8Av4v+NfMC/D3wwkQkPjnRGjDZL8k/TGOaF8A+GGZyvjnRCqnADKR8p5GTjr70KFw5D6e+2Wp6XEJP/XRf8aPtNuc/v4uDg/vB/jXzCPAfhvPHjbQATxzuP9BVpfAegx5kfxhoskUjKSA7dOmNo5J9D2ocbDVNPd2PpYXEOf8AWx/99j/GnCaM9JE/76FfMTfD3TIJMv420OIklgDMzHb2PHcfWkbwPp6KTD490V+doUzyoMnnGc+1HK3sJ00up9PCRDnDocdcMKdvTGdy49dwr5hTwLbRhjH450XGwiQm7kA3enByRVpfA8AhITxvpjD5CRDeSNt5/ulgCvr6UcjD2Z9Kbl4+YZPTkc0BgRwQeccHv6V81yeDWM7rF4shlESuwmhujtVhjKjc4OOeCO+aa3hDVIArWuswOm8vlNbVDC2Bh2y/fJyRyMUnBh7M+lSQfQ8461S1O8XT9Lu9QKGVLaB5WRW5O1S2OuO1fOn/AAiGuiJ2GrWcIQb28zXgSxOckBWP3uuTzxT4/Bet2yu8viDTFtjh2P8AbJKleDuK5w2PfrSs0EYXdrnqfgz4o23jLWxplvpF3aFrVrjzZWUqcFRgY/3q9DUEg8HOeen9K+S5ZdRt5WS0hlvI4mkVb60SUecM43KyY+U527QduVJxya24fCviSdRNBr1owlVXdW11o2DEA7WUtkMuQKbjpqDjZ2ufTWD6H8qMH0P5V82r4O8YSKSutwEAbmZfEDEMf7v3uPrzVi38CeN5ExHrUPI3bV16T5c9uCfz70lEmx9FYPofyowfQ/lXzofAPj1mYjVyYh/EuvPjP4mmS+A/HsIUyeIWhVhnD66wxz9eaOULH0dg+h/KjB9DXzgvgj4gG3Drrk0pLbU2a9hc+gOeTT7bRfGtjc3MdzruoWzwWrTCNb77Q8qEk4iAyWYBTk4zg5FOw7H0Zg+horwm1s9V1LUZI4vFjLEluHLNfsTaglgqqRgtu+8N43KoG4A1BaX2v3ksSL4zulL3RtJ5I5lfY4JDAqF+RAVXEjcsDgDmpsHKe+0Zr55gg+Jd3EZofE8ciFiPMGqRKGVSRnaVyuSO9Xf7M+MR+7rhP/cRg/8AiafKKx7xkeopcj1rww6Z8ZgxV9XfIGdou7YNj1+7VU2/xjEYYay/H33NzbFAfQHHU9AKdg5We+5HrRXgSt8aIwHe6uSFOSv+jll/3ugAq6l58ZiC4yVUFuUgO4D6N/WlyhyM9worxE6p8aEAItbY46loYxj/AHiW4FNbW/jQo3fZtMbH8KCIk/Qbuadg5We4UV4gdb+M4G82NuGJwqGCMBj6D5+tRvrvxoDbTp4HqRbRAL+JfiiwWZ7nQa8Gk8RfGJNytbICpAZVihLL9Rv4FNTxH8YH37YVbaQMCGHPP/A6OUOU97+tHHavBj4n+MEB+a1iY4+7LBFgfk3Wov8AhN/i4hJbT7ZvpaAge/DU1TbegcrPfqQ9q8DTx18VmnhifT7VWnkWNS1lwCe5O7gD1PFO1Dx94405r+0utS0mPULLBeFbMvuVsbWDqSuT0wcYzSaa3H7OTPet3uKKyNHvJrzR7S4vY4orqSJTMijIVsciipuHIzzf45aXPc2Wi6hHHHLFbTyRSK/3QGUHLHoOUx9SB3ryU286mSCJzHA0ksjIkhCmRVPltt6gBSRjnFfVuoada6nZtaX1tFcQN96OVcq31rnj8NPCIO6PQLNGwQSi7TgjB6UjSFSPLyyPkg2dwUTKqVVQMqw4z/Wl/s242KCqBSDj5wea+of+FK+Bxj/iVSgA5wLiT/4ql/4Ur4G6DSpAeuftEnH/AI9WntH2J90+XE0u5JbOwcdAw59qQaTdEAlUG44GXAFfUg+C3gpWDDTHyDn/AI+ZOf1px+DPgooUOmSEH/p4k4/Wn7VjtDufLR0i6J+VIiC2ABKuf5006Vd7TmLjdjcXXH86+o/+FKeCCp/4lkv/AIFS/wDxVH/ClPBG0L/ZsxAOcfa5f/iqPasVodz5aOn3DqWSIAZxtDDP5Z9aWPSrxy+xF+QFm/eKMAe+evPSvqT/AIUn4G/6Bkw9/tch/wDZqST4JeCGUAaZKD3xcSc/X5hUup5CtHufLEmn3CZyFJBAOJFbk+mDSHTrkKGMeFJwDuFfVf8AwpbwOAANKmUAfw3k3P4bqUfBbwMMf8Suc9/+P2Yf+zUlIXunyoLC4IOV6Y7juae+nXm0/uyQrYOCDz7Y7V9U/wDClvAjctpM7fW9m/8AiqQ/BTwHjC6TKPpeTf8AxVNzQXifKQ0+5yB5TAnpninNpt6vW2mPuFJr6qPwU8Ck5OlXH/gZL/8AFUv/AApXwN/Dplwp9RezZ/8AQqSmF0fKa2F2RnyGwPXAI/OlFjdhlAiYE9DxgV9Un4J+ByD/AMS+5B/vG8lP/s1H/Ck/A+BjT7gev+lzc/8Aj1Up9xaHyr9jusH9zJjuADzSfYbtif3ExI9EY/0r6pPwS8EE/wDHjdD6Xkv9WpjfA7wUT8tteKfX7W/+NPnQ1Y+WlsrwkbbeU/8AAD/hVmPT79lwLaUnI/gPqenavpwfA3wTkf6LeDH/AE9v/jTh8EPBKjBs7s+/2yQf1pc6GnFHy/8A2Ze4DfZmGQPvYB/I801tPvlbe1swHTlcA19Sf8KS8E4/487vjp/psn+NOPwU8FEcWd2D/e+2y/8AxVPnXQG4s+XBpmokH/RjgjqcdPUc9KmfV9UKLA19eExIsSKJmARVGAoAOMYFfTJ+CvgsnD2l2zAck3kv/wAVXh0Ol2954ztdHktBBaz6oti+FAdEErJtywyWAAyTzRzXBJHJvpuohhm3lG35gSMcduT1pZbXU3+ZrdseqoP519Kf8KL8HsobbqAOOT9panf8KL8Jf39TA9PtRxQ5WD3UfMpsNQk6274PqoGahWzmcbgmc9OOtfUI+BfgzjMd+231umqcfBbwivRL9cfdxeycfrQpjvE+WRp87Y/d5DcghhxSjTLsg4t2I9wM/wA6+ph8FfB6gARX/H/T5J/jTz8GvBx62t6c8HN9LyP++qfOuom4nyudKvtv/HnJ9dvX6VGNNvM/8esxx1AQ19U/8KT8EYH+g3Xt/psvH/j1H/Ck/BA/5cbr/wADZef/AB6lzJ7Cuj5X/s66VtpgcHrllwKkS0uNxVkUYG0AgAH8a+o/+FJ+C+otbxT/ALN7J/jR/wAKV8H9or8H/r9k/wAaOYd4nyv9gnyyhYyR1+df05pU0+6bBSBifbBr6nPwW8I9otQ/8DX/APiqcfgt4OIwbW9b630v/wAVS5gur3Pl4adduQgtXJHXCD+dJ/Zl4WK/ZASO2Bn9DX09J8EvBrJgW16vOcreSZ/UmoT8C/BpOQuoqT3+1tn+VHMU5pnzI9jdIP3lt5foSAM+3NIlncOcCGPHqxUY+vNfTg+B3hdT8tzq6j0F2R/Sh/gf4YfkXmsA+ou8kfmtPnJbifMktjPESJIUGRwVwR+lCwSFtxtgwAGODj6cetfTY+B/hgAKLzV1X+6LvjPr0pf+FH+GcFRfaxg/9Pf/ANajnQXifNLWcjrmGwZQv3j97r7/AMqabKbLB7QIVUtyp6AV9Lj4IeF1XButXcehuz/QVVv/AIJaAtvIbK+1aCcj5JRMZNrE4yVwCfTGelHP2D3XseE6f4y8R6JZQ2Vlrl9b2qglYrebaqgknjg881izm4nmLtC0sj5Z3dNzMzEtknuTmus8U6Bb+Fte1PSY5TfRWMatulTG92VWbKg8Y3Hk5xj2r1u2+A+kyWcDSa1q6OI1DKxiO32GUyAPSlzIVu586GC5XAMBGeoCkAj3xQvnw5+UoPU7lI9uK+kT8BNH/wCg7qx/CL/4ilX4D6QpBXXtYDdj+6wPw20cyC8T5xElzHH5ZE2GGQA7AfkKSaWRgvmQs5IwvmOWK/gelfRbfAXTM/L4i1lVHIBdM579Fo/4UVYDgeJNXx7rGT+e2jmHdHzuouSuVR1jQbhgsoY/3gP73uK09Fl8u7+0TwtcSRoQkUrSAuWwMBlIMZAOQ3Q4xXuL/Ae1c8+JNRIHTdFGT/KnQ/Aq0g341+8JcgFvIizt98rRzDio31PJr7Ubq8ureS6lN1cRq6GaCFYvMDDl3YfeZs7tx59ab/aV6ukWWnTRb7HyPKSMRNEZATuDsykeaFPIVjj26V6/D8FEtSTbeI7tNwxh7WJhj06U2H4IrBOJovEl0Jeck2sbKMnPygjAqbm3NTPm6V5DcSkMzbnO4gFd3PcdvpSC6vBys04Hs7f419Cf8KFdWYp4mlBZiSWs1PU/71MPwDnIwfE7Ee1io/8AZqq5lyx7ngrX9+7+Y1xcsc43NKxJHpnPSmC7uRE0aySgMwbaJG4I5zjOD9a9+/4UNd4x/wAJOu3O7b/Zy4/9Dpo+AE3JPicA46jTl/8AiqLitHueAG9u2ZibmZi3LZlb5vrzzT47+8UBftMxQcFDMwBHpjPSveT+z7My/wDI0qD/ANg5f/i6Yf2ebk4P/CWpkf8AUMH/AMcp3iToeDtqF2cg3c5B4IMrfMPfmmC6mBBM8n/fbf4175/wzzdZB/4S6PP/AGDB/wDHKX/hnq7/AOhvjPsdLH/xynzREeEi8nYYN1KwX5gDKx2n0HPX3okv52diLm4IbBO6VuvvzzjrXux/Z9vG6+K4Rg8Y0wf/AByj/hn68JYnxVB8x5xpuPyxJS54geCeZIUkkNy28gKQXYs4Pp7fWmJcSpwsrr0JwxAOOle+Sfs+Xm07PFEDHPRrBgPz8w1Gf2d7lkyfE1vu9Bpx/n5mafNEDwuO/vIpC6XU6uRgsJGBq1F4j1mEbY9VvVBXads7cjOcV7Q37PN5yP8AhJLYjI66eT/7PTJP2e9RCBU1+wIzzmwIx/48aXMhnklr4q8Qwuzw6zfqdu1szsNyk/dz71qQaj9pSWBLZpYGZpnDg/K+VB8xl+8i8H5uAW969Hh/Z/1VZo2fXLFQrZDJZ8gjpxuGc1bk+B+sOZXGuWCtM2XiWzZUPIz0bvgZHTgVMpG0LLW52Pwfe6uvhrp000wLNJMPmUsQBKwxn8KK3vDWijwr4cstHjkaQQIS0mCdzMSzH7vHzE8UVFjO67nR0UUUzIKKKKACiiigAooooAKKKKACiiigAooooEFFFFAwooooAKKKKBBRRRQAUUUUABAweO1fK8t4qfGdYCAqp4qZtx6D/SGz/MfnX1QelfJOpMY/jFePjlfEkhz7m4GP0BP4U0VE+th0oo7n60VImFFFFMAooooAKKKKACiiigAooooAKKKKACiiigAooooAKRvun6ZpaRsHAPqP50Aj5e8TQx678TdbsJJGVrjWorUDHAVnSMnP07V9Qr0HX0yRjNfK+hCTXvipBIuTLPrv2piP4lV2c/gAmfwr6pHJJ7Zo6lS2CiiigkKKKKACiiigAooooAKKKKACiiigAooooAKKKKACiiigAooooAKKKKACiiigAooooAKKKKACiiigAooooAKKKKACg+9FBoAOgzSblzjIz6Vy/jbxHP4f0u3eznsIrmecIr35YRKuDlmK8gA7eenNcZZeOvEd2CBq3g9WTzQ+yd9o2jIcbmUlSdq5GR82exxLbuaKDauetgg5x2pcj/8AVXjFr4/8c3m0QX/gJ5CAdi3zM2T2+WU1auvGXj6zaJbu/wDAdu8r7Asl1KCCRkdH9qrUXL5nru4UDnpXj48deMCzD/hIfhspXhs3sv8A8UaYfH/i1Tg+Jfhox9r6X/4oUWYrHsfTrRXjq+PvFrdfEfwzX638v9GNK3j7xYq5HiX4aSN2Vb6UH9WFOzEo36nsOfcfnRjNeQx+OfG0rBRqPw/3noov2JI9RhzU58Y+PkbaR4Lc4zldQYD9WzRYrlfdHq/TgkZoyMZry1PGXjRY8zReEVYcsf7V2gjtgZOPzqWHx54k+yLcvaeF/JYsNw1teSCQeSMdvWiwcr7o9NoyB3rzi38eeIp7VJ49C0SZGzh4vEMW1sEjj5T6etI3j7xEpKnw3pBI6j/hJIQf1Wiwcvmj0jqK+RviHA+lfFHXNmQ41BbheDwW2uDn/gVe5R+O/FcxxD4P06XGeV8RQN/7LXlPiXwp4o8Y+LdR1aK00kXM8ibraHVIpGhMahdv3xlgFG44HOcU0gSsfTuDk/U0Yrz2Pxj452KH8A2zSY+YjX4ACe+Bg457ZNP/AOEw8d/9E7h/8KGD/wCJpNEtHf4pP1+nNef/APCY+PD0+HMJ/wC5gt/8Ksp4u8SP/rvAzr/u6vaN/NhSsFjuKTJ9K5MeKNcJ/wCRLvfw1Cz/APjtOPijWg2P+EP1InGf+P20/wDj1OwWudVuNG41x7+L9XTlvBmq4zj5bq1P8pKYfHF+rAN4N1vn0ktz/wC1aVmHI2dnuPoaXJ9K4c+PrsEj/hC/ERI9EhOf/ItA8fXzDK+CfEf4pEP/AGpTsw5GduGzS1xA8e34OT4J8Q49hCf/AGpSnx/dgjPgjxNzzxFCf/alCiw5bbnbUVw3/CxJw2D4H8Vj/t0jP/tSnD4iSbgD4J8VZPAzaRD/ANqUcrCz6Hb0VxDfEWRCAfBPivnuLOI/ykpG+Izpjd4I8WnP92yjb+UlFmHKzuKK4M/EwgZPgfxiR7acp/8AZ6Yfikigk+CPGQx1/wCJavH/AI/RZhY7/FRTypDGZJG2ovzMx6KBySfQYFcEnxXicnZ4L8YtjrjTV/8Ai6yfEvxAk1vw/qOl2fgvxYLu5tXijEumgL8wxk7WJx9KVmKzOG+GGnM/xXgyMNZvdTuuR02hRz0PMvb1r6QGOee5/nXzX8OZtW8H+J/7S1Xw9rhgWzNt5aWbGTzGZNoCnHXYevp9K9Sf4qwW8Ze48IeLIsNtO7TgozgHn5uvNFh2PQyQMZPWivPW+LOmRQPPPoevwRRgGVprNR5QP3Sw3ZUNztJ+9g4zg1fs/iXodxarPNb6taK7MFE+nzEtt6kFVZT64ByO4FIfK3rY7Mc0Vxi/FPwi9qbpb67aAYLSrp1wVGTgZIT1GPrxVb/hcvgPH/Ialx/143H/AMRTQrHeUVwn/C5fAX/Qak/8Abj/AOIp6/GDwI2Ma5jP960mH81oEdxRXFf8La8DZUf8JBEN3QmGTH4/Lx+NWf8AhZ3goAE+JLEZOMFyCPqMZFAWOsorlj8SfBY/5mbTfwmBqRfiH4NdVx4o0nDdM3SjH1yePxoCzOlornB4/wDB5AI8U6Ng+t7GD/Onf8J74P8A+hq0X/wOj/8AiqdgOhornv8AhPfB/wD0NWi/+B0f/wAVR/wnvg8/8zVov/gdH/8AFUgOhornl8eeEHIC+KNGJPQC9jyfwzUn/Ca+Fhn/AIqHS/lIBxdpwT0HXv29aLMaTexu0U1XRsYOc89Pp/iKdQIKKKKACiiigAooooAKKKKACiiigAooooAKKKKACiiigApr428nAp1Ndd67fWgGeS/HNHm0bSFCxbFvDIzS4AUqp7kEYPPGDn0rznUrd9Yl8h825eBppGuJvtLRSFGJVWjUFARkiNsDjOOK978c+FB4w8NS6aJUhuA6ywSupZY3U8kgdeCw/H2rz9Pg5qYlf/TrCAM0jGRVkZmDZAzkgE85z26d6WzOqlOPI03qeAfZRMhYzwoSAxXBOAfoPXt2pfsICM8dzDuBBUDcCT7fz/CvZR8A9cCKv9t6bhV2r+6k6Z9j360v/CgtaJyda0w8nkwynH05rVOJk1HXU8afTZWjLCa3O3GR5ozk56evc+2aiGmzZwJYc+glFe1f8KB1oJtXWNKUZzhYZR/WlX4Ca8hBTWtMBHcRSfn1qlKPYSUXuzxU6bPyBJC5XriQHHtR/Zs5kaPzIMqN3+tXBHse9ezP8BfEBD41TSm3EMcK4yaZN8CvEYckXOkzZAG7c6ZH0xT5olcse5422nTrjHlNwD99T/Wn/wBnXLKCIBySMAr2+vNeu/8ACivEewgvo54AG6VyRz64qRPgR4gzk3OjK2T8xaQnHpS5o9g5Y9zxs6fMG2Hy1cDOC4z+lSNYXA2MfKLHj7wz/hXsg+BXiJQEW90hUx0Hmde9KnwM8RRHcL3SGPHBMlNSiLlj3PGzYXTHcI4TnuStNbTrvIbZCN3YFeP8K9gl+B3iV5GPmaQdxzkSuP0xTD8E/FS4wuktzj/j5cAD/vmjmiPlj3PIxYTADzY4/LxlihXcVB5Irev18INazxada6qb5xF9neaaMxAnG4sq8jIzgZyO9du3wR8TqshkXSiqKVUPdtgAng/d+WuD8PeG7nxJq0VnpRDX0hZ0SZ8KqqoZizdQOePX2o5o9hNJbGP9inkOBawgfNznHT8aeNOuSQos7fkcHJ5/8er0r/hS3jMsxNppjbjn/j9bj9KePgv4xClRZaZjt/pzcf8AjtJuLJuup5g1rdMBJ9khC4zhVX+WaPsN2ZBGYYVLdNyqB+eK9Pb4LeMGIJstL4GMC+Yf+y1GvwY8aKhUWGlZ9ftQz/KhOKKXKzzIadM7YAtz6bWXBpG0+537DbhffAwPqc9K9SHwa8aY2tYaey4wAb88fpUf/Ck/GW0D7Lph9f8ATT8w/wC+aHKPYPdPLzY3PVrYKCpIOMAgdSPWo/7PusKwi4bp0r1QfBXxkBHm2047Gyub3oPT7tDfBTxkxJNpp5J6D7ccflihSiHu9WeXvY3kQ2yIyADOGOAfpSixuA2AFGBnIYcfU9q9JPwX8bAk/YLM56f6aDj6ccUr/BvxsXd/7MgG85YLfDn9KOeI7x6M81Fncj7pDH+6r5JqyunXwUIrhmYbiivyMV6CPg94yPynSoiPe8Q/zFOHwd8Zg/Jo9upP3mF6qlvyFJyXQd4o84e01AYVmc/9teKEtdSBDIH64yJc9vY16Ufg941K7f7KtQuOd1+D/MU1fg54zRsjTLdRjGF1BR/IUk0K8b6HnRF/tZS0pxj5TK2P501l1FSApdcjoszf416QPg/4yQAHSo2Udlv1Jz+Ipr/CHxhgA6KrAnndeI2PpxxTuhtxfU88hfU1JUyXHPYXDL/WprfUNftlk8nUL+MNgMIrtlzjOM4PPU13Enwj8ZZBTQkGOOLmMmmx/CDxnIGH9iIv+9doufy60roLxOPXXfFUa/JrOsoD0C3cvP5NSf8ACReK2U51zW+OpN5LgD/vqu0/4U/41RT/AMSaLHot/jP5VXm+F3jG1tLmV9Ccqqcol2WZsnHyr/Efb0oTRN49ChZzaFcWlte6j4m1+11Hyy7hYjNucE4KuGBU9MZBx1zWQ3iTxTtBh1zXScZZvtsvAJJ6bv69c1UGiypdCzmhl+1if7ObdF+dZidoTnvkfrXVL8PvF4ZSfDesDb0G5W7epbp7U/dYWQuma9qt3YW7ateXV5FG5LJcXXkrJGGDbZZDk5DKCpGSPmHepY/E2rxXs8sOoXi2U12TMxm8oOWGd5lC/KWPG4AcDJqWy8I+KdPMQOhazE0WXDpAryKx4IQ7tuDxkEduKRfDut2/kKdA1SMxztLtFiWUZHykjJ3Z6kdqzfkb01G1myvc+Mdc0llNnq99BJ5ItmRmSVVRSXhMbhQHzuyWI3HccdjVeX4qeNEbK+Jr4uQCym3i4OORjbip77Rdae2ljm0bU5Z1VfJnGnOrbt2ST6BR8oHoBWYdJ1hOP7N1gOGLFjp7Esc9+KqLXUzlCN9C7/wtfxznjxFfHjP/AB7Q8j1+7SL8W/G77g+v3DD+EG0hYH65X+VZ7aNqrsC+nasQOCf7Ok3H8cVH/Y+sADOn6kSvAH2CVcD8BV3iRyruXn+KfjFyUfV5GQkkRtZwlQSPTbUUvxM8WG43nVVJAAz9igDAen3en41VOi6qd3/Et1H5uebGbOfrtpg0fVldT/Zl5nbhsWEpP6rReIWRd/4Wp4uz/wAhhx9LOD/4imn4ka98xmj0mfd087S4WH4fL/Oq/wDZGoBVY2d8kgPINjLj/wBBqOPTr3Z8+n3ee4+xSEH6fLxReIcq7l8fE3U8D/iT+HCenOkRZxSH4k34AH9i+G8/3v7Ghz+PaswaddLwbCZcNnmykzj8qT7LcOIwYc4YhT9lYbgR8xPHHPSlaPcOU1P+FlXoP/Iv+Fj/ANweKlX4kXrOA2h+GkU8EjRojj8KxRaIF2s8Ssq7sSRMu7A6DI61GGiUBi1spHOCrA/hx1p2iP2fmbVt44uZr+3a70nQZoEmWTyRpkaKSvOPkUEg+hyK3pdVVbb+0zo/h9ZdP2SpALc7XUsXyGX5S2G2lW5G3IHFcjpU8NvqdrcRy2waLc+d23tjk9jWokgutPh0u2WN5ZGxaLFOJGAY4ZWRTt3YJO7GcCok7bFwSS1Pq7SboXul2V0qbFnhWXb/AHdyg49e9aFU9Ot1t7K2hUcQxKg/If4CrlQjne7CiiigQUUUUAFFFFABRRRQAUUUUAFFFFABRRRQAUUUUAFFFFABRRRQAUUUUAFFFFABRRRQAUUUUAFFFFABRRRQBE8QlLIygowwwz17fyr5n+DlysXxG0u2kQh/JuYiCMAMMt+fBH5V9NkHdkHHB/pXy7oUa2Xx3WCN2WOLXp4E7fKWZcU4lJn1IOgznOO9FIOgx0paTJCkwKWigAx7CiiigAoxRRQAmD68elG0duKWigBMH1pcUUUAJj0P6CjB9f5UtFACAUbQeoFLRQAm0dsCgDHcmlooAQrkj/Co3XJUAfXnGB3P/wBaparX1xHZ2st3MxEVujSyYGflUEnj6A0Ia3Pl+zmlv/ifatPC8VxN4kWV1k4KhZQxVh/ewPyxX1KiALgdq+aPhnaTa18TNKupT5m2S4vpWkJLSAg7WPvmRPwFfTQORQxtiFeeKNg706igV2IFwScn8CaAPdv++qWikF2IQezt+dABxyzZ+tLRTuK7EGf77UHdjhm/OlooHcTGepP4nNHP94/nS0UXFdke1TyQM+uAaTyoyCCi88fdHH6VLx6UfhTC8iA2duwG6GM49UU/zFJ9itj1toc56+Wv+FWKKVx3ZWNhaEHFrAM/exGoz7dKRdOtUbelrbo2cgrEoI/HFWqKAuxAMADHApaKKBBRRRQAUUUUAFFFFABRRRQAUUUUAFFFFABRRRQAUUUUAFFFFABRRRQAUUUUAFFFFABRSFgvX0zXB6x8U9N0fWL3TpNPvJWs5oopZYzGEXeMjlmHzZ3DHfb1FG40m9jvaK81m+NnhuCeSKW01RDGzK5MKfKynBGN/P1GRQnxv8LSY2wao244GLdf/i6dmNRk+h6VRXmJ+OvhMdYtVHJHNqvUdR96pP8Ahd/hjIH2TWORn/jzGPz3UrC5X2PSqK82Hxt8MnkWurY/69V/+LpB8bfDDFgLXVsr1H2ZeP8Ax+iwcrPSj0r5K1W4bTPjLeXaShhF4haRRg/eE24jH/AiM17Yfjb4ZBUG11cbhkH7IvP/AI9Xz14i1eDUfG2o6vbpL9nuL9rhCw+YKXDDI7HaOnNNBZn2d04HQcUV5oPjj4Wckpa6wwJ4K2JOf/Hqcfjb4ZHWy1sfWwP/AMVRYOVnpNFeaj42+GicCy1tiegFief/AB6gfG/wwxAFprOW6f6F/wDZUWYcr7HpVFecJ8Z/Dbsqmy1hASMs1jhQCep+boOpp03xo8Lwy7RDq0kWSFmSxbY/PVSSCR+FKwcrPRaK84Pxr8LcDyNYyf4fsDZ/nSH41+GACfsus4H/AE4N/wDFUBys9IorzT/heHhUdbbWAPU2J/8AiqePjZ4ZJwLTWTnkYsG+b1xz6c0WCzPSKK86f40+Fl24j1V1K53LYsQPrzSf8Ls8Kf8APLVv/ABv8adgsz0aivPF+NHhNuv9pr7tYPTh8Z/B7HBmvx6E2MnP6UWYcrPQaK4KP4weEZG2pcXpY4wv2KTJ5xxx26/QGpP+Fs+FvlKyX7BziIrZSES/7vHOMUrAotnc0Vww+LHhdxI0ct9KqKCWSxlbDH+HheGA5IOKb/wt7wecFb24bJIG20kOQBkkcUD5Zdju657x1ex6f4I1q5lBMaWUqsAQCdylRjPuRWH/AMLi8GgNuvrhWUbips5AQPXGK53x98SPCuu+BNV06x1NZLu4QRRwMjqzsHUkcjA4B5JoSFZo5j4IQu3jq4l5YR6UQT23NIu79VwPYV9DfSvnD4Q+LdF8O6nqkurXSWyzQRLDIUZhkO7MpABIJ3D8q9eT4oeDjGGGsqQR95beYj/0CnZhZnY0VyH/AAs/whjJ1cf+A03/AMRTG+KngtSAdbjBPQGCUf8AslKwWZ2VFcX/AMLY8DgkHxBACOoMUvH/AI7R/wALa8DHp4ht/wDv3L/8TRYLM7SiuKPxb8Cr/wAzFbD6pKP/AGWlX4s+BmbaviG2LHoBHJ/8TRZhY7SiuOPxT8GAgHXrfnPRJD065+XiuptbuG9tIbq3dZIJkWSN1PDKw3KR9QRQDTWrLFFIDkA0tAgooooAKKKKACiiigAooooAKKKKACiiigAooooAKKKKACiiigAooooAKKKKACiiigAooooAKKKKACiiigAoooJxQIY4OR6cZPtmvmyY6YdXkd9Q8q/uJ7htZe9iJWB+oifaAWicZTgqwOWBHQ/SchAIBIA5J+lfMXiLw7q0HijWVkSVp5LwzSy/eRyTvQhdvQBs4z1+nLWjNqauOOofDiOz0xdSsdUkLWfmSWlkvyw3BZgx3MysTxgdQFVeScmpV1f4Sm3WOPQtf8thgEBSSR1OfNznpxXO3nhK9/cG20vVLkhDukgRmAYnsQvygD+HnrnPNMi8G60yFY/D2v7ASVKW7Ha3fnaM9vyqro0Sad7nRnVfg4ygjw94j4GNwY8/+RqrT6h8IJJTs0/xPCMD5U2kDj/akJrC/wCEB1luG8PeIc4z/wAebf4VE3gbWUPHh3xAMf8ATqf5YovEn3u5uwv8J5QW2eKUQdWMcWB+TGmzN8J95VbrxKmPS1gP6sM/nWMvg7VghQ6JrKs3drNvl+oC8/XNV38F62zcaNrQH/Xm5/pRdBJO25vrD8KpEc/2p4kVsEqHt4QAfT5RzWXHdeE7iSC31HRNStEJjD3MF8rFBn532FCvzHnAwB0FQxeC9bPI0fXCVBPy2DMQccEgkcdj+ftWPHYLJIg82SRG+b90pc4AO4gHBJBFNWJSbO7Oi/Cf7v8AwmGsByeGNt8q/UBP60h0P4YDGPG2qbickNZMcD1+70rh5rNJJXInuxuY8m2IyPoKnjjh2xBn1BivBbyD+7X1UbufxpPQuCd9GdhHovw+YM0Xja74XPz6c5yO+ML2qj/YfgQ5U+PwD6/2RN/jXOtCIJcx3Vw2dwzFCy8N1HzYxUUkQkfebm/Zm++fLA/9moWppLmVrM6htH8BtEsg8cyhiNuwaVLuHufmxx9TUo0XwGsbA+PRKRGQuNMuVG7HBIz61yX2cAAG6uwoH3QrED261GYRgYlvs5zgxk8/nQ9CNep18mheCWcbPHCrGV3FpNPnwpHUKM5JNRjQvAh5Pj8Y7r/Zdzz/AOPVzAhEkRFxJeuAp2L5JI3Y45+tVBYR45W6H/bE01Z7kTu9jsRoXgh/L8vx3GrM2Du0y5wo9Sd34fjUsOkeC5GLnxtFEMEKi6dcqM4653H+XtXFixjCkh7rd3/cHn9anggTmJhcKrnLMV2rgc4IP09adkOC7nWHQvCDN5aePLaRQMqv9n3gye/GTjio/wCwvCjE7fHFig/hVrK8GD9a5ZLdElLoLgEZ27QpI/HvSpFbuSGjv0OD91N3J79qm6RXKjs4/Dvhpo1D/EOzMKnLqsU/zewBOaR/C/h0OSvxA05FxkYimbb6A89/XtjHeuK+yQj7pu93q0Bz+hp5toSc7bnOP+eLHn1Gen6073DZWO80nwjpLa5ZwDxnpWoIzqTEbiW3ZgWHCMeA3cc84x71O1haTLDv1AW0E05juLm5fImZGZWZ5Vy0cmACsQ3Aj+KvP4LSESRtuuUGdzZjIKkdCvABP9K198MVuts17OtsMFUQbuQc8gnAOeehPvUvccU+9jp7q202G5vra3vVv7WEmZZUIt2ijxhiZZW+WUEqNu0lgODWeNH8NrDP/aviUWt8zHyLW40yeIbOQkhIzkMu1gAf4jyayZp45JZI4p5HikdpXErspd2XG5mXHQ4I47c5rJuLWMyOhefy1YbVUFwoAA5IUAnAHOB0oSFNO+53DaV8Pm81R4rWUOQ8TGGdGwAA0Tnb0zgq2OBng1SbQ/BlvG6x+Nbq5ygEltbac7PM3XETNgDHGSRniuRW0gYndLcc/exbtz6dqklhj+yuiyXDHOQphYKeOBgKMH3z+FNLUh2sa9tD4fliimm1u7s55VInY2BdWbOCdysCvrgD296vz6J4YV8L8Q7R+RybG7HbnoSOK5VLEOYssxRwBlFXLHIAUAc7i2eDg0x7VC6l3uCxUbsxcr7c9MVQJJ6I7KLRPDDKxbx7p2OiMbS73MfQqWG0e/OaU+G9LAikbx1oqxhyGKNcMwXGSwXqeeMHA9+1ck8KSNvNxcB2+Vm8vBYdhgdKZHaRqcbpjj7rCIH+Z/nx/Op0KsdiNAsJisNr440NvPXfCZnnhB9QxbhDnOAxyetPj8J2LyRgeN/DZiJ2yO15KrKe+FLDcM98j1ri3gSQr806nAyfJJGR32gY/wA880G2USLi4nIAxtNqeB7cf0oG9tDvrnwLbNGPJ+IHhmQqMhH1AoFHsdzH9Krv4OW2HnHxt4bliVFdhDqx3tyNygZ9M/N7dBXEPaQ9BK5U9c2fOfrto+yIGA89wWwu4W5BA9fu/Tp+ZpmbvfY9Bv8AT9Lt7m8Swv2vLKS4a2jlRmP2gqQSsZDYXYGG5mAD4yuc17n4ElSXwNpDROXQWygNzzgleh6dOlfMa71kaE3e6Jy2WA2Fhx8rYH+yAoOcdsV9LfDa1mtfh7okUysH+z7iHGG+ZiwJ98EVBVRJROuooHIopGAUUUUAFFFFABRRRQAUUUUAFFFFABRRRQAUUUUAFFFFABRRRQAUUUUAFFFFABRRRQAUUUUAFFFFABRRRQAUEZoooENZNxByRikSMIDtJ5OafRQVcCv5+tJtXuAT64paKAuJsX+6PyFG0dhxS0UBcMfl6UY+tFFAXG7BuHsc/qK+XPhGW/4WN4ZyeCt4Mjjjy5OPz5r6lx8wP+etfI3gfXbXwz4j0XWNRWX7LaC5LeUAzlXV1BCkj+I9c1Su9hrU+uAuP4mP/AqbjGCQc+xry6f48+GY7UyRWeqyvkBUNuEDe+4sRiueuvj7ezSlLDQIYo2YKHu7kjBPrtHSizY7M9vfy+rqCPfmmhI2HEYJPoufzr5vvvjH4wurZoxLZ2xf+K3ibf8A99AmsDUPHvirVMpd6/dFHbIjUKq/kKpU5Mdn3PqyaW2twplMUYY8b2C7vYZIyarz6zo9pKUn1CziYEZDzqCM9OM18iz6zqV1tW91K+uChOwTTFtpPBbn1qlIsbM2QWP95mJ3AD16mq9kws+59bXPjvwrZR7p/EGnrwSALgMSB14GazW+LPgcIT/b0bgDnYjn+lfK67QnmAZbPzFQFzjpwOmKWRmwGV3B67WJzz2+vrTVJgo92fUX/C2/AhGP7aU5/wCmL8fXimn4qeA2U7tYix33QN/hXy4HAUlVPzDHJPJ604uEYtsUABc5GcZGehodJrcaS7n1C/xU8BQNhtVjB68QNz+lOX4s+BGAxrUS54BaJgB+lfLrSgvknIK5z0pN4KqG3BWBwQxpezfQTXmfX1v408MT7TF4g08gruH+kqOPoatReJNDuZ44INYsZpZGwsaXKlmPoADXxvmNlIeFGHHUc/nT4zGgLqpjGDymA34Hr+VHs2FmfaBurdWXM0QJO0HzBy3oOeT7dakaNG4Me4fewRnPvXxlFcyxgMlxc7gAQWck+oIB6Y9a0P8AhI9b3Bn1jUGYuG+eYlmZeh69RUunJBZn12YoBg+XGeOQF5qWNVx8o2gdhwK+XrP4n+MIrxZm1jzyin93crlWJGOVXAOO1blp8bfE1krfabPT7stgKX/c4wMfLg89uvT8aTjJA0z6I2+jEfiaay5KZJOGHB5ryG2+PNqvlLfeHryIjAleGVXVfUgdSMkYFa03xs8KJZtNvvFnRhi1ltWWV+M5UE7ce5bj0NKzW5Op4z4eje/8daJPkiaXXvNYgZOFk3Hn6Ka+rRCjclA3+9zXzJ8N0V/iJ4aVo3XzJ5pSHwR80UjKVI6jBHPqK+nxnHPWldjbdiMW8Q6Iv5UqxqnAGB6A4FPopWuTd9xAgGeTz70Y9z+dLRRdhdhj0J/OmNEj/eXd9afRQFyH7LDg/u15Ofu9/WpAu0YB706jFAavcKKKKBBRRRQAUUUUAFFFFABRRRQAUUUUAFFFFABRRRQAUUUUAFFFFABRRRQAUUUUAFFFFABRRRQAUUUUAFFFFABRRRQAUUUUAFFFFABRRRQAUUUUANLHPQYBHf8A+tXxdd2b2cN1au+JYXeElW4LKx3c9xnNfZrk547MOpIHUf5/wr421ZEh+3Qu0+6OV0xKgWTcGIy+CQGPcAnnua0p3voUiATNGoKnaGiCsASAvb5fr71GXwGJeMliW2bAWbjFI6kOcbZAFXO1sk8ZHHamlv3hC/Iw+bcPvD2rdGgiS+Tl18oErwQu0j/vnFJjaduQR/ebnH5UzaCBuRVI6KByaAQHBBwpbCgfxfSrewLUkDkxEtICGDEKR1wcUByE4Cuo7dAPembmUADqdwK4OTk9TxSykKCx2sobHI9qED0GByCxJQjGeKc8h3ZI3MxDMc8j1I9zUAbnlVUNxnGePpT95xuD5LMCBtweKL2AkaUKjgFfu8Eg/wB4jj3phmCyEuyngfLtPOBj+tJK7BWUOrJjrt4ByTx700M5Jxllx82SB+VGjJQ9XQvgsCNuVAHX2+tO3qrdWxjlTyFqIy7RkAYA9OT+NCPuJyQq4JHHIHtRYolDptKEnceRgUod1UBxtPXaeT9aj3FB98gHuy5wDSxuGZclh1BXbnj3pN2dgJRO6birkttHPUAZ9aeWZ2KF/nBPzZwMYqBWwrqqqEZgpUHOBnqKQ4LKCNwYtwfY4p6ATqw2j5Dkfwvg/U/SpImAmCgsFLdCeCBzg/lVffjJAyGG0k9cCpMnaGCk7cY5wB15Pr1pNpASF9yK2/aWUHLMxP3s/Kc8CnyXcsNm6RyEBpEbarMBkHI4zzg9PTtUAyAAxUfLtUbvT0FJOX8mMYLbnA2kYJI54PpWcnfUWh6P8JrX7T8TdNlYsGgjnnwMYJCbMn1J3nJ6k4r6XByK+dfgoVf4ggqpUf2bO2CckHfEOv4V9FdK55bkS3CiiikSFFFFABRRRQAUUUUAFFFFABRRRQAUUUUAFFFFABRRRQAUUUUAFFFFABRRRQAUUUUAFFFFABRRRQAUUUUAFFFFABRRRQAUUUUAFFFFABRRRQAUUUUAFFFFABRRRQAUUUUhFDUL2302zlvLh/Ljj5LHJGSQB09TjFfGF7qw2XdlBEVsjMzQq4G5Rk4DHucV9Z+M75re0trSJyslzMwA2/KwRGlYM38Iwo5r45mZXUMFwSxLc9TWsC9iZbySUor7CqjHIxxjHOOtXNqrICTwuORzxTdK0bUdSDvp9hfXQQgM1tbtIFJ5G7bnFdPo/g3XNV1i1sU0q8tpJnKGW6tJY4ocfxMxHt06ZIHerUktyl5mCluzzxxxo00jg7QuSzZB5UAZIGM9OR2q7b+FNeuYEmi0TUWjLZDi3bDf7oOCK+o/C/gvSPC1mi2tqj3RA8y7ZAZZG5OSeoAyQAOg4rp8LnPOc5zml7R9BOSR8VSWNzbIGura4g7iSaOQbc/3sgcehqsI3k3OgG0sWO35sYHt7/hzX21JFFMhSVFkUjBVwCD+BrmdY+HPhXWnllutIhSeQgvNb5ikbAxjcuDgjqO9CqPqHMmfIwQOzMflbachRnA/vH2qPdw298BmBKgckeor3TWPgGu6eXRNYVY9pMcF7Fu+fsvmKRgHpkgke9chqPwY8Y2QXy9Lt7tn5X7Jdg7D6N5m3g+xrT2qew7o88AK5U/LjnaeQoz1B9afLA3mK+AQx25HOOO9dra/CHx1cSpavov2aJzhpp549q98kqzHH0Br0bw58DrC2gkm1+4NzM6KFt7SRo40bHPzZ3MfwA9qTqJCuu54GY+ApOARuXuPTBpBGo+dZVBHUHgL7V7Fr3wJ1FZwmgX1tcxHJzdt5cicAAHaCrc7jkBcd81ykfwl8ctcLF/YLx7jtEpuIvLHbccHJHf+lCqJj5kcYgBjy/mPg5ypG2owHK4J3FRuO1s4GQPm9ua9Z0/4CeIJ5cX17pdtFtyJELXBY9hghcDrzmuu0n4EaPAVl1bUrq9Yj5ktwIIs9sbfmH54qZTQcx8++VuCkoYkJGd7D73JyM44wO9WILC6uoS9tDPcKrEbooXcDv1VSMfjmvrDSPh94U0RU+x6HaeYox5sqea55zyWySa6SGCKBdkUaxr/AHUUAfkKhzYrnxc+nXVugae2uIlJChpYGRdx6AsyjrVZ0WMKrF9zgH5gMAY56didw/Cvtm4t4rqPy5kWRD1V1DA/ga8i+Inwm086RNqXh21aCeBjLLZQqSkqgDIRR91sDOBgNkjgkECn3Gnc8DMg8puRiP5goXazfj6Cqb3KzIkYh25fOQxPFaepRwwk27LIJyMMkyFSpzjADDIIIII57DqCTkSArKuWBIOD8uD9CMU277Cdz1n4H3qyfEQDIRTp80agjGTujOP0zX0oDkfiR+tfH/w+1B9M8baTe+aFjtpWeZtg+WNhtcY78Nn2619gK25QfX0rOW5LVtRaKKKQgooooAKKKKACiiigAooooAKKKKACiiigAooooAKKKKACiiigAooooAKKKKACiiigAooooAKKKKACiiigAooooAKKKKACiiigAooooAKKKKACiiigAooooAKKKKACiij1pCPPPHV4W1yC1WYOkOnXk0sBGAjtEyxOT1IPzrt6HOSMgV8vYs104obdmuWCsswnG1R3BXHXtXufjk+M3+IF/wD2c91HAscaWxSzUoybTu3MynKhmYE578CvO18Ga1ugtxYahJHMCIo/s7Mu1ucEkDGexGK2irami2Lnwx1HWNLivfsOoT2cFwVO2GKJjJIvCjMitj7x6V3L+J/FEkpWDxLfFi2FH2S2O3Bw24CMDg5GaqeCvgxomueF4NR1Z9RivZXlDwRSrGsLLIyFcFWOflrp/wDhQfhNhk3es8jkG7X/AOIqW11KUoroc6ni7xPKwSPxTcys3BMdjanj1OVH5U9/GniGPh/FFwB/eENsR/6Irc/4Z+8IFcG51cj/AK+U/wDiKevwC8JL0uNU/GaI/wDtOi6Fzx7GD/wmHiZyvl+KL1geM/YLfj3/ANVSt4s8U7cjxVd49TYW2P8A0CtxvgB4RfrPqnpxNEP5R0n/AAz94Px/x86vj/r6T/4ijQftI9jnH8Z+Jdpb/hM5Qc4x9gtT/TmoT458RhQ48aynLhWU6XbA49eAf5Gun/4Z88Hf899X/wDAlP8A4ij/AIZ98HZz5+rf+BSf/EUroTnF9Dlx488RMryf8JnJ5ajqbC2X+cdK3j3XBIqjxnKxbqFtLUH8/L4rp/8Ahnvwb/z31f8A8CU/+IpR+z74OGQJ9W56/wCkp/8AEU7oXMuxyr/EPVo1IbxncKxYjb9itiD7/wCrpD8QdaYnb41lb+9iztQV+mUrrP8Ahn7wh/z8at0x/wAfCf8AxukH7P3hDtc6v/4FJ/8AEUXQcy7HKf8ACfeICCY/GsrEHJP2C1JA+m0Z+tInxA8S7gH8XzA/xE2FquPTnaa60/s/eEDy1zq7fW6T/wCIoH7P/g8HIuNWB9rpf/iKWgXRzI8f60r7W8ZzBerP9jtcfpGf5U1viRqgYKvjW4Y55xZW/T/vzXVD4BeEx0u9ZH0u1/8AiKUfATwoF2i81oDOcfa1/wDiKLofNHqjlT8RtSPH/CY3YPobW1+b6fuacPHuqzuFj8ZXDSjlVNnak4xzyIuK6gfAXwohJF5rIJ7/AGtf/iKQ/APwk2M3Ortjpuu14/8AHKLxFzRuce/jXVL2IxReJtQluGTchW1tovmB4y4QHrjjvXk+tyXM+uz3F6Wa6kffKx2/NJ/F0+X8uK+hm+AXg9V5m1XA7falx/6BXlPifwG2n+JLvT9HsL9La1lKJJN+9MxIDAr8oAGOO/NVFpuyGmmZ3hy4W+8S6fDHaM5mWWGRCAeGjZS3y46Bv0zX0z4E1B9S8GabLKzNcRx/Z5twwd8fyMT9Su78a+abPRtdsbkT2Yu4Z1Vh5sVqQyBvlYcDqf5V6/8ABQ6rBFr1nfvcMiTwyxrPHtwzht5GeTnaO+OPrROLWo5WtY9bopFzjnrS1kZBRRRTAKKKKACiiigAooooAKKKKACiiigAooooAKKKKACiiigAooooAKKKKACiiigAooooAKKKKACiiigAooooAKKKKACiiigAooooAKKKKACiiigAooooAKKKKACjsaKO1IR8zfEnxb4h0n4h61a2Otahb26yptijmAUEoDwD06Vzh+JfixIsDxHqwJyTmRCOmeOM17j4h+EOn+Iddv8AVrrVb1JLlg2xIoiFwu0AErnjtzWUfgDpRGF12+CjOAYosjP/AAGtL6WNOh6B4Lmku/BOiTzu0ssllG8jtjczFRkn3roB0rO0TTV0bRLHTlkaRbWBYVZupCgKOn0rRqW7kMM0ZoopAGaM0UUAFFFFABRRRQAZooooAKKKKAD8TRRRQAfiaKKKACvK/i1rd/4VvNI1LS5Vjlu/NtplkXcjKoDLkdjnjPpXqlcR8QvBFx40j01Le+itGtJJHLSwGVWDLtxjI5prQadjxcfFzxftAD6czqSFZYtrKe49+OPpXoPwj8Zar4n1bVLXU2g/dQRyxJEuABllb8ywrJP7P92QqjxDZgLxj7Ax59eZDXV+BPhrc+B9Wu7+XVYb0TWwgEUdsYtoDBgc7m9+1Dk3uU5XR6QBgY9OKWkQkrz60tIgKKKKACiiigAooooAKKKKACiiigAooooAKKKKACiiigAooooAKKKKACiiigAooooAKKKKACiiigAooooAKKKKACiiigAooooAKKKKACiiigAooooAKKKKACiiigAooooAKKKKChuPkp1FFBIUUUUAFFFFABRRRQAUUUUAFFFFABRRRQAUUUUAFFFFABRRRQAUjqp2ZAP4UUUDFooooEFFFFABRRRQAUUUUAFFFFABRRRQAUUUUAFFFFABRRRQAUUUUAFFFFABRRRQAUUUU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1143" name="Picture 7" descr="https://timgsa.baidu.com/timg?image&amp;quality=80&amp;size=b9999_10000&amp;sec=1543328999877&amp;di=f888562e20732911d0e078179e7ce4f1&amp;imgtype=0&amp;src=http%3A%2F%2Fimgsrc.baidu.com%2Fforum%2Fw%3D580%2Fsign%3Dd23c6d04df33c895a67e9873e1127397%2F83a3d454564e92580c119c7d9a82d158cdbf4ef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614969"/>
            <a:ext cx="4510356" cy="1633061"/>
          </a:xfrm>
          <a:prstGeom prst="rect">
            <a:avLst/>
          </a:prstGeom>
          <a:noFill/>
        </p:spPr>
      </p:pic>
      <p:sp>
        <p:nvSpPr>
          <p:cNvPr id="18" name="矩形 17"/>
          <p:cNvSpPr/>
          <p:nvPr/>
        </p:nvSpPr>
        <p:spPr>
          <a:xfrm>
            <a:off x="1874954" y="5032441"/>
            <a:ext cx="86276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zh-CN" altLang="en-US" sz="5400" b="1" cap="none" spc="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反思一：</a:t>
            </a:r>
            <a:r>
              <a:rPr lang="zh-CN" altLang="en-US" sz="4000" b="1" cap="none" spc="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武士阶层真的</a:t>
            </a:r>
            <a:r>
              <a:rPr lang="zh-CN" altLang="en-US" sz="40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消亡</a:t>
            </a:r>
            <a:r>
              <a:rPr lang="zh-CN" altLang="en-US" sz="4000" b="1" cap="none" spc="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了吗？</a:t>
            </a:r>
            <a:endParaRPr lang="zh-CN" altLang="en-US" sz="4000" b="1" cap="none" spc="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7c55dccfc257c0612d180aa811af7e0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150475" y="1905"/>
            <a:ext cx="1749425" cy="1449070"/>
          </a:xfrm>
          <a:prstGeom prst="rect">
            <a:avLst/>
          </a:prstGeom>
        </p:spPr>
      </p:pic>
      <p:pic>
        <p:nvPicPr>
          <p:cNvPr id="17" name="图形 16"/>
          <p:cNvPicPr>
            <a:picLocks noChangeAspect="1"/>
          </p:cNvPicPr>
          <p:nvPr/>
        </p:nvPicPr>
        <p:blipFill>
          <a:blip r:embed="rId2" cstate="print">
            <a:lum bright="42000"/>
          </a:blip>
          <a:srcRect b="19007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  <p:pic>
        <p:nvPicPr>
          <p:cNvPr id="27" name="图片 26" descr="5d7578a7f73fefea809f2f8d9e4b400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96730" y="5943600"/>
            <a:ext cx="2796829" cy="964988"/>
          </a:xfrm>
          <a:prstGeom prst="rect">
            <a:avLst/>
          </a:prstGeom>
        </p:spPr>
      </p:pic>
      <p:pic>
        <p:nvPicPr>
          <p:cNvPr id="6146" name="Picture 2" descr="C:\Users\Haier\Desktop\1543232957_16995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81421" y="728721"/>
            <a:ext cx="3142857" cy="942857"/>
          </a:xfrm>
          <a:prstGeom prst="rect">
            <a:avLst/>
          </a:prstGeom>
          <a:noFill/>
        </p:spPr>
      </p:pic>
      <p:pic>
        <p:nvPicPr>
          <p:cNvPr id="7" name="Picture 3" descr="C:\Users\Thinkpad\Desktop\PNG\1_0002_图层-5-副本.png"/>
          <p:cNvPicPr>
            <a:picLocks noChangeAspect="1" noChangeArrowheads="1"/>
          </p:cNvPicPr>
          <p:nvPr/>
        </p:nvPicPr>
        <p:blipFill>
          <a:blip r:embed="rId5" cstate="email">
            <a:grayscl/>
          </a:blip>
          <a:srcRect/>
          <a:stretch>
            <a:fillRect/>
          </a:stretch>
        </p:blipFill>
        <p:spPr bwMode="auto">
          <a:xfrm rot="6501704">
            <a:off x="455350" y="161224"/>
            <a:ext cx="2108389" cy="194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Haier\Documents\Tencent Files\53537913\FileRecv\6_副本_副本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6058" y="771524"/>
            <a:ext cx="688467" cy="829479"/>
          </a:xfrm>
          <a:prstGeom prst="rect">
            <a:avLst/>
          </a:prstGeom>
          <a:noFill/>
        </p:spPr>
      </p:pic>
      <p:sp>
        <p:nvSpPr>
          <p:cNvPr id="91139" name="AutoShape 3" descr="data:image/jpeg;base64,/9j/4AAQSkZJRgABAQAAAQABAAD/2wBDAAgGBgcGBQgHBwcJCQgKDBQNDAsLDBkSEw8UHRofHh0aHBwgJC4nICIsIxwcKDcpLDAxNDQ0Hyc5PTgyPC4zNDL/2wBDAQkJCQwLDBgNDRgyIRwhMjIyMjIyMjIyMjIyMjIyMjIyMjIyMjIyMjIyMjIyMjIyMjIyMjIyMjIyMjIyMjIyMjL/wAARCADSAk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rUNTsdIsnvdQuora2TG6WVgFBPYEc1lL4/8ACDjK+JtKODgH7QvX865b4v6lp1notra3cUr3bl5rNkcKsUqqVDN6qCwAHvXFT/YUubBtRtbiOGG0mW1sIVVZbaUgsqyBTtaLPKsSGLLk+lQVGN4nrZ+Ifg4Eg+J9KUg4INwvX86X/hYng0A/8VRpP4XK188yzfDpLVXe78TXFy/LqAke18ck5GDzk4HWmxf8K4kiI/trxNDxgD7OrAZ69DWnKLlifQ4+Ivgw/wDM0aXn/r4Wl/4WJ4M/6GnSf/Alf8a+eTL8PVRimq+J52PAHkov4kknI9jxTIh8P2Ybtf1+JASdr2CHHvlW/pRyByxPon/hYng3OB4o0n/wKX/GgfEPwaenijScD/p5Uf1r58Fv8NS4Z/E3iF17gWYAqdLH4Z3RS3i8Qa+WUFoy1sNq4GTgHHYGp5WHLE9+PxD8G4/5GjSP/Atf8aT/AIWH4N/6GjSf/ApK+e1t/hjtct4g107jnd9hXIJ5NNey+GTqFj8S66OQcfYAf5YosHLE+hj8QvBv/Q06T/4FL/jR/wALB8HgZ/4SnScf9fS/4186Gw+Gm3A8TayDnqdOB/rQ1j8NWwG8TazgcgDTQP607ByxPoo/EPwd38U6T+F0v+NOHxA8HnkeKNJP0ul/xr5xbTfhmQxHibWQSMDOndP1pDpnwyKgHxNrRPdv7OHP60rMLI+kB4+8IN08T6V/4FKP605PHPhRydniTS2xycXSnH6182rpnwvAO7xLrZPbGngf1p7aZ8LScr4k1xfT/QAaOULRPpEeN/C7Y2+IdLIPQG5X/GlHjXwxll/4SDTCVODi5Xg/nXzSdM+GpIP/AAlOs+w/sxf8ae2nfDp7Yo3i3Vc7sgDSVBxjvg8/XNHKxrlPpb/hMvDOM/8ACQaZ/wCBK/40o8X+HCONe00+4uV/xr5ok0H4aYQ/8JlqJyoJ26bnH154NTw+GfhlNGCPG93GckHzLAA/lRZ9RWjc+kD4v8OA869poP8A19L/AI05PFfh5ydmt6c2PS5X/GvnmPwp8NlUY+IDfjZL/UUP4T+GTEE+PnJz94Waj+lHKDUT6G/4Srw//wBBrT//AAIX/Gj/AISrQP8AoN6f/wCBCf4189r4W+GKuF/4Tpy+0/ObQY69/elj8JfDVyqDx4ApGVL2igKPQnrmny32BKJ9DDxForhcatYsG+7i4Xn6V574q+K+o+HfEN5p9p4bbU7WBUdbmO4IB3KGIyFYHGexFefN4N+GnD/8J4mFzlfs65PHt/8AXrNn8Ja5HFPLpnhy5uNHQl7a+XcBLADuWUKGGCV+YY70+V9R2ifR+leI7G/0i0vZbm2geaFJWiaYExllBKnODkE46DpWqL60Kgi6gIIznzF/xr5on8IfDyVzcP8AEMSNLlzvtQzZPPzEnOeec85pn/CFeAAD/wAXAtS23j/RhgfhjrRy9hcqex9NfbbX/n6h/wC/i/40fbbT/n5g/wC/i/418xL4I8FqwWPx3pkhfqphJP4HHFTQ+CvB8snlR+NtMwisWAtwcj2ZhyR+tCiwUD6X+22v/PzB/wB/F/xpPttr/wA/EP8A39H+NfMo8EeGpWLHxpozSMTkvEV5PI4C4pX8D+FZMr/wmmiRkgH5QeF6nt1yM/Tinylezv1sfTP221/5+If+/o/xpftlr/z8w/8Afxf8a+ZR8O/CsiNKnj3SGCj5uAoHpxTT8OvCrxt5HjrSWaPDTMTgKvcgY5PtS5Rezt1ufTn2y1/5+Yf+/i/40v221/5+Yf8Av4v+NfMC/D3wwkQkPjnRGjDZL8k/TGOaF8A+GGZyvjnRCqnADKR8p5GTjr70KFw5D6e+2Wp6XEJP/XRf8aPtNuc/v4uDg/vB/jXzCPAfhvPHjbQATxzuP9BVpfAegx5kfxhoskUjKSA7dOmNo5J9D2ocbDVNPd2PpYXEOf8AWx/99j/GnCaM9JE/76FfMTfD3TIJMv420OIklgDMzHb2PHcfWkbwPp6KTD490V+doUzyoMnnGc+1HK3sJ00up9PCRDnDocdcMKdvTGdy49dwr5hTwLbRhjH450XGwiQm7kA3enByRVpfA8AhITxvpjD5CRDeSNt5/ulgCvr6UcjD2Z9Kbl4+YZPTkc0BgRwQeccHv6V81yeDWM7rF4shlESuwmhujtVhjKjc4OOeCO+aa3hDVIArWuswOm8vlNbVDC2Bh2y/fJyRyMUnBh7M+lSQfQ8461S1O8XT9Lu9QKGVLaB5WRW5O1S2OuO1fOn/AAiGuiJ2GrWcIQb28zXgSxOckBWP3uuTzxT4/Bet2yu8viDTFtjh2P8AbJKleDuK5w2PfrSs0EYXdrnqfgz4o23jLWxplvpF3aFrVrjzZWUqcFRgY/3q9DUEg8HOeen9K+S5ZdRt5WS0hlvI4mkVb60SUecM43KyY+U527QduVJxya24fCviSdRNBr1owlVXdW11o2DEA7WUtkMuQKbjpqDjZ2ufTWD6H8qMH0P5V82r4O8YSKSutwEAbmZfEDEMf7v3uPrzVi38CeN5ExHrUPI3bV16T5c9uCfz70lEmx9FYPofyowfQ/lXzofAPj1mYjVyYh/EuvPjP4mmS+A/HsIUyeIWhVhnD66wxz9eaOULH0dg+h/KjB9DXzgvgj4gG3Drrk0pLbU2a9hc+gOeTT7bRfGtjc3MdzruoWzwWrTCNb77Q8qEk4iAyWYBTk4zg5FOw7H0Zg+horwm1s9V1LUZI4vFjLEluHLNfsTaglgqqRgtu+8N43KoG4A1BaX2v3ksSL4zulL3RtJ5I5lfY4JDAqF+RAVXEjcsDgDmpsHKe+0Zr55gg+Jd3EZofE8ciFiPMGqRKGVSRnaVyuSO9Xf7M+MR+7rhP/cRg/8AiafKKx7xkeopcj1rww6Z8ZgxV9XfIGdou7YNj1+7VU2/xjEYYay/H33NzbFAfQHHU9AKdg5We+5HrRXgSt8aIwHe6uSFOSv+jll/3ugAq6l58ZiC4yVUFuUgO4D6N/WlyhyM9worxE6p8aEAItbY46loYxj/AHiW4FNbW/jQo3fZtMbH8KCIk/Qbuadg5We4UV4gdb+M4G82NuGJwqGCMBj6D5+tRvrvxoDbTp4HqRbRAL+JfiiwWZ7nQa8Gk8RfGJNytbICpAZVihLL9Rv4FNTxH8YH37YVbaQMCGHPP/A6OUOU97+tHHavBj4n+MEB+a1iY4+7LBFgfk3Wov8AhN/i4hJbT7ZvpaAge/DU1TbegcrPfqQ9q8DTx18VmnhifT7VWnkWNS1lwCe5O7gD1PFO1Dx94405r+0utS0mPULLBeFbMvuVsbWDqSuT0wcYzSaa3H7OTPet3uKKyNHvJrzR7S4vY4orqSJTMijIVsciipuHIzzf45aXPc2Wi6hHHHLFbTyRSK/3QGUHLHoOUx9SB3ryU286mSCJzHA0ksjIkhCmRVPltt6gBSRjnFfVuoada6nZtaX1tFcQN96OVcq31rnj8NPCIO6PQLNGwQSi7TgjB6UjSFSPLyyPkg2dwUTKqVVQMqw4z/Wl/s242KCqBSDj5wea+of+FK+Bxj/iVSgA5wLiT/4ql/4Ur4G6DSpAeuftEnH/AI9WntH2J90+XE0u5JbOwcdAw59qQaTdEAlUG44GXAFfUg+C3gpWDDTHyDn/AI+ZOf1px+DPgooUOmSEH/p4k4/Wn7VjtDufLR0i6J+VIiC2ABKuf5006Vd7TmLjdjcXXH86+o/+FKeCCp/4lkv/AIFS/wDxVH/ClPBG0L/ZsxAOcfa5f/iqPasVodz5aOn3DqWSIAZxtDDP5Z9aWPSrxy+xF+QFm/eKMAe+evPSvqT/AIUn4G/6Bkw9/tch/wDZqST4JeCGUAaZKD3xcSc/X5hUup5CtHufLEmn3CZyFJBAOJFbk+mDSHTrkKGMeFJwDuFfVf8AwpbwOAANKmUAfw3k3P4bqUfBbwMMf8Suc9/+P2Yf+zUlIXunyoLC4IOV6Y7juae+nXm0/uyQrYOCDz7Y7V9U/wDClvAjctpM7fW9m/8AiqQ/BTwHjC6TKPpeTf8AxVNzQXifKQ0+5yB5TAnpninNpt6vW2mPuFJr6qPwU8Ck5OlXH/gZL/8AFUv/AApXwN/Dplwp9RezZ/8AQqSmF0fKa2F2RnyGwPXAI/OlFjdhlAiYE9DxgV9Un4J+ByD/AMS+5B/vG8lP/s1H/Ck/A+BjT7gev+lzc/8Aj1Up9xaHyr9jusH9zJjuADzSfYbtif3ExI9EY/0r6pPwS8EE/wDHjdD6Xkv9WpjfA7wUT8tteKfX7W/+NPnQ1Y+WlsrwkbbeU/8AAD/hVmPT79lwLaUnI/gPqenavpwfA3wTkf6LeDH/AE9v/jTh8EPBKjBs7s+/2yQf1pc6GnFHy/8A2Ze4DfZmGQPvYB/I801tPvlbe1swHTlcA19Sf8KS8E4/487vjp/psn+NOPwU8FEcWd2D/e+2y/8AxVPnXQG4s+XBpmokH/RjgjqcdPUc9KmfV9UKLA19eExIsSKJmARVGAoAOMYFfTJ+CvgsnD2l2zAck3kv/wAVXh0Ol2954ztdHktBBaz6oti+FAdEErJtywyWAAyTzRzXBJHJvpuohhm3lG35gSMcduT1pZbXU3+ZrdseqoP519Kf8KL8HsobbqAOOT9panf8KL8Jf39TA9PtRxQ5WD3UfMpsNQk6274PqoGahWzmcbgmc9OOtfUI+BfgzjMd+231umqcfBbwivRL9cfdxeycfrQpjvE+WRp87Y/d5DcghhxSjTLsg4t2I9wM/wA6+ph8FfB6gARX/H/T5J/jTz8GvBx62t6c8HN9LyP++qfOuom4nyudKvtv/HnJ9dvX6VGNNvM/8esxx1AQ19U/8KT8EYH+g3Xt/psvH/j1H/Ck/BA/5cbr/wADZef/AB6lzJ7Cuj5X/s66VtpgcHrllwKkS0uNxVkUYG0AgAH8a+o/+FJ+C+otbxT/ALN7J/jR/wAKV8H9or8H/r9k/wAaOYd4nyv9gnyyhYyR1+df05pU0+6bBSBifbBr6nPwW8I9otQ/8DX/APiqcfgt4OIwbW9b630v/wAVS5gur3Pl4adduQgtXJHXCD+dJ/Zl4WK/ZASO2Bn9DX09J8EvBrJgW16vOcreSZ/UmoT8C/BpOQuoqT3+1tn+VHMU5pnzI9jdIP3lt5foSAM+3NIlncOcCGPHqxUY+vNfTg+B3hdT8tzq6j0F2R/Sh/gf4YfkXmsA+ou8kfmtPnJbifMktjPESJIUGRwVwR+lCwSFtxtgwAGODj6cetfTY+B/hgAKLzV1X+6LvjPr0pf+FH+GcFRfaxg/9Pf/ANajnQXifNLWcjrmGwZQv3j97r7/AMqabKbLB7QIVUtyp6AV9Lj4IeF1XButXcehuz/QVVv/AIJaAtvIbK+1aCcj5JRMZNrE4yVwCfTGelHP2D3XseE6f4y8R6JZQ2Vlrl9b2qglYrebaqgknjg881izm4nmLtC0sj5Z3dNzMzEtknuTmus8U6Bb+Fte1PSY5TfRWMatulTG92VWbKg8Y3Hk5xj2r1u2+A+kyWcDSa1q6OI1DKxiO32GUyAPSlzIVu586GC5XAMBGeoCkAj3xQvnw5+UoPU7lI9uK+kT8BNH/wCg7qx/CL/4ilX4D6QpBXXtYDdj+6wPw20cyC8T5xElzHH5ZE2GGQA7AfkKSaWRgvmQs5IwvmOWK/gelfRbfAXTM/L4i1lVHIBdM579Fo/4UVYDgeJNXx7rGT+e2jmHdHzuouSuVR1jQbhgsoY/3gP73uK09Fl8u7+0TwtcSRoQkUrSAuWwMBlIMZAOQ3Q4xXuL/Ae1c8+JNRIHTdFGT/KnQ/Aq0g341+8JcgFvIizt98rRzDio31PJr7Ubq8ureS6lN1cRq6GaCFYvMDDl3YfeZs7tx59ab/aV6ukWWnTRb7HyPKSMRNEZATuDsykeaFPIVjj26V6/D8FEtSTbeI7tNwxh7WJhj06U2H4IrBOJovEl0Jeck2sbKMnPygjAqbm3NTPm6V5DcSkMzbnO4gFd3PcdvpSC6vBys04Hs7f419Cf8KFdWYp4mlBZiSWs1PU/71MPwDnIwfE7Ee1io/8AZqq5lyx7ngrX9+7+Y1xcsc43NKxJHpnPSmC7uRE0aySgMwbaJG4I5zjOD9a9+/4UNd4x/wAJOu3O7b/Zy4/9Dpo+AE3JPicA46jTl/8AiqLitHueAG9u2ZibmZi3LZlb5vrzzT47+8UBftMxQcFDMwBHpjPSveT+z7My/wDI0qD/ANg5f/i6Yf2ebk4P/CWpkf8AUMH/AMcp3iToeDtqF2cg3c5B4IMrfMPfmmC6mBBM8n/fbf4175/wzzdZB/4S6PP/AGDB/wDHKX/hnq7/AOhvjPsdLH/xynzREeEi8nYYN1KwX5gDKx2n0HPX3okv52diLm4IbBO6VuvvzzjrXux/Z9vG6+K4Rg8Y0wf/AByj/hn68JYnxVB8x5xpuPyxJS54geCeZIUkkNy28gKQXYs4Pp7fWmJcSpwsrr0JwxAOOle+Sfs+Xm07PFEDHPRrBgPz8w1Gf2d7lkyfE1vu9Bpx/n5mafNEDwuO/vIpC6XU6uRgsJGBq1F4j1mEbY9VvVBXads7cjOcV7Q37PN5yP8AhJLYjI66eT/7PTJP2e9RCBU1+wIzzmwIx/48aXMhnklr4q8Qwuzw6zfqdu1szsNyk/dz71qQaj9pSWBLZpYGZpnDg/K+VB8xl+8i8H5uAW969Hh/Z/1VZo2fXLFQrZDJZ8gjpxuGc1bk+B+sOZXGuWCtM2XiWzZUPIz0bvgZHTgVMpG0LLW52Pwfe6uvhrp000wLNJMPmUsQBKwxn8KK3vDWijwr4cstHjkaQQIS0mCdzMSzH7vHzE8UVFjO67nR0UUUzIKKKKACiiigAooooAKKKKACiiigAooooEFFFFAwooooAKKKKBBRRRQAUUUUABAweO1fK8t4qfGdYCAqp4qZtx6D/SGz/MfnX1QelfJOpMY/jFePjlfEkhz7m4GP0BP4U0VE+th0oo7n60VImFFFFMAooooAKKKKACiiigAooooAKKKKACiiigAooooAKRvun6ZpaRsHAPqP50Aj5e8TQx678TdbsJJGVrjWorUDHAVnSMnP07V9Qr0HX0yRjNfK+hCTXvipBIuTLPrv2piP4lV2c/gAmfwr6pHJJ7Zo6lS2CiiigkKKKKACiiigAooooAKKKKACiiigAooooAKKKKACiiigAooooAKKKKACiiigAooooAKKKKACiiigAooooAKKKKACg+9FBoAOgzSblzjIz6Vy/jbxHP4f0u3eznsIrmecIr35YRKuDlmK8gA7eenNcZZeOvEd2CBq3g9WTzQ+yd9o2jIcbmUlSdq5GR82exxLbuaKDauetgg5x2pcj/8AVXjFr4/8c3m0QX/gJ5CAdi3zM2T2+WU1auvGXj6zaJbu/wDAdu8r7Asl1KCCRkdH9qrUXL5nru4UDnpXj48deMCzD/hIfhspXhs3sv8A8UaYfH/i1Tg+Jfhox9r6X/4oUWYrHsfTrRXjq+PvFrdfEfwzX638v9GNK3j7xYq5HiX4aSN2Vb6UH9WFOzEo36nsOfcfnRjNeQx+OfG0rBRqPw/3noov2JI9RhzU58Y+PkbaR4Lc4zldQYD9WzRYrlfdHq/TgkZoyMZry1PGXjRY8zReEVYcsf7V2gjtgZOPzqWHx54k+yLcvaeF/JYsNw1teSCQeSMdvWiwcr7o9NoyB3rzi38eeIp7VJ49C0SZGzh4vEMW1sEjj5T6etI3j7xEpKnw3pBI6j/hJIQf1Wiwcvmj0jqK+RviHA+lfFHXNmQ41BbheDwW2uDn/gVe5R+O/FcxxD4P06XGeV8RQN/7LXlPiXwp4o8Y+LdR1aK00kXM8ibraHVIpGhMahdv3xlgFG44HOcU0gSsfTuDk/U0Yrz2Pxj452KH8A2zSY+YjX4ACe+Bg457ZNP/AOEw8d/9E7h/8KGD/wCJpNEtHf4pP1+nNef/APCY+PD0+HMJ/wC5gt/8Ksp4u8SP/rvAzr/u6vaN/NhSsFjuKTJ9K5MeKNcJ/wCRLvfw1Cz/APjtOPijWg2P+EP1InGf+P20/wDj1OwWudVuNG41x7+L9XTlvBmq4zj5bq1P8pKYfHF+rAN4N1vn0ktz/wC1aVmHI2dnuPoaXJ9K4c+PrsEj/hC/ERI9EhOf/ItA8fXzDK+CfEf4pEP/AGpTsw5GduGzS1xA8e34OT4J8Q49hCf/AGpSnx/dgjPgjxNzzxFCf/alCiw5bbnbUVw3/CxJw2D4H8Vj/t0jP/tSnD4iSbgD4J8VZPAzaRD/ANqUcrCz6Hb0VxDfEWRCAfBPivnuLOI/ykpG+Izpjd4I8WnP92yjb+UlFmHKzuKK4M/EwgZPgfxiR7acp/8AZ6Yfikigk+CPGQx1/wCJavH/AI/RZhY7/FRTypDGZJG2ovzMx6KBySfQYFcEnxXicnZ4L8YtjrjTV/8Ai6yfEvxAk1vw/qOl2fgvxYLu5tXijEumgL8wxk7WJx9KVmKzOG+GGnM/xXgyMNZvdTuuR02hRz0PMvb1r6QGOee5/nXzX8OZtW8H+J/7S1Xw9rhgWzNt5aWbGTzGZNoCnHXYevp9K9Sf4qwW8Ze48IeLIsNtO7TgozgHn5uvNFh2PQyQMZPWivPW+LOmRQPPPoevwRRgGVprNR5QP3Sw3ZUNztJ+9g4zg1fs/iXodxarPNb6taK7MFE+nzEtt6kFVZT64ByO4FIfK3rY7Mc0Vxi/FPwi9qbpb67aAYLSrp1wVGTgZIT1GPrxVb/hcvgPH/Ialx/143H/AMRTQrHeUVwn/C5fAX/Qak/8Abj/AOIp6/GDwI2Ma5jP960mH81oEdxRXFf8La8DZUf8JBEN3QmGTH4/Lx+NWf8AhZ3goAE+JLEZOMFyCPqMZFAWOsorlj8SfBY/5mbTfwmBqRfiH4NdVx4o0nDdM3SjH1yePxoCzOlornB4/wDB5AI8U6Ng+t7GD/Onf8J74P8A+hq0X/wOj/8AiqdgOhornv8AhPfB/wD0NWi/+B0f/wAVR/wnvg8/8zVov/gdH/8AFUgOhornl8eeEHIC+KNGJPQC9jyfwzUn/Ca+Fhn/AIqHS/lIBxdpwT0HXv29aLMaTexu0U1XRsYOc89Pp/iKdQIKKKKACiiigAooooAKKKKACiiigAooooAKKKKACiiigApr428nAp1Ndd67fWgGeS/HNHm0bSFCxbFvDIzS4AUqp7kEYPPGDn0rznUrd9Yl8h825eBppGuJvtLRSFGJVWjUFARkiNsDjOOK978c+FB4w8NS6aJUhuA6ywSupZY3U8kgdeCw/H2rz9Pg5qYlf/TrCAM0jGRVkZmDZAzkgE85z26d6WzOqlOPI03qeAfZRMhYzwoSAxXBOAfoPXt2pfsICM8dzDuBBUDcCT7fz/CvZR8A9cCKv9t6bhV2r+6k6Z9j360v/CgtaJyda0w8nkwynH05rVOJk1HXU8afTZWjLCa3O3GR5ozk56evc+2aiGmzZwJYc+glFe1f8KB1oJtXWNKUZzhYZR/WlX4Ca8hBTWtMBHcRSfn1qlKPYSUXuzxU6bPyBJC5XriQHHtR/Zs5kaPzIMqN3+tXBHse9ezP8BfEBD41TSm3EMcK4yaZN8CvEYckXOkzZAG7c6ZH0xT5olcse5422nTrjHlNwD99T/Wn/wBnXLKCIBySMAr2+vNeu/8ACivEewgvo54AG6VyRz64qRPgR4gzk3OjK2T8xaQnHpS5o9g5Y9zxs6fMG2Hy1cDOC4z+lSNYXA2MfKLHj7wz/hXsg+BXiJQEW90hUx0Hmde9KnwM8RRHcL3SGPHBMlNSiLlj3PGzYXTHcI4TnuStNbTrvIbZCN3YFeP8K9gl+B3iV5GPmaQdxzkSuP0xTD8E/FS4wuktzj/j5cAD/vmjmiPlj3PIxYTADzY4/LxlihXcVB5Irev18INazxada6qb5xF9neaaMxAnG4sq8jIzgZyO9du3wR8TqshkXSiqKVUPdtgAng/d+WuD8PeG7nxJq0VnpRDX0hZ0SZ8KqqoZizdQOePX2o5o9hNJbGP9inkOBawgfNznHT8aeNOuSQos7fkcHJ5/8er0r/hS3jMsxNppjbjn/j9bj9KePgv4xClRZaZjt/pzcf8AjtJuLJuup5g1rdMBJ9khC4zhVX+WaPsN2ZBGYYVLdNyqB+eK9Pb4LeMGIJstL4GMC+Yf+y1GvwY8aKhUWGlZ9ftQz/KhOKKXKzzIadM7YAtz6bWXBpG0+537DbhffAwPqc9K9SHwa8aY2tYaey4wAb88fpUf/Ck/GW0D7Lph9f8ATT8w/wC+aHKPYPdPLzY3PVrYKCpIOMAgdSPWo/7PusKwi4bp0r1QfBXxkBHm2047Gyub3oPT7tDfBTxkxJNpp5J6D7ccflihSiHu9WeXvY3kQ2yIyADOGOAfpSixuA2AFGBnIYcfU9q9JPwX8bAk/YLM56f6aDj6ccUr/BvxsXd/7MgG85YLfDn9KOeI7x6M81Fncj7pDH+6r5JqyunXwUIrhmYbiivyMV6CPg94yPynSoiPe8Q/zFOHwd8Zg/Jo9upP3mF6qlvyFJyXQd4o84e01AYVmc/9teKEtdSBDIH64yJc9vY16Ufg941K7f7KtQuOd1+D/MU1fg54zRsjTLdRjGF1BR/IUk0K8b6HnRF/tZS0pxj5TK2P501l1FSApdcjoszf416QPg/4yQAHSo2Udlv1Jz+Ipr/CHxhgA6KrAnndeI2PpxxTuhtxfU88hfU1JUyXHPYXDL/WprfUNftlk8nUL+MNgMIrtlzjOM4PPU13Enwj8ZZBTQkGOOLmMmmx/CDxnIGH9iIv+9doufy60roLxOPXXfFUa/JrOsoD0C3cvP5NSf8ACReK2U51zW+OpN5LgD/vqu0/4U/41RT/AMSaLHot/jP5VXm+F3jG1tLmV9Ccqqcol2WZsnHyr/Efb0oTRN49ChZzaFcWlte6j4m1+11Hyy7hYjNucE4KuGBU9MZBx1zWQ3iTxTtBh1zXScZZvtsvAJJ6bv69c1UGiypdCzmhl+1if7ObdF+dZidoTnvkfrXVL8PvF4ZSfDesDb0G5W7epbp7U/dYWQuma9qt3YW7ateXV5FG5LJcXXkrJGGDbZZDk5DKCpGSPmHepY/E2rxXs8sOoXi2U12TMxm8oOWGd5lC/KWPG4AcDJqWy8I+KdPMQOhazE0WXDpAryKx4IQ7tuDxkEduKRfDut2/kKdA1SMxztLtFiWUZHykjJ3Z6kdqzfkb01G1myvc+Mdc0llNnq99BJ5ItmRmSVVRSXhMbhQHzuyWI3HccdjVeX4qeNEbK+Jr4uQCym3i4OORjbip77Rdae2ljm0bU5Z1VfJnGnOrbt2ST6BR8oHoBWYdJ1hOP7N1gOGLFjp7Esc9+KqLXUzlCN9C7/wtfxznjxFfHjP/AB7Q8j1+7SL8W/G77g+v3DD+EG0hYH65X+VZ7aNqrsC+nasQOCf7Ok3H8cVH/Y+sADOn6kSvAH2CVcD8BV3iRyruXn+KfjFyUfV5GQkkRtZwlQSPTbUUvxM8WG43nVVJAAz9igDAen3en41VOi6qd3/Et1H5uebGbOfrtpg0fVldT/Zl5nbhsWEpP6rReIWRd/4Wp4uz/wAhhx9LOD/4imn4ka98xmj0mfd087S4WH4fL/Oq/wDZGoBVY2d8kgPINjLj/wBBqOPTr3Z8+n3ee4+xSEH6fLxReIcq7l8fE3U8D/iT+HCenOkRZxSH4k34AH9i+G8/3v7Ghz+PaswaddLwbCZcNnmykzj8qT7LcOIwYc4YhT9lYbgR8xPHHPSlaPcOU1P+FlXoP/Iv+Fj/ANweKlX4kXrOA2h+GkU8EjRojj8KxRaIF2s8Ssq7sSRMu7A6DI61GGiUBi1spHOCrA/hx1p2iP2fmbVt44uZr+3a70nQZoEmWTyRpkaKSvOPkUEg+hyK3pdVVbb+0zo/h9ZdP2SpALc7XUsXyGX5S2G2lW5G3IHFcjpU8NvqdrcRy2waLc+d23tjk9jWokgutPh0u2WN5ZGxaLFOJGAY4ZWRTt3YJO7GcCok7bFwSS1Pq7SboXul2V0qbFnhWXb/AHdyg49e9aFU9Ot1t7K2hUcQxKg/If4CrlQjne7CiiigQUUUUAFFFFABRRRQAUUUUAFFFFABRRRQAUUUUAFFFFABRRRQAUUUUAFFFFABRRRQAUUUUAFFFFABRRRQBE8QlLIygowwwz17fyr5n+DlysXxG0u2kQh/JuYiCMAMMt+fBH5V9NkHdkHHB/pXy7oUa2Xx3WCN2WOLXp4E7fKWZcU4lJn1IOgznOO9FIOgx0paTJCkwKWigAx7CiiigAoxRRQAmD68elG0duKWigBMH1pcUUUAJj0P6CjB9f5UtFACAUbQeoFLRQAm0dsCgDHcmlooAQrkj/Co3XJUAfXnGB3P/wBaparX1xHZ2st3MxEVujSyYGflUEnj6A0Ia3Pl+zmlv/ifatPC8VxN4kWV1k4KhZQxVh/ewPyxX1KiALgdq+aPhnaTa18TNKupT5m2S4vpWkJLSAg7WPvmRPwFfTQORQxtiFeeKNg706igV2IFwScn8CaAPdv++qWikF2IQezt+dABxyzZ+tLRTuK7EGf77UHdjhm/OlooHcTGepP4nNHP94/nS0UXFdke1TyQM+uAaTyoyCCi88fdHH6VLx6UfhTC8iA2duwG6GM49UU/zFJ9itj1toc56+Wv+FWKKVx3ZWNhaEHFrAM/exGoz7dKRdOtUbelrbo2cgrEoI/HFWqKAuxAMADHApaKKBBRRRQAUUUUAFFFFABRRRQAUUUUAFFFFABRRRQAUUUUAFFFFABRRRQAUUUUAFFFFABRSFgvX0zXB6x8U9N0fWL3TpNPvJWs5oopZYzGEXeMjlmHzZ3DHfb1FG40m9jvaK81m+NnhuCeSKW01RDGzK5MKfKynBGN/P1GRQnxv8LSY2wao244GLdf/i6dmNRk+h6VRXmJ+OvhMdYtVHJHNqvUdR96pP8Ahd/hjIH2TWORn/jzGPz3UrC5X2PSqK82Hxt8MnkWurY/69V/+LpB8bfDDFgLXVsr1H2ZeP8Ax+iwcrPSj0r5K1W4bTPjLeXaShhF4haRRg/eE24jH/AiM17Yfjb4ZBUG11cbhkH7IvP/AI9Xz14i1eDUfG2o6vbpL9nuL9rhCw+YKXDDI7HaOnNNBZn2d04HQcUV5oPjj4Wckpa6wwJ4K2JOf/Hqcfjb4ZHWy1sfWwP/AMVRYOVnpNFeaj42+GicCy1tiegFief/AB6gfG/wwxAFprOW6f6F/wDZUWYcr7HpVFecJ8Z/Dbsqmy1hASMs1jhQCep+boOpp03xo8Lwy7RDq0kWSFmSxbY/PVSSCR+FKwcrPRaK84Pxr8LcDyNYyf4fsDZ/nSH41+GACfsus4H/AE4N/wDFUBys9IorzT/heHhUdbbWAPU2J/8AiqePjZ4ZJwLTWTnkYsG+b1xz6c0WCzPSKK86f40+Fl24j1V1K53LYsQPrzSf8Ls8Kf8APLVv/ABv8adgsz0aivPF+NHhNuv9pr7tYPTh8Z/B7HBmvx6E2MnP6UWYcrPQaK4KP4weEZG2pcXpY4wv2KTJ5xxx26/QGpP+Fs+FvlKyX7BziIrZSES/7vHOMUrAotnc0Vww+LHhdxI0ct9KqKCWSxlbDH+HheGA5IOKb/wt7wecFb24bJIG20kOQBkkcUD5Zdju657x1ex6f4I1q5lBMaWUqsAQCdylRjPuRWH/AMLi8GgNuvrhWUbips5AQPXGK53x98SPCuu+BNV06x1NZLu4QRRwMjqzsHUkcjA4B5JoSFZo5j4IQu3jq4l5YR6UQT23NIu79VwPYV9DfSvnD4Q+LdF8O6nqkurXSWyzQRLDIUZhkO7MpABIJ3D8q9eT4oeDjGGGsqQR95beYj/0CnZhZnY0VyH/AAs/whjJ1cf+A03/AMRTG+KngtSAdbjBPQGCUf8AslKwWZ2VFcX/AMLY8DgkHxBACOoMUvH/AI7R/wALa8DHp4ht/wDv3L/8TRYLM7SiuKPxb8Cr/wAzFbD6pKP/AGWlX4s+BmbaviG2LHoBHJ/8TRZhY7SiuOPxT8GAgHXrfnPRJD065+XiuptbuG9tIbq3dZIJkWSN1PDKw3KR9QRQDTWrLFFIDkA0tAgooooAKKKKACiiigAooooAKKKKACiiigAooooAKKKKACiiigAooooAKKKKACiiigAooooAKKKKACiiigAoooJxQIY4OR6cZPtmvmyY6YdXkd9Q8q/uJ7htZe9iJWB+oifaAWicZTgqwOWBHQ/SchAIBIA5J+lfMXiLw7q0HijWVkSVp5LwzSy/eRyTvQhdvQBs4z1+nLWjNqauOOofDiOz0xdSsdUkLWfmSWlkvyw3BZgx3MysTxgdQFVeScmpV1f4Sm3WOPQtf8thgEBSSR1OfNznpxXO3nhK9/cG20vVLkhDukgRmAYnsQvygD+HnrnPNMi8G60yFY/D2v7ASVKW7Ha3fnaM9vyqro0Sad7nRnVfg4ygjw94j4GNwY8/+RqrT6h8IJJTs0/xPCMD5U2kDj/akJrC/wCEB1luG8PeIc4z/wAebf4VE3gbWUPHh3xAMf8ATqf5YovEn3u5uwv8J5QW2eKUQdWMcWB+TGmzN8J95VbrxKmPS1gP6sM/nWMvg7VghQ6JrKs3drNvl+oC8/XNV38F62zcaNrQH/Xm5/pRdBJO25vrD8KpEc/2p4kVsEqHt4QAfT5RzWXHdeE7iSC31HRNStEJjD3MF8rFBn532FCvzHnAwB0FQxeC9bPI0fXCVBPy2DMQccEgkcdj+ftWPHYLJIg82SRG+b90pc4AO4gHBJBFNWJSbO7Oi/Cf7v8AwmGsByeGNt8q/UBP60h0P4YDGPG2qbickNZMcD1+70rh5rNJJXInuxuY8m2IyPoKnjjh2xBn1BivBbyD+7X1UbufxpPQuCd9GdhHovw+YM0Xja74XPz6c5yO+ML2qj/YfgQ5U+PwD6/2RN/jXOtCIJcx3Vw2dwzFCy8N1HzYxUUkQkfebm/Zm++fLA/9moWppLmVrM6htH8BtEsg8cyhiNuwaVLuHufmxx9TUo0XwGsbA+PRKRGQuNMuVG7HBIz61yX2cAAG6uwoH3QrED261GYRgYlvs5zgxk8/nQ9CNep18mheCWcbPHCrGV3FpNPnwpHUKM5JNRjQvAh5Pj8Y7r/Zdzz/AOPVzAhEkRFxJeuAp2L5JI3Y45+tVBYR45W6H/bE01Z7kTu9jsRoXgh/L8vx3GrM2Du0y5wo9Sd34fjUsOkeC5GLnxtFEMEKi6dcqM4653H+XtXFixjCkh7rd3/cHn9anggTmJhcKrnLMV2rgc4IP09adkOC7nWHQvCDN5aePLaRQMqv9n3gye/GTjio/wCwvCjE7fHFig/hVrK8GD9a5ZLdElLoLgEZ27QpI/HvSpFbuSGjv0OD91N3J79qm6RXKjs4/Dvhpo1D/EOzMKnLqsU/zewBOaR/C/h0OSvxA05FxkYimbb6A89/XtjHeuK+yQj7pu93q0Bz+hp5toSc7bnOP+eLHn1Gen6073DZWO80nwjpLa5ZwDxnpWoIzqTEbiW3ZgWHCMeA3cc84x71O1haTLDv1AW0E05juLm5fImZGZWZ5Vy0cmACsQ3Aj+KvP4LSESRtuuUGdzZjIKkdCvABP9K198MVuts17OtsMFUQbuQc8gnAOeehPvUvccU+9jp7q202G5vra3vVv7WEmZZUIt2ijxhiZZW+WUEqNu0lgODWeNH8NrDP/aviUWt8zHyLW40yeIbOQkhIzkMu1gAf4jyayZp45JZI4p5HikdpXErspd2XG5mXHQ4I47c5rJuLWMyOhefy1YbVUFwoAA5IUAnAHOB0oSFNO+53DaV8Pm81R4rWUOQ8TGGdGwAA0Tnb0zgq2OBng1SbQ/BlvG6x+Nbq5ygEltbac7PM3XETNgDHGSRniuRW0gYndLcc/exbtz6dqklhj+yuiyXDHOQphYKeOBgKMH3z+FNLUh2sa9tD4fliimm1u7s55VInY2BdWbOCdysCvrgD296vz6J4YV8L8Q7R+RybG7HbnoSOK5VLEOYssxRwBlFXLHIAUAc7i2eDg0x7VC6l3uCxUbsxcr7c9MVQJJ6I7KLRPDDKxbx7p2OiMbS73MfQqWG0e/OaU+G9LAikbx1oqxhyGKNcMwXGSwXqeeMHA9+1ck8KSNvNxcB2+Vm8vBYdhgdKZHaRqcbpjj7rCIH+Z/nx/Op0KsdiNAsJisNr440NvPXfCZnnhB9QxbhDnOAxyetPj8J2LyRgeN/DZiJ2yO15KrKe+FLDcM98j1ri3gSQr806nAyfJJGR32gY/wA880G2USLi4nIAxtNqeB7cf0oG9tDvrnwLbNGPJ+IHhmQqMhH1AoFHsdzH9Krv4OW2HnHxt4bliVFdhDqx3tyNygZ9M/N7dBXEPaQ9BK5U9c2fOfrto+yIGA89wWwu4W5BA9fu/Tp+ZpmbvfY9Bv8AT9Lt7m8Swv2vLKS4a2jlRmP2gqQSsZDYXYGG5mAD4yuc17n4ElSXwNpDROXQWygNzzgleh6dOlfMa71kaE3e6Jy2WA2Fhx8rYH+yAoOcdsV9LfDa1mtfh7okUysH+z7iHGG+ZiwJ98EVBVRJROuooHIopGAUUUUAFFFFABRRRQAUUUUAFFFFABRRRQAUUUUAFFFFABRRRQAUUUUAFFFFABRRRQAUUUUAFFFFABRRRQAUEZoooENZNxByRikSMIDtJ5OafRQVcCv5+tJtXuAT64paKAuJsX+6PyFG0dhxS0UBcMfl6UY+tFFAXG7BuHsc/qK+XPhGW/4WN4ZyeCt4Mjjjy5OPz5r6lx8wP+etfI3gfXbXwz4j0XWNRWX7LaC5LeUAzlXV1BCkj+I9c1Su9hrU+uAuP4mP/AqbjGCQc+xry6f48+GY7UyRWeqyvkBUNuEDe+4sRiueuvj7ezSlLDQIYo2YKHu7kjBPrtHSizY7M9vfy+rqCPfmmhI2HEYJPoufzr5vvvjH4wurZoxLZ2xf+K3ibf8A99AmsDUPHvirVMpd6/dFHbIjUKq/kKpU5Mdn3PqyaW2twplMUYY8b2C7vYZIyarz6zo9pKUn1CziYEZDzqCM9OM18iz6zqV1tW91K+uChOwTTFtpPBbn1qlIsbM2QWP95mJ3AD16mq9kws+59bXPjvwrZR7p/EGnrwSALgMSB14GazW+LPgcIT/b0bgDnYjn+lfK67QnmAZbPzFQFzjpwOmKWRmwGV3B67WJzz2+vrTVJgo92fUX/C2/AhGP7aU5/wCmL8fXimn4qeA2U7tYix33QN/hXy4HAUlVPzDHJPJ604uEYtsUABc5GcZGehodJrcaS7n1C/xU8BQNhtVjB68QNz+lOX4s+BGAxrUS54BaJgB+lfLrSgvknIK5z0pN4KqG3BWBwQxpezfQTXmfX1v408MT7TF4g08gruH+kqOPoatReJNDuZ44INYsZpZGwsaXKlmPoADXxvmNlIeFGHHUc/nT4zGgLqpjGDymA34Hr+VHs2FmfaBurdWXM0QJO0HzBy3oOeT7dakaNG4Me4fewRnPvXxlFcyxgMlxc7gAQWck+oIB6Y9a0P8AhI9b3Bn1jUGYuG+eYlmZeh69RUunJBZn12YoBg+XGeOQF5qWNVx8o2gdhwK+XrP4n+MIrxZm1jzyin93crlWJGOVXAOO1blp8bfE1krfabPT7stgKX/c4wMfLg89uvT8aTjJA0z6I2+jEfiaay5KZJOGHB5ryG2+PNqvlLfeHryIjAleGVXVfUgdSMkYFa03xs8KJZtNvvFnRhi1ltWWV+M5UE7ce5bj0NKzW5Op4z4eje/8daJPkiaXXvNYgZOFk3Hn6Ka+rRCjclA3+9zXzJ8N0V/iJ4aVo3XzJ5pSHwR80UjKVI6jBHPqK+nxnHPWldjbdiMW8Q6Iv5UqxqnAGB6A4FPopWuTd9xAgGeTz70Y9z+dLRRdhdhj0J/OmNEj/eXd9afRQFyH7LDg/u15Ofu9/WpAu0YB706jFAavcKKKKBBRRRQAUUUUAFFFFABRRRQAUUUUAFFFFABRRRQAUUUUAFFFFABRRRQAUUUUAFFFFABRRRQAUUUUAFFFFABRRRQAUUUUAFFFFABRRRQAUUUUANLHPQYBHf8A+tXxdd2b2cN1au+JYXeElW4LKx3c9xnNfZrk547MOpIHUf5/wr421ZEh+3Qu0+6OV0xKgWTcGIy+CQGPcAnnua0p3voUiATNGoKnaGiCsASAvb5fr71GXwGJeMliW2bAWbjFI6kOcbZAFXO1sk8ZHHamlv3hC/Iw+bcPvD2rdGgiS+Tl18oErwQu0j/vnFJjaduQR/ebnH5UzaCBuRVI6KByaAQHBBwpbCgfxfSrewLUkDkxEtICGDEKR1wcUByE4Cuo7dAPembmUADqdwK4OTk9TxSykKCx2sobHI9qED0GByCxJQjGeKc8h3ZI3MxDMc8j1I9zUAbnlVUNxnGePpT95xuD5LMCBtweKL2AkaUKjgFfu8Eg/wB4jj3phmCyEuyngfLtPOBj+tJK7BWUOrJjrt4ByTx700M5Jxllx82SB+VGjJQ9XQvgsCNuVAHX2+tO3qrdWxjlTyFqIy7RkAYA9OT+NCPuJyQq4JHHIHtRYolDptKEnceRgUod1UBxtPXaeT9aj3FB98gHuy5wDSxuGZclh1BXbnj3pN2dgJRO6birkttHPUAZ9aeWZ2KF/nBPzZwMYqBWwrqqqEZgpUHOBnqKQ4LKCNwYtwfY4p6ATqw2j5Dkfwvg/U/SpImAmCgsFLdCeCBzg/lVffjJAyGG0k9cCpMnaGCk7cY5wB15Pr1pNpASF9yK2/aWUHLMxP3s/Kc8CnyXcsNm6RyEBpEbarMBkHI4zzg9PTtUAyAAxUfLtUbvT0FJOX8mMYLbnA2kYJI54PpWcnfUWh6P8JrX7T8TdNlYsGgjnnwMYJCbMn1J3nJ6k4r6XByK+dfgoVf4ggqpUf2bO2CckHfEOv4V9FdK55bkS3CiiikSFFFFABRRRQAUUUUAFFFFABRRRQAUUUUAFFFFABRRRQAUUUUAFFFFABRRRQAUUUUAFFFFABRRRQAUUUUAFFFFABRRRQAUUUUAFFFFABRRRQAUUUUAFFFFABRRRQAUUUUhFDUL2302zlvLh/Ljj5LHJGSQB09TjFfGF7qw2XdlBEVsjMzQq4G5Rk4DHucV9Z+M75re0trSJyslzMwA2/KwRGlYM38Iwo5r45mZXUMFwSxLc9TWsC9iZbySUor7CqjHIxxjHOOtXNqrICTwuORzxTdK0bUdSDvp9hfXQQgM1tbtIFJ5G7bnFdPo/g3XNV1i1sU0q8tpJnKGW6tJY4ocfxMxHt06ZIHerUktyl5mCluzzxxxo00jg7QuSzZB5UAZIGM9OR2q7b+FNeuYEmi0TUWjLZDi3bDf7oOCK+o/C/gvSPC1mi2tqj3RA8y7ZAZZG5OSeoAyQAOg4rp8LnPOc5zml7R9BOSR8VSWNzbIGura4g7iSaOQbc/3sgcehqsI3k3OgG0sWO35sYHt7/hzX21JFFMhSVFkUjBVwCD+BrmdY+HPhXWnllutIhSeQgvNb5ikbAxjcuDgjqO9CqPqHMmfIwQOzMflbachRnA/vH2qPdw298BmBKgckeor3TWPgGu6eXRNYVY9pMcF7Fu+fsvmKRgHpkgke9chqPwY8Y2QXy9Lt7tn5X7Jdg7D6N5m3g+xrT2qew7o88AK5U/LjnaeQoz1B9afLA3mK+AQx25HOOO9dra/CHx1cSpavov2aJzhpp549q98kqzHH0Br0bw58DrC2gkm1+4NzM6KFt7SRo40bHPzZ3MfwA9qTqJCuu54GY+ApOARuXuPTBpBGo+dZVBHUHgL7V7Fr3wJ1FZwmgX1tcxHJzdt5cicAAHaCrc7jkBcd81ykfwl8ctcLF/YLx7jtEpuIvLHbccHJHf+lCqJj5kcYgBjy/mPg5ypG2owHK4J3FRuO1s4GQPm9ua9Z0/4CeIJ5cX17pdtFtyJELXBY9hghcDrzmuu0n4EaPAVl1bUrq9Yj5ktwIIs9sbfmH54qZTQcx8++VuCkoYkJGd7D73JyM44wO9WILC6uoS9tDPcKrEbooXcDv1VSMfjmvrDSPh94U0RU+x6HaeYox5sqea55zyWySa6SGCKBdkUaxr/AHUUAfkKhzYrnxc+nXVugae2uIlJChpYGRdx6AsyjrVZ0WMKrF9zgH5gMAY56didw/Cvtm4t4rqPy5kWRD1V1DA/ga8i+Inwm086RNqXh21aCeBjLLZQqSkqgDIRR91sDOBgNkjgkECn3Gnc8DMg8puRiP5goXazfj6Cqb3KzIkYh25fOQxPFaepRwwk27LIJyMMkyFSpzjADDIIIII57DqCTkSArKuWBIOD8uD9CMU277Cdz1n4H3qyfEQDIRTp80agjGTujOP0zX0oDkfiR+tfH/w+1B9M8baTe+aFjtpWeZtg+WNhtcY78Nn2619gK25QfX0rOW5LVtRaKKKQgooooAKKKKACiiigAooooAKKKKACiiigAooooAKKKKACiiigAooooAKKKKACiiigAooooAKKKKACiiigAooooAKKKKACiiigAooooAKKKKACiiigAooooAKKKKACiij1pCPPPHV4W1yC1WYOkOnXk0sBGAjtEyxOT1IPzrt6HOSMgV8vYs104obdmuWCsswnG1R3BXHXtXufjk+M3+IF/wD2c91HAscaWxSzUoybTu3MynKhmYE578CvO18Ga1ugtxYahJHMCIo/s7Mu1ucEkDGexGK2irami2Lnwx1HWNLivfsOoT2cFwVO2GKJjJIvCjMitj7x6V3L+J/FEkpWDxLfFi2FH2S2O3Bw24CMDg5GaqeCvgxomueF4NR1Z9RivZXlDwRSrGsLLIyFcFWOflrp/wDhQfhNhk3es8jkG7X/AOIqW11KUoroc6ni7xPKwSPxTcys3BMdjanj1OVH5U9/GniGPh/FFwB/eENsR/6Irc/4Z+8IFcG51cj/AK+U/wDiKevwC8JL0uNU/GaI/wDtOi6Fzx7GD/wmHiZyvl+KL1geM/YLfj3/ANVSt4s8U7cjxVd49TYW2P8A0CtxvgB4RfrPqnpxNEP5R0n/AAz94Px/x86vj/r6T/4ijQftI9jnH8Z+Jdpb/hM5Qc4x9gtT/TmoT458RhQ48aynLhWU6XbA49eAf5Gun/4Z88Hf899X/wDAlP8A4ij/AIZ98HZz5+rf+BSf/EUroTnF9Dlx488RMryf8JnJ5ajqbC2X+cdK3j3XBIqjxnKxbqFtLUH8/L4rp/8Ahnvwb/z31f8A8CU/+IpR+z74OGQJ9W56/wCkp/8AEU7oXMuxyr/EPVo1IbxncKxYjb9itiD7/wCrpD8QdaYnb41lb+9iztQV+mUrrP8Ahn7wh/z8at0x/wAfCf8AxukH7P3hDtc6v/4FJ/8AEUXQcy7HKf8ACfeICCY/GsrEHJP2C1JA+m0Z+tInxA8S7gH8XzA/xE2FquPTnaa60/s/eEDy1zq7fW6T/wCIoH7P/g8HIuNWB9rpf/iKWgXRzI8f60r7W8ZzBerP9jtcfpGf5U1viRqgYKvjW4Y55xZW/T/vzXVD4BeEx0u9ZH0u1/8AiKUfATwoF2i81oDOcfa1/wDiKLofNHqjlT8RtSPH/CY3YPobW1+b6fuacPHuqzuFj8ZXDSjlVNnak4xzyIuK6gfAXwohJF5rIJ7/AGtf/iKQ/APwk2M3Ortjpuu14/8AHKLxFzRuce/jXVL2IxReJtQluGTchW1tovmB4y4QHrjjvXk+tyXM+uz3F6Wa6kffKx2/NJ/F0+X8uK+hm+AXg9V5m1XA7falx/6BXlPifwG2n+JLvT9HsL9La1lKJJN+9MxIDAr8oAGOO/NVFpuyGmmZ3hy4W+8S6fDHaM5mWWGRCAeGjZS3y46Bv0zX0z4E1B9S8GabLKzNcRx/Z5twwd8fyMT9Su78a+abPRtdsbkT2Yu4Z1Vh5sVqQyBvlYcDqf5V6/8ABQ6rBFr1nfvcMiTwyxrPHtwzht5GeTnaO+OPrROLWo5WtY9bopFzjnrS1kZBRRRTAKKKKACiiigAooooAKKKKACiiigAooooAKKKKACiiigAooooAKKKKACiiigAooooAKKKKACiiigAooooAKKKKACiiigAooooAKKKKACiiigAooooAKKKKACjsaKO1IR8zfEnxb4h0n4h61a2Otahb26yptijmAUEoDwD06Vzh+JfixIsDxHqwJyTmRCOmeOM17j4h+EOn+Iddv8AVrrVb1JLlg2xIoiFwu0AErnjtzWUfgDpRGF12+CjOAYosjP/AAGtL6WNOh6B4Lmku/BOiTzu0ssllG8jtjczFRkn3roB0rO0TTV0bRLHTlkaRbWBYVZupCgKOn0rRqW7kMM0ZoopAGaM0UUAFFFFABRRRQAZooooAKKKKAD8TRRRQAfiaKKKACvK/i1rd/4VvNI1LS5Vjlu/NtplkXcjKoDLkdjnjPpXqlcR8QvBFx40j01Le+itGtJJHLSwGVWDLtxjI5prQadjxcfFzxftAD6czqSFZYtrKe49+OPpXoPwj8Zar4n1bVLXU2g/dQRyxJEuABllb8ywrJP7P92QqjxDZgLxj7Ax59eZDXV+BPhrc+B9Wu7+XVYb0TWwgEUdsYtoDBgc7m9+1Dk3uU5XR6QBgY9OKWkQkrz60tIgKKKKACiiigAooooAKKKKACiiigAooooAKKKKACiiigAooooAKKKKACiiigAooooAKKKKACiiigAooooAKKKKACiiigAooooAKKKKACiiigAooooAKKKKACiiigAooooAKKKKChuPkp1FFBIUUUUAFFFFABRRRQAUUUUAFFFFABRRRQAUUUUAFFFFABRRRQAUjqp2ZAP4UUUDFooooEFFFFABRRRQAUUUUAFFFFABRRRQAUUUUAFFFFABRRRQAUUUUAFFFFABRRRQAUUUU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1141" name="AutoShape 5" descr="data:image/jpeg;base64,/9j/4AAQSkZJRgABAQAAAQABAAD/2wBDAAgGBgcGBQgHBwcJCQgKDBQNDAsLDBkSEw8UHRofHh0aHBwgJC4nICIsIxwcKDcpLDAxNDQ0Hyc5PTgyPC4zNDL/2wBDAQkJCQwLDBgNDRgyIRwhMjIyMjIyMjIyMjIyMjIyMjIyMjIyMjIyMjIyMjIyMjIyMjIyMjIyMjIyMjIyMjIyMjL/wAARCADSAk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rUNTsdIsnvdQuora2TG6WVgFBPYEc1lL4/8ACDjK+JtKODgH7QvX865b4v6lp1notra3cUr3bl5rNkcKsUqqVDN6qCwAHvXFT/YUubBtRtbiOGG0mW1sIVVZbaUgsqyBTtaLPKsSGLLk+lQVGN4nrZ+Ifg4Eg+J9KUg4INwvX86X/hYng0A/8VRpP4XK188yzfDpLVXe78TXFy/LqAke18ck5GDzk4HWmxf8K4kiI/trxNDxgD7OrAZ69DWnKLlifQ4+Ivgw/wDM0aXn/r4Wl/4WJ4M/6GnSf/Alf8a+eTL8PVRimq+J52PAHkov4kknI9jxTIh8P2Ybtf1+JASdr2CHHvlW/pRyByxPon/hYng3OB4o0n/wKX/GgfEPwaenijScD/p5Uf1r58Fv8NS4Z/E3iF17gWYAqdLH4Z3RS3i8Qa+WUFoy1sNq4GTgHHYGp5WHLE9+PxD8G4/5GjSP/Atf8aT/AIWH4N/6GjSf/ApK+e1t/hjtct4g107jnd9hXIJ5NNey+GTqFj8S66OQcfYAf5YosHLE+hj8QvBv/Q06T/4FL/jR/wALB8HgZ/4SnScf9fS/4186Gw+Gm3A8TayDnqdOB/rQ1j8NWwG8TazgcgDTQP607ByxPoo/EPwd38U6T+F0v+NOHxA8HnkeKNJP0ul/xr5xbTfhmQxHibWQSMDOndP1pDpnwyKgHxNrRPdv7OHP60rMLI+kB4+8IN08T6V/4FKP605PHPhRydniTS2xycXSnH6182rpnwvAO7xLrZPbGngf1p7aZ8LScr4k1xfT/QAaOULRPpEeN/C7Y2+IdLIPQG5X/GlHjXwxll/4SDTCVODi5Xg/nXzSdM+GpIP/AAlOs+w/sxf8ae2nfDp7Yo3i3Vc7sgDSVBxjvg8/XNHKxrlPpb/hMvDOM/8ACQaZ/wCBK/40o8X+HCONe00+4uV/xr5ok0H4aYQ/8JlqJyoJ26bnH154NTw+GfhlNGCPG93GckHzLAA/lRZ9RWjc+kD4v8OA869poP8A19L/AI05PFfh5ydmt6c2PS5X/GvnmPwp8NlUY+IDfjZL/UUP4T+GTEE+PnJz94Waj+lHKDUT6G/4Srw//wBBrT//AAIX/Gj/AISrQP8AoN6f/wCBCf4189r4W+GKuF/4Tpy+0/ObQY69/elj8JfDVyqDx4ApGVL2igKPQnrmny32BKJ9DDxForhcatYsG+7i4Xn6V574q+K+o+HfEN5p9p4bbU7WBUdbmO4IB3KGIyFYHGexFefN4N+GnD/8J4mFzlfs65PHt/8AXrNn8Ja5HFPLpnhy5uNHQl7a+XcBLADuWUKGGCV+YY70+V9R2ifR+leI7G/0i0vZbm2geaFJWiaYExllBKnODkE46DpWqL60Kgi6gIIznzF/xr5on8IfDyVzcP8AEMSNLlzvtQzZPPzEnOeec85pn/CFeAAD/wAXAtS23j/RhgfhjrRy9hcqex9NfbbX/n6h/wC/i/40fbbT/n5g/wC/i/418xL4I8FqwWPx3pkhfqphJP4HHFTQ+CvB8snlR+NtMwisWAtwcj2ZhyR+tCiwUD6X+22v/PzB/wB/F/xpPttr/wA/EP8A39H+NfMo8EeGpWLHxpozSMTkvEV5PI4C4pX8D+FZMr/wmmiRkgH5QeF6nt1yM/Tinylezv1sfTP221/5+If+/o/xpftlr/z8w/8Afxf8a+ZR8O/CsiNKnj3SGCj5uAoHpxTT8OvCrxt5HjrSWaPDTMTgKvcgY5PtS5Rezt1ufTn2y1/5+Yf+/i/40v221/5+Yf8Av4v+NfMC/D3wwkQkPjnRGjDZL8k/TGOaF8A+GGZyvjnRCqnADKR8p5GTjr70KFw5D6e+2Wp6XEJP/XRf8aPtNuc/v4uDg/vB/jXzCPAfhvPHjbQATxzuP9BVpfAegx5kfxhoskUjKSA7dOmNo5J9D2ocbDVNPd2PpYXEOf8AWx/99j/GnCaM9JE/76FfMTfD3TIJMv420OIklgDMzHb2PHcfWkbwPp6KTD490V+doUzyoMnnGc+1HK3sJ00up9PCRDnDocdcMKdvTGdy49dwr5hTwLbRhjH450XGwiQm7kA3enByRVpfA8AhITxvpjD5CRDeSNt5/ulgCvr6UcjD2Z9Kbl4+YZPTkc0BgRwQeccHv6V81yeDWM7rF4shlESuwmhujtVhjKjc4OOeCO+aa3hDVIArWuswOm8vlNbVDC2Bh2y/fJyRyMUnBh7M+lSQfQ8461S1O8XT9Lu9QKGVLaB5WRW5O1S2OuO1fOn/AAiGuiJ2GrWcIQb28zXgSxOckBWP3uuTzxT4/Bet2yu8viDTFtjh2P8AbJKleDuK5w2PfrSs0EYXdrnqfgz4o23jLWxplvpF3aFrVrjzZWUqcFRgY/3q9DUEg8HOeen9K+S5ZdRt5WS0hlvI4mkVb60SUecM43KyY+U527QduVJxya24fCviSdRNBr1owlVXdW11o2DEA7WUtkMuQKbjpqDjZ2ufTWD6H8qMH0P5V82r4O8YSKSutwEAbmZfEDEMf7v3uPrzVi38CeN5ExHrUPI3bV16T5c9uCfz70lEmx9FYPofyowfQ/lXzofAPj1mYjVyYh/EuvPjP4mmS+A/HsIUyeIWhVhnD66wxz9eaOULH0dg+h/KjB9DXzgvgj4gG3Drrk0pLbU2a9hc+gOeTT7bRfGtjc3MdzruoWzwWrTCNb77Q8qEk4iAyWYBTk4zg5FOw7H0Zg+horwm1s9V1LUZI4vFjLEluHLNfsTaglgqqRgtu+8N43KoG4A1BaX2v3ksSL4zulL3RtJ5I5lfY4JDAqF+RAVXEjcsDgDmpsHKe+0Zr55gg+Jd3EZofE8ciFiPMGqRKGVSRnaVyuSO9Xf7M+MR+7rhP/cRg/8AiafKKx7xkeopcj1rww6Z8ZgxV9XfIGdou7YNj1+7VU2/xjEYYay/H33NzbFAfQHHU9AKdg5We+5HrRXgSt8aIwHe6uSFOSv+jll/3ugAq6l58ZiC4yVUFuUgO4D6N/WlyhyM9worxE6p8aEAItbY46loYxj/AHiW4FNbW/jQo3fZtMbH8KCIk/Qbuadg5We4UV4gdb+M4G82NuGJwqGCMBj6D5+tRvrvxoDbTp4HqRbRAL+JfiiwWZ7nQa8Gk8RfGJNytbICpAZVihLL9Rv4FNTxH8YH37YVbaQMCGHPP/A6OUOU97+tHHavBj4n+MEB+a1iY4+7LBFgfk3Wov8AhN/i4hJbT7ZvpaAge/DU1TbegcrPfqQ9q8DTx18VmnhifT7VWnkWNS1lwCe5O7gD1PFO1Dx94405r+0utS0mPULLBeFbMvuVsbWDqSuT0wcYzSaa3H7OTPet3uKKyNHvJrzR7S4vY4orqSJTMijIVsciipuHIzzf45aXPc2Wi6hHHHLFbTyRSK/3QGUHLHoOUx9SB3ryU286mSCJzHA0ksjIkhCmRVPltt6gBSRjnFfVuoada6nZtaX1tFcQN96OVcq31rnj8NPCIO6PQLNGwQSi7TgjB6UjSFSPLyyPkg2dwUTKqVVQMqw4z/Wl/s242KCqBSDj5wea+of+FK+Bxj/iVSgA5wLiT/4ql/4Ur4G6DSpAeuftEnH/AI9WntH2J90+XE0u5JbOwcdAw59qQaTdEAlUG44GXAFfUg+C3gpWDDTHyDn/AI+ZOf1px+DPgooUOmSEH/p4k4/Wn7VjtDufLR0i6J+VIiC2ABKuf5006Vd7TmLjdjcXXH86+o/+FKeCCp/4lkv/AIFS/wDxVH/ClPBG0L/ZsxAOcfa5f/iqPasVodz5aOn3DqWSIAZxtDDP5Z9aWPSrxy+xF+QFm/eKMAe+evPSvqT/AIUn4G/6Bkw9/tch/wDZqST4JeCGUAaZKD3xcSc/X5hUup5CtHufLEmn3CZyFJBAOJFbk+mDSHTrkKGMeFJwDuFfVf8AwpbwOAANKmUAfw3k3P4bqUfBbwMMf8Suc9/+P2Yf+zUlIXunyoLC4IOV6Y7juae+nXm0/uyQrYOCDz7Y7V9U/wDClvAjctpM7fW9m/8AiqQ/BTwHjC6TKPpeTf8AxVNzQXifKQ0+5yB5TAnpninNpt6vW2mPuFJr6qPwU8Ck5OlXH/gZL/8AFUv/AApXwN/Dplwp9RezZ/8AQqSmF0fKa2F2RnyGwPXAI/OlFjdhlAiYE9DxgV9Un4J+ByD/AMS+5B/vG8lP/s1H/Ck/A+BjT7gev+lzc/8Aj1Up9xaHyr9jusH9zJjuADzSfYbtif3ExI9EY/0r6pPwS8EE/wDHjdD6Xkv9WpjfA7wUT8tteKfX7W/+NPnQ1Y+WlsrwkbbeU/8AAD/hVmPT79lwLaUnI/gPqenavpwfA3wTkf6LeDH/AE9v/jTh8EPBKjBs7s+/2yQf1pc6GnFHy/8A2Ze4DfZmGQPvYB/I801tPvlbe1swHTlcA19Sf8KS8E4/487vjp/psn+NOPwU8FEcWd2D/e+2y/8AxVPnXQG4s+XBpmokH/RjgjqcdPUc9KmfV9UKLA19eExIsSKJmARVGAoAOMYFfTJ+CvgsnD2l2zAck3kv/wAVXh0Ol2954ztdHktBBaz6oti+FAdEErJtywyWAAyTzRzXBJHJvpuohhm3lG35gSMcduT1pZbXU3+ZrdseqoP519Kf8KL8HsobbqAOOT9panf8KL8Jf39TA9PtRxQ5WD3UfMpsNQk6274PqoGahWzmcbgmc9OOtfUI+BfgzjMd+231umqcfBbwivRL9cfdxeycfrQpjvE+WRp87Y/d5DcghhxSjTLsg4t2I9wM/wA6+ph8FfB6gARX/H/T5J/jTz8GvBx62t6c8HN9LyP++qfOuom4nyudKvtv/HnJ9dvX6VGNNvM/8esxx1AQ19U/8KT8EYH+g3Xt/psvH/j1H/Ck/BA/5cbr/wADZef/AB6lzJ7Cuj5X/s66VtpgcHrllwKkS0uNxVkUYG0AgAH8a+o/+FJ+C+otbxT/ALN7J/jR/wAKV8H9or8H/r9k/wAaOYd4nyv9gnyyhYyR1+df05pU0+6bBSBifbBr6nPwW8I9otQ/8DX/APiqcfgt4OIwbW9b630v/wAVS5gur3Pl4adduQgtXJHXCD+dJ/Zl4WK/ZASO2Bn9DX09J8EvBrJgW16vOcreSZ/UmoT8C/BpOQuoqT3+1tn+VHMU5pnzI9jdIP3lt5foSAM+3NIlncOcCGPHqxUY+vNfTg+B3hdT8tzq6j0F2R/Sh/gf4YfkXmsA+ou8kfmtPnJbifMktjPESJIUGRwVwR+lCwSFtxtgwAGODj6cetfTY+B/hgAKLzV1X+6LvjPr0pf+FH+GcFRfaxg/9Pf/ANajnQXifNLWcjrmGwZQv3j97r7/AMqabKbLB7QIVUtyp6AV9Lj4IeF1XButXcehuz/QVVv/AIJaAtvIbK+1aCcj5JRMZNrE4yVwCfTGelHP2D3XseE6f4y8R6JZQ2Vlrl9b2qglYrebaqgknjg881izm4nmLtC0sj5Z3dNzMzEtknuTmus8U6Bb+Fte1PSY5TfRWMatulTG92VWbKg8Y3Hk5xj2r1u2+A+kyWcDSa1q6OI1DKxiO32GUyAPSlzIVu586GC5XAMBGeoCkAj3xQvnw5+UoPU7lI9uK+kT8BNH/wCg7qx/CL/4ilX4D6QpBXXtYDdj+6wPw20cyC8T5xElzHH5ZE2GGQA7AfkKSaWRgvmQs5IwvmOWK/gelfRbfAXTM/L4i1lVHIBdM579Fo/4UVYDgeJNXx7rGT+e2jmHdHzuouSuVR1jQbhgsoY/3gP73uK09Fl8u7+0TwtcSRoQkUrSAuWwMBlIMZAOQ3Q4xXuL/Ae1c8+JNRIHTdFGT/KnQ/Aq0g341+8JcgFvIizt98rRzDio31PJr7Ubq8ureS6lN1cRq6GaCFYvMDDl3YfeZs7tx59ab/aV6ukWWnTRb7HyPKSMRNEZATuDsykeaFPIVjj26V6/D8FEtSTbeI7tNwxh7WJhj06U2H4IrBOJovEl0Jeck2sbKMnPygjAqbm3NTPm6V5DcSkMzbnO4gFd3PcdvpSC6vBys04Hs7f419Cf8KFdWYp4mlBZiSWs1PU/71MPwDnIwfE7Ee1io/8AZqq5lyx7ngrX9+7+Y1xcsc43NKxJHpnPSmC7uRE0aySgMwbaJG4I5zjOD9a9+/4UNd4x/wAJOu3O7b/Zy4/9Dpo+AE3JPicA46jTl/8AiqLitHueAG9u2ZibmZi3LZlb5vrzzT47+8UBftMxQcFDMwBHpjPSveT+z7My/wDI0qD/ANg5f/i6Yf2ebk4P/CWpkf8AUMH/AMcp3iToeDtqF2cg3c5B4IMrfMPfmmC6mBBM8n/fbf4175/wzzdZB/4S6PP/AGDB/wDHKX/hnq7/AOhvjPsdLH/xynzREeEi8nYYN1KwX5gDKx2n0HPX3okv52diLm4IbBO6VuvvzzjrXux/Z9vG6+K4Rg8Y0wf/AByj/hn68JYnxVB8x5xpuPyxJS54geCeZIUkkNy28gKQXYs4Pp7fWmJcSpwsrr0JwxAOOle+Sfs+Xm07PFEDHPRrBgPz8w1Gf2d7lkyfE1vu9Bpx/n5mafNEDwuO/vIpC6XU6uRgsJGBq1F4j1mEbY9VvVBXads7cjOcV7Q37PN5yP8AhJLYjI66eT/7PTJP2e9RCBU1+wIzzmwIx/48aXMhnklr4q8Qwuzw6zfqdu1szsNyk/dz71qQaj9pSWBLZpYGZpnDg/K+VB8xl+8i8H5uAW969Hh/Z/1VZo2fXLFQrZDJZ8gjpxuGc1bk+B+sOZXGuWCtM2XiWzZUPIz0bvgZHTgVMpG0LLW52Pwfe6uvhrp000wLNJMPmUsQBKwxn8KK3vDWijwr4cstHjkaQQIS0mCdzMSzH7vHzE8UVFjO67nR0UUUzIKKKKACiiigAooooAKKKKACiiigAooooEFFFFAwooooAKKKKBBRRRQAUUUUABAweO1fK8t4qfGdYCAqp4qZtx6D/SGz/MfnX1QelfJOpMY/jFePjlfEkhz7m4GP0BP4U0VE+th0oo7n60VImFFFFMAooooAKKKKACiiigAooooAKKKKACiiigAooooAKRvun6ZpaRsHAPqP50Aj5e8TQx678TdbsJJGVrjWorUDHAVnSMnP07V9Qr0HX0yRjNfK+hCTXvipBIuTLPrv2piP4lV2c/gAmfwr6pHJJ7Zo6lS2CiiigkKKKKACiiigAooooAKKKKACiiigAooooAKKKKACiiigAooooAKKKKACiiigAooooAKKKKACiiigAooooAKKKKACg+9FBoAOgzSblzjIz6Vy/jbxHP4f0u3eznsIrmecIr35YRKuDlmK8gA7eenNcZZeOvEd2CBq3g9WTzQ+yd9o2jIcbmUlSdq5GR82exxLbuaKDauetgg5x2pcj/8AVXjFr4/8c3m0QX/gJ5CAdi3zM2T2+WU1auvGXj6zaJbu/wDAdu8r7Asl1KCCRkdH9qrUXL5nru4UDnpXj48deMCzD/hIfhspXhs3sv8A8UaYfH/i1Tg+Jfhox9r6X/4oUWYrHsfTrRXjq+PvFrdfEfwzX638v9GNK3j7xYq5HiX4aSN2Vb6UH9WFOzEo36nsOfcfnRjNeQx+OfG0rBRqPw/3noov2JI9RhzU58Y+PkbaR4Lc4zldQYD9WzRYrlfdHq/TgkZoyMZry1PGXjRY8zReEVYcsf7V2gjtgZOPzqWHx54k+yLcvaeF/JYsNw1teSCQeSMdvWiwcr7o9NoyB3rzi38eeIp7VJ49C0SZGzh4vEMW1sEjj5T6etI3j7xEpKnw3pBI6j/hJIQf1Wiwcvmj0jqK+RviHA+lfFHXNmQ41BbheDwW2uDn/gVe5R+O/FcxxD4P06XGeV8RQN/7LXlPiXwp4o8Y+LdR1aK00kXM8ibraHVIpGhMahdv3xlgFG44HOcU0gSsfTuDk/U0Yrz2Pxj452KH8A2zSY+YjX4ACe+Bg457ZNP/AOEw8d/9E7h/8KGD/wCJpNEtHf4pP1+nNef/APCY+PD0+HMJ/wC5gt/8Ksp4u8SP/rvAzr/u6vaN/NhSsFjuKTJ9K5MeKNcJ/wCRLvfw1Cz/APjtOPijWg2P+EP1InGf+P20/wDj1OwWudVuNG41x7+L9XTlvBmq4zj5bq1P8pKYfHF+rAN4N1vn0ktz/wC1aVmHI2dnuPoaXJ9K4c+PrsEj/hC/ERI9EhOf/ItA8fXzDK+CfEf4pEP/AGpTsw5GduGzS1xA8e34OT4J8Q49hCf/AGpSnx/dgjPgjxNzzxFCf/alCiw5bbnbUVw3/CxJw2D4H8Vj/t0jP/tSnD4iSbgD4J8VZPAzaRD/ANqUcrCz6Hb0VxDfEWRCAfBPivnuLOI/ykpG+Izpjd4I8WnP92yjb+UlFmHKzuKK4M/EwgZPgfxiR7acp/8AZ6Yfikigk+CPGQx1/wCJavH/AI/RZhY7/FRTypDGZJG2ovzMx6KBySfQYFcEnxXicnZ4L8YtjrjTV/8Ai6yfEvxAk1vw/qOl2fgvxYLu5tXijEumgL8wxk7WJx9KVmKzOG+GGnM/xXgyMNZvdTuuR02hRz0PMvb1r6QGOee5/nXzX8OZtW8H+J/7S1Xw9rhgWzNt5aWbGTzGZNoCnHXYevp9K9Sf4qwW8Ze48IeLIsNtO7TgozgHn5uvNFh2PQyQMZPWivPW+LOmRQPPPoevwRRgGVprNR5QP3Sw3ZUNztJ+9g4zg1fs/iXodxarPNb6taK7MFE+nzEtt6kFVZT64ByO4FIfK3rY7Mc0Vxi/FPwi9qbpb67aAYLSrp1wVGTgZIT1GPrxVb/hcvgPH/Ialx/143H/AMRTQrHeUVwn/C5fAX/Qak/8Abj/AOIp6/GDwI2Ma5jP960mH81oEdxRXFf8La8DZUf8JBEN3QmGTH4/Lx+NWf8AhZ3goAE+JLEZOMFyCPqMZFAWOsorlj8SfBY/5mbTfwmBqRfiH4NdVx4o0nDdM3SjH1yePxoCzOlornB4/wDB5AI8U6Ng+t7GD/Onf8J74P8A+hq0X/wOj/8AiqdgOhornv8AhPfB/wD0NWi/+B0f/wAVR/wnvg8/8zVov/gdH/8AFUgOhornl8eeEHIC+KNGJPQC9jyfwzUn/Ca+Fhn/AIqHS/lIBxdpwT0HXv29aLMaTexu0U1XRsYOc89Pp/iKdQIKKKKACiiigAooooAKKKKACiiigAooooAKKKKACiiigApr428nAp1Ndd67fWgGeS/HNHm0bSFCxbFvDIzS4AUqp7kEYPPGDn0rznUrd9Yl8h825eBppGuJvtLRSFGJVWjUFARkiNsDjOOK978c+FB4w8NS6aJUhuA6ywSupZY3U8kgdeCw/H2rz9Pg5qYlf/TrCAM0jGRVkZmDZAzkgE85z26d6WzOqlOPI03qeAfZRMhYzwoSAxXBOAfoPXt2pfsICM8dzDuBBUDcCT7fz/CvZR8A9cCKv9t6bhV2r+6k6Z9j360v/CgtaJyda0w8nkwynH05rVOJk1HXU8afTZWjLCa3O3GR5ozk56evc+2aiGmzZwJYc+glFe1f8KB1oJtXWNKUZzhYZR/WlX4Ca8hBTWtMBHcRSfn1qlKPYSUXuzxU6bPyBJC5XriQHHtR/Zs5kaPzIMqN3+tXBHse9ezP8BfEBD41TSm3EMcK4yaZN8CvEYckXOkzZAG7c6ZH0xT5olcse5422nTrjHlNwD99T/Wn/wBnXLKCIBySMAr2+vNeu/8ACivEewgvo54AG6VyRz64qRPgR4gzk3OjK2T8xaQnHpS5o9g5Y9zxs6fMG2Hy1cDOC4z+lSNYXA2MfKLHj7wz/hXsg+BXiJQEW90hUx0Hmde9KnwM8RRHcL3SGPHBMlNSiLlj3PGzYXTHcI4TnuStNbTrvIbZCN3YFeP8K9gl+B3iV5GPmaQdxzkSuP0xTD8E/FS4wuktzj/j5cAD/vmjmiPlj3PIxYTADzY4/LxlihXcVB5Irev18INazxada6qb5xF9neaaMxAnG4sq8jIzgZyO9du3wR8TqshkXSiqKVUPdtgAng/d+WuD8PeG7nxJq0VnpRDX0hZ0SZ8KqqoZizdQOePX2o5o9hNJbGP9inkOBawgfNznHT8aeNOuSQos7fkcHJ5/8er0r/hS3jMsxNppjbjn/j9bj9KePgv4xClRZaZjt/pzcf8AjtJuLJuup5g1rdMBJ9khC4zhVX+WaPsN2ZBGYYVLdNyqB+eK9Pb4LeMGIJstL4GMC+Yf+y1GvwY8aKhUWGlZ9ftQz/KhOKKXKzzIadM7YAtz6bWXBpG0+537DbhffAwPqc9K9SHwa8aY2tYaey4wAb88fpUf/Ck/GW0D7Lph9f8ATT8w/wC+aHKPYPdPLzY3PVrYKCpIOMAgdSPWo/7PusKwi4bp0r1QfBXxkBHm2047Gyub3oPT7tDfBTxkxJNpp5J6D7ccflihSiHu9WeXvY3kQ2yIyADOGOAfpSixuA2AFGBnIYcfU9q9JPwX8bAk/YLM56f6aDj6ccUr/BvxsXd/7MgG85YLfDn9KOeI7x6M81Fncj7pDH+6r5JqyunXwUIrhmYbiivyMV6CPg94yPynSoiPe8Q/zFOHwd8Zg/Jo9upP3mF6qlvyFJyXQd4o84e01AYVmc/9teKEtdSBDIH64yJc9vY16Ufg941K7f7KtQuOd1+D/MU1fg54zRsjTLdRjGF1BR/IUk0K8b6HnRF/tZS0pxj5TK2P501l1FSApdcjoszf416QPg/4yQAHSo2Udlv1Jz+Ipr/CHxhgA6KrAnndeI2PpxxTuhtxfU88hfU1JUyXHPYXDL/WprfUNftlk8nUL+MNgMIrtlzjOM4PPU13Enwj8ZZBTQkGOOLmMmmx/CDxnIGH9iIv+9doufy60roLxOPXXfFUa/JrOsoD0C3cvP5NSf8ACReK2U51zW+OpN5LgD/vqu0/4U/41RT/AMSaLHot/jP5VXm+F3jG1tLmV9Ccqqcol2WZsnHyr/Efb0oTRN49ChZzaFcWlte6j4m1+11Hyy7hYjNucE4KuGBU9MZBx1zWQ3iTxTtBh1zXScZZvtsvAJJ6bv69c1UGiypdCzmhl+1if7ObdF+dZidoTnvkfrXVL8PvF4ZSfDesDb0G5W7epbp7U/dYWQuma9qt3YW7ateXV5FG5LJcXXkrJGGDbZZDk5DKCpGSPmHepY/E2rxXs8sOoXi2U12TMxm8oOWGd5lC/KWPG4AcDJqWy8I+KdPMQOhazE0WXDpAryKx4IQ7tuDxkEduKRfDut2/kKdA1SMxztLtFiWUZHykjJ3Z6kdqzfkb01G1myvc+Mdc0llNnq99BJ5ItmRmSVVRSXhMbhQHzuyWI3HccdjVeX4qeNEbK+Jr4uQCym3i4OORjbip77Rdae2ljm0bU5Z1VfJnGnOrbt2ST6BR8oHoBWYdJ1hOP7N1gOGLFjp7Esc9+KqLXUzlCN9C7/wtfxznjxFfHjP/AB7Q8j1+7SL8W/G77g+v3DD+EG0hYH65X+VZ7aNqrsC+nasQOCf7Ok3H8cVH/Y+sADOn6kSvAH2CVcD8BV3iRyruXn+KfjFyUfV5GQkkRtZwlQSPTbUUvxM8WG43nVVJAAz9igDAen3en41VOi6qd3/Et1H5uebGbOfrtpg0fVldT/Zl5nbhsWEpP6rReIWRd/4Wp4uz/wAhhx9LOD/4imn4ka98xmj0mfd087S4WH4fL/Oq/wDZGoBVY2d8kgPINjLj/wBBqOPTr3Z8+n3ee4+xSEH6fLxReIcq7l8fE3U8D/iT+HCenOkRZxSH4k34AH9i+G8/3v7Ghz+PaswaddLwbCZcNnmykzj8qT7LcOIwYc4YhT9lYbgR8xPHHPSlaPcOU1P+FlXoP/Iv+Fj/ANweKlX4kXrOA2h+GkU8EjRojj8KxRaIF2s8Ssq7sSRMu7A6DI61GGiUBi1spHOCrA/hx1p2iP2fmbVt44uZr+3a70nQZoEmWTyRpkaKSvOPkUEg+hyK3pdVVbb+0zo/h9ZdP2SpALc7XUsXyGX5S2G2lW5G3IHFcjpU8NvqdrcRy2waLc+d23tjk9jWokgutPh0u2WN5ZGxaLFOJGAY4ZWRTt3YJO7GcCok7bFwSS1Pq7SboXul2V0qbFnhWXb/AHdyg49e9aFU9Ot1t7K2hUcQxKg/If4CrlQjne7CiiigQUUUUAFFFFABRRRQAUUUUAFFFFABRRRQAUUUUAFFFFABRRRQAUUUUAFFFFABRRRQAUUUUAFFFFABRRRQBE8QlLIygowwwz17fyr5n+DlysXxG0u2kQh/JuYiCMAMMt+fBH5V9NkHdkHHB/pXy7oUa2Xx3WCN2WOLXp4E7fKWZcU4lJn1IOgznOO9FIOgx0paTJCkwKWigAx7CiiigAoxRRQAmD68elG0duKWigBMH1pcUUUAJj0P6CjB9f5UtFACAUbQeoFLRQAm0dsCgDHcmlooAQrkj/Co3XJUAfXnGB3P/wBaparX1xHZ2st3MxEVujSyYGflUEnj6A0Ia3Pl+zmlv/ifatPC8VxN4kWV1k4KhZQxVh/ewPyxX1KiALgdq+aPhnaTa18TNKupT5m2S4vpWkJLSAg7WPvmRPwFfTQORQxtiFeeKNg706igV2IFwScn8CaAPdv++qWikF2IQezt+dABxyzZ+tLRTuK7EGf77UHdjhm/OlooHcTGepP4nNHP94/nS0UXFdke1TyQM+uAaTyoyCCi88fdHH6VLx6UfhTC8iA2duwG6GM49UU/zFJ9itj1toc56+Wv+FWKKVx3ZWNhaEHFrAM/exGoz7dKRdOtUbelrbo2cgrEoI/HFWqKAuxAMADHApaKKBBRRRQAUUUUAFFFFABRRRQAUUUUAFFFFABRRRQAUUUUAFFFFABRRRQAUUUUAFFFFABRSFgvX0zXB6x8U9N0fWL3TpNPvJWs5oopZYzGEXeMjlmHzZ3DHfb1FG40m9jvaK81m+NnhuCeSKW01RDGzK5MKfKynBGN/P1GRQnxv8LSY2wao244GLdf/i6dmNRk+h6VRXmJ+OvhMdYtVHJHNqvUdR96pP8Ahd/hjIH2TWORn/jzGPz3UrC5X2PSqK82Hxt8MnkWurY/69V/+LpB8bfDDFgLXVsr1H2ZeP8Ax+iwcrPSj0r5K1W4bTPjLeXaShhF4haRRg/eE24jH/AiM17Yfjb4ZBUG11cbhkH7IvP/AI9Xz14i1eDUfG2o6vbpL9nuL9rhCw+YKXDDI7HaOnNNBZn2d04HQcUV5oPjj4Wckpa6wwJ4K2JOf/Hqcfjb4ZHWy1sfWwP/AMVRYOVnpNFeaj42+GicCy1tiegFief/AB6gfG/wwxAFprOW6f6F/wDZUWYcr7HpVFecJ8Z/Dbsqmy1hASMs1jhQCep+boOpp03xo8Lwy7RDq0kWSFmSxbY/PVSSCR+FKwcrPRaK84Pxr8LcDyNYyf4fsDZ/nSH41+GACfsus4H/AE4N/wDFUBys9IorzT/heHhUdbbWAPU2J/8AiqePjZ4ZJwLTWTnkYsG+b1xz6c0WCzPSKK86f40+Fl24j1V1K53LYsQPrzSf8Ls8Kf8APLVv/ABv8adgsz0aivPF+NHhNuv9pr7tYPTh8Z/B7HBmvx6E2MnP6UWYcrPQaK4KP4weEZG2pcXpY4wv2KTJ5xxx26/QGpP+Fs+FvlKyX7BziIrZSES/7vHOMUrAotnc0Vww+LHhdxI0ct9KqKCWSxlbDH+HheGA5IOKb/wt7wecFb24bJIG20kOQBkkcUD5Zdju657x1ex6f4I1q5lBMaWUqsAQCdylRjPuRWH/AMLi8GgNuvrhWUbips5AQPXGK53x98SPCuu+BNV06x1NZLu4QRRwMjqzsHUkcjA4B5JoSFZo5j4IQu3jq4l5YR6UQT23NIu79VwPYV9DfSvnD4Q+LdF8O6nqkurXSWyzQRLDIUZhkO7MpABIJ3D8q9eT4oeDjGGGsqQR95beYj/0CnZhZnY0VyH/AAs/whjJ1cf+A03/AMRTG+KngtSAdbjBPQGCUf8AslKwWZ2VFcX/AMLY8DgkHxBACOoMUvH/AI7R/wALa8DHp4ht/wDv3L/8TRYLM7SiuKPxb8Cr/wAzFbD6pKP/AGWlX4s+BmbaviG2LHoBHJ/8TRZhY7SiuOPxT8GAgHXrfnPRJD065+XiuptbuG9tIbq3dZIJkWSN1PDKw3KR9QRQDTWrLFFIDkA0tAgooooAKKKKACiiigAooooAKKKKACiiigAooooAKKKKACiiigAooooAKKKKACiiigAooooAKKKKACiiigAoooJxQIY4OR6cZPtmvmyY6YdXkd9Q8q/uJ7htZe9iJWB+oifaAWicZTgqwOWBHQ/SchAIBIA5J+lfMXiLw7q0HijWVkSVp5LwzSy/eRyTvQhdvQBs4z1+nLWjNqauOOofDiOz0xdSsdUkLWfmSWlkvyw3BZgx3MysTxgdQFVeScmpV1f4Sm3WOPQtf8thgEBSSR1OfNznpxXO3nhK9/cG20vVLkhDukgRmAYnsQvygD+HnrnPNMi8G60yFY/D2v7ASVKW7Ha3fnaM9vyqro0Sad7nRnVfg4ygjw94j4GNwY8/+RqrT6h8IJJTs0/xPCMD5U2kDj/akJrC/wCEB1luG8PeIc4z/wAebf4VE3gbWUPHh3xAMf8ATqf5YovEn3u5uwv8J5QW2eKUQdWMcWB+TGmzN8J95VbrxKmPS1gP6sM/nWMvg7VghQ6JrKs3drNvl+oC8/XNV38F62zcaNrQH/Xm5/pRdBJO25vrD8KpEc/2p4kVsEqHt4QAfT5RzWXHdeE7iSC31HRNStEJjD3MF8rFBn532FCvzHnAwB0FQxeC9bPI0fXCVBPy2DMQccEgkcdj+ftWPHYLJIg82SRG+b90pc4AO4gHBJBFNWJSbO7Oi/Cf7v8AwmGsByeGNt8q/UBP60h0P4YDGPG2qbickNZMcD1+70rh5rNJJXInuxuY8m2IyPoKnjjh2xBn1BivBbyD+7X1UbufxpPQuCd9GdhHovw+YM0Xja74XPz6c5yO+ML2qj/YfgQ5U+PwD6/2RN/jXOtCIJcx3Vw2dwzFCy8N1HzYxUUkQkfebm/Zm++fLA/9moWppLmVrM6htH8BtEsg8cyhiNuwaVLuHufmxx9TUo0XwGsbA+PRKRGQuNMuVG7HBIz61yX2cAAG6uwoH3QrED261GYRgYlvs5zgxk8/nQ9CNep18mheCWcbPHCrGV3FpNPnwpHUKM5JNRjQvAh5Pj8Y7r/Zdzz/AOPVzAhEkRFxJeuAp2L5JI3Y45+tVBYR45W6H/bE01Z7kTu9jsRoXgh/L8vx3GrM2Du0y5wo9Sd34fjUsOkeC5GLnxtFEMEKi6dcqM4653H+XtXFixjCkh7rd3/cHn9anggTmJhcKrnLMV2rgc4IP09adkOC7nWHQvCDN5aePLaRQMqv9n3gye/GTjio/wCwvCjE7fHFig/hVrK8GD9a5ZLdElLoLgEZ27QpI/HvSpFbuSGjv0OD91N3J79qm6RXKjs4/Dvhpo1D/EOzMKnLqsU/zewBOaR/C/h0OSvxA05FxkYimbb6A89/XtjHeuK+yQj7pu93q0Bz+hp5toSc7bnOP+eLHn1Gen6073DZWO80nwjpLa5ZwDxnpWoIzqTEbiW3ZgWHCMeA3cc84x71O1haTLDv1AW0E05juLm5fImZGZWZ5Vy0cmACsQ3Aj+KvP4LSESRtuuUGdzZjIKkdCvABP9K198MVuts17OtsMFUQbuQc8gnAOeehPvUvccU+9jp7q202G5vra3vVv7WEmZZUIt2ijxhiZZW+WUEqNu0lgODWeNH8NrDP/aviUWt8zHyLW40yeIbOQkhIzkMu1gAf4jyayZp45JZI4p5HikdpXErspd2XG5mXHQ4I47c5rJuLWMyOhefy1YbVUFwoAA5IUAnAHOB0oSFNO+53DaV8Pm81R4rWUOQ8TGGdGwAA0Tnb0zgq2OBng1SbQ/BlvG6x+Nbq5ygEltbac7PM3XETNgDHGSRniuRW0gYndLcc/exbtz6dqklhj+yuiyXDHOQphYKeOBgKMH3z+FNLUh2sa9tD4fliimm1u7s55VInY2BdWbOCdysCvrgD296vz6J4YV8L8Q7R+RybG7HbnoSOK5VLEOYssxRwBlFXLHIAUAc7i2eDg0x7VC6l3uCxUbsxcr7c9MVQJJ6I7KLRPDDKxbx7p2OiMbS73MfQqWG0e/OaU+G9LAikbx1oqxhyGKNcMwXGSwXqeeMHA9+1ck8KSNvNxcB2+Vm8vBYdhgdKZHaRqcbpjj7rCIH+Z/nx/Op0KsdiNAsJisNr440NvPXfCZnnhB9QxbhDnOAxyetPj8J2LyRgeN/DZiJ2yO15KrKe+FLDcM98j1ri3gSQr806nAyfJJGR32gY/wA880G2USLi4nIAxtNqeB7cf0oG9tDvrnwLbNGPJ+IHhmQqMhH1AoFHsdzH9Krv4OW2HnHxt4bliVFdhDqx3tyNygZ9M/N7dBXEPaQ9BK5U9c2fOfrto+yIGA89wWwu4W5BA9fu/Tp+ZpmbvfY9Bv8AT9Lt7m8Swv2vLKS4a2jlRmP2gqQSsZDYXYGG5mAD4yuc17n4ElSXwNpDROXQWygNzzgleh6dOlfMa71kaE3e6Jy2WA2Fhx8rYH+yAoOcdsV9LfDa1mtfh7okUysH+z7iHGG+ZiwJ98EVBVRJROuooHIopGAUUUUAFFFFABRRRQAUUUUAFFFFABRRRQAUUUUAFFFFABRRRQAUUUUAFFFFABRRRQAUUUUAFFFFABRRRQAUEZoooENZNxByRikSMIDtJ5OafRQVcCv5+tJtXuAT64paKAuJsX+6PyFG0dhxS0UBcMfl6UY+tFFAXG7BuHsc/qK+XPhGW/4WN4ZyeCt4Mjjjy5OPz5r6lx8wP+etfI3gfXbXwz4j0XWNRWX7LaC5LeUAzlXV1BCkj+I9c1Su9hrU+uAuP4mP/AqbjGCQc+xry6f48+GY7UyRWeqyvkBUNuEDe+4sRiueuvj7ezSlLDQIYo2YKHu7kjBPrtHSizY7M9vfy+rqCPfmmhI2HEYJPoufzr5vvvjH4wurZoxLZ2xf+K3ibf8A99AmsDUPHvirVMpd6/dFHbIjUKq/kKpU5Mdn3PqyaW2twplMUYY8b2C7vYZIyarz6zo9pKUn1CziYEZDzqCM9OM18iz6zqV1tW91K+uChOwTTFtpPBbn1qlIsbM2QWP95mJ3AD16mq9kws+59bXPjvwrZR7p/EGnrwSALgMSB14GazW+LPgcIT/b0bgDnYjn+lfK67QnmAZbPzFQFzjpwOmKWRmwGV3B67WJzz2+vrTVJgo92fUX/C2/AhGP7aU5/wCmL8fXimn4qeA2U7tYix33QN/hXy4HAUlVPzDHJPJ604uEYtsUABc5GcZGehodJrcaS7n1C/xU8BQNhtVjB68QNz+lOX4s+BGAxrUS54BaJgB+lfLrSgvknIK5z0pN4KqG3BWBwQxpezfQTXmfX1v408MT7TF4g08gruH+kqOPoatReJNDuZ44INYsZpZGwsaXKlmPoADXxvmNlIeFGHHUc/nT4zGgLqpjGDymA34Hr+VHs2FmfaBurdWXM0QJO0HzBy3oOeT7dakaNG4Me4fewRnPvXxlFcyxgMlxc7gAQWck+oIB6Y9a0P8AhI9b3Bn1jUGYuG+eYlmZeh69RUunJBZn12YoBg+XGeOQF5qWNVx8o2gdhwK+XrP4n+MIrxZm1jzyin93crlWJGOVXAOO1blp8bfE1krfabPT7stgKX/c4wMfLg89uvT8aTjJA0z6I2+jEfiaay5KZJOGHB5ryG2+PNqvlLfeHryIjAleGVXVfUgdSMkYFa03xs8KJZtNvvFnRhi1ltWWV+M5UE7ce5bj0NKzW5Op4z4eje/8daJPkiaXXvNYgZOFk3Hn6Ka+rRCjclA3+9zXzJ8N0V/iJ4aVo3XzJ5pSHwR80UjKVI6jBHPqK+nxnHPWldjbdiMW8Q6Iv5UqxqnAGB6A4FPopWuTd9xAgGeTz70Y9z+dLRRdhdhj0J/OmNEj/eXd9afRQFyH7LDg/u15Ofu9/WpAu0YB706jFAavcKKKKBBRRRQAUUUUAFFFFABRRRQAUUUUAFFFFABRRRQAUUUUAFFFFABRRRQAUUUUAFFFFABRRRQAUUUUAFFFFABRRRQAUUUUAFFFFABRRRQAUUUUANLHPQYBHf8A+tXxdd2b2cN1au+JYXeElW4LKx3c9xnNfZrk547MOpIHUf5/wr421ZEh+3Qu0+6OV0xKgWTcGIy+CQGPcAnnua0p3voUiATNGoKnaGiCsASAvb5fr71GXwGJeMliW2bAWbjFI6kOcbZAFXO1sk8ZHHamlv3hC/Iw+bcPvD2rdGgiS+Tl18oErwQu0j/vnFJjaduQR/ebnH5UzaCBuRVI6KByaAQHBBwpbCgfxfSrewLUkDkxEtICGDEKR1wcUByE4Cuo7dAPembmUADqdwK4OTk9TxSykKCx2sobHI9qED0GByCxJQjGeKc8h3ZI3MxDMc8j1I9zUAbnlVUNxnGePpT95xuD5LMCBtweKL2AkaUKjgFfu8Eg/wB4jj3phmCyEuyngfLtPOBj+tJK7BWUOrJjrt4ByTx700M5Jxllx82SB+VGjJQ9XQvgsCNuVAHX2+tO3qrdWxjlTyFqIy7RkAYA9OT+NCPuJyQq4JHHIHtRYolDptKEnceRgUod1UBxtPXaeT9aj3FB98gHuy5wDSxuGZclh1BXbnj3pN2dgJRO6birkttHPUAZ9aeWZ2KF/nBPzZwMYqBWwrqqqEZgpUHOBnqKQ4LKCNwYtwfY4p6ATqw2j5Dkfwvg/U/SpImAmCgsFLdCeCBzg/lVffjJAyGG0k9cCpMnaGCk7cY5wB15Pr1pNpASF9yK2/aWUHLMxP3s/Kc8CnyXcsNm6RyEBpEbarMBkHI4zzg9PTtUAyAAxUfLtUbvT0FJOX8mMYLbnA2kYJI54PpWcnfUWh6P8JrX7T8TdNlYsGgjnnwMYJCbMn1J3nJ6k4r6XByK+dfgoVf4ggqpUf2bO2CckHfEOv4V9FdK55bkS3CiiikSFFFFABRRRQAUUUUAFFFFABRRRQAUUUUAFFFFABRRRQAUUUUAFFFFABRRRQAUUUUAFFFFABRRRQAUUUUAFFFFABRRRQAUUUUAFFFFABRRRQAUUUUAFFFFABRRRQAUUUUhFDUL2302zlvLh/Ljj5LHJGSQB09TjFfGF7qw2XdlBEVsjMzQq4G5Rk4DHucV9Z+M75re0trSJyslzMwA2/KwRGlYM38Iwo5r45mZXUMFwSxLc9TWsC9iZbySUor7CqjHIxxjHOOtXNqrICTwuORzxTdK0bUdSDvp9hfXQQgM1tbtIFJ5G7bnFdPo/g3XNV1i1sU0q8tpJnKGW6tJY4ocfxMxHt06ZIHerUktyl5mCluzzxxxo00jg7QuSzZB5UAZIGM9OR2q7b+FNeuYEmi0TUWjLZDi3bDf7oOCK+o/C/gvSPC1mi2tqj3RA8y7ZAZZG5OSeoAyQAOg4rp8LnPOc5zml7R9BOSR8VSWNzbIGura4g7iSaOQbc/3sgcehqsI3k3OgG0sWO35sYHt7/hzX21JFFMhSVFkUjBVwCD+BrmdY+HPhXWnllutIhSeQgvNb5ikbAxjcuDgjqO9CqPqHMmfIwQOzMflbachRnA/vH2qPdw298BmBKgckeor3TWPgGu6eXRNYVY9pMcF7Fu+fsvmKRgHpkgke9chqPwY8Y2QXy9Lt7tn5X7Jdg7D6N5m3g+xrT2qew7o88AK5U/LjnaeQoz1B9afLA3mK+AQx25HOOO9dra/CHx1cSpavov2aJzhpp549q98kqzHH0Br0bw58DrC2gkm1+4NzM6KFt7SRo40bHPzZ3MfwA9qTqJCuu54GY+ApOARuXuPTBpBGo+dZVBHUHgL7V7Fr3wJ1FZwmgX1tcxHJzdt5cicAAHaCrc7jkBcd81ykfwl8ctcLF/YLx7jtEpuIvLHbccHJHf+lCqJj5kcYgBjy/mPg5ypG2owHK4J3FRuO1s4GQPm9ua9Z0/4CeIJ5cX17pdtFtyJELXBY9hghcDrzmuu0n4EaPAVl1bUrq9Yj5ktwIIs9sbfmH54qZTQcx8++VuCkoYkJGd7D73JyM44wO9WILC6uoS9tDPcKrEbooXcDv1VSMfjmvrDSPh94U0RU+x6HaeYox5sqea55zyWySa6SGCKBdkUaxr/AHUUAfkKhzYrnxc+nXVugae2uIlJChpYGRdx6AsyjrVZ0WMKrF9zgH5gMAY56didw/Cvtm4t4rqPy5kWRD1V1DA/ga8i+Inwm086RNqXh21aCeBjLLZQqSkqgDIRR91sDOBgNkjgkECn3Gnc8DMg8puRiP5goXazfj6Cqb3KzIkYh25fOQxPFaepRwwk27LIJyMMkyFSpzjADDIIIII57DqCTkSArKuWBIOD8uD9CMU277Cdz1n4H3qyfEQDIRTp80agjGTujOP0zX0oDkfiR+tfH/w+1B9M8baTe+aFjtpWeZtg+WNhtcY78Nn2619gK25QfX0rOW5LVtRaKKKQgooooAKKKKACiiigAooooAKKKKACiiigAooooAKKKKACiiigAooooAKKKKACiiigAooooAKKKKACiiigAooooAKKKKACiiigAooooAKKKKACiiigAooooAKKKKACiij1pCPPPHV4W1yC1WYOkOnXk0sBGAjtEyxOT1IPzrt6HOSMgV8vYs104obdmuWCsswnG1R3BXHXtXufjk+M3+IF/wD2c91HAscaWxSzUoybTu3MynKhmYE578CvO18Ga1ugtxYahJHMCIo/s7Mu1ucEkDGexGK2irami2Lnwx1HWNLivfsOoT2cFwVO2GKJjJIvCjMitj7x6V3L+J/FEkpWDxLfFi2FH2S2O3Bw24CMDg5GaqeCvgxomueF4NR1Z9RivZXlDwRSrGsLLIyFcFWOflrp/wDhQfhNhk3es8jkG7X/AOIqW11KUoroc6ni7xPKwSPxTcys3BMdjanj1OVH5U9/GniGPh/FFwB/eENsR/6Irc/4Z+8IFcG51cj/AK+U/wDiKevwC8JL0uNU/GaI/wDtOi6Fzx7GD/wmHiZyvl+KL1geM/YLfj3/ANVSt4s8U7cjxVd49TYW2P8A0CtxvgB4RfrPqnpxNEP5R0n/AAz94Px/x86vj/r6T/4ijQftI9jnH8Z+Jdpb/hM5Qc4x9gtT/TmoT458RhQ48aynLhWU6XbA49eAf5Gun/4Z88Hf899X/wDAlP8A4ij/AIZ98HZz5+rf+BSf/EUroTnF9Dlx488RMryf8JnJ5ajqbC2X+cdK3j3XBIqjxnKxbqFtLUH8/L4rp/8Ahnvwb/z31f8A8CU/+IpR+z74OGQJ9W56/wCkp/8AEU7oXMuxyr/EPVo1IbxncKxYjb9itiD7/wCrpD8QdaYnb41lb+9iztQV+mUrrP8Ahn7wh/z8at0x/wAfCf8AxukH7P3hDtc6v/4FJ/8AEUXQcy7HKf8ACfeICCY/GsrEHJP2C1JA+m0Z+tInxA8S7gH8XzA/xE2FquPTnaa60/s/eEDy1zq7fW6T/wCIoH7P/g8HIuNWB9rpf/iKWgXRzI8f60r7W8ZzBerP9jtcfpGf5U1viRqgYKvjW4Y55xZW/T/vzXVD4BeEx0u9ZH0u1/8AiKUfATwoF2i81oDOcfa1/wDiKLofNHqjlT8RtSPH/CY3YPobW1+b6fuacPHuqzuFj8ZXDSjlVNnak4xzyIuK6gfAXwohJF5rIJ7/AGtf/iKQ/APwk2M3Ortjpuu14/8AHKLxFzRuce/jXVL2IxReJtQluGTchW1tovmB4y4QHrjjvXk+tyXM+uz3F6Wa6kffKx2/NJ/F0+X8uK+hm+AXg9V5m1XA7falx/6BXlPifwG2n+JLvT9HsL9La1lKJJN+9MxIDAr8oAGOO/NVFpuyGmmZ3hy4W+8S6fDHaM5mWWGRCAeGjZS3y46Bv0zX0z4E1B9S8GabLKzNcRx/Z5twwd8fyMT9Su78a+abPRtdsbkT2Yu4Z1Vh5sVqQyBvlYcDqf5V6/8ABQ6rBFr1nfvcMiTwyxrPHtwzht5GeTnaO+OPrROLWo5WtY9bopFzjnrS1kZBRRRTAKKKKACiiigAooooAKKKKACiiigAooooAKKKKACiiigAooooAKKKKACiiigAooooAKKKKACiiigAooooAKKKKACiiigAooooAKKKKACiiigAooooAKKKKACjsaKO1IR8zfEnxb4h0n4h61a2Otahb26yptijmAUEoDwD06Vzh+JfixIsDxHqwJyTmRCOmeOM17j4h+EOn+Iddv8AVrrVb1JLlg2xIoiFwu0AErnjtzWUfgDpRGF12+CjOAYosjP/AAGtL6WNOh6B4Lmku/BOiTzu0ssllG8jtjczFRkn3roB0rO0TTV0bRLHTlkaRbWBYVZupCgKOn0rRqW7kMM0ZoopAGaM0UUAFFFFABRRRQAZooooAKKKKAD8TRRRQAfiaKKKACvK/i1rd/4VvNI1LS5Vjlu/NtplkXcjKoDLkdjnjPpXqlcR8QvBFx40j01Le+itGtJJHLSwGVWDLtxjI5prQadjxcfFzxftAD6czqSFZYtrKe49+OPpXoPwj8Zar4n1bVLXU2g/dQRyxJEuABllb8ywrJP7P92QqjxDZgLxj7Ax59eZDXV+BPhrc+B9Wu7+XVYb0TWwgEUdsYtoDBgc7m9+1Dk3uU5XR6QBgY9OKWkQkrz60tIgKKKKACiiigAooooAKKKKACiiigAooooAKKKKACiiigAooooAKKKKACiiigAooooAKKKKACiiigAooooAKKKKACiiigAooooAKKKKACiiigAooooAKKKKACiiigAooooAKKKKChuPkp1FFBIUUUUAFFFFABRRRQAUUUUAFFFFABRRRQAUUUUAFFFFABRRRQAUjqp2ZAP4UUUDFooooEFFFFABRRRQAUUUUAFFFFABRRRQAUUUUAFFFFABRRRQAUUUUAFFFFABRRRQAUUUU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1143" name="Picture 7" descr="https://timgsa.baidu.com/timg?image&amp;quality=80&amp;size=b9999_10000&amp;sec=1543328999877&amp;di=f888562e20732911d0e078179e7ce4f1&amp;imgtype=0&amp;src=http%3A%2F%2Fimgsrc.baidu.com%2Fforum%2Fw%3D580%2Fsign%3Dd23c6d04df33c895a67e9873e1127397%2F83a3d454564e92580c119c7d9a82d158cdbf4ef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5758" y="2584147"/>
            <a:ext cx="4263775" cy="1543782"/>
          </a:xfrm>
          <a:prstGeom prst="rect">
            <a:avLst/>
          </a:prstGeom>
          <a:noFill/>
        </p:spPr>
      </p:pic>
      <p:sp>
        <p:nvSpPr>
          <p:cNvPr id="18" name="矩形 17"/>
          <p:cNvSpPr/>
          <p:nvPr/>
        </p:nvSpPr>
        <p:spPr>
          <a:xfrm>
            <a:off x="4460613" y="1785808"/>
            <a:ext cx="7721110" cy="21532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zh-CN" altLang="en-US" sz="5400" b="1" cap="none" spc="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反思二：</a:t>
            </a:r>
            <a:endParaRPr lang="en-US" altLang="zh-CN" sz="5400" b="1" cap="none" spc="0" dirty="0" smtClean="0">
              <a:ln w="11430"/>
              <a:solidFill>
                <a:schemeClr val="accent5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zh-CN" altLang="en-US" sz="4000" b="1" cap="none" spc="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 你认为武士阶层在明治维新中</a:t>
            </a:r>
            <a:r>
              <a:rPr lang="zh-CN" altLang="en-US" sz="4000" b="1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起到了怎样的</a:t>
            </a:r>
            <a:r>
              <a:rPr lang="zh-CN" altLang="en-US" sz="40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作用</a:t>
            </a:r>
            <a:r>
              <a:rPr lang="zh-CN" altLang="en-US" sz="4000" b="1" cap="none" spc="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？</a:t>
            </a:r>
            <a:endParaRPr lang="zh-CN" altLang="en-US" sz="4000" b="1" cap="none" spc="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形 16"/>
          <p:cNvPicPr>
            <a:picLocks noChangeAspect="1"/>
          </p:cNvPicPr>
          <p:nvPr/>
        </p:nvPicPr>
        <p:blipFill>
          <a:blip r:embed="rId1" cstate="print">
            <a:lum bright="42000"/>
          </a:blip>
          <a:srcRect b="19007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  <p:pic>
        <p:nvPicPr>
          <p:cNvPr id="27" name="图片 26" descr="5d7578a7f73fefea809f2f8d9e4b400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96730" y="5943600"/>
            <a:ext cx="2796829" cy="964988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1869440" y="1439545"/>
            <a:ext cx="7949565" cy="37846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altLang="zh-CN" sz="4000" b="1" cap="none" spc="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</a:t>
            </a:r>
            <a:r>
              <a:rPr lang="zh-CN" altLang="en-US" sz="4000" b="1" cap="none" spc="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在阶级斗争接近决战的时期，会使得阶级斗争中的一部分人</a:t>
            </a:r>
            <a:r>
              <a:rPr lang="zh-CN" altLang="en-US" sz="40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脱离</a:t>
            </a:r>
            <a:r>
              <a:rPr lang="zh-CN" altLang="en-US" sz="4000" b="1" cap="none" spc="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统治阶级而</a:t>
            </a:r>
            <a:r>
              <a:rPr lang="zh-CN" altLang="en-US" sz="40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归附</a:t>
            </a:r>
            <a:r>
              <a:rPr lang="zh-CN" altLang="en-US" sz="4000" b="1" cap="none" spc="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于革命的阶级，即</a:t>
            </a:r>
            <a:r>
              <a:rPr lang="zh-CN" altLang="en-US" sz="40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掌握</a:t>
            </a:r>
            <a:r>
              <a:rPr lang="zh-CN" altLang="en-US" sz="4000" b="1" cap="none" spc="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着未来的阶级。</a:t>
            </a:r>
            <a:endParaRPr lang="zh-CN" altLang="en-US" sz="4000" b="1" cap="none" spc="0" dirty="0" smtClean="0">
              <a:ln w="11430"/>
              <a:solidFill>
                <a:schemeClr val="accent5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en-US" altLang="zh-CN" sz="4000" b="1" cap="none" spc="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                      ——</a:t>
            </a:r>
            <a:r>
              <a:rPr lang="zh-CN" altLang="en-US" sz="4000" b="1" cap="none" spc="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《共产党宣言》</a:t>
            </a:r>
            <a:endParaRPr lang="en-US" altLang="zh-CN" sz="4000" b="1" cap="none" spc="0" dirty="0" smtClean="0">
              <a:ln w="11430"/>
              <a:solidFill>
                <a:schemeClr val="accent5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zh-CN" altLang="en-US" sz="4000" b="1" cap="none" spc="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 </a:t>
            </a:r>
            <a:endParaRPr lang="zh-CN" altLang="en-US" sz="4000" b="1" cap="none" spc="0" dirty="0" smtClean="0">
              <a:ln w="11430"/>
              <a:solidFill>
                <a:schemeClr val="accent5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形 16"/>
          <p:cNvPicPr>
            <a:picLocks noChangeAspect="1"/>
          </p:cNvPicPr>
          <p:nvPr/>
        </p:nvPicPr>
        <p:blipFill>
          <a:blip r:embed="rId1" cstate="print">
            <a:lum bright="42000"/>
          </a:blip>
          <a:srcRect b="19007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  <p:pic>
        <p:nvPicPr>
          <p:cNvPr id="27" name="图片 26" descr="5d7578a7f73fefea809f2f8d9e4b400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96730" y="5943600"/>
            <a:ext cx="2796829" cy="9649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3670" y="516834"/>
            <a:ext cx="99126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        明治时代的人是英勇而果断的，通过不懈的努力和奋斗，向世界展开胸怀，打开了新时代的大门。                               </a:t>
            </a:r>
            <a:endParaRPr lang="en-US" altLang="zh-CN" sz="32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en-US" altLang="zh-CN" sz="32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                                                     ——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日本前首相安倍晋三</a:t>
            </a:r>
            <a:endParaRPr lang="zh-CN" altLang="en-US" sz="32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6922" y="2391294"/>
            <a:ext cx="98993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        明治</a:t>
            </a:r>
            <a:r>
              <a:rPr lang="en-US" altLang="zh-CN" sz="32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150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年的前半段是被侵略和殖民地统治缠绕的负面历史，我们</a:t>
            </a:r>
            <a:r>
              <a:rPr lang="zh-CN" altLang="en-US" sz="3200" dirty="0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不会参加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这种全面庆祝，肯定明治时代的纪念活动。</a:t>
            </a:r>
            <a:r>
              <a:rPr lang="en-US" altLang="zh-CN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32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           ——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日本共产党书记局长小池晃</a:t>
            </a:r>
            <a:endParaRPr lang="zh-CN" altLang="en-US" sz="32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4579" y="4439479"/>
            <a:ext cx="100917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        中方希望日方</a:t>
            </a:r>
            <a:r>
              <a:rPr lang="zh-CN" altLang="en-US" sz="3200" dirty="0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正确客观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认识那段历史，坚持走</a:t>
            </a:r>
            <a:r>
              <a:rPr lang="zh-CN" altLang="en-US" sz="3200" dirty="0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和平发展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道路，以</a:t>
            </a:r>
            <a:r>
              <a:rPr lang="zh-CN" altLang="en-US" sz="3200" dirty="0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实际行动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推动日本与邻国关系的改善和发展。</a:t>
            </a:r>
            <a:r>
              <a:rPr lang="en-US" altLang="zh-CN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32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                                             ——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外交部发言人华春莹</a:t>
            </a:r>
            <a:endParaRPr lang="zh-CN" altLang="en-US" sz="32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7c55dccfc257c0612d180aa811af7e0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150475" y="1905"/>
            <a:ext cx="1749425" cy="1449070"/>
          </a:xfrm>
          <a:prstGeom prst="rect">
            <a:avLst/>
          </a:prstGeom>
        </p:spPr>
      </p:pic>
      <p:pic>
        <p:nvPicPr>
          <p:cNvPr id="17" name="图形 16"/>
          <p:cNvPicPr>
            <a:picLocks noChangeAspect="1"/>
          </p:cNvPicPr>
          <p:nvPr/>
        </p:nvPicPr>
        <p:blipFill>
          <a:blip r:embed="rId2" cstate="print">
            <a:lum bright="42000"/>
          </a:blip>
          <a:srcRect b="19007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  <p:pic>
        <p:nvPicPr>
          <p:cNvPr id="27" name="图片 26" descr="5d7578a7f73fefea809f2f8d9e4b400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96730" y="5943600"/>
            <a:ext cx="2796829" cy="964988"/>
          </a:xfrm>
          <a:prstGeom prst="rect">
            <a:avLst/>
          </a:prstGeom>
        </p:spPr>
      </p:pic>
      <p:pic>
        <p:nvPicPr>
          <p:cNvPr id="6146" name="Picture 2" descr="C:\Users\Haier\Desktop\1543232957_16995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81421" y="728721"/>
            <a:ext cx="3142857" cy="942857"/>
          </a:xfrm>
          <a:prstGeom prst="rect">
            <a:avLst/>
          </a:prstGeom>
          <a:noFill/>
        </p:spPr>
      </p:pic>
      <p:pic>
        <p:nvPicPr>
          <p:cNvPr id="7" name="Picture 3" descr="C:\Users\Thinkpad\Desktop\PNG\1_0002_图层-5-副本.png"/>
          <p:cNvPicPr>
            <a:picLocks noChangeAspect="1" noChangeArrowheads="1"/>
          </p:cNvPicPr>
          <p:nvPr/>
        </p:nvPicPr>
        <p:blipFill>
          <a:blip r:embed="rId5" cstate="email">
            <a:grayscl/>
          </a:blip>
          <a:srcRect/>
          <a:stretch>
            <a:fillRect/>
          </a:stretch>
        </p:blipFill>
        <p:spPr bwMode="auto">
          <a:xfrm rot="6501704">
            <a:off x="455350" y="161224"/>
            <a:ext cx="2108389" cy="194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Haier\Documents\Tencent Files\53537913\FileRecv\6_副本_副本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6058" y="771524"/>
            <a:ext cx="688467" cy="829479"/>
          </a:xfrm>
          <a:prstGeom prst="rect">
            <a:avLst/>
          </a:prstGeom>
          <a:noFill/>
        </p:spPr>
      </p:pic>
      <p:sp>
        <p:nvSpPr>
          <p:cNvPr id="91139" name="AutoShape 3" descr="data:image/jpeg;base64,/9j/4AAQSkZJRgABAQAAAQABAAD/2wBDAAgGBgcGBQgHBwcJCQgKDBQNDAsLDBkSEw8UHRofHh0aHBwgJC4nICIsIxwcKDcpLDAxNDQ0Hyc5PTgyPC4zNDL/2wBDAQkJCQwLDBgNDRgyIRwhMjIyMjIyMjIyMjIyMjIyMjIyMjIyMjIyMjIyMjIyMjIyMjIyMjIyMjIyMjIyMjIyMjL/wAARCADSAk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rUNTsdIsnvdQuora2TG6WVgFBPYEc1lL4/8ACDjK+JtKODgH7QvX865b4v6lp1notra3cUr3bl5rNkcKsUqqVDN6qCwAHvXFT/YUubBtRtbiOGG0mW1sIVVZbaUgsqyBTtaLPKsSGLLk+lQVGN4nrZ+Ifg4Eg+J9KUg4INwvX86X/hYng0A/8VRpP4XK188yzfDpLVXe78TXFy/LqAke18ck5GDzk4HWmxf8K4kiI/trxNDxgD7OrAZ69DWnKLlifQ4+Ivgw/wDM0aXn/r4Wl/4WJ4M/6GnSf/Alf8a+eTL8PVRimq+J52PAHkov4kknI9jxTIh8P2Ybtf1+JASdr2CHHvlW/pRyByxPon/hYng3OB4o0n/wKX/GgfEPwaenijScD/p5Uf1r58Fv8NS4Z/E3iF17gWYAqdLH4Z3RS3i8Qa+WUFoy1sNq4GTgHHYGp5WHLE9+PxD8G4/5GjSP/Atf8aT/AIWH4N/6GjSf/ApK+e1t/hjtct4g107jnd9hXIJ5NNey+GTqFj8S66OQcfYAf5YosHLE+hj8QvBv/Q06T/4FL/jR/wALB8HgZ/4SnScf9fS/4186Gw+Gm3A8TayDnqdOB/rQ1j8NWwG8TazgcgDTQP607ByxPoo/EPwd38U6T+F0v+NOHxA8HnkeKNJP0ul/xr5xbTfhmQxHibWQSMDOndP1pDpnwyKgHxNrRPdv7OHP60rMLI+kB4+8IN08T6V/4FKP605PHPhRydniTS2xycXSnH6182rpnwvAO7xLrZPbGngf1p7aZ8LScr4k1xfT/QAaOULRPpEeN/C7Y2+IdLIPQG5X/GlHjXwxll/4SDTCVODi5Xg/nXzSdM+GpIP/AAlOs+w/sxf8ae2nfDp7Yo3i3Vc7sgDSVBxjvg8/XNHKxrlPpb/hMvDOM/8ACQaZ/wCBK/40o8X+HCONe00+4uV/xr5ok0H4aYQ/8JlqJyoJ26bnH154NTw+GfhlNGCPG93GckHzLAA/lRZ9RWjc+kD4v8OA869poP8A19L/AI05PFfh5ydmt6c2PS5X/GvnmPwp8NlUY+IDfjZL/UUP4T+GTEE+PnJz94Waj+lHKDUT6G/4Srw//wBBrT//AAIX/Gj/AISrQP8AoN6f/wCBCf4189r4W+GKuF/4Tpy+0/ObQY69/elj8JfDVyqDx4ApGVL2igKPQnrmny32BKJ9DDxForhcatYsG+7i4Xn6V574q+K+o+HfEN5p9p4bbU7WBUdbmO4IB3KGIyFYHGexFefN4N+GnD/8J4mFzlfs65PHt/8AXrNn8Ja5HFPLpnhy5uNHQl7a+XcBLADuWUKGGCV+YY70+V9R2ifR+leI7G/0i0vZbm2geaFJWiaYExllBKnODkE46DpWqL60Kgi6gIIznzF/xr5on8IfDyVzcP8AEMSNLlzvtQzZPPzEnOeec85pn/CFeAAD/wAXAtS23j/RhgfhjrRy9hcqex9NfbbX/n6h/wC/i/40fbbT/n5g/wC/i/418xL4I8FqwWPx3pkhfqphJP4HHFTQ+CvB8snlR+NtMwisWAtwcj2ZhyR+tCiwUD6X+22v/PzB/wB/F/xpPttr/wA/EP8A39H+NfMo8EeGpWLHxpozSMTkvEV5PI4C4pX8D+FZMr/wmmiRkgH5QeF6nt1yM/Tinylezv1sfTP221/5+If+/o/xpftlr/z8w/8Afxf8a+ZR8O/CsiNKnj3SGCj5uAoHpxTT8OvCrxt5HjrSWaPDTMTgKvcgY5PtS5Rezt1ufTn2y1/5+Yf+/i/40v221/5+Yf8Av4v+NfMC/D3wwkQkPjnRGjDZL8k/TGOaF8A+GGZyvjnRCqnADKR8p5GTjr70KFw5D6e+2Wp6XEJP/XRf8aPtNuc/v4uDg/vB/jXzCPAfhvPHjbQATxzuP9BVpfAegx5kfxhoskUjKSA7dOmNo5J9D2ocbDVNPd2PpYXEOf8AWx/99j/GnCaM9JE/76FfMTfD3TIJMv420OIklgDMzHb2PHcfWkbwPp6KTD490V+doUzyoMnnGc+1HK3sJ00up9PCRDnDocdcMKdvTGdy49dwr5hTwLbRhjH450XGwiQm7kA3enByRVpfA8AhITxvpjD5CRDeSNt5/ulgCvr6UcjD2Z9Kbl4+YZPTkc0BgRwQeccHv6V81yeDWM7rF4shlESuwmhujtVhjKjc4OOeCO+aa3hDVIArWuswOm8vlNbVDC2Bh2y/fJyRyMUnBh7M+lSQfQ8461S1O8XT9Lu9QKGVLaB5WRW5O1S2OuO1fOn/AAiGuiJ2GrWcIQb28zXgSxOckBWP3uuTzxT4/Bet2yu8viDTFtjh2P8AbJKleDuK5w2PfrSs0EYXdrnqfgz4o23jLWxplvpF3aFrVrjzZWUqcFRgY/3q9DUEg8HOeen9K+S5ZdRt5WS0hlvI4mkVb60SUecM43KyY+U527QduVJxya24fCviSdRNBr1owlVXdW11o2DEA7WUtkMuQKbjpqDjZ2ufTWD6H8qMH0P5V82r4O8YSKSutwEAbmZfEDEMf7v3uPrzVi38CeN5ExHrUPI3bV16T5c9uCfz70lEmx9FYPofyowfQ/lXzofAPj1mYjVyYh/EuvPjP4mmS+A/HsIUyeIWhVhnD66wxz9eaOULH0dg+h/KjB9DXzgvgj4gG3Drrk0pLbU2a9hc+gOeTT7bRfGtjc3MdzruoWzwWrTCNb77Q8qEk4iAyWYBTk4zg5FOw7H0Zg+horwm1s9V1LUZI4vFjLEluHLNfsTaglgqqRgtu+8N43KoG4A1BaX2v3ksSL4zulL3RtJ5I5lfY4JDAqF+RAVXEjcsDgDmpsHKe+0Zr55gg+Jd3EZofE8ciFiPMGqRKGVSRnaVyuSO9Xf7M+MR+7rhP/cRg/8AiafKKx7xkeopcj1rww6Z8ZgxV9XfIGdou7YNj1+7VU2/xjEYYay/H33NzbFAfQHHU9AKdg5We+5HrRXgSt8aIwHe6uSFOSv+jll/3ugAq6l58ZiC4yVUFuUgO4D6N/WlyhyM9worxE6p8aEAItbY46loYxj/AHiW4FNbW/jQo3fZtMbH8KCIk/Qbuadg5We4UV4gdb+M4G82NuGJwqGCMBj6D5+tRvrvxoDbTp4HqRbRAL+JfiiwWZ7nQa8Gk8RfGJNytbICpAZVihLL9Rv4FNTxH8YH37YVbaQMCGHPP/A6OUOU97+tHHavBj4n+MEB+a1iY4+7LBFgfk3Wov8AhN/i4hJbT7ZvpaAge/DU1TbegcrPfqQ9q8DTx18VmnhifT7VWnkWNS1lwCe5O7gD1PFO1Dx94405r+0utS0mPULLBeFbMvuVsbWDqSuT0wcYzSaa3H7OTPet3uKKyNHvJrzR7S4vY4orqSJTMijIVsciipuHIzzf45aXPc2Wi6hHHHLFbTyRSK/3QGUHLHoOUx9SB3ryU286mSCJzHA0ksjIkhCmRVPltt6gBSRjnFfVuoada6nZtaX1tFcQN96OVcq31rnj8NPCIO6PQLNGwQSi7TgjB6UjSFSPLyyPkg2dwUTKqVVQMqw4z/Wl/s242KCqBSDj5wea+of+FK+Bxj/iVSgA5wLiT/4ql/4Ur4G6DSpAeuftEnH/AI9WntH2J90+XE0u5JbOwcdAw59qQaTdEAlUG44GXAFfUg+C3gpWDDTHyDn/AI+ZOf1px+DPgooUOmSEH/p4k4/Wn7VjtDufLR0i6J+VIiC2ABKuf5006Vd7TmLjdjcXXH86+o/+FKeCCp/4lkv/AIFS/wDxVH/ClPBG0L/ZsxAOcfa5f/iqPasVodz5aOn3DqWSIAZxtDDP5Z9aWPSrxy+xF+QFm/eKMAe+evPSvqT/AIUn4G/6Bkw9/tch/wDZqST4JeCGUAaZKD3xcSc/X5hUup5CtHufLEmn3CZyFJBAOJFbk+mDSHTrkKGMeFJwDuFfVf8AwpbwOAANKmUAfw3k3P4bqUfBbwMMf8Suc9/+P2Yf+zUlIXunyoLC4IOV6Y7juae+nXm0/uyQrYOCDz7Y7V9U/wDClvAjctpM7fW9m/8AiqQ/BTwHjC6TKPpeTf8AxVNzQXifKQ0+5yB5TAnpninNpt6vW2mPuFJr6qPwU8Ck5OlXH/gZL/8AFUv/AApXwN/Dplwp9RezZ/8AQqSmF0fKa2F2RnyGwPXAI/OlFjdhlAiYE9DxgV9Un4J+ByD/AMS+5B/vG8lP/s1H/Ck/A+BjT7gev+lzc/8Aj1Up9xaHyr9jusH9zJjuADzSfYbtif3ExI9EY/0r6pPwS8EE/wDHjdD6Xkv9WpjfA7wUT8tteKfX7W/+NPnQ1Y+WlsrwkbbeU/8AAD/hVmPT79lwLaUnI/gPqenavpwfA3wTkf6LeDH/AE9v/jTh8EPBKjBs7s+/2yQf1pc6GnFHy/8A2Ze4DfZmGQPvYB/I801tPvlbe1swHTlcA19Sf8KS8E4/487vjp/psn+NOPwU8FEcWd2D/e+2y/8AxVPnXQG4s+XBpmokH/RjgjqcdPUc9KmfV9UKLA19eExIsSKJmARVGAoAOMYFfTJ+CvgsnD2l2zAck3kv/wAVXh0Ol2954ztdHktBBaz6oti+FAdEErJtywyWAAyTzRzXBJHJvpuohhm3lG35gSMcduT1pZbXU3+ZrdseqoP519Kf8KL8HsobbqAOOT9panf8KL8Jf39TA9PtRxQ5WD3UfMpsNQk6274PqoGahWzmcbgmc9OOtfUI+BfgzjMd+231umqcfBbwivRL9cfdxeycfrQpjvE+WRp87Y/d5DcghhxSjTLsg4t2I9wM/wA6+ph8FfB6gARX/H/T5J/jTz8GvBx62t6c8HN9LyP++qfOuom4nyudKvtv/HnJ9dvX6VGNNvM/8esxx1AQ19U/8KT8EYH+g3Xt/psvH/j1H/Ck/BA/5cbr/wADZef/AB6lzJ7Cuj5X/s66VtpgcHrllwKkS0uNxVkUYG0AgAH8a+o/+FJ+C+otbxT/ALN7J/jR/wAKV8H9or8H/r9k/wAaOYd4nyv9gnyyhYyR1+df05pU0+6bBSBifbBr6nPwW8I9otQ/8DX/APiqcfgt4OIwbW9b630v/wAVS5gur3Pl4adduQgtXJHXCD+dJ/Zl4WK/ZASO2Bn9DX09J8EvBrJgW16vOcreSZ/UmoT8C/BpOQuoqT3+1tn+VHMU5pnzI9jdIP3lt5foSAM+3NIlncOcCGPHqxUY+vNfTg+B3hdT8tzq6j0F2R/Sh/gf4YfkXmsA+ou8kfmtPnJbifMktjPESJIUGRwVwR+lCwSFtxtgwAGODj6cetfTY+B/hgAKLzV1X+6LvjPr0pf+FH+GcFRfaxg/9Pf/ANajnQXifNLWcjrmGwZQv3j97r7/AMqabKbLB7QIVUtyp6AV9Lj4IeF1XButXcehuz/QVVv/AIJaAtvIbK+1aCcj5JRMZNrE4yVwCfTGelHP2D3XseE6f4y8R6JZQ2Vlrl9b2qglYrebaqgknjg881izm4nmLtC0sj5Z3dNzMzEtknuTmus8U6Bb+Fte1PSY5TfRWMatulTG92VWbKg8Y3Hk5xj2r1u2+A+kyWcDSa1q6OI1DKxiO32GUyAPSlzIVu586GC5XAMBGeoCkAj3xQvnw5+UoPU7lI9uK+kT8BNH/wCg7qx/CL/4ilX4D6QpBXXtYDdj+6wPw20cyC8T5xElzHH5ZE2GGQA7AfkKSaWRgvmQs5IwvmOWK/gelfRbfAXTM/L4i1lVHIBdM579Fo/4UVYDgeJNXx7rGT+e2jmHdHzuouSuVR1jQbhgsoY/3gP73uK09Fl8u7+0TwtcSRoQkUrSAuWwMBlIMZAOQ3Q4xXuL/Ae1c8+JNRIHTdFGT/KnQ/Aq0g341+8JcgFvIizt98rRzDio31PJr7Ubq8ureS6lN1cRq6GaCFYvMDDl3YfeZs7tx59ab/aV6ukWWnTRb7HyPKSMRNEZATuDsykeaFPIVjj26V6/D8FEtSTbeI7tNwxh7WJhj06U2H4IrBOJovEl0Jeck2sbKMnPygjAqbm3NTPm6V5DcSkMzbnO4gFd3PcdvpSC6vBys04Hs7f419Cf8KFdWYp4mlBZiSWs1PU/71MPwDnIwfE7Ee1io/8AZqq5lyx7ngrX9+7+Y1xcsc43NKxJHpnPSmC7uRE0aySgMwbaJG4I5zjOD9a9+/4UNd4x/wAJOu3O7b/Zy4/9Dpo+AE3JPicA46jTl/8AiqLitHueAG9u2ZibmZi3LZlb5vrzzT47+8UBftMxQcFDMwBHpjPSveT+z7My/wDI0qD/ANg5f/i6Yf2ebk4P/CWpkf8AUMH/AMcp3iToeDtqF2cg3c5B4IMrfMPfmmC6mBBM8n/fbf4175/wzzdZB/4S6PP/AGDB/wDHKX/hnq7/AOhvjPsdLH/xynzREeEi8nYYN1KwX5gDKx2n0HPX3okv52diLm4IbBO6VuvvzzjrXux/Z9vG6+K4Rg8Y0wf/AByj/hn68JYnxVB8x5xpuPyxJS54geCeZIUkkNy28gKQXYs4Pp7fWmJcSpwsrr0JwxAOOle+Sfs+Xm07PFEDHPRrBgPz8w1Gf2d7lkyfE1vu9Bpx/n5mafNEDwuO/vIpC6XU6uRgsJGBq1F4j1mEbY9VvVBXads7cjOcV7Q37PN5yP8AhJLYjI66eT/7PTJP2e9RCBU1+wIzzmwIx/48aXMhnklr4q8Qwuzw6zfqdu1szsNyk/dz71qQaj9pSWBLZpYGZpnDg/K+VB8xl+8i8H5uAW969Hh/Z/1VZo2fXLFQrZDJZ8gjpxuGc1bk+B+sOZXGuWCtM2XiWzZUPIz0bvgZHTgVMpG0LLW52Pwfe6uvhrp000wLNJMPmUsQBKwxn8KK3vDWijwr4cstHjkaQQIS0mCdzMSzH7vHzE8UVFjO67nR0UUUzIKKKKACiiigAooooAKKKKACiiigAooooEFFFFAwooooAKKKKBBRRRQAUUUUABAweO1fK8t4qfGdYCAqp4qZtx6D/SGz/MfnX1QelfJOpMY/jFePjlfEkhz7m4GP0BP4U0VE+th0oo7n60VImFFFFMAooooAKKKKACiiigAooooAKKKKACiiigAooooAKRvun6ZpaRsHAPqP50Aj5e8TQx678TdbsJJGVrjWorUDHAVnSMnP07V9Qr0HX0yRjNfK+hCTXvipBIuTLPrv2piP4lV2c/gAmfwr6pHJJ7Zo6lS2CiiigkKKKKACiiigAooooAKKKKACiiigAooooAKKKKACiiigAooooAKKKKACiiigAooooAKKKKACiiigAooooAKKKKACg+9FBoAOgzSblzjIz6Vy/jbxHP4f0u3eznsIrmecIr35YRKuDlmK8gA7eenNcZZeOvEd2CBq3g9WTzQ+yd9o2jIcbmUlSdq5GR82exxLbuaKDauetgg5x2pcj/8AVXjFr4/8c3m0QX/gJ5CAdi3zM2T2+WU1auvGXj6zaJbu/wDAdu8r7Asl1KCCRkdH9qrUXL5nru4UDnpXj48deMCzD/hIfhspXhs3sv8A8UaYfH/i1Tg+Jfhox9r6X/4oUWYrHsfTrRXjq+PvFrdfEfwzX638v9GNK3j7xYq5HiX4aSN2Vb6UH9WFOzEo36nsOfcfnRjNeQx+OfG0rBRqPw/3noov2JI9RhzU58Y+PkbaR4Lc4zldQYD9WzRYrlfdHq/TgkZoyMZry1PGXjRY8zReEVYcsf7V2gjtgZOPzqWHx54k+yLcvaeF/JYsNw1teSCQeSMdvWiwcr7o9NoyB3rzi38eeIp7VJ49C0SZGzh4vEMW1sEjj5T6etI3j7xEpKnw3pBI6j/hJIQf1Wiwcvmj0jqK+RviHA+lfFHXNmQ41BbheDwW2uDn/gVe5R+O/FcxxD4P06XGeV8RQN/7LXlPiXwp4o8Y+LdR1aK00kXM8ibraHVIpGhMahdv3xlgFG44HOcU0gSsfTuDk/U0Yrz2Pxj452KH8A2zSY+YjX4ACe+Bg457ZNP/AOEw8d/9E7h/8KGD/wCJpNEtHf4pP1+nNef/APCY+PD0+HMJ/wC5gt/8Ksp4u8SP/rvAzr/u6vaN/NhSsFjuKTJ9K5MeKNcJ/wCRLvfw1Cz/APjtOPijWg2P+EP1InGf+P20/wDj1OwWudVuNG41x7+L9XTlvBmq4zj5bq1P8pKYfHF+rAN4N1vn0ktz/wC1aVmHI2dnuPoaXJ9K4c+PrsEj/hC/ERI9EhOf/ItA8fXzDK+CfEf4pEP/AGpTsw5GduGzS1xA8e34OT4J8Q49hCf/AGpSnx/dgjPgjxNzzxFCf/alCiw5bbnbUVw3/CxJw2D4H8Vj/t0jP/tSnD4iSbgD4J8VZPAzaRD/ANqUcrCz6Hb0VxDfEWRCAfBPivnuLOI/ykpG+Izpjd4I8WnP92yjb+UlFmHKzuKK4M/EwgZPgfxiR7acp/8AZ6Yfikigk+CPGQx1/wCJavH/AI/RZhY7/FRTypDGZJG2ovzMx6KBySfQYFcEnxXicnZ4L8YtjrjTV/8Ai6yfEvxAk1vw/qOl2fgvxYLu5tXijEumgL8wxk7WJx9KVmKzOG+GGnM/xXgyMNZvdTuuR02hRz0PMvb1r6QGOee5/nXzX8OZtW8H+J/7S1Xw9rhgWzNt5aWbGTzGZNoCnHXYevp9K9Sf4qwW8Ze48IeLIsNtO7TgozgHn5uvNFh2PQyQMZPWivPW+LOmRQPPPoevwRRgGVprNR5QP3Sw3ZUNztJ+9g4zg1fs/iXodxarPNb6taK7MFE+nzEtt6kFVZT64ByO4FIfK3rY7Mc0Vxi/FPwi9qbpb67aAYLSrp1wVGTgZIT1GPrxVb/hcvgPH/Ialx/143H/AMRTQrHeUVwn/C5fAX/Qak/8Abj/AOIp6/GDwI2Ma5jP960mH81oEdxRXFf8La8DZUf8JBEN3QmGTH4/Lx+NWf8AhZ3goAE+JLEZOMFyCPqMZFAWOsorlj8SfBY/5mbTfwmBqRfiH4NdVx4o0nDdM3SjH1yePxoCzOlornB4/wDB5AI8U6Ng+t7GD/Onf8J74P8A+hq0X/wOj/8AiqdgOhornv8AhPfB/wD0NWi/+B0f/wAVR/wnvg8/8zVov/gdH/8AFUgOhornl8eeEHIC+KNGJPQC9jyfwzUn/Ca+Fhn/AIqHS/lIBxdpwT0HXv29aLMaTexu0U1XRsYOc89Pp/iKdQIKKKKACiiigAooooAKKKKACiiigAooooAKKKKACiiigApr428nAp1Ndd67fWgGeS/HNHm0bSFCxbFvDIzS4AUqp7kEYPPGDn0rznUrd9Yl8h825eBppGuJvtLRSFGJVWjUFARkiNsDjOOK978c+FB4w8NS6aJUhuA6ywSupZY3U8kgdeCw/H2rz9Pg5qYlf/TrCAM0jGRVkZmDZAzkgE85z26d6WzOqlOPI03qeAfZRMhYzwoSAxXBOAfoPXt2pfsICM8dzDuBBUDcCT7fz/CvZR8A9cCKv9t6bhV2r+6k6Z9j360v/CgtaJyda0w8nkwynH05rVOJk1HXU8afTZWjLCa3O3GR5ozk56evc+2aiGmzZwJYc+glFe1f8KB1oJtXWNKUZzhYZR/WlX4Ca8hBTWtMBHcRSfn1qlKPYSUXuzxU6bPyBJC5XriQHHtR/Zs5kaPzIMqN3+tXBHse9ezP8BfEBD41TSm3EMcK4yaZN8CvEYckXOkzZAG7c6ZH0xT5olcse5422nTrjHlNwD99T/Wn/wBnXLKCIBySMAr2+vNeu/8ACivEewgvo54AG6VyRz64qRPgR4gzk3OjK2T8xaQnHpS5o9g5Y9zxs6fMG2Hy1cDOC4z+lSNYXA2MfKLHj7wz/hXsg+BXiJQEW90hUx0Hmde9KnwM8RRHcL3SGPHBMlNSiLlj3PGzYXTHcI4TnuStNbTrvIbZCN3YFeP8K9gl+B3iV5GPmaQdxzkSuP0xTD8E/FS4wuktzj/j5cAD/vmjmiPlj3PIxYTADzY4/LxlihXcVB5Irev18INazxada6qb5xF9neaaMxAnG4sq8jIzgZyO9du3wR8TqshkXSiqKVUPdtgAng/d+WuD8PeG7nxJq0VnpRDX0hZ0SZ8KqqoZizdQOePX2o5o9hNJbGP9inkOBawgfNznHT8aeNOuSQos7fkcHJ5/8er0r/hS3jMsxNppjbjn/j9bj9KePgv4xClRZaZjt/pzcf8AjtJuLJuup5g1rdMBJ9khC4zhVX+WaPsN2ZBGYYVLdNyqB+eK9Pb4LeMGIJstL4GMC+Yf+y1GvwY8aKhUWGlZ9ftQz/KhOKKXKzzIadM7YAtz6bWXBpG0+537DbhffAwPqc9K9SHwa8aY2tYaey4wAb88fpUf/Ck/GW0D7Lph9f8ATT8w/wC+aHKPYPdPLzY3PVrYKCpIOMAgdSPWo/7PusKwi4bp0r1QfBXxkBHm2047Gyub3oPT7tDfBTxkxJNpp5J6D7ccflihSiHu9WeXvY3kQ2yIyADOGOAfpSixuA2AFGBnIYcfU9q9JPwX8bAk/YLM56f6aDj6ccUr/BvxsXd/7MgG85YLfDn9KOeI7x6M81Fncj7pDH+6r5JqyunXwUIrhmYbiivyMV6CPg94yPynSoiPe8Q/zFOHwd8Zg/Jo9upP3mF6qlvyFJyXQd4o84e01AYVmc/9teKEtdSBDIH64yJc9vY16Ufg941K7f7KtQuOd1+D/MU1fg54zRsjTLdRjGF1BR/IUk0K8b6HnRF/tZS0pxj5TK2P501l1FSApdcjoszf416QPg/4yQAHSo2Udlv1Jz+Ipr/CHxhgA6KrAnndeI2PpxxTuhtxfU88hfU1JUyXHPYXDL/WprfUNftlk8nUL+MNgMIrtlzjOM4PPU13Enwj8ZZBTQkGOOLmMmmx/CDxnIGH9iIv+9doufy60roLxOPXXfFUa/JrOsoD0C3cvP5NSf8ACReK2U51zW+OpN5LgD/vqu0/4U/41RT/AMSaLHot/jP5VXm+F3jG1tLmV9Ccqqcol2WZsnHyr/Efb0oTRN49ChZzaFcWlte6j4m1+11Hyy7hYjNucE4KuGBU9MZBx1zWQ3iTxTtBh1zXScZZvtsvAJJ6bv69c1UGiypdCzmhl+1if7ObdF+dZidoTnvkfrXVL8PvF4ZSfDesDb0G5W7epbp7U/dYWQuma9qt3YW7ateXV5FG5LJcXXkrJGGDbZZDk5DKCpGSPmHepY/E2rxXs8sOoXi2U12TMxm8oOWGd5lC/KWPG4AcDJqWy8I+KdPMQOhazE0WXDpAryKx4IQ7tuDxkEduKRfDut2/kKdA1SMxztLtFiWUZHykjJ3Z6kdqzfkb01G1myvc+Mdc0llNnq99BJ5ItmRmSVVRSXhMbhQHzuyWI3HccdjVeX4qeNEbK+Jr4uQCym3i4OORjbip77Rdae2ljm0bU5Z1VfJnGnOrbt2ST6BR8oHoBWYdJ1hOP7N1gOGLFjp7Esc9+KqLXUzlCN9C7/wtfxznjxFfHjP/AB7Q8j1+7SL8W/G77g+v3DD+EG0hYH65X+VZ7aNqrsC+nasQOCf7Ok3H8cVH/Y+sADOn6kSvAH2CVcD8BV3iRyruXn+KfjFyUfV5GQkkRtZwlQSPTbUUvxM8WG43nVVJAAz9igDAen3en41VOi6qd3/Et1H5uebGbOfrtpg0fVldT/Zl5nbhsWEpP6rReIWRd/4Wp4uz/wAhhx9LOD/4imn4ka98xmj0mfd087S4WH4fL/Oq/wDZGoBVY2d8kgPINjLj/wBBqOPTr3Z8+n3ee4+xSEH6fLxReIcq7l8fE3U8D/iT+HCenOkRZxSH4k34AH9i+G8/3v7Ghz+PaswaddLwbCZcNnmykzj8qT7LcOIwYc4YhT9lYbgR8xPHHPSlaPcOU1P+FlXoP/Iv+Fj/ANweKlX4kXrOA2h+GkU8EjRojj8KxRaIF2s8Ssq7sSRMu7A6DI61GGiUBi1spHOCrA/hx1p2iP2fmbVt44uZr+3a70nQZoEmWTyRpkaKSvOPkUEg+hyK3pdVVbb+0zo/h9ZdP2SpALc7XUsXyGX5S2G2lW5G3IHFcjpU8NvqdrcRy2waLc+d23tjk9jWokgutPh0u2WN5ZGxaLFOJGAY4ZWRTt3YJO7GcCok7bFwSS1Pq7SboXul2V0qbFnhWXb/AHdyg49e9aFU9Ot1t7K2hUcQxKg/If4CrlQjne7CiiigQUUUUAFFFFABRRRQAUUUUAFFFFABRRRQAUUUUAFFFFABRRRQAUUUUAFFFFABRRRQAUUUUAFFFFABRRRQBE8QlLIygowwwz17fyr5n+DlysXxG0u2kQh/JuYiCMAMMt+fBH5V9NkHdkHHB/pXy7oUa2Xx3WCN2WOLXp4E7fKWZcU4lJn1IOgznOO9FIOgx0paTJCkwKWigAx7CiiigAoxRRQAmD68elG0duKWigBMH1pcUUUAJj0P6CjB9f5UtFACAUbQeoFLRQAm0dsCgDHcmlooAQrkj/Co3XJUAfXnGB3P/wBaparX1xHZ2st3MxEVujSyYGflUEnj6A0Ia3Pl+zmlv/ifatPC8VxN4kWV1k4KhZQxVh/ewPyxX1KiALgdq+aPhnaTa18TNKupT5m2S4vpWkJLSAg7WPvmRPwFfTQORQxtiFeeKNg706igV2IFwScn8CaAPdv++qWikF2IQezt+dABxyzZ+tLRTuK7EGf77UHdjhm/OlooHcTGepP4nNHP94/nS0UXFdke1TyQM+uAaTyoyCCi88fdHH6VLx6UfhTC8iA2duwG6GM49UU/zFJ9itj1toc56+Wv+FWKKVx3ZWNhaEHFrAM/exGoz7dKRdOtUbelrbo2cgrEoI/HFWqKAuxAMADHApaKKBBRRRQAUUUUAFFFFABRRRQAUUUUAFFFFABRRRQAUUUUAFFFFABRRRQAUUUUAFFFFABRSFgvX0zXB6x8U9N0fWL3TpNPvJWs5oopZYzGEXeMjlmHzZ3DHfb1FG40m9jvaK81m+NnhuCeSKW01RDGzK5MKfKynBGN/P1GRQnxv8LSY2wao244GLdf/i6dmNRk+h6VRXmJ+OvhMdYtVHJHNqvUdR96pP8Ahd/hjIH2TWORn/jzGPz3UrC5X2PSqK82Hxt8MnkWurY/69V/+LpB8bfDDFgLXVsr1H2ZeP8Ax+iwcrPSj0r5K1W4bTPjLeXaShhF4haRRg/eE24jH/AiM17Yfjb4ZBUG11cbhkH7IvP/AI9Xz14i1eDUfG2o6vbpL9nuL9rhCw+YKXDDI7HaOnNNBZn2d04HQcUV5oPjj4Wckpa6wwJ4K2JOf/Hqcfjb4ZHWy1sfWwP/AMVRYOVnpNFeaj42+GicCy1tiegFief/AB6gfG/wwxAFprOW6f6F/wDZUWYcr7HpVFecJ8Z/Dbsqmy1hASMs1jhQCep+boOpp03xo8Lwy7RDq0kWSFmSxbY/PVSSCR+FKwcrPRaK84Pxr8LcDyNYyf4fsDZ/nSH41+GACfsus4H/AE4N/wDFUBys9IorzT/heHhUdbbWAPU2J/8AiqePjZ4ZJwLTWTnkYsG+b1xz6c0WCzPSKK86f40+Fl24j1V1K53LYsQPrzSf8Ls8Kf8APLVv/ABv8adgsz0aivPF+NHhNuv9pr7tYPTh8Z/B7HBmvx6E2MnP6UWYcrPQaK4KP4weEZG2pcXpY4wv2KTJ5xxx26/QGpP+Fs+FvlKyX7BziIrZSES/7vHOMUrAotnc0Vww+LHhdxI0ct9KqKCWSxlbDH+HheGA5IOKb/wt7wecFb24bJIG20kOQBkkcUD5Zdju657x1ex6f4I1q5lBMaWUqsAQCdylRjPuRWH/AMLi8GgNuvrhWUbips5AQPXGK53x98SPCuu+BNV06x1NZLu4QRRwMjqzsHUkcjA4B5JoSFZo5j4IQu3jq4l5YR6UQT23NIu79VwPYV9DfSvnD4Q+LdF8O6nqkurXSWyzQRLDIUZhkO7MpABIJ3D8q9eT4oeDjGGGsqQR95beYj/0CnZhZnY0VyH/AAs/whjJ1cf+A03/AMRTG+KngtSAdbjBPQGCUf8AslKwWZ2VFcX/AMLY8DgkHxBACOoMUvH/AI7R/wALa8DHp4ht/wDv3L/8TRYLM7SiuKPxb8Cr/wAzFbD6pKP/AGWlX4s+BmbaviG2LHoBHJ/8TRZhY7SiuOPxT8GAgHXrfnPRJD065+XiuptbuG9tIbq3dZIJkWSN1PDKw3KR9QRQDTWrLFFIDkA0tAgooooAKKKKACiiigAooooAKKKKACiiigAooooAKKKKACiiigAooooAKKKKACiiigAooooAKKKKACiiigAoooJxQIY4OR6cZPtmvmyY6YdXkd9Q8q/uJ7htZe9iJWB+oifaAWicZTgqwOWBHQ/SchAIBIA5J+lfMXiLw7q0HijWVkSVp5LwzSy/eRyTvQhdvQBs4z1+nLWjNqauOOofDiOz0xdSsdUkLWfmSWlkvyw3BZgx3MysTxgdQFVeScmpV1f4Sm3WOPQtf8thgEBSSR1OfNznpxXO3nhK9/cG20vVLkhDukgRmAYnsQvygD+HnrnPNMi8G60yFY/D2v7ASVKW7Ha3fnaM9vyqro0Sad7nRnVfg4ygjw94j4GNwY8/+RqrT6h8IJJTs0/xPCMD5U2kDj/akJrC/wCEB1luG8PeIc4z/wAebf4VE3gbWUPHh3xAMf8ATqf5YovEn3u5uwv8J5QW2eKUQdWMcWB+TGmzN8J95VbrxKmPS1gP6sM/nWMvg7VghQ6JrKs3drNvl+oC8/XNV38F62zcaNrQH/Xm5/pRdBJO25vrD8KpEc/2p4kVsEqHt4QAfT5RzWXHdeE7iSC31HRNStEJjD3MF8rFBn532FCvzHnAwB0FQxeC9bPI0fXCVBPy2DMQccEgkcdj+ftWPHYLJIg82SRG+b90pc4AO4gHBJBFNWJSbO7Oi/Cf7v8AwmGsByeGNt8q/UBP60h0P4YDGPG2qbickNZMcD1+70rh5rNJJXInuxuY8m2IyPoKnjjh2xBn1BivBbyD+7X1UbufxpPQuCd9GdhHovw+YM0Xja74XPz6c5yO+ML2qj/YfgQ5U+PwD6/2RN/jXOtCIJcx3Vw2dwzFCy8N1HzYxUUkQkfebm/Zm++fLA/9moWppLmVrM6htH8BtEsg8cyhiNuwaVLuHufmxx9TUo0XwGsbA+PRKRGQuNMuVG7HBIz61yX2cAAG6uwoH3QrED261GYRgYlvs5zgxk8/nQ9CNep18mheCWcbPHCrGV3FpNPnwpHUKM5JNRjQvAh5Pj8Y7r/Zdzz/AOPVzAhEkRFxJeuAp2L5JI3Y45+tVBYR45W6H/bE01Z7kTu9jsRoXgh/L8vx3GrM2Du0y5wo9Sd34fjUsOkeC5GLnxtFEMEKi6dcqM4653H+XtXFixjCkh7rd3/cHn9anggTmJhcKrnLMV2rgc4IP09adkOC7nWHQvCDN5aePLaRQMqv9n3gye/GTjio/wCwvCjE7fHFig/hVrK8GD9a5ZLdElLoLgEZ27QpI/HvSpFbuSGjv0OD91N3J79qm6RXKjs4/Dvhpo1D/EOzMKnLqsU/zewBOaR/C/h0OSvxA05FxkYimbb6A89/XtjHeuK+yQj7pu93q0Bz+hp5toSc7bnOP+eLHn1Gen6073DZWO80nwjpLa5ZwDxnpWoIzqTEbiW3ZgWHCMeA3cc84x71O1haTLDv1AW0E05juLm5fImZGZWZ5Vy0cmACsQ3Aj+KvP4LSESRtuuUGdzZjIKkdCvABP9K198MVuts17OtsMFUQbuQc8gnAOeehPvUvccU+9jp7q202G5vra3vVv7WEmZZUIt2ijxhiZZW+WUEqNu0lgODWeNH8NrDP/aviUWt8zHyLW40yeIbOQkhIzkMu1gAf4jyayZp45JZI4p5HikdpXErspd2XG5mXHQ4I47c5rJuLWMyOhefy1YbVUFwoAA5IUAnAHOB0oSFNO+53DaV8Pm81R4rWUOQ8TGGdGwAA0Tnb0zgq2OBng1SbQ/BlvG6x+Nbq5ygEltbac7PM3XETNgDHGSRniuRW0gYndLcc/exbtz6dqklhj+yuiyXDHOQphYKeOBgKMH3z+FNLUh2sa9tD4fliimm1u7s55VInY2BdWbOCdysCvrgD296vz6J4YV8L8Q7R+RybG7HbnoSOK5VLEOYssxRwBlFXLHIAUAc7i2eDg0x7VC6l3uCxUbsxcr7c9MVQJJ6I7KLRPDDKxbx7p2OiMbS73MfQqWG0e/OaU+G9LAikbx1oqxhyGKNcMwXGSwXqeeMHA9+1ck8KSNvNxcB2+Vm8vBYdhgdKZHaRqcbpjj7rCIH+Z/nx/Op0KsdiNAsJisNr440NvPXfCZnnhB9QxbhDnOAxyetPj8J2LyRgeN/DZiJ2yO15KrKe+FLDcM98j1ri3gSQr806nAyfJJGR32gY/wA880G2USLi4nIAxtNqeB7cf0oG9tDvrnwLbNGPJ+IHhmQqMhH1AoFHsdzH9Krv4OW2HnHxt4bliVFdhDqx3tyNygZ9M/N7dBXEPaQ9BK5U9c2fOfrto+yIGA89wWwu4W5BA9fu/Tp+ZpmbvfY9Bv8AT9Lt7m8Swv2vLKS4a2jlRmP2gqQSsZDYXYGG5mAD4yuc17n4ElSXwNpDROXQWygNzzgleh6dOlfMa71kaE3e6Jy2WA2Fhx8rYH+yAoOcdsV9LfDa1mtfh7okUysH+z7iHGG+ZiwJ98EVBVRJROuooHIopGAUUUUAFFFFABRRRQAUUUUAFFFFABRRRQAUUUUAFFFFABRRRQAUUUUAFFFFABRRRQAUUUUAFFFFABRRRQAUEZoooENZNxByRikSMIDtJ5OafRQVcCv5+tJtXuAT64paKAuJsX+6PyFG0dhxS0UBcMfl6UY+tFFAXG7BuHsc/qK+XPhGW/4WN4ZyeCt4Mjjjy5OPz5r6lx8wP+etfI3gfXbXwz4j0XWNRWX7LaC5LeUAzlXV1BCkj+I9c1Su9hrU+uAuP4mP/AqbjGCQc+xry6f48+GY7UyRWeqyvkBUNuEDe+4sRiueuvj7ezSlLDQIYo2YKHu7kjBPrtHSizY7M9vfy+rqCPfmmhI2HEYJPoufzr5vvvjH4wurZoxLZ2xf+K3ibf8A99AmsDUPHvirVMpd6/dFHbIjUKq/kKpU5Mdn3PqyaW2twplMUYY8b2C7vYZIyarz6zo9pKUn1CziYEZDzqCM9OM18iz6zqV1tW91K+uChOwTTFtpPBbn1qlIsbM2QWP95mJ3AD16mq9kws+59bXPjvwrZR7p/EGnrwSALgMSB14GazW+LPgcIT/b0bgDnYjn+lfK67QnmAZbPzFQFzjpwOmKWRmwGV3B67WJzz2+vrTVJgo92fUX/C2/AhGP7aU5/wCmL8fXimn4qeA2U7tYix33QN/hXy4HAUlVPzDHJPJ604uEYtsUABc5GcZGehodJrcaS7n1C/xU8BQNhtVjB68QNz+lOX4s+BGAxrUS54BaJgB+lfLrSgvknIK5z0pN4KqG3BWBwQxpezfQTXmfX1v408MT7TF4g08gruH+kqOPoatReJNDuZ44INYsZpZGwsaXKlmPoADXxvmNlIeFGHHUc/nT4zGgLqpjGDymA34Hr+VHs2FmfaBurdWXM0QJO0HzBy3oOeT7dakaNG4Me4fewRnPvXxlFcyxgMlxc7gAQWck+oIB6Y9a0P8AhI9b3Bn1jUGYuG+eYlmZeh69RUunJBZn12YoBg+XGeOQF5qWNVx8o2gdhwK+XrP4n+MIrxZm1jzyin93crlWJGOVXAOO1blp8bfE1krfabPT7stgKX/c4wMfLg89uvT8aTjJA0z6I2+jEfiaay5KZJOGHB5ryG2+PNqvlLfeHryIjAleGVXVfUgdSMkYFa03xs8KJZtNvvFnRhi1ltWWV+M5UE7ce5bj0NKzW5Op4z4eje/8daJPkiaXXvNYgZOFk3Hn6Ka+rRCjclA3+9zXzJ8N0V/iJ4aVo3XzJ5pSHwR80UjKVI6jBHPqK+nxnHPWldjbdiMW8Q6Iv5UqxqnAGB6A4FPopWuTd9xAgGeTz70Y9z+dLRRdhdhj0J/OmNEj/eXd9afRQFyH7LDg/u15Ofu9/WpAu0YB706jFAavcKKKKBBRRRQAUUUUAFFFFABRRRQAUUUUAFFFFABRRRQAUUUUAFFFFABRRRQAUUUUAFFFFABRRRQAUUUUAFFFFABRRRQAUUUUAFFFFABRRRQAUUUUANLHPQYBHf8A+tXxdd2b2cN1au+JYXeElW4LKx3c9xnNfZrk547MOpIHUf5/wr421ZEh+3Qu0+6OV0xKgWTcGIy+CQGPcAnnua0p3voUiATNGoKnaGiCsASAvb5fr71GXwGJeMliW2bAWbjFI6kOcbZAFXO1sk8ZHHamlv3hC/Iw+bcPvD2rdGgiS+Tl18oErwQu0j/vnFJjaduQR/ebnH5UzaCBuRVI6KByaAQHBBwpbCgfxfSrewLUkDkxEtICGDEKR1wcUByE4Cuo7dAPembmUADqdwK4OTk9TxSykKCx2sobHI9qED0GByCxJQjGeKc8h3ZI3MxDMc8j1I9zUAbnlVUNxnGePpT95xuD5LMCBtweKL2AkaUKjgFfu8Eg/wB4jj3phmCyEuyngfLtPOBj+tJK7BWUOrJjrt4ByTx700M5Jxllx82SB+VGjJQ9XQvgsCNuVAHX2+tO3qrdWxjlTyFqIy7RkAYA9OT+NCPuJyQq4JHHIHtRYolDptKEnceRgUod1UBxtPXaeT9aj3FB98gHuy5wDSxuGZclh1BXbnj3pN2dgJRO6birkttHPUAZ9aeWZ2KF/nBPzZwMYqBWwrqqqEZgpUHOBnqKQ4LKCNwYtwfY4p6ATqw2j5Dkfwvg/U/SpImAmCgsFLdCeCBzg/lVffjJAyGG0k9cCpMnaGCk7cY5wB15Pr1pNpASF9yK2/aWUHLMxP3s/Kc8CnyXcsNm6RyEBpEbarMBkHI4zzg9PTtUAyAAxUfLtUbvT0FJOX8mMYLbnA2kYJI54PpWcnfUWh6P8JrX7T8TdNlYsGgjnnwMYJCbMn1J3nJ6k4r6XByK+dfgoVf4ggqpUf2bO2CckHfEOv4V9FdK55bkS3CiiikSFFFFABRRRQAUUUUAFFFFABRRRQAUUUUAFFFFABRRRQAUUUUAFFFFABRRRQAUUUUAFFFFABRRRQAUUUUAFFFFABRRRQAUUUUAFFFFABRRRQAUUUUAFFFFABRRRQAUUUUhFDUL2302zlvLh/Ljj5LHJGSQB09TjFfGF7qw2XdlBEVsjMzQq4G5Rk4DHucV9Z+M75re0trSJyslzMwA2/KwRGlYM38Iwo5r45mZXUMFwSxLc9TWsC9iZbySUor7CqjHIxxjHOOtXNqrICTwuORzxTdK0bUdSDvp9hfXQQgM1tbtIFJ5G7bnFdPo/g3XNV1i1sU0q8tpJnKGW6tJY4ocfxMxHt06ZIHerUktyl5mCluzzxxxo00jg7QuSzZB5UAZIGM9OR2q7b+FNeuYEmi0TUWjLZDi3bDf7oOCK+o/C/gvSPC1mi2tqj3RA8y7ZAZZG5OSeoAyQAOg4rp8LnPOc5zml7R9BOSR8VSWNzbIGura4g7iSaOQbc/3sgcehqsI3k3OgG0sWO35sYHt7/hzX21JFFMhSVFkUjBVwCD+BrmdY+HPhXWnllutIhSeQgvNb5ikbAxjcuDgjqO9CqPqHMmfIwQOzMflbachRnA/vH2qPdw298BmBKgckeor3TWPgGu6eXRNYVY9pMcF7Fu+fsvmKRgHpkgke9chqPwY8Y2QXy9Lt7tn5X7Jdg7D6N5m3g+xrT2qew7o88AK5U/LjnaeQoz1B9afLA3mK+AQx25HOOO9dra/CHx1cSpavov2aJzhpp549q98kqzHH0Br0bw58DrC2gkm1+4NzM6KFt7SRo40bHPzZ3MfwA9qTqJCuu54GY+ApOARuXuPTBpBGo+dZVBHUHgL7V7Fr3wJ1FZwmgX1tcxHJzdt5cicAAHaCrc7jkBcd81ykfwl8ctcLF/YLx7jtEpuIvLHbccHJHf+lCqJj5kcYgBjy/mPg5ypG2owHK4J3FRuO1s4GQPm9ua9Z0/4CeIJ5cX17pdtFtyJELXBY9hghcDrzmuu0n4EaPAVl1bUrq9Yj5ktwIIs9sbfmH54qZTQcx8++VuCkoYkJGd7D73JyM44wO9WILC6uoS9tDPcKrEbooXcDv1VSMfjmvrDSPh94U0RU+x6HaeYox5sqea55zyWySa6SGCKBdkUaxr/AHUUAfkKhzYrnxc+nXVugae2uIlJChpYGRdx6AsyjrVZ0WMKrF9zgH5gMAY56didw/Cvtm4t4rqPy5kWRD1V1DA/ga8i+Inwm086RNqXh21aCeBjLLZQqSkqgDIRR91sDOBgNkjgkECn3Gnc8DMg8puRiP5goXazfj6Cqb3KzIkYh25fOQxPFaepRwwk27LIJyMMkyFSpzjADDIIIII57DqCTkSArKuWBIOD8uD9CMU277Cdz1n4H3qyfEQDIRTp80agjGTujOP0zX0oDkfiR+tfH/w+1B9M8baTe+aFjtpWeZtg+WNhtcY78Nn2619gK25QfX0rOW5LVtRaKKKQgooooAKKKKACiiigAooooAKKKKACiiigAooooAKKKKACiiigAooooAKKKKACiiigAooooAKKKKACiiigAooooAKKKKACiiigAooooAKKKKACiiigAooooAKKKKACiij1pCPPPHV4W1yC1WYOkOnXk0sBGAjtEyxOT1IPzrt6HOSMgV8vYs104obdmuWCsswnG1R3BXHXtXufjk+M3+IF/wD2c91HAscaWxSzUoybTu3MynKhmYE578CvO18Ga1ugtxYahJHMCIo/s7Mu1ucEkDGexGK2irami2Lnwx1HWNLivfsOoT2cFwVO2GKJjJIvCjMitj7x6V3L+J/FEkpWDxLfFi2FH2S2O3Bw24CMDg5GaqeCvgxomueF4NR1Z9RivZXlDwRSrGsLLIyFcFWOflrp/wDhQfhNhk3es8jkG7X/AOIqW11KUoroc6ni7xPKwSPxTcys3BMdjanj1OVH5U9/GniGPh/FFwB/eENsR/6Irc/4Z+8IFcG51cj/AK+U/wDiKevwC8JL0uNU/GaI/wDtOi6Fzx7GD/wmHiZyvl+KL1geM/YLfj3/ANVSt4s8U7cjxVd49TYW2P8A0CtxvgB4RfrPqnpxNEP5R0n/AAz94Px/x86vj/r6T/4ijQftI9jnH8Z+Jdpb/hM5Qc4x9gtT/TmoT458RhQ48aynLhWU6XbA49eAf5Gun/4Z88Hf899X/wDAlP8A4ij/AIZ98HZz5+rf+BSf/EUroTnF9Dlx488RMryf8JnJ5ajqbC2X+cdK3j3XBIqjxnKxbqFtLUH8/L4rp/8Ahnvwb/z31f8A8CU/+IpR+z74OGQJ9W56/wCkp/8AEU7oXMuxyr/EPVo1IbxncKxYjb9itiD7/wCrpD8QdaYnb41lb+9iztQV+mUrrP8Ahn7wh/z8at0x/wAfCf8AxukH7P3hDtc6v/4FJ/8AEUXQcy7HKf8ACfeICCY/GsrEHJP2C1JA+m0Z+tInxA8S7gH8XzA/xE2FquPTnaa60/s/eEDy1zq7fW6T/wCIoH7P/g8HIuNWB9rpf/iKWgXRzI8f60r7W8ZzBerP9jtcfpGf5U1viRqgYKvjW4Y55xZW/T/vzXVD4BeEx0u9ZH0u1/8AiKUfATwoF2i81oDOcfa1/wDiKLofNHqjlT8RtSPH/CY3YPobW1+b6fuacPHuqzuFj8ZXDSjlVNnak4xzyIuK6gfAXwohJF5rIJ7/AGtf/iKQ/APwk2M3Ortjpuu14/8AHKLxFzRuce/jXVL2IxReJtQluGTchW1tovmB4y4QHrjjvXk+tyXM+uz3F6Wa6kffKx2/NJ/F0+X8uK+hm+AXg9V5m1XA7falx/6BXlPifwG2n+JLvT9HsL9La1lKJJN+9MxIDAr8oAGOO/NVFpuyGmmZ3hy4W+8S6fDHaM5mWWGRCAeGjZS3y46Bv0zX0z4E1B9S8GabLKzNcRx/Z5twwd8fyMT9Su78a+abPRtdsbkT2Yu4Z1Vh5sVqQyBvlYcDqf5V6/8ABQ6rBFr1nfvcMiTwyxrPHtwzht5GeTnaO+OPrROLWo5WtY9bopFzjnrS1kZBRRRTAKKKKACiiigAooooAKKKKACiiigAooooAKKKKACiiigAooooAKKKKACiiigAooooAKKKKACiiigAooooAKKKKACiiigAooooAKKKKACiiigAooooAKKKKACjsaKO1IR8zfEnxb4h0n4h61a2Otahb26yptijmAUEoDwD06Vzh+JfixIsDxHqwJyTmRCOmeOM17j4h+EOn+Iddv8AVrrVb1JLlg2xIoiFwu0AErnjtzWUfgDpRGF12+CjOAYosjP/AAGtL6WNOh6B4Lmku/BOiTzu0ssllG8jtjczFRkn3roB0rO0TTV0bRLHTlkaRbWBYVZupCgKOn0rRqW7kMM0ZoopAGaM0UUAFFFFABRRRQAZooooAKKKKAD8TRRRQAfiaKKKACvK/i1rd/4VvNI1LS5Vjlu/NtplkXcjKoDLkdjnjPpXqlcR8QvBFx40j01Le+itGtJJHLSwGVWDLtxjI5prQadjxcfFzxftAD6czqSFZYtrKe49+OPpXoPwj8Zar4n1bVLXU2g/dQRyxJEuABllb8ywrJP7P92QqjxDZgLxj7Ax59eZDXV+BPhrc+B9Wu7+XVYb0TWwgEUdsYtoDBgc7m9+1Dk3uU5XR6QBgY9OKWkQkrz60tIgKKKKACiiigAooooAKKKKACiiigAooooAKKKKACiiigAooooAKKKKACiiigAooooAKKKKACiiigAooooAKKKKACiiigAooooAKKKKACiiigAooooAKKKKACiiigAooooAKKKKChuPkp1FFBIUUUUAFFFFABRRRQAUUUUAFFFFABRRRQAUUUUAFFFFABRRRQAUjqp2ZAP4UUUDFooooEFFFFABRRRQAUUUUAFFFFABRRRQAUUUUAFFFFABRRRQAUUUUAFFFFABRRRQAUUUU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1141" name="AutoShape 5" descr="data:image/jpeg;base64,/9j/4AAQSkZJRgABAQAAAQABAAD/2wBDAAgGBgcGBQgHBwcJCQgKDBQNDAsLDBkSEw8UHRofHh0aHBwgJC4nICIsIxwcKDcpLDAxNDQ0Hyc5PTgyPC4zNDL/2wBDAQkJCQwLDBgNDRgyIRwhMjIyMjIyMjIyMjIyMjIyMjIyMjIyMjIyMjIyMjIyMjIyMjIyMjIyMjIyMjIyMjIyMjL/wAARCADSAk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rUNTsdIsnvdQuora2TG6WVgFBPYEc1lL4/8ACDjK+JtKODgH7QvX865b4v6lp1notra3cUr3bl5rNkcKsUqqVDN6qCwAHvXFT/YUubBtRtbiOGG0mW1sIVVZbaUgsqyBTtaLPKsSGLLk+lQVGN4nrZ+Ifg4Eg+J9KUg4INwvX86X/hYng0A/8VRpP4XK188yzfDpLVXe78TXFy/LqAke18ck5GDzk4HWmxf8K4kiI/trxNDxgD7OrAZ69DWnKLlifQ4+Ivgw/wDM0aXn/r4Wl/4WJ4M/6GnSf/Alf8a+eTL8PVRimq+J52PAHkov4kknI9jxTIh8P2Ybtf1+JASdr2CHHvlW/pRyByxPon/hYng3OB4o0n/wKX/GgfEPwaenijScD/p5Uf1r58Fv8NS4Z/E3iF17gWYAqdLH4Z3RS3i8Qa+WUFoy1sNq4GTgHHYGp5WHLE9+PxD8G4/5GjSP/Atf8aT/AIWH4N/6GjSf/ApK+e1t/hjtct4g107jnd9hXIJ5NNey+GTqFj8S66OQcfYAf5YosHLE+hj8QvBv/Q06T/4FL/jR/wALB8HgZ/4SnScf9fS/4186Gw+Gm3A8TayDnqdOB/rQ1j8NWwG8TazgcgDTQP607ByxPoo/EPwd38U6T+F0v+NOHxA8HnkeKNJP0ul/xr5xbTfhmQxHibWQSMDOndP1pDpnwyKgHxNrRPdv7OHP60rMLI+kB4+8IN08T6V/4FKP605PHPhRydniTS2xycXSnH6182rpnwvAO7xLrZPbGngf1p7aZ8LScr4k1xfT/QAaOULRPpEeN/C7Y2+IdLIPQG5X/GlHjXwxll/4SDTCVODi5Xg/nXzSdM+GpIP/AAlOs+w/sxf8ae2nfDp7Yo3i3Vc7sgDSVBxjvg8/XNHKxrlPpb/hMvDOM/8ACQaZ/wCBK/40o8X+HCONe00+4uV/xr5ok0H4aYQ/8JlqJyoJ26bnH154NTw+GfhlNGCPG93GckHzLAA/lRZ9RWjc+kD4v8OA869poP8A19L/AI05PFfh5ydmt6c2PS5X/GvnmPwp8NlUY+IDfjZL/UUP4T+GTEE+PnJz94Waj+lHKDUT6G/4Srw//wBBrT//AAIX/Gj/AISrQP8AoN6f/wCBCf4189r4W+GKuF/4Tpy+0/ObQY69/elj8JfDVyqDx4ApGVL2igKPQnrmny32BKJ9DDxForhcatYsG+7i4Xn6V574q+K+o+HfEN5p9p4bbU7WBUdbmO4IB3KGIyFYHGexFefN4N+GnD/8J4mFzlfs65PHt/8AXrNn8Ja5HFPLpnhy5uNHQl7a+XcBLADuWUKGGCV+YY70+V9R2ifR+leI7G/0i0vZbm2geaFJWiaYExllBKnODkE46DpWqL60Kgi6gIIznzF/xr5on8IfDyVzcP8AEMSNLlzvtQzZPPzEnOeec85pn/CFeAAD/wAXAtS23j/RhgfhjrRy9hcqex9NfbbX/n6h/wC/i/40fbbT/n5g/wC/i/418xL4I8FqwWPx3pkhfqphJP4HHFTQ+CvB8snlR+NtMwisWAtwcj2ZhyR+tCiwUD6X+22v/PzB/wB/F/xpPttr/wA/EP8A39H+NfMo8EeGpWLHxpozSMTkvEV5PI4C4pX8D+FZMr/wmmiRkgH5QeF6nt1yM/Tinylezv1sfTP221/5+If+/o/xpftlr/z8w/8Afxf8a+ZR8O/CsiNKnj3SGCj5uAoHpxTT8OvCrxt5HjrSWaPDTMTgKvcgY5PtS5Rezt1ufTn2y1/5+Yf+/i/40v221/5+Yf8Av4v+NfMC/D3wwkQkPjnRGjDZL8k/TGOaF8A+GGZyvjnRCqnADKR8p5GTjr70KFw5D6e+2Wp6XEJP/XRf8aPtNuc/v4uDg/vB/jXzCPAfhvPHjbQATxzuP9BVpfAegx5kfxhoskUjKSA7dOmNo5J9D2ocbDVNPd2PpYXEOf8AWx/99j/GnCaM9JE/76FfMTfD3TIJMv420OIklgDMzHb2PHcfWkbwPp6KTD490V+doUzyoMnnGc+1HK3sJ00up9PCRDnDocdcMKdvTGdy49dwr5hTwLbRhjH450XGwiQm7kA3enByRVpfA8AhITxvpjD5CRDeSNt5/ulgCvr6UcjD2Z9Kbl4+YZPTkc0BgRwQeccHv6V81yeDWM7rF4shlESuwmhujtVhjKjc4OOeCO+aa3hDVIArWuswOm8vlNbVDC2Bh2y/fJyRyMUnBh7M+lSQfQ8461S1O8XT9Lu9QKGVLaB5WRW5O1S2OuO1fOn/AAiGuiJ2GrWcIQb28zXgSxOckBWP3uuTzxT4/Bet2yu8viDTFtjh2P8AbJKleDuK5w2PfrSs0EYXdrnqfgz4o23jLWxplvpF3aFrVrjzZWUqcFRgY/3q9DUEg8HOeen9K+S5ZdRt5WS0hlvI4mkVb60SUecM43KyY+U527QduVJxya24fCviSdRNBr1owlVXdW11o2DEA7WUtkMuQKbjpqDjZ2ufTWD6H8qMH0P5V82r4O8YSKSutwEAbmZfEDEMf7v3uPrzVi38CeN5ExHrUPI3bV16T5c9uCfz70lEmx9FYPofyowfQ/lXzofAPj1mYjVyYh/EuvPjP4mmS+A/HsIUyeIWhVhnD66wxz9eaOULH0dg+h/KjB9DXzgvgj4gG3Drrk0pLbU2a9hc+gOeTT7bRfGtjc3MdzruoWzwWrTCNb77Q8qEk4iAyWYBTk4zg5FOw7H0Zg+horwm1s9V1LUZI4vFjLEluHLNfsTaglgqqRgtu+8N43KoG4A1BaX2v3ksSL4zulL3RtJ5I5lfY4JDAqF+RAVXEjcsDgDmpsHKe+0Zr55gg+Jd3EZofE8ciFiPMGqRKGVSRnaVyuSO9Xf7M+MR+7rhP/cRg/8AiafKKx7xkeopcj1rww6Z8ZgxV9XfIGdou7YNj1+7VU2/xjEYYay/H33NzbFAfQHHU9AKdg5We+5HrRXgSt8aIwHe6uSFOSv+jll/3ugAq6l58ZiC4yVUFuUgO4D6N/WlyhyM9worxE6p8aEAItbY46loYxj/AHiW4FNbW/jQo3fZtMbH8KCIk/Qbuadg5We4UV4gdb+M4G82NuGJwqGCMBj6D5+tRvrvxoDbTp4HqRbRAL+JfiiwWZ7nQa8Gk8RfGJNytbICpAZVihLL9Rv4FNTxH8YH37YVbaQMCGHPP/A6OUOU97+tHHavBj4n+MEB+a1iY4+7LBFgfk3Wov8AhN/i4hJbT7ZvpaAge/DU1TbegcrPfqQ9q8DTx18VmnhifT7VWnkWNS1lwCe5O7gD1PFO1Dx94405r+0utS0mPULLBeFbMvuVsbWDqSuT0wcYzSaa3H7OTPet3uKKyNHvJrzR7S4vY4orqSJTMijIVsciipuHIzzf45aXPc2Wi6hHHHLFbTyRSK/3QGUHLHoOUx9SB3ryU286mSCJzHA0ksjIkhCmRVPltt6gBSRjnFfVuoada6nZtaX1tFcQN96OVcq31rnj8NPCIO6PQLNGwQSi7TgjB6UjSFSPLyyPkg2dwUTKqVVQMqw4z/Wl/s242KCqBSDj5wea+of+FK+Bxj/iVSgA5wLiT/4ql/4Ur4G6DSpAeuftEnH/AI9WntH2J90+XE0u5JbOwcdAw59qQaTdEAlUG44GXAFfUg+C3gpWDDTHyDn/AI+ZOf1px+DPgooUOmSEH/p4k4/Wn7VjtDufLR0i6J+VIiC2ABKuf5006Vd7TmLjdjcXXH86+o/+FKeCCp/4lkv/AIFS/wDxVH/ClPBG0L/ZsxAOcfa5f/iqPasVodz5aOn3DqWSIAZxtDDP5Z9aWPSrxy+xF+QFm/eKMAe+evPSvqT/AIUn4G/6Bkw9/tch/wDZqST4JeCGUAaZKD3xcSc/X5hUup5CtHufLEmn3CZyFJBAOJFbk+mDSHTrkKGMeFJwDuFfVf8AwpbwOAANKmUAfw3k3P4bqUfBbwMMf8Suc9/+P2Yf+zUlIXunyoLC4IOV6Y7juae+nXm0/uyQrYOCDz7Y7V9U/wDClvAjctpM7fW9m/8AiqQ/BTwHjC6TKPpeTf8AxVNzQXifKQ0+5yB5TAnpninNpt6vW2mPuFJr6qPwU8Ck5OlXH/gZL/8AFUv/AApXwN/Dplwp9RezZ/8AQqSmF0fKa2F2RnyGwPXAI/OlFjdhlAiYE9DxgV9Un4J+ByD/AMS+5B/vG8lP/s1H/Ck/A+BjT7gev+lzc/8Aj1Up9xaHyr9jusH9zJjuADzSfYbtif3ExI9EY/0r6pPwS8EE/wDHjdD6Xkv9WpjfA7wUT8tteKfX7W/+NPnQ1Y+WlsrwkbbeU/8AAD/hVmPT79lwLaUnI/gPqenavpwfA3wTkf6LeDH/AE9v/jTh8EPBKjBs7s+/2yQf1pc6GnFHy/8A2Ze4DfZmGQPvYB/I801tPvlbe1swHTlcA19Sf8KS8E4/487vjp/psn+NOPwU8FEcWd2D/e+2y/8AxVPnXQG4s+XBpmokH/RjgjqcdPUc9KmfV9UKLA19eExIsSKJmARVGAoAOMYFfTJ+CvgsnD2l2zAck3kv/wAVXh0Ol2954ztdHktBBaz6oti+FAdEErJtywyWAAyTzRzXBJHJvpuohhm3lG35gSMcduT1pZbXU3+ZrdseqoP519Kf8KL8HsobbqAOOT9panf8KL8Jf39TA9PtRxQ5WD3UfMpsNQk6274PqoGahWzmcbgmc9OOtfUI+BfgzjMd+231umqcfBbwivRL9cfdxeycfrQpjvE+WRp87Y/d5DcghhxSjTLsg4t2I9wM/wA6+ph8FfB6gARX/H/T5J/jTz8GvBx62t6c8HN9LyP++qfOuom4nyudKvtv/HnJ9dvX6VGNNvM/8esxx1AQ19U/8KT8EYH+g3Xt/psvH/j1H/Ck/BA/5cbr/wADZef/AB6lzJ7Cuj5X/s66VtpgcHrllwKkS0uNxVkUYG0AgAH8a+o/+FJ+C+otbxT/ALN7J/jR/wAKV8H9or8H/r9k/wAaOYd4nyv9gnyyhYyR1+df05pU0+6bBSBifbBr6nPwW8I9otQ/8DX/APiqcfgt4OIwbW9b630v/wAVS5gur3Pl4adduQgtXJHXCD+dJ/Zl4WK/ZASO2Bn9DX09J8EvBrJgW16vOcreSZ/UmoT8C/BpOQuoqT3+1tn+VHMU5pnzI9jdIP3lt5foSAM+3NIlncOcCGPHqxUY+vNfTg+B3hdT8tzq6j0F2R/Sh/gf4YfkXmsA+ou8kfmtPnJbifMktjPESJIUGRwVwR+lCwSFtxtgwAGODj6cetfTY+B/hgAKLzV1X+6LvjPr0pf+FH+GcFRfaxg/9Pf/ANajnQXifNLWcjrmGwZQv3j97r7/AMqabKbLB7QIVUtyp6AV9Lj4IeF1XButXcehuz/QVVv/AIJaAtvIbK+1aCcj5JRMZNrE4yVwCfTGelHP2D3XseE6f4y8R6JZQ2Vlrl9b2qglYrebaqgknjg881izm4nmLtC0sj5Z3dNzMzEtknuTmus8U6Bb+Fte1PSY5TfRWMatulTG92VWbKg8Y3Hk5xj2r1u2+A+kyWcDSa1q6OI1DKxiO32GUyAPSlzIVu586GC5XAMBGeoCkAj3xQvnw5+UoPU7lI9uK+kT8BNH/wCg7qx/CL/4ilX4D6QpBXXtYDdj+6wPw20cyC8T5xElzHH5ZE2GGQA7AfkKSaWRgvmQs5IwvmOWK/gelfRbfAXTM/L4i1lVHIBdM579Fo/4UVYDgeJNXx7rGT+e2jmHdHzuouSuVR1jQbhgsoY/3gP73uK09Fl8u7+0TwtcSRoQkUrSAuWwMBlIMZAOQ3Q4xXuL/Ae1c8+JNRIHTdFGT/KnQ/Aq0g341+8JcgFvIizt98rRzDio31PJr7Ubq8ureS6lN1cRq6GaCFYvMDDl3YfeZs7tx59ab/aV6ukWWnTRb7HyPKSMRNEZATuDsykeaFPIVjj26V6/D8FEtSTbeI7tNwxh7WJhj06U2H4IrBOJovEl0Jeck2sbKMnPygjAqbm3NTPm6V5DcSkMzbnO4gFd3PcdvpSC6vBys04Hs7f419Cf8KFdWYp4mlBZiSWs1PU/71MPwDnIwfE7Ee1io/8AZqq5lyx7ngrX9+7+Y1xcsc43NKxJHpnPSmC7uRE0aySgMwbaJG4I5zjOD9a9+/4UNd4x/wAJOu3O7b/Zy4/9Dpo+AE3JPicA46jTl/8AiqLitHueAG9u2ZibmZi3LZlb5vrzzT47+8UBftMxQcFDMwBHpjPSveT+z7My/wDI0qD/ANg5f/i6Yf2ebk4P/CWpkf8AUMH/AMcp3iToeDtqF2cg3c5B4IMrfMPfmmC6mBBM8n/fbf4175/wzzdZB/4S6PP/AGDB/wDHKX/hnq7/AOhvjPsdLH/xynzREeEi8nYYN1KwX5gDKx2n0HPX3okv52diLm4IbBO6VuvvzzjrXux/Z9vG6+K4Rg8Y0wf/AByj/hn68JYnxVB8x5xpuPyxJS54geCeZIUkkNy28gKQXYs4Pp7fWmJcSpwsrr0JwxAOOle+Sfs+Xm07PFEDHPRrBgPz8w1Gf2d7lkyfE1vu9Bpx/n5mafNEDwuO/vIpC6XU6uRgsJGBq1F4j1mEbY9VvVBXads7cjOcV7Q37PN5yP8AhJLYjI66eT/7PTJP2e9RCBU1+wIzzmwIx/48aXMhnklr4q8Qwuzw6zfqdu1szsNyk/dz71qQaj9pSWBLZpYGZpnDg/K+VB8xl+8i8H5uAW969Hh/Z/1VZo2fXLFQrZDJZ8gjpxuGc1bk+B+sOZXGuWCtM2XiWzZUPIz0bvgZHTgVMpG0LLW52Pwfe6uvhrp000wLNJMPmUsQBKwxn8KK3vDWijwr4cstHjkaQQIS0mCdzMSzH7vHzE8UVFjO67nR0UUUzIKKKKACiiigAooooAKKKKACiiigAooooEFFFFAwooooAKKKKBBRRRQAUUUUABAweO1fK8t4qfGdYCAqp4qZtx6D/SGz/MfnX1QelfJOpMY/jFePjlfEkhz7m4GP0BP4U0VE+th0oo7n60VImFFFFMAooooAKKKKACiiigAooooAKKKKACiiigAooooAKRvun6ZpaRsHAPqP50Aj5e8TQx678TdbsJJGVrjWorUDHAVnSMnP07V9Qr0HX0yRjNfK+hCTXvipBIuTLPrv2piP4lV2c/gAmfwr6pHJJ7Zo6lS2CiiigkKKKKACiiigAooooAKKKKACiiigAooooAKKKKACiiigAooooAKKKKACiiigAooooAKKKKACiiigAooooAKKKKACg+9FBoAOgzSblzjIz6Vy/jbxHP4f0u3eznsIrmecIr35YRKuDlmK8gA7eenNcZZeOvEd2CBq3g9WTzQ+yd9o2jIcbmUlSdq5GR82exxLbuaKDauetgg5x2pcj/8AVXjFr4/8c3m0QX/gJ5CAdi3zM2T2+WU1auvGXj6zaJbu/wDAdu8r7Asl1KCCRkdH9qrUXL5nru4UDnpXj48deMCzD/hIfhspXhs3sv8A8UaYfH/i1Tg+Jfhox9r6X/4oUWYrHsfTrRXjq+PvFrdfEfwzX638v9GNK3j7xYq5HiX4aSN2Vb6UH9WFOzEo36nsOfcfnRjNeQx+OfG0rBRqPw/3noov2JI9RhzU58Y+PkbaR4Lc4zldQYD9WzRYrlfdHq/TgkZoyMZry1PGXjRY8zReEVYcsf7V2gjtgZOPzqWHx54k+yLcvaeF/JYsNw1teSCQeSMdvWiwcr7o9NoyB3rzi38eeIp7VJ49C0SZGzh4vEMW1sEjj5T6etI3j7xEpKnw3pBI6j/hJIQf1Wiwcvmj0jqK+RviHA+lfFHXNmQ41BbheDwW2uDn/gVe5R+O/FcxxD4P06XGeV8RQN/7LXlPiXwp4o8Y+LdR1aK00kXM8ibraHVIpGhMahdv3xlgFG44HOcU0gSsfTuDk/U0Yrz2Pxj452KH8A2zSY+YjX4ACe+Bg457ZNP/AOEw8d/9E7h/8KGD/wCJpNEtHf4pP1+nNef/APCY+PD0+HMJ/wC5gt/8Ksp4u8SP/rvAzr/u6vaN/NhSsFjuKTJ9K5MeKNcJ/wCRLvfw1Cz/APjtOPijWg2P+EP1InGf+P20/wDj1OwWudVuNG41x7+L9XTlvBmq4zj5bq1P8pKYfHF+rAN4N1vn0ktz/wC1aVmHI2dnuPoaXJ9K4c+PrsEj/hC/ERI9EhOf/ItA8fXzDK+CfEf4pEP/AGpTsw5GduGzS1xA8e34OT4J8Q49hCf/AGpSnx/dgjPgjxNzzxFCf/alCiw5bbnbUVw3/CxJw2D4H8Vj/t0jP/tSnD4iSbgD4J8VZPAzaRD/ANqUcrCz6Hb0VxDfEWRCAfBPivnuLOI/ykpG+Izpjd4I8WnP92yjb+UlFmHKzuKK4M/EwgZPgfxiR7acp/8AZ6Yfikigk+CPGQx1/wCJavH/AI/RZhY7/FRTypDGZJG2ovzMx6KBySfQYFcEnxXicnZ4L8YtjrjTV/8Ai6yfEvxAk1vw/qOl2fgvxYLu5tXijEumgL8wxk7WJx9KVmKzOG+GGnM/xXgyMNZvdTuuR02hRz0PMvb1r6QGOee5/nXzX8OZtW8H+J/7S1Xw9rhgWzNt5aWbGTzGZNoCnHXYevp9K9Sf4qwW8Ze48IeLIsNtO7TgozgHn5uvNFh2PQyQMZPWivPW+LOmRQPPPoevwRRgGVprNR5QP3Sw3ZUNztJ+9g4zg1fs/iXodxarPNb6taK7MFE+nzEtt6kFVZT64ByO4FIfK3rY7Mc0Vxi/FPwi9qbpb67aAYLSrp1wVGTgZIT1GPrxVb/hcvgPH/Ialx/143H/AMRTQrHeUVwn/C5fAX/Qak/8Abj/AOIp6/GDwI2Ma5jP960mH81oEdxRXFf8La8DZUf8JBEN3QmGTH4/Lx+NWf8AhZ3goAE+JLEZOMFyCPqMZFAWOsorlj8SfBY/5mbTfwmBqRfiH4NdVx4o0nDdM3SjH1yePxoCzOlornB4/wDB5AI8U6Ng+t7GD/Onf8J74P8A+hq0X/wOj/8AiqdgOhornv8AhPfB/wD0NWi/+B0f/wAVR/wnvg8/8zVov/gdH/8AFUgOhornl8eeEHIC+KNGJPQC9jyfwzUn/Ca+Fhn/AIqHS/lIBxdpwT0HXv29aLMaTexu0U1XRsYOc89Pp/iKdQIKKKKACiiigAooooAKKKKACiiigAooooAKKKKACiiigApr428nAp1Ndd67fWgGeS/HNHm0bSFCxbFvDIzS4AUqp7kEYPPGDn0rznUrd9Yl8h825eBppGuJvtLRSFGJVWjUFARkiNsDjOOK978c+FB4w8NS6aJUhuA6ywSupZY3U8kgdeCw/H2rz9Pg5qYlf/TrCAM0jGRVkZmDZAzkgE85z26d6WzOqlOPI03qeAfZRMhYzwoSAxXBOAfoPXt2pfsICM8dzDuBBUDcCT7fz/CvZR8A9cCKv9t6bhV2r+6k6Z9j360v/CgtaJyda0w8nkwynH05rVOJk1HXU8afTZWjLCa3O3GR5ozk56evc+2aiGmzZwJYc+glFe1f8KB1oJtXWNKUZzhYZR/WlX4Ca8hBTWtMBHcRSfn1qlKPYSUXuzxU6bPyBJC5XriQHHtR/Zs5kaPzIMqN3+tXBHse9ezP8BfEBD41TSm3EMcK4yaZN8CvEYckXOkzZAG7c6ZH0xT5olcse5422nTrjHlNwD99T/Wn/wBnXLKCIBySMAr2+vNeu/8ACivEewgvo54AG6VyRz64qRPgR4gzk3OjK2T8xaQnHpS5o9g5Y9zxs6fMG2Hy1cDOC4z+lSNYXA2MfKLHj7wz/hXsg+BXiJQEW90hUx0Hmde9KnwM8RRHcL3SGPHBMlNSiLlj3PGzYXTHcI4TnuStNbTrvIbZCN3YFeP8K9gl+B3iV5GPmaQdxzkSuP0xTD8E/FS4wuktzj/j5cAD/vmjmiPlj3PIxYTADzY4/LxlihXcVB5Irev18INazxada6qb5xF9neaaMxAnG4sq8jIzgZyO9du3wR8TqshkXSiqKVUPdtgAng/d+WuD8PeG7nxJq0VnpRDX0hZ0SZ8KqqoZizdQOePX2o5o9hNJbGP9inkOBawgfNznHT8aeNOuSQos7fkcHJ5/8er0r/hS3jMsxNppjbjn/j9bj9KePgv4xClRZaZjt/pzcf8AjtJuLJuup5g1rdMBJ9khC4zhVX+WaPsN2ZBGYYVLdNyqB+eK9Pb4LeMGIJstL4GMC+Yf+y1GvwY8aKhUWGlZ9ftQz/KhOKKXKzzIadM7YAtz6bWXBpG0+537DbhffAwPqc9K9SHwa8aY2tYaey4wAb88fpUf/Ck/GW0D7Lph9f8ATT8w/wC+aHKPYPdPLzY3PVrYKCpIOMAgdSPWo/7PusKwi4bp0r1QfBXxkBHm2047Gyub3oPT7tDfBTxkxJNpp5J6D7ccflihSiHu9WeXvY3kQ2yIyADOGOAfpSixuA2AFGBnIYcfU9q9JPwX8bAk/YLM56f6aDj6ccUr/BvxsXd/7MgG85YLfDn9KOeI7x6M81Fncj7pDH+6r5JqyunXwUIrhmYbiivyMV6CPg94yPynSoiPe8Q/zFOHwd8Zg/Jo9upP3mF6qlvyFJyXQd4o84e01AYVmc/9teKEtdSBDIH64yJc9vY16Ufg941K7f7KtQuOd1+D/MU1fg54zRsjTLdRjGF1BR/IUk0K8b6HnRF/tZS0pxj5TK2P501l1FSApdcjoszf416QPg/4yQAHSo2Udlv1Jz+Ipr/CHxhgA6KrAnndeI2PpxxTuhtxfU88hfU1JUyXHPYXDL/WprfUNftlk8nUL+MNgMIrtlzjOM4PPU13Enwj8ZZBTQkGOOLmMmmx/CDxnIGH9iIv+9doufy60roLxOPXXfFUa/JrOsoD0C3cvP5NSf8ACReK2U51zW+OpN5LgD/vqu0/4U/41RT/AMSaLHot/jP5VXm+F3jG1tLmV9Ccqqcol2WZsnHyr/Efb0oTRN49ChZzaFcWlte6j4m1+11Hyy7hYjNucE4KuGBU9MZBx1zWQ3iTxTtBh1zXScZZvtsvAJJ6bv69c1UGiypdCzmhl+1if7ObdF+dZidoTnvkfrXVL8PvF4ZSfDesDb0G5W7epbp7U/dYWQuma9qt3YW7ateXV5FG5LJcXXkrJGGDbZZDk5DKCpGSPmHepY/E2rxXs8sOoXi2U12TMxm8oOWGd5lC/KWPG4AcDJqWy8I+KdPMQOhazE0WXDpAryKx4IQ7tuDxkEduKRfDut2/kKdA1SMxztLtFiWUZHykjJ3Z6kdqzfkb01G1myvc+Mdc0llNnq99BJ5ItmRmSVVRSXhMbhQHzuyWI3HccdjVeX4qeNEbK+Jr4uQCym3i4OORjbip77Rdae2ljm0bU5Z1VfJnGnOrbt2ST6BR8oHoBWYdJ1hOP7N1gOGLFjp7Esc9+KqLXUzlCN9C7/wtfxznjxFfHjP/AB7Q8j1+7SL8W/G77g+v3DD+EG0hYH65X+VZ7aNqrsC+nasQOCf7Ok3H8cVH/Y+sADOn6kSvAH2CVcD8BV3iRyruXn+KfjFyUfV5GQkkRtZwlQSPTbUUvxM8WG43nVVJAAz9igDAen3en41VOi6qd3/Et1H5uebGbOfrtpg0fVldT/Zl5nbhsWEpP6rReIWRd/4Wp4uz/wAhhx9LOD/4imn4ka98xmj0mfd087S4WH4fL/Oq/wDZGoBVY2d8kgPINjLj/wBBqOPTr3Z8+n3ee4+xSEH6fLxReIcq7l8fE3U8D/iT+HCenOkRZxSH4k34AH9i+G8/3v7Ghz+PaswaddLwbCZcNnmykzj8qT7LcOIwYc4YhT9lYbgR8xPHHPSlaPcOU1P+FlXoP/Iv+Fj/ANweKlX4kXrOA2h+GkU8EjRojj8KxRaIF2s8Ssq7sSRMu7A6DI61GGiUBi1spHOCrA/hx1p2iP2fmbVt44uZr+3a70nQZoEmWTyRpkaKSvOPkUEg+hyK3pdVVbb+0zo/h9ZdP2SpALc7XUsXyGX5S2G2lW5G3IHFcjpU8NvqdrcRy2waLc+d23tjk9jWokgutPh0u2WN5ZGxaLFOJGAY4ZWRTt3YJO7GcCok7bFwSS1Pq7SboXul2V0qbFnhWXb/AHdyg49e9aFU9Ot1t7K2hUcQxKg/If4CrlQjne7CiiigQUUUUAFFFFABRRRQAUUUUAFFFFABRRRQAUUUUAFFFFABRRRQAUUUUAFFFFABRRRQAUUUUAFFFFABRRRQBE8QlLIygowwwz17fyr5n+DlysXxG0u2kQh/JuYiCMAMMt+fBH5V9NkHdkHHB/pXy7oUa2Xx3WCN2WOLXp4E7fKWZcU4lJn1IOgznOO9FIOgx0paTJCkwKWigAx7CiiigAoxRRQAmD68elG0duKWigBMH1pcUUUAJj0P6CjB9f5UtFACAUbQeoFLRQAm0dsCgDHcmlooAQrkj/Co3XJUAfXnGB3P/wBaparX1xHZ2st3MxEVujSyYGflUEnj6A0Ia3Pl+zmlv/ifatPC8VxN4kWV1k4KhZQxVh/ewPyxX1KiALgdq+aPhnaTa18TNKupT5m2S4vpWkJLSAg7WPvmRPwFfTQORQxtiFeeKNg706igV2IFwScn8CaAPdv++qWikF2IQezt+dABxyzZ+tLRTuK7EGf77UHdjhm/OlooHcTGepP4nNHP94/nS0UXFdke1TyQM+uAaTyoyCCi88fdHH6VLx6UfhTC8iA2duwG6GM49UU/zFJ9itj1toc56+Wv+FWKKVx3ZWNhaEHFrAM/exGoz7dKRdOtUbelrbo2cgrEoI/HFWqKAuxAMADHApaKKBBRRRQAUUUUAFFFFABRRRQAUUUUAFFFFABRRRQAUUUUAFFFFABRRRQAUUUUAFFFFABRSFgvX0zXB6x8U9N0fWL3TpNPvJWs5oopZYzGEXeMjlmHzZ3DHfb1FG40m9jvaK81m+NnhuCeSKW01RDGzK5MKfKynBGN/P1GRQnxv8LSY2wao244GLdf/i6dmNRk+h6VRXmJ+OvhMdYtVHJHNqvUdR96pP8Ahd/hjIH2TWORn/jzGPz3UrC5X2PSqK82Hxt8MnkWurY/69V/+LpB8bfDDFgLXVsr1H2ZeP8Ax+iwcrPSj0r5K1W4bTPjLeXaShhF4haRRg/eE24jH/AiM17Yfjb4ZBUG11cbhkH7IvP/AI9Xz14i1eDUfG2o6vbpL9nuL9rhCw+YKXDDI7HaOnNNBZn2d04HQcUV5oPjj4Wckpa6wwJ4K2JOf/Hqcfjb4ZHWy1sfWwP/AMVRYOVnpNFeaj42+GicCy1tiegFief/AB6gfG/wwxAFprOW6f6F/wDZUWYcr7HpVFecJ8Z/Dbsqmy1hASMs1jhQCep+boOpp03xo8Lwy7RDq0kWSFmSxbY/PVSSCR+FKwcrPRaK84Pxr8LcDyNYyf4fsDZ/nSH41+GACfsus4H/AE4N/wDFUBys9IorzT/heHhUdbbWAPU2J/8AiqePjZ4ZJwLTWTnkYsG+b1xz6c0WCzPSKK86f40+Fl24j1V1K53LYsQPrzSf8Ls8Kf8APLVv/ABv8adgsz0aivPF+NHhNuv9pr7tYPTh8Z/B7HBmvx6E2MnP6UWYcrPQaK4KP4weEZG2pcXpY4wv2KTJ5xxx26/QGpP+Fs+FvlKyX7BziIrZSES/7vHOMUrAotnc0Vww+LHhdxI0ct9KqKCWSxlbDH+HheGA5IOKb/wt7wecFb24bJIG20kOQBkkcUD5Zdju657x1ex6f4I1q5lBMaWUqsAQCdylRjPuRWH/AMLi8GgNuvrhWUbips5AQPXGK53x98SPCuu+BNV06x1NZLu4QRRwMjqzsHUkcjA4B5JoSFZo5j4IQu3jq4l5YR6UQT23NIu79VwPYV9DfSvnD4Q+LdF8O6nqkurXSWyzQRLDIUZhkO7MpABIJ3D8q9eT4oeDjGGGsqQR95beYj/0CnZhZnY0VyH/AAs/whjJ1cf+A03/AMRTG+KngtSAdbjBPQGCUf8AslKwWZ2VFcX/AMLY8DgkHxBACOoMUvH/AI7R/wALa8DHp4ht/wDv3L/8TRYLM7SiuKPxb8Cr/wAzFbD6pKP/AGWlX4s+BmbaviG2LHoBHJ/8TRZhY7SiuOPxT8GAgHXrfnPRJD065+XiuptbuG9tIbq3dZIJkWSN1PDKw3KR9QRQDTWrLFFIDkA0tAgooooAKKKKACiiigAooooAKKKKACiiigAooooAKKKKACiiigAooooAKKKKACiiigAooooAKKKKACiiigAoooJxQIY4OR6cZPtmvmyY6YdXkd9Q8q/uJ7htZe9iJWB+oifaAWicZTgqwOWBHQ/SchAIBIA5J+lfMXiLw7q0HijWVkSVp5LwzSy/eRyTvQhdvQBs4z1+nLWjNqauOOofDiOz0xdSsdUkLWfmSWlkvyw3BZgx3MysTxgdQFVeScmpV1f4Sm3WOPQtf8thgEBSSR1OfNznpxXO3nhK9/cG20vVLkhDukgRmAYnsQvygD+HnrnPNMi8G60yFY/D2v7ASVKW7Ha3fnaM9vyqro0Sad7nRnVfg4ygjw94j4GNwY8/+RqrT6h8IJJTs0/xPCMD5U2kDj/akJrC/wCEB1luG8PeIc4z/wAebf4VE3gbWUPHh3xAMf8ATqf5YovEn3u5uwv8J5QW2eKUQdWMcWB+TGmzN8J95VbrxKmPS1gP6sM/nWMvg7VghQ6JrKs3drNvl+oC8/XNV38F62zcaNrQH/Xm5/pRdBJO25vrD8KpEc/2p4kVsEqHt4QAfT5RzWXHdeE7iSC31HRNStEJjD3MF8rFBn532FCvzHnAwB0FQxeC9bPI0fXCVBPy2DMQccEgkcdj+ftWPHYLJIg82SRG+b90pc4AO4gHBJBFNWJSbO7Oi/Cf7v8AwmGsByeGNt8q/UBP60h0P4YDGPG2qbickNZMcD1+70rh5rNJJXInuxuY8m2IyPoKnjjh2xBn1BivBbyD+7X1UbufxpPQuCd9GdhHovw+YM0Xja74XPz6c5yO+ML2qj/YfgQ5U+PwD6/2RN/jXOtCIJcx3Vw2dwzFCy8N1HzYxUUkQkfebm/Zm++fLA/9moWppLmVrM6htH8BtEsg8cyhiNuwaVLuHufmxx9TUo0XwGsbA+PRKRGQuNMuVG7HBIz61yX2cAAG6uwoH3QrED261GYRgYlvs5zgxk8/nQ9CNep18mheCWcbPHCrGV3FpNPnwpHUKM5JNRjQvAh5Pj8Y7r/Zdzz/AOPVzAhEkRFxJeuAp2L5JI3Y45+tVBYR45W6H/bE01Z7kTu9jsRoXgh/L8vx3GrM2Du0y5wo9Sd34fjUsOkeC5GLnxtFEMEKi6dcqM4653H+XtXFixjCkh7rd3/cHn9anggTmJhcKrnLMV2rgc4IP09adkOC7nWHQvCDN5aePLaRQMqv9n3gye/GTjio/wCwvCjE7fHFig/hVrK8GD9a5ZLdElLoLgEZ27QpI/HvSpFbuSGjv0OD91N3J79qm6RXKjs4/Dvhpo1D/EOzMKnLqsU/zewBOaR/C/h0OSvxA05FxkYimbb6A89/XtjHeuK+yQj7pu93q0Bz+hp5toSc7bnOP+eLHn1Gen6073DZWO80nwjpLa5ZwDxnpWoIzqTEbiW3ZgWHCMeA3cc84x71O1haTLDv1AW0E05juLm5fImZGZWZ5Vy0cmACsQ3Aj+KvP4LSESRtuuUGdzZjIKkdCvABP9K198MVuts17OtsMFUQbuQc8gnAOeehPvUvccU+9jp7q202G5vra3vVv7WEmZZUIt2ijxhiZZW+WUEqNu0lgODWeNH8NrDP/aviUWt8zHyLW40yeIbOQkhIzkMu1gAf4jyayZp45JZI4p5HikdpXErspd2XG5mXHQ4I47c5rJuLWMyOhefy1YbVUFwoAA5IUAnAHOB0oSFNO+53DaV8Pm81R4rWUOQ8TGGdGwAA0Tnb0zgq2OBng1SbQ/BlvG6x+Nbq5ygEltbac7PM3XETNgDHGSRniuRW0gYndLcc/exbtz6dqklhj+yuiyXDHOQphYKeOBgKMH3z+FNLUh2sa9tD4fliimm1u7s55VInY2BdWbOCdysCvrgD296vz6J4YV8L8Q7R+RybG7HbnoSOK5VLEOYssxRwBlFXLHIAUAc7i2eDg0x7VC6l3uCxUbsxcr7c9MVQJJ6I7KLRPDDKxbx7p2OiMbS73MfQqWG0e/OaU+G9LAikbx1oqxhyGKNcMwXGSwXqeeMHA9+1ck8KSNvNxcB2+Vm8vBYdhgdKZHaRqcbpjj7rCIH+Z/nx/Op0KsdiNAsJisNr440NvPXfCZnnhB9QxbhDnOAxyetPj8J2LyRgeN/DZiJ2yO15KrKe+FLDcM98j1ri3gSQr806nAyfJJGR32gY/wA880G2USLi4nIAxtNqeB7cf0oG9tDvrnwLbNGPJ+IHhmQqMhH1AoFHsdzH9Krv4OW2HnHxt4bliVFdhDqx3tyNygZ9M/N7dBXEPaQ9BK5U9c2fOfrto+yIGA89wWwu4W5BA9fu/Tp+ZpmbvfY9Bv8AT9Lt7m8Swv2vLKS4a2jlRmP2gqQSsZDYXYGG5mAD4yuc17n4ElSXwNpDROXQWygNzzgleh6dOlfMa71kaE3e6Jy2WA2Fhx8rYH+yAoOcdsV9LfDa1mtfh7okUysH+z7iHGG+ZiwJ98EVBVRJROuooHIopGAUUUUAFFFFABRRRQAUUUUAFFFFABRRRQAUUUUAFFFFABRRRQAUUUUAFFFFABRRRQAUUUUAFFFFABRRRQAUEZoooENZNxByRikSMIDtJ5OafRQVcCv5+tJtXuAT64paKAuJsX+6PyFG0dhxS0UBcMfl6UY+tFFAXG7BuHsc/qK+XPhGW/4WN4ZyeCt4Mjjjy5OPz5r6lx8wP+etfI3gfXbXwz4j0XWNRWX7LaC5LeUAzlXV1BCkj+I9c1Su9hrU+uAuP4mP/AqbjGCQc+xry6f48+GY7UyRWeqyvkBUNuEDe+4sRiueuvj7ezSlLDQIYo2YKHu7kjBPrtHSizY7M9vfy+rqCPfmmhI2HEYJPoufzr5vvvjH4wurZoxLZ2xf+K3ibf8A99AmsDUPHvirVMpd6/dFHbIjUKq/kKpU5Mdn3PqyaW2twplMUYY8b2C7vYZIyarz6zo9pKUn1CziYEZDzqCM9OM18iz6zqV1tW91K+uChOwTTFtpPBbn1qlIsbM2QWP95mJ3AD16mq9kws+59bXPjvwrZR7p/EGnrwSALgMSB14GazW+LPgcIT/b0bgDnYjn+lfK67QnmAZbPzFQFzjpwOmKWRmwGV3B67WJzz2+vrTVJgo92fUX/C2/AhGP7aU5/wCmL8fXimn4qeA2U7tYix33QN/hXy4HAUlVPzDHJPJ604uEYtsUABc5GcZGehodJrcaS7n1C/xU8BQNhtVjB68QNz+lOX4s+BGAxrUS54BaJgB+lfLrSgvknIK5z0pN4KqG3BWBwQxpezfQTXmfX1v408MT7TF4g08gruH+kqOPoatReJNDuZ44INYsZpZGwsaXKlmPoADXxvmNlIeFGHHUc/nT4zGgLqpjGDymA34Hr+VHs2FmfaBurdWXM0QJO0HzBy3oOeT7dakaNG4Me4fewRnPvXxlFcyxgMlxc7gAQWck+oIB6Y9a0P8AhI9b3Bn1jUGYuG+eYlmZeh69RUunJBZn12YoBg+XGeOQF5qWNVx8o2gdhwK+XrP4n+MIrxZm1jzyin93crlWJGOVXAOO1blp8bfE1krfabPT7stgKX/c4wMfLg89uvT8aTjJA0z6I2+jEfiaay5KZJOGHB5ryG2+PNqvlLfeHryIjAleGVXVfUgdSMkYFa03xs8KJZtNvvFnRhi1ltWWV+M5UE7ce5bj0NKzW5Op4z4eje/8daJPkiaXXvNYgZOFk3Hn6Ka+rRCjclA3+9zXzJ8N0V/iJ4aVo3XzJ5pSHwR80UjKVI6jBHPqK+nxnHPWldjbdiMW8Q6Iv5UqxqnAGB6A4FPopWuTd9xAgGeTz70Y9z+dLRRdhdhj0J/OmNEj/eXd9afRQFyH7LDg/u15Ofu9/WpAu0YB706jFAavcKKKKBBRRRQAUUUUAFFFFABRRRQAUUUUAFFFFABRRRQAUUUUAFFFFABRRRQAUUUUAFFFFABRRRQAUUUUAFFFFABRRRQAUUUUAFFFFABRRRQAUUUUANLHPQYBHf8A+tXxdd2b2cN1au+JYXeElW4LKx3c9xnNfZrk547MOpIHUf5/wr421ZEh+3Qu0+6OV0xKgWTcGIy+CQGPcAnnua0p3voUiATNGoKnaGiCsASAvb5fr71GXwGJeMliW2bAWbjFI6kOcbZAFXO1sk8ZHHamlv3hC/Iw+bcPvD2rdGgiS+Tl18oErwQu0j/vnFJjaduQR/ebnH5UzaCBuRVI6KByaAQHBBwpbCgfxfSrewLUkDkxEtICGDEKR1wcUByE4Cuo7dAPembmUADqdwK4OTk9TxSykKCx2sobHI9qED0GByCxJQjGeKc8h3ZI3MxDMc8j1I9zUAbnlVUNxnGePpT95xuD5LMCBtweKL2AkaUKjgFfu8Eg/wB4jj3phmCyEuyngfLtPOBj+tJK7BWUOrJjrt4ByTx700M5Jxllx82SB+VGjJQ9XQvgsCNuVAHX2+tO3qrdWxjlTyFqIy7RkAYA9OT+NCPuJyQq4JHHIHtRYolDptKEnceRgUod1UBxtPXaeT9aj3FB98gHuy5wDSxuGZclh1BXbnj3pN2dgJRO6birkttHPUAZ9aeWZ2KF/nBPzZwMYqBWwrqqqEZgpUHOBnqKQ4LKCNwYtwfY4p6ATqw2j5Dkfwvg/U/SpImAmCgsFLdCeCBzg/lVffjJAyGG0k9cCpMnaGCk7cY5wB15Pr1pNpASF9yK2/aWUHLMxP3s/Kc8CnyXcsNm6RyEBpEbarMBkHI4zzg9PTtUAyAAxUfLtUbvT0FJOX8mMYLbnA2kYJI54PpWcnfUWh6P8JrX7T8TdNlYsGgjnnwMYJCbMn1J3nJ6k4r6XByK+dfgoVf4ggqpUf2bO2CckHfEOv4V9FdK55bkS3CiiikSFFFFABRRRQAUUUUAFFFFABRRRQAUUUUAFFFFABRRRQAUUUUAFFFFABRRRQAUUUUAFFFFABRRRQAUUUUAFFFFABRRRQAUUUUAFFFFABRRRQAUUUUAFFFFABRRRQAUUUUhFDUL2302zlvLh/Ljj5LHJGSQB09TjFfGF7qw2XdlBEVsjMzQq4G5Rk4DHucV9Z+M75re0trSJyslzMwA2/KwRGlYM38Iwo5r45mZXUMFwSxLc9TWsC9iZbySUor7CqjHIxxjHOOtXNqrICTwuORzxTdK0bUdSDvp9hfXQQgM1tbtIFJ5G7bnFdPo/g3XNV1i1sU0q8tpJnKGW6tJY4ocfxMxHt06ZIHerUktyl5mCluzzxxxo00jg7QuSzZB5UAZIGM9OR2q7b+FNeuYEmi0TUWjLZDi3bDf7oOCK+o/C/gvSPC1mi2tqj3RA8y7ZAZZG5OSeoAyQAOg4rp8LnPOc5zml7R9BOSR8VSWNzbIGura4g7iSaOQbc/3sgcehqsI3k3OgG0sWO35sYHt7/hzX21JFFMhSVFkUjBVwCD+BrmdY+HPhXWnllutIhSeQgvNb5ikbAxjcuDgjqO9CqPqHMmfIwQOzMflbachRnA/vH2qPdw298BmBKgckeor3TWPgGu6eXRNYVY9pMcF7Fu+fsvmKRgHpkgke9chqPwY8Y2QXy9Lt7tn5X7Jdg7D6N5m3g+xrT2qew7o88AK5U/LjnaeQoz1B9afLA3mK+AQx25HOOO9dra/CHx1cSpavov2aJzhpp549q98kqzHH0Br0bw58DrC2gkm1+4NzM6KFt7SRo40bHPzZ3MfwA9qTqJCuu54GY+ApOARuXuPTBpBGo+dZVBHUHgL7V7Fr3wJ1FZwmgX1tcxHJzdt5cicAAHaCrc7jkBcd81ykfwl8ctcLF/YLx7jtEpuIvLHbccHJHf+lCqJj5kcYgBjy/mPg5ypG2owHK4J3FRuO1s4GQPm9ua9Z0/4CeIJ5cX17pdtFtyJELXBY9hghcDrzmuu0n4EaPAVl1bUrq9Yj5ktwIIs9sbfmH54qZTQcx8++VuCkoYkJGd7D73JyM44wO9WILC6uoS9tDPcKrEbooXcDv1VSMfjmvrDSPh94U0RU+x6HaeYox5sqea55zyWySa6SGCKBdkUaxr/AHUUAfkKhzYrnxc+nXVugae2uIlJChpYGRdx6AsyjrVZ0WMKrF9zgH5gMAY56didw/Cvtm4t4rqPy5kWRD1V1DA/ga8i+Inwm086RNqXh21aCeBjLLZQqSkqgDIRR91sDOBgNkjgkECn3Gnc8DMg8puRiP5goXazfj6Cqb3KzIkYh25fOQxPFaepRwwk27LIJyMMkyFSpzjADDIIIII57DqCTkSArKuWBIOD8uD9CMU277Cdz1n4H3qyfEQDIRTp80agjGTujOP0zX0oDkfiR+tfH/w+1B9M8baTe+aFjtpWeZtg+WNhtcY78Nn2619gK25QfX0rOW5LVtRaKKKQgooooAKKKKACiiigAooooAKKKKACiiigAooooAKKKKACiiigAooooAKKKKACiiigAooooAKKKKACiiigAooooAKKKKACiiigAooooAKKKKACiiigAooooAKKKKACiij1pCPPPHV4W1yC1WYOkOnXk0sBGAjtEyxOT1IPzrt6HOSMgV8vYs104obdmuWCsswnG1R3BXHXtXufjk+M3+IF/wD2c91HAscaWxSzUoybTu3MynKhmYE578CvO18Ga1ugtxYahJHMCIo/s7Mu1ucEkDGexGK2irami2Lnwx1HWNLivfsOoT2cFwVO2GKJjJIvCjMitj7x6V3L+J/FEkpWDxLfFi2FH2S2O3Bw24CMDg5GaqeCvgxomueF4NR1Z9RivZXlDwRSrGsLLIyFcFWOflrp/wDhQfhNhk3es8jkG7X/AOIqW11KUoroc6ni7xPKwSPxTcys3BMdjanj1OVH5U9/GniGPh/FFwB/eENsR/6Irc/4Z+8IFcG51cj/AK+U/wDiKevwC8JL0uNU/GaI/wDtOi6Fzx7GD/wmHiZyvl+KL1geM/YLfj3/ANVSt4s8U7cjxVd49TYW2P8A0CtxvgB4RfrPqnpxNEP5R0n/AAz94Px/x86vj/r6T/4ijQftI9jnH8Z+Jdpb/hM5Qc4x9gtT/TmoT458RhQ48aynLhWU6XbA49eAf5Gun/4Z88Hf899X/wDAlP8A4ij/AIZ98HZz5+rf+BSf/EUroTnF9Dlx488RMryf8JnJ5ajqbC2X+cdK3j3XBIqjxnKxbqFtLUH8/L4rp/8Ahnvwb/z31f8A8CU/+IpR+z74OGQJ9W56/wCkp/8AEU7oXMuxyr/EPVo1IbxncKxYjb9itiD7/wCrpD8QdaYnb41lb+9iztQV+mUrrP8Ahn7wh/z8at0x/wAfCf8AxukH7P3hDtc6v/4FJ/8AEUXQcy7HKf8ACfeICCY/GsrEHJP2C1JA+m0Z+tInxA8S7gH8XzA/xE2FquPTnaa60/s/eEDy1zq7fW6T/wCIoH7P/g8HIuNWB9rpf/iKWgXRzI8f60r7W8ZzBerP9jtcfpGf5U1viRqgYKvjW4Y55xZW/T/vzXVD4BeEx0u9ZH0u1/8AiKUfATwoF2i81oDOcfa1/wDiKLofNHqjlT8RtSPH/CY3YPobW1+b6fuacPHuqzuFj8ZXDSjlVNnak4xzyIuK6gfAXwohJF5rIJ7/AGtf/iKQ/APwk2M3Ortjpuu14/8AHKLxFzRuce/jXVL2IxReJtQluGTchW1tovmB4y4QHrjjvXk+tyXM+uz3F6Wa6kffKx2/NJ/F0+X8uK+hm+AXg9V5m1XA7falx/6BXlPifwG2n+JLvT9HsL9La1lKJJN+9MxIDAr8oAGOO/NVFpuyGmmZ3hy4W+8S6fDHaM5mWWGRCAeGjZS3y46Bv0zX0z4E1B9S8GabLKzNcRx/Z5twwd8fyMT9Su78a+abPRtdsbkT2Yu4Z1Vh5sVqQyBvlYcDqf5V6/8ABQ6rBFr1nfvcMiTwyxrPHtwzht5GeTnaO+OPrROLWo5WtY9bopFzjnrS1kZBRRRTAKKKKACiiigAooooAKKKKACiiigAooooAKKKKACiiigAooooAKKKKACiiigAooooAKKKKACiiigAooooAKKKKACiiigAooooAKKKKACiiigAooooAKKKKACjsaKO1IR8zfEnxb4h0n4h61a2Otahb26yptijmAUEoDwD06Vzh+JfixIsDxHqwJyTmRCOmeOM17j4h+EOn+Iddv8AVrrVb1JLlg2xIoiFwu0AErnjtzWUfgDpRGF12+CjOAYosjP/AAGtL6WNOh6B4Lmku/BOiTzu0ssllG8jtjczFRkn3roB0rO0TTV0bRLHTlkaRbWBYVZupCgKOn0rRqW7kMM0ZoopAGaM0UUAFFFFABRRRQAZooooAKKKKAD8TRRRQAfiaKKKACvK/i1rd/4VvNI1LS5Vjlu/NtplkXcjKoDLkdjnjPpXqlcR8QvBFx40j01Le+itGtJJHLSwGVWDLtxjI5prQadjxcfFzxftAD6czqSFZYtrKe49+OPpXoPwj8Zar4n1bVLXU2g/dQRyxJEuABllb8ywrJP7P92QqjxDZgLxj7Ax59eZDXV+BPhrc+B9Wu7+XVYb0TWwgEUdsYtoDBgc7m9+1Dk3uU5XR6QBgY9OKWkQkrz60tIgKKKKACiiigAooooAKKKKACiiigAooooAKKKKACiiigAooooAKKKKACiiigAooooAKKKKACiiigAooooAKKKKACiiigAooooAKKKKACiiigAooooAKKKKACiiigAooooAKKKKChuPkp1FFBIUUUUAFFFFABRRRQAUUUUAFFFFABRRRQAUUUUAFFFFABRRRQAUjqp2ZAP4UUUDFooooEFFFFABRRRQAUUUUAFFFFABRRRQAUUUUAFFFFABRRRQAUUUUAFFFFABRRRQAUUUU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1143" name="Picture 7" descr="https://timgsa.baidu.com/timg?image&amp;quality=80&amp;size=b9999_10000&amp;sec=1543328999877&amp;di=f888562e20732911d0e078179e7ce4f1&amp;imgtype=0&amp;src=http%3A%2F%2Fimgsrc.baidu.com%2Fforum%2Fw%3D580%2Fsign%3Dd23c6d04df33c895a67e9873e1127397%2F83a3d454564e92580c119c7d9a82d158cdbf4ef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5758" y="2584147"/>
            <a:ext cx="4263775" cy="1543782"/>
          </a:xfrm>
          <a:prstGeom prst="rect">
            <a:avLst/>
          </a:prstGeom>
          <a:noFill/>
        </p:spPr>
      </p:pic>
      <p:sp>
        <p:nvSpPr>
          <p:cNvPr id="18" name="矩形 17"/>
          <p:cNvSpPr/>
          <p:nvPr/>
        </p:nvSpPr>
        <p:spPr>
          <a:xfrm>
            <a:off x="4470890" y="1930407"/>
            <a:ext cx="7721110" cy="15379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zh-CN" altLang="en-US" sz="5400" b="1" cap="none" spc="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反思三：</a:t>
            </a:r>
            <a:endParaRPr lang="en-US" altLang="zh-CN" sz="5400" b="1" cap="none" spc="0" dirty="0" smtClean="0">
              <a:ln w="11430"/>
              <a:solidFill>
                <a:schemeClr val="accent5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zh-CN" altLang="en-US" sz="4000" b="1" cap="none" spc="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 你怎样看待明治维新？</a:t>
            </a:r>
            <a:endParaRPr lang="zh-CN" altLang="en-US" sz="4000" b="1" cap="none" spc="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形 16"/>
          <p:cNvPicPr>
            <a:picLocks noChangeAspect="1"/>
          </p:cNvPicPr>
          <p:nvPr/>
        </p:nvPicPr>
        <p:blipFill>
          <a:blip r:embed="rId1" cstate="print">
            <a:lum bright="42000"/>
          </a:blip>
          <a:srcRect b="19007"/>
          <a:stretch>
            <a:fillRect/>
          </a:stretch>
        </p:blipFill>
        <p:spPr>
          <a:xfrm>
            <a:off x="0" y="6054437"/>
            <a:ext cx="12192000" cy="803564"/>
          </a:xfrm>
          <a:prstGeom prst="rect">
            <a:avLst/>
          </a:prstGeom>
        </p:spPr>
      </p:pic>
      <p:pic>
        <p:nvPicPr>
          <p:cNvPr id="27" name="图片 26" descr="5d7578a7f73fefea809f2f8d9e4b400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95171" y="5712037"/>
            <a:ext cx="2796829" cy="1145963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440355" y="1939804"/>
            <a:ext cx="11311290" cy="1442872"/>
            <a:chOff x="623535" y="1632958"/>
            <a:chExt cx="11311290" cy="1442872"/>
          </a:xfrm>
        </p:grpSpPr>
        <p:pic>
          <p:nvPicPr>
            <p:cNvPr id="6" name="Picture 5" descr="C:\Users\Haier\Desktop\1543226041_593723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3535" y="2011346"/>
              <a:ext cx="790476" cy="980329"/>
            </a:xfrm>
            <a:prstGeom prst="rect">
              <a:avLst/>
            </a:prstGeom>
            <a:noFill/>
          </p:spPr>
        </p:pic>
        <p:pic>
          <p:nvPicPr>
            <p:cNvPr id="1030" name="Picture 6" descr="C:\Users\Haier\Desktop\5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648700" y="1632958"/>
              <a:ext cx="3286125" cy="1442872"/>
            </a:xfrm>
            <a:prstGeom prst="rect">
              <a:avLst/>
            </a:prstGeom>
            <a:noFill/>
          </p:spPr>
        </p:pic>
        <p:pic>
          <p:nvPicPr>
            <p:cNvPr id="1031" name="Picture 7" descr="C:\Users\Haier\Desktop\4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62500" y="2002949"/>
              <a:ext cx="3752850" cy="971173"/>
            </a:xfrm>
            <a:prstGeom prst="rect">
              <a:avLst/>
            </a:prstGeom>
            <a:noFill/>
          </p:spPr>
        </p:pic>
        <p:pic>
          <p:nvPicPr>
            <p:cNvPr id="1032" name="Picture 8" descr="C:\Users\Haier\Desktop\6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07549" y="1733550"/>
              <a:ext cx="3247572" cy="1333500"/>
            </a:xfrm>
            <a:prstGeom prst="rect">
              <a:avLst/>
            </a:prstGeom>
            <a:noFill/>
          </p:spPr>
        </p:pic>
      </p:grpSp>
      <p:pic>
        <p:nvPicPr>
          <p:cNvPr id="21" name="图片 20" descr="7c55dccfc257c0612d180aa811af7e0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1427282">
            <a:off x="10407291" y="43014"/>
            <a:ext cx="1749425" cy="144907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7c55dccfc257c0612d180aa811af7e0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150475" y="1905"/>
            <a:ext cx="1749425" cy="1449070"/>
          </a:xfrm>
          <a:prstGeom prst="rect">
            <a:avLst/>
          </a:prstGeom>
        </p:spPr>
      </p:pic>
      <p:pic>
        <p:nvPicPr>
          <p:cNvPr id="17" name="图形 16"/>
          <p:cNvPicPr>
            <a:picLocks noChangeAspect="1"/>
          </p:cNvPicPr>
          <p:nvPr/>
        </p:nvPicPr>
        <p:blipFill>
          <a:blip r:embed="rId2" cstate="print">
            <a:lum bright="42000"/>
          </a:blip>
          <a:srcRect b="19007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  <p:pic>
        <p:nvPicPr>
          <p:cNvPr id="27" name="图片 26" descr="5d7578a7f73fefea809f2f8d9e4b400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96730" y="5943600"/>
            <a:ext cx="2796829" cy="964988"/>
          </a:xfrm>
          <a:prstGeom prst="rect">
            <a:avLst/>
          </a:prstGeom>
        </p:spPr>
      </p:pic>
      <p:pic>
        <p:nvPicPr>
          <p:cNvPr id="3074" name="Picture 2" descr="C:\Users\Haier\Desktop\1543232686_96764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3625" y="833438"/>
            <a:ext cx="3181350" cy="904875"/>
          </a:xfrm>
          <a:prstGeom prst="rect">
            <a:avLst/>
          </a:prstGeom>
          <a:noFill/>
        </p:spPr>
      </p:pic>
      <p:pic>
        <p:nvPicPr>
          <p:cNvPr id="7" name="Picture 3" descr="C:\Users\Thinkpad\Desktop\PNG\1_0002_图层-5-副本.png"/>
          <p:cNvPicPr>
            <a:picLocks noChangeAspect="1" noChangeArrowheads="1"/>
          </p:cNvPicPr>
          <p:nvPr/>
        </p:nvPicPr>
        <p:blipFill>
          <a:blip r:embed="rId5" cstate="email">
            <a:grayscl/>
          </a:blip>
          <a:srcRect/>
          <a:stretch>
            <a:fillRect/>
          </a:stretch>
        </p:blipFill>
        <p:spPr bwMode="auto">
          <a:xfrm rot="6501704">
            <a:off x="455350" y="161224"/>
            <a:ext cx="2108389" cy="194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Haier\Documents\Tencent Files\53537913\FileRecv\6_副本_副本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6058" y="771524"/>
            <a:ext cx="688467" cy="82947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03761" y="2030683"/>
            <a:ext cx="8550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活动一：阅读并概括教材，进行历史解释。</a:t>
            </a:r>
            <a:endParaRPr lang="zh-CN" altLang="en-US" sz="32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45380" y="4059865"/>
            <a:ext cx="183255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CN" altLang="en-US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土地私有</a:t>
            </a:r>
            <a:endParaRPr lang="zh-CN" altLang="en-US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902187" y="2965355"/>
            <a:ext cx="10086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CN" altLang="en-US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庄园</a:t>
            </a:r>
            <a:endParaRPr lang="zh-CN" altLang="en-US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932867" y="4889158"/>
            <a:ext cx="10086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CN" altLang="en-US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幕府</a:t>
            </a:r>
            <a:endParaRPr lang="zh-CN" altLang="en-US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944742" y="3202861"/>
            <a:ext cx="10086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CN" altLang="en-US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天皇</a:t>
            </a:r>
            <a:endParaRPr lang="zh-CN" altLang="en-US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887837" y="4152888"/>
            <a:ext cx="10086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CN" altLang="en-US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武士</a:t>
            </a:r>
            <a:endParaRPr lang="zh-CN" altLang="en-US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712182" y="5162292"/>
            <a:ext cx="142058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CN" altLang="en-US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主从制</a:t>
            </a:r>
            <a:endParaRPr lang="zh-CN" altLang="en-US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70815" y="3075708"/>
            <a:ext cx="38238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1.</a:t>
            </a:r>
            <a:r>
              <a:rPr lang="zh-CN" altLang="en-US" sz="2800" dirty="0" smtClean="0"/>
              <a:t>武士是如何产生的？</a:t>
            </a:r>
            <a:endParaRPr lang="en-US" altLang="zh-CN" sz="2800" dirty="0" smtClean="0"/>
          </a:p>
          <a:p>
            <a:endParaRPr lang="en-US" altLang="zh-CN" sz="2800" dirty="0" smtClean="0"/>
          </a:p>
          <a:p>
            <a:r>
              <a:rPr lang="en-US" altLang="zh-CN" sz="2800" dirty="0" smtClean="0"/>
              <a:t>2.</a:t>
            </a:r>
            <a:r>
              <a:rPr lang="zh-CN" altLang="en-US" sz="2800" dirty="0" smtClean="0"/>
              <a:t>武士与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幕府的关系</a:t>
            </a:r>
            <a:r>
              <a:rPr lang="zh-CN" altLang="en-US" sz="2800" dirty="0" smtClean="0"/>
              <a:t>？</a:t>
            </a:r>
            <a:endParaRPr lang="en-US" altLang="zh-CN" sz="2800" dirty="0" smtClean="0"/>
          </a:p>
          <a:p>
            <a:endParaRPr lang="en-US" altLang="zh-CN" sz="2800" dirty="0" smtClean="0"/>
          </a:p>
          <a:p>
            <a:r>
              <a:rPr lang="en-US" altLang="zh-CN" sz="2800" dirty="0" smtClean="0"/>
              <a:t>3.</a:t>
            </a:r>
            <a:r>
              <a:rPr lang="zh-CN" altLang="en-US" sz="2800" dirty="0" smtClean="0"/>
              <a:t>武士与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天皇的关系</a:t>
            </a:r>
            <a:r>
              <a:rPr lang="zh-CN" altLang="en-US" sz="2800" dirty="0" smtClean="0"/>
              <a:t>？</a:t>
            </a:r>
            <a:endParaRPr lang="zh-CN" altLang="en-US" sz="28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7c55dccfc257c0612d180aa811af7e0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150475" y="1905"/>
            <a:ext cx="1749425" cy="1449070"/>
          </a:xfrm>
          <a:prstGeom prst="rect">
            <a:avLst/>
          </a:prstGeom>
        </p:spPr>
      </p:pic>
      <p:pic>
        <p:nvPicPr>
          <p:cNvPr id="17" name="图形 16"/>
          <p:cNvPicPr>
            <a:picLocks noChangeAspect="1"/>
          </p:cNvPicPr>
          <p:nvPr/>
        </p:nvPicPr>
        <p:blipFill>
          <a:blip r:embed="rId2" cstate="print">
            <a:lum bright="42000"/>
          </a:blip>
          <a:srcRect b="19007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  <p:pic>
        <p:nvPicPr>
          <p:cNvPr id="27" name="图片 26" descr="5d7578a7f73fefea809f2f8d9e4b400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96730" y="5943600"/>
            <a:ext cx="2796829" cy="96498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497965" y="1162050"/>
            <a:ext cx="39636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1.</a:t>
            </a:r>
            <a:r>
              <a:rPr lang="zh-CN" altLang="en-US" sz="2800" b="1" dirty="0" smtClean="0"/>
              <a:t>武士是如何产生的？</a:t>
            </a:r>
            <a:endParaRPr lang="zh-CN" altLang="en-US" sz="2800" b="1" dirty="0"/>
          </a:p>
        </p:txBody>
      </p:sp>
      <p:sp>
        <p:nvSpPr>
          <p:cNvPr id="2" name="文本框 1"/>
          <p:cNvSpPr txBox="1"/>
          <p:nvPr/>
        </p:nvSpPr>
        <p:spPr>
          <a:xfrm>
            <a:off x="1578610" y="2698750"/>
            <a:ext cx="3709670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 dirty="0" smtClean="0">
                <a:sym typeface="+mn-ea"/>
              </a:rPr>
              <a:t>2.</a:t>
            </a:r>
            <a:r>
              <a:rPr lang="zh-CN" altLang="en-US" sz="2800" b="1" dirty="0" smtClean="0">
                <a:sym typeface="+mn-ea"/>
              </a:rPr>
              <a:t>武士与</a:t>
            </a:r>
            <a:r>
              <a:rPr lang="zh-CN" altLang="en-US" sz="2800" b="1" dirty="0" smtClean="0">
                <a:solidFill>
                  <a:srgbClr val="FF0000"/>
                </a:solidFill>
                <a:sym typeface="+mn-ea"/>
              </a:rPr>
              <a:t>幕府的关系</a:t>
            </a:r>
            <a:r>
              <a:rPr lang="zh-CN" altLang="en-US" sz="2800" b="1" dirty="0" smtClean="0">
                <a:sym typeface="+mn-ea"/>
              </a:rPr>
              <a:t>？</a:t>
            </a:r>
            <a:endParaRPr lang="zh-CN" altLang="en-US" sz="2800" b="1" dirty="0"/>
          </a:p>
        </p:txBody>
      </p:sp>
      <p:sp>
        <p:nvSpPr>
          <p:cNvPr id="3" name="文本框 2"/>
          <p:cNvSpPr txBox="1"/>
          <p:nvPr/>
        </p:nvSpPr>
        <p:spPr>
          <a:xfrm>
            <a:off x="1578610" y="4382770"/>
            <a:ext cx="3709670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 dirty="0" smtClean="0">
                <a:sym typeface="+mn-ea"/>
              </a:rPr>
              <a:t>3.</a:t>
            </a:r>
            <a:r>
              <a:rPr lang="zh-CN" altLang="en-US" sz="2800" b="1" dirty="0" smtClean="0">
                <a:sym typeface="+mn-ea"/>
              </a:rPr>
              <a:t>武士与</a:t>
            </a:r>
            <a:r>
              <a:rPr lang="zh-CN" altLang="en-US" sz="2800" b="1" dirty="0" smtClean="0">
                <a:solidFill>
                  <a:srgbClr val="FF0000"/>
                </a:solidFill>
                <a:sym typeface="+mn-ea"/>
              </a:rPr>
              <a:t>天皇的关系</a:t>
            </a:r>
            <a:r>
              <a:rPr lang="zh-CN" altLang="en-US" sz="2800" b="1" dirty="0" smtClean="0">
                <a:sym typeface="+mn-ea"/>
              </a:rPr>
              <a:t>？</a:t>
            </a:r>
            <a:endParaRPr lang="zh-CN" altLang="en-US" sz="2800" b="1" dirty="0"/>
          </a:p>
        </p:txBody>
      </p:sp>
      <p:sp>
        <p:nvSpPr>
          <p:cNvPr id="4" name="文本框 3"/>
          <p:cNvSpPr txBox="1"/>
          <p:nvPr/>
        </p:nvSpPr>
        <p:spPr>
          <a:xfrm>
            <a:off x="2903855" y="1614170"/>
            <a:ext cx="832421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 dirty="0">
                <a:solidFill>
                  <a:schemeClr val="tx1"/>
                </a:solidFill>
              </a:rPr>
              <a:t>土地私有，庄园建立。为保护庄园，地方豪强</a:t>
            </a:r>
            <a:r>
              <a:rPr lang="zh-CN" altLang="zh-CN" sz="2800" dirty="0" smtClean="0">
                <a:solidFill>
                  <a:schemeClr val="tx1"/>
                </a:solidFill>
              </a:rPr>
              <a:t>组成</a:t>
            </a:r>
            <a:r>
              <a:rPr lang="zh-CN" altLang="en-US" sz="2800" dirty="0" smtClean="0">
                <a:solidFill>
                  <a:schemeClr val="tx1"/>
                </a:solidFill>
              </a:rPr>
              <a:t>血缘关系为基础</a:t>
            </a:r>
            <a:r>
              <a:rPr lang="zh-CN" altLang="zh-CN" sz="2800" dirty="0" smtClean="0">
                <a:solidFill>
                  <a:schemeClr val="tx1"/>
                </a:solidFill>
              </a:rPr>
              <a:t>军事</a:t>
            </a:r>
            <a:r>
              <a:rPr lang="zh-CN" altLang="en-US" sz="2800" dirty="0" smtClean="0">
                <a:solidFill>
                  <a:schemeClr val="tx1"/>
                </a:solidFill>
              </a:rPr>
              <a:t>武装</a:t>
            </a:r>
            <a:r>
              <a:rPr lang="zh-CN" altLang="zh-CN" sz="2800" dirty="0" smtClean="0">
                <a:solidFill>
                  <a:schemeClr val="tx1"/>
                </a:solidFill>
              </a:rPr>
              <a:t>集团</a:t>
            </a:r>
            <a:r>
              <a:rPr lang="zh-CN" altLang="zh-CN" sz="2800" dirty="0">
                <a:solidFill>
                  <a:schemeClr val="tx1"/>
                </a:solidFill>
              </a:rPr>
              <a:t>，武士产生。</a:t>
            </a:r>
            <a:endParaRPr lang="zh-CN" altLang="zh-CN" sz="2800" dirty="0">
              <a:solidFill>
                <a:schemeClr val="tx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03855" y="3220720"/>
            <a:ext cx="813498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武士集团首领获</a:t>
            </a:r>
            <a:r>
              <a:rPr lang="en-US" altLang="zh-CN" sz="2800" dirty="0"/>
              <a:t>“</a:t>
            </a:r>
            <a:r>
              <a:rPr lang="zh-CN" altLang="en-US" sz="2800" dirty="0"/>
              <a:t>征夷大将军</a:t>
            </a:r>
            <a:r>
              <a:rPr lang="en-US" altLang="zh-CN" sz="2800" dirty="0"/>
              <a:t>”</a:t>
            </a:r>
            <a:r>
              <a:rPr lang="zh-CN" altLang="en-US" sz="2800" dirty="0"/>
              <a:t>称号</a:t>
            </a:r>
            <a:r>
              <a:rPr lang="zh-CN" altLang="en-US" sz="2800" dirty="0" smtClean="0"/>
              <a:t>，建立幕府。</a:t>
            </a:r>
            <a:r>
              <a:rPr lang="zh-CN" altLang="en-US" sz="2800" dirty="0"/>
              <a:t>武士和幕府将军是</a:t>
            </a:r>
            <a:r>
              <a:rPr lang="zh-CN" altLang="en-US" sz="2800" dirty="0">
                <a:solidFill>
                  <a:srgbClr val="FF0000"/>
                </a:solidFill>
              </a:rPr>
              <a:t>主从关系</a:t>
            </a:r>
            <a:r>
              <a:rPr lang="zh-CN" altLang="en-US" sz="2800" dirty="0"/>
              <a:t>。</a:t>
            </a:r>
            <a:endParaRPr lang="zh-CN" altLang="en-US" sz="2800" dirty="0"/>
          </a:p>
        </p:txBody>
      </p:sp>
      <p:sp>
        <p:nvSpPr>
          <p:cNvPr id="6" name="文本框 5"/>
          <p:cNvSpPr txBox="1"/>
          <p:nvPr/>
        </p:nvSpPr>
        <p:spPr>
          <a:xfrm>
            <a:off x="2903855" y="4989195"/>
            <a:ext cx="77857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天皇</a:t>
            </a:r>
            <a:r>
              <a:rPr lang="zh-CN" altLang="en-US" sz="2800">
                <a:solidFill>
                  <a:srgbClr val="FF0000"/>
                </a:solidFill>
              </a:rPr>
              <a:t>大权旁落</a:t>
            </a:r>
            <a:r>
              <a:rPr lang="zh-CN" altLang="en-US" sz="2800"/>
              <a:t>，武士阶层</a:t>
            </a:r>
            <a:r>
              <a:rPr lang="zh-CN" altLang="en-US" sz="2800">
                <a:solidFill>
                  <a:srgbClr val="FF0000"/>
                </a:solidFill>
              </a:rPr>
              <a:t>掌握</a:t>
            </a:r>
            <a:r>
              <a:rPr lang="zh-CN" altLang="en-US" sz="2800"/>
              <a:t>国家大权。</a:t>
            </a:r>
            <a:endParaRPr lang="zh-CN" altLang="en-US" sz="280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7c55dccfc257c0612d180aa811af7e0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150475" y="1905"/>
            <a:ext cx="1749425" cy="1449070"/>
          </a:xfrm>
          <a:prstGeom prst="rect">
            <a:avLst/>
          </a:prstGeom>
        </p:spPr>
      </p:pic>
      <p:pic>
        <p:nvPicPr>
          <p:cNvPr id="17" name="图形 16"/>
          <p:cNvPicPr>
            <a:picLocks noChangeAspect="1"/>
          </p:cNvPicPr>
          <p:nvPr/>
        </p:nvPicPr>
        <p:blipFill>
          <a:blip r:embed="rId2" cstate="print">
            <a:lum bright="42000"/>
          </a:blip>
          <a:srcRect b="19007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  <p:pic>
        <p:nvPicPr>
          <p:cNvPr id="27" name="图片 26" descr="5d7578a7f73fefea809f2f8d9e4b400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96730" y="5943600"/>
            <a:ext cx="2796829" cy="964988"/>
          </a:xfrm>
          <a:prstGeom prst="rect">
            <a:avLst/>
          </a:prstGeom>
        </p:spPr>
      </p:pic>
      <p:pic>
        <p:nvPicPr>
          <p:cNvPr id="10" name="图片 5" descr="F20120222164908007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078" y="1207804"/>
            <a:ext cx="3082248" cy="3586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图片 6" descr="t01b92beefade5199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3569" y="1217964"/>
            <a:ext cx="3020602" cy="3590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314873" y="4910104"/>
            <a:ext cx="3702299" cy="10772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3200" dirty="0"/>
              <a:t>镰仓</a:t>
            </a:r>
            <a:r>
              <a:rPr lang="zh-CN" altLang="en-US" sz="3200" dirty="0" smtClean="0"/>
              <a:t>幕府</a:t>
            </a:r>
            <a:endParaRPr lang="en-US" altLang="zh-CN" sz="3200" dirty="0" smtClean="0"/>
          </a:p>
          <a:p>
            <a:pPr algn="ctr"/>
            <a:r>
              <a:rPr lang="zh-CN" altLang="en-US" sz="3200" dirty="0" smtClean="0"/>
              <a:t>（</a:t>
            </a:r>
            <a:r>
              <a:rPr lang="en-US" altLang="zh-CN" sz="3200" dirty="0"/>
              <a:t>1185-1333</a:t>
            </a:r>
            <a:r>
              <a:rPr lang="zh-CN" altLang="en-US" sz="3200" dirty="0"/>
              <a:t>）</a:t>
            </a:r>
            <a:endParaRPr lang="zh-CN" altLang="en-US" sz="3200" dirty="0"/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4206562" y="4909532"/>
            <a:ext cx="3456516" cy="10772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zh-CN" altLang="en-US" sz="3200" dirty="0"/>
              <a:t>室町</a:t>
            </a:r>
            <a:r>
              <a:rPr lang="zh-CN" altLang="en-US" sz="3200" dirty="0" smtClean="0"/>
              <a:t>幕府</a:t>
            </a:r>
            <a:endParaRPr lang="en-US" altLang="zh-CN" sz="3200" dirty="0" smtClean="0"/>
          </a:p>
          <a:p>
            <a:pPr algn="ctr"/>
            <a:r>
              <a:rPr lang="zh-CN" altLang="en-US" sz="3200" dirty="0" smtClean="0"/>
              <a:t>（</a:t>
            </a:r>
            <a:r>
              <a:rPr lang="en-US" altLang="zh-CN" sz="3200" dirty="0"/>
              <a:t>1336-1573</a:t>
            </a:r>
            <a:r>
              <a:rPr lang="zh-CN" altLang="en-US" sz="3200" dirty="0"/>
              <a:t>）</a:t>
            </a:r>
            <a:endParaRPr lang="zh-CN" altLang="en-US" sz="3200" dirty="0"/>
          </a:p>
        </p:txBody>
      </p:sp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7820800" y="4910103"/>
            <a:ext cx="3456516" cy="10772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zh-CN" altLang="en-US" sz="3200" dirty="0"/>
              <a:t>德川</a:t>
            </a:r>
            <a:r>
              <a:rPr lang="zh-CN" altLang="en-US" sz="3200" dirty="0" smtClean="0"/>
              <a:t>幕府</a:t>
            </a:r>
            <a:endParaRPr lang="en-US" altLang="zh-CN" sz="3200" dirty="0" smtClean="0"/>
          </a:p>
          <a:p>
            <a:pPr algn="ctr"/>
            <a:r>
              <a:rPr lang="zh-CN" altLang="en-US" sz="3200" dirty="0" smtClean="0"/>
              <a:t>（</a:t>
            </a:r>
            <a:r>
              <a:rPr lang="en-US" altLang="zh-CN" sz="3200" dirty="0"/>
              <a:t>1603-</a:t>
            </a:r>
            <a:r>
              <a:rPr lang="en-US" altLang="zh-CN" sz="3200" dirty="0">
                <a:solidFill>
                  <a:srgbClr val="FF0000"/>
                </a:solidFill>
              </a:rPr>
              <a:t>1867</a:t>
            </a:r>
            <a:r>
              <a:rPr lang="zh-CN" altLang="en-US" sz="3200" dirty="0"/>
              <a:t>）</a:t>
            </a:r>
            <a:endParaRPr lang="zh-CN" altLang="en-US" sz="3200" dirty="0"/>
          </a:p>
        </p:txBody>
      </p:sp>
      <p:pic>
        <p:nvPicPr>
          <p:cNvPr id="2" name="图片 1" descr="t01120a93a4d09f11e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06875" y="1192530"/>
            <a:ext cx="3237230" cy="364109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形 16"/>
          <p:cNvPicPr>
            <a:picLocks noChangeAspect="1"/>
          </p:cNvPicPr>
          <p:nvPr/>
        </p:nvPicPr>
        <p:blipFill>
          <a:blip r:embed="rId1" cstate="print">
            <a:lum bright="42000"/>
          </a:blip>
          <a:srcRect b="19007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  <p:pic>
        <p:nvPicPr>
          <p:cNvPr id="27" name="图片 26" descr="5d7578a7f73fefea809f2f8d9e4b400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96730" y="5943600"/>
            <a:ext cx="2796829" cy="964988"/>
          </a:xfrm>
          <a:prstGeom prst="rect">
            <a:avLst/>
          </a:prstGeom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131360" y="250033"/>
            <a:ext cx="8356600" cy="5835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algn="just">
              <a:defRPr sz="3200" b="1">
                <a:solidFill>
                  <a:schemeClr val="dk1"/>
                </a:solidFill>
                <a:latin typeface="楷体" panose="02010609060101010101" charset="-122"/>
                <a:ea typeface="楷体" panose="02010609060101010101" charset="-122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zh-CN" altLang="en-US" dirty="0" smtClean="0">
                <a:solidFill>
                  <a:srgbClr val="00B0F0"/>
                </a:solidFill>
                <a:effectLst/>
                <a:sym typeface="+mn-ea"/>
              </a:rPr>
              <a:t>德</a:t>
            </a:r>
            <a:r>
              <a:rPr lang="zh-CN" altLang="en-US" dirty="0">
                <a:solidFill>
                  <a:srgbClr val="00B0F0"/>
                </a:solidFill>
                <a:effectLst/>
                <a:sym typeface="+mn-ea"/>
              </a:rPr>
              <a:t>川幕府</a:t>
            </a:r>
            <a:r>
              <a:rPr lang="zh-CN" altLang="en-US" dirty="0" smtClean="0">
                <a:solidFill>
                  <a:srgbClr val="00B0F0"/>
                </a:solidFill>
                <a:effectLst/>
                <a:sym typeface="+mn-ea"/>
              </a:rPr>
              <a:t>统治</a:t>
            </a:r>
            <a:r>
              <a:rPr lang="zh-CN" altLang="en-US" dirty="0" smtClean="0">
                <a:solidFill>
                  <a:srgbClr val="FF0000"/>
                </a:solidFill>
                <a:effectLst/>
                <a:sym typeface="+mn-ea"/>
              </a:rPr>
              <a:t>（</a:t>
            </a:r>
            <a:r>
              <a:rPr lang="zh-CN" altLang="en-US" dirty="0">
                <a:solidFill>
                  <a:srgbClr val="FF0000"/>
                </a:solidFill>
                <a:effectLst/>
                <a:sym typeface="+mn-ea"/>
              </a:rPr>
              <a:t>幕藩体制）</a:t>
            </a:r>
            <a:endParaRPr lang="zh-CN" altLang="en-US" dirty="0">
              <a:solidFill>
                <a:srgbClr val="FF0000"/>
              </a:solidFill>
              <a:effectLst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708090" y="970194"/>
            <a:ext cx="5861685" cy="5433060"/>
            <a:chOff x="0" y="994410"/>
            <a:chExt cx="5861685" cy="5433060"/>
          </a:xfrm>
        </p:grpSpPr>
        <p:pic>
          <p:nvPicPr>
            <p:cNvPr id="7" name="Picture 2" descr="等级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961" r="41602" b="6780"/>
            <a:stretch>
              <a:fillRect/>
            </a:stretch>
          </p:blipFill>
          <p:spPr bwMode="auto">
            <a:xfrm>
              <a:off x="0" y="4018280"/>
              <a:ext cx="2208530" cy="2409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3"/>
            <p:cNvSpPr txBox="1">
              <a:spLocks noChangeArrowheads="1"/>
            </p:cNvSpPr>
            <p:nvPr/>
          </p:nvSpPr>
          <p:spPr bwMode="auto">
            <a:xfrm>
              <a:off x="2141855" y="1410335"/>
              <a:ext cx="1825625" cy="43561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zh-CN" altLang="en-US" sz="2800" b="1" dirty="0">
                  <a:latin typeface="+mn-ea"/>
                  <a:ea typeface="+mn-ea"/>
                </a:rPr>
                <a:t>大权旁落</a:t>
              </a:r>
              <a:endParaRPr lang="zh-CN" altLang="en-US" sz="2800" b="1" dirty="0">
                <a:latin typeface="+mn-ea"/>
                <a:ea typeface="+mn-ea"/>
              </a:endParaRPr>
            </a:p>
          </p:txBody>
        </p:sp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1937385" y="2157730"/>
              <a:ext cx="2812415" cy="52197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>
                <a:lnSpc>
                  <a:spcPct val="100000"/>
                </a:lnSpc>
                <a:spcBef>
                  <a:spcPct val="50000"/>
                </a:spcBef>
              </a:pPr>
              <a:r>
                <a:rPr lang="zh-CN" altLang="en-US" sz="2800" b="1" dirty="0">
                  <a:solidFill>
                    <a:srgbClr val="FF0000"/>
                  </a:solidFill>
                  <a:latin typeface="+mn-ea"/>
                  <a:ea typeface="+mn-ea"/>
                </a:rPr>
                <a:t>掌握实</a:t>
              </a:r>
              <a:r>
                <a:rPr lang="zh-CN" altLang="en-US" sz="2800" b="1" dirty="0" smtClean="0">
                  <a:solidFill>
                    <a:srgbClr val="FF0000"/>
                  </a:solidFill>
                  <a:latin typeface="+mn-ea"/>
                  <a:ea typeface="+mn-ea"/>
                </a:rPr>
                <a:t>权（幕）</a:t>
              </a:r>
              <a:endParaRPr lang="zh-CN" altLang="en-US" sz="2800" b="1" dirty="0">
                <a:solidFill>
                  <a:srgbClr val="FF0000"/>
                </a:solidFill>
                <a:latin typeface="+mn-ea"/>
                <a:ea typeface="+mn-ea"/>
              </a:endParaRPr>
            </a:p>
          </p:txBody>
        </p:sp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1929765" y="2910840"/>
              <a:ext cx="2820035" cy="43561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zh-CN" altLang="en-US" sz="2800" b="1" dirty="0">
                  <a:latin typeface="+mn-ea"/>
                  <a:ea typeface="+mn-ea"/>
                </a:rPr>
                <a:t>效忠将</a:t>
              </a:r>
              <a:r>
                <a:rPr lang="zh-CN" altLang="en-US" sz="2800" b="1" dirty="0" smtClean="0">
                  <a:latin typeface="+mn-ea"/>
                  <a:ea typeface="+mn-ea"/>
                </a:rPr>
                <a:t>军（藩）   </a:t>
              </a:r>
              <a:endParaRPr lang="zh-CN" altLang="en-US" sz="2800" b="1" dirty="0">
                <a:latin typeface="+mn-ea"/>
                <a:ea typeface="+mn-ea"/>
              </a:endParaRP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1949450" y="3464560"/>
              <a:ext cx="2211070" cy="43561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zh-CN" altLang="en-US" sz="2800" b="1" dirty="0">
                  <a:solidFill>
                    <a:srgbClr val="FF0000"/>
                  </a:solidFill>
                  <a:latin typeface="+mn-ea"/>
                  <a:ea typeface="+mn-ea"/>
                </a:rPr>
                <a:t>统治基础</a:t>
              </a:r>
              <a:endParaRPr lang="zh-CN" altLang="en-US" sz="2800" b="1" dirty="0">
                <a:solidFill>
                  <a:srgbClr val="FF0000"/>
                </a:solidFill>
                <a:latin typeface="+mn-ea"/>
                <a:ea typeface="+mn-ea"/>
              </a:endParaRPr>
            </a:p>
          </p:txBody>
        </p:sp>
        <p:sp>
          <p:nvSpPr>
            <p:cNvPr id="12" name="AutoShape 11"/>
            <p:cNvSpPr/>
            <p:nvPr/>
          </p:nvSpPr>
          <p:spPr bwMode="auto">
            <a:xfrm>
              <a:off x="4432300" y="1982470"/>
              <a:ext cx="123190" cy="2252980"/>
            </a:xfrm>
            <a:prstGeom prst="rightBrace">
              <a:avLst>
                <a:gd name="adj1" fmla="val 428522"/>
                <a:gd name="adj2" fmla="val 49992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CN" altLang="en-US">
                <a:latin typeface="+mn-ea"/>
                <a:ea typeface="+mn-ea"/>
              </a:endParaRPr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5248275" y="2225675"/>
              <a:ext cx="613410" cy="1765935"/>
            </a:xfrm>
            <a:prstGeom prst="rect">
              <a:avLst/>
            </a:prstGeom>
            <a:noFill/>
            <a:ln w="9525">
              <a:solidFill>
                <a:schemeClr val="tx1">
                  <a:lumMod val="95000"/>
                  <a:lumOff val="5000"/>
                </a:schemeClr>
              </a:solidFill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zh-CN" altLang="en-US" sz="2800" b="1" dirty="0">
                  <a:latin typeface="+mn-ea"/>
                  <a:ea typeface="+mn-ea"/>
                </a:rPr>
                <a:t>统治阶级</a:t>
              </a:r>
              <a:endParaRPr lang="zh-CN" altLang="en-US" sz="2800" b="1" dirty="0">
                <a:latin typeface="+mn-ea"/>
                <a:ea typeface="+mn-ea"/>
              </a:endParaRPr>
            </a:p>
          </p:txBody>
        </p:sp>
        <p:sp>
          <p:nvSpPr>
            <p:cNvPr id="14" name="AutoShape 13"/>
            <p:cNvSpPr/>
            <p:nvPr/>
          </p:nvSpPr>
          <p:spPr bwMode="auto">
            <a:xfrm>
              <a:off x="2208663" y="4460902"/>
              <a:ext cx="94451" cy="1523893"/>
            </a:xfrm>
            <a:prstGeom prst="rightBrace">
              <a:avLst>
                <a:gd name="adj1" fmla="val 201668"/>
                <a:gd name="adj2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zh-CN" altLang="en-US">
                <a:latin typeface="+mn-ea"/>
                <a:ea typeface="+mn-ea"/>
              </a:endParaRPr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2340610" y="4961890"/>
              <a:ext cx="2408555" cy="521970"/>
            </a:xfrm>
            <a:prstGeom prst="rect">
              <a:avLst/>
            </a:prstGeom>
            <a:noFill/>
            <a:ln w="9525">
              <a:solidFill>
                <a:schemeClr val="tx1">
                  <a:lumMod val="95000"/>
                  <a:lumOff val="5000"/>
                </a:schemeClr>
              </a:solidFill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zh-CN" altLang="en-US" sz="2800" b="1" dirty="0">
                  <a:latin typeface="+mn-ea"/>
                  <a:ea typeface="+mn-ea"/>
                </a:rPr>
                <a:t>被统治阶级</a:t>
              </a:r>
              <a:endParaRPr lang="zh-CN" altLang="en-US" sz="2800" b="1" dirty="0">
                <a:latin typeface="+mn-ea"/>
                <a:ea typeface="+mn-ea"/>
              </a:endParaRP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135" y="994410"/>
              <a:ext cx="1946910" cy="3023870"/>
            </a:xfrm>
            <a:prstGeom prst="rect">
              <a:avLst/>
            </a:prstGeom>
          </p:spPr>
        </p:pic>
      </p:grpSp>
      <p:sp>
        <p:nvSpPr>
          <p:cNvPr id="18" name="星形: 五角 5"/>
          <p:cNvSpPr/>
          <p:nvPr/>
        </p:nvSpPr>
        <p:spPr>
          <a:xfrm>
            <a:off x="1246247" y="2012544"/>
            <a:ext cx="767771" cy="566798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7700547" y="2525266"/>
            <a:ext cx="5930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200" b="1" dirty="0"/>
              <a:t>士</a:t>
            </a:r>
            <a:endParaRPr lang="zh-CN" altLang="zh-CN" sz="3200" b="1" dirty="0"/>
          </a:p>
        </p:txBody>
      </p:sp>
      <p:sp>
        <p:nvSpPr>
          <p:cNvPr id="3" name="矩形 2"/>
          <p:cNvSpPr/>
          <p:nvPr/>
        </p:nvSpPr>
        <p:spPr>
          <a:xfrm>
            <a:off x="8782892" y="2282117"/>
            <a:ext cx="2420620" cy="1445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1" dirty="0" smtClean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  <a:sym typeface="+mn-ea"/>
              </a:rPr>
              <a:t>权力世袭</a:t>
            </a:r>
            <a:endParaRPr lang="en-US" altLang="zh-CN" sz="4400" b="1" dirty="0" smtClean="0">
              <a:solidFill>
                <a:srgbClr val="FF0000"/>
              </a:solidFill>
              <a:latin typeface="华文行楷" panose="02010800040101010101" pitchFamily="2" charset="-122"/>
              <a:ea typeface="华文行楷" panose="02010800040101010101" pitchFamily="2" charset="-122"/>
              <a:sym typeface="+mn-ea"/>
            </a:endParaRPr>
          </a:p>
          <a:p>
            <a:r>
              <a:rPr lang="zh-CN" altLang="en-US" sz="4400" b="1" dirty="0" smtClean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  <a:sym typeface="+mn-ea"/>
              </a:rPr>
              <a:t>等级森严</a:t>
            </a:r>
            <a:endParaRPr lang="en-US" altLang="zh-CN" sz="4400" b="1" dirty="0" smtClean="0">
              <a:solidFill>
                <a:srgbClr val="FF0000"/>
              </a:solidFill>
              <a:latin typeface="华文行楷" panose="02010800040101010101" pitchFamily="2" charset="-122"/>
              <a:ea typeface="华文行楷" panose="02010800040101010101" pitchFamily="2" charset="-122"/>
              <a:sym typeface="+mn-ea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形 16"/>
          <p:cNvPicPr>
            <a:picLocks noChangeAspect="1"/>
          </p:cNvPicPr>
          <p:nvPr/>
        </p:nvPicPr>
        <p:blipFill>
          <a:blip r:embed="rId1" cstate="print">
            <a:lum bright="42000"/>
          </a:blip>
          <a:srcRect b="19007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  <p:pic>
        <p:nvPicPr>
          <p:cNvPr id="27" name="图片 26" descr="5d7578a7f73fefea809f2f8d9e4b400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96730" y="5943600"/>
            <a:ext cx="2796829" cy="964988"/>
          </a:xfrm>
          <a:prstGeom prst="rect">
            <a:avLst/>
          </a:prstGeom>
        </p:spPr>
      </p:pic>
      <p:pic>
        <p:nvPicPr>
          <p:cNvPr id="5" name="Picture 3" descr="C:\Users\Thinkpad\Desktop\PNG\1_0002_图层-5-副本.png"/>
          <p:cNvPicPr>
            <a:picLocks noChangeAspect="1" noChangeArrowheads="1"/>
          </p:cNvPicPr>
          <p:nvPr/>
        </p:nvPicPr>
        <p:blipFill>
          <a:blip r:embed="rId3" cstate="email">
            <a:grayscl/>
          </a:blip>
          <a:srcRect/>
          <a:stretch>
            <a:fillRect/>
          </a:stretch>
        </p:blipFill>
        <p:spPr bwMode="auto">
          <a:xfrm rot="6501704">
            <a:off x="-172179" y="-59907"/>
            <a:ext cx="2108389" cy="194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Haier\Documents\Tencent Files\53537913\FileRecv\6_副本_副本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458" y="556729"/>
            <a:ext cx="688467" cy="829479"/>
          </a:xfrm>
          <a:prstGeom prst="rect">
            <a:avLst/>
          </a:prstGeom>
          <a:noFill/>
        </p:spPr>
      </p:pic>
      <p:grpSp>
        <p:nvGrpSpPr>
          <p:cNvPr id="2" name="组合 1"/>
          <p:cNvGrpSpPr/>
          <p:nvPr/>
        </p:nvGrpSpPr>
        <p:grpSpPr>
          <a:xfrm>
            <a:off x="1795102" y="556729"/>
            <a:ext cx="3209524" cy="914286"/>
            <a:chOff x="1621785" y="697593"/>
            <a:chExt cx="3209524" cy="914286"/>
          </a:xfrm>
        </p:grpSpPr>
        <p:pic>
          <p:nvPicPr>
            <p:cNvPr id="4098" name="Picture 2" descr="C:\Users\Haier\Desktop\1543232854_649061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21785" y="697593"/>
              <a:ext cx="3209524" cy="914286"/>
            </a:xfrm>
            <a:prstGeom prst="rect">
              <a:avLst/>
            </a:prstGeom>
            <a:noFill/>
          </p:spPr>
        </p:pic>
        <p:pic>
          <p:nvPicPr>
            <p:cNvPr id="4100" name="Picture 4" descr="C:\Users\Haier\Desktop\1543233265_875122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307977" y="755995"/>
              <a:ext cx="828675" cy="762000"/>
            </a:xfrm>
            <a:prstGeom prst="rect">
              <a:avLst/>
            </a:prstGeom>
            <a:noFill/>
          </p:spPr>
        </p:pic>
      </p:grpSp>
      <p:sp>
        <p:nvSpPr>
          <p:cNvPr id="10" name="矩形 9"/>
          <p:cNvSpPr/>
          <p:nvPr/>
        </p:nvSpPr>
        <p:spPr>
          <a:xfrm>
            <a:off x="255842" y="2272723"/>
            <a:ext cx="1143257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        德川幕府时期，随着商品经济发展，臣属于大名的</a:t>
            </a:r>
            <a:r>
              <a:rPr lang="zh-CN" altLang="en-US" sz="3200" dirty="0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下级武士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一般</a:t>
            </a:r>
            <a:r>
              <a:rPr lang="zh-CN" altLang="en-US" sz="3200" dirty="0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没有领地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，成为</a:t>
            </a:r>
            <a:r>
              <a:rPr lang="zh-CN" altLang="en-US" sz="3200" dirty="0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俸禄武士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，生活来源完全依赖于从主君手中领取的禄米。据估计，他们的平均收入在</a:t>
            </a:r>
            <a:r>
              <a:rPr lang="en-US" altLang="zh-CN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35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石以下，处于</a:t>
            </a:r>
            <a:r>
              <a:rPr lang="zh-CN" altLang="en-US" sz="3200" dirty="0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和农民同样的经济水平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。                               </a:t>
            </a:r>
            <a:r>
              <a:rPr lang="en-US" altLang="zh-CN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—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诺曼</a:t>
            </a:r>
            <a:r>
              <a:rPr lang="en-US" altLang="zh-CN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《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日本维史</a:t>
            </a:r>
            <a:r>
              <a:rPr lang="en-US" altLang="zh-CN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》</a:t>
            </a:r>
            <a:endParaRPr lang="zh-CN" altLang="en-US" sz="3200" dirty="0" smtClean="0"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</a:endParaRPr>
          </a:p>
        </p:txBody>
      </p:sp>
      <p:sp>
        <p:nvSpPr>
          <p:cNvPr id="12" name="TextBox 5"/>
          <p:cNvSpPr txBox="1"/>
          <p:nvPr/>
        </p:nvSpPr>
        <p:spPr>
          <a:xfrm>
            <a:off x="255842" y="4460553"/>
            <a:ext cx="114966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      随着资本主义关系的发展，迫于生计，下级武士从事</a:t>
            </a:r>
            <a:r>
              <a:rPr lang="zh-CN" altLang="en-US" sz="3200" dirty="0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手工业者，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武家之中有</a:t>
            </a:r>
            <a:r>
              <a:rPr lang="zh-CN" altLang="en-US" sz="3200" dirty="0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过半数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。</a:t>
            </a:r>
            <a:r>
              <a:rPr lang="en-US" altLang="zh-CN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……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在</a:t>
            </a:r>
            <a:r>
              <a:rPr lang="en-US" altLang="zh-CN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250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家</a:t>
            </a:r>
            <a:r>
              <a:rPr lang="zh-CN" altLang="en-US" sz="3200" dirty="0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商家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之中，本人是</a:t>
            </a:r>
            <a:r>
              <a:rPr lang="zh-CN" altLang="en-US" sz="3200" dirty="0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武士、浪人的就有</a:t>
            </a:r>
            <a:r>
              <a:rPr lang="en-US" altLang="zh-CN" sz="3200" dirty="0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48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家。                    </a:t>
            </a:r>
            <a:r>
              <a:rPr lang="en-US" altLang="zh-CN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—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本庄荣治郎</a:t>
            </a:r>
            <a:r>
              <a:rPr lang="en-US" altLang="zh-CN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《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日本社会经济史</a:t>
            </a:r>
            <a:r>
              <a:rPr lang="en-US" altLang="zh-CN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》</a:t>
            </a:r>
            <a:endParaRPr lang="zh-CN" altLang="en-US" sz="3200" dirty="0" smtClean="0"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776106" y="1562221"/>
            <a:ext cx="83920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3200" dirty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根据材料，思考武士阶层发生了</a:t>
            </a:r>
            <a:r>
              <a:rPr lang="zh-CN" altLang="zh-CN" sz="32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怎样的变化</a:t>
            </a:r>
            <a:r>
              <a:rPr lang="zh-CN" altLang="zh-CN" sz="3200" dirty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？</a:t>
            </a:r>
            <a:endParaRPr lang="zh-CN" altLang="en-US" sz="3200" dirty="0"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7c55dccfc257c0612d180aa811af7e0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150475" y="1905"/>
            <a:ext cx="1749425" cy="1449070"/>
          </a:xfrm>
          <a:prstGeom prst="rect">
            <a:avLst/>
          </a:prstGeom>
        </p:spPr>
      </p:pic>
      <p:pic>
        <p:nvPicPr>
          <p:cNvPr id="17" name="图形 16"/>
          <p:cNvPicPr>
            <a:picLocks noChangeAspect="1"/>
          </p:cNvPicPr>
          <p:nvPr/>
        </p:nvPicPr>
        <p:blipFill>
          <a:blip r:embed="rId2" cstate="print">
            <a:lum bright="42000"/>
          </a:blip>
          <a:srcRect b="19007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  <p:pic>
        <p:nvPicPr>
          <p:cNvPr id="27" name="图片 26" descr="5d7578a7f73fefea809f2f8d9e4b400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96730" y="5943600"/>
            <a:ext cx="2796829" cy="9649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7278" y="1824921"/>
            <a:ext cx="105207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        </a:t>
            </a:r>
            <a:r>
              <a:rPr lang="zh-CN" altLang="zh-CN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下级</a:t>
            </a:r>
            <a:r>
              <a:rPr lang="zh-CN" altLang="zh-CN" sz="3200" dirty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武士阶层生活日益窘迫，生活逐渐难以</a:t>
            </a:r>
            <a:r>
              <a:rPr lang="zh-CN" altLang="zh-CN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维系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，为了生计，他们</a:t>
            </a:r>
            <a:r>
              <a:rPr lang="zh-CN" altLang="zh-CN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开始</a:t>
            </a:r>
            <a:r>
              <a:rPr lang="zh-CN" altLang="zh-CN" sz="32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抛弃原有的等级观念，成为手工业和商业的从业者</a:t>
            </a:r>
            <a:r>
              <a:rPr lang="zh-CN" altLang="zh-CN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。</a:t>
            </a:r>
            <a:endParaRPr lang="en-US" altLang="zh-CN" sz="3200" dirty="0" smtClean="0"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</a:endParaRPr>
          </a:p>
          <a:p>
            <a:r>
              <a:rPr lang="en-US" altLang="zh-CN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        </a:t>
            </a:r>
            <a:r>
              <a:rPr lang="zh-CN" altLang="zh-CN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这</a:t>
            </a:r>
            <a:r>
              <a:rPr lang="zh-CN" altLang="zh-CN" sz="3200" dirty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说明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下级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武士的</a:t>
            </a:r>
            <a:r>
              <a:rPr lang="zh-CN" altLang="en-US" sz="32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贫困化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致使他们的</a:t>
            </a:r>
            <a:r>
              <a:rPr lang="zh-CN" altLang="en-US" sz="32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阶级身份（地位）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发生了变化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，</a:t>
            </a:r>
            <a:r>
              <a:rPr lang="zh-CN" altLang="zh-CN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也</a:t>
            </a:r>
            <a:r>
              <a:rPr lang="zh-CN" altLang="zh-CN" sz="3200" dirty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代表</a:t>
            </a:r>
            <a:r>
              <a:rPr lang="zh-CN" altLang="zh-CN" sz="32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幕府统治的根基开始动摇</a:t>
            </a:r>
            <a:r>
              <a:rPr lang="zh-CN" altLang="zh-CN" sz="3200" dirty="0" smtClean="0"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</a:rPr>
              <a:t>。</a:t>
            </a:r>
            <a:endParaRPr lang="zh-CN" altLang="zh-CN" sz="3200" dirty="0"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COMMONDATA" val="eyJoZGlkIjoiYzhlMjMwZWY3ZDY0MjI1YjQ2Yjk0MzE5MGY3Mzc3NDU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2508</Words>
  <Application>WPS 演示</Application>
  <PresentationFormat>宽屏</PresentationFormat>
  <Paragraphs>153</Paragraphs>
  <Slides>26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1" baseType="lpstr">
      <vt:lpstr>Arial</vt:lpstr>
      <vt:lpstr>宋体</vt:lpstr>
      <vt:lpstr>Wingdings</vt:lpstr>
      <vt:lpstr>楷体</vt:lpstr>
      <vt:lpstr>华文楷体</vt:lpstr>
      <vt:lpstr>华文行楷</vt:lpstr>
      <vt:lpstr>华文新魏</vt:lpstr>
      <vt:lpstr>Calibri</vt:lpstr>
      <vt:lpstr>微软雅黑</vt:lpstr>
      <vt:lpstr>Arial Unicode MS</vt:lpstr>
      <vt:lpstr>Calibri Light</vt:lpstr>
      <vt:lpstr>Times New Roman</vt:lpstr>
      <vt:lpstr>黑体</vt:lpstr>
      <vt:lpstr>Georgia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thtfpc</dc:creator>
  <cp:lastModifiedBy>乔峰</cp:lastModifiedBy>
  <cp:revision>426</cp:revision>
  <dcterms:created xsi:type="dcterms:W3CDTF">2015-05-05T08:02:00Z</dcterms:created>
  <dcterms:modified xsi:type="dcterms:W3CDTF">2023-07-18T09:04:56Z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E9ED247AF5354E1BAF81EE27D03DD0E4</vt:lpwstr>
  </property>
</Properties>
</file>