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597" r:id="rId3"/>
    <p:sldId id="598" r:id="rId4"/>
    <p:sldId id="706" r:id="rId5"/>
    <p:sldId id="599" r:id="rId6"/>
    <p:sldId id="266" r:id="rId7"/>
    <p:sldId id="660" r:id="rId9"/>
    <p:sldId id="542" r:id="rId10"/>
    <p:sldId id="602" r:id="rId11"/>
    <p:sldId id="604" r:id="rId12"/>
    <p:sldId id="623" r:id="rId13"/>
    <p:sldId id="694" r:id="rId14"/>
    <p:sldId id="695" r:id="rId15"/>
    <p:sldId id="696" r:id="rId16"/>
    <p:sldId id="697" r:id="rId17"/>
    <p:sldId id="698" r:id="rId18"/>
    <p:sldId id="707" r:id="rId19"/>
    <p:sldId id="699" r:id="rId20"/>
    <p:sldId id="624" r:id="rId21"/>
    <p:sldId id="731" r:id="rId22"/>
    <p:sldId id="277" r:id="rId23"/>
    <p:sldId id="728" r:id="rId24"/>
    <p:sldId id="730" r:id="rId25"/>
    <p:sldId id="729" r:id="rId26"/>
  </p:sldIdLst>
  <p:sldSz cx="12192000" cy="6858000"/>
  <p:notesSz cx="9144000" cy="6858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 娟" initials="孟" lastIdx="1" clrIdx="0"/>
  <p:cmAuthor id="2" name="作者" initials="A" lastIdx="0" clrIdx="1"/>
  <p:cmAuthor id="3" name="新课标第一网" initials="新" lastIdx="2" clrIdx="0"/>
  <p:cmAuthor id="4" name="Windows 用户" initials="W" lastIdx="8" clrIdx="0"/>
  <p:cmAuthor id="7" name="宋洁然" initials="宋" lastIdx="2" clrIdx="1"/>
  <p:cmAuthor id="8" name="ming qiu" initials="m" lastIdx="17" clrIdx="1"/>
  <p:cmAuthor id="5" name="姜伟光" initials="姜" lastIdx="1" clrIdx="0"/>
  <p:cmAuthor id="6" name="lenovo" initials="l" lastIdx="6" clrIdx="2"/>
  <p:cmAuthor id="0" name="Mia Vida Villanueva" initials="MVV" lastIdx="0" clrIdx="0"/>
  <p:cmAuthor id="9" name="倩文 黄" initials="倩文" lastIdx="1" clrIdx="3"/>
  <p:cmAuthor id="10" name="86136" initials="8" lastIdx="1" clrIdx="9"/>
  <p:cmAuthor id="11" name="MyPC" initials="M" lastIdx="0" clrIdx="11"/>
  <p:cmAuthor id="12" name="12279" initials="1" lastIdx="1" clrIdx="11"/>
  <p:cmAuthor id="13" name="ASUS" initials="A" lastIdx="2" clrIdx="12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202C"/>
    <a:srgbClr val="173E62"/>
    <a:srgbClr val="3A5B7A"/>
    <a:srgbClr val="182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90" y="-300"/>
      </p:cViewPr>
      <p:guideLst>
        <p:guide orient="horz" pos="2149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75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5196-7840-41AF-A4DA-151A800C26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DB85-A479-4A41-B2EB-9C3047E5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C49D-42E3-42B5-A03C-8491E11C10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624C-89B1-4417-BF8A-F74F490CDD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tags" Target="../tags/tag15.xml"/><Relationship Id="rId3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tags" Target="../tags/tag20.xml"/><Relationship Id="rId3" Type="http://schemas.openxmlformats.org/officeDocument/2006/relationships/image" Target="../media/image14.png"/><Relationship Id="rId2" Type="http://schemas.openxmlformats.org/officeDocument/2006/relationships/tags" Target="../tags/tag19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image" Target="../media/image17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image" Target="../media/image21.png"/><Relationship Id="rId10" Type="http://schemas.openxmlformats.org/officeDocument/2006/relationships/tags" Target="../tags/tag45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8.xml"/><Relationship Id="rId10" Type="http://schemas.openxmlformats.org/officeDocument/2006/relationships/image" Target="../media/image22.jpeg"/><Relationship Id="rId1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9.jpeg"/><Relationship Id="rId12" Type="http://schemas.openxmlformats.org/officeDocument/2006/relationships/image" Target="../media/image28.jpeg"/><Relationship Id="rId11" Type="http://schemas.openxmlformats.org/officeDocument/2006/relationships/image" Target="../media/image27.png"/><Relationship Id="rId10" Type="http://schemas.openxmlformats.org/officeDocument/2006/relationships/image" Target="../media/image26.jpeg"/><Relationship Id="rId1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753600" y="186243"/>
            <a:ext cx="2113280" cy="8618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012" tIns="61012" rIns="61012" bIns="61012" numCol="1" spcCol="50844" rtlCol="0" anchor="t">
            <a:spAutoFit/>
          </a:bodyPr>
          <a:lstStyle/>
          <a:p>
            <a:pPr defTabSz="1220470" latinLnBrk="1" hangingPunct="0"/>
            <a:endParaRPr lang="en-US" altLang="zh-CN" sz="2400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defTabSz="12204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10" name="TextBox 5"/>
          <p:cNvSpPr txBox="1"/>
          <p:nvPr/>
        </p:nvSpPr>
        <p:spPr>
          <a:xfrm>
            <a:off x="4118187" y="4380463"/>
            <a:ext cx="3035300" cy="553393"/>
          </a:xfrm>
          <a:prstGeom prst="rect">
            <a:avLst/>
          </a:prstGeom>
          <a:noFill/>
          <a:ln w="25400">
            <a:noFill/>
          </a:ln>
        </p:spPr>
        <p:txBody>
          <a:bodyPr wrap="square" lIns="122027" tIns="61013" rIns="122027" bIns="61013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资本的原始积累</a:t>
            </a:r>
            <a:endParaRPr lang="zh-CN" altLang="en-US" sz="2800" b="1" dirty="0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8332" y="4380018"/>
            <a:ext cx="2227571" cy="553393"/>
          </a:xfrm>
          <a:prstGeom prst="rect">
            <a:avLst/>
          </a:prstGeom>
          <a:noFill/>
        </p:spPr>
        <p:txBody>
          <a:bodyPr lIns="122027" tIns="61013" rIns="122027" bIns="61013">
            <a:spAutoFit/>
          </a:bodyPr>
          <a:lstStyle/>
          <a:p>
            <a:pPr algn="ctr" defTabSz="1220470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经济基础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50141" y="992278"/>
            <a:ext cx="422499" cy="4873594"/>
          </a:xfrm>
          <a:prstGeom prst="rect">
            <a:avLst/>
          </a:prstGeom>
          <a:noFill/>
        </p:spPr>
        <p:txBody>
          <a:bodyPr wrap="square" lIns="122027" tIns="61013" rIns="122027" bIns="61013">
            <a:spAutoFit/>
          </a:bodyPr>
          <a:lstStyle/>
          <a:p>
            <a:pPr algn="ctr" defTabSz="1220470"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资产阶级革命时代来临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 defTabSz="1220470">
              <a:defRPr/>
            </a:pP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531" y="655320"/>
            <a:ext cx="3461385" cy="983615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租地农场、手工工场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富裕农民、市民阶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1152" y="4082415"/>
            <a:ext cx="3676864" cy="1482564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defTabSz="1220470">
              <a:lnSpc>
                <a:spcPts val="534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新航路的开辟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1220470">
              <a:lnSpc>
                <a:spcPts val="534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早期的殖民掠夺     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58796" y="566200"/>
            <a:ext cx="1689140" cy="802891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defTabSz="1220470">
              <a:lnSpc>
                <a:spcPts val="534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阶级基础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4603" y="2220596"/>
            <a:ext cx="1689140" cy="802891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1220470">
              <a:lnSpc>
                <a:spcPts val="534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文艺复兴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07945" y="2180062"/>
            <a:ext cx="2410491" cy="802891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defTabSz="1220470">
              <a:lnSpc>
                <a:spcPts val="534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思想文化基础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18425" y="566421"/>
            <a:ext cx="3131843" cy="984992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资本主义萌芽产生</a:t>
            </a:r>
            <a:endParaRPr lang="zh-CN" altLang="en-US" sz="2800" b="1" dirty="0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新兴资产阶级形成</a:t>
            </a:r>
            <a:endParaRPr lang="zh-CN" altLang="en-US" sz="2800" b="1" dirty="0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AutoShape 3"/>
          <p:cNvSpPr/>
          <p:nvPr/>
        </p:nvSpPr>
        <p:spPr>
          <a:xfrm flipH="1">
            <a:off x="3696348" y="655322"/>
            <a:ext cx="320939" cy="935567"/>
          </a:xfrm>
          <a:prstGeom prst="leftBrace">
            <a:avLst>
              <a:gd name="adj1" fmla="val 72670"/>
              <a:gd name="adj2" fmla="val 50000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5071" y="2434590"/>
            <a:ext cx="3102187" cy="553393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思想文化领域繁荣</a:t>
            </a:r>
            <a:endParaRPr lang="zh-CN" altLang="en-US" sz="2800" b="1" dirty="0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AutoShape 3"/>
          <p:cNvSpPr/>
          <p:nvPr/>
        </p:nvSpPr>
        <p:spPr>
          <a:xfrm flipH="1">
            <a:off x="3696348" y="4173222"/>
            <a:ext cx="320939" cy="935567"/>
          </a:xfrm>
          <a:prstGeom prst="leftBrace">
            <a:avLst>
              <a:gd name="adj1" fmla="val 72670"/>
              <a:gd name="adj2" fmla="val 50000"/>
            </a:avLst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22027" tIns="61013" rIns="122027" bIns="61013" anchor="ctr"/>
          <a:lstStyle/>
          <a:p>
            <a:pPr algn="ctr"/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8426" y="5486400"/>
            <a:ext cx="4340911" cy="1198880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prstTxWarp prst="textPlain">
              <a:avLst/>
            </a:prstTxWarp>
            <a:spAutoFit/>
          </a:bodyPr>
          <a:lstStyle/>
          <a:p>
            <a:pPr algn="ctr" defTabSz="1220470"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人类步入近代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虚尾箭头 16"/>
          <p:cNvSpPr/>
          <p:nvPr/>
        </p:nvSpPr>
        <p:spPr>
          <a:xfrm>
            <a:off x="7230478" y="935355"/>
            <a:ext cx="1077468" cy="2159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027" tIns="61013" rIns="122027" bIns="61013"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18" name="虚尾箭头 17"/>
          <p:cNvSpPr/>
          <p:nvPr/>
        </p:nvSpPr>
        <p:spPr>
          <a:xfrm>
            <a:off x="7153833" y="4532631"/>
            <a:ext cx="1077468" cy="2159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027" tIns="61013" rIns="122027" bIns="61013"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19" name="虚尾箭头 18"/>
          <p:cNvSpPr/>
          <p:nvPr/>
        </p:nvSpPr>
        <p:spPr>
          <a:xfrm>
            <a:off x="7230478" y="2587626"/>
            <a:ext cx="1077468" cy="2159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027" tIns="61013" rIns="122027" bIns="61013"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4" name="虚尾箭头 3"/>
          <p:cNvSpPr/>
          <p:nvPr/>
        </p:nvSpPr>
        <p:spPr>
          <a:xfrm>
            <a:off x="2853423" y="2587626"/>
            <a:ext cx="1077468" cy="2159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027" tIns="61013" rIns="122027" bIns="61013" rtlCol="0" anchor="ctr"/>
          <a:p>
            <a:pPr algn="ctr"/>
            <a:endParaRPr lang="zh-CN" altLang="en-US" sz="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6" grpId="0"/>
      <p:bldP spid="9" grpId="0"/>
      <p:bldP spid="5" grpId="0"/>
      <p:bldP spid="11" grpId="0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 bldLvl="0" animBg="1"/>
      <p:bldP spid="19" grpId="0" bldLvl="0" animBg="1"/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48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22643" y="1541784"/>
            <a:ext cx="4253949" cy="3726000"/>
          </a:xfrm>
          <a:prstGeom prst="ellipse">
            <a:avLst/>
          </a:prstGeom>
          <a:noFill/>
          <a:ln w="38100">
            <a:solidFill>
              <a:srgbClr val="B62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椭圆 2"/>
          <p:cNvSpPr/>
          <p:nvPr/>
        </p:nvSpPr>
        <p:spPr>
          <a:xfrm>
            <a:off x="3949148" y="1648158"/>
            <a:ext cx="4412974" cy="3510000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4051575" y="3161500"/>
            <a:ext cx="4456321" cy="11988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过程</a:t>
            </a:r>
            <a:endParaRPr lang="zh-CN" altLang="en-US" sz="3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权</a:t>
            </a:r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力归属的</a:t>
            </a:r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斗争</a:t>
            </a:r>
            <a:endParaRPr lang="zh-CN" altLang="en-US" sz="3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20642" y="2190063"/>
            <a:ext cx="1376506" cy="974231"/>
          </a:xfrm>
          <a:prstGeom prst="roundRect">
            <a:avLst>
              <a:gd name="adj" fmla="val 13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595463" y="1994238"/>
            <a:ext cx="1242659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625" dirty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二</a:t>
            </a:r>
            <a:endParaRPr lang="zh-CN" altLang="en-US" sz="8625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6084" y="131141"/>
            <a:ext cx="10515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4000" b="1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5220" y="1061085"/>
            <a:ext cx="10917555" cy="3859530"/>
            <a:chOff x="1772" y="1671"/>
            <a:chExt cx="17193" cy="6078"/>
          </a:xfrm>
        </p:grpSpPr>
        <p:sp>
          <p:nvSpPr>
            <p:cNvPr id="27651" name="Rectangle 14"/>
            <p:cNvSpPr/>
            <p:nvPr/>
          </p:nvSpPr>
          <p:spPr>
            <a:xfrm>
              <a:off x="1772" y="2703"/>
              <a:ext cx="12226" cy="35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txBody>
            <a:bodyPr wrap="square" anchor="t">
              <a:noAutofit/>
            </a:bodyPr>
            <a:p>
              <a:r>
                <a:rPr lang="zh-CN" altLang="en-US" sz="2400" b="1" smtClean="0">
                  <a:solidFill>
                    <a:schemeClr val="bg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    </a:t>
              </a:r>
              <a:r>
                <a:rPr lang="zh-CN" altLang="en-US" sz="2400" b="1" smtClean="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查理</a:t>
              </a:r>
              <a:r>
                <a:rPr lang="zh-CN" altLang="en-US" sz="2400" b="1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一世把专制统治推行到苏格兰，引起苏格兰人民愤怒，苏格兰贵族和资产阶级发动战争，攻入英格兰</a:t>
              </a:r>
              <a:r>
                <a:rPr lang="zh-CN" altLang="en-US" sz="2400" b="1" smtClean="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北部。 </a:t>
              </a:r>
              <a:endParaRPr lang="en-US" altLang="zh-CN" sz="2400" b="1" smtClean="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  <a:p>
              <a:r>
                <a:rPr lang="en-US" altLang="zh-CN" sz="2400" b="1" smtClean="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    1640</a:t>
              </a:r>
              <a:r>
                <a:rPr lang="zh-CN" altLang="en-US" sz="2400" b="1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年</a:t>
              </a:r>
              <a:r>
                <a:rPr lang="en-US" altLang="zh-CN" sz="2400" b="1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4</a:t>
              </a:r>
              <a:r>
                <a:rPr lang="zh-CN" altLang="en-US" sz="2400" b="1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月，为筹措军费，查理一世被迫召开中断了</a:t>
              </a:r>
              <a:r>
                <a:rPr lang="en-US" altLang="zh-CN" sz="2400" b="1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11</a:t>
              </a:r>
              <a:r>
                <a:rPr lang="zh-CN" altLang="en-US" sz="2400" b="1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年之久的议会，会议期间议员们对国王的独断专行进行了猛烈的抨击，要求限制国王的权力。</a:t>
              </a:r>
              <a:r>
                <a:rPr lang="en-US" altLang="zh-CN" sz="2400" b="1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       </a:t>
              </a:r>
              <a:r>
                <a:rPr lang="en-US" altLang="zh-CN" sz="2400" b="1">
                  <a:solidFill>
                    <a:schemeClr val="bg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   </a:t>
              </a:r>
              <a:endParaRPr lang="en-US" altLang="zh-CN" sz="2400" b="1">
                <a:solidFill>
                  <a:schemeClr val="bg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grpSp>
          <p:nvGrpSpPr>
            <p:cNvPr id="21505" name="Group 3"/>
            <p:cNvGrpSpPr/>
            <p:nvPr/>
          </p:nvGrpSpPr>
          <p:grpSpPr>
            <a:xfrm rot="0">
              <a:off x="14193" y="1671"/>
              <a:ext cx="4773" cy="6078"/>
              <a:chOff x="240" y="164"/>
              <a:chExt cx="2867" cy="3584"/>
            </a:xfrm>
          </p:grpSpPr>
          <p:pic>
            <p:nvPicPr>
              <p:cNvPr id="21506" name="Picture 4" descr="查 理 一 世 行 猎 图2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476" y="346"/>
                <a:ext cx="2399" cy="3175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21507" name="Picture 5" descr="画框0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240" y="164"/>
                <a:ext cx="2867" cy="3584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上箭头 1"/>
          <p:cNvSpPr/>
          <p:nvPr/>
        </p:nvSpPr>
        <p:spPr>
          <a:xfrm>
            <a:off x="493395" y="835660"/>
            <a:ext cx="205740" cy="5628005"/>
          </a:xfrm>
          <a:prstGeom prst="upArrow">
            <a:avLst/>
          </a:prstGeom>
          <a:solidFill>
            <a:srgbClr val="2E747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 flipH="1" flipV="1">
            <a:off x="583565" y="606044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20775" y="59239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1640年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sz="2000" b="1" err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议会</a:t>
            </a:r>
            <a:r>
              <a:rPr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重新召开</a:t>
            </a:r>
            <a:r>
              <a:rPr lang="zh-CN"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，革命爆发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 flipH="1" flipV="1">
            <a:off x="565785" y="567753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20775" y="54940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，查理一世宣布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讨伐议会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挑起内战</a:t>
            </a:r>
            <a:endParaRPr lang="en-US" alt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845" y="131445"/>
            <a:ext cx="659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二、权力归属的斗争</a:t>
            </a:r>
            <a:r>
              <a:rPr lang="en-US" altLang="zh-CN" sz="3200" b="1"/>
              <a:t>——</a:t>
            </a:r>
            <a:r>
              <a:rPr lang="zh-CN" altLang="en-US" sz="3200" b="1"/>
              <a:t>开始</a:t>
            </a:r>
            <a:endParaRPr lang="zh-CN" altLang="en-US" sz="3200" b="1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上箭头 1"/>
          <p:cNvSpPr/>
          <p:nvPr/>
        </p:nvSpPr>
        <p:spPr>
          <a:xfrm>
            <a:off x="493395" y="835660"/>
            <a:ext cx="205740" cy="5628005"/>
          </a:xfrm>
          <a:prstGeom prst="upArrow">
            <a:avLst/>
          </a:prstGeom>
          <a:solidFill>
            <a:srgbClr val="2E747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 flipH="1" flipV="1">
            <a:off x="583565" y="606044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20775" y="59239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1640年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sz="2000" b="1" err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议会</a:t>
            </a:r>
            <a:r>
              <a:rPr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重新召开</a:t>
            </a:r>
            <a:r>
              <a:rPr lang="zh-CN"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，革命爆发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H="1" flipV="1">
            <a:off x="565785" y="567753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20775" y="54940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，查理一世宣布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讨伐议会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挑起内战</a:t>
            </a:r>
            <a:endParaRPr lang="en-US" alt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575" y="835660"/>
            <a:ext cx="3581400" cy="44938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74660" y="5387340"/>
            <a:ext cx="3409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左边是纳西比战役中王军的旗帜，右边是克伦威尔的议会军旗帜</a:t>
            </a:r>
            <a:endParaRPr lang="zh-CN" altLang="en-US"/>
          </a:p>
        </p:txBody>
      </p:sp>
      <p:pic>
        <p:nvPicPr>
          <p:cNvPr id="20481" name="Picture 2" descr="9-a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5995" y="849630"/>
            <a:ext cx="6385560" cy="4511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015" y="2594610"/>
            <a:ext cx="2217420" cy="2578735"/>
          </a:xfrm>
          <a:prstGeom prst="rect">
            <a:avLst/>
          </a:prstGeom>
        </p:spPr>
      </p:pic>
      <p:grpSp>
        <p:nvGrpSpPr>
          <p:cNvPr id="15" name="Group 3"/>
          <p:cNvGrpSpPr/>
          <p:nvPr/>
        </p:nvGrpSpPr>
        <p:grpSpPr>
          <a:xfrm>
            <a:off x="5469256" y="3278505"/>
            <a:ext cx="317500" cy="431800"/>
            <a:chOff x="4896" y="2928"/>
            <a:chExt cx="240" cy="384"/>
          </a:xfrm>
        </p:grpSpPr>
        <p:sp>
          <p:nvSpPr>
            <p:cNvPr id="16" name="Line 4"/>
            <p:cNvSpPr/>
            <p:nvPr>
              <p:custDataLst>
                <p:tags r:id="rId7"/>
              </p:custDataLst>
            </p:nvPr>
          </p:nvSpPr>
          <p:spPr>
            <a:xfrm>
              <a:off x="4944" y="2928"/>
              <a:ext cx="192" cy="38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Line 5"/>
            <p:cNvSpPr/>
            <p:nvPr>
              <p:custDataLst>
                <p:tags r:id="rId8"/>
              </p:custDataLst>
            </p:nvPr>
          </p:nvSpPr>
          <p:spPr>
            <a:xfrm flipH="1">
              <a:off x="4896" y="2928"/>
              <a:ext cx="240" cy="38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8"/>
          <p:cNvGrpSpPr/>
          <p:nvPr/>
        </p:nvGrpSpPr>
        <p:grpSpPr>
          <a:xfrm>
            <a:off x="5659757" y="3924935"/>
            <a:ext cx="321469" cy="433388"/>
            <a:chOff x="4896" y="2928"/>
            <a:chExt cx="240" cy="384"/>
          </a:xfrm>
        </p:grpSpPr>
        <p:sp>
          <p:nvSpPr>
            <p:cNvPr id="21" name="Line 9"/>
            <p:cNvSpPr/>
            <p:nvPr>
              <p:custDataLst>
                <p:tags r:id="rId9"/>
              </p:custDataLst>
            </p:nvPr>
          </p:nvSpPr>
          <p:spPr>
            <a:xfrm>
              <a:off x="4944" y="2928"/>
              <a:ext cx="192" cy="38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Line 10"/>
            <p:cNvSpPr/>
            <p:nvPr>
              <p:custDataLst>
                <p:tags r:id="rId10"/>
              </p:custDataLst>
            </p:nvPr>
          </p:nvSpPr>
          <p:spPr>
            <a:xfrm flipH="1">
              <a:off x="4896" y="2928"/>
              <a:ext cx="240" cy="38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84686" name="AutoShape 14"/>
          <p:cNvSpPr/>
          <p:nvPr>
            <p:custDataLst>
              <p:tags r:id="rId11"/>
            </p:custDataLst>
          </p:nvPr>
        </p:nvSpPr>
        <p:spPr>
          <a:xfrm>
            <a:off x="5532755" y="1196975"/>
            <a:ext cx="2046605" cy="1162685"/>
          </a:xfrm>
          <a:prstGeom prst="wedgeRectCallout">
            <a:avLst>
              <a:gd name="adj1" fmla="val -38488"/>
              <a:gd name="adj2" fmla="val 125696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0" hangingPunct="0"/>
            <a:r>
              <a:rPr lang="zh-CN" altLang="en-US" sz="2800" b="1">
                <a:solidFill>
                  <a:srgbClr val="CC3300"/>
                </a:solidFill>
                <a:latin typeface="汉仪劲楷简" panose="00020600040101010101" charset="-122"/>
                <a:ea typeface="汉仪劲楷简" panose="00020600040101010101" charset="-122"/>
              </a:rPr>
              <a:t>马斯顿荒原战役</a:t>
            </a:r>
            <a:endParaRPr lang="zh-CN" altLang="en-US" sz="2800" b="1">
              <a:solidFill>
                <a:srgbClr val="CC3300"/>
              </a:solidFill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284687" name="AutoShape 15"/>
          <p:cNvSpPr/>
          <p:nvPr>
            <p:custDataLst>
              <p:tags r:id="rId12"/>
            </p:custDataLst>
          </p:nvPr>
        </p:nvSpPr>
        <p:spPr>
          <a:xfrm>
            <a:off x="4628515" y="4629150"/>
            <a:ext cx="2098675" cy="604520"/>
          </a:xfrm>
          <a:prstGeom prst="wedgeRectCallout">
            <a:avLst>
              <a:gd name="adj1" fmla="val -6870"/>
              <a:gd name="adj2" fmla="val -83879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0" hangingPunct="0"/>
            <a:r>
              <a:rPr lang="zh-CN" altLang="en-US" sz="2800" b="1">
                <a:solidFill>
                  <a:srgbClr val="CC3300"/>
                </a:solidFill>
                <a:latin typeface="汉仪劲楷简" panose="00020600040101010101" charset="-122"/>
                <a:ea typeface="汉仪劲楷简" panose="00020600040101010101" charset="-122"/>
              </a:rPr>
              <a:t>纳西比战役</a:t>
            </a:r>
            <a:endParaRPr lang="zh-CN" altLang="en-US" sz="2800" b="1">
              <a:solidFill>
                <a:srgbClr val="CC3300"/>
              </a:solidFill>
              <a:latin typeface="汉仪劲楷简" panose="00020600040101010101" charset="-122"/>
              <a:ea typeface="汉仪劲楷简" panose="0002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410845" y="13144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二、权力归属的斗争</a:t>
            </a:r>
            <a:endParaRPr lang="zh-CN" altLang="en-US" sz="3200" b="1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6" grpId="0" bldLvl="0" animBg="1"/>
      <p:bldP spid="28468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上箭头 1"/>
          <p:cNvSpPr/>
          <p:nvPr/>
        </p:nvSpPr>
        <p:spPr>
          <a:xfrm>
            <a:off x="493395" y="835660"/>
            <a:ext cx="205740" cy="5628005"/>
          </a:xfrm>
          <a:prstGeom prst="upArrow">
            <a:avLst/>
          </a:prstGeom>
          <a:solidFill>
            <a:srgbClr val="2E747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 flipH="1" flipV="1">
            <a:off x="583565" y="606044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20775" y="59239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1640年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sz="2000" b="1" err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议会</a:t>
            </a:r>
            <a:r>
              <a:rPr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重新召开</a:t>
            </a:r>
            <a:r>
              <a:rPr lang="zh-CN"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，革命爆发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H="1" flipV="1">
            <a:off x="565785" y="567753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20775" y="54940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，查理一世宣布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讨伐议会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挑起内战</a:t>
            </a:r>
            <a:endParaRPr lang="en-US" alt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H="1" flipV="1">
            <a:off x="583565" y="500189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69035" y="4803140"/>
            <a:ext cx="73977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9</a:t>
            </a:r>
            <a:r>
              <a:rPr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，查理一世被处死，随后英国宣布为共和国</a:t>
            </a:r>
            <a:endParaRPr lang="zh-CN" sz="2000" b="1" err="1" smtClean="0">
              <a:solidFill>
                <a:srgbClr val="FF0000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pic>
        <p:nvPicPr>
          <p:cNvPr id="18" name="Picture 4" descr="处死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75" y="907415"/>
            <a:ext cx="5405755" cy="366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9"/>
          <p:cNvSpPr txBox="1"/>
          <p:nvPr/>
        </p:nvSpPr>
        <p:spPr>
          <a:xfrm>
            <a:off x="6677025" y="969645"/>
            <a:ext cx="5134610" cy="152463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txBody>
          <a:bodyPr wrap="square" rtlCol="0">
            <a:noAutofit/>
          </a:bodyPr>
          <a:p>
            <a:r>
              <a:rPr lang="en-US" altLang="zh-CN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“</a:t>
            </a:r>
            <a:r>
              <a:rPr lang="zh-CN" altLang="en-US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当查理一世在断头台上身首分离时，数</a:t>
            </a:r>
            <a:r>
              <a:rPr lang="zh-CN" altLang="en-US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以千记观众齐声发出痛苦的呻吟</a:t>
            </a:r>
            <a:r>
              <a:rPr lang="en-US" altLang="zh-CN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”</a:t>
            </a:r>
            <a:r>
              <a:rPr lang="zh-CN" altLang="en-US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。</a:t>
            </a:r>
            <a:endParaRPr lang="zh-CN" altLang="en-US" sz="2400" b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r>
              <a:rPr lang="en-US" altLang="zh-CN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               ——</a:t>
            </a:r>
            <a:r>
              <a:rPr lang="zh-CN" altLang="en-US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温斯顿</a:t>
            </a:r>
            <a:r>
              <a:rPr lang="en-US" altLang="zh-CN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.</a:t>
            </a:r>
            <a:r>
              <a:rPr lang="zh-CN" altLang="en-US" sz="24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丘吉尔</a:t>
            </a:r>
            <a:endParaRPr lang="zh-CN" altLang="en-US" sz="2400" b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421005" y="151765"/>
            <a:ext cx="625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二、权力归属的斗争</a:t>
            </a:r>
            <a:r>
              <a:rPr lang="en-US" altLang="zh-CN" sz="3200" b="1"/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高潮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上箭头 1"/>
          <p:cNvSpPr/>
          <p:nvPr/>
        </p:nvSpPr>
        <p:spPr>
          <a:xfrm>
            <a:off x="493395" y="835660"/>
            <a:ext cx="205740" cy="5628005"/>
          </a:xfrm>
          <a:prstGeom prst="upArrow">
            <a:avLst/>
          </a:prstGeom>
          <a:solidFill>
            <a:srgbClr val="2E747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 flipH="1" flipV="1">
            <a:off x="583565" y="606044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20775" y="59239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1640年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sz="2000" b="1" err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议会</a:t>
            </a:r>
            <a:r>
              <a:rPr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重新召开</a:t>
            </a:r>
            <a:r>
              <a:rPr lang="zh-CN"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，革命爆发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H="1" flipV="1">
            <a:off x="565785" y="567753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20775" y="54940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，查理一世宣布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讨伐议会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挑起内战</a:t>
            </a:r>
            <a:endParaRPr lang="en-US" alt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H="1" flipV="1">
            <a:off x="565785" y="494665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51255" y="4747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9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，查理一世被处死，随后英国宣布为共和国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H="1" flipV="1">
            <a:off x="583565" y="439864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69035" y="413385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</a:t>
            </a:r>
            <a:r>
              <a:rPr lang="en-US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53</a:t>
            </a:r>
            <a:r>
              <a:rPr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，克伦威尔成为</a:t>
            </a:r>
            <a:r>
              <a:rPr lang="en-US" altLang="zh-CN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护国主</a:t>
            </a:r>
            <a:r>
              <a:rPr lang="en-US" altLang="zh-CN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，独揽大权</a:t>
            </a:r>
            <a:endParaRPr lang="zh-CN" altLang="en-US" sz="2000" b="1" err="1" smtClean="0">
              <a:solidFill>
                <a:srgbClr val="FF0000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 b="3509"/>
          <a:stretch>
            <a:fillRect/>
          </a:stretch>
        </p:blipFill>
        <p:spPr bwMode="auto">
          <a:xfrm>
            <a:off x="7216775" y="3037840"/>
            <a:ext cx="4743450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120775" y="953770"/>
            <a:ext cx="10737215" cy="1593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>
                <a:solidFill>
                  <a:schemeClr val="tx1"/>
                </a:solidFill>
              </a:rPr>
              <a:t>      </a:t>
            </a:r>
            <a:r>
              <a:rPr lang="en-US" altLang="zh-CN" sz="2800">
                <a:solidFill>
                  <a:schemeClr val="tx1"/>
                </a:solidFill>
              </a:rPr>
              <a:t>  ……</a:t>
            </a:r>
            <a:r>
              <a:rPr lang="zh-CN" altLang="en-US" sz="2800">
                <a:solidFill>
                  <a:schemeClr val="tx1"/>
                </a:solidFill>
              </a:rPr>
              <a:t>英国革命最终出现这种结局，不可不说是一个悲剧。革命以反抗</a:t>
            </a:r>
            <a:r>
              <a:rPr lang="zh-CN" altLang="en-US" sz="2800">
                <a:solidFill>
                  <a:srgbClr val="FF0000"/>
                </a:solidFill>
              </a:rPr>
              <a:t>一个人</a:t>
            </a:r>
            <a:r>
              <a:rPr lang="zh-CN" altLang="en-US" sz="2800">
                <a:solidFill>
                  <a:schemeClr val="tx1"/>
                </a:solidFill>
              </a:rPr>
              <a:t>的专制开始，最终却不得不以</a:t>
            </a:r>
            <a:r>
              <a:rPr lang="zh-CN" altLang="en-US" sz="2800">
                <a:solidFill>
                  <a:srgbClr val="FF0000"/>
                </a:solidFill>
              </a:rPr>
              <a:t>另一个人</a:t>
            </a:r>
            <a:r>
              <a:rPr lang="zh-CN" altLang="en-US" sz="2800">
                <a:solidFill>
                  <a:schemeClr val="tx1"/>
                </a:solidFill>
              </a:rPr>
              <a:t>的专制结束</a:t>
            </a:r>
            <a:r>
              <a:rPr lang="en-US" altLang="zh-CN" sz="2800">
                <a:solidFill>
                  <a:schemeClr val="tx1"/>
                </a:solidFill>
              </a:rPr>
              <a:t>……</a:t>
            </a:r>
            <a:endParaRPr lang="en-US" altLang="zh-CN" sz="2800">
              <a:solidFill>
                <a:schemeClr val="tx1"/>
              </a:solidFill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</a:rPr>
              <a:t>                                                           ——</a:t>
            </a:r>
            <a:r>
              <a:rPr lang="zh-CN" altLang="en-US" sz="2800">
                <a:solidFill>
                  <a:schemeClr val="tx1"/>
                </a:solidFill>
              </a:rPr>
              <a:t>钱乘旦、许洁明《英国通史》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10210" y="151765"/>
            <a:ext cx="625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二、权力归属的斗争</a:t>
            </a:r>
            <a:r>
              <a:rPr lang="en-US" altLang="zh-CN" sz="3200" b="1"/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独裁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上箭头 1"/>
          <p:cNvSpPr/>
          <p:nvPr/>
        </p:nvSpPr>
        <p:spPr>
          <a:xfrm>
            <a:off x="493395" y="835660"/>
            <a:ext cx="205740" cy="5628005"/>
          </a:xfrm>
          <a:prstGeom prst="upArrow">
            <a:avLst/>
          </a:prstGeom>
          <a:solidFill>
            <a:srgbClr val="2E747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 flipH="1" flipV="1">
            <a:off x="583565" y="606044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20775" y="59239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1640年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sz="2000" b="1" err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议会</a:t>
            </a:r>
            <a:r>
              <a:rPr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重新召开</a:t>
            </a:r>
            <a:r>
              <a:rPr lang="zh-CN"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，革命爆发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H="1" flipV="1">
            <a:off x="565785" y="567753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20775" y="54940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，查理一世宣布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讨伐议会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，挑起内战</a:t>
            </a:r>
            <a:endParaRPr lang="en-US" alt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H="1" flipV="1">
            <a:off x="565785" y="494665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51255" y="4747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9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，查理一世被处死，随后英国宣布为共和国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H="1" flipV="1">
            <a:off x="583565" y="439864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169035" y="417449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53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，克伦威尔成为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护国主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，独揽大权</a:t>
            </a:r>
            <a:endParaRPr lang="zh-CN" altLang="en-US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 flipH="1" flipV="1">
            <a:off x="583565" y="364871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169035" y="345059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</a:t>
            </a:r>
            <a:r>
              <a:rPr lang="en-US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60</a:t>
            </a:r>
            <a:r>
              <a:rPr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，斯图亚特王朝复辟</a:t>
            </a:r>
            <a:endParaRPr lang="zh-CN" sz="2000" b="1" err="1" smtClean="0">
              <a:solidFill>
                <a:srgbClr val="FF0000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rcRect l="2154" r="1818" b="-755"/>
          <a:stretch>
            <a:fillRect/>
          </a:stretch>
        </p:blipFill>
        <p:spPr>
          <a:xfrm>
            <a:off x="7108825" y="809625"/>
            <a:ext cx="4897755" cy="381508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1" name="矩形 30"/>
          <p:cNvSpPr/>
          <p:nvPr/>
        </p:nvSpPr>
        <p:spPr>
          <a:xfrm>
            <a:off x="7470140" y="2557145"/>
            <a:ext cx="1779270" cy="51054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Picture 8" descr="查理二世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48"/>
          <a:stretch>
            <a:fillRect/>
          </a:stretch>
        </p:blipFill>
        <p:spPr bwMode="auto">
          <a:xfrm>
            <a:off x="1120775" y="845185"/>
            <a:ext cx="2124710" cy="22650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1624330" y="3051810"/>
            <a:ext cx="12973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查理二世</a:t>
            </a:r>
            <a:endParaRPr kumimoji="1" lang="zh-CN" altLang="en-US" sz="2000" b="1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24225" y="1341755"/>
            <a:ext cx="3705860" cy="1271270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400" b="1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查理二世接受议会有条件的邀请，做了英国国王。英国恢复了君主制，但国王的权力受到了很大限制。</a:t>
            </a:r>
            <a:endParaRPr lang="zh-CN" altLang="en-US" sz="2400" b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48190" y="2597785"/>
            <a:ext cx="1735455" cy="69659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898525" y="791845"/>
            <a:ext cx="2466975" cy="2670175"/>
            <a:chOff x="1637" y="1229"/>
            <a:chExt cx="3885" cy="4205"/>
          </a:xfrm>
        </p:grpSpPr>
        <p:pic>
          <p:nvPicPr>
            <p:cNvPr id="14339" name="Picture 3" descr="Image2547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7" y="1229"/>
              <a:ext cx="3885" cy="3577"/>
            </a:xfrm>
            <a:prstGeom prst="ellipse">
              <a:avLst/>
            </a:prstGeom>
            <a:noFill/>
            <a:ln w="57150" cmpd="thinThick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2485" y="4806"/>
              <a:ext cx="2796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kumimoji="1" lang="zh-CN" altLang="en-US" sz="2000" b="1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詹姆士二世</a:t>
              </a:r>
              <a:endParaRPr kumimoji="1" lang="zh-CN" altLang="en-US" sz="2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3365500" y="1341755"/>
            <a:ext cx="3705860" cy="1271270"/>
          </a:xfrm>
          <a:prstGeom prst="rect">
            <a:avLst/>
          </a:prstGeom>
          <a:solidFill>
            <a:schemeClr val="accent4">
              <a:lumMod val="20000"/>
              <a:lumOff val="80000"/>
              <a:alpha val="96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400" smtClean="0">
                <a:solidFill>
                  <a:srgbClr val="C00000"/>
                </a:solidFill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詹姆士二世</a:t>
            </a:r>
            <a:r>
              <a:rPr lang="zh-CN" altLang="en-US" sz="2400" smtClean="0"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是个</a:t>
            </a:r>
            <a:r>
              <a:rPr lang="zh-CN" altLang="en-US" sz="2400" smtClean="0">
                <a:solidFill>
                  <a:srgbClr val="C00000"/>
                </a:solidFill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天主教徒</a:t>
            </a:r>
            <a:r>
              <a:rPr lang="zh-CN" altLang="en-US" sz="2400" smtClean="0"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，他在英国恢复天主教和专制制度，进行</a:t>
            </a:r>
            <a:r>
              <a:rPr lang="zh-CN" altLang="en-US" sz="2400" smtClean="0">
                <a:solidFill>
                  <a:srgbClr val="C00000"/>
                </a:solidFill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反攻倒算</a:t>
            </a:r>
            <a:r>
              <a:rPr lang="zh-CN" altLang="en-US" sz="2400" smtClean="0"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，激起了人民的反抗。</a:t>
            </a:r>
            <a:endParaRPr lang="zh-CN" altLang="en-US" sz="2400" b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493395" y="151765"/>
            <a:ext cx="625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二、权力归属的斗争</a:t>
            </a:r>
            <a:r>
              <a:rPr lang="en-US" altLang="zh-CN" sz="3200" b="1"/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复辟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5312 -0.00175926 L -0.502552 -0.126481 " pathEditMode="relative" rAng="0" ptsTypes="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1" grpId="1" bldLvl="0" animBg="1"/>
      <p:bldP spid="31" grpId="2" bldLvl="0" animBg="1"/>
      <p:bldP spid="17" grpId="0"/>
      <p:bldP spid="17" grpId="1"/>
      <p:bldP spid="18" grpId="0" bldLvl="0" animBg="1"/>
      <p:bldP spid="31" grpId="3" bldLvl="0" animBg="1"/>
      <p:bldP spid="18" grpId="1" bldLvl="0" animBg="1"/>
      <p:bldP spid="19" grpId="0" bldLvl="0" animBg="1"/>
      <p:bldP spid="2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上箭头 1"/>
          <p:cNvSpPr/>
          <p:nvPr/>
        </p:nvSpPr>
        <p:spPr>
          <a:xfrm>
            <a:off x="493395" y="835660"/>
            <a:ext cx="205740" cy="5628005"/>
          </a:xfrm>
          <a:prstGeom prst="upArrow">
            <a:avLst/>
          </a:prstGeom>
          <a:solidFill>
            <a:srgbClr val="2E747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 flipH="1" flipV="1">
            <a:off x="583565" y="606044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20775" y="59239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1640年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</a:t>
            </a:r>
            <a:r>
              <a:rPr sz="2000" b="1" err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议会</a:t>
            </a:r>
            <a:r>
              <a:rPr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重新召开</a:t>
            </a:r>
            <a:r>
              <a:rPr lang="zh-CN" sz="2000" b="1" err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，革命爆发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H="1" flipV="1">
            <a:off x="565785" y="567753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20775" y="54940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，查理一世宣布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讨伐议会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，挑起内战</a:t>
            </a:r>
            <a:endParaRPr lang="en-US" alt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H="1" flipV="1">
            <a:off x="565785" y="494665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51255" y="4747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164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9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，查理一世被处死，随后英国宣布为共和国</a:t>
            </a:r>
            <a:endParaRPr lang="zh-CN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H="1" flipV="1">
            <a:off x="583565" y="4398645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169035" y="417449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</a:t>
            </a:r>
            <a:r>
              <a:rPr 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53</a:t>
            </a:r>
            <a:r>
              <a:rPr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，克伦威尔成为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护国主</a:t>
            </a:r>
            <a:r>
              <a:rPr lang="en-US" altLang="zh-CN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 sz="2000" b="1" smtClean="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，独揽大权</a:t>
            </a:r>
            <a:endParaRPr lang="zh-CN" altLang="en-US" sz="2000" b="1" err="1" smtClean="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 flipH="1" flipV="1">
            <a:off x="583565" y="364871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169035" y="345059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000" b="1" smtClean="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16</a:t>
            </a:r>
            <a:r>
              <a:rPr lang="en-US" sz="2000" b="1" smtClean="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60</a:t>
            </a:r>
            <a:r>
              <a:rPr sz="2000" b="1" smtClean="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年</a:t>
            </a:r>
            <a:r>
              <a:rPr lang="zh-CN" sz="2000" b="1" smtClean="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，斯图亚特王朝复辟</a:t>
            </a:r>
            <a:endParaRPr lang="zh-CN" sz="2000" b="1" err="1" smtClean="0">
              <a:solidFill>
                <a:schemeClr val="tx1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8"/>
            </p:custDataLst>
          </p:nvPr>
        </p:nvCxnSpPr>
        <p:spPr>
          <a:xfrm flipH="1" flipV="1">
            <a:off x="583565" y="2736850"/>
            <a:ext cx="585470" cy="1905"/>
          </a:xfrm>
          <a:prstGeom prst="line">
            <a:avLst/>
          </a:prstGeom>
          <a:ln w="63500">
            <a:solidFill>
              <a:srgbClr val="2E7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151255" y="258508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 smtClean="0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1688年，“光荣革命”，革命结束</a:t>
            </a:r>
            <a:endParaRPr lang="zh-CN" sz="2000" b="1" smtClean="0">
              <a:solidFill>
                <a:srgbClr val="FF0000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5365" y="-8890"/>
            <a:ext cx="6096635" cy="3979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133350" y="144145"/>
            <a:ext cx="625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二、权力归属的斗争</a:t>
            </a:r>
            <a:r>
              <a:rPr lang="en-US" altLang="zh-CN" sz="3200" b="1"/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结束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3350" y="277495"/>
            <a:ext cx="566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二、权力归属的斗争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0259" y="1984369"/>
            <a:ext cx="7904693" cy="4108274"/>
            <a:chOff x="99527" y="1375740"/>
            <a:chExt cx="10549443" cy="4108274"/>
          </a:xfrm>
        </p:grpSpPr>
        <p:sp>
          <p:nvSpPr>
            <p:cNvPr id="24" name="Text Box 2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0501" y="4558968"/>
              <a:ext cx="1572701" cy="6671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专制</a:t>
              </a:r>
              <a:r>
                <a:rPr kumimoji="0" lang="zh-CN" altLang="en-US" sz="373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kumimoji="0" lang="zh-CN" alt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7" name="Group 17"/>
            <p:cNvGrpSpPr/>
            <p:nvPr>
              <p:custDataLst>
                <p:tags r:id="rId2"/>
              </p:custDataLst>
            </p:nvPr>
          </p:nvGrpSpPr>
          <p:grpSpPr>
            <a:xfrm>
              <a:off x="1677988" y="2091526"/>
              <a:ext cx="0" cy="3392488"/>
              <a:chOff x="528" y="1991"/>
              <a:chExt cx="0" cy="2137"/>
            </a:xfrm>
          </p:grpSpPr>
          <p:sp>
            <p:nvSpPr>
              <p:cNvPr id="47" name="Line 18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H="1">
                <a:off x="528" y="3072"/>
                <a:ext cx="0" cy="1056"/>
              </a:xfrm>
              <a:prstGeom prst="line">
                <a:avLst/>
              </a:prstGeom>
              <a:noFill/>
              <a:ln w="73025">
                <a:solidFill>
                  <a:srgbClr val="0000FF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Line 19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H="1" flipV="1">
                <a:off x="528" y="1991"/>
                <a:ext cx="0" cy="1081"/>
              </a:xfrm>
              <a:prstGeom prst="line">
                <a:avLst/>
              </a:prstGeom>
              <a:noFill/>
              <a:ln w="73025">
                <a:solidFill>
                  <a:srgbClr val="0000FF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527" y="1375740"/>
              <a:ext cx="1618844" cy="6661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民主</a:t>
              </a:r>
              <a:r>
                <a:rPr kumimoji="0" lang="zh-CN" altLang="en-US" sz="373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kumimoji="0" lang="zh-CN" alt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2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24976" y="1893097"/>
              <a:ext cx="8823994" cy="3548063"/>
            </a:xfrm>
            <a:custGeom>
              <a:avLst/>
              <a:gdLst>
                <a:gd name="T0" fmla="*/ 0 w 3792"/>
                <a:gd name="T1" fmla="*/ 2147483646 h 2024"/>
                <a:gd name="T2" fmla="*/ 2147483646 w 3792"/>
                <a:gd name="T3" fmla="*/ 2147483646 h 2024"/>
                <a:gd name="T4" fmla="*/ 2147483646 w 3792"/>
                <a:gd name="T5" fmla="*/ 2147483646 h 2024"/>
                <a:gd name="T6" fmla="*/ 2147483646 w 3792"/>
                <a:gd name="T7" fmla="*/ 2147483646 h 2024"/>
                <a:gd name="T8" fmla="*/ 2147483646 w 3792"/>
                <a:gd name="T9" fmla="*/ 2147483646 h 2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2"/>
                <a:gd name="T16" fmla="*/ 0 h 2024"/>
                <a:gd name="T17" fmla="*/ 3792 w 3792"/>
                <a:gd name="T18" fmla="*/ 2024 h 2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1" h="2024">
                  <a:moveTo>
                    <a:pt x="0" y="1016"/>
                  </a:moveTo>
                  <a:cubicBezTo>
                    <a:pt x="232" y="508"/>
                    <a:pt x="464" y="0"/>
                    <a:pt x="768" y="56"/>
                  </a:cubicBezTo>
                  <a:cubicBezTo>
                    <a:pt x="1072" y="112"/>
                    <a:pt x="1480" y="1056"/>
                    <a:pt x="1824" y="1352"/>
                  </a:cubicBezTo>
                  <a:cubicBezTo>
                    <a:pt x="2168" y="1648"/>
                    <a:pt x="2504" y="2024"/>
                    <a:pt x="2832" y="1832"/>
                  </a:cubicBezTo>
                  <a:cubicBezTo>
                    <a:pt x="3160" y="1640"/>
                    <a:pt x="3632" y="472"/>
                    <a:pt x="3792" y="200"/>
                  </a:cubicBezTo>
                </a:path>
              </a:pathLst>
            </a:custGeom>
            <a:noFill/>
            <a:ln w="73025">
              <a:solidFill>
                <a:srgbClr val="339966"/>
              </a:solidFill>
              <a:rou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5150" y="4194175"/>
            <a:ext cx="9588500" cy="676910"/>
            <a:chOff x="1409761" y="4807155"/>
            <a:chExt cx="9588378" cy="677192"/>
          </a:xfrm>
        </p:grpSpPr>
        <p:grpSp>
          <p:nvGrpSpPr>
            <p:cNvPr id="50" name="组合 57"/>
            <p:cNvGrpSpPr/>
            <p:nvPr/>
          </p:nvGrpSpPr>
          <p:grpSpPr>
            <a:xfrm>
              <a:off x="1409761" y="4807155"/>
              <a:ext cx="9588378" cy="248526"/>
              <a:chOff x="1409761" y="4807155"/>
              <a:chExt cx="9588378" cy="248526"/>
            </a:xfrm>
          </p:grpSpPr>
          <p:sp>
            <p:nvSpPr>
              <p:cNvPr id="61" name="右箭头 1"/>
              <p:cNvSpPr/>
              <p:nvPr/>
            </p:nvSpPr>
            <p:spPr>
              <a:xfrm>
                <a:off x="1409761" y="4980653"/>
                <a:ext cx="9588378" cy="75028"/>
              </a:xfrm>
              <a:prstGeom prst="rightArrow">
                <a:avLst/>
              </a:prstGeom>
              <a:solidFill>
                <a:srgbClr val="FF0000"/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b="1" strike="noStrike" noProof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2121452" y="4844763"/>
                <a:ext cx="0" cy="1499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3340533" y="4853593"/>
                <a:ext cx="0" cy="1499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134656" y="4814087"/>
                <a:ext cx="0" cy="1499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5291284" y="4817097"/>
                <a:ext cx="0" cy="1499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5433034" y="4807155"/>
                <a:ext cx="0" cy="1499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8147890" y="4813930"/>
                <a:ext cx="0" cy="1499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8023838" y="4818483"/>
                <a:ext cx="0" cy="14991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文本框 4"/>
            <p:cNvSpPr txBox="1">
              <a:spLocks noChangeArrowheads="1"/>
            </p:cNvSpPr>
            <p:nvPr/>
          </p:nvSpPr>
          <p:spPr bwMode="auto">
            <a:xfrm>
              <a:off x="1957209" y="5026957"/>
              <a:ext cx="7296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defRPr>
              </a:lvl1pPr>
            </a:lstStyle>
            <a:p>
              <a:pPr fontAlgn="auto"/>
              <a:r>
                <a:rPr lang="en-US" altLang="zh-CN" strike="noStrike" noProof="1"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 1640</a:t>
              </a:r>
              <a:endParaRPr lang="en-US" altLang="zh-CN" strike="noStrike" noProof="1"/>
            </a:p>
          </p:txBody>
        </p:sp>
        <p:sp>
          <p:nvSpPr>
            <p:cNvPr id="52" name="矩形 51"/>
            <p:cNvSpPr/>
            <p:nvPr/>
          </p:nvSpPr>
          <p:spPr>
            <a:xfrm>
              <a:off x="3895754" y="5085401"/>
              <a:ext cx="777230" cy="39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en-US" altLang="zh-CN" sz="2000" b="1" strike="noStrike" noProof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1653</a:t>
              </a:r>
              <a:endParaRPr lang="zh-CN" altLang="en-US" sz="2000" b="1" strike="noStrike" noProof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931632" y="5077181"/>
              <a:ext cx="7296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en-US" altLang="zh-CN" sz="2000" b="1" strike="noStrike" noProof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1649</a:t>
              </a:r>
              <a:endParaRPr lang="zh-CN" altLang="en-US" sz="2000" b="1" strike="noStrike" noProof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73619" y="5075872"/>
              <a:ext cx="753100" cy="39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en-US" altLang="zh-CN" sz="2000" b="1" strike="noStrike" noProof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1659</a:t>
              </a:r>
              <a:endParaRPr lang="zh-CN" altLang="en-US" sz="2000" b="1" strike="noStrike" noProof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340361" y="5068249"/>
              <a:ext cx="878194" cy="39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en-US" altLang="zh-CN" sz="2000" b="1" strike="noStrike" noProof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1660</a:t>
              </a:r>
              <a:endParaRPr lang="zh-CN" altLang="en-US" sz="2000" b="1" strike="noStrike" noProof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213587" y="5077142"/>
              <a:ext cx="940423" cy="39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en-US" altLang="zh-CN" sz="2000" b="1" strike="noStrike" noProof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1688</a:t>
              </a:r>
              <a:endParaRPr lang="zh-CN" altLang="en-US" sz="2000" b="1" strike="noStrike" noProof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067651" y="5061261"/>
              <a:ext cx="802630" cy="39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endParaRPr lang="zh-CN" altLang="en-US" sz="2000" b="1" strike="noStrike" noProof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773875" y="5053002"/>
              <a:ext cx="878194" cy="39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endParaRPr lang="zh-CN" altLang="en-US" sz="2000" strike="noStrike" noProof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0" name="文本框 12"/>
          <p:cNvSpPr txBox="1"/>
          <p:nvPr/>
        </p:nvSpPr>
        <p:spPr>
          <a:xfrm>
            <a:off x="4826000" y="3898900"/>
            <a:ext cx="1770063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4210F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王朝复辟时期</a:t>
            </a:r>
            <a:endParaRPr lang="zh-CN" altLang="en-US" sz="2000" b="1" dirty="0">
              <a:solidFill>
                <a:srgbClr val="4210F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2474913" y="4403725"/>
            <a:ext cx="822325" cy="9525"/>
          </a:xfrm>
          <a:prstGeom prst="line">
            <a:avLst/>
          </a:prstGeom>
          <a:ln w="101600">
            <a:solidFill>
              <a:srgbClr val="4210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2041240" y="1723274"/>
            <a:ext cx="1419225" cy="1327150"/>
            <a:chOff x="2238150" y="2914481"/>
            <a:chExt cx="1273208" cy="1327714"/>
          </a:xfrm>
        </p:grpSpPr>
        <p:sp>
          <p:nvSpPr>
            <p:cNvPr id="73" name="文本框 11"/>
            <p:cNvSpPr txBox="1"/>
            <p:nvPr/>
          </p:nvSpPr>
          <p:spPr>
            <a:xfrm>
              <a:off x="2238150" y="3842085"/>
              <a:ext cx="127320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等线" panose="02010600030101010101" charset="-122"/>
                </a:rPr>
                <a:t>处死国王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3" t="442" r="18145" b="14115"/>
            <a:stretch>
              <a:fillRect/>
            </a:stretch>
          </p:blipFill>
          <p:spPr>
            <a:xfrm>
              <a:off x="2283554" y="2914481"/>
              <a:ext cx="871421" cy="92805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5" name="文本框 11"/>
          <p:cNvSpPr txBox="1"/>
          <p:nvPr/>
        </p:nvSpPr>
        <p:spPr>
          <a:xfrm>
            <a:off x="2368550" y="3919538"/>
            <a:ext cx="100012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4210F8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等线" panose="02010600030101010101" charset="-122"/>
              </a:rPr>
              <a:t>共和国</a:t>
            </a:r>
            <a:endParaRPr lang="zh-CN" altLang="en-US" sz="2000" b="1" dirty="0">
              <a:solidFill>
                <a:srgbClr val="4210F8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等线" panose="02010600030101010101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H="1">
            <a:off x="3290888" y="4395788"/>
            <a:ext cx="1144588" cy="0"/>
          </a:xfrm>
          <a:prstGeom prst="line">
            <a:avLst/>
          </a:prstGeom>
          <a:ln w="1047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3270250" y="3930650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4210F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军事独裁</a:t>
            </a:r>
            <a:endParaRPr lang="zh-CN" altLang="en-US" sz="2000" b="1" dirty="0">
              <a:solidFill>
                <a:srgbClr val="4210F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369050" y="2544763"/>
            <a:ext cx="1271588" cy="1458912"/>
            <a:chOff x="6728134" y="2644965"/>
            <a:chExt cx="1271342" cy="1459550"/>
          </a:xfrm>
        </p:grpSpPr>
        <p:sp>
          <p:nvSpPr>
            <p:cNvPr id="80" name="矩形 14"/>
            <p:cNvSpPr/>
            <p:nvPr/>
          </p:nvSpPr>
          <p:spPr>
            <a:xfrm>
              <a:off x="6728134" y="3704405"/>
              <a:ext cx="127134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光荣革命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81" name="图片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5609" y="2644965"/>
              <a:ext cx="1076391" cy="10593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cxnSp>
        <p:nvCxnSpPr>
          <p:cNvPr id="83" name="直接连接符 82"/>
          <p:cNvCxnSpPr/>
          <p:nvPr/>
        </p:nvCxnSpPr>
        <p:spPr>
          <a:xfrm flipH="1" flipV="1">
            <a:off x="4589463" y="4391025"/>
            <a:ext cx="2592388" cy="1746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3313113" y="2624138"/>
            <a:ext cx="1209675" cy="1366837"/>
            <a:chOff x="3595371" y="2615480"/>
            <a:chExt cx="1210588" cy="1367332"/>
          </a:xfrm>
        </p:grpSpPr>
        <p:pic>
          <p:nvPicPr>
            <p:cNvPr id="85" name="图片 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9724" y="2615480"/>
              <a:ext cx="1006459" cy="98211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6" name="矩形 76"/>
            <p:cNvSpPr/>
            <p:nvPr/>
          </p:nvSpPr>
          <p:spPr>
            <a:xfrm>
              <a:off x="3595371" y="3582702"/>
              <a:ext cx="121058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克伦威尔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664075" y="4862513"/>
            <a:ext cx="1211263" cy="1336675"/>
            <a:chOff x="4773774" y="2650890"/>
            <a:chExt cx="1210588" cy="1335874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0" r="23198" b="22036"/>
            <a:stretch>
              <a:fillRect/>
            </a:stretch>
          </p:blipFill>
          <p:spPr>
            <a:xfrm>
              <a:off x="4883280" y="2650890"/>
              <a:ext cx="1025854" cy="97061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9" name="矩形 79"/>
            <p:cNvSpPr/>
            <p:nvPr/>
          </p:nvSpPr>
          <p:spPr>
            <a:xfrm>
              <a:off x="4773774" y="3586654"/>
              <a:ext cx="121058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查理二世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797550" y="4875213"/>
            <a:ext cx="1466850" cy="1300162"/>
            <a:chOff x="6036326" y="2663568"/>
            <a:chExt cx="1467068" cy="1299393"/>
          </a:xfrm>
        </p:grpSpPr>
        <p:pic>
          <p:nvPicPr>
            <p:cNvPr id="91" name="图片 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6004" y="2663568"/>
              <a:ext cx="986781" cy="9735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2" name="矩形 82"/>
            <p:cNvSpPr/>
            <p:nvPr/>
          </p:nvSpPr>
          <p:spPr>
            <a:xfrm>
              <a:off x="6036326" y="3562851"/>
              <a:ext cx="146706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詹姆斯二世</a:t>
              </a:r>
              <a:endPara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-17292" y="2664801"/>
            <a:ext cx="1308100" cy="1430337"/>
            <a:chOff x="826238" y="2845830"/>
            <a:chExt cx="1307945" cy="1429721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51" y="2845830"/>
              <a:ext cx="1006459" cy="9922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5" name="矩形 21"/>
            <p:cNvSpPr/>
            <p:nvPr/>
          </p:nvSpPr>
          <p:spPr>
            <a:xfrm>
              <a:off x="826238" y="3875441"/>
              <a:ext cx="1307945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爆发革命 </a:t>
              </a:r>
              <a:endParaRPr lang="zh-CN" altLang="en-US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01" name="图片 10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43" y="2820119"/>
            <a:ext cx="1089025" cy="10591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" name="文本框 101"/>
          <p:cNvSpPr txBox="1"/>
          <p:nvPr/>
        </p:nvSpPr>
        <p:spPr>
          <a:xfrm>
            <a:off x="1276850" y="3840484"/>
            <a:ext cx="130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两次内战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7790" y="861060"/>
            <a:ext cx="68110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>
                <a:sym typeface="+mn-ea"/>
              </a:rPr>
              <a:t>从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杀了国王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到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赶走国王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议会的斗争方式发生了怎样的变化？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5188585" y="277495"/>
            <a:ext cx="6800215" cy="477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1.</a:t>
            </a:r>
            <a:r>
              <a:rPr lang="zh-CN" altLang="en-US" sz="2800">
                <a:sym typeface="+mn-ea"/>
              </a:rPr>
              <a:t>英国资产阶级革命呈现出怎样的特点？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5177790" y="1723390"/>
            <a:ext cx="6929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从</a:t>
            </a:r>
            <a:r>
              <a:rPr lang="en-US" altLang="zh-CN" sz="2800"/>
              <a:t>“</a:t>
            </a:r>
            <a:r>
              <a:rPr lang="zh-CN" altLang="en-US" sz="2800">
                <a:solidFill>
                  <a:srgbClr val="FF0000"/>
                </a:solidFill>
              </a:rPr>
              <a:t>不要国王</a:t>
            </a:r>
            <a:r>
              <a:rPr lang="en-US" altLang="zh-CN" sz="2800"/>
              <a:t>”</a:t>
            </a:r>
            <a:r>
              <a:rPr lang="zh-CN" altLang="en-US" sz="2800"/>
              <a:t>到</a:t>
            </a:r>
            <a:r>
              <a:rPr lang="en-US" altLang="zh-CN" sz="2800"/>
              <a:t>“</a:t>
            </a:r>
            <a:r>
              <a:rPr lang="zh-CN" altLang="en-US" sz="2800">
                <a:solidFill>
                  <a:srgbClr val="FF0000"/>
                </a:solidFill>
              </a:rPr>
              <a:t>请回国王</a:t>
            </a:r>
            <a:r>
              <a:rPr lang="en-US" altLang="zh-CN" sz="2800"/>
              <a:t>”</a:t>
            </a:r>
            <a:r>
              <a:rPr lang="zh-CN" altLang="en-US" sz="2800"/>
              <a:t>英国的历史倒退了吗？</a:t>
            </a:r>
            <a:endParaRPr lang="zh-CN" altLang="en-US" sz="28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/>
      <p:bldP spid="77" grpId="0"/>
      <p:bldP spid="102" grpId="0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48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22643" y="1541784"/>
            <a:ext cx="4253949" cy="3726000"/>
          </a:xfrm>
          <a:prstGeom prst="ellipse">
            <a:avLst/>
          </a:prstGeom>
          <a:noFill/>
          <a:ln w="38100">
            <a:solidFill>
              <a:srgbClr val="B62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椭圆 2"/>
          <p:cNvSpPr/>
          <p:nvPr/>
        </p:nvSpPr>
        <p:spPr>
          <a:xfrm>
            <a:off x="3949148" y="1648158"/>
            <a:ext cx="4412974" cy="3510000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4051575" y="3161500"/>
            <a:ext cx="4456321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权</a:t>
            </a:r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利传统的</a:t>
            </a:r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变迁</a:t>
            </a:r>
            <a:endParaRPr lang="zh-CN" altLang="en-US" sz="3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20642" y="2190063"/>
            <a:ext cx="1376506" cy="974231"/>
          </a:xfrm>
          <a:prstGeom prst="roundRect">
            <a:avLst>
              <a:gd name="adj" fmla="val 13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595463" y="1994238"/>
            <a:ext cx="1242659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625" dirty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三</a:t>
            </a:r>
            <a:endParaRPr lang="zh-CN" altLang="en-US" sz="8625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/>
          <a:srcRect l="24814" r="13974" b="25049"/>
          <a:stretch>
            <a:fillRect/>
          </a:stretch>
        </p:blipFill>
        <p:spPr>
          <a:xfrm>
            <a:off x="4475480" y="1402715"/>
            <a:ext cx="7654925" cy="5195570"/>
          </a:xfrm>
          <a:prstGeom prst="roundRect">
            <a:avLst>
              <a:gd name="adj" fmla="val 4839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64" name="文本框 8"/>
          <p:cNvSpPr txBox="1"/>
          <p:nvPr/>
        </p:nvSpPr>
        <p:spPr>
          <a:xfrm>
            <a:off x="4476115" y="1626870"/>
            <a:ext cx="754062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1.凡未经议会同意，以国王权威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停止法律或停止法律实施之僭越权力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，为非法权力。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4.凡未经议会准许，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借口国王特权，为国王而征收，或供国王使用而征收金钱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，超出议会准许之时限或方式者，皆为非法。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6.除经议会同意外，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平时在本国内征募或维持常备军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，皆属非法。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9.议会内之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演说自由、辩论或议事之自由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，不应在议会以外之任何法院或任何地方，受到弹劾或讯问。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8776335" y="2033270"/>
            <a:ext cx="2070735" cy="41656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限制立法权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8775700" y="3411855"/>
            <a:ext cx="2071370" cy="41656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限制财政权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8776335" y="4364355"/>
            <a:ext cx="2070735" cy="41656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限制军事权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8776335" y="5790565"/>
            <a:ext cx="2070100" cy="48768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议会控制权</a:t>
            </a:r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HYYiSongJ" panose="00020600040101010101" charset="-122"/>
                <a:ea typeface="HYYiSongJ" panose="00020600040101010101" charset="-122"/>
              </a:rPr>
              <a:t> 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HYYiSongJ" panose="00020600040101010101" charset="-122"/>
              <a:ea typeface="HYYiSongJ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6975" y="166370"/>
            <a:ext cx="2447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——</a:t>
            </a:r>
            <a:r>
              <a:rPr lang="zh-CN" altLang="en-US" sz="3200" b="1"/>
              <a:t>目的</a:t>
            </a:r>
            <a:r>
              <a:rPr lang="zh-CN" altLang="en-US" sz="3600" b="1"/>
              <a:t>：</a:t>
            </a:r>
            <a:endParaRPr lang="zh-CN" altLang="en-US" sz="3600" b="1"/>
          </a:p>
        </p:txBody>
      </p:sp>
      <p:sp>
        <p:nvSpPr>
          <p:cNvPr id="12" name="文本框 11"/>
          <p:cNvSpPr txBox="1"/>
          <p:nvPr/>
        </p:nvSpPr>
        <p:spPr>
          <a:xfrm>
            <a:off x="160655" y="227965"/>
            <a:ext cx="529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1.1689</a:t>
            </a:r>
            <a:r>
              <a:rPr lang="zh-CN" altLang="en-US" sz="3200">
                <a:solidFill>
                  <a:schemeClr val="tx1"/>
                </a:solidFill>
              </a:rPr>
              <a:t>《权</a:t>
            </a:r>
            <a:r>
              <a:rPr lang="zh-CN" altLang="en-US" sz="3200">
                <a:solidFill>
                  <a:srgbClr val="FF0000"/>
                </a:solidFill>
              </a:rPr>
              <a:t>利</a:t>
            </a:r>
            <a:r>
              <a:rPr lang="zh-CN" altLang="en-US" sz="3200">
                <a:solidFill>
                  <a:schemeClr val="tx1"/>
                </a:solidFill>
              </a:rPr>
              <a:t>法案》的颁布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52945" y="1663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限制王权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76335" y="1663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“</a:t>
            </a:r>
            <a:r>
              <a:rPr lang="zh-CN" altLang="en-US" sz="3200">
                <a:highlight>
                  <a:srgbClr val="FFFF00"/>
                </a:highlight>
              </a:rPr>
              <a:t>自古就有的权利</a:t>
            </a:r>
            <a:r>
              <a:rPr lang="en-US" altLang="zh-CN" sz="3200">
                <a:highlight>
                  <a:srgbClr val="FFFF00"/>
                </a:highlight>
              </a:rPr>
              <a:t>”</a:t>
            </a:r>
            <a:endParaRPr lang="en-US" altLang="zh-CN" sz="32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10" grpId="0" bldLvl="0" animBg="1"/>
      <p:bldP spid="9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9823" y="682906"/>
            <a:ext cx="870516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                      第六单元        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资本主义制度的初步确立（</a:t>
            </a:r>
            <a:r>
              <a:rPr lang="en-US" altLang="zh-CN" sz="3600" b="1" dirty="0" smtClean="0"/>
              <a:t>17-19</a:t>
            </a:r>
            <a:r>
              <a:rPr lang="zh-CN" altLang="en-US" sz="3600" b="1" dirty="0" smtClean="0"/>
              <a:t>世纪</a:t>
            </a:r>
            <a:r>
              <a:rPr lang="zh-CN" altLang="en-US" sz="3600" b="1" dirty="0" smtClean="0"/>
              <a:t>初）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13054" y="2129742"/>
            <a:ext cx="9520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君主立宪制的英国（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英国资产阶级革命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1640-1688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美国的独立（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美国独立战争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:1775-1783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法国大革命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1789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年开始）和拿破仑帝国（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1804-1814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1053296" y="4109013"/>
            <a:ext cx="995423" cy="601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52891" y="4190036"/>
            <a:ext cx="623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欧美资产阶级革命（政治民主化）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/>
          <a:srcRect l="24814" r="13974" b="25049"/>
          <a:stretch>
            <a:fillRect/>
          </a:stretch>
        </p:blipFill>
        <p:spPr>
          <a:xfrm>
            <a:off x="485775" y="1402715"/>
            <a:ext cx="11304905" cy="5195570"/>
          </a:xfrm>
          <a:prstGeom prst="roundRect">
            <a:avLst>
              <a:gd name="adj" fmla="val 4839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871855" y="5223510"/>
            <a:ext cx="3114675" cy="704850"/>
          </a:xfrm>
          <a:prstGeom prst="roundRect">
            <a:avLst/>
          </a:prstGeom>
          <a:solidFill>
            <a:srgbClr val="182E60"/>
          </a:solidFill>
          <a:ln w="57150">
            <a:solidFill>
              <a:srgbClr val="182E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69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7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7551" y="5302647"/>
            <a:ext cx="2632710" cy="583565"/>
          </a:xfrm>
          <a:prstGeom prst="rect">
            <a:avLst/>
          </a:prstGeom>
          <a:ln>
            <a:solidFill>
              <a:srgbClr val="182E6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1069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权利法案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》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pic>
        <p:nvPicPr>
          <p:cNvPr id="35846" name="图片 23" descr="t0111748d80fe6749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800" y="5398135"/>
            <a:ext cx="691515" cy="392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3" name="Picture 2"/>
          <p:cNvPicPr>
            <a:picLocks noGrp="1" noChangeAspect="1"/>
          </p:cNvPicPr>
          <p:nvPr/>
        </p:nvPicPr>
        <p:blipFill>
          <a:blip r:embed="rId3" cstate="print">
            <a:lum bright="-6000" contrast="17999"/>
          </a:blip>
          <a:stretch>
            <a:fillRect/>
          </a:stretch>
        </p:blipFill>
        <p:spPr>
          <a:xfrm>
            <a:off x="1208405" y="2033270"/>
            <a:ext cx="2526030" cy="3205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4" name="文本框 8"/>
          <p:cNvSpPr txBox="1"/>
          <p:nvPr/>
        </p:nvSpPr>
        <p:spPr>
          <a:xfrm>
            <a:off x="3869055" y="1544320"/>
            <a:ext cx="754062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1.凡未经议会同意，以国王权威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停止法律或停止法律实施之僭越权力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，为非法权力。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4.凡未经议会准许，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借口国王特权，为国王而征收，或供国王使用而征收金钱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，超出议会准许之时限或方式者，皆为非法。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6.除经议会同意外，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平时在本国内征募或维持常备军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，皆属非法。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fontAlgn="base">
              <a:lnSpc>
                <a:spcPct val="125000"/>
              </a:lnSpc>
            </a:pP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9.议会内之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演说自由、辩论或议事之自由</a:t>
            </a:r>
            <a:r>
              <a:rPr lang="zh-CN" altLang="en-US" sz="2400" b="1" dirty="0">
                <a:solidFill>
                  <a:srgbClr val="3B322C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，不应在议会以外之任何法院或任何地方，受到弹劾或讯问。</a:t>
            </a:r>
            <a:endParaRPr lang="zh-CN" altLang="en-US" sz="2400" b="1" dirty="0">
              <a:solidFill>
                <a:srgbClr val="3B322C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8776335" y="2033270"/>
            <a:ext cx="2070735" cy="41656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限制立法权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8775700" y="3411855"/>
            <a:ext cx="2071370" cy="41656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限制财政权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8776335" y="4364355"/>
            <a:ext cx="2070735" cy="41656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限制军事权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8776335" y="5790565"/>
            <a:ext cx="2070100" cy="487680"/>
          </a:xfrm>
          <a:prstGeom prst="flowChartAlternateProcess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议会控制权</a:t>
            </a:r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latin typeface="HYYiSongJ" panose="00020600040101010101" charset="-122"/>
                <a:ea typeface="HYYiSongJ" panose="00020600040101010101" charset="-122"/>
              </a:rPr>
              <a:t> 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latin typeface="HYYiSongJ" panose="00020600040101010101" charset="-122"/>
              <a:ea typeface="HYYiSongJ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6975" y="166370"/>
            <a:ext cx="2447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——</a:t>
            </a:r>
            <a:r>
              <a:rPr lang="zh-CN" altLang="en-US" sz="3200" b="1"/>
              <a:t>目的</a:t>
            </a:r>
            <a:r>
              <a:rPr lang="zh-CN" altLang="en-US" sz="3600" b="1"/>
              <a:t>：</a:t>
            </a:r>
            <a:endParaRPr lang="zh-CN" altLang="en-US" sz="3600" b="1"/>
          </a:p>
        </p:txBody>
      </p:sp>
      <p:sp>
        <p:nvSpPr>
          <p:cNvPr id="12" name="文本框 11"/>
          <p:cNvSpPr txBox="1"/>
          <p:nvPr/>
        </p:nvSpPr>
        <p:spPr>
          <a:xfrm>
            <a:off x="160655" y="227965"/>
            <a:ext cx="529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1.1689</a:t>
            </a:r>
            <a:r>
              <a:rPr lang="zh-CN" altLang="en-US" sz="3200">
                <a:solidFill>
                  <a:schemeClr val="tx1"/>
                </a:solidFill>
              </a:rPr>
              <a:t>《权</a:t>
            </a:r>
            <a:r>
              <a:rPr lang="zh-CN" altLang="en-US" sz="3200">
                <a:solidFill>
                  <a:srgbClr val="FF0000"/>
                </a:solidFill>
              </a:rPr>
              <a:t>利</a:t>
            </a:r>
            <a:r>
              <a:rPr lang="zh-CN" altLang="en-US" sz="3200">
                <a:solidFill>
                  <a:schemeClr val="tx1"/>
                </a:solidFill>
              </a:rPr>
              <a:t>法案》的颁布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52945" y="1663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限制王权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76335" y="1663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“</a:t>
            </a:r>
            <a:r>
              <a:rPr lang="zh-CN" altLang="en-US" sz="3200">
                <a:highlight>
                  <a:srgbClr val="FFFF00"/>
                </a:highlight>
              </a:rPr>
              <a:t>自古就有的权利</a:t>
            </a:r>
            <a:r>
              <a:rPr lang="en-US" altLang="zh-CN" sz="3200">
                <a:highlight>
                  <a:srgbClr val="FFFF00"/>
                </a:highlight>
              </a:rPr>
              <a:t>”</a:t>
            </a:r>
            <a:endParaRPr lang="en-US" altLang="zh-CN" sz="3200">
              <a:highlight>
                <a:srgbClr val="FFFF00"/>
              </a:highlight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31075" y="1052830"/>
            <a:ext cx="4712335" cy="5545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14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条</a:t>
            </a: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除传统封建捐税外，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任何赋税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都必须经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全国人民（大会议）普遍同意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才可征收。</a:t>
            </a:r>
            <a:endParaRPr lang="zh-CN" altLang="en-US" sz="24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61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条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由男爵推举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25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人组成委员会，监督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国王及其大臣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的行为。</a:t>
            </a:r>
            <a:endParaRPr lang="zh-CN" altLang="en-US" sz="24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第39条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任何自由人，如未经其同等地位之人根据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这块土地上的法律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作出合法裁判，皆不得被逮捕、监禁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……</a:t>
            </a:r>
            <a:endParaRPr lang="en-US" altLang="zh-CN" sz="24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——1215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年《大宪章》</a:t>
            </a:r>
            <a:endParaRPr lang="zh-CN" altLang="en-US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10" grpId="0" bldLvl="0" animBg="1"/>
      <p:bldP spid="9" grpId="1"/>
      <p:bldP spid="13" grpId="0"/>
      <p:bldP spid="13" grpId="1"/>
      <p:bldP spid="8" grpId="0" bldLvl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1828800" y="1540510"/>
          <a:ext cx="8534400" cy="44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105"/>
                <a:gridCol w="2944495"/>
                <a:gridCol w="2844800"/>
              </a:tblGrid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3B322C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资产阶级革命前</a:t>
                      </a:r>
                      <a:endParaRPr lang="zh-CN" altLang="en-US" sz="2400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3B322C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资产阶级革命后</a:t>
                      </a:r>
                      <a:endParaRPr lang="zh-CN" altLang="en-US" sz="2400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3B322C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王权来源</a:t>
                      </a: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3B322C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议会与王权的关系</a:t>
                      </a: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3B322C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权力中心</a:t>
                      </a: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3B322C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统治方式</a:t>
                      </a: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3B322C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873625" y="2398395"/>
            <a:ext cx="2249170" cy="546100"/>
          </a:xfrm>
          <a:prstGeom prst="rect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君主专制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98130" y="2412365"/>
            <a:ext cx="2160270" cy="546100"/>
          </a:xfrm>
          <a:prstGeom prst="rect">
            <a:avLst/>
          </a:prstGeom>
          <a:ln>
            <a:solidFill>
              <a:srgbClr val="B62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法律赋予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74895" y="3138170"/>
            <a:ext cx="2247900" cy="546100"/>
          </a:xfrm>
          <a:prstGeom prst="rect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</a:rPr>
              <a:t>王权限制议会</a:t>
            </a:r>
            <a:endParaRPr lang="zh-CN" altLang="en-US" sz="2400" b="1" dirty="0">
              <a:solidFill>
                <a:srgbClr val="0070C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97495" y="3145155"/>
            <a:ext cx="2160905" cy="546100"/>
          </a:xfrm>
          <a:prstGeom prst="rect">
            <a:avLst/>
          </a:prstGeom>
          <a:ln>
            <a:solidFill>
              <a:srgbClr val="B62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议会限制王权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74895" y="3877945"/>
            <a:ext cx="2248535" cy="546100"/>
          </a:xfrm>
          <a:prstGeom prst="rect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</a:rPr>
              <a:t>国王</a:t>
            </a:r>
            <a:endParaRPr lang="zh-CN" altLang="en-US" sz="2400" b="1" dirty="0">
              <a:solidFill>
                <a:srgbClr val="0070C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99400" y="3878580"/>
            <a:ext cx="2160270" cy="546100"/>
          </a:xfrm>
          <a:prstGeom prst="rect">
            <a:avLst/>
          </a:prstGeom>
          <a:ln>
            <a:solidFill>
              <a:srgbClr val="B62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议会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74895" y="4627245"/>
            <a:ext cx="2249170" cy="546100"/>
          </a:xfrm>
          <a:prstGeom prst="rect">
            <a:avLst/>
          </a:prstGeom>
          <a:ln>
            <a:solidFill>
              <a:srgbClr val="182E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</a:rPr>
              <a:t>人治</a:t>
            </a:r>
            <a:endParaRPr lang="zh-CN" altLang="en-US" sz="2400" b="1" dirty="0">
              <a:solidFill>
                <a:srgbClr val="0070C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99400" y="4684395"/>
            <a:ext cx="2160270" cy="546100"/>
          </a:xfrm>
          <a:prstGeom prst="rect">
            <a:avLst/>
          </a:prstGeom>
          <a:ln>
            <a:solidFill>
              <a:srgbClr val="B62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法治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1722" y="940904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rgbClr val="FF0000"/>
                </a:solidFill>
              </a:rPr>
              <a:t>英国议会的权力日益超过国王，君主立宪制逐渐形成。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6242" y="5827588"/>
            <a:ext cx="10644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rgbClr val="FF0000"/>
                </a:solidFill>
              </a:rPr>
              <a:t>体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现了人类政治文明的演进趋势：由专制到民主，由人治到法治。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" y="2698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2.</a:t>
            </a:r>
            <a:r>
              <a:rPr lang="zh-CN" altLang="en-US" sz="3200" b="1"/>
              <a:t>《权利法案》作用：</a:t>
            </a:r>
            <a:endParaRPr lang="zh-CN" altLang="en-US" sz="3200" b="1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4" grpId="0" bldLvl="0" animBg="1"/>
      <p:bldP spid="25" grpId="0" bldLvl="0" animBg="1"/>
      <p:bldP spid="26" grpId="0" bldLvl="0" animBg="1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67740" y="192405"/>
            <a:ext cx="11224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探究：英国资产阶级革命有什么历史意义？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45110" y="714375"/>
            <a:ext cx="11633835" cy="321500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sz="254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材料一：</a:t>
            </a:r>
            <a:r>
              <a:rPr sz="254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英国资产阶级革命经过近半个世纪的反复斗争，推翻了封建专制制度，它是人类历史上资本主义制度对封建制度的一次重大胜利。英国资产阶级革命为英国资本主义迅速发展扫清了道路，100多年后，英国发生了工业革命，成为大机器工业的发源地。</a:t>
            </a:r>
            <a:endParaRPr sz="254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00000"/>
              </a:lnSpc>
            </a:pPr>
            <a:r>
              <a:rPr sz="254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材料二：</a:t>
            </a:r>
            <a:r>
              <a:rPr sz="254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1640年的革命并不是英国的革命，这是欧洲范围内的革命。这次革命不仅体现了欧英国的要求，而且在更大程度上反映了当时整个世界的要求，在它的影响下，不久欧洲大陆爆发了资产阶级革命，北美殖民地的资产阶级革命也如火如荼的开展起来，推动了世界历史的进程。</a:t>
            </a:r>
            <a:endParaRPr sz="254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88950" y="4342130"/>
            <a:ext cx="11144885" cy="9067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9" tIns="0" rIns="74887" bIns="0" anchor="t"/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alt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1.</a:t>
            </a:r>
            <a:r>
              <a:rPr 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国内：</a:t>
            </a:r>
            <a:r>
              <a:rPr lang="en-US" alt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推翻了封建君主专制，</a:t>
            </a:r>
            <a:r>
              <a:rPr lang="zh-CN" alt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为英国资本主义的发展开辟了道路，并为工业革命提供了政治前提。</a:t>
            </a:r>
            <a:endParaRPr lang="zh-CN" altLang="zh-CN" sz="2540" b="1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宋体" panose="02010600030101010101" pitchFamily="2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90220" y="5783580"/>
            <a:ext cx="11143615" cy="899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9" tIns="0" rIns="74887" bIns="0" anchor="t"/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2</a:t>
            </a:r>
            <a:r>
              <a:rPr lang="en-US" alt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.</a:t>
            </a:r>
            <a:r>
              <a:rPr lang="zh-CN" altLang="en-US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国际</a:t>
            </a:r>
            <a:r>
              <a:rPr alt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：</a:t>
            </a:r>
            <a:r>
              <a:rPr lang="zh-CN" alt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英国资产阶级革命揭开了欧洲和北美资产阶级革命运动的序幕，</a:t>
            </a:r>
            <a:r>
              <a:rPr lang="en-US" altLang="zh-CN" sz="254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宋体" panose="02010600030101010101" pitchFamily="2" charset="-122"/>
              </a:rPr>
              <a:t>对世界近代历史的发展产生深刻的影响。     </a:t>
            </a:r>
            <a:endParaRPr lang="en-US" altLang="zh-CN" sz="2540" b="1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71830" y="550545"/>
            <a:ext cx="10570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从</a:t>
            </a:r>
            <a:r>
              <a:rPr lang="en-US" altLang="zh-CN" sz="3600"/>
              <a:t>“</a:t>
            </a:r>
            <a:r>
              <a:rPr lang="zh-CN" altLang="en-US" sz="3600">
                <a:solidFill>
                  <a:srgbClr val="FF0000"/>
                </a:solidFill>
              </a:rPr>
              <a:t>不要国王</a:t>
            </a:r>
            <a:r>
              <a:rPr lang="en-US" altLang="zh-CN" sz="3600"/>
              <a:t>”</a:t>
            </a:r>
            <a:r>
              <a:rPr lang="zh-CN" altLang="en-US" sz="3600"/>
              <a:t>到</a:t>
            </a:r>
            <a:r>
              <a:rPr lang="en-US" altLang="zh-CN" sz="3600"/>
              <a:t>“</a:t>
            </a:r>
            <a:r>
              <a:rPr lang="zh-CN" altLang="en-US" sz="3600">
                <a:solidFill>
                  <a:srgbClr val="FF0000"/>
                </a:solidFill>
              </a:rPr>
              <a:t>请回国王</a:t>
            </a:r>
            <a:r>
              <a:rPr lang="en-US" altLang="zh-CN" sz="3600"/>
              <a:t>”</a:t>
            </a:r>
            <a:r>
              <a:rPr lang="zh-CN" altLang="en-US" sz="3600"/>
              <a:t>英国的历史倒退了吗？</a:t>
            </a:r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277495" y="1401445"/>
            <a:ext cx="11656695" cy="3672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20000"/>
              </a:lnSpc>
            </a:pPr>
            <a:r>
              <a:rPr lang="en-US" altLang="zh-CN">
                <a:solidFill>
                  <a:schemeClr val="tx1"/>
                </a:solidFill>
              </a:rPr>
              <a:t>          </a:t>
            </a:r>
            <a:endParaRPr lang="en-US" altLang="zh-CN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</a:rPr>
              <a:t>材料：素以尊重传统、崇尚中庸的英吉利民族中，极端的道路往往是行不通的。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光荣革命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吸取了</a:t>
            </a:r>
            <a:r>
              <a:rPr lang="en-US" altLang="zh-CN" sz="2800">
                <a:solidFill>
                  <a:srgbClr val="FF0000"/>
                </a:solidFill>
              </a:rPr>
              <a:t>17</a:t>
            </a:r>
            <a:r>
              <a:rPr lang="zh-CN" altLang="en-US" sz="2800">
                <a:solidFill>
                  <a:srgbClr val="FF0000"/>
                </a:solidFill>
              </a:rPr>
              <a:t>世纪</a:t>
            </a:r>
            <a:r>
              <a:rPr lang="en-US" altLang="zh-CN" sz="2800">
                <a:solidFill>
                  <a:srgbClr val="FF0000"/>
                </a:solidFill>
              </a:rPr>
              <a:t>40</a:t>
            </a:r>
            <a:r>
              <a:rPr lang="zh-CN" altLang="en-US" sz="2800">
                <a:solidFill>
                  <a:srgbClr val="FF0000"/>
                </a:solidFill>
              </a:rPr>
              <a:t>年代革命</a:t>
            </a:r>
            <a:r>
              <a:rPr lang="zh-CN" altLang="en-US" sz="2800">
                <a:solidFill>
                  <a:schemeClr val="tx1"/>
                </a:solidFill>
              </a:rPr>
              <a:t>和</a:t>
            </a:r>
            <a:r>
              <a:rPr lang="en-US" altLang="zh-CN" sz="2800">
                <a:solidFill>
                  <a:srgbClr val="FF0000"/>
                </a:solidFill>
              </a:rPr>
              <a:t>1660</a:t>
            </a:r>
            <a:r>
              <a:rPr lang="zh-CN" altLang="en-US" sz="2800">
                <a:solidFill>
                  <a:srgbClr val="FF0000"/>
                </a:solidFill>
              </a:rPr>
              <a:t>年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复辟解决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两方面的教训，</a:t>
            </a:r>
            <a:r>
              <a:rPr lang="zh-CN" altLang="en-US" sz="2800">
                <a:solidFill>
                  <a:srgbClr val="FF0000"/>
                </a:solidFill>
              </a:rPr>
              <a:t>既摒弃了无限制的斗争，又避免了无原则的调和</a:t>
            </a:r>
            <a:r>
              <a:rPr lang="en-US" altLang="zh-CN" sz="2800">
                <a:solidFill>
                  <a:schemeClr val="tx1"/>
                </a:solidFill>
              </a:rPr>
              <a:t>……</a:t>
            </a:r>
            <a:r>
              <a:rPr lang="zh-CN" altLang="en-US" sz="2800">
                <a:solidFill>
                  <a:schemeClr val="tx1"/>
                </a:solidFill>
              </a:rPr>
              <a:t>它遏制了</a:t>
            </a:r>
            <a:r>
              <a:rPr lang="en-US" altLang="zh-CN" sz="2800">
                <a:solidFill>
                  <a:schemeClr val="tx1"/>
                </a:solidFill>
              </a:rPr>
              <a:t>1661</a:t>
            </a:r>
            <a:r>
              <a:rPr lang="zh-CN" altLang="en-US" sz="2800">
                <a:solidFill>
                  <a:schemeClr val="tx1"/>
                </a:solidFill>
              </a:rPr>
              <a:t>年后出现的君主专制主义趋势，根本改变了英国政治制度的发展方向同时</a:t>
            </a:r>
            <a:r>
              <a:rPr lang="zh-CN" altLang="en-US" sz="2800">
                <a:solidFill>
                  <a:srgbClr val="FF0000"/>
                </a:solidFill>
              </a:rPr>
              <a:t>又没有割断历史，超越传统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                                                                              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程汉大《英国政治制度史》</a:t>
            </a:r>
            <a:endParaRPr lang="zh-CN" altLang="en-US" sz="2800">
              <a:solidFill>
                <a:schemeClr val="tx1"/>
              </a:solidFill>
            </a:endParaRPr>
          </a:p>
          <a:p>
            <a:pPr algn="l"/>
            <a:endParaRPr lang="zh-CN" altLang="en-US" sz="2800">
              <a:solidFill>
                <a:schemeClr val="tx1"/>
              </a:solidFill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2570" y="562991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</a:rPr>
              <a:t>尊重传统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17895" y="562991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</a:rPr>
              <a:t>符合国情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641725" y="5629910"/>
            <a:ext cx="2376170" cy="5657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24275" y="525970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“</a:t>
            </a:r>
            <a:r>
              <a:rPr lang="zh-CN" altLang="en-US" sz="2800" b="1">
                <a:solidFill>
                  <a:srgbClr val="FF0000"/>
                </a:solidFill>
              </a:rPr>
              <a:t>妥协</a:t>
            </a:r>
            <a:r>
              <a:rPr lang="en-US" altLang="zh-CN" sz="2800" b="1">
                <a:solidFill>
                  <a:srgbClr val="FF0000"/>
                </a:solidFill>
              </a:rPr>
              <a:t>”</a:t>
            </a:r>
            <a:r>
              <a:rPr lang="zh-CN" altLang="en-US" sz="2800" b="1">
                <a:solidFill>
                  <a:srgbClr val="FF0000"/>
                </a:solidFill>
              </a:rPr>
              <a:t>的智慧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  <p:bldP spid="8" grpId="0" animBg="1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5121" descr="8-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1435" y="0"/>
            <a:ext cx="8330565" cy="5571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3"/>
          <p:cNvPicPr>
            <a:picLocks noChangeAspect="1"/>
          </p:cNvPicPr>
          <p:nvPr/>
        </p:nvPicPr>
        <p:blipFill>
          <a:blip r:embed="rId2"/>
          <a:srcRect l="9487" t="22289" r="1707" b="8290"/>
          <a:stretch>
            <a:fillRect/>
          </a:stretch>
        </p:blipFill>
        <p:spPr>
          <a:xfrm>
            <a:off x="0" y="0"/>
            <a:ext cx="4682490" cy="557149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" name="椭圆形标注 2"/>
          <p:cNvSpPr/>
          <p:nvPr/>
        </p:nvSpPr>
        <p:spPr>
          <a:xfrm>
            <a:off x="6964680" y="248920"/>
            <a:ext cx="751205" cy="854075"/>
          </a:xfrm>
          <a:prstGeom prst="wedgeEllipseCallout">
            <a:avLst>
              <a:gd name="adj1" fmla="val -404268"/>
              <a:gd name="adj2" fmla="val 61301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35290" y="380"/>
            <a:ext cx="9121423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954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 sz="10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71263" y="345075"/>
            <a:ext cx="7822191" cy="1853153"/>
          </a:xfrm>
          <a:prstGeom prst="rect">
            <a:avLst/>
          </a:prstGeom>
        </p:spPr>
        <p:txBody>
          <a:bodyPr vert="horz" wrap="square" lIns="0" tIns="12679" rIns="0" bIns="0" rtlCol="0">
            <a:prstTxWarp prst="textStop">
              <a:avLst/>
            </a:prstTxWarp>
            <a:spAutoFit/>
          </a:bodyPr>
          <a:lstStyle/>
          <a:p>
            <a:pPr marL="17145">
              <a:lnSpc>
                <a:spcPct val="100000"/>
              </a:lnSpc>
              <a:spcBef>
                <a:spcPts val="135"/>
              </a:spcBef>
            </a:pPr>
            <a:r>
              <a:rPr lang="zh-CN" altLang="en-US" sz="7200" spc="407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黑体" panose="02010609060101010101" charset="-122"/>
                <a:cs typeface="黑体" panose="02010609060101010101" charset="-122"/>
              </a:rPr>
              <a:t>君主立宪制的英国</a:t>
            </a:r>
            <a:endParaRPr lang="zh-CN" altLang="en-US" sz="7200" spc="407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351655"/>
            <a:ext cx="8693426" cy="250634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 dirty="0"/>
          </a:p>
        </p:txBody>
      </p:sp>
      <p:pic>
        <p:nvPicPr>
          <p:cNvPr id="4100" name="Picture 5" descr="C:\Users\Administrator\Desktop\aaf7579248384d48ddb12cfb.jpg_r_1024x683_b58e458f.jpg"/>
          <p:cNvPicPr>
            <a:picLocks noChangeAspect="1"/>
          </p:cNvPicPr>
          <p:nvPr/>
        </p:nvPicPr>
        <p:blipFill>
          <a:blip r:embed="rId2" cstate="print"/>
          <a:srcRect t="-12214"/>
          <a:stretch>
            <a:fillRect/>
          </a:stretch>
        </p:blipFill>
        <p:spPr>
          <a:xfrm>
            <a:off x="4373217" y="4069715"/>
            <a:ext cx="7818783" cy="2788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753600" y="186243"/>
            <a:ext cx="2113280" cy="8618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012" tIns="61012" rIns="61012" bIns="61012" numCol="1" spcCol="50844" rtlCol="0" anchor="t">
            <a:spAutoFit/>
          </a:bodyPr>
          <a:lstStyle/>
          <a:p>
            <a:pPr defTabSz="1220470" latinLnBrk="1" hangingPunct="0"/>
            <a:endParaRPr lang="en-US" altLang="zh-CN" sz="2400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defTabSz="12204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9795" y="2306320"/>
            <a:ext cx="111429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rgbClr val="FF0000"/>
                </a:solidFill>
              </a:rPr>
              <a:t>——</a:t>
            </a:r>
            <a:r>
              <a:rPr lang="zh-CN" altLang="en-US" sz="6000" b="1">
                <a:solidFill>
                  <a:srgbClr val="FF0000"/>
                </a:solidFill>
              </a:rPr>
              <a:t>英国资产阶级革命（</a:t>
            </a:r>
            <a:r>
              <a:rPr lang="en-US" altLang="zh-CN" sz="6000" b="1">
                <a:solidFill>
                  <a:srgbClr val="FF0000"/>
                </a:solidFill>
              </a:rPr>
              <a:t>1640~1688</a:t>
            </a:r>
            <a:r>
              <a:rPr lang="zh-CN" altLang="en-US" sz="6000" b="1">
                <a:solidFill>
                  <a:srgbClr val="FF0000"/>
                </a:solidFill>
              </a:rPr>
              <a:t>）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48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22643" y="1541784"/>
            <a:ext cx="4253949" cy="3726000"/>
          </a:xfrm>
          <a:prstGeom prst="ellipse">
            <a:avLst/>
          </a:prstGeom>
          <a:noFill/>
          <a:ln w="38100">
            <a:solidFill>
              <a:srgbClr val="B62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椭圆 2"/>
          <p:cNvSpPr/>
          <p:nvPr/>
        </p:nvSpPr>
        <p:spPr>
          <a:xfrm>
            <a:off x="3949148" y="1648158"/>
            <a:ext cx="4412974" cy="3510000"/>
          </a:xfrm>
          <a:prstGeom prst="ellipse">
            <a:avLst/>
          </a:prstGeom>
          <a:solidFill>
            <a:srgbClr val="B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4051575" y="3161500"/>
            <a:ext cx="4456321" cy="11988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背景</a:t>
            </a:r>
            <a:endParaRPr lang="zh-CN" altLang="en-US" sz="3600" b="1" dirty="0" smtClean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权</a:t>
            </a:r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利有限的</a:t>
            </a:r>
            <a:r>
              <a:rPr lang="zh-CN" altLang="en-US" sz="3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传统</a:t>
            </a:r>
            <a:endParaRPr lang="zh-CN" altLang="en-US" sz="3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20642" y="2190063"/>
            <a:ext cx="1376506" cy="974231"/>
          </a:xfrm>
          <a:prstGeom prst="roundRect">
            <a:avLst>
              <a:gd name="adj" fmla="val 13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595463" y="1994238"/>
            <a:ext cx="1242659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625" dirty="0">
                <a:solidFill>
                  <a:srgbClr val="182E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一</a:t>
            </a:r>
            <a:endParaRPr lang="zh-CN" altLang="en-US" sz="8625" dirty="0">
              <a:solidFill>
                <a:srgbClr val="182E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6860" y="15621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一、历史传统</a:t>
            </a:r>
            <a:endParaRPr lang="zh-CN" altLang="en-US" sz="3600" b="1"/>
          </a:p>
        </p:txBody>
      </p:sp>
      <p:grpSp>
        <p:nvGrpSpPr>
          <p:cNvPr id="8" name="组合 7"/>
          <p:cNvGrpSpPr/>
          <p:nvPr/>
        </p:nvGrpSpPr>
        <p:grpSpPr>
          <a:xfrm>
            <a:off x="3785235" y="957580"/>
            <a:ext cx="6096000" cy="3105785"/>
            <a:chOff x="5961" y="1508"/>
            <a:chExt cx="9600" cy="4891"/>
          </a:xfrm>
        </p:grpSpPr>
        <p:pic>
          <p:nvPicPr>
            <p:cNvPr id="27" name="Picture 4" descr="约翰王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3" y="1508"/>
              <a:ext cx="5563" cy="476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/>
            <p:cNvSpPr txBox="1"/>
            <p:nvPr>
              <p:custDataLst>
                <p:tags r:id="rId3"/>
              </p:custDataLst>
            </p:nvPr>
          </p:nvSpPr>
          <p:spPr>
            <a:xfrm>
              <a:off x="5961" y="5577"/>
              <a:ext cx="96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smtClean="0">
                  <a:solidFill>
                    <a:srgbClr val="000000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  <a:sym typeface="+mn-ea"/>
                </a:rPr>
                <a:t>“无地王约翰”</a:t>
              </a:r>
              <a:endParaRPr lang="zh-CN" altLang="en-US" sz="2800" smtClean="0">
                <a:solidFill>
                  <a:srgbClr val="00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8559165" y="957580"/>
            <a:ext cx="3487420" cy="304927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81915" y="957580"/>
            <a:ext cx="4712335" cy="5545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14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条</a:t>
            </a: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除传统封建捐税外，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任何赋税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都必须经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全国人民（大会议）普遍同意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才可征收。</a:t>
            </a:r>
            <a:endParaRPr lang="zh-CN" altLang="en-US" sz="24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61</a:t>
            </a:r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条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由男爵推举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25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人组成委员会，监督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国王及其大臣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的行为。</a:t>
            </a:r>
            <a:endParaRPr lang="zh-CN" altLang="en-US" sz="24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第39条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任何自由人，如未经其同等地位之人根据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这块土地上的法律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作出合法裁判，皆不得被逮捕、监禁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……</a:t>
            </a:r>
            <a:endParaRPr lang="en-US" altLang="zh-CN" sz="24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——1215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年《大宪章》</a:t>
            </a:r>
            <a:endParaRPr lang="zh-CN" altLang="en-US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49450" y="2197100"/>
            <a:ext cx="2661920" cy="570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征税权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48815" y="4837430"/>
            <a:ext cx="2662555" cy="62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人身权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35750" y="4549140"/>
            <a:ext cx="406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“</a:t>
            </a:r>
            <a:r>
              <a:rPr lang="zh-CN" altLang="en-US" sz="3200" b="1">
                <a:solidFill>
                  <a:srgbClr val="FF0000"/>
                </a:solidFill>
              </a:rPr>
              <a:t>王权有限</a:t>
            </a:r>
            <a:r>
              <a:rPr lang="en-US" altLang="zh-CN" sz="3200" b="1">
                <a:solidFill>
                  <a:srgbClr val="FF0000"/>
                </a:solidFill>
              </a:rPr>
              <a:t>”</a:t>
            </a:r>
            <a:endParaRPr lang="en-US" altLang="zh-CN" sz="3200" b="1">
              <a:solidFill>
                <a:srgbClr val="FF0000"/>
              </a:solidFill>
            </a:endParaRPr>
          </a:p>
          <a:p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“</a:t>
            </a:r>
            <a:r>
              <a:rPr lang="zh-CN" altLang="en-US" sz="3200" b="1">
                <a:solidFill>
                  <a:srgbClr val="FF0000"/>
                </a:solidFill>
              </a:rPr>
              <a:t>王在法下</a:t>
            </a:r>
            <a:r>
              <a:rPr lang="en-US" altLang="zh-CN" sz="3200" b="1">
                <a:solidFill>
                  <a:srgbClr val="FF0000"/>
                </a:solidFill>
              </a:rPr>
              <a:t>”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93" y="102637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46547" y="4194589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拥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有征税权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6860" y="15621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一、历史传统</a:t>
            </a:r>
            <a:endParaRPr lang="zh-CN" altLang="en-US" sz="3600" b="1"/>
          </a:p>
        </p:txBody>
      </p:sp>
      <p:pic>
        <p:nvPicPr>
          <p:cNvPr id="7" name="图片 6" descr="屏幕截图 2023-09-24 121825"/>
          <p:cNvPicPr>
            <a:picLocks noChangeAspect="1"/>
          </p:cNvPicPr>
          <p:nvPr/>
        </p:nvPicPr>
        <p:blipFill>
          <a:blip r:embed="rId2"/>
          <a:srcRect l="10899" t="5518" r="2249"/>
          <a:stretch>
            <a:fillRect/>
          </a:stretch>
        </p:blipFill>
        <p:spPr>
          <a:xfrm>
            <a:off x="680085" y="748665"/>
            <a:ext cx="3515995" cy="57702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0250" y="217805"/>
            <a:ext cx="5441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——13</a:t>
            </a:r>
            <a:r>
              <a:rPr lang="zh-CN" altLang="en-US" sz="3200">
                <a:solidFill>
                  <a:srgbClr val="FF0000"/>
                </a:solidFill>
              </a:rPr>
              <a:t>世纪确立议会制度</a:t>
            </a:r>
            <a:endParaRPr lang="zh-CN" altLang="en-US" sz="3200">
              <a:solidFill>
                <a:srgbClr val="FF0000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045431" y="1531583"/>
            <a:ext cx="3502429" cy="2147967"/>
            <a:chOff x="9766" y="6349"/>
            <a:chExt cx="5516" cy="3383"/>
          </a:xfrm>
        </p:grpSpPr>
        <p:grpSp>
          <p:nvGrpSpPr>
            <p:cNvPr id="31" name="组合 30"/>
            <p:cNvGrpSpPr/>
            <p:nvPr/>
          </p:nvGrpSpPr>
          <p:grpSpPr>
            <a:xfrm>
              <a:off x="9766" y="6349"/>
              <a:ext cx="5516" cy="3383"/>
              <a:chOff x="4607" y="7190"/>
              <a:chExt cx="4949" cy="2648"/>
            </a:xfrm>
          </p:grpSpPr>
          <p:sp>
            <p:nvSpPr>
              <p:cNvPr id="27" name="文本框 2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805" y="7190"/>
                <a:ext cx="1829" cy="71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</a:t>
                </a:r>
                <a:r>
                  <a:rPr lang="zh-CN" altLang="en-US" sz="3200" b="1">
                    <a:solidFill>
                      <a:schemeClr val="tx1"/>
                    </a:solidFill>
                  </a:rPr>
                  <a:t>议</a:t>
                </a:r>
                <a:r>
                  <a:rPr lang="en-US" altLang="zh-CN" sz="3200" b="1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3200" b="1">
                    <a:solidFill>
                      <a:schemeClr val="tx1"/>
                    </a:solidFill>
                  </a:rPr>
                  <a:t>会</a:t>
                </a:r>
                <a:endParaRPr lang="zh-CN" altLang="en-US" sz="32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5174" y="8132"/>
                <a:ext cx="3090" cy="229"/>
                <a:chOff x="5174" y="8200"/>
                <a:chExt cx="3090" cy="713"/>
              </a:xfrm>
            </p:grpSpPr>
            <p:cxnSp>
              <p:nvCxnSpPr>
                <p:cNvPr id="29" name="直接连接符 28"/>
                <p:cNvCxnSpPr/>
                <p:nvPr>
                  <p:custDataLst>
                    <p:tags r:id="rId4"/>
                  </p:custDataLst>
                </p:nvPr>
              </p:nvCxnSpPr>
              <p:spPr>
                <a:xfrm>
                  <a:off x="5193" y="8200"/>
                  <a:ext cx="0" cy="71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8245" y="8200"/>
                  <a:ext cx="0" cy="71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>
                  <a:off x="5174" y="8200"/>
                  <a:ext cx="3090" cy="1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文本框 3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07" y="8360"/>
                <a:ext cx="1498" cy="102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b="1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400" b="1">
                    <a:solidFill>
                      <a:schemeClr val="tx1"/>
                    </a:solidFill>
                  </a:rPr>
                  <a:t>上院</a:t>
                </a:r>
                <a:endParaRPr lang="zh-CN" altLang="en-US" sz="2400" b="1">
                  <a:solidFill>
                    <a:schemeClr val="tx1"/>
                  </a:solidFill>
                </a:endParaRPr>
              </a:p>
              <a:p>
                <a:r>
                  <a:rPr lang="en-US" altLang="zh-CN" sz="2200">
                    <a:solidFill>
                      <a:schemeClr val="tx1"/>
                    </a:solidFill>
                  </a:rPr>
                  <a:t>   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贵族</a:t>
                </a: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289" y="8360"/>
                <a:ext cx="2267" cy="147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400" b="1">
                    <a:solidFill>
                      <a:schemeClr val="tx1"/>
                    </a:solidFill>
                  </a:rPr>
                  <a:t>     </a:t>
                </a:r>
                <a:r>
                  <a:rPr lang="zh-CN" altLang="en-US" sz="2400" b="1">
                    <a:solidFill>
                      <a:schemeClr val="tx1"/>
                    </a:solidFill>
                  </a:rPr>
                  <a:t>下院</a:t>
                </a:r>
                <a:endParaRPr lang="zh-CN" altLang="en-US" sz="2400" b="1">
                  <a:solidFill>
                    <a:schemeClr val="tx1"/>
                  </a:solidFill>
                </a:endParaRPr>
              </a:p>
              <a:p>
                <a:r>
                  <a:rPr lang="en-US" altLang="zh-CN" sz="2400">
                    <a:solidFill>
                      <a:schemeClr val="tx1"/>
                    </a:solidFill>
                  </a:rPr>
                  <a:t>      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骑士</a:t>
                </a:r>
                <a:endParaRPr lang="zh-CN" altLang="en-US" sz="2400">
                  <a:solidFill>
                    <a:schemeClr val="tx1"/>
                  </a:solidFill>
                </a:endParaRPr>
              </a:p>
              <a:p>
                <a:r>
                  <a:rPr lang="en-US" altLang="zh-CN" sz="240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平民代表</a:t>
                </a: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9" name="直接连接符 38"/>
            <p:cNvCxnSpPr/>
            <p:nvPr>
              <p:custDataLst>
                <p:tags r:id="rId9"/>
              </p:custDataLst>
            </p:nvPr>
          </p:nvCxnSpPr>
          <p:spPr>
            <a:xfrm flipH="1">
              <a:off x="12073" y="7274"/>
              <a:ext cx="6" cy="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椭圆 4"/>
          <p:cNvSpPr/>
          <p:nvPr/>
        </p:nvSpPr>
        <p:spPr>
          <a:xfrm>
            <a:off x="1913255" y="1422400"/>
            <a:ext cx="1028700" cy="1162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78130" y="1101090"/>
            <a:ext cx="3530600" cy="231838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 dirty="0"/>
          </a:p>
        </p:txBody>
      </p:sp>
      <p:sp>
        <p:nvSpPr>
          <p:cNvPr id="7" name="object 7"/>
          <p:cNvSpPr txBox="1"/>
          <p:nvPr/>
        </p:nvSpPr>
        <p:spPr>
          <a:xfrm>
            <a:off x="7514452" y="3773144"/>
            <a:ext cx="4581439" cy="764291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7145" marR="6985" algn="ctr">
              <a:spcBef>
                <a:spcPts val="135"/>
              </a:spcBef>
            </a:pPr>
            <a:r>
              <a:rPr sz="2400" b="1" dirty="0">
                <a:latin typeface="宋体" panose="02010600030101010101" pitchFamily="2" charset="-122"/>
                <a:cs typeface="宋体" panose="02010600030101010101" pitchFamily="2" charset="-122"/>
              </a:rPr>
              <a:t>詹姆士一世宣称“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君权神授</a:t>
            </a:r>
            <a:r>
              <a:rPr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sz="24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7145" marR="6985" algn="ctr">
              <a:spcBef>
                <a:spcPts val="135"/>
              </a:spcBef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查理一世继续推行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君主专断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政策。</a:t>
            </a:r>
            <a:endParaRPr lang="zh-CN" altLang="en-US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241" y="3773170"/>
            <a:ext cx="4813707" cy="381000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7145" marR="6985" algn="just">
              <a:spcBef>
                <a:spcPts val="135"/>
              </a:spcBef>
            </a:pPr>
            <a:r>
              <a:rPr sz="2400" b="1" spc="-7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400" b="1" spc="-7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王权有限</a:t>
            </a:r>
            <a:r>
              <a:rPr sz="2400" b="1" spc="-7" dirty="0">
                <a:latin typeface="宋体" panose="02010600030101010101" pitchFamily="2" charset="-122"/>
                <a:cs typeface="宋体" panose="02010600030101010101" pitchFamily="2" charset="-122"/>
              </a:rPr>
              <a:t>”和“</a:t>
            </a:r>
            <a:r>
              <a:rPr sz="2400" b="1" spc="-7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王在法下</a:t>
            </a:r>
            <a:r>
              <a:rPr sz="2400" b="1" spc="-7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400" b="1" spc="-7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85" y="4654826"/>
            <a:ext cx="4646857" cy="901700"/>
          </a:xfrm>
          <a:prstGeom prst="rect">
            <a:avLst/>
          </a:prstGeom>
        </p:spPr>
        <p:txBody>
          <a:bodyPr vert="horz" wrap="square" lIns="0" tIns="163568" rIns="0" bIns="0" rtlCol="0">
            <a:spAutoFit/>
          </a:bodyPr>
          <a:lstStyle/>
          <a:p>
            <a:pPr marL="17145" marR="6985" algn="just">
              <a:spcBef>
                <a:spcPts val="1470"/>
              </a:spcBef>
            </a:pPr>
            <a:r>
              <a:rPr sz="2400" b="1" spc="-7" dirty="0">
                <a:latin typeface="Arial" panose="020B0604020202020204"/>
                <a:cs typeface="Arial" panose="020B0604020202020204"/>
              </a:rPr>
              <a:t>13</a:t>
            </a:r>
            <a:r>
              <a:rPr sz="2400" b="1" spc="-7" dirty="0">
                <a:latin typeface="宋体" panose="02010600030101010101" pitchFamily="2" charset="-122"/>
                <a:cs typeface="宋体" panose="02010600030101010101" pitchFamily="2" charset="-122"/>
              </a:rPr>
              <a:t>世纪末确立</a:t>
            </a:r>
            <a:r>
              <a:rPr sz="2400" b="1" spc="-7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议会制度</a:t>
            </a:r>
            <a:r>
              <a:rPr lang="zh-CN" sz="2400" b="1" spc="-7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，征税权</a:t>
            </a:r>
            <a:r>
              <a:rPr sz="2400" b="1" spc="-7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掌握在议会</a:t>
            </a:r>
            <a:r>
              <a:rPr sz="2400" b="1" spc="-7" dirty="0">
                <a:latin typeface="宋体" panose="02010600030101010101" pitchFamily="2" charset="-122"/>
                <a:cs typeface="宋体" panose="02010600030101010101" pitchFamily="2" charset="-122"/>
              </a:rPr>
              <a:t>手中。</a:t>
            </a:r>
            <a:endParaRPr sz="2400" b="1" spc="-7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08979" y="1847215"/>
            <a:ext cx="1058333" cy="615353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/>
            <a:r>
              <a:rPr sz="3200" b="1" spc="-7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议会</a:t>
            </a:r>
            <a:endParaRPr lang="zh-CN" altLang="en-US" sz="3200" b="1" spc="-7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4513" y="1820545"/>
            <a:ext cx="1070381" cy="615660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/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王权</a:t>
            </a:r>
            <a:endParaRPr lang="zh-CN" altLang="en-US" sz="3200" b="1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26965" y="2120900"/>
            <a:ext cx="1772285" cy="15875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647148" y="1468534"/>
            <a:ext cx="656806" cy="1600545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r>
              <a:rPr lang="zh-CN" altLang="en-US" sz="3200" b="1" dirty="0"/>
              <a:t>对</a:t>
            </a:r>
            <a:endParaRPr lang="zh-CN" altLang="en-US" sz="3200" b="1" dirty="0"/>
          </a:p>
          <a:p>
            <a:endParaRPr lang="zh-CN" altLang="en-US" sz="3200" b="1" dirty="0"/>
          </a:p>
          <a:p>
            <a:r>
              <a:rPr lang="zh-CN" altLang="en-US" sz="3200" b="1" dirty="0"/>
              <a:t>立</a:t>
            </a:r>
            <a:endParaRPr lang="zh-CN" altLang="en-US" sz="3200" b="1" dirty="0"/>
          </a:p>
        </p:txBody>
      </p:sp>
      <p:pic>
        <p:nvPicPr>
          <p:cNvPr id="14" name="Picture 5" descr="file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6544" y="906145"/>
            <a:ext cx="1872425" cy="2867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848725" y="230505"/>
            <a:ext cx="2113280" cy="67564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012" tIns="61012" rIns="61012" bIns="61012" numCol="1" spcCol="50844" rtlCol="0" anchor="t">
            <a:noAutofit/>
          </a:bodyPr>
          <a:lstStyle/>
          <a:p>
            <a:pPr defTabSz="1220470" latinLnBrk="1" hangingPunct="0"/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挑战传统</a:t>
            </a:r>
            <a:endParaRPr lang="en-US" altLang="zh-CN" sz="3200" b="1" dirty="0" smtClean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defTabSz="1220470" latinLnBrk="1" hangingPunct="0"/>
            <a:endParaRPr lang="en-US" altLang="zh-CN" sz="3200" b="1" dirty="0" smtClean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185" y="5688965"/>
            <a:ext cx="4646930" cy="860425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p>
            <a:pPr marL="17145" marR="6985" algn="just">
              <a:spcBef>
                <a:spcPts val="135"/>
              </a:spcBef>
            </a:pPr>
            <a:r>
              <a:rPr sz="2400" b="1" spc="-7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1628年，《权利请愿书》表达了议会</a:t>
            </a:r>
            <a:r>
              <a:rPr sz="2400" b="1" spc="-7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限制王权</a:t>
            </a:r>
            <a:r>
              <a:rPr sz="2400" b="1" spc="-7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的意图。</a:t>
            </a:r>
            <a:r>
              <a:rPr sz="24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endParaRPr sz="2400" spc="-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2"/>
          <p:cNvSpPr txBox="1"/>
          <p:nvPr/>
        </p:nvSpPr>
        <p:spPr>
          <a:xfrm>
            <a:off x="7093585" y="4860290"/>
            <a:ext cx="5002530" cy="4908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22027" tIns="61013" rIns="122027" bIns="61013">
            <a:spAutoFit/>
          </a:bodyPr>
          <a:p>
            <a:pPr defTabSz="1220470">
              <a:spcBef>
                <a:spcPct val="50000"/>
              </a:spcBef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b="1" noProof="1" dirty="0">
                <a:latin typeface="宋体" panose="02010600030101010101" pitchFamily="2" charset="-122"/>
                <a:cs typeface="宋体" panose="02010600030101010101" pitchFamily="2" charset="-122"/>
              </a:rPr>
              <a:t>查理一世</a:t>
            </a:r>
            <a:r>
              <a:rPr sz="2400" b="1" noProof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违法征税</a:t>
            </a:r>
            <a:endParaRPr lang="zh-CN" sz="2400" b="1" noProof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1221" name="Picture 2" descr="chali"/>
          <p:cNvPicPr>
            <a:picLocks noChangeAspect="1"/>
          </p:cNvPicPr>
          <p:nvPr/>
        </p:nvPicPr>
        <p:blipFill>
          <a:blip r:embed="rId3" cstate="print">
            <a:lum contrast="18000"/>
          </a:blip>
          <a:srcRect r="8655"/>
          <a:stretch>
            <a:fillRect/>
          </a:stretch>
        </p:blipFill>
        <p:spPr>
          <a:xfrm>
            <a:off x="10231755" y="1198880"/>
            <a:ext cx="1717040" cy="2407285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544195" y="32258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历史传统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96555" y="58127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解散议会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440" y="3778250"/>
            <a:ext cx="12078970" cy="2674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485775" indent="-485775" algn="l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航路的开辟，世界贸易的中心由地中海转移到大西洋沿岸。英国凭借地处大西洋沿岸的有利地理位置，积极开展对外贸易，进行殖民扩张、殖民掠夺。工场手工业兴盛，还出现了资本主义方式经营的农场和牧场，使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资本主义经济迅速发展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，产生了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新兴资产阶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级和新贵族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485775" indent="-485775" algn="l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《世界历史》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68005" y="2965450"/>
            <a:ext cx="1481455" cy="3702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詹姆士一世</a:t>
            </a: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0231755" y="2965450"/>
            <a:ext cx="1481455" cy="3702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查理一</a:t>
            </a:r>
            <a:r>
              <a:rPr lang="zh-CN" altLang="en-US"/>
              <a:t>世</a:t>
            </a:r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5" grpId="0"/>
      <p:bldP spid="8" grpId="0"/>
      <p:bldP spid="19" grpId="0"/>
      <p:bldP spid="19" grpId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6151"/>
          <p:cNvSpPr txBox="1"/>
          <p:nvPr/>
        </p:nvSpPr>
        <p:spPr>
          <a:xfrm>
            <a:off x="2726776" y="599440"/>
            <a:ext cx="6461641" cy="797837"/>
          </a:xfrm>
          <a:prstGeom prst="rect">
            <a:avLst/>
          </a:prstGeom>
          <a:noFill/>
          <a:ln w="9525">
            <a:noFill/>
          </a:ln>
        </p:spPr>
        <p:txBody>
          <a:bodyPr wrap="square" lIns="122027" tIns="61013" rIns="122027" bIns="6101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议会与王权矛盾的激化</a:t>
            </a:r>
            <a:endParaRPr lang="zh-CN" altLang="en-US" sz="4400" b="1" dirty="0">
              <a:solidFill>
                <a:schemeClr val="accent4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11267"/>
          <p:cNvSpPr txBox="1"/>
          <p:nvPr/>
        </p:nvSpPr>
        <p:spPr>
          <a:xfrm>
            <a:off x="2202927" y="1562735"/>
            <a:ext cx="2929624" cy="55339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3174C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资本主义的发展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下箭头 16"/>
          <p:cNvSpPr>
            <a:spLocks noChangeArrowheads="1"/>
          </p:cNvSpPr>
          <p:nvPr/>
        </p:nvSpPr>
        <p:spPr bwMode="auto">
          <a:xfrm rot="10800000">
            <a:off x="3522439" y="2222183"/>
            <a:ext cx="359473" cy="719138"/>
          </a:xfrm>
          <a:prstGeom prst="downArrow">
            <a:avLst>
              <a:gd name="adj1" fmla="val 50000"/>
              <a:gd name="adj2" fmla="val 34988"/>
            </a:avLst>
          </a:prstGeom>
          <a:solidFill>
            <a:srgbClr val="FF00FF"/>
          </a:solidFill>
          <a:ln w="9525">
            <a:noFill/>
            <a:miter lim="800000"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122027" tIns="61013" rIns="122027" bIns="61013"/>
          <a:lstStyle/>
          <a:p>
            <a:pPr defTabSz="1220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1269"/>
          <p:cNvSpPr txBox="1"/>
          <p:nvPr/>
        </p:nvSpPr>
        <p:spPr>
          <a:xfrm>
            <a:off x="1772192" y="2961004"/>
            <a:ext cx="3735349" cy="120043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3174C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议会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1270"/>
          <p:cNvSpPr txBox="1"/>
          <p:nvPr/>
        </p:nvSpPr>
        <p:spPr>
          <a:xfrm>
            <a:off x="7239979" y="1562735"/>
            <a:ext cx="2700955" cy="55339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3174C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封建专制制度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下箭头 19"/>
          <p:cNvSpPr>
            <a:spLocks noChangeArrowheads="1"/>
          </p:cNvSpPr>
          <p:nvPr/>
        </p:nvSpPr>
        <p:spPr bwMode="auto">
          <a:xfrm rot="10800000">
            <a:off x="8107148" y="2240279"/>
            <a:ext cx="359473" cy="649289"/>
          </a:xfrm>
          <a:prstGeom prst="downArrow">
            <a:avLst>
              <a:gd name="adj1" fmla="val 50000"/>
              <a:gd name="adj2" fmla="val 37562"/>
            </a:avLst>
          </a:prstGeom>
          <a:solidFill>
            <a:srgbClr val="FF00FF"/>
          </a:solidFill>
          <a:ln w="9525">
            <a:noFill/>
            <a:miter lim="800000"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122027" tIns="61013" rIns="122027" bIns="61013"/>
          <a:lstStyle/>
          <a:p>
            <a:pPr defTabSz="1220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11272"/>
          <p:cNvSpPr txBox="1"/>
          <p:nvPr/>
        </p:nvSpPr>
        <p:spPr>
          <a:xfrm>
            <a:off x="6671156" y="2961004"/>
            <a:ext cx="3866469" cy="120043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3174C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2027" tIns="61013" rIns="122027" bIns="610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王权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左右箭头 21"/>
          <p:cNvSpPr>
            <a:spLocks noChangeArrowheads="1"/>
          </p:cNvSpPr>
          <p:nvPr/>
        </p:nvSpPr>
        <p:spPr bwMode="auto">
          <a:xfrm>
            <a:off x="5215530" y="1671320"/>
            <a:ext cx="1940836" cy="304801"/>
          </a:xfrm>
          <a:prstGeom prst="leftRightArrow">
            <a:avLst>
              <a:gd name="adj1" fmla="val 50000"/>
              <a:gd name="adj2" fmla="val 66085"/>
            </a:avLst>
          </a:prstGeom>
          <a:solidFill>
            <a:srgbClr val="FF00FF"/>
          </a:solidFill>
          <a:ln w="9525">
            <a:noFill/>
            <a:miter lim="800000"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122027" tIns="61013" rIns="122027" bIns="61013"/>
          <a:lstStyle/>
          <a:p>
            <a:pPr defTabSz="1220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左右箭头 22"/>
          <p:cNvSpPr>
            <a:spLocks noChangeArrowheads="1"/>
          </p:cNvSpPr>
          <p:nvPr/>
        </p:nvSpPr>
        <p:spPr bwMode="auto">
          <a:xfrm>
            <a:off x="5578803" y="3392488"/>
            <a:ext cx="1005573" cy="304801"/>
          </a:xfrm>
          <a:prstGeom prst="leftRightArrow">
            <a:avLst>
              <a:gd name="adj1" fmla="val 50000"/>
              <a:gd name="adj2" fmla="val 66085"/>
            </a:avLst>
          </a:prstGeom>
          <a:solidFill>
            <a:srgbClr val="FF00FF"/>
          </a:solidFill>
          <a:ln w="9525">
            <a:noFill/>
            <a:miter lim="800000"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122027" tIns="61013" rIns="122027" bIns="61013"/>
          <a:lstStyle/>
          <a:p>
            <a:pPr defTabSz="1220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2927" y="4805681"/>
            <a:ext cx="6738599" cy="554105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封建专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统治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阻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碍了英国资本主义的发展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609" y="4805681"/>
            <a:ext cx="1682728" cy="554105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根本原因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6788975" y="3478530"/>
            <a:ext cx="3816773" cy="553393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以国王为首的封建势力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7143" y="3478530"/>
            <a:ext cx="3102187" cy="553393"/>
          </a:xfrm>
          <a:prstGeom prst="rect">
            <a:avLst/>
          </a:prstGeom>
          <a:noFill/>
        </p:spPr>
        <p:txBody>
          <a:bodyPr wrap="none" lIns="122027" tIns="61013" rIns="122027" bIns="61013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资产阶级和新贵族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3600" y="186243"/>
            <a:ext cx="2113280" cy="8618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012" tIns="61012" rIns="61012" bIns="61012" numCol="1" spcCol="50844" rtlCol="0" anchor="t">
            <a:spAutoFit/>
          </a:bodyPr>
          <a:lstStyle/>
          <a:p>
            <a:pPr defTabSz="1220470" latinLnBrk="1" hangingPunct="0"/>
            <a:endParaRPr lang="en-US" altLang="zh-CN" sz="2400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defTabSz="1220470" latinLnBrk="1" hangingPunct="0"/>
            <a:endParaRPr lang="zh-CN" altLang="en-US" sz="2400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9" grpId="0" animBg="1"/>
      <p:bldP spid="16" grpId="0" animBg="1"/>
      <p:bldP spid="22" grpId="0" animBg="1"/>
      <p:bldP spid="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AS_UNIQUEID" val="1689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AS_UNIQUEID" val="1405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AS_UNIQUEID" val="1401"/>
</p:tagLst>
</file>

<file path=ppt/tags/tag61.xml><?xml version="1.0" encoding="utf-8"?>
<p:tagLst xmlns:p="http://schemas.openxmlformats.org/presentationml/2006/main">
  <p:tag name="AS_UNIQUEID" val="1402"/>
</p:tagLst>
</file>

<file path=ppt/tags/tag62.xml><?xml version="1.0" encoding="utf-8"?>
<p:tagLst xmlns:p="http://schemas.openxmlformats.org/presentationml/2006/main">
  <p:tag name="AS_UNIQUEID" val="1403"/>
</p:tagLst>
</file>

<file path=ppt/tags/tag63.xml><?xml version="1.0" encoding="utf-8"?>
<p:tagLst xmlns:p="http://schemas.openxmlformats.org/presentationml/2006/main">
  <p:tag name="AS_UNIQUEID" val="1404"/>
</p:tagLst>
</file>

<file path=ppt/tags/tag64.xml><?xml version="1.0" encoding="utf-8"?>
<p:tagLst xmlns:p="http://schemas.openxmlformats.org/presentationml/2006/main">
  <p:tag name="AS_UNIQUEID" val="1406"/>
</p:tagLst>
</file>

<file path=ppt/tags/tag65.xml><?xml version="1.0" encoding="utf-8"?>
<p:tagLst xmlns:p="http://schemas.openxmlformats.org/presentationml/2006/main">
  <p:tag name="KSO_WM_UNIT_TABLE_BEAUTIFY" val="smartTable{8462a10f-a216-4aad-8099-6f90f1bf4ba2}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AS_UNIQUEID" val="1843"/>
  <p:tag name="KSO_WM_BEAUTIFY_FLAG" val=""/>
</p:tagLst>
</file>

<file path=ppt/tags/tag68.xml><?xml version="1.0" encoding="utf-8"?>
<p:tagLst xmlns:p="http://schemas.openxmlformats.org/presentationml/2006/main">
  <p:tag name="AS_UNIQUEID" val="1844"/>
  <p:tag name="KSO_WM_BEAUTIFY_FLAG" val=""/>
</p:tagLst>
</file>

<file path=ppt/tags/tag69.xml><?xml version="1.0" encoding="utf-8"?>
<p:tagLst xmlns:p="http://schemas.openxmlformats.org/presentationml/2006/main">
  <p:tag name="AS_UNIQUEID" val="1845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LIDE_MODEL_TYPE" val="cover"/>
</p:tagLst>
</file>

<file path=ppt/tags/tag71.xml><?xml version="1.0" encoding="utf-8"?>
<p:tagLst xmlns:p="http://schemas.openxmlformats.org/presentationml/2006/main">
  <p:tag name="AS_UNIQUEID" val="2"/>
</p:tagLst>
</file>

<file path=ppt/tags/tag72.xml><?xml version="1.0" encoding="utf-8"?>
<p:tagLst xmlns:p="http://schemas.openxmlformats.org/presentationml/2006/main">
  <p:tag name="AS_UNIQUEID" val="3"/>
</p:tagLst>
</file>

<file path=ppt/tags/tag73.xml><?xml version="1.0" encoding="utf-8"?>
<p:tagLst xmlns:p="http://schemas.openxmlformats.org/presentationml/2006/main">
  <p:tag name="AS_UNIQUEID" val="4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PP_MARK_KEY" val="214c855c-749d-44ea-9a03-7087ca604f2e"/>
  <p:tag name="COMMONDATA" val="eyJoZGlkIjoiYmQ3NjQxYmZmN2ZkODIxYWNiNTEzMzQyMTZmNzQ1MmM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3671</Words>
  <Application>WPS 演示</Application>
  <PresentationFormat>自定义</PresentationFormat>
  <Paragraphs>374</Paragraphs>
  <Slides>23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Arial</vt:lpstr>
      <vt:lpstr>楷体</vt:lpstr>
      <vt:lpstr>黑体</vt:lpstr>
      <vt:lpstr>仿宋</vt:lpstr>
      <vt:lpstr>方正兰亭粗黑简体</vt:lpstr>
      <vt:lpstr>汉仪劲楷简</vt:lpstr>
      <vt:lpstr>Wingdings</vt:lpstr>
      <vt:lpstr>隶书</vt:lpstr>
      <vt:lpstr>Calibri</vt:lpstr>
      <vt:lpstr>微软雅黑</vt:lpstr>
      <vt:lpstr>Arial Unicode MS</vt:lpstr>
      <vt:lpstr>Calibri Light</vt:lpstr>
      <vt:lpstr>华文楷体</vt:lpstr>
      <vt:lpstr>等线</vt:lpstr>
      <vt:lpstr>华文隶书</vt:lpstr>
      <vt:lpstr>HYYiSongJ</vt:lpstr>
      <vt:lpstr>华文仿宋</vt:lpstr>
      <vt:lpstr>华文中宋</vt:lpstr>
      <vt:lpstr>方正粗黑宋简体</vt:lpstr>
      <vt:lpstr>Office 主题</vt:lpstr>
      <vt:lpstr>PowerPoint 演示文稿</vt:lpstr>
      <vt:lpstr>PowerPoint 演示文稿</vt:lpstr>
      <vt:lpstr>PowerPoint 演示文稿</vt:lpstr>
      <vt:lpstr>君主立宪制的英国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WPS_1654134368</cp:lastModifiedBy>
  <cp:revision>467</cp:revision>
  <dcterms:created xsi:type="dcterms:W3CDTF">2020-10-08T14:11:00Z</dcterms:created>
  <dcterms:modified xsi:type="dcterms:W3CDTF">2023-10-30T03:03:25Z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4F32DB7A06994738AC9E92EB347A5A61</vt:lpwstr>
  </property>
</Properties>
</file>