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notesMasterIdLst>
    <p:notesMasterId r:id="rId46"/>
  </p:notesMasterIdLst>
  <p:sldIdLst>
    <p:sldId id="5300968" r:id="rId3"/>
    <p:sldId id="5300938" r:id="rId4"/>
    <p:sldId id="5300969" r:id="rId5"/>
    <p:sldId id="5300970" r:id="rId6"/>
    <p:sldId id="5300971" r:id="rId7"/>
    <p:sldId id="5300972" r:id="rId8"/>
    <p:sldId id="5300973" r:id="rId9"/>
    <p:sldId id="5301045" r:id="rId10"/>
    <p:sldId id="5300974" r:id="rId11"/>
    <p:sldId id="5300975" r:id="rId12"/>
    <p:sldId id="5300976" r:id="rId13"/>
    <p:sldId id="5300977" r:id="rId14"/>
    <p:sldId id="5300978" r:id="rId15"/>
    <p:sldId id="5300980" r:id="rId16"/>
    <p:sldId id="5300979" r:id="rId17"/>
    <p:sldId id="5300981" r:id="rId18"/>
    <p:sldId id="5300982" r:id="rId19"/>
    <p:sldId id="5300983" r:id="rId20"/>
    <p:sldId id="5300984" r:id="rId21"/>
    <p:sldId id="5300985" r:id="rId22"/>
    <p:sldId id="5300987" r:id="rId23"/>
    <p:sldId id="5300988" r:id="rId24"/>
    <p:sldId id="5300989" r:id="rId25"/>
    <p:sldId id="5300990" r:id="rId26"/>
    <p:sldId id="5300991" r:id="rId27"/>
    <p:sldId id="5300992" r:id="rId28"/>
    <p:sldId id="5300993" r:id="rId29"/>
    <p:sldId id="5300994" r:id="rId30"/>
    <p:sldId id="5300996" r:id="rId31"/>
    <p:sldId id="5300997" r:id="rId32"/>
    <p:sldId id="5300998" r:id="rId33"/>
    <p:sldId id="5300999" r:id="rId34"/>
    <p:sldId id="5301046" r:id="rId35"/>
    <p:sldId id="5301000" r:id="rId36"/>
    <p:sldId id="5301047" r:id="rId37"/>
    <p:sldId id="5300939" r:id="rId38"/>
    <p:sldId id="5301036" r:id="rId39"/>
    <p:sldId id="5301031" r:id="rId40"/>
    <p:sldId id="5301032" r:id="rId41"/>
    <p:sldId id="5301034" r:id="rId42"/>
    <p:sldId id="5301033" r:id="rId43"/>
    <p:sldId id="5301044" r:id="rId44"/>
    <p:sldId id="5300967" r:id="rId45"/>
  </p:sldIdLst>
  <p:sldSz cx="12192000" cy="685800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9">
          <p15:clr>
            <a:srgbClr val="A4A3A4"/>
          </p15:clr>
        </p15:guide>
        <p15:guide id="2" pos="38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用户" initials="W" lastIdx="8" clrIdx="0"/>
  <p:cmAuthor id="2" name="Administrator" initials="A" lastIdx="1" clrIdx="0"/>
  <p:cmAuthor id="3" name="FtpDown" initials="F"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777A"/>
    <a:srgbClr val="FFCECE"/>
    <a:srgbClr val="FFB9B9"/>
    <a:srgbClr val="F5EEFC"/>
    <a:srgbClr val="F9FDFC"/>
    <a:srgbClr val="EBFAF5"/>
    <a:srgbClr val="EFEBE9"/>
    <a:srgbClr val="C7AA85"/>
    <a:srgbClr val="DAD6BC"/>
    <a:srgbClr val="BA50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37" autoAdjust="0"/>
    <p:restoredTop sz="94663" autoAdjust="0"/>
  </p:normalViewPr>
  <p:slideViewPr>
    <p:cSldViewPr snapToGrid="0" showGuides="1">
      <p:cViewPr varScale="1">
        <p:scale>
          <a:sx n="101" d="100"/>
          <a:sy n="101" d="100"/>
        </p:scale>
        <p:origin x="144" y="444"/>
      </p:cViewPr>
      <p:guideLst>
        <p:guide orient="horz" pos="2189"/>
        <p:guide pos="3839"/>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53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6B6984-00C1-47DA-8760-49F5EB2B5F4B}" type="datetimeFigureOut">
              <a:rPr lang="zh-CN" altLang="en-US" smtClean="0"/>
              <a:t>2022/8/5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48B460-8EAD-46F3-B95C-ABAD26059C02}" type="slidenum">
              <a:rPr lang="zh-CN" altLang="en-US" smtClean="0"/>
              <a:t>‹#›</a:t>
            </a:fld>
            <a:endParaRPr lang="zh-CN" altLang="en-US"/>
          </a:p>
        </p:txBody>
      </p:sp>
    </p:spTree>
    <p:extLst>
      <p:ext uri="{BB962C8B-B14F-4D97-AF65-F5344CB8AC3E}">
        <p14:creationId xmlns:p14="http://schemas.microsoft.com/office/powerpoint/2010/main" val="4257652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幻灯片图像占位符 196609"/>
          <p:cNvSpPr>
            <a:spLocks noGrp="1" noRot="1" noChangeAspect="1" noTextEdit="1"/>
          </p:cNvSpPr>
          <p:nvPr>
            <p:ph type="sldImg"/>
          </p:nvPr>
        </p:nvSpPr>
        <p:spPr/>
      </p:sp>
      <p:sp>
        <p:nvSpPr>
          <p:cNvPr id="17410" name="文本占位符 196610"/>
          <p:cNvSpPr>
            <a:spLocks noGrp="1"/>
          </p:cNvSpPr>
          <p:nvPr>
            <p:ph type="body"/>
          </p:nvPr>
        </p:nvSpPr>
        <p:spPr/>
        <p:txBody>
          <a:bodyPr anchor="t"/>
          <a:lstStyle/>
          <a:p>
            <a:pPr lvl="0"/>
            <a:endParaRPr lang="zh-CN" altLang="zh-CN" dirty="0"/>
          </a:p>
        </p:txBody>
      </p:sp>
      <p:sp>
        <p:nvSpPr>
          <p:cNvPr id="17411" name="灯片编号占位符 1"/>
          <p:cNvSpPr>
            <a:spLocks noGrp="1"/>
          </p:cNvSpPr>
          <p:nvPr>
            <p:ph type="sldNum" sz="quarter"/>
          </p:nvPr>
        </p:nvSpPr>
        <p:spPr>
          <a:xfrm>
            <a:off x="3884613" y="8685213"/>
            <a:ext cx="2971800" cy="457200"/>
          </a:xfrm>
          <a:prstGeom prst="rect">
            <a:avLst/>
          </a:prstGeom>
          <a:noFill/>
          <a:ln w="9525">
            <a:noFill/>
          </a:ln>
        </p:spPr>
        <p:txBody>
          <a:bodyPr anchor="b"/>
          <a:lstStyle/>
          <a:p>
            <a:pPr lvl="0" algn="r"/>
            <a:fld id="{9A0DB2DC-4C9A-4742-B13C-FB6460FD3503}" type="slidenum">
              <a:rPr lang="zh-CN" altLang="en-US" sz="1200" dirty="0">
                <a:latin typeface="Arial" panose="020B0604020202020204" pitchFamily="34" charset="0"/>
                <a:ea typeface="宋体" panose="02010600030101010101" pitchFamily="2" charset="-122"/>
              </a:rPr>
              <a:t>2</a:t>
            </a:fld>
            <a:endParaRPr lang="zh-CN" altLang="en-US" sz="1200" dirty="0">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859112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156937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8B460-8EAD-46F3-B95C-ABAD26059C0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679807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61BEF0D-F0BB-DE4B-95CE-6DB70DBA9567}" type="datetimeFigureOut">
              <a:rPr lang="en-US" smtClean="0"/>
              <a:t>8/5/2022</a:t>
            </a:fld>
            <a:endParaRPr lang="en-US" dirty="0"/>
          </a:p>
        </p:txBody>
      </p:sp>
      <p:sp>
        <p:nvSpPr>
          <p:cNvPr id="4" name="页脚占位符 3"/>
          <p:cNvSpPr>
            <a:spLocks noGrp="1"/>
          </p:cNvSpPr>
          <p:nvPr>
            <p:ph type="ftr" sz="quarter" idx="11"/>
          </p:nvPr>
        </p:nvSpPr>
        <p:spPr/>
        <p:txBody>
          <a:bodyPr/>
          <a:lstStyle/>
          <a:p>
            <a:endParaRPr lang="en-US" dirty="0"/>
          </a:p>
        </p:txBody>
      </p:sp>
      <p:sp>
        <p:nvSpPr>
          <p:cNvPr id="5" name="灯片编号占位符 4"/>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89D523-F46A-4D8E-BF04-72659B41CC1E}" type="datetimeFigureOut">
              <a:rPr lang="zh-CN" altLang="en-US" smtClean="0"/>
              <a:t>2022/8/5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6073308-D8DA-4F02-8E72-2B4A7C14CD5E}"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61BEF0D-F0BB-DE4B-95CE-6DB70DBA9567}" type="datetimeFigureOut">
              <a:rPr lang="en-US" smtClean="0"/>
              <a:t>8/5/2022</a:t>
            </a:fld>
            <a:endParaRPr lang="en-US" dirty="0"/>
          </a:p>
        </p:txBody>
      </p:sp>
      <p:sp>
        <p:nvSpPr>
          <p:cNvPr id="6" name="页脚占位符 5"/>
          <p:cNvSpPr>
            <a:spLocks noGrp="1"/>
          </p:cNvSpPr>
          <p:nvPr>
            <p:ph type="ftr" sz="quarter" idx="11"/>
          </p:nvPr>
        </p:nvSpPr>
        <p:spPr/>
        <p:txBody>
          <a:bodyPr/>
          <a:lstStyle/>
          <a:p>
            <a:endParaRPr lang="en-US" dirty="0"/>
          </a:p>
        </p:txBody>
      </p:sp>
      <p:sp>
        <p:nvSpPr>
          <p:cNvPr id="7" name="灯片编号占位符 6"/>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61BEF0D-F0BB-DE4B-95CE-6DB70DBA9567}" type="datetimeFigureOut">
              <a:rPr lang="en-US" smtClean="0"/>
              <a:t>8/5/2022</a:t>
            </a:fld>
            <a:endParaRPr lang="en-US" dirty="0"/>
          </a:p>
        </p:txBody>
      </p:sp>
      <p:sp>
        <p:nvSpPr>
          <p:cNvPr id="6" name="页脚占位符 5"/>
          <p:cNvSpPr>
            <a:spLocks noGrp="1"/>
          </p:cNvSpPr>
          <p:nvPr>
            <p:ph type="ftr" sz="quarter" idx="11"/>
          </p:nvPr>
        </p:nvSpPr>
        <p:spPr/>
        <p:txBody>
          <a:bodyPr/>
          <a:lstStyle/>
          <a:p>
            <a:endParaRPr lang="en-US" dirty="0"/>
          </a:p>
        </p:txBody>
      </p:sp>
      <p:sp>
        <p:nvSpPr>
          <p:cNvPr id="7" name="灯片编号占位符 6"/>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61BEF0D-F0BB-DE4B-95CE-6DB70DBA9567}" type="datetimeFigureOut">
              <a:rPr lang="en-US" smtClean="0"/>
              <a:t>8/5/2022</a:t>
            </a:fld>
            <a:endParaRPr lang="en-US" dirty="0"/>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61BEF0D-F0BB-DE4B-95CE-6DB70DBA9567}" type="datetimeFigureOut">
              <a:rPr lang="en-US" smtClean="0"/>
              <a:t>8/5/2022</a:t>
            </a:fld>
            <a:endParaRPr lang="en-US" dirty="0"/>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89D523-F46A-4D8E-BF04-72659B41CC1E}" type="datetimeFigureOut">
              <a:rPr lang="zh-CN" altLang="en-US" smtClean="0"/>
              <a:t>2022/8/5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96073308-D8DA-4F02-8E72-2B4A7C14CD5E}"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9600" y="1600200"/>
            <a:ext cx="5376672" cy="4525963"/>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205728" y="1600200"/>
            <a:ext cx="5376672" cy="4525963"/>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a:xfrm>
            <a:off x="609600" y="6553200"/>
            <a:ext cx="2844800" cy="476250"/>
          </a:xfrm>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cs"/>
              </a:rPr>
              <a:t>2022/8/5</a:t>
            </a:fld>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a:xfrm>
            <a:off x="4165600" y="6553200"/>
            <a:ext cx="3860800" cy="476250"/>
          </a:xfrm>
        </p:spPr>
        <p:txBody>
          <a:bodyPr/>
          <a:lstStyle/>
          <a:p>
            <a:pPr lvl="0" fontAlgn="base"/>
            <a:r>
              <a:rPr lang="zh-CN" altLang="en-US" strike="noStrike" noProof="1">
                <a:latin typeface="Arial" panose="020B0604020202020204" pitchFamily="34" charset="0"/>
                <a:ea typeface="宋体" panose="02010600030101010101" pitchFamily="2" charset="-122"/>
                <a:cs typeface="+mn-cs"/>
              </a:rPr>
              <a:t>湖南省长郡中学 周宽 版权所有</a:t>
            </a:r>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a:xfrm>
            <a:off x="8737600" y="6553200"/>
            <a:ext cx="2844800" cy="476250"/>
          </a:xfrm>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hf hdr="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61BEF0D-F0BB-DE4B-95CE-6DB70DBA9567}" type="datetimeFigureOut">
              <a:rPr lang="en-US" smtClean="0"/>
              <a:t>8/5/2022</a:t>
            </a:fld>
            <a:endParaRPr lang="en-US" dirty="0"/>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61BEF0D-F0BB-DE4B-95CE-6DB70DBA9567}" type="datetimeFigureOut">
              <a:rPr lang="en-US" smtClean="0"/>
              <a:t>8/5/2022</a:t>
            </a:fld>
            <a:endParaRPr lang="en-US" dirty="0"/>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B61BEF0D-F0BB-DE4B-95CE-6DB70DBA9567}" type="datetimeFigureOut">
              <a:rPr lang="en-US" smtClean="0"/>
              <a:t>8/5/2022</a:t>
            </a:fld>
            <a:endParaRPr lang="en-US" dirty="0"/>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fontAlgn="base"/>
            <a:fld id="{BB962C8B-B14F-4D97-AF65-F5344CB8AC3E}" type="datetime1">
              <a:rPr lang="zh-CN" altLang="en-US" strike="noStrike" noProof="1" smtClean="0">
                <a:latin typeface="Arial" panose="020B0604020202020204" pitchFamily="34" charset="0"/>
                <a:ea typeface="宋体" panose="02010600030101010101" pitchFamily="2" charset="-122"/>
                <a:cs typeface="+mn-cs"/>
              </a:rPr>
              <a:t>2022/8/5</a:t>
            </a:fld>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r>
              <a:rPr lang="zh-CN" altLang="en-US" strike="noStrike" noProof="1" smtClean="0">
                <a:latin typeface="Arial" panose="020B0604020202020204" pitchFamily="34" charset="0"/>
                <a:ea typeface="宋体" panose="02010600030101010101" pitchFamily="2" charset="-122"/>
                <a:cs typeface="+mn-cs"/>
              </a:rPr>
              <a:t>湖南省长郡中学 周宽 版权所有</a:t>
            </a:r>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61BEF0D-F0BB-DE4B-95CE-6DB70DBA9567}" type="datetimeFigureOut">
              <a:rPr lang="en-US" smtClean="0"/>
              <a:t>8/5/2022</a:t>
            </a:fld>
            <a:endParaRPr lang="en-US" dirty="0"/>
          </a:p>
        </p:txBody>
      </p:sp>
      <p:sp>
        <p:nvSpPr>
          <p:cNvPr id="8" name="页脚占位符 7"/>
          <p:cNvSpPr>
            <a:spLocks noGrp="1"/>
          </p:cNvSpPr>
          <p:nvPr>
            <p:ph type="ftr" sz="quarter" idx="11"/>
          </p:nvPr>
        </p:nvSpPr>
        <p:spPr/>
        <p:txBody>
          <a:bodyPr/>
          <a:lstStyle/>
          <a:p>
            <a:endParaRPr lang="en-US" dirty="0"/>
          </a:p>
        </p:txBody>
      </p:sp>
      <p:sp>
        <p:nvSpPr>
          <p:cNvPr id="9" name="灯片编号占位符 8"/>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39" Type="http://schemas.openxmlformats.org/officeDocument/2006/relationships/slideLayout" Target="../slideLayouts/slideLayout43.xml"/><Relationship Id="rId3" Type="http://schemas.openxmlformats.org/officeDocument/2006/relationships/slideLayout" Target="../slideLayouts/slideLayout7.xml"/><Relationship Id="rId21" Type="http://schemas.openxmlformats.org/officeDocument/2006/relationships/slideLayout" Target="../slideLayouts/slideLayout25.xml"/><Relationship Id="rId34" Type="http://schemas.openxmlformats.org/officeDocument/2006/relationships/slideLayout" Target="../slideLayouts/slideLayout38.xml"/><Relationship Id="rId42" Type="http://schemas.openxmlformats.org/officeDocument/2006/relationships/slideLayout" Target="../slideLayouts/slideLayout46.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33" Type="http://schemas.openxmlformats.org/officeDocument/2006/relationships/slideLayout" Target="../slideLayouts/slideLayout37.xml"/><Relationship Id="rId38" Type="http://schemas.openxmlformats.org/officeDocument/2006/relationships/slideLayout" Target="../slideLayouts/slideLayout42.xml"/><Relationship Id="rId46" Type="http://schemas.openxmlformats.org/officeDocument/2006/relationships/theme" Target="../theme/theme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29" Type="http://schemas.openxmlformats.org/officeDocument/2006/relationships/slideLayout" Target="../slideLayouts/slideLayout33.xml"/><Relationship Id="rId41" Type="http://schemas.openxmlformats.org/officeDocument/2006/relationships/slideLayout" Target="../slideLayouts/slideLayout45.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32" Type="http://schemas.openxmlformats.org/officeDocument/2006/relationships/slideLayout" Target="../slideLayouts/slideLayout36.xml"/><Relationship Id="rId37" Type="http://schemas.openxmlformats.org/officeDocument/2006/relationships/slideLayout" Target="../slideLayouts/slideLayout41.xml"/><Relationship Id="rId40" Type="http://schemas.openxmlformats.org/officeDocument/2006/relationships/slideLayout" Target="../slideLayouts/slideLayout44.xml"/><Relationship Id="rId45" Type="http://schemas.openxmlformats.org/officeDocument/2006/relationships/slideLayout" Target="../slideLayouts/slideLayout49.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36" Type="http://schemas.openxmlformats.org/officeDocument/2006/relationships/slideLayout" Target="../slideLayouts/slideLayout40.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31" Type="http://schemas.openxmlformats.org/officeDocument/2006/relationships/slideLayout" Target="../slideLayouts/slideLayout35.xml"/><Relationship Id="rId44" Type="http://schemas.openxmlformats.org/officeDocument/2006/relationships/slideLayout" Target="../slideLayouts/slideLayout48.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slideLayout" Target="../slideLayouts/slideLayout34.xml"/><Relationship Id="rId35" Type="http://schemas.openxmlformats.org/officeDocument/2006/relationships/slideLayout" Target="../slideLayouts/slideLayout39.xml"/><Relationship Id="rId43"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6">
            <a:extLst>
              <a:ext uri="{28A0092B-C50C-407E-A947-70E740481C1C}">
                <a14:useLocalDpi xmlns:a14="http://schemas.microsoft.com/office/drawing/2010/main" val="0"/>
              </a:ext>
            </a:extLst>
          </a:blip>
          <a:srcRect l="25130" r="27240" b="20860"/>
          <a:stretch>
            <a:fillRect/>
          </a:stretch>
        </p:blipFill>
        <p:spPr>
          <a:xfrm>
            <a:off x="0" y="0"/>
            <a:ext cx="12192000" cy="6858000"/>
          </a:xfrm>
          <a:prstGeom prst="rect">
            <a:avLst/>
          </a:prstGeom>
        </p:spPr>
      </p:pic>
      <p:sp>
        <p:nvSpPr>
          <p:cNvPr id="2" name="矩形 1"/>
          <p:cNvSpPr/>
          <p:nvPr userDrawn="1"/>
        </p:nvSpPr>
        <p:spPr>
          <a:xfrm>
            <a:off x="-8914" y="-2"/>
            <a:ext cx="12192000" cy="6858002"/>
          </a:xfrm>
          <a:prstGeom prst="rect">
            <a:avLst/>
          </a:prstGeom>
          <a:solidFill>
            <a:schemeClr val="bg1">
              <a:alpha val="4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9" name="图片 8"/>
          <p:cNvPicPr>
            <a:picLocks noChangeAspect="1"/>
          </p:cNvPicPr>
          <p:nvPr userDrawn="1"/>
        </p:nvPicPr>
        <p:blipFill rotWithShape="1">
          <a:blip r:embed="rId7">
            <a:extLst>
              <a:ext uri="{28A0092B-C50C-407E-A947-70E740481C1C}">
                <a14:useLocalDpi xmlns:a14="http://schemas.microsoft.com/office/drawing/2010/main" val="0"/>
              </a:ext>
            </a:extLst>
          </a:blip>
          <a:srcRect b="73987"/>
          <a:stretch>
            <a:fillRect/>
          </a:stretch>
        </p:blipFill>
        <p:spPr>
          <a:xfrm rot="16200000">
            <a:off x="-2099956" y="2091041"/>
            <a:ext cx="6857999" cy="267591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8E1A7-6D5D-4E67-B700-DD93326C0EE5}" type="datetimeFigureOut">
              <a:rPr lang="zh-CN" altLang="en-US" smtClean="0"/>
              <a:t>2022/8/5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C582BA-4E64-4074-AF83-C70F0987BAF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 id="2147483677" r:id="rId23"/>
    <p:sldLayoutId id="2147483678" r:id="rId24"/>
    <p:sldLayoutId id="2147483679" r:id="rId25"/>
    <p:sldLayoutId id="2147483680" r:id="rId26"/>
    <p:sldLayoutId id="2147483681" r:id="rId27"/>
    <p:sldLayoutId id="2147483682" r:id="rId28"/>
    <p:sldLayoutId id="2147483683" r:id="rId29"/>
    <p:sldLayoutId id="2147483684" r:id="rId30"/>
    <p:sldLayoutId id="2147483685" r:id="rId31"/>
    <p:sldLayoutId id="2147483686" r:id="rId32"/>
    <p:sldLayoutId id="2147483687" r:id="rId33"/>
    <p:sldLayoutId id="2147483688" r:id="rId34"/>
    <p:sldLayoutId id="2147483689" r:id="rId35"/>
    <p:sldLayoutId id="2147483690" r:id="rId36"/>
    <p:sldLayoutId id="2147483691" r:id="rId37"/>
    <p:sldLayoutId id="2147483692" r:id="rId38"/>
    <p:sldLayoutId id="2147483693" r:id="rId39"/>
    <p:sldLayoutId id="2147483694" r:id="rId40"/>
    <p:sldLayoutId id="2147483695" r:id="rId41"/>
    <p:sldLayoutId id="2147483696" r:id="rId42"/>
    <p:sldLayoutId id="2147483697" r:id="rId43"/>
    <p:sldLayoutId id="2147483698" r:id="rId44"/>
    <p:sldLayoutId id="2147483699" r:id="rId45"/>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5.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9.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33.xml"/><Relationship Id="rId1" Type="http://schemas.openxmlformats.org/officeDocument/2006/relationships/tags" Target="../tags/tag8.xml"/><Relationship Id="rId5" Type="http://schemas.openxmlformats.org/officeDocument/2006/relationships/image" Target="../media/image6.pn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37.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0.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tags" Target="../tags/tag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45.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46.xml"/><Relationship Id="rId5" Type="http://schemas.openxmlformats.org/officeDocument/2006/relationships/image" Target="../media/image27.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7.xml"/><Relationship Id="rId6" Type="http://schemas.openxmlformats.org/officeDocument/2006/relationships/image" Target="../media/image4.jpeg"/><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49.xml"/><Relationship Id="rId5" Type="http://schemas.openxmlformats.org/officeDocument/2006/relationships/image" Target="../media/image29.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jpe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红桃K.webp"/>
          <p:cNvPicPr>
            <a:picLocks noChangeAspect="1"/>
          </p:cNvPicPr>
          <p:nvPr>
            <p:custDataLst>
              <p:tags r:id="rId1"/>
            </p:custDataLst>
          </p:nvPr>
        </p:nvPicPr>
        <p:blipFill>
          <a:blip r:embed="rId4"/>
          <a:stretch>
            <a:fillRect/>
          </a:stretch>
        </p:blipFill>
        <p:spPr>
          <a:xfrm>
            <a:off x="1212981" y="1116728"/>
            <a:ext cx="3127261" cy="4642806"/>
          </a:xfrm>
          <a:prstGeom prst="rect">
            <a:avLst/>
          </a:prstGeom>
          <a:effectLst>
            <a:softEdge rad="12700"/>
          </a:effectLst>
        </p:spPr>
      </p:pic>
      <p:grpSp>
        <p:nvGrpSpPr>
          <p:cNvPr id="3" name="组合 2"/>
          <p:cNvGrpSpPr/>
          <p:nvPr/>
        </p:nvGrpSpPr>
        <p:grpSpPr>
          <a:xfrm>
            <a:off x="5054362" y="1021478"/>
            <a:ext cx="6254522" cy="5227581"/>
            <a:chOff x="5635778" y="1116728"/>
            <a:chExt cx="6254522" cy="5227581"/>
          </a:xfrm>
        </p:grpSpPr>
        <p:pic>
          <p:nvPicPr>
            <p:cNvPr id="4" name="图片 14" descr="查理曼画像.jpg"/>
            <p:cNvPicPr>
              <a:picLocks noChangeAspect="1"/>
            </p:cNvPicPr>
            <p:nvPr/>
          </p:nvPicPr>
          <p:blipFill>
            <a:blip r:embed="rId5"/>
            <a:stretch>
              <a:fillRect/>
            </a:stretch>
          </p:blipFill>
          <p:spPr>
            <a:xfrm>
              <a:off x="5635778" y="1116728"/>
              <a:ext cx="3127261" cy="4642806"/>
            </a:xfrm>
            <a:prstGeom prst="rect">
              <a:avLst/>
            </a:prstGeom>
            <a:noFill/>
            <a:ln w="9525">
              <a:noFill/>
            </a:ln>
          </p:spPr>
        </p:pic>
        <p:sp>
          <p:nvSpPr>
            <p:cNvPr id="5" name="文本框 4"/>
            <p:cNvSpPr txBox="1"/>
            <p:nvPr/>
          </p:nvSpPr>
          <p:spPr>
            <a:xfrm>
              <a:off x="6617289" y="5759534"/>
              <a:ext cx="4478795" cy="584775"/>
            </a:xfrm>
            <a:prstGeom prst="rect">
              <a:avLst/>
            </a:prstGeom>
            <a:noFill/>
          </p:spPr>
          <p:txBody>
            <a:bodyPr wrap="square" rtlCol="0">
              <a:spAutoFit/>
              <a:scene3d>
                <a:camera prst="orthographicFront"/>
                <a:lightRig rig="threePt" dir="t"/>
              </a:scene3d>
            </a:bodyPr>
            <a:lstStyle/>
            <a:p>
              <a:r>
                <a:rPr lang="zh-CN" altLang="en-US" sz="3200" noProof="1">
                  <a:ln>
                    <a:solidFill>
                      <a:schemeClr val="tx2">
                        <a:lumMod val="60000"/>
                        <a:lumOff val="40000"/>
                      </a:schemeClr>
                    </a:solidFill>
                  </a:ln>
                  <a:solidFill>
                    <a:srgbClr val="002060"/>
                  </a:solidFill>
                  <a:latin typeface="华文新魏" panose="02010800040101010101" charset="-122"/>
                  <a:ea typeface="华文新魏" panose="02010800040101010101" charset="-122"/>
                  <a:cs typeface="+mn-cs"/>
                  <a:sym typeface="+mn-ea"/>
                </a:rPr>
                <a:t>查理大帝的</a:t>
              </a:r>
              <a:r>
                <a:rPr lang="zh-CN" altLang="en-US" sz="3200" noProof="1" smtClean="0">
                  <a:ln>
                    <a:solidFill>
                      <a:schemeClr val="tx2">
                        <a:lumMod val="60000"/>
                        <a:lumOff val="40000"/>
                      </a:schemeClr>
                    </a:solidFill>
                  </a:ln>
                  <a:solidFill>
                    <a:srgbClr val="FF0000"/>
                  </a:solidFill>
                  <a:latin typeface="华文新魏" panose="02010800040101010101" charset="-122"/>
                  <a:ea typeface="华文新魏" panose="02010800040101010101" charset="-122"/>
                  <a:cs typeface="+mn-cs"/>
                  <a:sym typeface="+mn-ea"/>
                </a:rPr>
                <a:t>画像</a:t>
              </a:r>
              <a:r>
                <a:rPr lang="zh-CN" altLang="en-US" sz="3200" noProof="1" smtClean="0">
                  <a:ln>
                    <a:solidFill>
                      <a:schemeClr val="tx2">
                        <a:lumMod val="60000"/>
                        <a:lumOff val="40000"/>
                      </a:schemeClr>
                    </a:solidFill>
                  </a:ln>
                  <a:solidFill>
                    <a:srgbClr val="002060"/>
                  </a:solidFill>
                  <a:latin typeface="华文新魏" panose="02010800040101010101" charset="-122"/>
                  <a:ea typeface="华文新魏" panose="02010800040101010101" charset="-122"/>
                  <a:cs typeface="+mn-cs"/>
                  <a:sym typeface="+mn-ea"/>
                </a:rPr>
                <a:t>与</a:t>
              </a:r>
              <a:r>
                <a:rPr lang="zh-CN" altLang="en-US" sz="3200" noProof="1" smtClean="0">
                  <a:ln>
                    <a:solidFill>
                      <a:schemeClr val="tx2">
                        <a:lumMod val="60000"/>
                        <a:lumOff val="40000"/>
                      </a:schemeClr>
                    </a:solidFill>
                  </a:ln>
                  <a:solidFill>
                    <a:srgbClr val="FF0000"/>
                  </a:solidFill>
                  <a:latin typeface="华文新魏" panose="02010800040101010101" charset="-122"/>
                  <a:ea typeface="华文新魏" panose="02010800040101010101" charset="-122"/>
                  <a:cs typeface="+mn-cs"/>
                  <a:sym typeface="+mn-ea"/>
                </a:rPr>
                <a:t>塑像</a:t>
              </a:r>
              <a:endParaRPr lang="zh-CN" altLang="en-US" sz="3200" noProof="1">
                <a:ln>
                  <a:solidFill>
                    <a:schemeClr val="tx2">
                      <a:lumMod val="60000"/>
                      <a:lumOff val="40000"/>
                    </a:schemeClr>
                  </a:solidFill>
                </a:ln>
                <a:solidFill>
                  <a:srgbClr val="FF0000"/>
                </a:solidFill>
                <a:latin typeface="华文新魏" panose="02010800040101010101" charset="-122"/>
                <a:ea typeface="华文新魏" panose="02010800040101010101" charset="-122"/>
                <a:cs typeface="+mn-cs"/>
                <a:sym typeface="+mn-ea"/>
              </a:endParaRPr>
            </a:p>
          </p:txBody>
        </p:sp>
        <p:pic>
          <p:nvPicPr>
            <p:cNvPr id="6" name="图片 6"/>
            <p:cNvPicPr>
              <a:picLocks noChangeAspect="1"/>
            </p:cNvPicPr>
            <p:nvPr>
              <p:custDataLst>
                <p:tags r:id="rId2"/>
              </p:custDataLst>
            </p:nvPr>
          </p:nvPicPr>
          <p:blipFill>
            <a:blip r:embed="rId6"/>
            <a:stretch>
              <a:fillRect/>
            </a:stretch>
          </p:blipFill>
          <p:spPr>
            <a:xfrm>
              <a:off x="8763039" y="1116728"/>
              <a:ext cx="3127261" cy="4642806"/>
            </a:xfrm>
            <a:prstGeom prst="rect">
              <a:avLst/>
            </a:prstGeom>
            <a:noFill/>
            <a:ln w="9525">
              <a:noFill/>
            </a:ln>
          </p:spPr>
        </p:pic>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578870" y="1438779"/>
          <a:ext cx="11187745" cy="4629354"/>
        </p:xfrm>
        <a:graphic>
          <a:graphicData uri="http://schemas.openxmlformats.org/drawingml/2006/table">
            <a:tbl>
              <a:tblPr firstRow="1" bandRow="1">
                <a:tableStyleId>{5C22544A-7EE6-4342-B048-85BDC9FD1C3A}</a:tableStyleId>
              </a:tblPr>
              <a:tblGrid>
                <a:gridCol w="4245610">
                  <a:extLst>
                    <a:ext uri="{9D8B030D-6E8A-4147-A177-3AD203B41FA5}">
                      <a16:colId xmlns:a16="http://schemas.microsoft.com/office/drawing/2014/main" xmlns="" val="20000"/>
                    </a:ext>
                  </a:extLst>
                </a:gridCol>
                <a:gridCol w="3606165">
                  <a:extLst>
                    <a:ext uri="{9D8B030D-6E8A-4147-A177-3AD203B41FA5}">
                      <a16:colId xmlns:a16="http://schemas.microsoft.com/office/drawing/2014/main" xmlns="" val="20001"/>
                    </a:ext>
                  </a:extLst>
                </a:gridCol>
                <a:gridCol w="3335970">
                  <a:extLst>
                    <a:ext uri="{9D8B030D-6E8A-4147-A177-3AD203B41FA5}">
                      <a16:colId xmlns:a16="http://schemas.microsoft.com/office/drawing/2014/main" xmlns="" val="20002"/>
                    </a:ext>
                  </a:extLst>
                </a:gridCol>
              </a:tblGrid>
              <a:tr h="609600">
                <a:tc>
                  <a:txBody>
                    <a:bodyPr/>
                    <a:lstStyle/>
                    <a:p>
                      <a:pPr algn="ctr">
                        <a:buNone/>
                      </a:pPr>
                      <a:r>
                        <a:rPr lang="zh-CN" altLang="en-US" sz="2800" b="0" dirty="0">
                          <a:latin typeface="黑体" panose="02010609060101010101" pitchFamily="49" charset="-122"/>
                          <a:ea typeface="黑体" panose="02010609060101010101" pitchFamily="49" charset="-122"/>
                        </a:rPr>
                        <a:t>困局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2800" b="0" dirty="0" smtClean="0">
                          <a:latin typeface="楷体" panose="02010609060101010101" pitchFamily="49" charset="-122"/>
                          <a:ea typeface="楷体" panose="02010609060101010101" pitchFamily="49" charset="-122"/>
                        </a:rPr>
                        <a:t>措施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2800" b="0" dirty="0" smtClean="0">
                          <a:latin typeface="楷体" panose="02010609060101010101" pitchFamily="49" charset="-122"/>
                          <a:ea typeface="楷体" panose="02010609060101010101" pitchFamily="49" charset="-122"/>
                        </a:rPr>
                        <a:t>作用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156970">
                <a:tc>
                  <a:txBody>
                    <a:bodyPr/>
                    <a:lstStyle/>
                    <a:p>
                      <a:pPr eaLnBrk="1" hangingPunct="1">
                        <a:lnSpc>
                          <a:spcPct val="130000"/>
                        </a:lnSpc>
                        <a:spcBef>
                          <a:spcPct val="0"/>
                        </a:spcBef>
                        <a:buFontTx/>
                        <a:buNone/>
                      </a:pPr>
                      <a:r>
                        <a:rPr lang="zh-CN" altLang="en-US" sz="2800" dirty="0">
                          <a:latin typeface="黑体" panose="02010609060101010101" pitchFamily="49" charset="-122"/>
                          <a:ea typeface="黑体" panose="02010609060101010101" pitchFamily="49" charset="-122"/>
                          <a:sym typeface="+mn-ea"/>
                        </a:rPr>
                        <a:t>罗马遗民信仰基督教，与日耳曼多神</a:t>
                      </a:r>
                      <a:r>
                        <a:rPr lang="zh-CN" altLang="en-US" sz="2800" dirty="0">
                          <a:solidFill>
                            <a:srgbClr val="FF0000"/>
                          </a:solidFill>
                          <a:latin typeface="黑体" panose="02010609060101010101" pitchFamily="49" charset="-122"/>
                          <a:ea typeface="黑体" panose="02010609060101010101" pitchFamily="49" charset="-122"/>
                          <a:sym typeface="+mn-ea"/>
                        </a:rPr>
                        <a:t>信仰相冲突</a:t>
                      </a:r>
                      <a:r>
                        <a:rPr lang="zh-CN" altLang="en-US" sz="2800" dirty="0">
                          <a:latin typeface="黑体" panose="02010609060101010101" pitchFamily="49" charset="-122"/>
                          <a:ea typeface="黑体" panose="02010609060101010101" pitchFamily="49" charset="-122"/>
                          <a:sym typeface="+mn-ea"/>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1" hangingPunct="1">
                        <a:lnSpc>
                          <a:spcPct val="130000"/>
                        </a:lnSpc>
                        <a:spcBef>
                          <a:spcPct val="0"/>
                        </a:spcBef>
                        <a:buFontTx/>
                        <a:buNone/>
                      </a:pPr>
                      <a:endParaRPr lang="zh-CN" altLang="en-US" sz="2800" dirty="0">
                        <a:latin typeface="楷体" panose="02010609060101010101" pitchFamily="49" charset="-122"/>
                        <a:ea typeface="楷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sz="2800" dirty="0">
                        <a:latin typeface="楷体" panose="02010609060101010101" pitchFamily="49" charset="-122"/>
                        <a:ea typeface="楷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827950">
                <a:tc>
                  <a:txBody>
                    <a:bodyPr/>
                    <a:lstStyle/>
                    <a:p>
                      <a:pPr eaLnBrk="1" hangingPunct="1">
                        <a:lnSpc>
                          <a:spcPct val="130000"/>
                        </a:lnSpc>
                        <a:spcBef>
                          <a:spcPct val="0"/>
                        </a:spcBef>
                        <a:buFontTx/>
                        <a:buNone/>
                      </a:pPr>
                      <a:r>
                        <a:rPr lang="zh-CN" altLang="en-US" sz="2800" dirty="0">
                          <a:latin typeface="黑体" panose="02010609060101010101" pitchFamily="49" charset="-122"/>
                          <a:ea typeface="黑体" panose="02010609060101010101" pitchFamily="49" charset="-122"/>
                          <a:cs typeface="宋体" panose="02010600030101010101" pitchFamily="2" charset="-122"/>
                          <a:sym typeface="+mn-ea"/>
                        </a:rPr>
                        <a:t>原罗马大地主为了保卫自己的土地，</a:t>
                      </a:r>
                      <a:r>
                        <a:rPr lang="zh-CN" altLang="en-US" sz="2800" dirty="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奋力抵抗</a:t>
                      </a:r>
                      <a:r>
                        <a:rPr lang="zh-CN" altLang="en-US" sz="2800" dirty="0">
                          <a:latin typeface="黑体" panose="02010609060101010101" pitchFamily="49" charset="-122"/>
                          <a:ea typeface="黑体" panose="02010609060101010101" pitchFamily="49" charset="-122"/>
                          <a:cs typeface="宋体" panose="02010600030101010101" pitchFamily="2" charset="-122"/>
                          <a:sym typeface="+mn-ea"/>
                        </a:rPr>
                        <a:t>“蛮族王国”的统治</a:t>
                      </a:r>
                      <a:r>
                        <a:rPr lang="zh-CN" altLang="en-US" sz="2800" dirty="0" smtClean="0">
                          <a:latin typeface="黑体" panose="02010609060101010101" pitchFamily="49" charset="-122"/>
                          <a:ea typeface="黑体" panose="02010609060101010101" pitchFamily="49" charset="-122"/>
                          <a:cs typeface="宋体" panose="02010600030101010101" pitchFamily="2" charset="-122"/>
                          <a:sym typeface="+mn-ea"/>
                        </a:rPr>
                        <a:t>。</a:t>
                      </a:r>
                      <a:endParaRPr lang="zh-CN" altLang="en-US" sz="2800" dirty="0">
                        <a:latin typeface="黑体" panose="02010609060101010101" pitchFamily="49" charset="-122"/>
                        <a:ea typeface="黑体" panose="02010609060101010101" pitchFamily="49" charset="-122"/>
                        <a:cs typeface="宋体" panose="02010600030101010101" pitchFamily="2" charset="-122"/>
                        <a:sym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1" hangingPunct="1">
                        <a:lnSpc>
                          <a:spcPct val="130000"/>
                        </a:lnSpc>
                        <a:spcBef>
                          <a:spcPct val="0"/>
                        </a:spcBef>
                        <a:buFontTx/>
                        <a:buNone/>
                      </a:pPr>
                      <a:endParaRPr lang="zh-CN" altLang="en-US" sz="2800" dirty="0">
                        <a:latin typeface="楷体" panose="02010609060101010101" pitchFamily="49" charset="-122"/>
                        <a:ea typeface="楷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sz="2800" dirty="0">
                        <a:latin typeface="楷体" panose="02010609060101010101" pitchFamily="49" charset="-122"/>
                        <a:ea typeface="楷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990892">
                <a:tc>
                  <a:txBody>
                    <a:bodyPr/>
                    <a:lstStyle/>
                    <a:p>
                      <a:pPr>
                        <a:buNone/>
                      </a:pPr>
                      <a:r>
                        <a:rPr lang="zh-CN" altLang="en-US" sz="2800" dirty="0">
                          <a:latin typeface="黑体" panose="02010609060101010101" pitchFamily="49" charset="-122"/>
                          <a:ea typeface="黑体" panose="02010609060101010101" pitchFamily="49" charset="-122"/>
                          <a:sym typeface="+mn-ea"/>
                        </a:rPr>
                        <a:t>南部地区富庶，但</a:t>
                      </a:r>
                      <a:r>
                        <a:rPr lang="zh-CN" altLang="en-US" sz="2800" dirty="0">
                          <a:solidFill>
                            <a:srgbClr val="FF0000"/>
                          </a:solidFill>
                          <a:latin typeface="黑体" panose="02010609060101010101" pitchFamily="49" charset="-122"/>
                          <a:ea typeface="黑体" panose="02010609060101010101" pitchFamily="49" charset="-122"/>
                          <a:sym typeface="+mn-ea"/>
                        </a:rPr>
                        <a:t>大小国林立，征伐不断</a:t>
                      </a:r>
                      <a:r>
                        <a:rPr lang="zh-CN" altLang="en-US" sz="2800" dirty="0">
                          <a:latin typeface="黑体" panose="02010609060101010101" pitchFamily="49" charset="-122"/>
                          <a:ea typeface="黑体" panose="02010609060101010101" pitchFamily="49" charset="-122"/>
                          <a:sym typeface="+mn-ea"/>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sz="2800" dirty="0">
                        <a:latin typeface="楷体" panose="02010609060101010101" pitchFamily="49" charset="-122"/>
                        <a:ea typeface="楷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sz="2800" dirty="0">
                        <a:latin typeface="楷体" panose="02010609060101010101" pitchFamily="49" charset="-122"/>
                        <a:ea typeface="楷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3" name="TextBox 17"/>
          <p:cNvSpPr txBox="1"/>
          <p:nvPr/>
        </p:nvSpPr>
        <p:spPr>
          <a:xfrm>
            <a:off x="5008462" y="5114026"/>
            <a:ext cx="3129588" cy="954107"/>
          </a:xfrm>
          <a:prstGeom prst="rect">
            <a:avLst/>
          </a:prstGeom>
          <a:noFill/>
          <a:ln w="9525">
            <a:noFill/>
          </a:ln>
        </p:spPr>
        <p:txBody>
          <a:bodyPr wrap="square" anchor="t">
            <a:spAutoFit/>
          </a:bodyPr>
          <a:lstStyle/>
          <a:p>
            <a:r>
              <a:rPr lang="zh-CN" altLang="en-US" sz="2800" b="1" dirty="0" smtClean="0">
                <a:latin typeface="楷体" panose="02010609060101010101" pitchFamily="49" charset="-122"/>
                <a:ea typeface="楷体" panose="02010609060101010101" pitchFamily="49" charset="-122"/>
                <a:sym typeface="微软雅黑" panose="020B0503020204020204" charset="-122"/>
              </a:rPr>
              <a:t>  武力征服</a:t>
            </a:r>
            <a:endParaRPr lang="en-US" altLang="zh-CN" sz="2800" b="1" dirty="0" smtClean="0">
              <a:latin typeface="楷体" panose="02010609060101010101" pitchFamily="49" charset="-122"/>
              <a:ea typeface="楷体" panose="02010609060101010101" pitchFamily="49" charset="-122"/>
              <a:sym typeface="微软雅黑" panose="020B0503020204020204" charset="-122"/>
            </a:endParaRPr>
          </a:p>
          <a:p>
            <a:r>
              <a:rPr lang="zh-CN" altLang="en-US" sz="2800" b="1" dirty="0" smtClean="0">
                <a:latin typeface="楷体" panose="02010609060101010101" pitchFamily="49" charset="-122"/>
                <a:ea typeface="楷体" panose="02010609060101010101" pitchFamily="49" charset="-122"/>
                <a:sym typeface="微软雅黑" panose="020B0503020204020204" charset="-122"/>
              </a:rPr>
              <a:t>不断</a:t>
            </a:r>
            <a:r>
              <a:rPr lang="zh-CN" altLang="en-US" sz="2800" b="1" dirty="0">
                <a:latin typeface="楷体" panose="02010609060101010101" pitchFamily="49" charset="-122"/>
                <a:ea typeface="楷体" panose="02010609060101010101" pitchFamily="49" charset="-122"/>
                <a:sym typeface="微软雅黑" panose="020B0503020204020204" charset="-122"/>
              </a:rPr>
              <a:t>向南</a:t>
            </a:r>
            <a:r>
              <a:rPr lang="zh-CN" altLang="en-US" sz="2800" b="1" dirty="0">
                <a:solidFill>
                  <a:srgbClr val="FF0000"/>
                </a:solidFill>
                <a:latin typeface="楷体" panose="02010609060101010101" pitchFamily="49" charset="-122"/>
                <a:ea typeface="楷体" panose="02010609060101010101" pitchFamily="49" charset="-122"/>
                <a:sym typeface="微软雅黑" panose="020B0503020204020204" charset="-122"/>
              </a:rPr>
              <a:t>扩张</a:t>
            </a:r>
          </a:p>
        </p:txBody>
      </p:sp>
      <p:sp>
        <p:nvSpPr>
          <p:cNvPr id="4" name="TextBox 13"/>
          <p:cNvSpPr txBox="1"/>
          <p:nvPr/>
        </p:nvSpPr>
        <p:spPr>
          <a:xfrm>
            <a:off x="4848437" y="2195832"/>
            <a:ext cx="3449638" cy="1092607"/>
          </a:xfrm>
          <a:prstGeom prst="rect">
            <a:avLst/>
          </a:prstGeom>
          <a:noFill/>
          <a:ln w="9525">
            <a:noFill/>
          </a:ln>
        </p:spPr>
        <p:txBody>
          <a:bodyPr wrap="square" anchor="t">
            <a:spAutoFit/>
          </a:bodyPr>
          <a:lstStyle/>
          <a:p>
            <a:pPr>
              <a:lnSpc>
                <a:spcPts val="2600"/>
              </a:lnSpc>
            </a:pPr>
            <a:r>
              <a:rPr lang="zh-CN" altLang="en-US" sz="2800" b="1" dirty="0">
                <a:solidFill>
                  <a:srgbClr val="FF0000"/>
                </a:solidFill>
                <a:latin typeface="楷体" panose="02010609060101010101" pitchFamily="49" charset="-122"/>
                <a:ea typeface="楷体" panose="02010609060101010101" pitchFamily="49" charset="-122"/>
                <a:sym typeface="微软雅黑" panose="020B0503020204020204" charset="-122"/>
              </a:rPr>
              <a:t>皈依基督教</a:t>
            </a:r>
            <a:r>
              <a:rPr lang="zh-CN" altLang="en-US" sz="2800" b="1" dirty="0">
                <a:solidFill>
                  <a:srgbClr val="C00000"/>
                </a:solidFill>
                <a:latin typeface="楷体" panose="02010609060101010101" pitchFamily="49" charset="-122"/>
                <a:ea typeface="楷体" panose="02010609060101010101" pitchFamily="49" charset="-122"/>
                <a:sym typeface="微软雅黑" panose="020B0503020204020204" charset="-122"/>
              </a:rPr>
              <a:t>，</a:t>
            </a:r>
            <a:r>
              <a:rPr lang="zh-CN" altLang="en-US" sz="2800" b="1" dirty="0">
                <a:latin typeface="楷体" panose="02010609060101010101" pitchFamily="49" charset="-122"/>
                <a:ea typeface="楷体" panose="02010609060101010101" pitchFamily="49" charset="-122"/>
                <a:sym typeface="微软雅黑" panose="020B0503020204020204" charset="-122"/>
              </a:rPr>
              <a:t>承认罗马教会在欧洲的重要</a:t>
            </a:r>
            <a:r>
              <a:rPr lang="zh-CN" altLang="en-US" sz="2800" b="1" dirty="0" smtClean="0">
                <a:latin typeface="楷体" panose="02010609060101010101" pitchFamily="49" charset="-122"/>
                <a:ea typeface="楷体" panose="02010609060101010101" pitchFamily="49" charset="-122"/>
                <a:sym typeface="微软雅黑" panose="020B0503020204020204" charset="-122"/>
              </a:rPr>
              <a:t>地位</a:t>
            </a:r>
            <a:endParaRPr lang="zh-CN" altLang="en-US" sz="2800" b="1" dirty="0">
              <a:latin typeface="楷体" panose="02010609060101010101" pitchFamily="49" charset="-122"/>
              <a:ea typeface="楷体" panose="02010609060101010101" pitchFamily="49" charset="-122"/>
              <a:sym typeface="微软雅黑" panose="020B0503020204020204" charset="-122"/>
            </a:endParaRPr>
          </a:p>
        </p:txBody>
      </p:sp>
      <p:sp>
        <p:nvSpPr>
          <p:cNvPr id="5" name="TextBox 15"/>
          <p:cNvSpPr txBox="1"/>
          <p:nvPr/>
        </p:nvSpPr>
        <p:spPr>
          <a:xfrm>
            <a:off x="4792081" y="3398088"/>
            <a:ext cx="3562350" cy="1631216"/>
          </a:xfrm>
          <a:prstGeom prst="rect">
            <a:avLst/>
          </a:prstGeom>
          <a:noFill/>
          <a:ln w="9525">
            <a:noFill/>
          </a:ln>
        </p:spPr>
        <p:txBody>
          <a:bodyPr wrap="square" anchor="t">
            <a:spAutoFit/>
          </a:bodyPr>
          <a:lstStyle/>
          <a:p>
            <a:pPr>
              <a:lnSpc>
                <a:spcPts val="3000"/>
              </a:lnSpc>
            </a:pPr>
            <a:r>
              <a:rPr lang="zh-CN" altLang="en-US" sz="2800" b="1" dirty="0">
                <a:latin typeface="楷体" panose="02010609060101010101" pitchFamily="49" charset="-122"/>
                <a:ea typeface="楷体" panose="02010609060101010101" pitchFamily="49" charset="-122"/>
                <a:sym typeface="微软雅黑" panose="020B0503020204020204" charset="-122"/>
              </a:rPr>
              <a:t>保留原来罗马大地主的土地，把原属罗马国有的土地和无主的</a:t>
            </a:r>
            <a:r>
              <a:rPr lang="zh-CN" altLang="en-US" sz="2800" b="1" dirty="0">
                <a:solidFill>
                  <a:srgbClr val="FF0000"/>
                </a:solidFill>
                <a:latin typeface="楷体" panose="02010609060101010101" pitchFamily="49" charset="-122"/>
                <a:ea typeface="楷体" panose="02010609060101010101" pitchFamily="49" charset="-122"/>
                <a:sym typeface="微软雅黑" panose="020B0503020204020204" charset="-122"/>
              </a:rPr>
              <a:t>土地赐给教会和</a:t>
            </a:r>
            <a:r>
              <a:rPr lang="zh-CN" altLang="en-US" sz="2800" b="1" dirty="0" smtClean="0">
                <a:solidFill>
                  <a:srgbClr val="FF0000"/>
                </a:solidFill>
                <a:latin typeface="楷体" panose="02010609060101010101" pitchFamily="49" charset="-122"/>
                <a:ea typeface="楷体" panose="02010609060101010101" pitchFamily="49" charset="-122"/>
                <a:sym typeface="微软雅黑" panose="020B0503020204020204" charset="-122"/>
              </a:rPr>
              <a:t>部下</a:t>
            </a:r>
            <a:endParaRPr lang="zh-CN" altLang="en-US" sz="2800" b="1" dirty="0">
              <a:solidFill>
                <a:srgbClr val="FF0000"/>
              </a:solidFill>
              <a:latin typeface="楷体" panose="02010609060101010101" pitchFamily="49" charset="-122"/>
              <a:ea typeface="楷体" panose="02010609060101010101" pitchFamily="49" charset="-122"/>
              <a:sym typeface="微软雅黑" panose="020B0503020204020204" charset="-122"/>
            </a:endParaRPr>
          </a:p>
        </p:txBody>
      </p:sp>
      <p:sp>
        <p:nvSpPr>
          <p:cNvPr id="6" name="TextBox 16"/>
          <p:cNvSpPr txBox="1"/>
          <p:nvPr/>
        </p:nvSpPr>
        <p:spPr>
          <a:xfrm>
            <a:off x="8525694" y="3283722"/>
            <a:ext cx="3248025" cy="1631216"/>
          </a:xfrm>
          <a:prstGeom prst="rect">
            <a:avLst/>
          </a:prstGeom>
          <a:noFill/>
          <a:ln w="9525">
            <a:noFill/>
          </a:ln>
        </p:spPr>
        <p:txBody>
          <a:bodyPr wrap="square" anchor="t">
            <a:spAutoFit/>
          </a:bodyPr>
          <a:lstStyle/>
          <a:p>
            <a:pPr>
              <a:lnSpc>
                <a:spcPts val="3000"/>
              </a:lnSpc>
            </a:pPr>
            <a:r>
              <a:rPr lang="zh-CN" altLang="en-US" sz="2800" b="1" dirty="0">
                <a:latin typeface="楷体" panose="02010609060101010101" pitchFamily="49" charset="-122"/>
                <a:ea typeface="楷体" panose="02010609060101010101" pitchFamily="49" charset="-122"/>
                <a:sym typeface="微软雅黑" panose="020B0503020204020204" charset="-122"/>
              </a:rPr>
              <a:t>得到了罗马</a:t>
            </a:r>
            <a:r>
              <a:rPr lang="zh-CN" altLang="en-US" sz="2800" b="1" dirty="0">
                <a:solidFill>
                  <a:srgbClr val="FF0000"/>
                </a:solidFill>
                <a:latin typeface="楷体" panose="02010609060101010101" pitchFamily="49" charset="-122"/>
                <a:ea typeface="楷体" panose="02010609060101010101" pitchFamily="49" charset="-122"/>
                <a:sym typeface="微软雅黑" panose="020B0503020204020204" charset="-122"/>
              </a:rPr>
              <a:t>教会</a:t>
            </a:r>
            <a:r>
              <a:rPr lang="zh-CN" altLang="en-US" sz="2800" b="1" dirty="0">
                <a:latin typeface="楷体" panose="02010609060101010101" pitchFamily="49" charset="-122"/>
                <a:ea typeface="楷体" panose="02010609060101010101" pitchFamily="49" charset="-122"/>
                <a:sym typeface="微软雅黑" panose="020B0503020204020204" charset="-122"/>
              </a:rPr>
              <a:t>、信仰</a:t>
            </a:r>
            <a:r>
              <a:rPr lang="zh-CN" altLang="en-US" sz="2800" b="1" dirty="0">
                <a:solidFill>
                  <a:srgbClr val="FF0000"/>
                </a:solidFill>
                <a:latin typeface="楷体" panose="02010609060101010101" pitchFamily="49" charset="-122"/>
                <a:ea typeface="楷体" panose="02010609060101010101" pitchFamily="49" charset="-122"/>
                <a:sym typeface="微软雅黑" panose="020B0503020204020204" charset="-122"/>
              </a:rPr>
              <a:t>基督教</a:t>
            </a:r>
            <a:r>
              <a:rPr lang="zh-CN" altLang="en-US" sz="2800" b="1" dirty="0">
                <a:latin typeface="楷体" panose="02010609060101010101" pitchFamily="49" charset="-122"/>
                <a:ea typeface="楷体" panose="02010609060101010101" pitchFamily="49" charset="-122"/>
                <a:sym typeface="微软雅黑" panose="020B0503020204020204" charset="-122"/>
              </a:rPr>
              <a:t>的高卢罗马人和部下的</a:t>
            </a:r>
            <a:r>
              <a:rPr lang="zh-CN" altLang="en-US" sz="2800" b="1" dirty="0">
                <a:solidFill>
                  <a:srgbClr val="FF0000"/>
                </a:solidFill>
                <a:latin typeface="楷体" panose="02010609060101010101" pitchFamily="49" charset="-122"/>
                <a:ea typeface="楷体" panose="02010609060101010101" pitchFamily="49" charset="-122"/>
                <a:sym typeface="微软雅黑" panose="020B0503020204020204" charset="-122"/>
              </a:rPr>
              <a:t>广泛</a:t>
            </a:r>
            <a:r>
              <a:rPr lang="zh-CN" altLang="en-US" sz="2800" b="1" dirty="0" smtClean="0">
                <a:solidFill>
                  <a:srgbClr val="FF0000"/>
                </a:solidFill>
                <a:latin typeface="楷体" panose="02010609060101010101" pitchFamily="49" charset="-122"/>
                <a:ea typeface="楷体" panose="02010609060101010101" pitchFamily="49" charset="-122"/>
                <a:sym typeface="微软雅黑" panose="020B0503020204020204" charset="-122"/>
              </a:rPr>
              <a:t>支持</a:t>
            </a:r>
            <a:endParaRPr lang="zh-CN" altLang="en-US" sz="2800" b="1" dirty="0">
              <a:solidFill>
                <a:srgbClr val="FF0000"/>
              </a:solidFill>
              <a:latin typeface="楷体" panose="02010609060101010101" pitchFamily="49" charset="-122"/>
              <a:ea typeface="楷体" panose="02010609060101010101" pitchFamily="49" charset="-122"/>
              <a:sym typeface="微软雅黑" panose="020B0503020204020204" charset="-122"/>
            </a:endParaRPr>
          </a:p>
        </p:txBody>
      </p:sp>
      <p:sp>
        <p:nvSpPr>
          <p:cNvPr id="7" name="TextBox 14"/>
          <p:cNvSpPr txBox="1"/>
          <p:nvPr/>
        </p:nvSpPr>
        <p:spPr>
          <a:xfrm>
            <a:off x="8525694" y="2195832"/>
            <a:ext cx="3084512" cy="953135"/>
          </a:xfrm>
          <a:prstGeom prst="rect">
            <a:avLst/>
          </a:prstGeom>
          <a:noFill/>
          <a:ln w="9525">
            <a:noFill/>
          </a:ln>
        </p:spPr>
        <p:txBody>
          <a:bodyPr wrap="square" anchor="t">
            <a:spAutoFit/>
          </a:bodyPr>
          <a:lstStyle/>
          <a:p>
            <a:r>
              <a:rPr lang="zh-CN" altLang="en-US" sz="2800" b="1" dirty="0">
                <a:latin typeface="楷体" panose="02010609060101010101" pitchFamily="49" charset="-122"/>
                <a:ea typeface="楷体" panose="02010609060101010101" pitchFamily="49" charset="-122"/>
                <a:sym typeface="微软雅黑" panose="020B0503020204020204" charset="-122"/>
              </a:rPr>
              <a:t>整个法兰克王国都信仰了</a:t>
            </a:r>
            <a:r>
              <a:rPr lang="zh-CN" altLang="en-US" sz="2800" b="1" dirty="0" smtClean="0">
                <a:latin typeface="楷体" panose="02010609060101010101" pitchFamily="49" charset="-122"/>
                <a:ea typeface="楷体" panose="02010609060101010101" pitchFamily="49" charset="-122"/>
                <a:sym typeface="微软雅黑" panose="020B0503020204020204" charset="-122"/>
              </a:rPr>
              <a:t>基督教</a:t>
            </a:r>
            <a:endParaRPr lang="zh-CN" altLang="en-US" sz="2800" b="1" dirty="0">
              <a:latin typeface="楷体" panose="02010609060101010101" pitchFamily="49" charset="-122"/>
              <a:ea typeface="楷体" panose="02010609060101010101" pitchFamily="49" charset="-122"/>
              <a:sym typeface="微软雅黑" panose="020B0503020204020204" charset="-122"/>
            </a:endParaRPr>
          </a:p>
        </p:txBody>
      </p:sp>
      <p:sp>
        <p:nvSpPr>
          <p:cNvPr id="8" name="TextBox 18"/>
          <p:cNvSpPr txBox="1"/>
          <p:nvPr/>
        </p:nvSpPr>
        <p:spPr>
          <a:xfrm>
            <a:off x="8660894" y="5049694"/>
            <a:ext cx="2582876" cy="954107"/>
          </a:xfrm>
          <a:prstGeom prst="rect">
            <a:avLst/>
          </a:prstGeom>
          <a:noFill/>
          <a:ln w="9525">
            <a:noFill/>
          </a:ln>
        </p:spPr>
        <p:txBody>
          <a:bodyPr wrap="square" anchor="t">
            <a:spAutoFit/>
          </a:bodyPr>
          <a:lstStyle/>
          <a:p>
            <a:r>
              <a:rPr lang="zh-CN" altLang="en-US" sz="2800" b="1" dirty="0" smtClean="0">
                <a:latin typeface="楷体" panose="02010609060101010101" pitchFamily="49" charset="-122"/>
                <a:ea typeface="楷体" panose="02010609060101010101" pitchFamily="49" charset="-122"/>
                <a:sym typeface="微软雅黑" panose="020B0503020204020204" charset="-122"/>
              </a:rPr>
              <a:t>版图不断</a:t>
            </a:r>
            <a:r>
              <a:rPr lang="zh-CN" altLang="en-US" sz="2800" b="1" dirty="0">
                <a:latin typeface="楷体" panose="02010609060101010101" pitchFamily="49" charset="-122"/>
                <a:ea typeface="楷体" panose="02010609060101010101" pitchFamily="49" charset="-122"/>
                <a:sym typeface="微软雅黑" panose="020B0503020204020204" charset="-122"/>
              </a:rPr>
              <a:t>扩大</a:t>
            </a:r>
            <a:endParaRPr lang="en-US" altLang="zh-CN" sz="2800" b="1" dirty="0" smtClean="0">
              <a:latin typeface="楷体" panose="02010609060101010101" pitchFamily="49" charset="-122"/>
              <a:ea typeface="楷体" panose="02010609060101010101" pitchFamily="49" charset="-122"/>
              <a:sym typeface="微软雅黑" panose="020B0503020204020204" charset="-122"/>
            </a:endParaRPr>
          </a:p>
          <a:p>
            <a:r>
              <a:rPr lang="zh-CN" altLang="en-US" sz="2800" b="1" dirty="0" smtClean="0">
                <a:latin typeface="楷体" panose="02010609060101010101" pitchFamily="49" charset="-122"/>
                <a:ea typeface="楷体" panose="02010609060101010101" pitchFamily="49" charset="-122"/>
                <a:sym typeface="微软雅黑" panose="020B0503020204020204" charset="-122"/>
              </a:rPr>
              <a:t>实力不断增强</a:t>
            </a:r>
            <a:endParaRPr lang="zh-CN" altLang="en-US" sz="2800" b="1" dirty="0">
              <a:latin typeface="楷体" panose="02010609060101010101" pitchFamily="49" charset="-122"/>
              <a:ea typeface="楷体" panose="02010609060101010101" pitchFamily="49" charset="-122"/>
              <a:sym typeface="微软雅黑" panose="020B0503020204020204" charset="-122"/>
            </a:endParaRPr>
          </a:p>
        </p:txBody>
      </p:sp>
      <p:sp>
        <p:nvSpPr>
          <p:cNvPr id="9" name="文本框 1"/>
          <p:cNvSpPr txBox="1">
            <a:spLocks noChangeArrowheads="1"/>
          </p:cNvSpPr>
          <p:nvPr/>
        </p:nvSpPr>
        <p:spPr bwMode="auto">
          <a:xfrm>
            <a:off x="174943" y="393569"/>
            <a:ext cx="7145655" cy="62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fontAlgn="auto" hangingPunct="1">
              <a:lnSpc>
                <a:spcPts val="4200"/>
              </a:lnSpc>
              <a:spcBef>
                <a:spcPct val="0"/>
              </a:spcBef>
              <a:buFontTx/>
              <a:buNone/>
            </a:pPr>
            <a:r>
              <a:rPr lang="zh-CN" altLang="en-US" sz="3600" b="1" strike="noStrike" noProof="1" smtClean="0">
                <a:gradFill>
                  <a:gsLst>
                    <a:gs pos="0">
                      <a:srgbClr val="012D86"/>
                    </a:gs>
                    <a:gs pos="100000">
                      <a:srgbClr val="0E2557"/>
                    </a:gs>
                  </a:gsLst>
                  <a:lin scaled="0"/>
                </a:gradFill>
                <a:effectLst/>
                <a:latin typeface="华文新魏" panose="02010800040101010101" charset="-122"/>
                <a:ea typeface="华文新魏" panose="02010800040101010101" charset="-122"/>
                <a:cs typeface="+mn-cs"/>
              </a:rPr>
              <a:t>面对困局，克洛维将如何</a:t>
            </a:r>
            <a:r>
              <a:rPr lang="zh-CN" altLang="en-US" sz="3600" b="1" strike="noStrike" noProof="1" smtClean="0">
                <a:gradFill>
                  <a:gsLst>
                    <a:gs pos="0">
                      <a:srgbClr val="012D86"/>
                    </a:gs>
                    <a:gs pos="100000">
                      <a:srgbClr val="0E2557"/>
                    </a:gs>
                  </a:gsLst>
                  <a:lin scaled="0"/>
                </a:gradFill>
                <a:effectLst/>
                <a:latin typeface="华文新魏" panose="02010800040101010101" charset="-122"/>
                <a:ea typeface="华文新魏" panose="02010800040101010101" charset="-122"/>
                <a:cs typeface="+mn-cs"/>
                <a:sym typeface="+mn-ea"/>
              </a:rPr>
              <a:t>巩固统治？</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1"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P spid="7" grpId="0"/>
      <p:bldP spid="7" grpId="1"/>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1"/>
          <p:cNvPicPr>
            <a:picLocks noChangeAspect="1"/>
          </p:cNvPicPr>
          <p:nvPr/>
        </p:nvPicPr>
        <p:blipFill>
          <a:blip r:embed="rId2"/>
          <a:stretch>
            <a:fillRect/>
          </a:stretch>
        </p:blipFill>
        <p:spPr>
          <a:xfrm>
            <a:off x="3123744" y="685866"/>
            <a:ext cx="6098122" cy="4745116"/>
          </a:xfrm>
          <a:prstGeom prst="rect">
            <a:avLst/>
          </a:prstGeom>
          <a:ln>
            <a:noFill/>
          </a:ln>
          <a:effectLst>
            <a:outerShdw blurRad="292100" dist="139700" dir="2700000" algn="tl" rotWithShape="0">
              <a:srgbClr val="333333">
                <a:alpha val="65000"/>
              </a:srgbClr>
            </a:outerShdw>
          </a:effectLst>
        </p:spPr>
      </p:pic>
      <p:sp>
        <p:nvSpPr>
          <p:cNvPr id="4" name="矩形 3"/>
          <p:cNvSpPr/>
          <p:nvPr/>
        </p:nvSpPr>
        <p:spPr>
          <a:xfrm>
            <a:off x="984525" y="5862843"/>
            <a:ext cx="10376559" cy="646331"/>
          </a:xfrm>
          <a:prstGeom prst="rect">
            <a:avLst/>
          </a:prstGeom>
        </p:spPr>
        <p:txBody>
          <a:bodyPr wrap="none">
            <a:spAutoFit/>
          </a:bodyPr>
          <a:lstStyle/>
          <a:p>
            <a:r>
              <a:rPr lang="zh-CN" altLang="en-US" sz="3600" b="1" dirty="0">
                <a:latin typeface="楷体" panose="02010609060101010101" pitchFamily="49" charset="-122"/>
                <a:ea typeface="楷体" panose="02010609060101010101" pitchFamily="49" charset="-122"/>
                <a:sym typeface="+mn-ea"/>
              </a:rPr>
              <a:t>克洛维</a:t>
            </a:r>
            <a:r>
              <a:rPr lang="zh-CN" altLang="en-US" sz="3600" b="1" dirty="0">
                <a:solidFill>
                  <a:srgbClr val="FF0000"/>
                </a:solidFill>
                <a:latin typeface="楷体" panose="02010609060101010101" pitchFamily="49" charset="-122"/>
                <a:ea typeface="楷体" panose="02010609060101010101" pitchFamily="49" charset="-122"/>
                <a:sym typeface="+mn-ea"/>
              </a:rPr>
              <a:t>开创了法兰克王国王权与教权相结合</a:t>
            </a:r>
            <a:r>
              <a:rPr lang="zh-CN" altLang="en-US" sz="3600" b="1" dirty="0">
                <a:latin typeface="楷体" panose="02010609060101010101" pitchFamily="49" charset="-122"/>
                <a:ea typeface="楷体" panose="02010609060101010101" pitchFamily="49" charset="-122"/>
                <a:sym typeface="+mn-ea"/>
              </a:rPr>
              <a:t>的道路</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35015" y="438717"/>
            <a:ext cx="3482043" cy="584775"/>
          </a:xfrm>
          <a:prstGeom prst="rect">
            <a:avLst/>
          </a:prstGeom>
        </p:spPr>
        <p:txBody>
          <a:bodyPr wrap="none">
            <a:spAutoFit/>
          </a:bodyPr>
          <a:lstStyle/>
          <a:p>
            <a:pPr lvl="0"/>
            <a:r>
              <a:rPr lang="en-US" altLang="zh-CN" sz="3200" b="1" dirty="0">
                <a:solidFill>
                  <a:srgbClr val="000000"/>
                </a:solidFill>
                <a:latin typeface="楷体" panose="02010609060101010101" pitchFamily="49" charset="-122"/>
                <a:ea typeface="楷体" panose="02010609060101010101" pitchFamily="49" charset="-122"/>
              </a:rPr>
              <a:t>2</a:t>
            </a:r>
            <a:r>
              <a:rPr lang="en-US" altLang="zh-CN" sz="3200" b="1" dirty="0" smtClean="0">
                <a:solidFill>
                  <a:srgbClr val="000000"/>
                </a:solidFill>
                <a:latin typeface="楷体" panose="02010609060101010101" pitchFamily="49" charset="-122"/>
                <a:ea typeface="楷体" panose="02010609060101010101" pitchFamily="49" charset="-122"/>
              </a:rPr>
              <a:t>.</a:t>
            </a:r>
            <a:r>
              <a:rPr lang="zh-CN" altLang="en-US" sz="3200" b="1" dirty="0" smtClean="0">
                <a:solidFill>
                  <a:srgbClr val="000000"/>
                </a:solidFill>
                <a:latin typeface="楷体" panose="02010609060101010101" pitchFamily="49" charset="-122"/>
                <a:ea typeface="楷体" panose="02010609060101010101" pitchFamily="49" charset="-122"/>
              </a:rPr>
              <a:t>“铁锤”的故事</a:t>
            </a:r>
            <a:endParaRPr lang="zh-CN" altLang="en-US" sz="3200" b="1" dirty="0">
              <a:solidFill>
                <a:srgbClr val="000000"/>
              </a:solidFill>
              <a:latin typeface="楷体" panose="02010609060101010101" pitchFamily="49" charset="-122"/>
              <a:ea typeface="楷体" panose="02010609060101010101" pitchFamily="49" charset="-122"/>
            </a:endParaRPr>
          </a:p>
        </p:txBody>
      </p:sp>
      <p:sp>
        <p:nvSpPr>
          <p:cNvPr id="3" name="文本框 2"/>
          <p:cNvSpPr txBox="1"/>
          <p:nvPr/>
        </p:nvSpPr>
        <p:spPr>
          <a:xfrm>
            <a:off x="5422397" y="1299717"/>
            <a:ext cx="5998078" cy="4524315"/>
          </a:xfrm>
          <a:prstGeom prst="rect">
            <a:avLst/>
          </a:prstGeom>
          <a:noFill/>
        </p:spPr>
        <p:txBody>
          <a:bodyPr wrap="square" rtlCol="0">
            <a:spAutoFit/>
          </a:bodyPr>
          <a:lstStyle/>
          <a:p>
            <a:r>
              <a:rPr lang="zh-CN" altLang="en-US" sz="3200" b="1" dirty="0" smtClean="0">
                <a:solidFill>
                  <a:srgbClr val="FF0000"/>
                </a:solidFill>
                <a:latin typeface="楷体" panose="02010609060101010101" pitchFamily="49" charset="-122"/>
                <a:ea typeface="楷体" panose="02010609060101010101" pitchFamily="49" charset="-122"/>
              </a:rPr>
              <a:t>    查理</a:t>
            </a:r>
            <a:r>
              <a:rPr lang="en-US" altLang="zh-CN" sz="3200" b="1" dirty="0">
                <a:solidFill>
                  <a:srgbClr val="FF0000"/>
                </a:solidFill>
                <a:latin typeface="楷体" panose="02010609060101010101" pitchFamily="49" charset="-122"/>
                <a:ea typeface="楷体" panose="02010609060101010101" pitchFamily="49" charset="-122"/>
              </a:rPr>
              <a:t>·</a:t>
            </a:r>
            <a:r>
              <a:rPr lang="zh-CN" altLang="en-US" sz="3200" b="1" dirty="0" smtClean="0">
                <a:solidFill>
                  <a:srgbClr val="FF0000"/>
                </a:solidFill>
                <a:latin typeface="楷体" panose="02010609060101010101" pitchFamily="49" charset="-122"/>
                <a:ea typeface="楷体" panose="02010609060101010101" pitchFamily="49" charset="-122"/>
              </a:rPr>
              <a:t>马特</a:t>
            </a:r>
            <a:r>
              <a:rPr lang="zh-CN" altLang="en-US" sz="3200" b="1" dirty="0" smtClean="0">
                <a:latin typeface="楷体" panose="02010609060101010101" pitchFamily="49" charset="-122"/>
                <a:ea typeface="楷体" panose="02010609060101010101" pitchFamily="49" charset="-122"/>
              </a:rPr>
              <a:t>（</a:t>
            </a:r>
            <a:r>
              <a:rPr lang="en-US" altLang="zh-CN" sz="3200" b="1" dirty="0">
                <a:latin typeface="楷体" panose="02010609060101010101" pitchFamily="49" charset="-122"/>
                <a:ea typeface="楷体" panose="02010609060101010101" pitchFamily="49" charset="-122"/>
              </a:rPr>
              <a:t>688</a:t>
            </a:r>
            <a:r>
              <a:rPr lang="zh-CN" altLang="en-US" sz="3200" b="1" dirty="0">
                <a:latin typeface="楷体" panose="02010609060101010101" pitchFamily="49" charset="-122"/>
                <a:ea typeface="楷体" panose="02010609060101010101" pitchFamily="49" charset="-122"/>
              </a:rPr>
              <a:t>年</a:t>
            </a:r>
            <a:r>
              <a:rPr lang="en-US" altLang="zh-CN" sz="3200" b="1" dirty="0">
                <a:latin typeface="楷体" panose="02010609060101010101" pitchFamily="49" charset="-122"/>
                <a:ea typeface="楷体" panose="02010609060101010101" pitchFamily="49" charset="-122"/>
              </a:rPr>
              <a:t>-741</a:t>
            </a:r>
            <a:r>
              <a:rPr lang="zh-CN" altLang="en-US" sz="3200" b="1" dirty="0">
                <a:latin typeface="楷体" panose="02010609060101010101" pitchFamily="49" charset="-122"/>
                <a:ea typeface="楷体" panose="02010609060101010101" pitchFamily="49" charset="-122"/>
              </a:rPr>
              <a:t>年</a:t>
            </a:r>
            <a:r>
              <a:rPr lang="zh-CN" altLang="en-US" sz="3200" b="1" dirty="0" smtClean="0">
                <a:latin typeface="楷体" panose="02010609060101010101" pitchFamily="49" charset="-122"/>
                <a:ea typeface="楷体" panose="02010609060101010101" pitchFamily="49" charset="-122"/>
              </a:rPr>
              <a:t>），</a:t>
            </a:r>
            <a:r>
              <a:rPr lang="zh-CN" altLang="en-US" sz="3200" b="1" dirty="0">
                <a:latin typeface="楷体" panose="02010609060101010101" pitchFamily="49" charset="-122"/>
                <a:ea typeface="楷体" panose="02010609060101010101" pitchFamily="49" charset="-122"/>
              </a:rPr>
              <a:t>又称</a:t>
            </a:r>
            <a:r>
              <a:rPr lang="zh-CN" altLang="en-US" sz="3200" b="1" dirty="0" smtClean="0">
                <a:latin typeface="楷体" panose="02010609060101010101" pitchFamily="49" charset="-122"/>
                <a:ea typeface="楷体" panose="02010609060101010101" pitchFamily="49" charset="-122"/>
              </a:rPr>
              <a:t>“铁锤查理”，</a:t>
            </a:r>
            <a:r>
              <a:rPr lang="zh-CN" altLang="en-US" sz="3200" b="1" dirty="0">
                <a:latin typeface="楷体" panose="02010609060101010101" pitchFamily="49" charset="-122"/>
                <a:ea typeface="楷体" panose="02010609060101010101" pitchFamily="49" charset="-122"/>
              </a:rPr>
              <a:t>法兰克王国宫相，王国实权的掌握者。当时的法兰克王国，除了内部贵族叛乱之外，还有外族入侵的威胁</a:t>
            </a:r>
            <a:r>
              <a:rPr lang="zh-CN" altLang="en-US" sz="3200" b="1" dirty="0" smtClean="0">
                <a:latin typeface="楷体" panose="02010609060101010101" pitchFamily="49" charset="-122"/>
                <a:ea typeface="楷体" panose="02010609060101010101" pitchFamily="49" charset="-122"/>
              </a:rPr>
              <a:t>，为了解决困境，查理</a:t>
            </a:r>
            <a:r>
              <a:rPr lang="en-US" altLang="zh-CN" sz="3200" b="1" dirty="0" smtClean="0">
                <a:latin typeface="楷体" panose="02010609060101010101" pitchFamily="49" charset="-122"/>
                <a:ea typeface="楷体" panose="02010609060101010101" pitchFamily="49" charset="-122"/>
              </a:rPr>
              <a:t>·</a:t>
            </a:r>
            <a:r>
              <a:rPr lang="zh-CN" altLang="en-US" sz="3200" b="1" dirty="0" smtClean="0">
                <a:latin typeface="楷体" panose="02010609060101010101" pitchFamily="49" charset="-122"/>
                <a:ea typeface="楷体" panose="02010609060101010101" pitchFamily="49" charset="-122"/>
              </a:rPr>
              <a:t>马特进行了一场</a:t>
            </a:r>
            <a:r>
              <a:rPr lang="zh-CN" altLang="en-US" sz="3200" b="1" dirty="0" smtClean="0">
                <a:solidFill>
                  <a:srgbClr val="FF0000"/>
                </a:solidFill>
                <a:latin typeface="楷体" panose="02010609060101010101" pitchFamily="49" charset="-122"/>
                <a:ea typeface="楷体" panose="02010609060101010101" pitchFamily="49" charset="-122"/>
              </a:rPr>
              <a:t>国内的改革</a:t>
            </a:r>
            <a:r>
              <a:rPr lang="zh-CN" altLang="en-US" sz="3200" b="1" dirty="0" smtClean="0">
                <a:latin typeface="楷体" panose="02010609060101010101" pitchFamily="49" charset="-122"/>
                <a:ea typeface="楷体" panose="02010609060101010101" pitchFamily="49" charset="-122"/>
              </a:rPr>
              <a:t>，组建了一支强大而稳定的骑兵，逐渐稳定了法兰克王国的统治。</a:t>
            </a:r>
            <a:endParaRPr lang="zh-CN" altLang="en-US" sz="3200" b="1" dirty="0">
              <a:latin typeface="楷体" panose="02010609060101010101" pitchFamily="49" charset="-122"/>
              <a:ea typeface="楷体" panose="02010609060101010101" pitchFamily="49" charset="-122"/>
            </a:endParaRPr>
          </a:p>
        </p:txBody>
      </p:sp>
      <p:pic>
        <p:nvPicPr>
          <p:cNvPr id="4" name="内容占位符 6" descr="查理马特"/>
          <p:cNvPicPr>
            <a:picLocks noChangeAspect="1"/>
          </p:cNvPicPr>
          <p:nvPr/>
        </p:nvPicPr>
        <p:blipFill>
          <a:blip r:embed="rId2"/>
          <a:stretch>
            <a:fillRect/>
          </a:stretch>
        </p:blipFill>
        <p:spPr>
          <a:xfrm>
            <a:off x="609455" y="1712557"/>
            <a:ext cx="3889375" cy="3860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07670" y="692785"/>
            <a:ext cx="8064500" cy="645160"/>
          </a:xfrm>
          <a:prstGeom prst="rect">
            <a:avLst/>
          </a:prstGeom>
          <a:noFill/>
          <a:ln>
            <a:noFill/>
          </a:ln>
        </p:spPr>
        <p:txBody>
          <a:bodyPr wrap="square" rtlCol="0" anchor="t">
            <a:spAutoFit/>
          </a:bodyPr>
          <a:lstStyle/>
          <a:p>
            <a:r>
              <a:rPr lang="zh-CN" altLang="en-US" sz="3600" b="1" noProof="1">
                <a:latin typeface="楷体" panose="02010609060101010101" pitchFamily="49" charset="-122"/>
                <a:ea typeface="楷体" panose="02010609060101010101" pitchFamily="49" charset="-122"/>
                <a:cs typeface="楷体" panose="02010609060101010101" pitchFamily="49" charset="-122"/>
              </a:rPr>
              <a:t>任务</a:t>
            </a:r>
            <a:r>
              <a:rPr lang="en-US" altLang="zh-CN" sz="3600" b="1" noProof="1" smtClean="0">
                <a:latin typeface="楷体" panose="02010609060101010101" pitchFamily="49" charset="-122"/>
                <a:ea typeface="楷体" panose="02010609060101010101" pitchFamily="49" charset="-122"/>
                <a:cs typeface="楷体" panose="02010609060101010101" pitchFamily="49" charset="-122"/>
              </a:rPr>
              <a:t>1</a:t>
            </a:r>
            <a:r>
              <a:rPr lang="zh-CN" altLang="en-US" sz="3600" b="1" noProof="1">
                <a:latin typeface="楷体" panose="02010609060101010101" pitchFamily="49" charset="-122"/>
                <a:ea typeface="楷体" panose="02010609060101010101" pitchFamily="49" charset="-122"/>
                <a:cs typeface="楷体" panose="02010609060101010101" pitchFamily="49" charset="-122"/>
              </a:rPr>
              <a:t>：</a:t>
            </a:r>
            <a:r>
              <a:rPr lang="zh-CN" altLang="en-US" sz="3600" b="1" noProof="1" smtClean="0">
                <a:latin typeface="楷体" panose="02010609060101010101" pitchFamily="49" charset="-122"/>
                <a:ea typeface="楷体" panose="02010609060101010101" pitchFamily="49" charset="-122"/>
                <a:cs typeface="楷体" panose="02010609060101010101" pitchFamily="49" charset="-122"/>
              </a:rPr>
              <a:t>查理</a:t>
            </a:r>
            <a:r>
              <a:rPr lang="en-US" altLang="zh-CN" sz="3600" b="1" dirty="0">
                <a:latin typeface="楷体" panose="02010609060101010101" pitchFamily="49" charset="-122"/>
                <a:ea typeface="楷体" panose="02010609060101010101" pitchFamily="49" charset="-122"/>
                <a:cs typeface="楷体" panose="02010609060101010101" pitchFamily="49" charset="-122"/>
              </a:rPr>
              <a:t>·</a:t>
            </a:r>
            <a:r>
              <a:rPr lang="zh-CN" altLang="en-US" sz="3600" b="1" noProof="1" smtClean="0">
                <a:latin typeface="楷体" panose="02010609060101010101" pitchFamily="49" charset="-122"/>
                <a:ea typeface="楷体" panose="02010609060101010101" pitchFamily="49" charset="-122"/>
                <a:cs typeface="楷体" panose="02010609060101010101" pitchFamily="49" charset="-122"/>
              </a:rPr>
              <a:t>马特</a:t>
            </a:r>
            <a:r>
              <a:rPr lang="zh-CN" altLang="en-US" sz="3600" b="1" noProof="1">
                <a:latin typeface="楷体" panose="02010609060101010101" pitchFamily="49" charset="-122"/>
                <a:ea typeface="楷体" panose="02010609060101010101" pitchFamily="49" charset="-122"/>
                <a:cs typeface="楷体" panose="02010609060101010101" pitchFamily="49" charset="-122"/>
              </a:rPr>
              <a:t>进行了</a:t>
            </a:r>
            <a:r>
              <a:rPr lang="zh-CN" altLang="en-US" sz="3600" b="1" noProof="1" smtClean="0">
                <a:solidFill>
                  <a:srgbClr val="FF0000"/>
                </a:solidFill>
                <a:latin typeface="楷体" panose="02010609060101010101" pitchFamily="49" charset="-122"/>
                <a:ea typeface="楷体" panose="02010609060101010101" pitchFamily="49" charset="-122"/>
                <a:cs typeface="楷体" panose="02010609060101010101" pitchFamily="49" charset="-122"/>
              </a:rPr>
              <a:t>怎样的改革</a:t>
            </a:r>
            <a:r>
              <a:rPr lang="zh-CN" altLang="en-US" sz="3600" b="1" noProof="1">
                <a:latin typeface="楷体" panose="02010609060101010101" pitchFamily="49" charset="-122"/>
                <a:ea typeface="楷体" panose="02010609060101010101" pitchFamily="49" charset="-122"/>
                <a:cs typeface="楷体" panose="02010609060101010101" pitchFamily="49" charset="-122"/>
              </a:rPr>
              <a:t>？</a:t>
            </a:r>
          </a:p>
        </p:txBody>
      </p:sp>
      <p:pic>
        <p:nvPicPr>
          <p:cNvPr id="17" name="图形 16"/>
          <p:cNvPicPr>
            <a:picLocks noChangeAspect="1"/>
          </p:cNvPicPr>
          <p:nvPr/>
        </p:nvPicPr>
        <p:blipFill>
          <a:blip r:embed="rId2" cstate="print">
            <a:lum bright="42000"/>
          </a:blip>
          <a:srcRect b="19007"/>
          <a:stretch>
            <a:fillRect/>
          </a:stretch>
        </p:blipFill>
        <p:spPr>
          <a:xfrm>
            <a:off x="0" y="6207760"/>
            <a:ext cx="12192000" cy="609600"/>
          </a:xfrm>
          <a:prstGeom prst="rect">
            <a:avLst/>
          </a:prstGeom>
        </p:spPr>
      </p:pic>
      <p:grpSp>
        <p:nvGrpSpPr>
          <p:cNvPr id="10" name="组合 9"/>
          <p:cNvGrpSpPr/>
          <p:nvPr/>
        </p:nvGrpSpPr>
        <p:grpSpPr>
          <a:xfrm>
            <a:off x="6807387" y="1276308"/>
            <a:ext cx="4653280" cy="4702937"/>
            <a:chOff x="7193280" y="1200576"/>
            <a:chExt cx="4653280" cy="4702937"/>
          </a:xfrm>
        </p:grpSpPr>
        <p:sp>
          <p:nvSpPr>
            <p:cNvPr id="11" name="矩形 10"/>
            <p:cNvSpPr/>
            <p:nvPr/>
          </p:nvSpPr>
          <p:spPr>
            <a:xfrm>
              <a:off x="7193280" y="5319948"/>
              <a:ext cx="4653280" cy="583565"/>
            </a:xfrm>
            <a:prstGeom prst="rect">
              <a:avLst/>
            </a:prstGeom>
            <a:noFill/>
            <a:ln>
              <a:noFill/>
            </a:ln>
          </p:spPr>
          <p:txBody>
            <a:bodyPr wrap="none">
              <a:spAutoFit/>
              <a:scene3d>
                <a:camera prst="orthographicFront"/>
                <a:lightRig rig="threePt" dir="t"/>
              </a:scene3d>
            </a:bodyPr>
            <a:lstStyle/>
            <a:p>
              <a:pPr algn="ctr" fontAlgn="auto">
                <a:spcBef>
                  <a:spcPts val="0"/>
                </a:spcBef>
                <a:spcAft>
                  <a:spcPts val="0"/>
                </a:spcAft>
                <a:defRPr/>
              </a:pPr>
              <a:r>
                <a:rPr lang="zh-CN" altLang="en-US" sz="3200" strike="noStrike" noProof="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mn-cs"/>
                </a:rPr>
                <a:t>西欧封建等级制度示意图</a:t>
              </a:r>
              <a:endParaRPr lang="zh-CN" altLang="en-US" sz="3200" strike="noStrike" noProof="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4204" y="1200576"/>
              <a:ext cx="4562356" cy="4083384"/>
            </a:xfrm>
            <a:prstGeom prst="rect">
              <a:avLst/>
            </a:prstGeom>
          </p:spPr>
        </p:pic>
      </p:grpSp>
      <p:sp>
        <p:nvSpPr>
          <p:cNvPr id="8" name="矩形 7"/>
          <p:cNvSpPr/>
          <p:nvPr/>
        </p:nvSpPr>
        <p:spPr>
          <a:xfrm>
            <a:off x="1039840" y="2336406"/>
            <a:ext cx="1065796" cy="584775"/>
          </a:xfrm>
          <a:prstGeom prst="rect">
            <a:avLst/>
          </a:prstGeom>
        </p:spPr>
        <p:txBody>
          <a:bodyPr wrap="square">
            <a:spAutoFit/>
          </a:bodyPr>
          <a:lstStyle/>
          <a:p>
            <a:r>
              <a:rPr lang="zh-CN" altLang="en-US" sz="3200" b="1" dirty="0">
                <a:solidFill>
                  <a:srgbClr val="FF0000"/>
                </a:solidFill>
                <a:latin typeface="楷体" panose="02010609060101010101" pitchFamily="49" charset="-122"/>
                <a:ea typeface="楷体" panose="02010609060101010101" pitchFamily="49" charset="-122"/>
              </a:rPr>
              <a:t>无偿</a:t>
            </a:r>
          </a:p>
        </p:txBody>
      </p:sp>
      <p:sp>
        <p:nvSpPr>
          <p:cNvPr id="2" name="文本框 1"/>
          <p:cNvSpPr txBox="1"/>
          <p:nvPr/>
        </p:nvSpPr>
        <p:spPr>
          <a:xfrm>
            <a:off x="649960" y="2337488"/>
            <a:ext cx="6248351" cy="582612"/>
          </a:xfrm>
          <a:prstGeom prst="rect">
            <a:avLst/>
          </a:prstGeom>
          <a:noFill/>
          <a:ln w="9525">
            <a:noFill/>
          </a:ln>
        </p:spPr>
        <p:txBody>
          <a:bodyPr wrap="square" anchor="t">
            <a:spAutoFit/>
          </a:bodyPr>
          <a:lstStyle/>
          <a:p>
            <a:r>
              <a:rPr lang="zh-CN" altLang="en-US" sz="3200" b="1" dirty="0" smtClean="0">
                <a:latin typeface="楷体" panose="02010609060101010101" pitchFamily="49" charset="-122"/>
                <a:ea typeface="楷体" panose="02010609060101010101" pitchFamily="49" charset="-122"/>
              </a:rPr>
              <a:t>改    赏赐</a:t>
            </a:r>
            <a:r>
              <a:rPr lang="zh-CN" altLang="en-US" sz="3200" b="1" dirty="0">
                <a:latin typeface="楷体" panose="02010609060101010101" pitchFamily="49" charset="-122"/>
                <a:ea typeface="楷体" panose="02010609060101010101" pitchFamily="49" charset="-122"/>
              </a:rPr>
              <a:t>土地</a:t>
            </a:r>
            <a:r>
              <a:rPr lang="zh-CN" altLang="en-US" sz="3200" b="1" dirty="0" smtClean="0">
                <a:latin typeface="楷体" panose="02010609060101010101" pitchFamily="49" charset="-122"/>
                <a:ea typeface="楷体" panose="02010609060101010101" pitchFamily="49" charset="-122"/>
              </a:rPr>
              <a:t>为    赏赐</a:t>
            </a:r>
            <a:endParaRPr lang="zh-CN" altLang="en-US" sz="3200" b="1" dirty="0">
              <a:latin typeface="楷体" panose="02010609060101010101" pitchFamily="49" charset="-122"/>
              <a:ea typeface="楷体" panose="02010609060101010101" pitchFamily="49" charset="-122"/>
            </a:endParaRPr>
          </a:p>
        </p:txBody>
      </p:sp>
      <p:sp>
        <p:nvSpPr>
          <p:cNvPr id="3" name="文本框 2"/>
          <p:cNvSpPr txBox="1"/>
          <p:nvPr/>
        </p:nvSpPr>
        <p:spPr>
          <a:xfrm>
            <a:off x="605449" y="3280793"/>
            <a:ext cx="10661534" cy="582613"/>
          </a:xfrm>
          <a:prstGeom prst="rect">
            <a:avLst/>
          </a:prstGeom>
          <a:noFill/>
          <a:ln w="9525">
            <a:noFill/>
          </a:ln>
        </p:spPr>
        <p:txBody>
          <a:bodyPr wrap="square" anchor="t">
            <a:spAutoFit/>
          </a:bodyPr>
          <a:lstStyle/>
          <a:p>
            <a:r>
              <a:rPr lang="zh-CN" altLang="en-US" sz="3200" b="1" dirty="0">
                <a:latin typeface="楷体" panose="02010609060101010101" pitchFamily="49" charset="-122"/>
                <a:ea typeface="楷体" panose="02010609060101010101" pitchFamily="49" charset="-122"/>
              </a:rPr>
              <a:t>赐地的人成为   </a:t>
            </a:r>
          </a:p>
        </p:txBody>
      </p:sp>
      <p:sp>
        <p:nvSpPr>
          <p:cNvPr id="9" name="文本框 8"/>
          <p:cNvSpPr txBox="1"/>
          <p:nvPr/>
        </p:nvSpPr>
        <p:spPr>
          <a:xfrm>
            <a:off x="604881" y="4279076"/>
            <a:ext cx="4004617" cy="584200"/>
          </a:xfrm>
          <a:prstGeom prst="rect">
            <a:avLst/>
          </a:prstGeom>
          <a:noFill/>
          <a:ln w="9525">
            <a:noFill/>
          </a:ln>
        </p:spPr>
        <p:txBody>
          <a:bodyPr wrap="square" anchor="t">
            <a:spAutoFit/>
          </a:bodyPr>
          <a:lstStyle/>
          <a:p>
            <a:r>
              <a:rPr lang="zh-CN" altLang="en-US" sz="3200" b="1" dirty="0">
                <a:latin typeface="楷体" panose="02010609060101010101" pitchFamily="49" charset="-122"/>
                <a:ea typeface="楷体" panose="02010609060101010101" pitchFamily="49" charset="-122"/>
                <a:sym typeface="宋体" panose="02010600030101010101" pitchFamily="2" charset="-122"/>
              </a:rPr>
              <a:t>接受封地的人成为</a:t>
            </a:r>
          </a:p>
        </p:txBody>
      </p:sp>
      <p:grpSp>
        <p:nvGrpSpPr>
          <p:cNvPr id="15" name="组合 14"/>
          <p:cNvGrpSpPr/>
          <p:nvPr/>
        </p:nvGrpSpPr>
        <p:grpSpPr>
          <a:xfrm>
            <a:off x="3114052" y="2328130"/>
            <a:ext cx="1919342" cy="2535146"/>
            <a:chOff x="3114052" y="2328130"/>
            <a:chExt cx="1919342" cy="2535146"/>
          </a:xfrm>
        </p:grpSpPr>
        <p:sp>
          <p:nvSpPr>
            <p:cNvPr id="4" name="文本框 3"/>
            <p:cNvSpPr txBox="1"/>
            <p:nvPr/>
          </p:nvSpPr>
          <p:spPr>
            <a:xfrm>
              <a:off x="3114052" y="3267296"/>
              <a:ext cx="1077877" cy="584775"/>
            </a:xfrm>
            <a:prstGeom prst="rect">
              <a:avLst/>
            </a:prstGeom>
            <a:noFill/>
            <a:ln w="9525">
              <a:noFill/>
            </a:ln>
          </p:spPr>
          <p:txBody>
            <a:bodyPr wrap="square" anchor="t">
              <a:spAutoFit/>
            </a:bodyPr>
            <a:lstStyle/>
            <a:p>
              <a:r>
                <a:rPr lang="zh-CN" altLang="en-US" sz="3200" b="1" dirty="0">
                  <a:solidFill>
                    <a:srgbClr val="FF0000"/>
                  </a:solidFill>
                  <a:latin typeface="楷体" panose="02010609060101010101" pitchFamily="49" charset="-122"/>
                  <a:ea typeface="楷体" panose="02010609060101010101" pitchFamily="49" charset="-122"/>
                </a:rPr>
                <a:t>封君</a:t>
              </a:r>
            </a:p>
          </p:txBody>
        </p:sp>
        <p:sp>
          <p:nvSpPr>
            <p:cNvPr id="6" name="文本框 5"/>
            <p:cNvSpPr txBox="1"/>
            <p:nvPr/>
          </p:nvSpPr>
          <p:spPr>
            <a:xfrm>
              <a:off x="3918769" y="4278501"/>
              <a:ext cx="1114625" cy="584775"/>
            </a:xfrm>
            <a:prstGeom prst="rect">
              <a:avLst/>
            </a:prstGeom>
            <a:noFill/>
            <a:ln w="9525">
              <a:noFill/>
            </a:ln>
          </p:spPr>
          <p:txBody>
            <a:bodyPr wrap="square" anchor="t">
              <a:spAutoFit/>
            </a:bodyPr>
            <a:lstStyle/>
            <a:p>
              <a:r>
                <a:rPr lang="zh-CN" altLang="en-US" sz="3200" b="1" dirty="0">
                  <a:solidFill>
                    <a:srgbClr val="FF0000"/>
                  </a:solidFill>
                  <a:latin typeface="楷体" panose="02010609060101010101" pitchFamily="49" charset="-122"/>
                  <a:ea typeface="楷体" panose="02010609060101010101" pitchFamily="49" charset="-122"/>
                </a:rPr>
                <a:t>封臣</a:t>
              </a:r>
            </a:p>
          </p:txBody>
        </p:sp>
        <p:sp>
          <p:nvSpPr>
            <p:cNvPr id="13" name="矩形 12"/>
            <p:cNvSpPr/>
            <p:nvPr/>
          </p:nvSpPr>
          <p:spPr>
            <a:xfrm>
              <a:off x="3890144" y="2328130"/>
              <a:ext cx="1008609" cy="584775"/>
            </a:xfrm>
            <a:prstGeom prst="rect">
              <a:avLst/>
            </a:prstGeom>
          </p:spPr>
          <p:txBody>
            <a:bodyPr wrap="none">
              <a:spAutoFit/>
            </a:bodyPr>
            <a:lstStyle/>
            <a:p>
              <a:r>
                <a:rPr lang="zh-CN" altLang="en-US" sz="3200" b="1" dirty="0">
                  <a:solidFill>
                    <a:srgbClr val="FF0000"/>
                  </a:solidFill>
                  <a:latin typeface="楷体" panose="02010609060101010101" pitchFamily="49" charset="-122"/>
                  <a:ea typeface="楷体" panose="02010609060101010101" pitchFamily="49" charset="-122"/>
                </a:rPr>
                <a:t>有偿</a:t>
              </a: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p:nvPr/>
        </p:nvSpPr>
        <p:spPr>
          <a:xfrm>
            <a:off x="427355" y="1243873"/>
            <a:ext cx="6904038" cy="2676525"/>
          </a:xfrm>
          <a:prstGeom prst="rect">
            <a:avLst/>
          </a:prstGeom>
          <a:noFill/>
          <a:ln w="9525">
            <a:noFill/>
          </a:ln>
        </p:spPr>
        <p:txBody>
          <a:bodyPr wrap="square" anchor="t">
            <a:spAutoFit/>
          </a:bodyPr>
          <a:lstStyle/>
          <a:p>
            <a:r>
              <a:rPr lang="en-US" altLang="zh-CN" sz="2800" b="1" dirty="0">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1.</a:t>
            </a:r>
            <a:r>
              <a:rPr lang="zh-CN" altLang="en-US" sz="2800" b="1" dirty="0">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封君与封臣分别有怎样的权利和义务？</a:t>
            </a:r>
          </a:p>
          <a:p>
            <a:endParaRPr lang="zh-CN" altLang="en-US" sz="2800" b="1" dirty="0">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endParaRPr>
          </a:p>
          <a:p>
            <a:endParaRPr lang="zh-CN" altLang="en-US" sz="2800" b="1" dirty="0">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endParaRPr>
          </a:p>
          <a:p>
            <a:r>
              <a:rPr lang="en-US" altLang="zh-CN" sz="2800" b="1" dirty="0">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2</a:t>
            </a:r>
            <a:r>
              <a:rPr lang="en-US" altLang="zh-CN" sz="2800" b="1" dirty="0" smtClean="0">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a:t>
            </a:r>
            <a:r>
              <a:rPr lang="zh-CN" altLang="en-US" sz="2800" b="1" dirty="0" smtClean="0">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支撑封</a:t>
            </a:r>
            <a:r>
              <a:rPr lang="zh-CN" altLang="en-US" sz="2800" b="1" dirty="0">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君与封臣关系的纽带是什么？</a:t>
            </a:r>
          </a:p>
          <a:p>
            <a:endParaRPr lang="zh-CN" altLang="en-US" sz="2800" b="1" dirty="0">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endParaRPr>
          </a:p>
          <a:p>
            <a:r>
              <a:rPr lang="en-US" altLang="zh-CN" sz="2800" b="1" dirty="0">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3.</a:t>
            </a:r>
            <a:r>
              <a:rPr lang="zh-CN" altLang="en-US" sz="2800" b="1" dirty="0">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封君与封臣的关系有何特点？</a:t>
            </a:r>
          </a:p>
        </p:txBody>
      </p:sp>
      <p:sp>
        <p:nvSpPr>
          <p:cNvPr id="3" name="文本框 2"/>
          <p:cNvSpPr txBox="1"/>
          <p:nvPr/>
        </p:nvSpPr>
        <p:spPr>
          <a:xfrm>
            <a:off x="67112" y="5120309"/>
            <a:ext cx="6993573" cy="584775"/>
          </a:xfrm>
          <a:prstGeom prst="rect">
            <a:avLst/>
          </a:prstGeom>
          <a:noFill/>
          <a:ln w="9525">
            <a:noFill/>
          </a:ln>
        </p:spPr>
        <p:txBody>
          <a:bodyPr wrap="square" anchor="t">
            <a:spAutoFit/>
          </a:bodyPr>
          <a:lstStyle/>
          <a:p>
            <a:r>
              <a:rPr lang="zh-CN" altLang="en-US" sz="3200" b="1" dirty="0" smtClean="0">
                <a:latin typeface="楷体" panose="02010609060101010101" pitchFamily="49" charset="-122"/>
                <a:ea typeface="楷体" panose="02010609060101010101" pitchFamily="49" charset="-122"/>
              </a:rPr>
              <a:t>“</a:t>
            </a:r>
            <a:r>
              <a:rPr lang="zh-CN" altLang="zh-CN" sz="3200" b="1" dirty="0">
                <a:latin typeface="楷体" panose="02010609060101010101" pitchFamily="49" charset="-122"/>
                <a:ea typeface="楷体" panose="02010609060101010101" pitchFamily="49" charset="-122"/>
              </a:rPr>
              <a:t>我的附庸的附庸，不是我的</a:t>
            </a:r>
            <a:r>
              <a:rPr lang="zh-CN" altLang="zh-CN" sz="3200" b="1" dirty="0" smtClean="0">
                <a:latin typeface="楷体" panose="02010609060101010101" pitchFamily="49" charset="-122"/>
                <a:ea typeface="楷体" panose="02010609060101010101" pitchFamily="49" charset="-122"/>
              </a:rPr>
              <a:t>附庸</a:t>
            </a:r>
            <a:r>
              <a:rPr lang="zh-CN" altLang="en-US" sz="3200" b="1" dirty="0" smtClean="0">
                <a:latin typeface="楷体" panose="02010609060101010101" pitchFamily="49" charset="-122"/>
                <a:ea typeface="楷体" panose="02010609060101010101" pitchFamily="49" charset="-122"/>
              </a:rPr>
              <a:t>”</a:t>
            </a:r>
            <a:endParaRPr lang="zh-CN" altLang="en-US" sz="3200" b="1" dirty="0">
              <a:latin typeface="楷体" panose="02010609060101010101" pitchFamily="49" charset="-122"/>
              <a:ea typeface="楷体" panose="02010609060101010101" pitchFamily="49" charset="-122"/>
            </a:endParaRPr>
          </a:p>
        </p:txBody>
      </p:sp>
      <p:sp>
        <p:nvSpPr>
          <p:cNvPr id="4" name="矩形 3"/>
          <p:cNvSpPr/>
          <p:nvPr/>
        </p:nvSpPr>
        <p:spPr>
          <a:xfrm>
            <a:off x="2244131" y="2910792"/>
            <a:ext cx="906017" cy="523220"/>
          </a:xfrm>
          <a:prstGeom prst="rect">
            <a:avLst/>
          </a:prstGeom>
          <a:noFill/>
          <a:ln w="9525">
            <a:noFill/>
          </a:ln>
        </p:spPr>
        <p:txBody>
          <a:bodyPr wrap="none" anchor="t">
            <a:spAutoFit/>
          </a:bodyPr>
          <a:lstStyle/>
          <a:p>
            <a:pPr algn="ctr"/>
            <a:r>
              <a:rPr lang="zh-CN" altLang="en-US" sz="2800" b="1" dirty="0">
                <a:solidFill>
                  <a:srgbClr val="FF0000"/>
                </a:solidFill>
                <a:latin typeface="楷体" panose="02010609060101010101" pitchFamily="49" charset="-122"/>
                <a:ea typeface="楷体" panose="02010609060101010101" pitchFamily="49" charset="-122"/>
              </a:rPr>
              <a:t>土地</a:t>
            </a:r>
          </a:p>
        </p:txBody>
      </p:sp>
      <p:sp>
        <p:nvSpPr>
          <p:cNvPr id="5" name="文本框 4"/>
          <p:cNvSpPr txBox="1"/>
          <p:nvPr/>
        </p:nvSpPr>
        <p:spPr>
          <a:xfrm>
            <a:off x="626491" y="3920418"/>
            <a:ext cx="5675313" cy="954087"/>
          </a:xfrm>
          <a:prstGeom prst="rect">
            <a:avLst/>
          </a:prstGeom>
          <a:noFill/>
          <a:ln w="9525">
            <a:noFill/>
          </a:ln>
        </p:spPr>
        <p:txBody>
          <a:bodyPr wrap="square" anchor="t">
            <a:spAutoFit/>
          </a:bodyPr>
          <a:lstStyle/>
          <a:p>
            <a:pPr>
              <a:spcBef>
                <a:spcPct val="50000"/>
              </a:spcBef>
            </a:pPr>
            <a:r>
              <a:rPr lang="zh-CN" altLang="en-US" sz="2800" b="1" dirty="0">
                <a:solidFill>
                  <a:srgbClr val="FF0000"/>
                </a:solidFill>
                <a:latin typeface="楷体" panose="02010609060101010101" pitchFamily="49" charset="-122"/>
                <a:ea typeface="楷体" panose="02010609060101010101" pitchFamily="49" charset="-122"/>
              </a:rPr>
              <a:t>具有等级性，权利和义务交织在一起，</a:t>
            </a:r>
            <a:r>
              <a:rPr lang="zh-CN" altLang="en-US" sz="2800" b="1" dirty="0">
                <a:solidFill>
                  <a:srgbClr val="FF0000"/>
                </a:solidFill>
                <a:latin typeface="楷体" panose="02010609060101010101" pitchFamily="49" charset="-122"/>
                <a:ea typeface="楷体" panose="02010609060101010101" pitchFamily="49" charset="-122"/>
                <a:sym typeface="宋体" panose="02010600030101010101" pitchFamily="2" charset="-122"/>
              </a:rPr>
              <a:t>带有一定的契约意义。</a:t>
            </a:r>
            <a:endParaRPr lang="zh-CN" altLang="en-US" sz="2800" b="1" dirty="0">
              <a:solidFill>
                <a:srgbClr val="FF0000"/>
              </a:solidFill>
              <a:latin typeface="楷体" panose="02010609060101010101" pitchFamily="49" charset="-122"/>
              <a:ea typeface="楷体" panose="02010609060101010101" pitchFamily="49" charset="-122"/>
            </a:endParaRPr>
          </a:p>
        </p:txBody>
      </p:sp>
      <p:sp>
        <p:nvSpPr>
          <p:cNvPr id="6" name="文本框 6"/>
          <p:cNvSpPr txBox="1"/>
          <p:nvPr/>
        </p:nvSpPr>
        <p:spPr>
          <a:xfrm>
            <a:off x="691421" y="2170492"/>
            <a:ext cx="6676828" cy="523220"/>
          </a:xfrm>
          <a:prstGeom prst="rect">
            <a:avLst/>
          </a:prstGeom>
          <a:noFill/>
          <a:ln w="9525">
            <a:noFill/>
          </a:ln>
        </p:spPr>
        <p:txBody>
          <a:bodyPr wrap="none" anchor="t">
            <a:spAutoFit/>
          </a:bodyPr>
          <a:lstStyle/>
          <a:p>
            <a:r>
              <a:rPr lang="zh-CN" altLang="en-US" sz="2800" b="1" dirty="0">
                <a:solidFill>
                  <a:srgbClr val="FF0000"/>
                </a:solidFill>
                <a:latin typeface="楷体" panose="02010609060101010101" pitchFamily="49" charset="-122"/>
                <a:ea typeface="楷体" panose="02010609060101010101" pitchFamily="49" charset="-122"/>
                <a:sym typeface="宋体" panose="02010600030101010101" pitchFamily="2" charset="-122"/>
              </a:rPr>
              <a:t>封臣</a:t>
            </a:r>
            <a:r>
              <a:rPr lang="zh-CN" altLang="en-US" sz="2800" b="1" dirty="0" smtClean="0">
                <a:solidFill>
                  <a:srgbClr val="FF0000"/>
                </a:solidFill>
                <a:latin typeface="楷体" panose="02010609060101010101" pitchFamily="49" charset="-122"/>
                <a:ea typeface="楷体" panose="02010609060101010101" pitchFamily="49" charset="-122"/>
                <a:sym typeface="宋体" panose="02010600030101010101" pitchFamily="2" charset="-122"/>
              </a:rPr>
              <a:t>：效忠；得到</a:t>
            </a:r>
            <a:r>
              <a:rPr lang="zh-CN" altLang="en-US" sz="2800" b="1" dirty="0">
                <a:solidFill>
                  <a:srgbClr val="FF0000"/>
                </a:solidFill>
                <a:latin typeface="楷体" panose="02010609060101010101" pitchFamily="49" charset="-122"/>
                <a:ea typeface="楷体" panose="02010609060101010101" pitchFamily="49" charset="-122"/>
                <a:sym typeface="宋体" panose="02010600030101010101" pitchFamily="2" charset="-122"/>
              </a:rPr>
              <a:t>土地和保护；服兵役等</a:t>
            </a:r>
          </a:p>
        </p:txBody>
      </p:sp>
      <p:sp>
        <p:nvSpPr>
          <p:cNvPr id="7" name="文本框 7"/>
          <p:cNvSpPr txBox="1"/>
          <p:nvPr/>
        </p:nvSpPr>
        <p:spPr>
          <a:xfrm>
            <a:off x="713423" y="1741053"/>
            <a:ext cx="4873450" cy="523220"/>
          </a:xfrm>
          <a:prstGeom prst="rect">
            <a:avLst/>
          </a:prstGeom>
          <a:noFill/>
          <a:ln w="9525">
            <a:noFill/>
          </a:ln>
        </p:spPr>
        <p:txBody>
          <a:bodyPr wrap="none" anchor="t">
            <a:spAutoFit/>
          </a:bodyPr>
          <a:lstStyle/>
          <a:p>
            <a:r>
              <a:rPr lang="zh-CN" altLang="en-US" sz="2800" b="1" dirty="0">
                <a:solidFill>
                  <a:srgbClr val="FF0000"/>
                </a:solidFill>
                <a:latin typeface="楷体" panose="02010609060101010101" pitchFamily="49" charset="-122"/>
                <a:ea typeface="楷体" panose="02010609060101010101" pitchFamily="49" charset="-122"/>
                <a:sym typeface="宋体" panose="02010600030101010101" pitchFamily="2" charset="-122"/>
              </a:rPr>
              <a:t>封君</a:t>
            </a:r>
            <a:r>
              <a:rPr lang="zh-CN" altLang="en-US" sz="2800" b="1" dirty="0" smtClean="0">
                <a:solidFill>
                  <a:srgbClr val="FF0000"/>
                </a:solidFill>
                <a:latin typeface="楷体" panose="02010609060101010101" pitchFamily="49" charset="-122"/>
                <a:ea typeface="楷体" panose="02010609060101010101" pitchFamily="49" charset="-122"/>
                <a:sym typeface="宋体" panose="02010600030101010101" pitchFamily="2" charset="-122"/>
              </a:rPr>
              <a:t>：给予</a:t>
            </a:r>
            <a:r>
              <a:rPr lang="zh-CN" altLang="en-US" sz="2800" b="1" dirty="0">
                <a:solidFill>
                  <a:srgbClr val="FF0000"/>
                </a:solidFill>
                <a:latin typeface="楷体" panose="02010609060101010101" pitchFamily="49" charset="-122"/>
                <a:ea typeface="楷体" panose="02010609060101010101" pitchFamily="49" charset="-122"/>
                <a:sym typeface="宋体" panose="02010600030101010101" pitchFamily="2" charset="-122"/>
              </a:rPr>
              <a:t>土地、提供保护等</a:t>
            </a:r>
          </a:p>
        </p:txBody>
      </p:sp>
      <p:sp>
        <p:nvSpPr>
          <p:cNvPr id="9" name="矩形 8"/>
          <p:cNvSpPr/>
          <p:nvPr/>
        </p:nvSpPr>
        <p:spPr>
          <a:xfrm>
            <a:off x="427355" y="415684"/>
            <a:ext cx="5534660" cy="645160"/>
          </a:xfrm>
          <a:prstGeom prst="rect">
            <a:avLst/>
          </a:prstGeom>
          <a:noFill/>
          <a:ln>
            <a:noFill/>
          </a:ln>
        </p:spPr>
        <p:txBody>
          <a:bodyPr wrap="square" rtlCol="0" anchor="t">
            <a:spAutoFit/>
            <a:scene3d>
              <a:camera prst="orthographicFront"/>
              <a:lightRig rig="threePt" dir="t"/>
            </a:scene3d>
          </a:bodyPr>
          <a:lstStyle/>
          <a:p>
            <a:pPr algn="l" fontAlgn="base"/>
            <a:r>
              <a:rPr lang="zh-CN" altLang="en-US" sz="3600" noProof="1">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任务</a:t>
            </a:r>
            <a:r>
              <a:rPr lang="en-US" altLang="zh-CN" sz="3600" strike="noStrike" noProof="1" smtClean="0">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2</a:t>
            </a:r>
            <a:r>
              <a:rPr lang="zh-CN" altLang="en-US" sz="3600" strike="noStrike" noProof="1" smtClean="0">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：改革</a:t>
            </a:r>
            <a:r>
              <a:rPr lang="zh-CN" altLang="en-US" sz="3600" strike="noStrike" noProof="1">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后的</a:t>
            </a:r>
            <a:r>
              <a:rPr lang="zh-CN" altLang="en-US" sz="3600" strike="noStrike" noProof="1">
                <a:solidFill>
                  <a:srgbClr val="FF0000"/>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君与臣</a:t>
            </a:r>
          </a:p>
        </p:txBody>
      </p:sp>
      <p:grpSp>
        <p:nvGrpSpPr>
          <p:cNvPr id="11" name="组合 10"/>
          <p:cNvGrpSpPr/>
          <p:nvPr/>
        </p:nvGrpSpPr>
        <p:grpSpPr>
          <a:xfrm>
            <a:off x="7193280" y="1200576"/>
            <a:ext cx="4653280" cy="4702937"/>
            <a:chOff x="7193280" y="1200576"/>
            <a:chExt cx="4653280" cy="4702937"/>
          </a:xfrm>
        </p:grpSpPr>
        <p:sp>
          <p:nvSpPr>
            <p:cNvPr id="8" name="矩形 7"/>
            <p:cNvSpPr/>
            <p:nvPr/>
          </p:nvSpPr>
          <p:spPr>
            <a:xfrm>
              <a:off x="7193280" y="5319948"/>
              <a:ext cx="4653280" cy="583565"/>
            </a:xfrm>
            <a:prstGeom prst="rect">
              <a:avLst/>
            </a:prstGeom>
            <a:noFill/>
            <a:ln>
              <a:noFill/>
            </a:ln>
          </p:spPr>
          <p:txBody>
            <a:bodyPr wrap="none">
              <a:spAutoFit/>
              <a:scene3d>
                <a:camera prst="orthographicFront"/>
                <a:lightRig rig="threePt" dir="t"/>
              </a:scene3d>
            </a:bodyPr>
            <a:lstStyle/>
            <a:p>
              <a:pPr algn="ctr" fontAlgn="auto">
                <a:spcBef>
                  <a:spcPts val="0"/>
                </a:spcBef>
                <a:spcAft>
                  <a:spcPts val="0"/>
                </a:spcAft>
                <a:defRPr/>
              </a:pPr>
              <a:r>
                <a:rPr lang="zh-CN" altLang="en-US" sz="3200" strike="noStrike" noProof="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mn-cs"/>
                </a:rPr>
                <a:t>西欧封建等级制度示意图</a:t>
              </a:r>
              <a:endParaRPr lang="zh-CN" altLang="en-US" sz="3200" strike="noStrike" noProof="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endParaRP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4204" y="1200576"/>
              <a:ext cx="4562356" cy="4083384"/>
            </a:xfrm>
            <a:prstGeom prst="rect">
              <a:avLst/>
            </a:prstGeom>
          </p:spPr>
        </p:pic>
      </p:grpSp>
      <p:sp>
        <p:nvSpPr>
          <p:cNvPr id="12" name="矩形 11"/>
          <p:cNvSpPr/>
          <p:nvPr/>
        </p:nvSpPr>
        <p:spPr>
          <a:xfrm>
            <a:off x="502903" y="5784234"/>
            <a:ext cx="10167940" cy="830997"/>
          </a:xfrm>
          <a:prstGeom prst="rect">
            <a:avLst/>
          </a:prstGeom>
        </p:spPr>
        <p:txBody>
          <a:bodyPr wrap="square">
            <a:spAutoFit/>
          </a:bodyPr>
          <a:lstStyle/>
          <a:p>
            <a:r>
              <a:rPr lang="en-US" altLang="zh-CN" dirty="0" smtClean="0">
                <a:cs typeface="宋体" panose="02010600030101010101" pitchFamily="2" charset="-122"/>
              </a:rPr>
              <a:t>     ———</a:t>
            </a:r>
            <a:r>
              <a:rPr lang="zh-CN" altLang="zh-CN" sz="2400" dirty="0" smtClean="0">
                <a:latin typeface="楷体" panose="02010609060101010101" pitchFamily="49" charset="-122"/>
                <a:ea typeface="楷体" panose="02010609060101010101" pitchFamily="49" charset="-122"/>
                <a:cs typeface="宋体" panose="02010600030101010101" pitchFamily="2" charset="-122"/>
              </a:rPr>
              <a:t>土地</a:t>
            </a:r>
            <a:r>
              <a:rPr lang="zh-CN" altLang="zh-CN" sz="2400" dirty="0">
                <a:latin typeface="楷体" panose="02010609060101010101" pitchFamily="49" charset="-122"/>
                <a:ea typeface="楷体" panose="02010609060101010101" pitchFamily="49" charset="-122"/>
                <a:cs typeface="宋体" panose="02010600030101010101" pitchFamily="2" charset="-122"/>
              </a:rPr>
              <a:t>是层层分封的，封臣</a:t>
            </a:r>
            <a:r>
              <a:rPr lang="zh-CN" altLang="zh-CN" sz="2400" dirty="0">
                <a:solidFill>
                  <a:srgbClr val="FF0000"/>
                </a:solidFill>
                <a:latin typeface="楷体" panose="02010609060101010101" pitchFamily="49" charset="-122"/>
                <a:ea typeface="楷体" panose="02010609060101010101" pitchFamily="49" charset="-122"/>
                <a:cs typeface="宋体" panose="02010600030101010101" pitchFamily="2" charset="-122"/>
              </a:rPr>
              <a:t>只承认直接分封自己的人为</a:t>
            </a:r>
            <a:r>
              <a:rPr lang="zh-CN" altLang="zh-CN" sz="2400" dirty="0">
                <a:latin typeface="楷体" panose="02010609060101010101" pitchFamily="49" charset="-122"/>
                <a:ea typeface="楷体" panose="02010609060101010101" pitchFamily="49" charset="-122"/>
                <a:cs typeface="宋体" panose="02010600030101010101" pitchFamily="2" charset="-122"/>
              </a:rPr>
              <a:t>封君，与自己</a:t>
            </a:r>
            <a:r>
              <a:rPr lang="zh-CN" altLang="zh-CN" sz="2400" dirty="0">
                <a:solidFill>
                  <a:srgbClr val="FF0000"/>
                </a:solidFill>
                <a:latin typeface="楷体" panose="02010609060101010101" pitchFamily="49" charset="-122"/>
                <a:ea typeface="楷体" panose="02010609060101010101" pitchFamily="49" charset="-122"/>
                <a:cs typeface="宋体" panose="02010600030101010101" pitchFamily="2" charset="-122"/>
              </a:rPr>
              <a:t>封君的封君则没有臣属关系</a:t>
            </a:r>
            <a:r>
              <a:rPr lang="zh-CN" altLang="zh-CN" sz="2400" dirty="0">
                <a:latin typeface="楷体" panose="02010609060101010101" pitchFamily="49" charset="-122"/>
                <a:ea typeface="楷体" panose="02010609060101010101" pitchFamily="49" charset="-122"/>
                <a:cs typeface="宋体" panose="02010600030101010101" pitchFamily="2" charset="-122"/>
              </a:rPr>
              <a:t>，</a:t>
            </a:r>
            <a:r>
              <a:rPr lang="zh-CN" altLang="zh-CN" sz="2400" b="1" dirty="0">
                <a:latin typeface="楷体" panose="02010609060101010101" pitchFamily="49" charset="-122"/>
                <a:ea typeface="楷体" panose="02010609060101010101" pitchFamily="49" charset="-122"/>
                <a:cs typeface="宋体" panose="02010600030101010101" pitchFamily="2" charset="-122"/>
              </a:rPr>
              <a:t>自然也就没有权利和义务的契约关系</a:t>
            </a:r>
            <a:r>
              <a:rPr lang="zh-CN" altLang="zh-CN" sz="2400" dirty="0">
                <a:latin typeface="楷体" panose="02010609060101010101" pitchFamily="49" charset="-122"/>
                <a:ea typeface="楷体" panose="02010609060101010101" pitchFamily="49" charset="-122"/>
                <a:cs typeface="宋体" panose="02010600030101010101" pitchFamily="2" charset="-122"/>
              </a:rPr>
              <a:t>。</a:t>
            </a:r>
            <a:endParaRPr lang="zh-CN" altLang="en-US" sz="2400"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6" grpId="0"/>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图片 1" descr="CD0A462F0EF5F98C61672BF23706B51E"/>
          <p:cNvPicPr>
            <a:picLocks noChangeAspect="1"/>
          </p:cNvPicPr>
          <p:nvPr/>
        </p:nvPicPr>
        <p:blipFill>
          <a:blip r:embed="rId3"/>
          <a:stretch>
            <a:fillRect/>
          </a:stretch>
        </p:blipFill>
        <p:spPr>
          <a:xfrm>
            <a:off x="582295" y="1934030"/>
            <a:ext cx="3853180" cy="3353435"/>
          </a:xfrm>
          <a:prstGeom prst="rect">
            <a:avLst/>
          </a:prstGeom>
          <a:noFill/>
          <a:ln w="9525">
            <a:noFill/>
          </a:ln>
        </p:spPr>
      </p:pic>
      <p:sp>
        <p:nvSpPr>
          <p:cNvPr id="40964" name="文本框 4"/>
          <p:cNvSpPr txBox="1"/>
          <p:nvPr/>
        </p:nvSpPr>
        <p:spPr>
          <a:xfrm>
            <a:off x="-153035" y="1279778"/>
            <a:ext cx="5323840" cy="521970"/>
          </a:xfrm>
          <a:prstGeom prst="rect">
            <a:avLst/>
          </a:prstGeom>
          <a:noFill/>
          <a:ln w="9525">
            <a:noFill/>
          </a:ln>
        </p:spPr>
        <p:txBody>
          <a:bodyPr wrap="square" anchor="t">
            <a:spAutoFit/>
          </a:bodyPr>
          <a:lstStyle/>
          <a:p>
            <a:pPr algn="ctr"/>
            <a:r>
              <a:rPr lang="zh-CN" altLang="en-US" sz="2800" b="1" dirty="0">
                <a:latin typeface="楷体" panose="02010609060101010101" pitchFamily="49" charset="-122"/>
                <a:ea typeface="楷体" panose="02010609060101010101" pitchFamily="49" charset="-122"/>
              </a:rPr>
              <a:t>缔结封君封臣关系的仪式</a:t>
            </a:r>
          </a:p>
        </p:txBody>
      </p:sp>
      <p:sp>
        <p:nvSpPr>
          <p:cNvPr id="3" name="文本框 2"/>
          <p:cNvSpPr txBox="1"/>
          <p:nvPr/>
        </p:nvSpPr>
        <p:spPr>
          <a:xfrm>
            <a:off x="4752975" y="959485"/>
            <a:ext cx="6732905" cy="4546600"/>
          </a:xfrm>
          <a:prstGeom prst="rect">
            <a:avLst/>
          </a:prstGeom>
          <a:noFill/>
          <a:ln w="9525">
            <a:solidFill>
              <a:schemeClr val="tx1"/>
            </a:solidFill>
            <a:prstDash val="dash"/>
          </a:ln>
          <a:extLst>
            <a:ext uri="{909E8E84-426E-40DD-AFC4-6F175D3DCCD1}">
              <a14:hiddenFill xmlns:a14="http://schemas.microsoft.com/office/drawing/2010/main">
                <a:solidFill>
                  <a:schemeClr val="accent1">
                    <a:lumMod val="60000"/>
                    <a:lumOff val="40000"/>
                  </a:schemeClr>
                </a:solidFill>
              </a14:hiddenFill>
            </a:ext>
          </a:extLst>
        </p:spPr>
        <p:txBody>
          <a:bodyPr wrap="square" anchor="t">
            <a:spAutoFit/>
          </a:bodyPr>
          <a:lstStyle/>
          <a:p>
            <a:pPr fontAlgn="auto">
              <a:lnSpc>
                <a:spcPts val="3860"/>
              </a:lnSpc>
            </a:pPr>
            <a:r>
              <a:rPr lang="zh-CN" altLang="en-US" sz="2800" smtClean="0">
                <a:solidFill>
                  <a:srgbClr val="C00000"/>
                </a:solidFill>
                <a:effectLst/>
                <a:latin typeface="楷体" panose="02010609060101010101" pitchFamily="49" charset="-122"/>
                <a:ea typeface="楷体" panose="02010609060101010101" pitchFamily="49" charset="-122"/>
                <a:sym typeface="+mn-ea"/>
              </a:rPr>
              <a:t>封臣</a:t>
            </a:r>
            <a:r>
              <a:rPr lang="zh-CN" altLang="en-US" sz="2800" smtClean="0">
                <a:effectLst/>
                <a:latin typeface="楷体" panose="02010609060101010101" pitchFamily="49" charset="-122"/>
                <a:ea typeface="楷体" panose="02010609060101010101" pitchFamily="49" charset="-122"/>
                <a:sym typeface="+mn-ea"/>
              </a:rPr>
              <a:t>（解下武器，脱帽，下跪，双手放在封君合拢的手掌之中）：</a:t>
            </a:r>
            <a:endParaRPr lang="en-US" altLang="zh-CN" sz="2800" strike="noStrike" noProof="1" smtClean="0">
              <a:solidFill>
                <a:schemeClr val="tx1"/>
              </a:solidFill>
              <a:effectLst/>
              <a:latin typeface="楷体" panose="02010609060101010101" pitchFamily="49" charset="-122"/>
              <a:ea typeface="楷体" panose="02010609060101010101" pitchFamily="49" charset="-122"/>
            </a:endParaRPr>
          </a:p>
          <a:p>
            <a:pPr fontAlgn="auto">
              <a:lnSpc>
                <a:spcPts val="3860"/>
              </a:lnSpc>
            </a:pPr>
            <a:r>
              <a:rPr lang="zh-CN" altLang="en-US" sz="2800" smtClean="0">
                <a:effectLst/>
                <a:latin typeface="楷体" panose="02010609060101010101" pitchFamily="49" charset="-122"/>
                <a:ea typeface="楷体" panose="02010609060101010101" pitchFamily="49" charset="-122"/>
                <a:sym typeface="+mn-ea"/>
              </a:rPr>
              <a:t>阁下，我是您的人了。</a:t>
            </a:r>
            <a:endParaRPr lang="en-US" altLang="zh-CN" sz="2800" strike="noStrike" noProof="1" smtClean="0">
              <a:solidFill>
                <a:schemeClr val="tx1"/>
              </a:solidFill>
              <a:effectLst/>
              <a:latin typeface="楷体" panose="02010609060101010101" pitchFamily="49" charset="-122"/>
              <a:ea typeface="楷体" panose="02010609060101010101" pitchFamily="49" charset="-122"/>
            </a:endParaRPr>
          </a:p>
          <a:p>
            <a:pPr fontAlgn="auto">
              <a:lnSpc>
                <a:spcPts val="3860"/>
              </a:lnSpc>
            </a:pPr>
            <a:r>
              <a:rPr lang="zh-CN" altLang="en-US" sz="2800" smtClean="0">
                <a:solidFill>
                  <a:srgbClr val="C00000"/>
                </a:solidFill>
                <a:effectLst/>
                <a:latin typeface="楷体" panose="02010609060101010101" pitchFamily="49" charset="-122"/>
                <a:ea typeface="楷体" panose="02010609060101010101" pitchFamily="49" charset="-122"/>
                <a:sym typeface="+mn-ea"/>
              </a:rPr>
              <a:t>封臣</a:t>
            </a:r>
            <a:r>
              <a:rPr lang="zh-CN" altLang="en-US" sz="2800" smtClean="0">
                <a:effectLst/>
                <a:latin typeface="楷体" panose="02010609060101010101" pitchFamily="49" charset="-122"/>
                <a:ea typeface="楷体" panose="02010609060101010101" pitchFamily="49" charset="-122"/>
                <a:sym typeface="+mn-ea"/>
              </a:rPr>
              <a:t>（作发誓状）：从现在起，我将像一个封臣对封君那样真诚无欺地效忠于您。</a:t>
            </a:r>
            <a:endParaRPr lang="en-US" altLang="zh-CN" sz="2800" strike="noStrike" noProof="1">
              <a:solidFill>
                <a:schemeClr val="tx1"/>
              </a:solidFill>
              <a:effectLst/>
              <a:latin typeface="楷体" panose="02010609060101010101" pitchFamily="49" charset="-122"/>
              <a:ea typeface="楷体" panose="02010609060101010101" pitchFamily="49" charset="-122"/>
            </a:endParaRPr>
          </a:p>
          <a:p>
            <a:pPr fontAlgn="auto">
              <a:lnSpc>
                <a:spcPts val="3860"/>
              </a:lnSpc>
            </a:pPr>
            <a:r>
              <a:rPr lang="zh-CN" altLang="en-US" sz="2800" smtClean="0">
                <a:solidFill>
                  <a:srgbClr val="C00000"/>
                </a:solidFill>
                <a:effectLst/>
                <a:latin typeface="楷体" panose="02010609060101010101" pitchFamily="49" charset="-122"/>
                <a:ea typeface="楷体" panose="02010609060101010101" pitchFamily="49" charset="-122"/>
                <a:sym typeface="+mn-ea"/>
              </a:rPr>
              <a:t>封君</a:t>
            </a:r>
            <a:r>
              <a:rPr lang="zh-CN" altLang="en-US" sz="2800" smtClean="0">
                <a:effectLst/>
                <a:latin typeface="楷体" panose="02010609060101010101" pitchFamily="49" charset="-122"/>
                <a:ea typeface="楷体" panose="02010609060101010101" pitchFamily="49" charset="-122"/>
                <a:sym typeface="+mn-ea"/>
              </a:rPr>
              <a:t>（拉起封臣，亲吻他的脸颊）：我的封臣，我会尽我所能保护你。（将象征分封的信物交给封臣）</a:t>
            </a:r>
            <a:endParaRPr lang="zh-CN" altLang="en-US" sz="2800" strike="noStrike" noProof="1" smtClean="0">
              <a:solidFill>
                <a:schemeClr val="tx1"/>
              </a:solidFill>
              <a:effectLst/>
              <a:latin typeface="楷体" panose="02010609060101010101" pitchFamily="49" charset="-122"/>
              <a:ea typeface="楷体" panose="02010609060101010101" pitchFamily="49" charset="-122"/>
            </a:endParaRPr>
          </a:p>
          <a:p>
            <a:pPr fontAlgn="auto">
              <a:lnSpc>
                <a:spcPts val="3860"/>
              </a:lnSpc>
            </a:pPr>
            <a:endParaRPr lang="zh-CN" altLang="en-US" sz="2800" b="1" strike="noStrike" noProof="1" smtClean="0">
              <a:solidFill>
                <a:schemeClr val="tx1"/>
              </a:solidFill>
              <a:effectLst/>
              <a:latin typeface="楷体" panose="02010609060101010101" pitchFamily="49" charset="-122"/>
              <a:ea typeface="楷体" panose="02010609060101010101" pitchFamily="49" charset="-122"/>
            </a:endParaRPr>
          </a:p>
        </p:txBody>
      </p:sp>
      <p:sp>
        <p:nvSpPr>
          <p:cNvPr id="2" name="文本框 1"/>
          <p:cNvSpPr txBox="1"/>
          <p:nvPr/>
        </p:nvSpPr>
        <p:spPr>
          <a:xfrm>
            <a:off x="5387975" y="4961890"/>
            <a:ext cx="6268720" cy="460375"/>
          </a:xfrm>
          <a:prstGeom prst="rect">
            <a:avLst/>
          </a:prstGeom>
          <a:noFill/>
        </p:spPr>
        <p:txBody>
          <a:bodyPr wrap="square" rtlCol="0" anchor="t">
            <a:spAutoFit/>
          </a:bodyPr>
          <a:lstStyle/>
          <a:p>
            <a:r>
              <a:rPr lang="en-US" altLang="zh-CN" sz="24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比</a:t>
            </a:r>
            <a:r>
              <a:rPr lang="en-US" altLang="zh-CN" sz="24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弗朗索瓦</a:t>
            </a:r>
            <a:r>
              <a:rPr lang="en-US" altLang="zh-CN" sz="24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冈绍夫</a:t>
            </a:r>
            <a:r>
              <a:rPr lang="en-US" altLang="zh-CN" sz="24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何为封建主义</a:t>
            </a:r>
            <a:r>
              <a:rPr lang="en-US" altLang="zh-CN" sz="24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p>
        </p:txBody>
      </p:sp>
      <p:sp>
        <p:nvSpPr>
          <p:cNvPr id="7" name="矩形 6"/>
          <p:cNvSpPr/>
          <p:nvPr/>
        </p:nvSpPr>
        <p:spPr>
          <a:xfrm>
            <a:off x="189230" y="314325"/>
            <a:ext cx="5534660" cy="646331"/>
          </a:xfrm>
          <a:prstGeom prst="rect">
            <a:avLst/>
          </a:prstGeom>
          <a:noFill/>
          <a:ln>
            <a:noFill/>
          </a:ln>
        </p:spPr>
        <p:txBody>
          <a:bodyPr wrap="square" rtlCol="0" anchor="t">
            <a:spAutoFit/>
            <a:scene3d>
              <a:camera prst="orthographicFront"/>
              <a:lightRig rig="threePt" dir="t"/>
            </a:scene3d>
          </a:bodyPr>
          <a:lstStyle/>
          <a:p>
            <a:pPr algn="l" fontAlgn="base"/>
            <a:r>
              <a:rPr lang="zh-CN" altLang="en-US" sz="3600" noProof="1" smtClean="0">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任务</a:t>
            </a:r>
            <a:r>
              <a:rPr lang="en-US" altLang="zh-CN" sz="3600" noProof="1" smtClean="0">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3</a:t>
            </a:r>
            <a:r>
              <a:rPr lang="zh-CN" altLang="en-US" sz="3600" strike="noStrike" noProof="1" smtClean="0">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：体会改革</a:t>
            </a:r>
            <a:endParaRPr lang="zh-CN" altLang="en-US" sz="3600" strike="noStrike" noProof="1">
              <a:solidFill>
                <a:srgbClr val="FF0000"/>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91557" y="1550728"/>
            <a:ext cx="10610734" cy="2430145"/>
          </a:xfrm>
          <a:prstGeom prst="rect">
            <a:avLst/>
          </a:prstGeom>
          <a:noFill/>
        </p:spPr>
        <p:txBody>
          <a:bodyPr wrap="square" rtlCol="0">
            <a:spAutoFit/>
          </a:bodyPr>
          <a:lstStyle/>
          <a:p>
            <a:r>
              <a:rPr lang="zh-CN" altLang="en-US" sz="2800" dirty="0" smtClean="0">
                <a:solidFill>
                  <a:schemeClr val="tx1"/>
                </a:solidFill>
                <a:latin typeface="黑体" panose="02010609060101010101" pitchFamily="49" charset="-122"/>
                <a:ea typeface="黑体" panose="02010609060101010101" pitchFamily="49" charset="-122"/>
              </a:rPr>
              <a:t>材料三</a:t>
            </a:r>
            <a:r>
              <a:rPr lang="en-US" altLang="zh-CN" sz="2800" dirty="0" smtClean="0">
                <a:solidFill>
                  <a:schemeClr val="tx1"/>
                </a:solidFill>
                <a:latin typeface="楷体" panose="02010609060101010101" pitchFamily="49" charset="-122"/>
                <a:ea typeface="楷体" panose="02010609060101010101" pitchFamily="49" charset="-122"/>
              </a:rPr>
              <a:t>  </a:t>
            </a:r>
            <a:endParaRPr lang="en-US" altLang="zh-CN" sz="2800" dirty="0">
              <a:solidFill>
                <a:schemeClr val="tx1"/>
              </a:solidFill>
              <a:latin typeface="楷体" panose="02010609060101010101" pitchFamily="49" charset="-122"/>
              <a:ea typeface="楷体" panose="02010609060101010101" pitchFamily="49" charset="-122"/>
            </a:endParaRPr>
          </a:p>
          <a:p>
            <a:pPr>
              <a:lnSpc>
                <a:spcPct val="150000"/>
              </a:lnSpc>
            </a:pPr>
            <a:r>
              <a:rPr lang="en-US" altLang="zh-CN" sz="2800" dirty="0">
                <a:solidFill>
                  <a:schemeClr val="tx1"/>
                </a:solidFill>
                <a:latin typeface="楷体" panose="02010609060101010101" pitchFamily="49" charset="-122"/>
                <a:ea typeface="楷体" panose="02010609060101010101" pitchFamily="49" charset="-122"/>
              </a:rPr>
              <a:t>    </a:t>
            </a:r>
            <a:r>
              <a:rPr lang="en-US" altLang="zh-CN" sz="2800" dirty="0" smtClean="0">
                <a:solidFill>
                  <a:schemeClr val="tx1"/>
                </a:solidFill>
                <a:latin typeface="楷体" panose="02010609060101010101" pitchFamily="49" charset="-122"/>
                <a:ea typeface="楷体" panose="02010609060101010101" pitchFamily="49" charset="-122"/>
              </a:rPr>
              <a:t> </a:t>
            </a:r>
            <a:r>
              <a:rPr lang="zh-CN" altLang="en-US" sz="3200" dirty="0" smtClean="0">
                <a:solidFill>
                  <a:schemeClr val="tx1"/>
                </a:solidFill>
                <a:latin typeface="楷体" panose="02010609060101010101" pitchFamily="49" charset="-122"/>
                <a:ea typeface="楷体" panose="02010609060101010101" pitchFamily="49" charset="-122"/>
              </a:rPr>
              <a:t>查理</a:t>
            </a:r>
            <a:r>
              <a:rPr lang="zh-CN" altLang="en-US" sz="3200" dirty="0" smtClean="0">
                <a:solidFill>
                  <a:schemeClr val="tx1"/>
                </a:solidFill>
                <a:latin typeface="宋体" panose="02010600030101010101" pitchFamily="2" charset="-122"/>
                <a:ea typeface="宋体" panose="02010600030101010101" pitchFamily="2" charset="-122"/>
              </a:rPr>
              <a:t>·</a:t>
            </a:r>
            <a:r>
              <a:rPr lang="zh-CN" altLang="en-US" sz="3200" dirty="0">
                <a:solidFill>
                  <a:schemeClr val="tx1"/>
                </a:solidFill>
                <a:latin typeface="楷体" panose="02010609060101010101" pitchFamily="49" charset="-122"/>
                <a:ea typeface="楷体" panose="02010609060101010101" pitchFamily="49" charset="-122"/>
              </a:rPr>
              <a:t>马特的改革，是一次让欧洲走出黑暗时代的改革，同时</a:t>
            </a:r>
            <a:r>
              <a:rPr lang="zh-CN" altLang="en-US" sz="3200" dirty="0">
                <a:solidFill>
                  <a:srgbClr val="FF0000"/>
                </a:solidFill>
                <a:latin typeface="楷体" panose="02010609060101010101" pitchFamily="49" charset="-122"/>
                <a:ea typeface="楷体" panose="02010609060101010101" pitchFamily="49" charset="-122"/>
              </a:rPr>
              <a:t>又是一场契约精神的扬立和普及。</a:t>
            </a:r>
          </a:p>
          <a:p>
            <a:pPr algn="r"/>
            <a:r>
              <a:rPr lang="zh-CN" altLang="en-US" sz="2800" dirty="0">
                <a:latin typeface="宋体" panose="02010600030101010101" pitchFamily="2" charset="-122"/>
                <a:ea typeface="宋体" panose="02010600030101010101" pitchFamily="2" charset="-122"/>
                <a:cs typeface="宋体" panose="02010600030101010101" pitchFamily="2" charset="-122"/>
              </a:rPr>
              <a:t>    </a:t>
            </a:r>
            <a:r>
              <a:rPr lang="en-US" altLang="zh-CN" sz="2400" dirty="0">
                <a:latin typeface="宋体" panose="02010600030101010101" pitchFamily="2" charset="-122"/>
                <a:ea typeface="宋体" panose="02010600030101010101" pitchFamily="2" charset="-122"/>
                <a:cs typeface="宋体" panose="02010600030101010101" pitchFamily="2" charset="-122"/>
              </a:rPr>
              <a:t>——</a:t>
            </a:r>
            <a:r>
              <a:rPr lang="zh-CN" altLang="en-US" sz="2400" dirty="0">
                <a:latin typeface="宋体" panose="02010600030101010101" pitchFamily="2" charset="-122"/>
                <a:ea typeface="宋体" panose="02010600030101010101" pitchFamily="2" charset="-122"/>
                <a:cs typeface="宋体" panose="02010600030101010101" pitchFamily="2" charset="-122"/>
              </a:rPr>
              <a:t>毛经文《对新教材</a:t>
            </a:r>
            <a:r>
              <a:rPr lang="en-US" altLang="zh-CN" sz="2400" dirty="0">
                <a:latin typeface="宋体" panose="02010600030101010101" pitchFamily="2" charset="-122"/>
                <a:ea typeface="宋体" panose="02010600030101010101" pitchFamily="2" charset="-122"/>
                <a:cs typeface="宋体" panose="02010600030101010101" pitchFamily="2" charset="-122"/>
              </a:rPr>
              <a:t>“</a:t>
            </a:r>
            <a:r>
              <a:rPr lang="zh-CN" altLang="en-US" sz="2400" dirty="0">
                <a:latin typeface="宋体" panose="02010600030101010101" pitchFamily="2" charset="-122"/>
                <a:ea typeface="宋体" panose="02010600030101010101" pitchFamily="2" charset="-122"/>
                <a:cs typeface="宋体" panose="02010600030101010101" pitchFamily="2" charset="-122"/>
              </a:rPr>
              <a:t>中古时期的欧洲</a:t>
            </a:r>
            <a:r>
              <a:rPr lang="en-US" altLang="zh-CN" sz="2400" dirty="0">
                <a:latin typeface="宋体" panose="02010600030101010101" pitchFamily="2" charset="-122"/>
                <a:ea typeface="宋体" panose="02010600030101010101" pitchFamily="2" charset="-122"/>
                <a:cs typeface="宋体" panose="02010600030101010101" pitchFamily="2" charset="-122"/>
              </a:rPr>
              <a:t>”</a:t>
            </a:r>
            <a:r>
              <a:rPr lang="zh-CN" altLang="en-US" sz="2400" dirty="0">
                <a:latin typeface="宋体" panose="02010600030101010101" pitchFamily="2" charset="-122"/>
                <a:ea typeface="宋体" panose="02010600030101010101" pitchFamily="2" charset="-122"/>
                <a:cs typeface="宋体" panose="02010600030101010101" pitchFamily="2" charset="-122"/>
              </a:rPr>
              <a:t>一课的教学理解》</a:t>
            </a:r>
          </a:p>
        </p:txBody>
      </p:sp>
      <p:pic>
        <p:nvPicPr>
          <p:cNvPr id="17" name="图形 16"/>
          <p:cNvPicPr>
            <a:picLocks noChangeAspect="1"/>
          </p:cNvPicPr>
          <p:nvPr/>
        </p:nvPicPr>
        <p:blipFill>
          <a:blip r:embed="rId2" cstate="print">
            <a:lum bright="42000"/>
          </a:blip>
          <a:srcRect b="19007"/>
          <a:stretch>
            <a:fillRect/>
          </a:stretch>
        </p:blipFill>
        <p:spPr>
          <a:xfrm>
            <a:off x="0" y="6207760"/>
            <a:ext cx="121920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326965" y="1681026"/>
            <a:ext cx="7724465" cy="2000548"/>
          </a:xfrm>
          <a:prstGeom prst="rect">
            <a:avLst/>
          </a:prstGeom>
          <a:noFill/>
        </p:spPr>
        <p:txBody>
          <a:bodyPr wrap="square" rtlCol="0">
            <a:spAutoFit/>
          </a:bodyPr>
          <a:lstStyle/>
          <a:p>
            <a:r>
              <a:rPr lang="zh-CN" altLang="en-US" sz="2800" dirty="0" smtClean="0">
                <a:latin typeface="黑体" panose="02010609060101010101" pitchFamily="49" charset="-122"/>
                <a:ea typeface="黑体" panose="02010609060101010101" pitchFamily="49" charset="-122"/>
              </a:rPr>
              <a:t> 材料四 </a:t>
            </a:r>
            <a:endParaRPr lang="en-US" altLang="zh-CN" sz="2800" dirty="0" smtClean="0">
              <a:latin typeface="黑体" panose="02010609060101010101" pitchFamily="49" charset="-122"/>
              <a:ea typeface="黑体" panose="02010609060101010101" pitchFamily="49" charset="-122"/>
            </a:endParaRPr>
          </a:p>
          <a:p>
            <a:r>
              <a:rPr lang="en-US" altLang="zh-CN" sz="2800" dirty="0">
                <a:latin typeface="黑体" panose="02010609060101010101" pitchFamily="49" charset="-122"/>
                <a:ea typeface="黑体" panose="02010609060101010101" pitchFamily="49" charset="-122"/>
              </a:rPr>
              <a:t> </a:t>
            </a:r>
            <a:r>
              <a:rPr lang="en-US" altLang="zh-CN" sz="2800" dirty="0" smtClean="0">
                <a:latin typeface="黑体" panose="02010609060101010101" pitchFamily="49" charset="-122"/>
                <a:ea typeface="黑体" panose="02010609060101010101" pitchFamily="49" charset="-122"/>
              </a:rPr>
              <a:t>  </a:t>
            </a:r>
            <a:r>
              <a:rPr lang="zh-CN" altLang="en-US" sz="3200" dirty="0" smtClean="0">
                <a:latin typeface="楷体" panose="02010609060101010101" pitchFamily="49" charset="-122"/>
                <a:ea typeface="楷体" panose="02010609060101010101" pitchFamily="49" charset="-122"/>
              </a:rPr>
              <a:t>教会、修道院和世俗贵族地主一样要</a:t>
            </a:r>
            <a:r>
              <a:rPr lang="zh-CN" altLang="en-US" sz="3200" dirty="0" smtClean="0">
                <a:solidFill>
                  <a:srgbClr val="FF0000"/>
                </a:solidFill>
                <a:latin typeface="楷体" panose="02010609060101010101" pitchFamily="49" charset="-122"/>
                <a:ea typeface="楷体" panose="02010609060101010101" pitchFamily="49" charset="-122"/>
              </a:rPr>
              <a:t>服兵役</a:t>
            </a:r>
            <a:r>
              <a:rPr lang="zh-CN" altLang="en-US" sz="3200" dirty="0" smtClean="0">
                <a:latin typeface="楷体" panose="02010609060101010101" pitchFamily="49" charset="-122"/>
                <a:ea typeface="楷体" panose="02010609060101010101" pitchFamily="49" charset="-122"/>
              </a:rPr>
              <a:t>，主教、修道院长都要亲自</a:t>
            </a:r>
            <a:r>
              <a:rPr lang="zh-CN" altLang="en-US" sz="3200" dirty="0" smtClean="0">
                <a:solidFill>
                  <a:srgbClr val="FF0000"/>
                </a:solidFill>
                <a:latin typeface="楷体" panose="02010609060101010101" pitchFamily="49" charset="-122"/>
                <a:ea typeface="楷体" panose="02010609060101010101" pitchFamily="49" charset="-122"/>
              </a:rPr>
              <a:t>带兵作战</a:t>
            </a:r>
            <a:r>
              <a:rPr lang="zh-CN" altLang="en-US" sz="3200" dirty="0" smtClean="0">
                <a:latin typeface="楷体" panose="02010609060101010101" pitchFamily="49" charset="-122"/>
                <a:ea typeface="楷体" panose="02010609060101010101" pitchFamily="49" charset="-122"/>
              </a:rPr>
              <a:t>。</a:t>
            </a:r>
            <a:r>
              <a:rPr lang="en-US" altLang="zh-CN" sz="3200" dirty="0" smtClean="0">
                <a:latin typeface="宋体" panose="02010600030101010101" pitchFamily="2" charset="-122"/>
                <a:cs typeface="宋体" panose="02010600030101010101" pitchFamily="2" charset="-122"/>
              </a:rPr>
              <a:t> </a:t>
            </a:r>
          </a:p>
          <a:p>
            <a:pPr algn="r"/>
            <a:r>
              <a:rPr lang="en-US" altLang="zh-CN" sz="2800" dirty="0" smtClean="0">
                <a:latin typeface="宋体" panose="02010600030101010101" pitchFamily="2" charset="-122"/>
                <a:ea typeface="宋体" panose="02010600030101010101" pitchFamily="2" charset="-122"/>
                <a:cs typeface="宋体" panose="02010600030101010101" pitchFamily="2" charset="-122"/>
              </a:rPr>
              <a:t>—</a:t>
            </a:r>
            <a:r>
              <a:rPr lang="zh-CN" altLang="en-US" sz="2800" dirty="0">
                <a:latin typeface="宋体" panose="02010600030101010101" pitchFamily="2" charset="-122"/>
                <a:ea typeface="宋体" panose="02010600030101010101" pitchFamily="2" charset="-122"/>
                <a:cs typeface="宋体" panose="02010600030101010101" pitchFamily="2" charset="-122"/>
              </a:rPr>
              <a:t>裴耀鼎</a:t>
            </a:r>
            <a:r>
              <a:rPr lang="zh-CN" altLang="en-US" sz="2800" dirty="0" smtClean="0">
                <a:latin typeface="宋体" panose="02010600030101010101" pitchFamily="2" charset="-122"/>
                <a:ea typeface="宋体" panose="02010600030101010101" pitchFamily="2" charset="-122"/>
                <a:cs typeface="宋体" panose="02010600030101010101" pitchFamily="2" charset="-122"/>
              </a:rPr>
              <a:t>《论法兰克王国宗教与政治的关系》</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997" y="1057277"/>
            <a:ext cx="3895325" cy="3486380"/>
          </a:xfrm>
          <a:prstGeom prst="rect">
            <a:avLst/>
          </a:prstGeom>
        </p:spPr>
      </p:pic>
      <p:sp>
        <p:nvSpPr>
          <p:cNvPr id="5" name="矩形 4"/>
          <p:cNvSpPr/>
          <p:nvPr/>
        </p:nvSpPr>
        <p:spPr>
          <a:xfrm>
            <a:off x="267439" y="4543603"/>
            <a:ext cx="4653280" cy="583565"/>
          </a:xfrm>
          <a:prstGeom prst="rect">
            <a:avLst/>
          </a:prstGeom>
          <a:noFill/>
          <a:ln>
            <a:noFill/>
          </a:ln>
        </p:spPr>
        <p:txBody>
          <a:bodyPr wrap="none">
            <a:spAutoFit/>
            <a:scene3d>
              <a:camera prst="orthographicFront"/>
              <a:lightRig rig="threePt" dir="t"/>
            </a:scene3d>
          </a:bodyPr>
          <a:lstStyle/>
          <a:p>
            <a:pPr algn="ctr" fontAlgn="auto">
              <a:spcBef>
                <a:spcPts val="0"/>
              </a:spcBef>
              <a:spcAft>
                <a:spcPts val="0"/>
              </a:spcAft>
              <a:defRPr/>
            </a:pPr>
            <a:r>
              <a:rPr lang="zh-CN" altLang="en-US" sz="3200" strike="noStrike" noProof="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mn-cs"/>
              </a:rPr>
              <a:t>西欧封建等级制度示意图</a:t>
            </a:r>
            <a:endParaRPr lang="zh-CN" altLang="en-US" sz="3200" strike="noStrike" noProof="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endParaRPr>
          </a:p>
        </p:txBody>
      </p:sp>
      <p:sp>
        <p:nvSpPr>
          <p:cNvPr id="6" name="矩形 5"/>
          <p:cNvSpPr/>
          <p:nvPr/>
        </p:nvSpPr>
        <p:spPr>
          <a:xfrm>
            <a:off x="195" y="5685716"/>
            <a:ext cx="12578715" cy="645160"/>
          </a:xfrm>
          <a:prstGeom prst="rect">
            <a:avLst/>
          </a:prstGeom>
        </p:spPr>
        <p:txBody>
          <a:bodyPr wrap="none">
            <a:spAutoFit/>
          </a:bodyPr>
          <a:lstStyle/>
          <a:p>
            <a:r>
              <a:rPr lang="zh-CN" altLang="en-US" sz="3600" b="1" dirty="0">
                <a:latin typeface="楷体" panose="02010609060101010101" pitchFamily="49" charset="-122"/>
                <a:ea typeface="楷体" panose="02010609060101010101" pitchFamily="49" charset="-122"/>
                <a:sym typeface="+mn-ea"/>
              </a:rPr>
              <a:t>查理</a:t>
            </a:r>
            <a:r>
              <a:rPr lang="zh-CN" altLang="en-US" sz="3600" b="1" dirty="0">
                <a:latin typeface="宋体" panose="02010600030101010101" pitchFamily="2" charset="-122"/>
                <a:ea typeface="宋体" panose="02010600030101010101" pitchFamily="2" charset="-122"/>
                <a:sym typeface="+mn-ea"/>
              </a:rPr>
              <a:t>·</a:t>
            </a:r>
            <a:r>
              <a:rPr lang="zh-CN" altLang="en-US" sz="3600" b="1" dirty="0">
                <a:latin typeface="楷体" panose="02010609060101010101" pitchFamily="49" charset="-122"/>
                <a:ea typeface="楷体" panose="02010609060101010101" pitchFamily="49" charset="-122"/>
                <a:sym typeface="+mn-ea"/>
              </a:rPr>
              <a:t>马特的</a:t>
            </a:r>
            <a:r>
              <a:rPr lang="zh-CN" altLang="en-US" sz="3600" b="1" dirty="0" smtClean="0">
                <a:latin typeface="楷体" panose="02010609060101010101" pitchFamily="49" charset="-122"/>
                <a:ea typeface="楷体" panose="02010609060101010101" pitchFamily="49" charset="-122"/>
                <a:sym typeface="+mn-ea"/>
              </a:rPr>
              <a:t>改革让</a:t>
            </a:r>
            <a:r>
              <a:rPr lang="zh-CN" altLang="en-US" sz="3600" b="1" dirty="0" smtClean="0">
                <a:solidFill>
                  <a:srgbClr val="FF0000"/>
                </a:solidFill>
                <a:latin typeface="楷体" panose="02010609060101010101" pitchFamily="49" charset="-122"/>
                <a:ea typeface="楷体" panose="02010609060101010101" pitchFamily="49" charset="-122"/>
                <a:sym typeface="+mn-ea"/>
              </a:rPr>
              <a:t>教权服务于王权，两者的</a:t>
            </a:r>
            <a:r>
              <a:rPr lang="zh-CN" altLang="en-US" sz="3600" b="1" dirty="0">
                <a:solidFill>
                  <a:srgbClr val="FF0000"/>
                </a:solidFill>
                <a:latin typeface="楷体" panose="02010609060101010101" pitchFamily="49" charset="-122"/>
                <a:ea typeface="楷体" panose="02010609060101010101" pitchFamily="49" charset="-122"/>
                <a:sym typeface="+mn-ea"/>
              </a:rPr>
              <a:t>联系更加</a:t>
            </a:r>
            <a:r>
              <a:rPr lang="zh-CN" altLang="en-US" sz="3600" b="1" dirty="0" smtClean="0">
                <a:solidFill>
                  <a:srgbClr val="FF0000"/>
                </a:solidFill>
                <a:latin typeface="楷体" panose="02010609060101010101" pitchFamily="49" charset="-122"/>
                <a:ea typeface="楷体" panose="02010609060101010101" pitchFamily="49" charset="-122"/>
                <a:sym typeface="+mn-ea"/>
              </a:rPr>
              <a:t>紧密。</a:t>
            </a:r>
            <a:endParaRPr lang="zh-CN" altLang="en-US" sz="3600" b="1" dirty="0">
              <a:solidFill>
                <a:srgbClr val="FF0000"/>
              </a:solidFill>
              <a:latin typeface="楷体" panose="02010609060101010101" pitchFamily="49" charset="-122"/>
              <a:ea typeface="楷体" panose="02010609060101010101" pitchFamily="49" charset="-122"/>
            </a:endParaRPr>
          </a:p>
        </p:txBody>
      </p:sp>
      <p:sp>
        <p:nvSpPr>
          <p:cNvPr id="44" name="圆角矩形 43"/>
          <p:cNvSpPr/>
          <p:nvPr/>
        </p:nvSpPr>
        <p:spPr>
          <a:xfrm rot="10800000">
            <a:off x="2689225" y="2241550"/>
            <a:ext cx="697230" cy="98933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69975" rtl="0" eaLnBrk="1" fontAlgn="auto" latinLnBrk="0" hangingPunct="1">
              <a:lnSpc>
                <a:spcPct val="100000"/>
              </a:lnSpc>
              <a:spcBef>
                <a:spcPts val="0"/>
              </a:spcBef>
              <a:spcAft>
                <a:spcPts val="0"/>
              </a:spcAft>
              <a:buClrTx/>
              <a:buSzTx/>
              <a:buFontTx/>
              <a:buNone/>
              <a:defRPr/>
            </a:pPr>
            <a:endParaRPr kumimoji="0" lang="zh-CN" altLang="en-US" sz="21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95625" y="476321"/>
            <a:ext cx="3482043" cy="584775"/>
          </a:xfrm>
          <a:prstGeom prst="rect">
            <a:avLst/>
          </a:prstGeom>
        </p:spPr>
        <p:txBody>
          <a:bodyPr wrap="none">
            <a:spAutoFit/>
          </a:bodyPr>
          <a:lstStyle/>
          <a:p>
            <a:pPr lvl="0"/>
            <a:r>
              <a:rPr lang="en-US" altLang="zh-CN" sz="3200" b="1" dirty="0" smtClean="0">
                <a:solidFill>
                  <a:srgbClr val="000000"/>
                </a:solidFill>
                <a:latin typeface="楷体" panose="02010609060101010101" pitchFamily="49" charset="-122"/>
                <a:ea typeface="楷体" panose="02010609060101010101" pitchFamily="49" charset="-122"/>
              </a:rPr>
              <a:t>3.</a:t>
            </a:r>
            <a:r>
              <a:rPr lang="zh-CN" altLang="en-US" sz="3200" b="1" dirty="0" smtClean="0">
                <a:solidFill>
                  <a:srgbClr val="000000"/>
                </a:solidFill>
                <a:latin typeface="楷体" panose="02010609060101010101" pitchFamily="49" charset="-122"/>
                <a:ea typeface="楷体" panose="02010609060101010101" pitchFamily="49" charset="-122"/>
              </a:rPr>
              <a:t>“矮子”的故事</a:t>
            </a:r>
            <a:endParaRPr lang="zh-CN" altLang="en-US" sz="3200" b="1" dirty="0">
              <a:solidFill>
                <a:srgbClr val="000000"/>
              </a:solidFill>
              <a:latin typeface="楷体" panose="02010609060101010101" pitchFamily="49" charset="-122"/>
              <a:ea typeface="楷体" panose="02010609060101010101" pitchFamily="49" charset="-122"/>
            </a:endParaRPr>
          </a:p>
        </p:txBody>
      </p:sp>
      <p:sp>
        <p:nvSpPr>
          <p:cNvPr id="3" name="文本框 11"/>
          <p:cNvSpPr txBox="1"/>
          <p:nvPr>
            <p:custDataLst>
              <p:tags r:id="rId1"/>
            </p:custDataLst>
          </p:nvPr>
        </p:nvSpPr>
        <p:spPr>
          <a:xfrm>
            <a:off x="4951993" y="730592"/>
            <a:ext cx="7016821" cy="3046988"/>
          </a:xfrm>
          <a:prstGeom prst="rect">
            <a:avLst/>
          </a:prstGeom>
          <a:noFill/>
          <a:ln w="9525">
            <a:noFill/>
          </a:ln>
        </p:spPr>
        <p:txBody>
          <a:bodyPr wrap="square" anchor="t">
            <a:spAutoFit/>
          </a:bodyPr>
          <a:lstStyle/>
          <a:p>
            <a:r>
              <a:rPr lang="zh-CN" altLang="en-US" sz="3200" b="1" dirty="0" smtClean="0">
                <a:solidFill>
                  <a:srgbClr val="FF0000"/>
                </a:solidFill>
                <a:latin typeface="楷体" panose="02010609060101010101" pitchFamily="49" charset="-122"/>
                <a:ea typeface="楷体" panose="02010609060101010101" pitchFamily="49" charset="-122"/>
                <a:sym typeface="宋体" panose="02010600030101010101" pitchFamily="2" charset="-122"/>
              </a:rPr>
              <a:t>    丕平</a:t>
            </a:r>
            <a:r>
              <a:rPr lang="zh-CN" altLang="en-US" sz="3200" b="1" dirty="0">
                <a:latin typeface="楷体" panose="02010609060101010101" pitchFamily="49" charset="-122"/>
                <a:ea typeface="楷体" panose="02010609060101010101" pitchFamily="49" charset="-122"/>
                <a:sym typeface="宋体" panose="02010600030101010101" pitchFamily="2" charset="-122"/>
              </a:rPr>
              <a:t>（</a:t>
            </a:r>
            <a:r>
              <a:rPr lang="en-US" altLang="zh-CN" sz="3200" b="1" dirty="0">
                <a:latin typeface="楷体" panose="02010609060101010101" pitchFamily="49" charset="-122"/>
                <a:ea typeface="楷体" panose="02010609060101010101" pitchFamily="49" charset="-122"/>
              </a:rPr>
              <a:t>714</a:t>
            </a:r>
            <a:r>
              <a:rPr lang="zh-CN" altLang="en-US" sz="3200" b="1" dirty="0">
                <a:latin typeface="楷体" panose="02010609060101010101" pitchFamily="49" charset="-122"/>
                <a:ea typeface="楷体" panose="02010609060101010101" pitchFamily="49" charset="-122"/>
              </a:rPr>
              <a:t>年－</a:t>
            </a:r>
            <a:r>
              <a:rPr lang="en-US" altLang="zh-CN" sz="3200" b="1" dirty="0">
                <a:latin typeface="楷体" panose="02010609060101010101" pitchFamily="49" charset="-122"/>
                <a:ea typeface="楷体" panose="02010609060101010101" pitchFamily="49" charset="-122"/>
              </a:rPr>
              <a:t>768</a:t>
            </a:r>
            <a:r>
              <a:rPr lang="zh-CN" altLang="en-US" sz="3200" b="1" dirty="0">
                <a:latin typeface="楷体" panose="02010609060101010101" pitchFamily="49" charset="-122"/>
                <a:ea typeface="楷体" panose="02010609060101010101" pitchFamily="49" charset="-122"/>
              </a:rPr>
              <a:t>年</a:t>
            </a:r>
            <a:r>
              <a:rPr lang="zh-CN" altLang="en-US" sz="3200" b="1" dirty="0">
                <a:latin typeface="楷体" panose="02010609060101010101" pitchFamily="49" charset="-122"/>
                <a:ea typeface="楷体" panose="02010609060101010101" pitchFamily="49" charset="-122"/>
                <a:sym typeface="宋体" panose="02010600030101010101" pitchFamily="2" charset="-122"/>
              </a:rPr>
              <a:t>），查理</a:t>
            </a:r>
            <a:r>
              <a:rPr lang="en-US" altLang="zh-CN" sz="3200" b="1" dirty="0">
                <a:latin typeface="楷体" panose="02010609060101010101" pitchFamily="49" charset="-122"/>
                <a:ea typeface="楷体" panose="02010609060101010101" pitchFamily="49" charset="-122"/>
                <a:sym typeface="宋体" panose="02010600030101010101" pitchFamily="2" charset="-122"/>
              </a:rPr>
              <a:t>·</a:t>
            </a:r>
            <a:r>
              <a:rPr lang="zh-CN" altLang="en-US" sz="3200" b="1" dirty="0">
                <a:latin typeface="楷体" panose="02010609060101010101" pitchFamily="49" charset="-122"/>
                <a:ea typeface="楷体" panose="02010609060101010101" pitchFamily="49" charset="-122"/>
                <a:sym typeface="宋体" panose="02010600030101010101" pitchFamily="2" charset="-122"/>
              </a:rPr>
              <a:t>马特之</a:t>
            </a:r>
            <a:r>
              <a:rPr lang="zh-CN" altLang="en-US" sz="3200" b="1" dirty="0" smtClean="0">
                <a:latin typeface="楷体" panose="02010609060101010101" pitchFamily="49" charset="-122"/>
                <a:ea typeface="楷体" panose="02010609060101010101" pitchFamily="49" charset="-122"/>
                <a:sym typeface="宋体" panose="02010600030101010101" pitchFamily="2" charset="-122"/>
              </a:rPr>
              <a:t>子，</a:t>
            </a:r>
            <a:r>
              <a:rPr lang="zh-CN" altLang="en-US" sz="3200" b="1" dirty="0">
                <a:latin typeface="楷体" panose="02010609060101010101" pitchFamily="49" charset="-122"/>
                <a:ea typeface="楷体" panose="02010609060101010101" pitchFamily="49" charset="-122"/>
              </a:rPr>
              <a:t>因为他身材矮小得名“矮子</a:t>
            </a:r>
            <a:r>
              <a:rPr lang="zh-CN" altLang="en-US" sz="3200" b="1" dirty="0">
                <a:latin typeface="楷体" panose="02010609060101010101" pitchFamily="49" charset="-122"/>
                <a:ea typeface="楷体" panose="02010609060101010101" pitchFamily="49" charset="-122"/>
                <a:sym typeface="宋体" panose="02010600030101010101" pitchFamily="2" charset="-122"/>
              </a:rPr>
              <a:t>丕平</a:t>
            </a:r>
            <a:r>
              <a:rPr lang="zh-CN" altLang="en-US" sz="3200" b="1" dirty="0">
                <a:latin typeface="楷体" panose="02010609060101010101" pitchFamily="49" charset="-122"/>
                <a:ea typeface="楷体" panose="02010609060101010101" pitchFamily="49" charset="-122"/>
              </a:rPr>
              <a:t>”</a:t>
            </a:r>
            <a:r>
              <a:rPr lang="zh-CN" altLang="en-US" sz="3200" b="1" dirty="0">
                <a:latin typeface="楷体" panose="02010609060101010101" pitchFamily="49" charset="-122"/>
                <a:ea typeface="楷体" panose="02010609060101010101" pitchFamily="49" charset="-122"/>
                <a:sym typeface="宋体" panose="02010600030101010101" pitchFamily="2" charset="-122"/>
              </a:rPr>
              <a:t>。</a:t>
            </a:r>
            <a:r>
              <a:rPr lang="en-US" altLang="zh-CN" sz="3200" b="1" dirty="0">
                <a:latin typeface="楷体" panose="02010609060101010101" pitchFamily="49" charset="-122"/>
                <a:ea typeface="楷体" panose="02010609060101010101" pitchFamily="49" charset="-122"/>
                <a:sym typeface="宋体" panose="02010600030101010101" pitchFamily="2" charset="-122"/>
              </a:rPr>
              <a:t>751</a:t>
            </a:r>
            <a:r>
              <a:rPr lang="zh-CN" altLang="en-US" sz="3200" b="1" dirty="0">
                <a:latin typeface="楷体" panose="02010609060101010101" pitchFamily="49" charset="-122"/>
                <a:ea typeface="楷体" panose="02010609060101010101" pitchFamily="49" charset="-122"/>
                <a:sym typeface="宋体" panose="02010600030101010101" pitchFamily="2" charset="-122"/>
              </a:rPr>
              <a:t>年丕平推翻了墨洛温王朝，登上了法兰</a:t>
            </a:r>
            <a:r>
              <a:rPr lang="zh-CN" altLang="en-US" sz="3200" b="1" dirty="0" smtClean="0">
                <a:latin typeface="楷体" panose="02010609060101010101" pitchFamily="49" charset="-122"/>
                <a:ea typeface="楷体" panose="02010609060101010101" pitchFamily="49" charset="-122"/>
                <a:sym typeface="宋体" panose="02010600030101010101" pitchFamily="2" charset="-122"/>
              </a:rPr>
              <a:t>克国王的宝座, 开启了加</a:t>
            </a:r>
            <a:r>
              <a:rPr lang="zh-CN" altLang="en-US" sz="3200" b="1" dirty="0">
                <a:latin typeface="楷体" panose="02010609060101010101" pitchFamily="49" charset="-122"/>
                <a:ea typeface="楷体" panose="02010609060101010101" pitchFamily="49" charset="-122"/>
                <a:sym typeface="宋体" panose="02010600030101010101" pitchFamily="2" charset="-122"/>
              </a:rPr>
              <a:t>洛林</a:t>
            </a:r>
            <a:r>
              <a:rPr lang="zh-CN" altLang="en-US" sz="3200" b="1" dirty="0" smtClean="0">
                <a:latin typeface="楷体" panose="02010609060101010101" pitchFamily="49" charset="-122"/>
                <a:ea typeface="楷体" panose="02010609060101010101" pitchFamily="49" charset="-122"/>
                <a:sym typeface="宋体" panose="02010600030101010101" pitchFamily="2" charset="-122"/>
              </a:rPr>
              <a:t>王朝的时代。他是欧洲历史上</a:t>
            </a:r>
            <a:r>
              <a:rPr lang="zh-CN" altLang="en-US" sz="3200" b="1" dirty="0" smtClean="0">
                <a:solidFill>
                  <a:srgbClr val="FF0000"/>
                </a:solidFill>
                <a:latin typeface="楷体" panose="02010609060101010101" pitchFamily="49" charset="-122"/>
                <a:ea typeface="楷体" panose="02010609060101010101" pitchFamily="49" charset="-122"/>
                <a:sym typeface="宋体" panose="02010600030101010101" pitchFamily="2" charset="-122"/>
              </a:rPr>
              <a:t>第一位由教皇加冕的君主</a:t>
            </a:r>
            <a:r>
              <a:rPr lang="zh-CN" altLang="en-US" sz="3200" b="1" dirty="0" smtClean="0">
                <a:latin typeface="楷体" panose="02010609060101010101" pitchFamily="49" charset="-122"/>
                <a:ea typeface="楷体" panose="02010609060101010101" pitchFamily="49" charset="-122"/>
                <a:sym typeface="宋体" panose="02010600030101010101" pitchFamily="2" charset="-122"/>
              </a:rPr>
              <a:t>。</a:t>
            </a:r>
            <a:endParaRPr lang="zh-CN" altLang="en-US" sz="3200" b="1" dirty="0">
              <a:latin typeface="楷体" panose="02010609060101010101" pitchFamily="49" charset="-122"/>
              <a:ea typeface="楷体" panose="02010609060101010101" pitchFamily="49" charset="-122"/>
              <a:sym typeface="宋体" panose="02010600030101010101" pitchFamily="2"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62" y="1233917"/>
            <a:ext cx="4186037" cy="4957706"/>
          </a:xfrm>
          <a:prstGeom prst="rect">
            <a:avLst/>
          </a:prstGeom>
        </p:spPr>
      </p:pic>
      <p:sp>
        <p:nvSpPr>
          <p:cNvPr id="6" name="矩形 5"/>
          <p:cNvSpPr/>
          <p:nvPr/>
        </p:nvSpPr>
        <p:spPr>
          <a:xfrm>
            <a:off x="4792495" y="3749457"/>
            <a:ext cx="7176319" cy="3108543"/>
          </a:xfrm>
          <a:prstGeom prst="rect">
            <a:avLst/>
          </a:prstGeom>
        </p:spPr>
        <p:txBody>
          <a:bodyPr wrap="square">
            <a:spAutoFit/>
          </a:bodyPr>
          <a:lstStyle/>
          <a:p>
            <a:r>
              <a:rPr lang="zh-CN" altLang="en-US" sz="3600" b="1" dirty="0" smtClean="0">
                <a:solidFill>
                  <a:srgbClr val="FF0000"/>
                </a:solidFill>
                <a:latin typeface="楷体" panose="02010609060101010101" pitchFamily="49" charset="-122"/>
                <a:ea typeface="楷体" panose="02010609060101010101" pitchFamily="49" charset="-122"/>
                <a:sym typeface="+mn-ea"/>
              </a:rPr>
              <a:t>   是王权</a:t>
            </a:r>
            <a:r>
              <a:rPr lang="zh-CN" altLang="en-US" sz="3600" b="1" dirty="0">
                <a:solidFill>
                  <a:srgbClr val="FF0000"/>
                </a:solidFill>
                <a:latin typeface="楷体" panose="02010609060101010101" pitchFamily="49" charset="-122"/>
                <a:ea typeface="楷体" panose="02010609060101010101" pitchFamily="49" charset="-122"/>
                <a:sym typeface="+mn-ea"/>
              </a:rPr>
              <a:t>与教权结合的</a:t>
            </a:r>
            <a:r>
              <a:rPr lang="zh-CN" altLang="en-US" sz="3600" b="1" dirty="0" smtClean="0">
                <a:solidFill>
                  <a:srgbClr val="FF0000"/>
                </a:solidFill>
                <a:latin typeface="楷体" panose="02010609060101010101" pitchFamily="49" charset="-122"/>
                <a:ea typeface="楷体" panose="02010609060101010101" pitchFamily="49" charset="-122"/>
                <a:sym typeface="+mn-ea"/>
              </a:rPr>
              <a:t>里程碑</a:t>
            </a:r>
            <a:r>
              <a:rPr lang="zh-CN" altLang="zh-CN" sz="3200" b="1" dirty="0" smtClean="0">
                <a:latin typeface="楷体" panose="02010609060101010101" pitchFamily="49" charset="-122"/>
                <a:ea typeface="楷体" panose="02010609060101010101" pitchFamily="49" charset="-122"/>
              </a:rPr>
              <a:t>，</a:t>
            </a:r>
            <a:r>
              <a:rPr lang="zh-CN" altLang="zh-CN" sz="3200" b="1" dirty="0">
                <a:latin typeface="楷体" panose="02010609060101010101" pitchFamily="49" charset="-122"/>
                <a:ea typeface="楷体" panose="02010609060101010101" pitchFamily="49" charset="-122"/>
              </a:rPr>
              <a:t>反映的本质是</a:t>
            </a:r>
            <a:r>
              <a:rPr lang="zh-CN" altLang="zh-CN" sz="3200" b="1" dirty="0">
                <a:solidFill>
                  <a:srgbClr val="FF0000"/>
                </a:solidFill>
                <a:latin typeface="楷体" panose="02010609060101010101" pitchFamily="49" charset="-122"/>
                <a:ea typeface="楷体" panose="02010609060101010101" pitchFamily="49" charset="-122"/>
              </a:rPr>
              <a:t>王权与教权的相互需要和相互利用</a:t>
            </a:r>
            <a:r>
              <a:rPr lang="zh-CN" altLang="zh-CN" sz="3200" b="1" dirty="0" smtClean="0">
                <a:latin typeface="楷体" panose="02010609060101010101" pitchFamily="49" charset="-122"/>
                <a:ea typeface="楷体" panose="02010609060101010101" pitchFamily="49" charset="-122"/>
              </a:rPr>
              <a:t>，</a:t>
            </a:r>
            <a:r>
              <a:rPr lang="zh-CN" altLang="en-US" sz="3200" b="1" dirty="0" smtClean="0">
                <a:latin typeface="楷体" panose="02010609060101010101" pitchFamily="49" charset="-122"/>
                <a:ea typeface="楷体" panose="02010609060101010101" pitchFamily="49" charset="-122"/>
              </a:rPr>
              <a:t>两者</a:t>
            </a:r>
            <a:r>
              <a:rPr lang="zh-CN" altLang="zh-CN" sz="3200" b="1" dirty="0" smtClean="0">
                <a:latin typeface="楷体" panose="02010609060101010101" pitchFamily="49" charset="-122"/>
                <a:ea typeface="楷体" panose="02010609060101010101" pitchFamily="49" charset="-122"/>
              </a:rPr>
              <a:t>的</a:t>
            </a:r>
            <a:r>
              <a:rPr lang="zh-CN" altLang="zh-CN" sz="3200" b="1" dirty="0">
                <a:latin typeface="楷体" panose="02010609060101010101" pitchFamily="49" charset="-122"/>
                <a:ea typeface="楷体" panose="02010609060101010101" pitchFamily="49" charset="-122"/>
              </a:rPr>
              <a:t>联系更加密切，同时对教权地位有极大的提升，某种程度上</a:t>
            </a:r>
            <a:r>
              <a:rPr lang="zh-CN" altLang="zh-CN" sz="3200" b="1" dirty="0">
                <a:solidFill>
                  <a:srgbClr val="FF0000"/>
                </a:solidFill>
                <a:latin typeface="楷体" panose="02010609060101010101" pitchFamily="49" charset="-122"/>
                <a:ea typeface="楷体" panose="02010609060101010101" pitchFamily="49" charset="-122"/>
              </a:rPr>
              <a:t>赋予了教权认可王权合法性的地位和权力</a:t>
            </a:r>
            <a:r>
              <a:rPr lang="zh-CN" altLang="zh-CN" sz="3200" b="1" dirty="0" smtClean="0">
                <a:latin typeface="楷体" panose="02010609060101010101" pitchFamily="49" charset="-122"/>
                <a:ea typeface="楷体" panose="02010609060101010101" pitchFamily="49" charset="-122"/>
              </a:rPr>
              <a:t>。</a:t>
            </a:r>
            <a:endParaRPr lang="zh-CN" altLang="zh-CN" sz="3200"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68519" y="355246"/>
            <a:ext cx="3894015" cy="584775"/>
          </a:xfrm>
          <a:prstGeom prst="rect">
            <a:avLst/>
          </a:prstGeom>
        </p:spPr>
        <p:txBody>
          <a:bodyPr wrap="none">
            <a:spAutoFit/>
          </a:bodyPr>
          <a:lstStyle/>
          <a:p>
            <a:pPr lvl="0"/>
            <a:r>
              <a:rPr lang="en-US" altLang="zh-CN" sz="3200" b="1" dirty="0" smtClean="0">
                <a:solidFill>
                  <a:srgbClr val="000000"/>
                </a:solidFill>
                <a:latin typeface="楷体" panose="02010609060101010101" pitchFamily="49" charset="-122"/>
                <a:ea typeface="楷体" panose="02010609060101010101" pitchFamily="49" charset="-122"/>
              </a:rPr>
              <a:t>4.</a:t>
            </a:r>
            <a:r>
              <a:rPr lang="zh-CN" altLang="en-US" sz="3200" b="1" dirty="0" smtClean="0">
                <a:solidFill>
                  <a:srgbClr val="000000"/>
                </a:solidFill>
                <a:latin typeface="楷体" panose="02010609060101010101" pitchFamily="49" charset="-122"/>
                <a:ea typeface="楷体" panose="02010609060101010101" pitchFamily="49" charset="-122"/>
              </a:rPr>
              <a:t>“野蛮人”的故事</a:t>
            </a:r>
            <a:endParaRPr lang="zh-CN" altLang="en-US" sz="3200" b="1" dirty="0">
              <a:solidFill>
                <a:srgbClr val="000000"/>
              </a:solidFill>
              <a:latin typeface="楷体" panose="02010609060101010101" pitchFamily="49" charset="-122"/>
              <a:ea typeface="楷体" panose="02010609060101010101" pitchFamily="49" charset="-122"/>
            </a:endParaRPr>
          </a:p>
        </p:txBody>
      </p:sp>
      <p:sp>
        <p:nvSpPr>
          <p:cNvPr id="2" name="文本框 1"/>
          <p:cNvSpPr txBox="1"/>
          <p:nvPr/>
        </p:nvSpPr>
        <p:spPr>
          <a:xfrm>
            <a:off x="4727097" y="1549621"/>
            <a:ext cx="7112478" cy="4031873"/>
          </a:xfrm>
          <a:prstGeom prst="rect">
            <a:avLst/>
          </a:prstGeom>
          <a:noFill/>
        </p:spPr>
        <p:txBody>
          <a:bodyPr wrap="square" rtlCol="0">
            <a:spAutoFit/>
          </a:bodyPr>
          <a:lstStyle/>
          <a:p>
            <a:r>
              <a:rPr lang="zh-CN" altLang="en-US" sz="2800" b="1" dirty="0" smtClean="0">
                <a:latin typeface="黑体" panose="02010609060101010101" pitchFamily="49" charset="-122"/>
                <a:ea typeface="黑体" panose="02010609060101010101" pitchFamily="49" charset="-122"/>
              </a:rPr>
              <a:t>材料五</a:t>
            </a:r>
            <a:r>
              <a:rPr lang="zh-CN" altLang="en-US" sz="3200" b="1" dirty="0" smtClean="0">
                <a:latin typeface="黑体" panose="02010609060101010101" pitchFamily="49" charset="-122"/>
                <a:ea typeface="黑体" panose="02010609060101010101" pitchFamily="49" charset="-122"/>
              </a:rPr>
              <a:t> </a:t>
            </a:r>
          </a:p>
          <a:p>
            <a:r>
              <a:rPr lang="zh-CN" altLang="en-US" sz="3200" b="1" dirty="0" smtClean="0">
                <a:latin typeface="黑体" panose="02010609060101010101" pitchFamily="49" charset="-122"/>
                <a:ea typeface="黑体" panose="02010609060101010101" pitchFamily="49" charset="-122"/>
              </a:rPr>
              <a:t>    </a:t>
            </a:r>
            <a:r>
              <a:rPr lang="zh-CN" altLang="en-US" sz="3200" b="1" dirty="0" smtClean="0">
                <a:latin typeface="楷体" panose="02010609060101010101" pitchFamily="49" charset="-122"/>
                <a:ea typeface="楷体" panose="02010609060101010101" pitchFamily="49" charset="-122"/>
              </a:rPr>
              <a:t>他用</a:t>
            </a:r>
            <a:r>
              <a:rPr lang="zh-CN" altLang="en-US" sz="3200" b="1" dirty="0">
                <a:latin typeface="楷体" panose="02010609060101010101" pitchFamily="49" charset="-122"/>
                <a:ea typeface="楷体" panose="02010609060101010101" pitchFamily="49" charset="-122"/>
              </a:rPr>
              <a:t>宝剑在向历史宣示一个原则：只有</a:t>
            </a:r>
            <a:r>
              <a:rPr lang="zh-CN" altLang="en-US" sz="3200" b="1" dirty="0">
                <a:solidFill>
                  <a:srgbClr val="FF0000"/>
                </a:solidFill>
                <a:latin typeface="楷体" panose="02010609060101010101" pitchFamily="49" charset="-122"/>
                <a:ea typeface="楷体" panose="02010609060101010101" pitchFamily="49" charset="-122"/>
              </a:rPr>
              <a:t>野蛮人</a:t>
            </a:r>
            <a:r>
              <a:rPr lang="zh-CN" altLang="en-US" sz="3200" b="1" dirty="0">
                <a:latin typeface="楷体" panose="02010609060101010101" pitchFamily="49" charset="-122"/>
                <a:ea typeface="楷体" panose="02010609060101010101" pitchFamily="49" charset="-122"/>
              </a:rPr>
              <a:t>才能使一个在垂死文明中挣扎的世界年轻起来，他成了中世纪的伟人，</a:t>
            </a:r>
            <a:r>
              <a:rPr lang="zh-CN" altLang="en-US" sz="3200" b="1" dirty="0">
                <a:solidFill>
                  <a:srgbClr val="FF0000"/>
                </a:solidFill>
                <a:latin typeface="楷体" panose="02010609060101010101" pitchFamily="49" charset="-122"/>
                <a:ea typeface="楷体" panose="02010609060101010101" pitchFamily="49" charset="-122"/>
              </a:rPr>
              <a:t>他缔造了一个以自己名字命名的</a:t>
            </a:r>
            <a:r>
              <a:rPr lang="zh-CN" altLang="en-US" sz="3200" b="1" dirty="0" smtClean="0">
                <a:solidFill>
                  <a:srgbClr val="FF0000"/>
                </a:solidFill>
                <a:latin typeface="楷体" panose="02010609060101010101" pitchFamily="49" charset="-122"/>
                <a:ea typeface="楷体" panose="02010609060101010101" pitchFamily="49" charset="-122"/>
              </a:rPr>
              <a:t>帝国。</a:t>
            </a:r>
            <a:endParaRPr lang="en-US" altLang="zh-CN" sz="3200" b="1" dirty="0" smtClean="0">
              <a:solidFill>
                <a:srgbClr val="FF0000"/>
              </a:solidFill>
              <a:latin typeface="楷体" panose="02010609060101010101" pitchFamily="49" charset="-122"/>
              <a:ea typeface="楷体" panose="02010609060101010101" pitchFamily="49" charset="-122"/>
            </a:endParaRPr>
          </a:p>
          <a:p>
            <a:r>
              <a:rPr lang="en-US" altLang="zh-CN" sz="2800" dirty="0" smtClean="0">
                <a:latin typeface="宋体" panose="02010600030101010101" pitchFamily="2" charset="-122"/>
                <a:cs typeface="宋体" panose="02010600030101010101" pitchFamily="2" charset="-122"/>
                <a:sym typeface="+mn-ea"/>
              </a:rPr>
              <a:t>     </a:t>
            </a:r>
            <a:r>
              <a:rPr lang="en-US" altLang="zh-CN" sz="2800" dirty="0" smtClean="0">
                <a:latin typeface="宋体" panose="02010600030101010101" pitchFamily="2" charset="-122"/>
                <a:cs typeface="宋体" panose="02010600030101010101" pitchFamily="2" charset="-122"/>
                <a:sym typeface="+mn-ea"/>
              </a:rPr>
              <a:t> </a:t>
            </a:r>
            <a:r>
              <a:rPr lang="en-US" altLang="zh-CN" sz="2800" dirty="0" smtClean="0">
                <a:latin typeface="楷体" panose="02010609060101010101" pitchFamily="49" charset="-122"/>
                <a:ea typeface="楷体" panose="02010609060101010101" pitchFamily="49" charset="-122"/>
                <a:sym typeface="+mn-ea"/>
              </a:rPr>
              <a:t>——《</a:t>
            </a:r>
            <a:r>
              <a:rPr lang="zh-CN" altLang="en-US" sz="2800" dirty="0">
                <a:latin typeface="楷体" panose="02010609060101010101" pitchFamily="49" charset="-122"/>
                <a:ea typeface="楷体" panose="02010609060101010101" pitchFamily="49" charset="-122"/>
                <a:sym typeface="+mn-ea"/>
              </a:rPr>
              <a:t>克洛维全传、查理大帝全传</a:t>
            </a:r>
            <a:r>
              <a:rPr lang="en-US" altLang="zh-CN" sz="2800" dirty="0">
                <a:latin typeface="楷体" panose="02010609060101010101" pitchFamily="49" charset="-122"/>
                <a:ea typeface="楷体" panose="02010609060101010101" pitchFamily="49" charset="-122"/>
                <a:sym typeface="+mn-ea"/>
              </a:rPr>
              <a:t>》</a:t>
            </a:r>
          </a:p>
          <a:p>
            <a:r>
              <a:rPr lang="en-US" altLang="zh-CN" sz="3200" b="1" dirty="0" smtClean="0">
                <a:solidFill>
                  <a:srgbClr val="FF0000"/>
                </a:solidFill>
                <a:latin typeface="楷体" panose="02010609060101010101" pitchFamily="49" charset="-122"/>
                <a:ea typeface="楷体" panose="02010609060101010101" pitchFamily="49" charset="-122"/>
              </a:rPr>
              <a:t>               </a:t>
            </a:r>
            <a:r>
              <a:rPr lang="en-US" altLang="zh-CN" sz="3200" b="1" dirty="0" smtClean="0">
                <a:latin typeface="楷体" panose="02010609060101010101" pitchFamily="49" charset="-122"/>
                <a:ea typeface="楷体" panose="02010609060101010101" pitchFamily="49" charset="-122"/>
              </a:rPr>
              <a:t> </a:t>
            </a:r>
            <a:endParaRPr lang="zh-CN" altLang="en-US" sz="3200" b="1" dirty="0">
              <a:latin typeface="+mn-ea"/>
              <a:ea typeface="+mn-ea"/>
            </a:endParaRPr>
          </a:p>
        </p:txBody>
      </p:sp>
      <p:pic>
        <p:nvPicPr>
          <p:cNvPr id="17" name="图形 16"/>
          <p:cNvPicPr>
            <a:picLocks noChangeAspect="1"/>
          </p:cNvPicPr>
          <p:nvPr/>
        </p:nvPicPr>
        <p:blipFill>
          <a:blip r:embed="rId2" cstate="print">
            <a:lum bright="42000"/>
          </a:blip>
          <a:srcRect b="19007"/>
          <a:stretch>
            <a:fillRect/>
          </a:stretch>
        </p:blipFill>
        <p:spPr>
          <a:xfrm>
            <a:off x="0" y="6017260"/>
            <a:ext cx="12192000" cy="609600"/>
          </a:xfrm>
          <a:prstGeom prst="rect">
            <a:avLst/>
          </a:prstGeom>
        </p:spPr>
      </p:pic>
      <p:pic>
        <p:nvPicPr>
          <p:cNvPr id="6" name="图片 14" descr="查理曼画像.jpg"/>
          <p:cNvPicPr>
            <a:picLocks noChangeAspect="1"/>
          </p:cNvPicPr>
          <p:nvPr/>
        </p:nvPicPr>
        <p:blipFill>
          <a:blip r:embed="rId3"/>
          <a:stretch>
            <a:fillRect/>
          </a:stretch>
        </p:blipFill>
        <p:spPr>
          <a:xfrm>
            <a:off x="468519" y="1205580"/>
            <a:ext cx="3588015" cy="4546121"/>
          </a:xfrm>
          <a:prstGeom prst="rect">
            <a:avLst/>
          </a:prstGeom>
          <a:noFill/>
          <a:ln w="9525">
            <a:noFill/>
          </a:ln>
        </p:spPr>
      </p:pic>
      <p:sp>
        <p:nvSpPr>
          <p:cNvPr id="5" name="矩形 4"/>
          <p:cNvSpPr/>
          <p:nvPr/>
        </p:nvSpPr>
        <p:spPr>
          <a:xfrm>
            <a:off x="1129803" y="5751701"/>
            <a:ext cx="1832553" cy="584775"/>
          </a:xfrm>
          <a:prstGeom prst="rect">
            <a:avLst/>
          </a:prstGeom>
        </p:spPr>
        <p:txBody>
          <a:bodyPr wrap="none">
            <a:spAutoFit/>
          </a:bodyPr>
          <a:lstStyle/>
          <a:p>
            <a:r>
              <a:rPr lang="zh-CN" altLang="en-US" sz="3200" b="1" dirty="0" smtClean="0">
                <a:solidFill>
                  <a:srgbClr val="FF0000"/>
                </a:solidFill>
                <a:latin typeface="楷体" panose="02010609060101010101" pitchFamily="49" charset="-122"/>
                <a:ea typeface="楷体" panose="02010609060101010101" pitchFamily="49" charset="-122"/>
                <a:sym typeface="宋体" panose="02010600030101010101" pitchFamily="2" charset="-122"/>
              </a:rPr>
              <a:t>查理大帝</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2049"/>
          <p:cNvSpPr txBox="1"/>
          <p:nvPr/>
        </p:nvSpPr>
        <p:spPr>
          <a:xfrm>
            <a:off x="479610" y="1844890"/>
            <a:ext cx="11194415" cy="1962150"/>
          </a:xfrm>
          <a:prstGeom prst="rect">
            <a:avLst/>
          </a:prstGeom>
          <a:noFill/>
          <a:ln w="9525">
            <a:noFill/>
          </a:ln>
        </p:spPr>
        <p:txBody>
          <a:bodyPr anchor="ctr">
            <a:scene3d>
              <a:camera prst="orthographicFront"/>
              <a:lightRig rig="threePt" dir="t"/>
            </a:scene3d>
          </a:bodyP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lgn="ctr"/>
            <a:r>
              <a:rPr lang="zh-CN" altLang="zh-CN" sz="7200" dirty="0" smtClean="0">
                <a:gradFill>
                  <a:gsLst>
                    <a:gs pos="0">
                      <a:srgbClr val="012D86"/>
                    </a:gs>
                    <a:gs pos="100000">
                      <a:srgbClr val="0E2557"/>
                    </a:gs>
                  </a:gsLst>
                  <a:lin scaled="0"/>
                </a:gra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rPr>
              <a:t>第</a:t>
            </a:r>
            <a:r>
              <a:rPr lang="en-US" altLang="zh-CN" sz="7200" dirty="0" smtClean="0">
                <a:gradFill>
                  <a:gsLst>
                    <a:gs pos="0">
                      <a:srgbClr val="012D86"/>
                    </a:gs>
                    <a:gs pos="100000">
                      <a:srgbClr val="0E2557"/>
                    </a:gs>
                  </a:gsLst>
                  <a:lin scaled="0"/>
                </a:gra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rPr>
              <a:t>7</a:t>
            </a:r>
            <a:r>
              <a:rPr lang="zh-CN" altLang="zh-CN" sz="7200" dirty="0" smtClean="0">
                <a:gradFill>
                  <a:gsLst>
                    <a:gs pos="0">
                      <a:srgbClr val="012D86"/>
                    </a:gs>
                    <a:gs pos="100000">
                      <a:srgbClr val="0E2557"/>
                    </a:gs>
                  </a:gsLst>
                  <a:lin scaled="0"/>
                </a:gra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rPr>
              <a:t>课</a:t>
            </a:r>
          </a:p>
          <a:p>
            <a:pPr algn="ctr"/>
            <a:r>
              <a:rPr lang="zh-CN" altLang="zh-CN" sz="7200" dirty="0" smtClean="0">
                <a:gradFill>
                  <a:gsLst>
                    <a:gs pos="0">
                      <a:srgbClr val="012D86"/>
                    </a:gs>
                    <a:gs pos="100000">
                      <a:srgbClr val="0E2557"/>
                    </a:gs>
                  </a:gsLst>
                  <a:lin scaled="0"/>
                </a:gra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rPr>
              <a:t>基督教的兴起和法兰克王国</a:t>
            </a:r>
          </a:p>
        </p:txBody>
      </p:sp>
      <p:pic>
        <p:nvPicPr>
          <p:cNvPr id="17" name="图形 16"/>
          <p:cNvPicPr>
            <a:picLocks noChangeAspect="1"/>
          </p:cNvPicPr>
          <p:nvPr/>
        </p:nvPicPr>
        <p:blipFill>
          <a:blip r:embed="rId3" cstate="print">
            <a:lum bright="42000"/>
          </a:blip>
          <a:srcRect b="19007"/>
          <a:stretch>
            <a:fillRect/>
          </a:stretch>
        </p:blipFill>
        <p:spPr>
          <a:xfrm>
            <a:off x="-19685" y="6218555"/>
            <a:ext cx="12192000" cy="609600"/>
          </a:xfrm>
          <a:prstGeom prst="rect">
            <a:avLst/>
          </a:prstGeom>
        </p:spPr>
      </p:pic>
      <p:pic>
        <p:nvPicPr>
          <p:cNvPr id="27" name="图片 26" descr="5d7578a7f73fefea809f2f8d9e4b4007"/>
          <p:cNvPicPr>
            <a:picLocks noChangeAspect="1"/>
          </p:cNvPicPr>
          <p:nvPr/>
        </p:nvPicPr>
        <p:blipFill>
          <a:blip r:embed="rId4" cstate="print"/>
          <a:stretch>
            <a:fillRect/>
          </a:stretch>
        </p:blipFill>
        <p:spPr>
          <a:xfrm>
            <a:off x="9396730" y="5943600"/>
            <a:ext cx="2796829" cy="96498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910203"/>
          <p:cNvPicPr>
            <a:picLocks noGrp="1" noChangeAspect="1"/>
          </p:cNvPicPr>
          <p:nvPr/>
        </p:nvPicPr>
        <p:blipFill>
          <a:blip r:embed="rId2"/>
          <a:srcRect l="772" r="1285" b="2199"/>
          <a:stretch>
            <a:fillRect/>
          </a:stretch>
        </p:blipFill>
        <p:spPr>
          <a:xfrm>
            <a:off x="122238" y="909659"/>
            <a:ext cx="5465762" cy="4495800"/>
          </a:xfrm>
          <a:prstGeom prst="rect">
            <a:avLst/>
          </a:prstGeom>
          <a:noFill/>
          <a:ln w="9525">
            <a:noFill/>
          </a:ln>
        </p:spPr>
      </p:pic>
      <p:pic>
        <p:nvPicPr>
          <p:cNvPr id="17" name="图形 16"/>
          <p:cNvPicPr>
            <a:picLocks noChangeAspect="1"/>
          </p:cNvPicPr>
          <p:nvPr/>
        </p:nvPicPr>
        <p:blipFill>
          <a:blip r:embed="rId3" cstate="print">
            <a:lum bright="42000"/>
          </a:blip>
          <a:srcRect b="19007"/>
          <a:stretch>
            <a:fillRect/>
          </a:stretch>
        </p:blipFill>
        <p:spPr>
          <a:xfrm>
            <a:off x="0" y="6217285"/>
            <a:ext cx="12192000" cy="609600"/>
          </a:xfrm>
          <a:prstGeom prst="rect">
            <a:avLst/>
          </a:prstGeom>
        </p:spPr>
      </p:pic>
      <p:sp>
        <p:nvSpPr>
          <p:cNvPr id="6" name="文本框 5"/>
          <p:cNvSpPr txBox="1"/>
          <p:nvPr/>
        </p:nvSpPr>
        <p:spPr>
          <a:xfrm>
            <a:off x="6101976" y="909659"/>
            <a:ext cx="5954059" cy="4524315"/>
          </a:xfrm>
          <a:prstGeom prst="rect">
            <a:avLst/>
          </a:prstGeom>
          <a:noFill/>
          <a:ln w="9525">
            <a:noFill/>
          </a:ln>
        </p:spPr>
        <p:txBody>
          <a:bodyPr wrap="square" anchor="t">
            <a:spAutoFit/>
          </a:bodyPr>
          <a:lstStyle/>
          <a:p>
            <a:r>
              <a:rPr lang="zh-CN" altLang="en-US" sz="2800" dirty="0" smtClean="0">
                <a:latin typeface="黑体" panose="02010609060101010101" pitchFamily="49" charset="-122"/>
                <a:ea typeface="黑体" panose="02010609060101010101" pitchFamily="49" charset="-122"/>
              </a:rPr>
              <a:t>材料六</a:t>
            </a:r>
            <a:r>
              <a:rPr lang="zh-CN" altLang="en-US" sz="3200" dirty="0" smtClean="0">
                <a:latin typeface="黑体" panose="02010609060101010101" pitchFamily="49" charset="-122"/>
                <a:ea typeface="黑体" panose="02010609060101010101" pitchFamily="49" charset="-122"/>
              </a:rPr>
              <a:t> </a:t>
            </a:r>
            <a:endParaRPr lang="en-US" altLang="zh-CN" sz="3200" dirty="0" smtClean="0">
              <a:latin typeface="黑体" panose="02010609060101010101" pitchFamily="49" charset="-122"/>
              <a:ea typeface="黑体" panose="02010609060101010101" pitchFamily="49" charset="-122"/>
            </a:endParaRPr>
          </a:p>
          <a:p>
            <a:r>
              <a:rPr lang="en-US" altLang="zh-CN" sz="3200" dirty="0">
                <a:latin typeface="黑体" panose="02010609060101010101" pitchFamily="49" charset="-122"/>
                <a:ea typeface="黑体" panose="02010609060101010101" pitchFamily="49" charset="-122"/>
              </a:rPr>
              <a:t> </a:t>
            </a:r>
            <a:r>
              <a:rPr lang="en-US" altLang="zh-CN" sz="3200" dirty="0" smtClean="0">
                <a:latin typeface="黑体" panose="02010609060101010101" pitchFamily="49" charset="-122"/>
                <a:ea typeface="黑体" panose="02010609060101010101" pitchFamily="49" charset="-122"/>
              </a:rPr>
              <a:t>    </a:t>
            </a:r>
            <a:r>
              <a:rPr lang="zh-CN" altLang="en-US" sz="3200" dirty="0" smtClean="0">
                <a:latin typeface="楷体" panose="02010609060101010101" pitchFamily="49" charset="-122"/>
                <a:ea typeface="楷体" panose="02010609060101010101" pitchFamily="49" charset="-122"/>
              </a:rPr>
              <a:t>查理曼致</a:t>
            </a:r>
            <a:r>
              <a:rPr lang="zh-CN" altLang="en-US" sz="3200" dirty="0">
                <a:latin typeface="楷体" panose="02010609060101010101" pitchFamily="49" charset="-122"/>
                <a:ea typeface="楷体" panose="02010609060101010101" pitchFamily="49" charset="-122"/>
              </a:rPr>
              <a:t>利奥教皇的信中曾</a:t>
            </a:r>
            <a:r>
              <a:rPr lang="zh-CN" altLang="en-US" sz="3200" dirty="0" smtClean="0">
                <a:latin typeface="楷体" panose="02010609060101010101" pitchFamily="49" charset="-122"/>
                <a:ea typeface="楷体" panose="02010609060101010101" pitchFamily="49" charset="-122"/>
              </a:rPr>
              <a:t>说：</a:t>
            </a:r>
            <a:r>
              <a:rPr lang="en-US" altLang="zh-CN" sz="3200" dirty="0" smtClean="0">
                <a:latin typeface="楷体" panose="02010609060101010101" pitchFamily="49" charset="-122"/>
                <a:ea typeface="楷体" panose="02010609060101010101" pitchFamily="49" charset="-122"/>
              </a:rPr>
              <a:t>“</a:t>
            </a:r>
            <a:r>
              <a:rPr lang="zh-CN" altLang="en-US" sz="3200" dirty="0">
                <a:solidFill>
                  <a:srgbClr val="FF0000"/>
                </a:solidFill>
                <a:latin typeface="楷体" panose="02010609060101010101" pitchFamily="49" charset="-122"/>
                <a:ea typeface="楷体" panose="02010609060101010101" pitchFamily="49" charset="-122"/>
              </a:rPr>
              <a:t>我的天职</a:t>
            </a:r>
            <a:r>
              <a:rPr lang="zh-CN" altLang="en-US" sz="3200" dirty="0">
                <a:latin typeface="楷体" panose="02010609060101010101" pitchFamily="49" charset="-122"/>
                <a:ea typeface="楷体" panose="02010609060101010101" pitchFamily="49" charset="-122"/>
              </a:rPr>
              <a:t>是用</a:t>
            </a:r>
            <a:r>
              <a:rPr lang="zh-CN" altLang="en-US" sz="3200" dirty="0">
                <a:solidFill>
                  <a:srgbClr val="FF0000"/>
                </a:solidFill>
                <a:latin typeface="楷体" panose="02010609060101010101" pitchFamily="49" charset="-122"/>
                <a:ea typeface="楷体" panose="02010609060101010101" pitchFamily="49" charset="-122"/>
              </a:rPr>
              <a:t>武力保卫教会，</a:t>
            </a:r>
            <a:r>
              <a:rPr lang="zh-CN" altLang="en-US" sz="3200" dirty="0">
                <a:latin typeface="楷体" panose="02010609060101010101" pitchFamily="49" charset="-122"/>
                <a:ea typeface="楷体" panose="02010609060101010101" pitchFamily="49" charset="-122"/>
              </a:rPr>
              <a:t>使它不受异教徒的攻击蹂躏，在教会内部确保教会的纯正信仰，而圣父，</a:t>
            </a:r>
            <a:r>
              <a:rPr lang="zh-CN" altLang="en-US" sz="3200" dirty="0">
                <a:solidFill>
                  <a:srgbClr val="FF0000"/>
                </a:solidFill>
                <a:latin typeface="楷体" panose="02010609060101010101" pitchFamily="49" charset="-122"/>
                <a:ea typeface="楷体" panose="02010609060101010101" pitchFamily="49" charset="-122"/>
              </a:rPr>
              <a:t>你的职责</a:t>
            </a:r>
            <a:r>
              <a:rPr lang="zh-CN" altLang="en-US" sz="3200" dirty="0">
                <a:latin typeface="楷体" panose="02010609060101010101" pitchFamily="49" charset="-122"/>
                <a:ea typeface="楷体" panose="02010609060101010101" pitchFamily="49" charset="-122"/>
              </a:rPr>
              <a:t>则是</a:t>
            </a:r>
            <a:r>
              <a:rPr lang="zh-CN" altLang="en-US" sz="3200" dirty="0">
                <a:solidFill>
                  <a:srgbClr val="FF0000"/>
                </a:solidFill>
                <a:latin typeface="楷体" panose="02010609060101010101" pitchFamily="49" charset="-122"/>
                <a:ea typeface="楷体" panose="02010609060101010101" pitchFamily="49" charset="-122"/>
              </a:rPr>
              <a:t>用祈祷支持我的武力</a:t>
            </a:r>
            <a:r>
              <a:rPr lang="zh-CN" altLang="en-US" sz="3200" dirty="0">
                <a:latin typeface="楷体" panose="02010609060101010101" pitchFamily="49" charset="-122"/>
                <a:ea typeface="楷体" panose="02010609060101010101" pitchFamily="49" charset="-122"/>
              </a:rPr>
              <a:t>。</a:t>
            </a:r>
            <a:r>
              <a:rPr lang="en-US" altLang="zh-CN" sz="3200" dirty="0" smtClean="0">
                <a:latin typeface="楷体" panose="02010609060101010101" pitchFamily="49" charset="-122"/>
                <a:ea typeface="楷体" panose="02010609060101010101" pitchFamily="49" charset="-122"/>
              </a:rPr>
              <a:t>”</a:t>
            </a:r>
            <a:r>
              <a:rPr lang="en-US" altLang="zh-CN" sz="3200" dirty="0">
                <a:latin typeface="宋体" panose="02010600030101010101" pitchFamily="2" charset="-122"/>
                <a:cs typeface="宋体" panose="02010600030101010101" pitchFamily="2" charset="-122"/>
              </a:rPr>
              <a:t> </a:t>
            </a:r>
            <a:endParaRPr lang="en-US" altLang="zh-CN" sz="3200" dirty="0" smtClean="0">
              <a:latin typeface="宋体" panose="02010600030101010101" pitchFamily="2" charset="-122"/>
              <a:cs typeface="宋体" panose="02010600030101010101" pitchFamily="2" charset="-122"/>
            </a:endParaRPr>
          </a:p>
          <a:p>
            <a:r>
              <a:rPr lang="en-US" altLang="zh-CN" sz="2800" dirty="0">
                <a:latin typeface="宋体" panose="02010600030101010101" pitchFamily="2" charset="-122"/>
              </a:rPr>
              <a:t> </a:t>
            </a:r>
            <a:r>
              <a:rPr lang="en-US" altLang="zh-CN" sz="2800" dirty="0" smtClean="0">
                <a:latin typeface="楷体" panose="02010609060101010101" pitchFamily="49" charset="-122"/>
                <a:ea typeface="楷体" panose="02010609060101010101" pitchFamily="49" charset="-122"/>
              </a:rPr>
              <a:t>——</a:t>
            </a:r>
            <a:r>
              <a:rPr lang="zh-CN" altLang="en-US" sz="2800" dirty="0">
                <a:latin typeface="楷体" panose="02010609060101010101" pitchFamily="49" charset="-122"/>
                <a:ea typeface="楷体" panose="02010609060101010101" pitchFamily="49" charset="-122"/>
              </a:rPr>
              <a:t>潘振刚《查理大帝军事征战与基督教关系浅析》</a:t>
            </a:r>
            <a:r>
              <a:rPr lang="en-US" altLang="zh-CN" sz="2800" dirty="0">
                <a:latin typeface="楷体" panose="02010609060101010101" pitchFamily="49" charset="-122"/>
                <a:ea typeface="楷体" panose="02010609060101010101" pitchFamily="49" charset="-122"/>
              </a:rPr>
              <a:t>    </a:t>
            </a:r>
            <a:endParaRPr lang="zh-CN" altLang="en-US" sz="2800" dirty="0">
              <a:latin typeface="楷体" panose="02010609060101010101" pitchFamily="49" charset="-122"/>
              <a:ea typeface="楷体" panose="02010609060101010101" pitchFamily="49" charset="-122"/>
            </a:endParaRPr>
          </a:p>
        </p:txBody>
      </p:sp>
      <p:sp>
        <p:nvSpPr>
          <p:cNvPr id="7" name="文本框 6"/>
          <p:cNvSpPr txBox="1"/>
          <p:nvPr/>
        </p:nvSpPr>
        <p:spPr>
          <a:xfrm>
            <a:off x="2855119" y="5599469"/>
            <a:ext cx="8368048" cy="646331"/>
          </a:xfrm>
          <a:prstGeom prst="rect">
            <a:avLst/>
          </a:prstGeom>
          <a:noFill/>
          <a:ln w="9525">
            <a:noFill/>
          </a:ln>
        </p:spPr>
        <p:txBody>
          <a:bodyPr wrap="square" anchor="t">
            <a:spAutoFit/>
          </a:bodyPr>
          <a:lstStyle/>
          <a:p>
            <a:r>
              <a:rPr lang="zh-CN" altLang="en-US" sz="3600" b="1" dirty="0">
                <a:solidFill>
                  <a:srgbClr val="FF0000"/>
                </a:solidFill>
                <a:latin typeface="楷体" panose="02010609060101010101" pitchFamily="49" charset="-122"/>
                <a:ea typeface="楷体" panose="02010609060101010101" pitchFamily="49" charset="-122"/>
              </a:rPr>
              <a:t>王权与教权</a:t>
            </a:r>
            <a:r>
              <a:rPr lang="zh-CN" altLang="en-US" sz="3600" b="1" dirty="0" smtClean="0">
                <a:solidFill>
                  <a:srgbClr val="FF0000"/>
                </a:solidFill>
                <a:latin typeface="楷体" panose="02010609060101010101" pitchFamily="49" charset="-122"/>
                <a:ea typeface="楷体" panose="02010609060101010101" pitchFamily="49" charset="-122"/>
              </a:rPr>
              <a:t>的相互配合，王权高于教权。</a:t>
            </a:r>
            <a:endParaRPr lang="zh-CN" altLang="en-US" sz="3600" b="1" dirty="0">
              <a:solidFill>
                <a:srgbClr val="FF0000"/>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t="11500"/>
          <a:stretch>
            <a:fillRect/>
          </a:stretch>
        </p:blipFill>
        <p:spPr>
          <a:xfrm>
            <a:off x="2028041" y="252455"/>
            <a:ext cx="7314218" cy="5528270"/>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3038866" y="5714518"/>
            <a:ext cx="6207148" cy="1200329"/>
          </a:xfrm>
          <a:prstGeom prst="rect">
            <a:avLst/>
          </a:prstGeom>
        </p:spPr>
        <p:txBody>
          <a:bodyPr wrap="none">
            <a:spAutoFit/>
          </a:bodyPr>
          <a:lstStyle/>
          <a:p>
            <a:r>
              <a:rPr lang="en-US" altLang="zh-CN" sz="3600" b="1" dirty="0" smtClean="0">
                <a:latin typeface="楷体" panose="02010609060101010101" pitchFamily="49" charset="-122"/>
                <a:ea typeface="楷体" panose="02010609060101010101" pitchFamily="49" charset="-122"/>
                <a:sym typeface="+mn-ea"/>
              </a:rPr>
              <a:t>     《</a:t>
            </a:r>
            <a:r>
              <a:rPr lang="zh-CN" altLang="en-US" sz="3600" b="1" dirty="0" smtClean="0">
                <a:latin typeface="楷体" panose="02010609060101010101" pitchFamily="49" charset="-122"/>
                <a:ea typeface="楷体" panose="02010609060101010101" pitchFamily="49" charset="-122"/>
                <a:sym typeface="+mn-ea"/>
              </a:rPr>
              <a:t>查理加冕</a:t>
            </a:r>
            <a:r>
              <a:rPr lang="en-US" altLang="zh-CN" sz="3600" b="1" dirty="0" smtClean="0">
                <a:latin typeface="楷体" panose="02010609060101010101" pitchFamily="49" charset="-122"/>
                <a:ea typeface="楷体" panose="02010609060101010101" pitchFamily="49" charset="-122"/>
                <a:sym typeface="+mn-ea"/>
              </a:rPr>
              <a:t>》</a:t>
            </a:r>
          </a:p>
          <a:p>
            <a:r>
              <a:rPr lang="en-US" altLang="zh-CN" sz="3600" b="1" dirty="0" smtClean="0">
                <a:latin typeface="楷体" panose="02010609060101010101" pitchFamily="49" charset="-122"/>
                <a:ea typeface="楷体" panose="02010609060101010101" pitchFamily="49" charset="-122"/>
                <a:sym typeface="+mn-ea"/>
              </a:rPr>
              <a:t>——</a:t>
            </a:r>
            <a:r>
              <a:rPr lang="zh-CN" altLang="en-US" sz="3600" b="1" dirty="0" smtClean="0">
                <a:latin typeface="楷体" panose="02010609060101010101" pitchFamily="49" charset="-122"/>
                <a:ea typeface="楷体" panose="02010609060101010101" pitchFamily="49" charset="-122"/>
                <a:sym typeface="+mn-ea"/>
              </a:rPr>
              <a:t>王权</a:t>
            </a:r>
            <a:r>
              <a:rPr lang="zh-CN" altLang="en-US" sz="3600" b="1" dirty="0">
                <a:latin typeface="楷体" panose="02010609060101010101" pitchFamily="49" charset="-122"/>
                <a:ea typeface="楷体" panose="02010609060101010101" pitchFamily="49" charset="-122"/>
                <a:sym typeface="+mn-ea"/>
              </a:rPr>
              <a:t>与教权结成</a:t>
            </a:r>
            <a:r>
              <a:rPr lang="zh-CN" altLang="en-US" sz="3600" b="1" dirty="0">
                <a:solidFill>
                  <a:srgbClr val="FF0000"/>
                </a:solidFill>
                <a:latin typeface="楷体" panose="02010609060101010101" pitchFamily="49" charset="-122"/>
                <a:ea typeface="楷体" panose="02010609060101010101" pitchFamily="49" charset="-122"/>
                <a:sym typeface="+mn-ea"/>
              </a:rPr>
              <a:t>政治联盟</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99262" y="1185598"/>
            <a:ext cx="5784850" cy="4374515"/>
            <a:chOff x="3300095" y="1097915"/>
            <a:chExt cx="5784850" cy="4374515"/>
          </a:xfrm>
        </p:grpSpPr>
        <p:pic>
          <p:nvPicPr>
            <p:cNvPr id="3" name="图片 5" descr="IMG_256"/>
            <p:cNvPicPr>
              <a:picLocks noChangeAspect="1"/>
            </p:cNvPicPr>
            <p:nvPr/>
          </p:nvPicPr>
          <p:blipFill>
            <a:blip r:embed="rId3" cstate="print"/>
            <a:stretch>
              <a:fillRect/>
            </a:stretch>
          </p:blipFill>
          <p:spPr>
            <a:xfrm>
              <a:off x="3300095" y="1120140"/>
              <a:ext cx="5784850" cy="4284345"/>
            </a:xfrm>
            <a:prstGeom prst="rect">
              <a:avLst/>
            </a:prstGeom>
            <a:noFill/>
            <a:ln w="25400">
              <a:solidFill>
                <a:schemeClr val="tx1"/>
              </a:solidFill>
            </a:ln>
          </p:spPr>
        </p:pic>
        <p:pic>
          <p:nvPicPr>
            <p:cNvPr id="4" name="图片 3" descr="红桃K.webp"/>
            <p:cNvPicPr>
              <a:picLocks noChangeAspect="1"/>
            </p:cNvPicPr>
            <p:nvPr>
              <p:custDataLst>
                <p:tags r:id="rId1"/>
              </p:custDataLst>
            </p:nvPr>
          </p:nvPicPr>
          <p:blipFill>
            <a:blip r:embed="rId4"/>
            <a:stretch>
              <a:fillRect/>
            </a:stretch>
          </p:blipFill>
          <p:spPr>
            <a:xfrm>
              <a:off x="6138545" y="1097915"/>
              <a:ext cx="2946400" cy="4374515"/>
            </a:xfrm>
            <a:prstGeom prst="rect">
              <a:avLst/>
            </a:prstGeom>
            <a:effectLst>
              <a:softEdge rad="12700"/>
            </a:effectLst>
          </p:spPr>
        </p:pic>
      </p:grpSp>
      <p:pic>
        <p:nvPicPr>
          <p:cNvPr id="17" name="图形 16"/>
          <p:cNvPicPr>
            <a:picLocks noChangeAspect="1"/>
          </p:cNvPicPr>
          <p:nvPr/>
        </p:nvPicPr>
        <p:blipFill>
          <a:blip r:embed="rId5" cstate="print">
            <a:lum bright="42000"/>
          </a:blip>
          <a:srcRect b="19007"/>
          <a:stretch>
            <a:fillRect/>
          </a:stretch>
        </p:blipFill>
        <p:spPr>
          <a:xfrm>
            <a:off x="0" y="6245860"/>
            <a:ext cx="121920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2078" y="1550661"/>
            <a:ext cx="10492236" cy="2923877"/>
          </a:xfrm>
          <a:prstGeom prst="rect">
            <a:avLst/>
          </a:prstGeom>
          <a:noFill/>
        </p:spPr>
        <p:txBody>
          <a:bodyPr wrap="square" rtlCol="0">
            <a:spAutoFit/>
          </a:bodyPr>
          <a:lstStyle/>
          <a:p>
            <a:r>
              <a:rPr lang="zh-CN" altLang="en-US" sz="2800" dirty="0" smtClean="0">
                <a:latin typeface="黑体" panose="02010609060101010101" pitchFamily="49" charset="-122"/>
                <a:ea typeface="黑体" panose="02010609060101010101" pitchFamily="49" charset="-122"/>
              </a:rPr>
              <a:t>材料七</a:t>
            </a:r>
            <a:endParaRPr lang="en-US" altLang="zh-CN" sz="2800" dirty="0" smtClean="0">
              <a:latin typeface="黑体" panose="02010609060101010101" pitchFamily="49" charset="-122"/>
              <a:ea typeface="黑体" panose="02010609060101010101" pitchFamily="49" charset="-122"/>
            </a:endParaRPr>
          </a:p>
          <a:p>
            <a:r>
              <a:rPr lang="en-US" altLang="zh-CN" sz="2800" dirty="0">
                <a:latin typeface="黑体" panose="02010609060101010101" pitchFamily="49" charset="-122"/>
                <a:ea typeface="黑体" panose="02010609060101010101" pitchFamily="49" charset="-122"/>
              </a:rPr>
              <a:t> </a:t>
            </a:r>
            <a:r>
              <a:rPr lang="en-US" altLang="zh-CN" sz="2800" dirty="0" smtClean="0">
                <a:latin typeface="黑体" panose="02010609060101010101" pitchFamily="49" charset="-122"/>
                <a:ea typeface="黑体" panose="02010609060101010101" pitchFamily="49" charset="-122"/>
              </a:rPr>
              <a:t>    </a:t>
            </a:r>
            <a:r>
              <a:rPr lang="zh-CN" altLang="en-US" sz="3200" dirty="0" smtClean="0">
                <a:latin typeface="楷体" panose="02010609060101010101" pitchFamily="49" charset="-122"/>
                <a:ea typeface="楷体" panose="02010609060101010101" pitchFamily="49" charset="-122"/>
              </a:rPr>
              <a:t>查理</a:t>
            </a:r>
            <a:r>
              <a:rPr lang="zh-CN" altLang="en-US" sz="3200" dirty="0">
                <a:latin typeface="楷体" panose="02010609060101010101" pitchFamily="49" charset="-122"/>
                <a:ea typeface="楷体" panose="02010609060101010101" pitchFamily="49" charset="-122"/>
              </a:rPr>
              <a:t>在位期间，对</a:t>
            </a:r>
            <a:r>
              <a:rPr lang="zh-CN" altLang="en-US" sz="3200" dirty="0">
                <a:solidFill>
                  <a:srgbClr val="FF0000"/>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rPr>
              <a:t>宗教活动控制的更加严密控制</a:t>
            </a:r>
            <a:r>
              <a:rPr lang="zh-CN" altLang="en-US" sz="3200" dirty="0">
                <a:latin typeface="楷体" panose="02010609060101010101" pitchFamily="49" charset="-122"/>
                <a:ea typeface="楷体" panose="02010609060101010101" pitchFamily="49" charset="-122"/>
              </a:rPr>
              <a:t>，他</a:t>
            </a:r>
            <a:r>
              <a:rPr lang="zh-CN" altLang="en-US" sz="3200" dirty="0">
                <a:solidFill>
                  <a:srgbClr val="FF0000"/>
                </a:solidFill>
                <a:latin typeface="楷体" panose="02010609060101010101" pitchFamily="49" charset="-122"/>
                <a:ea typeface="楷体" panose="02010609060101010101" pitchFamily="49" charset="-122"/>
              </a:rPr>
              <a:t>亲自主持了</a:t>
            </a:r>
            <a:r>
              <a:rPr lang="en-US" altLang="zh-CN" sz="3200" dirty="0">
                <a:solidFill>
                  <a:srgbClr val="FF0000"/>
                </a:solidFill>
                <a:latin typeface="楷体" panose="02010609060101010101" pitchFamily="49" charset="-122"/>
                <a:ea typeface="楷体" panose="02010609060101010101" pitchFamily="49" charset="-122"/>
              </a:rPr>
              <a:t>16</a:t>
            </a:r>
            <a:r>
              <a:rPr lang="zh-CN" altLang="en-US" sz="3200" dirty="0">
                <a:solidFill>
                  <a:srgbClr val="FF0000"/>
                </a:solidFill>
                <a:latin typeface="楷体" panose="02010609060101010101" pitchFamily="49" charset="-122"/>
                <a:ea typeface="楷体" panose="02010609060101010101" pitchFamily="49" charset="-122"/>
              </a:rPr>
              <a:t>次宗教会议</a:t>
            </a:r>
            <a:r>
              <a:rPr lang="en-US" altLang="zh-CN" sz="3200" dirty="0">
                <a:latin typeface="楷体" panose="02010609060101010101" pitchFamily="49" charset="-122"/>
                <a:ea typeface="楷体" panose="02010609060101010101" pitchFamily="49" charset="-122"/>
              </a:rPr>
              <a:t>……</a:t>
            </a:r>
            <a:r>
              <a:rPr lang="zh-CN" altLang="en-US" sz="3200" dirty="0">
                <a:latin typeface="楷体" panose="02010609060101010101" pitchFamily="49" charset="-122"/>
                <a:ea typeface="楷体" panose="02010609060101010101" pitchFamily="49" charset="-122"/>
              </a:rPr>
              <a:t>（他）把</a:t>
            </a:r>
            <a:r>
              <a:rPr lang="zh-CN" altLang="en-US" sz="3200" dirty="0">
                <a:solidFill>
                  <a:srgbClr val="FF0000"/>
                </a:solidFill>
                <a:latin typeface="楷体" panose="02010609060101010101" pitchFamily="49" charset="-122"/>
                <a:ea typeface="楷体" panose="02010609060101010101" pitchFamily="49" charset="-122"/>
              </a:rPr>
              <a:t>任命主教</a:t>
            </a:r>
            <a:r>
              <a:rPr lang="zh-CN" altLang="en-US" sz="3200" dirty="0">
                <a:latin typeface="楷体" panose="02010609060101010101" pitchFamily="49" charset="-122"/>
                <a:ea typeface="楷体" panose="02010609060101010101" pitchFamily="49" charset="-122"/>
              </a:rPr>
              <a:t>作为国王的特权</a:t>
            </a:r>
            <a:r>
              <a:rPr lang="en-US" altLang="zh-CN" sz="3200" dirty="0">
                <a:latin typeface="楷体" panose="02010609060101010101" pitchFamily="49" charset="-122"/>
                <a:ea typeface="楷体" panose="02010609060101010101" pitchFamily="49" charset="-122"/>
              </a:rPr>
              <a:t>……</a:t>
            </a:r>
            <a:r>
              <a:rPr lang="zh-CN" altLang="en-US" sz="3200" dirty="0">
                <a:latin typeface="楷体" panose="02010609060101010101" pitchFamily="49" charset="-122"/>
                <a:ea typeface="楷体" panose="02010609060101010101" pitchFamily="49" charset="-122"/>
              </a:rPr>
              <a:t>在他统治后期，就</a:t>
            </a:r>
            <a:r>
              <a:rPr lang="zh-CN" altLang="en-US" sz="3200" dirty="0">
                <a:solidFill>
                  <a:srgbClr val="FF0000"/>
                </a:solidFill>
                <a:latin typeface="楷体" panose="02010609060101010101" pitchFamily="49" charset="-122"/>
                <a:ea typeface="楷体" panose="02010609060101010101" pitchFamily="49" charset="-122"/>
              </a:rPr>
              <a:t>合并了一批修道院</a:t>
            </a:r>
            <a:r>
              <a:rPr lang="zh-CN" altLang="en-US" sz="3200" dirty="0">
                <a:latin typeface="楷体" panose="02010609060101010101" pitchFamily="49" charset="-122"/>
                <a:ea typeface="楷体" panose="02010609060101010101" pitchFamily="49" charset="-122"/>
              </a:rPr>
              <a:t>，把他们的</a:t>
            </a:r>
            <a:r>
              <a:rPr lang="zh-CN" altLang="en-US" sz="3200" dirty="0">
                <a:solidFill>
                  <a:srgbClr val="FF0000"/>
                </a:solidFill>
                <a:latin typeface="楷体" panose="02010609060101010101" pitchFamily="49" charset="-122"/>
                <a:ea typeface="楷体" panose="02010609060101010101" pitchFamily="49" charset="-122"/>
              </a:rPr>
              <a:t>财产收归皇帝所有</a:t>
            </a:r>
            <a:r>
              <a:rPr lang="zh-CN" altLang="en-US" sz="3200" dirty="0" smtClean="0">
                <a:latin typeface="楷体" panose="02010609060101010101" pitchFamily="49" charset="-122"/>
                <a:ea typeface="楷体" panose="02010609060101010101" pitchFamily="49" charset="-122"/>
              </a:rPr>
              <a:t>。</a:t>
            </a:r>
            <a:endParaRPr lang="en-US" altLang="zh-CN" sz="2800" dirty="0" smtClean="0">
              <a:latin typeface="宋体" panose="02010600030101010101" pitchFamily="2" charset="-122"/>
              <a:cs typeface="宋体" panose="02010600030101010101" pitchFamily="2" charset="-122"/>
            </a:endParaRPr>
          </a:p>
          <a:p>
            <a:pPr algn="r"/>
            <a:r>
              <a:rPr lang="en-US" altLang="zh-CN" sz="2800" dirty="0" smtClean="0">
                <a:latin typeface="宋体" panose="02010600030101010101" pitchFamily="2" charset="-122"/>
                <a:cs typeface="宋体" panose="02010600030101010101" pitchFamily="2" charset="-122"/>
              </a:rPr>
              <a:t>  </a:t>
            </a:r>
            <a:r>
              <a:rPr lang="en-US" altLang="zh-CN" sz="2800" dirty="0">
                <a:latin typeface="楷体" panose="02010609060101010101" pitchFamily="49" charset="-122"/>
                <a:ea typeface="楷体" panose="02010609060101010101" pitchFamily="49" charset="-122"/>
              </a:rPr>
              <a:t>——</a:t>
            </a:r>
            <a:r>
              <a:rPr lang="zh-CN" altLang="en-US" sz="2800" dirty="0">
                <a:latin typeface="楷体" panose="02010609060101010101" pitchFamily="49" charset="-122"/>
                <a:ea typeface="楷体" panose="02010609060101010101" pitchFamily="49" charset="-122"/>
              </a:rPr>
              <a:t>裴耀鼎《论法兰克王国宗教与政治的关系》</a:t>
            </a:r>
          </a:p>
        </p:txBody>
      </p:sp>
      <p:pic>
        <p:nvPicPr>
          <p:cNvPr id="17" name="图形 16"/>
          <p:cNvPicPr>
            <a:picLocks noChangeAspect="1"/>
          </p:cNvPicPr>
          <p:nvPr/>
        </p:nvPicPr>
        <p:blipFill>
          <a:blip r:embed="rId2" cstate="print">
            <a:lum bright="42000"/>
          </a:blip>
          <a:srcRect b="19007"/>
          <a:stretch>
            <a:fillRect/>
          </a:stretch>
        </p:blipFill>
        <p:spPr>
          <a:xfrm>
            <a:off x="0" y="6217285"/>
            <a:ext cx="121920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9986"/>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681803" y="819425"/>
            <a:ext cx="4412801" cy="47639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文本占位符 169985"/>
          <p:cNvSpPr txBox="1">
            <a:spLocks noChangeArrowheads="1"/>
          </p:cNvSpPr>
          <p:nvPr/>
        </p:nvSpPr>
        <p:spPr>
          <a:xfrm>
            <a:off x="5314408" y="1125035"/>
            <a:ext cx="6701639" cy="44576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0000"/>
              </a:buClr>
              <a:buFont typeface="Wingdings" panose="05000000000000000000" pitchFamily="2" charset="2"/>
              <a:buChar char="p"/>
            </a:pPr>
            <a:r>
              <a:rPr lang="zh-CN" altLang="en-US" b="1" dirty="0" smtClean="0">
                <a:solidFill>
                  <a:srgbClr val="0000CC"/>
                </a:solidFill>
                <a:latin typeface="宋体" panose="02010600030101010101" pitchFamily="2" charset="-122"/>
                <a:ea typeface="楷体_GB2312"/>
                <a:cs typeface="楷体_GB2312"/>
              </a:rPr>
              <a:t>查理曼帝国的分裂</a:t>
            </a:r>
            <a:endParaRPr lang="en-US" altLang="zh-CN" b="1" dirty="0" smtClean="0">
              <a:solidFill>
                <a:srgbClr val="0000CC"/>
              </a:solidFill>
              <a:latin typeface="宋体" panose="02010600030101010101" pitchFamily="2" charset="-122"/>
              <a:ea typeface="楷体_GB2312"/>
              <a:cs typeface="楷体_GB2312"/>
            </a:endParaRPr>
          </a:p>
          <a:p>
            <a:pPr>
              <a:buClr>
                <a:srgbClr val="0000CC"/>
              </a:buClr>
              <a:buFont typeface="Wingdings" panose="05000000000000000000" pitchFamily="2" charset="2"/>
              <a:buChar char="n"/>
            </a:pPr>
            <a:endParaRPr lang="en-US" altLang="zh-CN" sz="1000" b="1" dirty="0" smtClean="0">
              <a:latin typeface="楷体_GB2312"/>
              <a:ea typeface="楷体_GB2312"/>
              <a:cs typeface="楷体_GB2312"/>
            </a:endParaRPr>
          </a:p>
          <a:p>
            <a:pPr marL="0" indent="0">
              <a:buClr>
                <a:srgbClr val="0000CC"/>
              </a:buClr>
              <a:buNone/>
            </a:pPr>
            <a:r>
              <a:rPr lang="en-US" altLang="zh-CN" b="1" dirty="0" smtClean="0">
                <a:latin typeface="楷体_GB2312"/>
                <a:ea typeface="楷体_GB2312"/>
                <a:cs typeface="楷体_GB2312"/>
              </a:rPr>
              <a:t>    843</a:t>
            </a:r>
            <a:r>
              <a:rPr lang="zh-CN" altLang="en-US" b="1" dirty="0" smtClean="0">
                <a:latin typeface="楷体_GB2312"/>
                <a:ea typeface="楷体_GB2312"/>
                <a:cs typeface="楷体_GB2312"/>
              </a:rPr>
              <a:t>年，查理的三个孙子在凡尔登缔结条约，将帝国一分为三，形成以后德意志、法兰西、意大利三个国家的雏形。</a:t>
            </a:r>
            <a:endParaRPr lang="en-US" altLang="zh-CN" b="1" dirty="0" smtClean="0">
              <a:latin typeface="楷体_GB2312"/>
              <a:ea typeface="楷体_GB2312"/>
              <a:cs typeface="楷体_GB2312"/>
            </a:endParaRPr>
          </a:p>
          <a:p>
            <a:pPr>
              <a:buClr>
                <a:srgbClr val="FF0000"/>
              </a:buClr>
              <a:buFont typeface="Wingdings" panose="05000000000000000000" pitchFamily="2" charset="2"/>
              <a:buChar char="ü"/>
            </a:pPr>
            <a:r>
              <a:rPr lang="zh-CN" altLang="en-US" sz="2400" dirty="0" smtClean="0">
                <a:ea typeface="仿宋_GB2312"/>
                <a:cs typeface="仿宋_GB2312"/>
              </a:rPr>
              <a:t>东法兰克王国（德）</a:t>
            </a:r>
            <a:endParaRPr lang="en-US" altLang="zh-CN" sz="2400" dirty="0" smtClean="0">
              <a:ea typeface="仿宋_GB2312"/>
              <a:cs typeface="仿宋_GB2312"/>
            </a:endParaRPr>
          </a:p>
          <a:p>
            <a:pPr>
              <a:buClr>
                <a:srgbClr val="FF0000"/>
              </a:buClr>
              <a:buFont typeface="Wingdings" panose="05000000000000000000" pitchFamily="2" charset="2"/>
              <a:buChar char="ü"/>
            </a:pPr>
            <a:r>
              <a:rPr lang="zh-CN" altLang="en-US" sz="2400" dirty="0">
                <a:ea typeface="仿宋_GB2312"/>
                <a:cs typeface="仿宋_GB2312"/>
              </a:rPr>
              <a:t>中法兰克王国（意）</a:t>
            </a:r>
          </a:p>
          <a:p>
            <a:pPr>
              <a:buClr>
                <a:srgbClr val="FF0000"/>
              </a:buClr>
              <a:buFont typeface="Wingdings" panose="05000000000000000000" pitchFamily="2" charset="2"/>
              <a:buChar char="ü"/>
            </a:pPr>
            <a:r>
              <a:rPr lang="zh-CN" altLang="en-US" sz="2400" dirty="0" smtClean="0">
                <a:ea typeface="仿宋_GB2312"/>
                <a:cs typeface="仿宋_GB2312"/>
              </a:rPr>
              <a:t>西法兰克王国（法）</a:t>
            </a:r>
          </a:p>
        </p:txBody>
      </p:sp>
      <p:pic>
        <p:nvPicPr>
          <p:cNvPr id="17" name="图形 16"/>
          <p:cNvPicPr>
            <a:picLocks noChangeAspect="1"/>
          </p:cNvPicPr>
          <p:nvPr/>
        </p:nvPicPr>
        <p:blipFill>
          <a:blip r:embed="rId3" cstate="print">
            <a:lum bright="42000"/>
          </a:blip>
          <a:srcRect b="19007"/>
          <a:stretch>
            <a:fillRect/>
          </a:stretch>
        </p:blipFill>
        <p:spPr>
          <a:xfrm>
            <a:off x="0" y="6236335"/>
            <a:ext cx="121920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6778" y="1318547"/>
            <a:ext cx="11378443" cy="2431435"/>
          </a:xfrm>
          <a:prstGeom prst="rect">
            <a:avLst/>
          </a:prstGeom>
        </p:spPr>
        <p:txBody>
          <a:bodyPr wrap="square">
            <a:spAutoFit/>
          </a:bodyPr>
          <a:lstStyle/>
          <a:p>
            <a:r>
              <a:rPr lang="zh-CN" altLang="en-US" sz="2800" dirty="0" smtClean="0">
                <a:latin typeface="黑体" panose="02010609060101010101" pitchFamily="49" charset="-122"/>
                <a:ea typeface="黑体" panose="02010609060101010101" pitchFamily="49" charset="-122"/>
              </a:rPr>
              <a:t>材料八 </a:t>
            </a:r>
            <a:endParaRPr lang="zh-CN" altLang="en-US" sz="2800" dirty="0">
              <a:latin typeface="黑体" panose="02010609060101010101" pitchFamily="49" charset="-122"/>
              <a:ea typeface="黑体" panose="02010609060101010101" pitchFamily="49" charset="-122"/>
            </a:endParaRPr>
          </a:p>
          <a:p>
            <a:r>
              <a:rPr lang="zh-CN" altLang="en-US" sz="3200" dirty="0">
                <a:latin typeface="楷体" panose="02010609060101010101" pitchFamily="49" charset="-122"/>
                <a:ea typeface="楷体" panose="02010609060101010101" pitchFamily="49" charset="-122"/>
              </a:rPr>
              <a:t>    教皇企图</a:t>
            </a:r>
            <a:r>
              <a:rPr lang="zh-CN" altLang="en-US" sz="3200" dirty="0">
                <a:solidFill>
                  <a:srgbClr val="FF0000"/>
                </a:solidFill>
                <a:latin typeface="楷体" panose="02010609060101010101" pitchFamily="49" charset="-122"/>
                <a:ea typeface="楷体" panose="02010609060101010101" pitchFamily="49" charset="-122"/>
              </a:rPr>
              <a:t>利用“加冕”来加强独立性</a:t>
            </a:r>
            <a:r>
              <a:rPr lang="zh-CN" altLang="en-US" sz="3200" dirty="0">
                <a:latin typeface="楷体" panose="02010609060101010101" pitchFamily="49" charset="-122"/>
                <a:ea typeface="楷体" panose="02010609060101010101" pitchFamily="49" charset="-122"/>
              </a:rPr>
              <a:t>，表示教权高于王权。教皇尼古拉一世（</a:t>
            </a:r>
            <a:r>
              <a:rPr lang="en-US" altLang="zh-CN" sz="3200" dirty="0">
                <a:latin typeface="楷体" panose="02010609060101010101" pitchFamily="49" charset="-122"/>
                <a:ea typeface="楷体" panose="02010609060101010101" pitchFamily="49" charset="-122"/>
              </a:rPr>
              <a:t>858-867</a:t>
            </a:r>
            <a:r>
              <a:rPr lang="zh-CN" altLang="en-US" sz="3200" dirty="0">
                <a:latin typeface="楷体" panose="02010609060101010101" pitchFamily="49" charset="-122"/>
                <a:ea typeface="楷体" panose="02010609060101010101" pitchFamily="49" charset="-122"/>
              </a:rPr>
              <a:t>年在位）说“</a:t>
            </a:r>
            <a:r>
              <a:rPr lang="zh-CN" altLang="en-US" sz="3200" dirty="0">
                <a:solidFill>
                  <a:srgbClr val="FF0000"/>
                </a:solidFill>
                <a:latin typeface="楷体" panose="02010609060101010101" pitchFamily="49" charset="-122"/>
                <a:ea typeface="楷体" panose="02010609060101010101" pitchFamily="49" charset="-122"/>
              </a:rPr>
              <a:t>任何人没有得到教皇的同意，都无权召开宗教会议</a:t>
            </a:r>
            <a:r>
              <a:rPr lang="zh-CN" altLang="en-US" sz="3200" dirty="0">
                <a:latin typeface="楷体" panose="02010609060101010101" pitchFamily="49" charset="-122"/>
                <a:ea typeface="楷体" panose="02010609060101010101" pitchFamily="49" charset="-122"/>
              </a:rPr>
              <a:t>。”</a:t>
            </a:r>
          </a:p>
          <a:p>
            <a:r>
              <a:rPr lang="en-US" altLang="zh-CN" sz="2800" dirty="0" smtClean="0">
                <a:latin typeface="宋体" panose="02010600030101010101" pitchFamily="2" charset="-122"/>
                <a:ea typeface="宋体" panose="02010600030101010101" pitchFamily="2" charset="-122"/>
                <a:cs typeface="宋体" panose="02010600030101010101" pitchFamily="2" charset="-122"/>
              </a:rPr>
              <a:t>                      ——</a:t>
            </a:r>
            <a:r>
              <a:rPr lang="zh-CN" altLang="en-US" sz="2800" dirty="0">
                <a:latin typeface="宋体" panose="02010600030101010101" pitchFamily="2" charset="-122"/>
                <a:ea typeface="宋体" panose="02010600030101010101" pitchFamily="2" charset="-122"/>
                <a:cs typeface="宋体" panose="02010600030101010101" pitchFamily="2" charset="-122"/>
              </a:rPr>
              <a:t>裴耀鼎《论法兰克王国宗教与政治的关系》</a:t>
            </a:r>
          </a:p>
        </p:txBody>
      </p:sp>
      <p:pic>
        <p:nvPicPr>
          <p:cNvPr id="17" name="图形 16"/>
          <p:cNvPicPr>
            <a:picLocks noChangeAspect="1"/>
          </p:cNvPicPr>
          <p:nvPr/>
        </p:nvPicPr>
        <p:blipFill>
          <a:blip r:embed="rId2" cstate="print">
            <a:lum bright="42000"/>
          </a:blip>
          <a:srcRect b="19007"/>
          <a:stretch>
            <a:fillRect/>
          </a:stretch>
        </p:blipFill>
        <p:spPr>
          <a:xfrm>
            <a:off x="0" y="6188710"/>
            <a:ext cx="12192000" cy="609600"/>
          </a:xfrm>
          <a:prstGeom prst="rect">
            <a:avLst/>
          </a:prstGeom>
        </p:spPr>
      </p:pic>
      <p:sp>
        <p:nvSpPr>
          <p:cNvPr id="4" name="矩形 3"/>
          <p:cNvSpPr/>
          <p:nvPr/>
        </p:nvSpPr>
        <p:spPr>
          <a:xfrm>
            <a:off x="3451414" y="4482738"/>
            <a:ext cx="5109091" cy="830997"/>
          </a:xfrm>
          <a:prstGeom prst="rect">
            <a:avLst/>
          </a:prstGeom>
        </p:spPr>
        <p:txBody>
          <a:bodyPr wrap="none">
            <a:spAutoFit/>
          </a:bodyPr>
          <a:lstStyle/>
          <a:p>
            <a:r>
              <a:rPr lang="zh-CN" altLang="en-US" sz="4800" dirty="0">
                <a:solidFill>
                  <a:srgbClr val="FF0000"/>
                </a:solidFill>
                <a:latin typeface="楷体" panose="02010609060101010101" pitchFamily="49" charset="-122"/>
                <a:ea typeface="楷体" panose="02010609060101010101" pitchFamily="49" charset="-122"/>
              </a:rPr>
              <a:t>教权想要超越王权</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5"/>
          <p:cNvPicPr>
            <a:picLocks noChangeAspect="1"/>
          </p:cNvPicPr>
          <p:nvPr/>
        </p:nvPicPr>
        <p:blipFill>
          <a:blip r:embed="rId2"/>
          <a:stretch>
            <a:fillRect/>
          </a:stretch>
        </p:blipFill>
        <p:spPr>
          <a:xfrm rot="1320000">
            <a:off x="2416058" y="2214215"/>
            <a:ext cx="2079952" cy="2816342"/>
          </a:xfrm>
          <a:prstGeom prst="rect">
            <a:avLst/>
          </a:prstGeom>
          <a:noFill/>
          <a:ln w="9525">
            <a:noFill/>
          </a:ln>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13699">
            <a:off x="7316941" y="1870401"/>
            <a:ext cx="1257300" cy="3829050"/>
          </a:xfrm>
          <a:prstGeom prst="rect">
            <a:avLst/>
          </a:prstGeom>
        </p:spPr>
      </p:pic>
      <p:sp>
        <p:nvSpPr>
          <p:cNvPr id="4" name="文本框 3"/>
          <p:cNvSpPr txBox="1"/>
          <p:nvPr/>
        </p:nvSpPr>
        <p:spPr>
          <a:xfrm>
            <a:off x="8622665" y="5542915"/>
            <a:ext cx="2951480" cy="645160"/>
          </a:xfrm>
          <a:prstGeom prst="rect">
            <a:avLst/>
          </a:prstGeom>
          <a:noFill/>
        </p:spPr>
        <p:txBody>
          <a:bodyPr wrap="square" rtlCol="0">
            <a:spAutoFit/>
            <a:scene3d>
              <a:camera prst="orthographicFront"/>
              <a:lightRig rig="threePt" dir="t"/>
            </a:scene3d>
          </a:bodyPr>
          <a:lstStyle/>
          <a:p>
            <a:r>
              <a:rPr lang="zh-CN" altLang="en-US" sz="3600" b="1">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rPr>
              <a:t>未完待续</a:t>
            </a:r>
            <a:r>
              <a:rPr lang="zh-CN" altLang="en-US" sz="3600" b="1">
                <a:solidFill>
                  <a:schemeClr val="accent1"/>
                </a:solidFill>
                <a:effectLst>
                  <a:outerShdw blurRad="38100" dist="25400" dir="5400000" algn="ctr" rotWithShape="0">
                    <a:srgbClr val="6E747A">
                      <a:alpha val="43000"/>
                    </a:srgbClr>
                  </a:outerShdw>
                </a:effectLst>
                <a:ea typeface="楷体" panose="02010609060101010101" pitchFamily="49" charset="-122"/>
                <a:cs typeface="Arial" panose="020B0604020202020204" pitchFamily="34" charset="0"/>
              </a:rPr>
              <a:t>……</a:t>
            </a:r>
          </a:p>
        </p:txBody>
      </p:sp>
      <p:sp>
        <p:nvSpPr>
          <p:cNvPr id="5" name="文本框 4"/>
          <p:cNvSpPr txBox="1"/>
          <p:nvPr/>
        </p:nvSpPr>
        <p:spPr>
          <a:xfrm>
            <a:off x="2352675" y="768350"/>
            <a:ext cx="7357110" cy="1014730"/>
          </a:xfrm>
          <a:prstGeom prst="rect">
            <a:avLst/>
          </a:prstGeom>
          <a:noFill/>
        </p:spPr>
        <p:txBody>
          <a:bodyPr wrap="square" rtlCol="0">
            <a:spAutoFit/>
            <a:scene3d>
              <a:camera prst="orthographicFront"/>
              <a:lightRig rig="threePt" dir="t"/>
            </a:scene3d>
          </a:bodyPr>
          <a:lstStyle/>
          <a:p>
            <a:r>
              <a:rPr lang="zh-CN" altLang="en-US" sz="6000" noProof="1">
                <a:ln>
                  <a:solidFill>
                    <a:sysClr val="windowText" lastClr="000000"/>
                  </a:solidFill>
                </a:ln>
                <a:solidFill>
                  <a:srgbClr val="FF0000"/>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rPr>
              <a:t>十字架</a:t>
            </a:r>
            <a:r>
              <a:rPr lang="zh-CN" altLang="en-US" sz="6000" noProof="1">
                <a:ln>
                  <a:solidFill>
                    <a:sysClr val="windowText" lastClr="000000"/>
                  </a:solidFill>
                </a:ln>
                <a:solidFill>
                  <a:schemeClr val="accent1"/>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rPr>
              <a:t>与利剑的故事</a:t>
            </a:r>
          </a:p>
        </p:txBody>
      </p:sp>
      <p:pic>
        <p:nvPicPr>
          <p:cNvPr id="17" name="图形 16"/>
          <p:cNvPicPr>
            <a:picLocks noChangeAspect="1"/>
          </p:cNvPicPr>
          <p:nvPr/>
        </p:nvPicPr>
        <p:blipFill>
          <a:blip r:embed="rId4" cstate="print">
            <a:lum bright="42000"/>
          </a:blip>
          <a:srcRect b="19007"/>
          <a:stretch>
            <a:fillRect/>
          </a:stretch>
        </p:blipFill>
        <p:spPr>
          <a:xfrm>
            <a:off x="0" y="6188075"/>
            <a:ext cx="121920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0"/>
          <p:cNvSpPr txBox="1"/>
          <p:nvPr/>
        </p:nvSpPr>
        <p:spPr>
          <a:xfrm>
            <a:off x="1081743" y="551704"/>
            <a:ext cx="10632140" cy="4524315"/>
          </a:xfrm>
          <a:prstGeom prst="rect">
            <a:avLst/>
          </a:prstGeom>
          <a:noFill/>
          <a:ln w="9525">
            <a:noFill/>
          </a:ln>
        </p:spPr>
        <p:txBody>
          <a:bodyPr wrap="square" anchor="t">
            <a:spAutoFit/>
          </a:bodyPr>
          <a:lstStyle/>
          <a:p>
            <a:r>
              <a:rPr lang="en-US" altLang="zh-CN" sz="3600" dirty="0" smtClean="0">
                <a:latin typeface="楷体" panose="02010609060101010101" pitchFamily="49" charset="-122"/>
                <a:ea typeface="楷体" panose="02010609060101010101" pitchFamily="49" charset="-122"/>
              </a:rPr>
              <a:t>    </a:t>
            </a:r>
            <a:r>
              <a:rPr lang="zh-CN" altLang="zh-CN" sz="3600" dirty="0" smtClean="0">
                <a:latin typeface="楷体" panose="02010609060101010101" pitchFamily="49" charset="-122"/>
                <a:ea typeface="楷体" panose="02010609060101010101" pitchFamily="49" charset="-122"/>
              </a:rPr>
              <a:t>同学们</a:t>
            </a:r>
            <a:r>
              <a:rPr lang="zh-CN" altLang="zh-CN" sz="3600" dirty="0">
                <a:latin typeface="楷体" panose="02010609060101010101" pitchFamily="49" charset="-122"/>
                <a:ea typeface="楷体" panose="02010609060101010101" pitchFamily="49" charset="-122"/>
              </a:rPr>
              <a:t>，</a:t>
            </a:r>
            <a:r>
              <a:rPr lang="zh-CN" altLang="zh-CN" sz="3600" dirty="0" smtClean="0">
                <a:latin typeface="楷体" panose="02010609060101010101" pitchFamily="49" charset="-122"/>
                <a:ea typeface="楷体" panose="02010609060101010101" pitchFamily="49" charset="-122"/>
              </a:rPr>
              <a:t>今天</a:t>
            </a:r>
            <a:r>
              <a:rPr lang="zh-CN" altLang="en-US" sz="3600" dirty="0">
                <a:latin typeface="楷体" panose="02010609060101010101" pitchFamily="49" charset="-122"/>
                <a:ea typeface="楷体" panose="02010609060101010101" pitchFamily="49" charset="-122"/>
              </a:rPr>
              <a:t>我们</a:t>
            </a:r>
            <a:r>
              <a:rPr lang="zh-CN" altLang="zh-CN" sz="3600" dirty="0" smtClean="0">
                <a:latin typeface="楷体" panose="02010609060101010101" pitchFamily="49" charset="-122"/>
                <a:ea typeface="楷体" panose="02010609060101010101" pitchFamily="49" charset="-122"/>
              </a:rPr>
              <a:t>一起</a:t>
            </a:r>
            <a:r>
              <a:rPr lang="zh-CN" altLang="zh-CN" sz="3600" dirty="0">
                <a:latin typeface="楷体" panose="02010609060101010101" pitchFamily="49" charset="-122"/>
                <a:ea typeface="楷体" panose="02010609060101010101" pitchFamily="49" charset="-122"/>
              </a:rPr>
              <a:t>学习了基督教的兴起以及法兰克王国兴衰史，使我们对欧洲中世纪前期的文明窥见一斑，</a:t>
            </a:r>
            <a:r>
              <a:rPr lang="zh-CN" altLang="zh-CN" sz="3600" dirty="0">
                <a:solidFill>
                  <a:srgbClr val="FF0000"/>
                </a:solidFill>
                <a:latin typeface="楷体" panose="02010609060101010101" pitchFamily="49" charset="-122"/>
                <a:ea typeface="楷体" panose="02010609060101010101" pitchFamily="49" charset="-122"/>
              </a:rPr>
              <a:t>中世纪绝不是简单的黑暗史</a:t>
            </a:r>
            <a:r>
              <a:rPr lang="zh-CN" altLang="zh-CN" sz="3600" dirty="0">
                <a:latin typeface="楷体" panose="02010609060101010101" pitchFamily="49" charset="-122"/>
                <a:ea typeface="楷体" panose="02010609060101010101" pitchFamily="49" charset="-122"/>
              </a:rPr>
              <a:t>，它也是西方的</a:t>
            </a:r>
            <a:r>
              <a:rPr lang="zh-CN" altLang="zh-CN" sz="3600" dirty="0">
                <a:solidFill>
                  <a:srgbClr val="FF0000"/>
                </a:solidFill>
                <a:latin typeface="楷体" panose="02010609060101010101" pitchFamily="49" charset="-122"/>
                <a:ea typeface="楷体" panose="02010609060101010101" pitchFamily="49" charset="-122"/>
              </a:rPr>
              <a:t>一个生机盎然的时代</a:t>
            </a:r>
            <a:r>
              <a:rPr lang="zh-CN" altLang="zh-CN" sz="3600" dirty="0">
                <a:latin typeface="楷体" panose="02010609060101010101" pitchFamily="49" charset="-122"/>
                <a:ea typeface="楷体" panose="02010609060101010101" pitchFamily="49" charset="-122"/>
              </a:rPr>
              <a:t>，法兰克人在这片废墟之上</a:t>
            </a:r>
            <a:r>
              <a:rPr lang="zh-CN" altLang="zh-CN" sz="3600" dirty="0">
                <a:solidFill>
                  <a:srgbClr val="FF0000"/>
                </a:solidFill>
                <a:latin typeface="楷体" panose="02010609060101010101" pitchFamily="49" charset="-122"/>
                <a:ea typeface="楷体" panose="02010609060101010101" pitchFamily="49" charset="-122"/>
              </a:rPr>
              <a:t>创造出了不同于古希腊、古罗马的文明</a:t>
            </a:r>
            <a:r>
              <a:rPr lang="zh-CN" altLang="zh-CN" sz="3600" dirty="0">
                <a:latin typeface="楷体" panose="02010609060101010101" pitchFamily="49" charset="-122"/>
                <a:ea typeface="楷体" panose="02010609060101010101" pitchFamily="49" charset="-122"/>
              </a:rPr>
              <a:t>，他推动欧洲人民</a:t>
            </a:r>
            <a:r>
              <a:rPr lang="zh-CN" altLang="zh-CN" sz="3600" dirty="0">
                <a:solidFill>
                  <a:srgbClr val="FF0000"/>
                </a:solidFill>
                <a:latin typeface="楷体" panose="02010609060101010101" pitchFamily="49" charset="-122"/>
                <a:ea typeface="楷体" panose="02010609060101010101" pitchFamily="49" charset="-122"/>
              </a:rPr>
              <a:t>走出蛮荒，创造出新文明</a:t>
            </a:r>
            <a:r>
              <a:rPr lang="zh-CN" altLang="zh-CN" sz="3600" dirty="0">
                <a:latin typeface="楷体" panose="02010609060101010101" pitchFamily="49" charset="-122"/>
                <a:ea typeface="楷体" panose="02010609060101010101" pitchFamily="49" charset="-122"/>
              </a:rPr>
              <a:t>，</a:t>
            </a:r>
            <a:r>
              <a:rPr lang="zh-CN" altLang="zh-CN" sz="3600" dirty="0">
                <a:solidFill>
                  <a:srgbClr val="FF0000"/>
                </a:solidFill>
                <a:latin typeface="楷体" panose="02010609060101010101" pitchFamily="49" charset="-122"/>
                <a:ea typeface="楷体" panose="02010609060101010101" pitchFamily="49" charset="-122"/>
              </a:rPr>
              <a:t>西方现代的蕴含契约精神的民主制度和宗教信仰都与这片土壤有着不可割舍的历史渊源</a:t>
            </a:r>
            <a:r>
              <a:rPr lang="zh-CN" altLang="zh-CN" sz="3600" dirty="0" smtClean="0">
                <a:latin typeface="楷体" panose="02010609060101010101" pitchFamily="49" charset="-122"/>
                <a:ea typeface="楷体" panose="02010609060101010101" pitchFamily="49" charset="-122"/>
              </a:rPr>
              <a:t>。</a:t>
            </a:r>
            <a:endParaRPr lang="zh-CN" altLang="en-US" sz="3600" dirty="0">
              <a:solidFill>
                <a:schemeClr val="tx1"/>
              </a:solidFill>
              <a:latin typeface="楷体" panose="02010609060101010101" pitchFamily="49" charset="-122"/>
              <a:ea typeface="楷体" panose="02010609060101010101" pitchFamily="49" charset="-122"/>
              <a:sym typeface="宋体" panose="02010600030101010101" pitchFamily="2" charset="-122"/>
            </a:endParaRPr>
          </a:p>
        </p:txBody>
      </p:sp>
      <p:sp>
        <p:nvSpPr>
          <p:cNvPr id="3" name="文本框 2"/>
          <p:cNvSpPr txBox="1"/>
          <p:nvPr/>
        </p:nvSpPr>
        <p:spPr>
          <a:xfrm>
            <a:off x="3594003" y="5171642"/>
            <a:ext cx="5320117" cy="646331"/>
          </a:xfrm>
          <a:prstGeom prst="rect">
            <a:avLst/>
          </a:prstGeom>
          <a:noFill/>
        </p:spPr>
        <p:txBody>
          <a:bodyPr wrap="square" rtlCol="0">
            <a:spAutoFit/>
            <a:scene3d>
              <a:camera prst="orthographicFront"/>
              <a:lightRig rig="threePt" dir="t"/>
            </a:scene3d>
          </a:bodyPr>
          <a:lstStyle/>
          <a:p>
            <a:r>
              <a:rPr lang="zh-CN" altLang="en-US" sz="3600" noProof="1">
                <a:solidFill>
                  <a:srgbClr val="FF0000"/>
                </a:solidFill>
                <a:latin typeface="楷体" panose="02010609060101010101" pitchFamily="49" charset="-122"/>
                <a:ea typeface="楷体" panose="02010609060101010101" pitchFamily="49" charset="-122"/>
                <a:cs typeface="楷体" panose="02010609060101010101" pitchFamily="49" charset="-122"/>
              </a:rPr>
              <a:t>“帝国废墟上的新</a:t>
            </a:r>
            <a:r>
              <a:rPr lang="zh-CN" altLang="en-US" sz="3600" noProof="1" smtClean="0">
                <a:solidFill>
                  <a:srgbClr val="FF0000"/>
                </a:solidFill>
                <a:latin typeface="楷体" panose="02010609060101010101" pitchFamily="49" charset="-122"/>
                <a:ea typeface="楷体" panose="02010609060101010101" pitchFamily="49" charset="-122"/>
                <a:cs typeface="楷体" panose="02010609060101010101" pitchFamily="49" charset="-122"/>
              </a:rPr>
              <a:t>文明”</a:t>
            </a:r>
            <a:endParaRPr lang="zh-CN" altLang="en-US" sz="3600" noProof="1">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pic>
        <p:nvPicPr>
          <p:cNvPr id="17" name="图形 16"/>
          <p:cNvPicPr>
            <a:picLocks noChangeAspect="1"/>
          </p:cNvPicPr>
          <p:nvPr/>
        </p:nvPicPr>
        <p:blipFill>
          <a:blip r:embed="rId2" cstate="print">
            <a:lum bright="42000"/>
          </a:blip>
          <a:srcRect b="19007"/>
          <a:stretch>
            <a:fillRect/>
          </a:stretch>
        </p:blipFill>
        <p:spPr>
          <a:xfrm>
            <a:off x="0" y="6198235"/>
            <a:ext cx="121920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198235"/>
            <a:ext cx="12192000" cy="609600"/>
          </a:xfrm>
          <a:prstGeom prst="rect">
            <a:avLst/>
          </a:prstGeom>
        </p:spPr>
      </p:pic>
      <p:pic>
        <p:nvPicPr>
          <p:cNvPr id="27" name="图片 26" descr="5d7578a7f73fefea809f2f8d9e4b4007"/>
          <p:cNvPicPr>
            <a:picLocks noChangeAspect="1"/>
          </p:cNvPicPr>
          <p:nvPr/>
        </p:nvPicPr>
        <p:blipFill>
          <a:blip r:embed="rId3" cstate="print"/>
          <a:stretch>
            <a:fillRect/>
          </a:stretch>
        </p:blipFill>
        <p:spPr>
          <a:xfrm>
            <a:off x="9396730" y="5943600"/>
            <a:ext cx="2796829" cy="964988"/>
          </a:xfrm>
          <a:prstGeom prst="rect">
            <a:avLst/>
          </a:prstGeom>
        </p:spPr>
      </p:pic>
      <p:sp>
        <p:nvSpPr>
          <p:cNvPr id="5" name="矩形 4"/>
          <p:cNvSpPr/>
          <p:nvPr/>
        </p:nvSpPr>
        <p:spPr>
          <a:xfrm>
            <a:off x="4065369" y="2519533"/>
            <a:ext cx="3644011" cy="1107996"/>
          </a:xfrm>
          <a:prstGeom prst="rect">
            <a:avLst/>
          </a:prstGeom>
          <a:noFill/>
        </p:spPr>
        <p:txBody>
          <a:bodyPr wrap="square" lIns="91440" tIns="45720" rIns="91440" bIns="45720">
            <a:spAutoFit/>
          </a:bodyPr>
          <a:lstStyle/>
          <a:p>
            <a:pPr algn="ctr"/>
            <a:r>
              <a:rPr lang="zh-CN" altLang="en-US" sz="6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说</a:t>
            </a:r>
            <a:r>
              <a:rPr lang="zh-CN" altLang="en-US" sz="6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课环节</a:t>
            </a:r>
            <a:endParaRPr lang="zh-CN" altLang="en-US" sz="6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198235"/>
            <a:ext cx="12192000" cy="609600"/>
          </a:xfrm>
          <a:prstGeom prst="rect">
            <a:avLst/>
          </a:prstGeom>
        </p:spPr>
      </p:pic>
      <p:pic>
        <p:nvPicPr>
          <p:cNvPr id="27" name="图片 26" descr="5d7578a7f73fefea809f2f8d9e4b4007"/>
          <p:cNvPicPr>
            <a:picLocks noChangeAspect="1"/>
          </p:cNvPicPr>
          <p:nvPr/>
        </p:nvPicPr>
        <p:blipFill>
          <a:blip r:embed="rId3" cstate="print"/>
          <a:stretch>
            <a:fillRect/>
          </a:stretch>
        </p:blipFill>
        <p:spPr>
          <a:xfrm>
            <a:off x="9396730" y="5943600"/>
            <a:ext cx="2796829" cy="964988"/>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0167" y="1550666"/>
            <a:ext cx="2871775" cy="4052394"/>
          </a:xfrm>
          <a:prstGeom prst="rect">
            <a:avLst/>
          </a:prstGeom>
        </p:spPr>
      </p:pic>
      <p:sp>
        <p:nvSpPr>
          <p:cNvPr id="3" name="矩形 2"/>
          <p:cNvSpPr/>
          <p:nvPr/>
        </p:nvSpPr>
        <p:spPr>
          <a:xfrm>
            <a:off x="4595003" y="2380668"/>
            <a:ext cx="6763110" cy="1568450"/>
          </a:xfrm>
          <a:prstGeom prst="rect">
            <a:avLst/>
          </a:prstGeom>
        </p:spPr>
        <p:txBody>
          <a:bodyPr wrap="square">
            <a:spAutoFit/>
          </a:bodyPr>
          <a:lstStyle/>
          <a:p>
            <a:pPr indent="304800" algn="just">
              <a:lnSpc>
                <a:spcPct val="150000"/>
              </a:lnSpc>
              <a:spcAft>
                <a:spcPts val="0"/>
              </a:spcAft>
              <a:tabLst>
                <a:tab pos="1065530" algn="l"/>
              </a:tabLst>
            </a:pPr>
            <a:r>
              <a:rPr lang="en-US" altLang="zh-CN" sz="3200" kern="100" dirty="0" smtClean="0">
                <a:latin typeface="楷体" panose="02010609060101010101" pitchFamily="49" charset="-122"/>
                <a:ea typeface="楷体" panose="02010609060101010101" pitchFamily="49" charset="-122"/>
                <a:cs typeface="华文楷体" panose="02010600040101010101" pitchFamily="2" charset="-122"/>
              </a:rPr>
              <a:t>  </a:t>
            </a:r>
            <a:r>
              <a:rPr lang="en-US" altLang="zh-CN" sz="3200" kern="100" dirty="0" err="1" smtClean="0">
                <a:latin typeface="楷体" panose="02010609060101010101" pitchFamily="49" charset="-122"/>
                <a:ea typeface="楷体" panose="02010609060101010101" pitchFamily="49" charset="-122"/>
                <a:cs typeface="华文楷体" panose="02010600040101010101" pitchFamily="2" charset="-122"/>
              </a:rPr>
              <a:t>通过基督教的传播</a:t>
            </a:r>
            <a:r>
              <a:rPr lang="en-US" altLang="zh-CN" sz="3200" kern="100" dirty="0" err="1">
                <a:latin typeface="楷体" panose="02010609060101010101" pitchFamily="49" charset="-122"/>
                <a:ea typeface="楷体" panose="02010609060101010101" pitchFamily="49" charset="-122"/>
                <a:cs typeface="华文楷体" panose="02010600040101010101" pitchFamily="2" charset="-122"/>
              </a:rPr>
              <a:t>和</a:t>
            </a:r>
            <a:r>
              <a:rPr lang="en-US" altLang="zh-CN" sz="3200" kern="100" dirty="0" err="1" smtClean="0">
                <a:latin typeface="楷体" panose="02010609060101010101" pitchFamily="49" charset="-122"/>
                <a:ea typeface="楷体" panose="02010609060101010101" pitchFamily="49" charset="-122"/>
                <a:cs typeface="华文楷体" panose="02010600040101010101" pitchFamily="2" charset="-122"/>
              </a:rPr>
              <a:t>封君封臣制，了解</a:t>
            </a:r>
            <a:r>
              <a:rPr lang="en-US" altLang="zh-CN" sz="3200" kern="100" dirty="0" err="1"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中世纪西欧封建社会的发展变化</a:t>
            </a:r>
            <a:r>
              <a:rPr lang="en-US" altLang="zh-CN" sz="3200" kern="100" dirty="0" smtClean="0">
                <a:latin typeface="楷体" panose="02010609060101010101" pitchFamily="49" charset="-122"/>
                <a:ea typeface="楷体" panose="02010609060101010101" pitchFamily="49" charset="-122"/>
                <a:cs typeface="华文楷体" panose="02010600040101010101" pitchFamily="2" charset="-122"/>
              </a:rPr>
              <a:t>。</a:t>
            </a:r>
          </a:p>
        </p:txBody>
      </p:sp>
      <p:sp>
        <p:nvSpPr>
          <p:cNvPr id="6" name="矩形 2"/>
          <p:cNvSpPr/>
          <p:nvPr/>
        </p:nvSpPr>
        <p:spPr>
          <a:xfrm>
            <a:off x="1" y="213213"/>
            <a:ext cx="2414016" cy="637179"/>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课程标准</a:t>
            </a:r>
            <a:endParaRPr kumimoji="1" lang="zh-CN" altLang="en-US" sz="3600" b="1" dirty="0">
              <a:solidFill>
                <a:schemeClr val="bg1"/>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3730155" y="1749927"/>
          <a:ext cx="7832689" cy="3166295"/>
        </p:xfrm>
        <a:graphic>
          <a:graphicData uri="http://schemas.openxmlformats.org/drawingml/2006/table">
            <a:tbl>
              <a:tblPr firstRow="1" bandRow="1">
                <a:tableStyleId>{5C22544A-7EE6-4342-B048-85BDC9FD1C3A}</a:tableStyleId>
              </a:tblPr>
              <a:tblGrid>
                <a:gridCol w="1892411">
                  <a:extLst>
                    <a:ext uri="{9D8B030D-6E8A-4147-A177-3AD203B41FA5}">
                      <a16:colId xmlns:a16="http://schemas.microsoft.com/office/drawing/2014/main" xmlns="" val="20000"/>
                    </a:ext>
                  </a:extLst>
                </a:gridCol>
                <a:gridCol w="5940278">
                  <a:extLst>
                    <a:ext uri="{9D8B030D-6E8A-4147-A177-3AD203B41FA5}">
                      <a16:colId xmlns:a16="http://schemas.microsoft.com/office/drawing/2014/main" xmlns="" val="20001"/>
                    </a:ext>
                  </a:extLst>
                </a:gridCol>
              </a:tblGrid>
              <a:tr h="688238">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200" dirty="0" smtClean="0">
                          <a:solidFill>
                            <a:schemeClr val="tx1"/>
                          </a:solidFill>
                          <a:latin typeface="黑体" panose="02010609060101010101" pitchFamily="49" charset="-122"/>
                          <a:ea typeface="黑体" panose="02010609060101010101" pitchFamily="49" charset="-122"/>
                          <a:sym typeface="+mn-ea"/>
                        </a:rPr>
                        <a:t>时  间</a:t>
                      </a:r>
                    </a:p>
                  </a:txBody>
                  <a:tcPr anchor="ctr"/>
                </a:tc>
                <a:tc>
                  <a:txBody>
                    <a:bodyPr/>
                    <a:lstStyle/>
                    <a:p>
                      <a:pPr algn="ctr">
                        <a:buNone/>
                      </a:pPr>
                      <a:endParaRPr lang="zh-CN" altLang="en-US" sz="3200" dirty="0">
                        <a:solidFill>
                          <a:schemeClr val="tx1"/>
                        </a:solidFill>
                        <a:latin typeface="华文新魏" panose="02010800040101010101" charset="-122"/>
                        <a:ea typeface="华文新魏" panose="02010800040101010101" charset="-122"/>
                      </a:endParaRPr>
                    </a:p>
                  </a:txBody>
                  <a:tcPr anchor="ctr"/>
                </a:tc>
                <a:extLst>
                  <a:ext uri="{0D108BD9-81ED-4DB2-BD59-A6C34878D82A}">
                    <a16:rowId xmlns:a16="http://schemas.microsoft.com/office/drawing/2014/main" xmlns="" val="10000"/>
                  </a:ext>
                </a:extLst>
              </a:tr>
              <a:tr h="72382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200" b="1" kern="1200" dirty="0" smtClean="0">
                          <a:solidFill>
                            <a:schemeClr val="tx1"/>
                          </a:solidFill>
                          <a:latin typeface="黑体" panose="02010609060101010101" pitchFamily="49" charset="-122"/>
                          <a:ea typeface="黑体" panose="02010609060101010101" pitchFamily="49" charset="-122"/>
                          <a:cs typeface="+mn-cs"/>
                          <a:sym typeface="+mn-ea"/>
                        </a:rPr>
                        <a:t>创始人</a:t>
                      </a:r>
                    </a:p>
                  </a:txBody>
                  <a:tcPr anchor="ctr"/>
                </a:tc>
                <a:tc>
                  <a:txBody>
                    <a:bodyPr/>
                    <a:lstStyle/>
                    <a:p>
                      <a:pPr algn="ctr">
                        <a:buNone/>
                      </a:pPr>
                      <a:endParaRPr lang="zh-CN" altLang="en-US" sz="3200" dirty="0">
                        <a:solidFill>
                          <a:schemeClr val="tx1"/>
                        </a:solidFill>
                        <a:latin typeface="华文新魏" panose="02010800040101010101" charset="-122"/>
                        <a:ea typeface="华文新魏" panose="02010800040101010101" charset="-122"/>
                      </a:endParaRPr>
                    </a:p>
                  </a:txBody>
                  <a:tcPr anchor="ctr"/>
                </a:tc>
                <a:extLst>
                  <a:ext uri="{0D108BD9-81ED-4DB2-BD59-A6C34878D82A}">
                    <a16:rowId xmlns:a16="http://schemas.microsoft.com/office/drawing/2014/main" xmlns="" val="10001"/>
                  </a:ext>
                </a:extLst>
              </a:tr>
              <a:tr h="653782">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200" b="1" kern="1200" dirty="0" smtClean="0">
                          <a:solidFill>
                            <a:schemeClr val="tx1"/>
                          </a:solidFill>
                          <a:latin typeface="黑体" panose="02010609060101010101" pitchFamily="49" charset="-122"/>
                          <a:ea typeface="黑体" panose="02010609060101010101" pitchFamily="49" charset="-122"/>
                          <a:cs typeface="+mn-cs"/>
                          <a:sym typeface="+mn-ea"/>
                        </a:rPr>
                        <a:t>地  点</a:t>
                      </a:r>
                    </a:p>
                  </a:txBody>
                  <a:tcPr/>
                </a:tc>
                <a:tc>
                  <a:txBody>
                    <a:bodyPr/>
                    <a:lstStyle/>
                    <a:p>
                      <a:pPr algn="ctr">
                        <a:buNone/>
                      </a:pPr>
                      <a:endParaRPr lang="zh-CN" altLang="en-US" sz="3200">
                        <a:solidFill>
                          <a:schemeClr val="tx1"/>
                        </a:solidFill>
                        <a:latin typeface="华文新魏" panose="02010800040101010101" charset="-122"/>
                        <a:ea typeface="华文新魏" panose="02010800040101010101" charset="-122"/>
                      </a:endParaRPr>
                    </a:p>
                  </a:txBody>
                  <a:tcPr anchor="ctr"/>
                </a:tc>
                <a:extLst>
                  <a:ext uri="{0D108BD9-81ED-4DB2-BD59-A6C34878D82A}">
                    <a16:rowId xmlns:a16="http://schemas.microsoft.com/office/drawing/2014/main" xmlns="" val="10002"/>
                  </a:ext>
                </a:extLst>
              </a:tr>
              <a:tr h="110045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200" b="1" kern="1200" dirty="0" smtClean="0">
                          <a:solidFill>
                            <a:schemeClr val="tx1"/>
                          </a:solidFill>
                          <a:latin typeface="黑体" panose="02010609060101010101" pitchFamily="49" charset="-122"/>
                          <a:ea typeface="黑体" panose="02010609060101010101" pitchFamily="49" charset="-122"/>
                          <a:cs typeface="+mn-cs"/>
                        </a:rPr>
                        <a:t>核心教义</a:t>
                      </a:r>
                      <a:endParaRPr lang="zh-CN" altLang="en-US" sz="3200" b="1" kern="1200" dirty="0">
                        <a:solidFill>
                          <a:schemeClr val="tx1"/>
                        </a:solidFill>
                        <a:latin typeface="黑体" panose="02010609060101010101" pitchFamily="49" charset="-122"/>
                        <a:ea typeface="黑体" panose="02010609060101010101" pitchFamily="49" charset="-122"/>
                        <a:cs typeface="+mn-cs"/>
                      </a:endParaRPr>
                    </a:p>
                  </a:txBody>
                  <a:tcPr anchor="ctr"/>
                </a:tc>
                <a:tc>
                  <a:txBody>
                    <a:bodyPr/>
                    <a:lstStyle/>
                    <a:p>
                      <a:pPr algn="ctr">
                        <a:buNone/>
                      </a:pPr>
                      <a:endParaRPr lang="zh-CN" altLang="en-US" sz="3200" dirty="0">
                        <a:solidFill>
                          <a:schemeClr val="tx1"/>
                        </a:solidFill>
                        <a:latin typeface="华文新魏" panose="02010800040101010101" charset="-122"/>
                        <a:ea typeface="华文新魏" panose="02010800040101010101" charset="-122"/>
                      </a:endParaRPr>
                    </a:p>
                    <a:p>
                      <a:pPr algn="ctr">
                        <a:buNone/>
                      </a:pPr>
                      <a:endParaRPr lang="zh-CN" altLang="en-US" sz="3200" dirty="0">
                        <a:solidFill>
                          <a:schemeClr val="tx1"/>
                        </a:solidFill>
                        <a:latin typeface="华文新魏" panose="02010800040101010101" charset="-122"/>
                        <a:ea typeface="华文新魏" panose="02010800040101010101" charset="-122"/>
                      </a:endParaRPr>
                    </a:p>
                  </a:txBody>
                  <a:tcPr anchor="ctr"/>
                </a:tc>
                <a:extLst>
                  <a:ext uri="{0D108BD9-81ED-4DB2-BD59-A6C34878D82A}">
                    <a16:rowId xmlns:a16="http://schemas.microsoft.com/office/drawing/2014/main" xmlns="" val="10003"/>
                  </a:ext>
                </a:extLst>
              </a:tr>
            </a:tbl>
          </a:graphicData>
        </a:graphic>
      </p:graphicFrame>
      <p:grpSp>
        <p:nvGrpSpPr>
          <p:cNvPr id="3" name="组合 2"/>
          <p:cNvGrpSpPr/>
          <p:nvPr/>
        </p:nvGrpSpPr>
        <p:grpSpPr>
          <a:xfrm>
            <a:off x="5624221" y="1785613"/>
            <a:ext cx="6058110" cy="3166620"/>
            <a:chOff x="5281321" y="2046994"/>
            <a:chExt cx="6058110" cy="3166620"/>
          </a:xfrm>
        </p:grpSpPr>
        <p:sp>
          <p:nvSpPr>
            <p:cNvPr id="4" name="文本框 3"/>
            <p:cNvSpPr txBox="1"/>
            <p:nvPr/>
          </p:nvSpPr>
          <p:spPr>
            <a:xfrm>
              <a:off x="5281321" y="4249247"/>
              <a:ext cx="6058110" cy="964367"/>
            </a:xfrm>
            <a:prstGeom prst="rect">
              <a:avLst/>
            </a:prstGeom>
            <a:noFill/>
            <a:ln w="9525">
              <a:noFill/>
            </a:ln>
          </p:spPr>
          <p:txBody>
            <a:bodyPr wrap="square" anchor="t">
              <a:spAutoFit/>
            </a:bodyPr>
            <a:lstStyle/>
            <a:p>
              <a:pPr>
                <a:lnSpc>
                  <a:spcPts val="3365"/>
                </a:lnSpc>
              </a:pPr>
              <a:r>
                <a:rPr lang="zh-CN" altLang="en-US" sz="3200" dirty="0">
                  <a:solidFill>
                    <a:srgbClr val="FF0000"/>
                  </a:solidFill>
                  <a:latin typeface="楷体" panose="02010609060101010101" pitchFamily="49" charset="-122"/>
                  <a:ea typeface="楷体" panose="02010609060101010101" pitchFamily="49" charset="-122"/>
                </a:rPr>
                <a:t>教导人们忍受苦难</a:t>
              </a:r>
              <a:r>
                <a:rPr lang="zh-CN" altLang="en-US" sz="3200" dirty="0" smtClean="0">
                  <a:solidFill>
                    <a:srgbClr val="FF0000"/>
                  </a:solidFill>
                  <a:latin typeface="楷体" panose="02010609060101010101" pitchFamily="49" charset="-122"/>
                  <a:ea typeface="楷体" panose="02010609060101010101" pitchFamily="49" charset="-122"/>
                </a:rPr>
                <a:t>，</a:t>
              </a:r>
              <a:endParaRPr lang="en-US" altLang="zh-CN" sz="3200" dirty="0" smtClean="0">
                <a:solidFill>
                  <a:srgbClr val="FF0000"/>
                </a:solidFill>
                <a:latin typeface="楷体" panose="02010609060101010101" pitchFamily="49" charset="-122"/>
                <a:ea typeface="楷体" panose="02010609060101010101" pitchFamily="49" charset="-122"/>
              </a:endParaRPr>
            </a:p>
            <a:p>
              <a:pPr>
                <a:lnSpc>
                  <a:spcPts val="3365"/>
                </a:lnSpc>
              </a:pPr>
              <a:r>
                <a:rPr lang="zh-CN" altLang="en-US" sz="3200" dirty="0" smtClean="0">
                  <a:solidFill>
                    <a:srgbClr val="FF0000"/>
                  </a:solidFill>
                  <a:latin typeface="楷体" panose="02010609060101010101" pitchFamily="49" charset="-122"/>
                  <a:ea typeface="楷体" panose="02010609060101010101" pitchFamily="49" charset="-122"/>
                </a:rPr>
                <a:t>死后</a:t>
              </a:r>
              <a:r>
                <a:rPr lang="zh-CN" altLang="en-US" sz="3200" dirty="0">
                  <a:solidFill>
                    <a:srgbClr val="FF0000"/>
                  </a:solidFill>
                  <a:latin typeface="楷体" panose="02010609060101010101" pitchFamily="49" charset="-122"/>
                  <a:ea typeface="楷体" panose="02010609060101010101" pitchFamily="49" charset="-122"/>
                </a:rPr>
                <a:t>可以升入</a:t>
              </a:r>
              <a:r>
                <a:rPr lang="zh-CN" altLang="en-US" sz="3200" dirty="0" smtClean="0">
                  <a:solidFill>
                    <a:srgbClr val="FF0000"/>
                  </a:solidFill>
                  <a:latin typeface="楷体" panose="02010609060101010101" pitchFamily="49" charset="-122"/>
                  <a:ea typeface="楷体" panose="02010609060101010101" pitchFamily="49" charset="-122"/>
                </a:rPr>
                <a:t>“天堂”</a:t>
              </a:r>
              <a:endParaRPr lang="zh-CN" altLang="en-US" sz="3200" dirty="0">
                <a:solidFill>
                  <a:srgbClr val="FF0000"/>
                </a:solidFill>
                <a:latin typeface="楷体" panose="02010609060101010101" pitchFamily="49" charset="-122"/>
                <a:ea typeface="楷体" panose="02010609060101010101" pitchFamily="49" charset="-122"/>
              </a:endParaRPr>
            </a:p>
          </p:txBody>
        </p:sp>
        <p:sp>
          <p:nvSpPr>
            <p:cNvPr id="5" name="文本框 4"/>
            <p:cNvSpPr txBox="1"/>
            <p:nvPr/>
          </p:nvSpPr>
          <p:spPr>
            <a:xfrm>
              <a:off x="5408542" y="2754554"/>
              <a:ext cx="2253912" cy="450753"/>
            </a:xfrm>
            <a:prstGeom prst="rect">
              <a:avLst/>
            </a:prstGeom>
            <a:noFill/>
            <a:ln w="9525">
              <a:noFill/>
            </a:ln>
          </p:spPr>
          <p:txBody>
            <a:bodyPr wrap="square" anchor="t">
              <a:spAutoFit/>
            </a:bodyPr>
            <a:lstStyle/>
            <a:p>
              <a:r>
                <a:rPr lang="zh-CN" altLang="en-US" sz="3200" dirty="0">
                  <a:solidFill>
                    <a:srgbClr val="FF0000"/>
                  </a:solidFill>
                  <a:latin typeface="楷体" panose="02010609060101010101" pitchFamily="49" charset="-122"/>
                  <a:ea typeface="楷体" panose="02010609060101010101" pitchFamily="49" charset="-122"/>
                  <a:sym typeface="宋体" panose="02010600030101010101" pitchFamily="2" charset="-122"/>
                </a:rPr>
                <a:t>耶稣</a:t>
              </a:r>
            </a:p>
          </p:txBody>
        </p:sp>
        <p:sp>
          <p:nvSpPr>
            <p:cNvPr id="6" name="文本框 5"/>
            <p:cNvSpPr txBox="1"/>
            <p:nvPr/>
          </p:nvSpPr>
          <p:spPr>
            <a:xfrm>
              <a:off x="5338684" y="3417880"/>
              <a:ext cx="5910866" cy="831367"/>
            </a:xfrm>
            <a:prstGeom prst="rect">
              <a:avLst/>
            </a:prstGeom>
            <a:noFill/>
            <a:ln w="9525">
              <a:noFill/>
            </a:ln>
          </p:spPr>
          <p:txBody>
            <a:bodyPr wrap="square" anchor="t">
              <a:spAutoFit/>
            </a:bodyPr>
            <a:lstStyle/>
            <a:p>
              <a:r>
                <a:rPr lang="zh-CN" altLang="en-US" sz="3200" dirty="0">
                  <a:solidFill>
                    <a:srgbClr val="FF0000"/>
                  </a:solidFill>
                  <a:latin typeface="楷体" panose="02010609060101010101" pitchFamily="49" charset="-122"/>
                  <a:ea typeface="楷体" panose="02010609060101010101" pitchFamily="49" charset="-122"/>
                </a:rPr>
                <a:t>罗马帝国统治下的巴勒斯坦地区</a:t>
              </a:r>
            </a:p>
          </p:txBody>
        </p:sp>
        <p:sp>
          <p:nvSpPr>
            <p:cNvPr id="7" name="TextBox 7"/>
            <p:cNvSpPr txBox="1"/>
            <p:nvPr/>
          </p:nvSpPr>
          <p:spPr>
            <a:xfrm>
              <a:off x="5408542" y="2046994"/>
              <a:ext cx="1710916" cy="450753"/>
            </a:xfrm>
            <a:prstGeom prst="rect">
              <a:avLst/>
            </a:prstGeom>
            <a:noFill/>
          </p:spPr>
          <p:txBody>
            <a:bodyPr wrap="square" rtlCol="0">
              <a:spAutoFit/>
              <a:scene3d>
                <a:camera prst="orthographicFront"/>
                <a:lightRig rig="threePt" dir="t"/>
              </a:scene3d>
            </a:bodyPr>
            <a:lstStyle/>
            <a:p>
              <a:pPr>
                <a:buClrTx/>
                <a:buSzTx/>
                <a:buFontTx/>
              </a:pPr>
              <a:r>
                <a:rPr lang="zh-CN" altLang="en-US" sz="3200" noProof="1" smtClean="0">
                  <a:solidFill>
                    <a:srgbClr val="FF0000"/>
                  </a:solidFill>
                  <a:latin typeface="楷体" panose="02010609060101010101" pitchFamily="49" charset="-122"/>
                  <a:ea typeface="楷体" panose="02010609060101010101" pitchFamily="49" charset="-122"/>
                  <a:cs typeface="楷体" panose="02010609060101010101" pitchFamily="49" charset="-122"/>
                </a:rPr>
                <a:t>1世纪</a:t>
              </a:r>
            </a:p>
          </p:txBody>
        </p:sp>
      </p:grpSp>
      <p:sp>
        <p:nvSpPr>
          <p:cNvPr id="8" name="文本框 7"/>
          <p:cNvSpPr txBox="1"/>
          <p:nvPr/>
        </p:nvSpPr>
        <p:spPr>
          <a:xfrm>
            <a:off x="314960" y="434340"/>
            <a:ext cx="7972425" cy="706755"/>
          </a:xfrm>
          <a:prstGeom prst="rect">
            <a:avLst/>
          </a:prstGeom>
          <a:noFill/>
        </p:spPr>
        <p:txBody>
          <a:bodyPr wrap="square" rtlCol="0">
            <a:spAutoFit/>
            <a:scene3d>
              <a:camera prst="orthographicFront"/>
              <a:lightRig rig="threePt" dir="t"/>
            </a:scene3d>
          </a:bodyPr>
          <a:lstStyle/>
          <a:p>
            <a:r>
              <a:rPr lang="zh-CN" altLang="en-US" sz="4000" noProof="1" smtClean="0">
                <a:ln>
                  <a:solidFill>
                    <a:sysClr val="windowText" lastClr="000000"/>
                  </a:solidFill>
                </a:ln>
                <a:solidFill>
                  <a:srgbClr val="FF0000"/>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rPr>
              <a:t>十字架</a:t>
            </a:r>
            <a:r>
              <a:rPr lang="zh-CN" altLang="en-US" sz="4000" noProof="1">
                <a:ln>
                  <a:solidFill>
                    <a:sysClr val="windowText" lastClr="000000"/>
                  </a:solidFill>
                </a:ln>
                <a:solidFill>
                  <a:schemeClr val="accent1"/>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rPr>
              <a:t>上的信仰</a:t>
            </a:r>
            <a:r>
              <a:rPr lang="en-US" altLang="zh-CN" sz="4000" noProof="1">
                <a:ln>
                  <a:solidFill>
                    <a:sysClr val="windowText" lastClr="000000"/>
                  </a:solidFill>
                </a:ln>
                <a:solidFill>
                  <a:schemeClr val="accent1"/>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rPr>
              <a:t>——</a:t>
            </a:r>
            <a:r>
              <a:rPr lang="zh-CN" altLang="en-US" sz="4000" noProof="1">
                <a:ln>
                  <a:solidFill>
                    <a:sysClr val="windowText" lastClr="000000"/>
                  </a:solidFill>
                </a:ln>
                <a:solidFill>
                  <a:schemeClr val="accent1"/>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rPr>
              <a:t>基督教的兴起</a:t>
            </a:r>
          </a:p>
        </p:txBody>
      </p:sp>
      <p:pic>
        <p:nvPicPr>
          <p:cNvPr id="9" name="图片 8" descr="5"/>
          <p:cNvPicPr>
            <a:picLocks noChangeAspect="1"/>
          </p:cNvPicPr>
          <p:nvPr/>
        </p:nvPicPr>
        <p:blipFill>
          <a:blip r:embed="rId3"/>
          <a:stretch>
            <a:fillRect/>
          </a:stretch>
        </p:blipFill>
        <p:spPr>
          <a:xfrm>
            <a:off x="453362" y="1749927"/>
            <a:ext cx="2213312" cy="2992857"/>
          </a:xfrm>
          <a:prstGeom prst="rect">
            <a:avLst/>
          </a:prstGeom>
          <a:noFill/>
          <a:ln w="9525">
            <a:noFill/>
          </a:ln>
        </p:spPr>
      </p:pic>
      <p:pic>
        <p:nvPicPr>
          <p:cNvPr id="17" name="图形 16"/>
          <p:cNvPicPr>
            <a:picLocks noChangeAspect="1"/>
          </p:cNvPicPr>
          <p:nvPr/>
        </p:nvPicPr>
        <p:blipFill>
          <a:blip r:embed="rId4" cstate="print">
            <a:lum bright="42000"/>
          </a:blip>
          <a:srcRect b="19007"/>
          <a:stretch>
            <a:fillRect/>
          </a:stretch>
        </p:blipFill>
        <p:spPr>
          <a:xfrm>
            <a:off x="0" y="6179185"/>
            <a:ext cx="121920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17780" y="6197600"/>
            <a:ext cx="12192000" cy="609600"/>
          </a:xfrm>
          <a:prstGeom prst="rect">
            <a:avLst/>
          </a:prstGeom>
        </p:spPr>
      </p:pic>
      <p:pic>
        <p:nvPicPr>
          <p:cNvPr id="27" name="图片 26" descr="5d7578a7f73fefea809f2f8d9e4b4007"/>
          <p:cNvPicPr>
            <a:picLocks noChangeAspect="1"/>
          </p:cNvPicPr>
          <p:nvPr/>
        </p:nvPicPr>
        <p:blipFill>
          <a:blip r:embed="rId3" cstate="print"/>
          <a:stretch>
            <a:fillRect/>
          </a:stretch>
        </p:blipFill>
        <p:spPr>
          <a:xfrm>
            <a:off x="9396730" y="5943600"/>
            <a:ext cx="2796829" cy="964988"/>
          </a:xfrm>
          <a:prstGeom prst="rect">
            <a:avLst/>
          </a:prstGeom>
        </p:spPr>
      </p:pic>
      <p:sp>
        <p:nvSpPr>
          <p:cNvPr id="2" name="矩形 1"/>
          <p:cNvSpPr/>
          <p:nvPr/>
        </p:nvSpPr>
        <p:spPr>
          <a:xfrm>
            <a:off x="807720" y="757488"/>
            <a:ext cx="10878312" cy="583565"/>
          </a:xfrm>
          <a:prstGeom prst="rect">
            <a:avLst/>
          </a:prstGeom>
        </p:spPr>
        <p:txBody>
          <a:bodyPr wrap="square">
            <a:spAutoFit/>
          </a:bodyPr>
          <a:lstStyle/>
          <a:p>
            <a:pPr algn="just">
              <a:spcAft>
                <a:spcPts val="0"/>
              </a:spcAft>
              <a:tabLst>
                <a:tab pos="1065530" algn="l"/>
              </a:tabLst>
            </a:pPr>
            <a:r>
              <a:rPr lang="en-US" altLang="zh-CN" sz="3200" kern="100" dirty="0" smtClean="0">
                <a:latin typeface="楷体" panose="02010609060101010101" pitchFamily="49" charset="-122"/>
                <a:ea typeface="楷体" panose="02010609060101010101" pitchFamily="49" charset="-122"/>
                <a:cs typeface="华文楷体" panose="02010600040101010101" pitchFamily="2" charset="-122"/>
              </a:rPr>
              <a:t>    </a:t>
            </a:r>
            <a:endParaRPr lang="zh-CN" altLang="zh-CN" sz="3200" kern="100" dirty="0">
              <a:latin typeface="楷体" panose="02010609060101010101" pitchFamily="49" charset="-122"/>
              <a:ea typeface="楷体" panose="02010609060101010101" pitchFamily="49" charset="-122"/>
              <a:cs typeface="华文楷体" panose="02010600040101010101" pitchFamily="2" charset="-122"/>
            </a:endParaRPr>
          </a:p>
        </p:txBody>
      </p:sp>
      <p:sp>
        <p:nvSpPr>
          <p:cNvPr id="7" name="矩形 2"/>
          <p:cNvSpPr/>
          <p:nvPr/>
        </p:nvSpPr>
        <p:spPr>
          <a:xfrm>
            <a:off x="1" y="213213"/>
            <a:ext cx="2414016" cy="637179"/>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教材解析</a:t>
            </a:r>
            <a:endParaRPr kumimoji="1" lang="zh-CN" altLang="en-US" sz="3600" b="1" dirty="0">
              <a:solidFill>
                <a:schemeClr val="bg1"/>
              </a:solidFill>
              <a:latin typeface="黑体" panose="02010609060101010101" pitchFamily="49" charset="-122"/>
              <a:ea typeface="黑体" panose="02010609060101010101" pitchFamily="49" charset="-122"/>
            </a:endParaRPr>
          </a:p>
        </p:txBody>
      </p:sp>
      <p:sp>
        <p:nvSpPr>
          <p:cNvPr id="100" name="文本框 99"/>
          <p:cNvSpPr txBox="1"/>
          <p:nvPr/>
        </p:nvSpPr>
        <p:spPr>
          <a:xfrm>
            <a:off x="515872" y="938673"/>
            <a:ext cx="11103415" cy="5169535"/>
          </a:xfrm>
          <a:prstGeom prst="rect">
            <a:avLst/>
          </a:prstGeom>
          <a:noFill/>
          <a:ln w="9525">
            <a:noFill/>
          </a:ln>
        </p:spPr>
        <p:txBody>
          <a:bodyPr wrap="square">
            <a:spAutoFit/>
          </a:bodyPr>
          <a:lstStyle/>
          <a:p>
            <a:r>
              <a:rPr lang="en-US" altLang="zh-CN" sz="2800" b="0" kern="100" dirty="0" smtClean="0">
                <a:latin typeface="楷体" panose="02010609060101010101" pitchFamily="49" charset="-122"/>
                <a:ea typeface="楷体" panose="02010609060101010101" pitchFamily="49" charset="-122"/>
                <a:cs typeface="华文楷体" panose="02010600040101010101" pitchFamily="2" charset="-122"/>
              </a:rPr>
              <a:t>    </a:t>
            </a:r>
            <a:r>
              <a:rPr lang="en-US" altLang="zh-CN" sz="3000" b="0" kern="100" dirty="0" smtClean="0">
                <a:latin typeface="楷体" panose="02010609060101010101" pitchFamily="49" charset="-122"/>
                <a:ea typeface="楷体" panose="02010609060101010101" pitchFamily="49" charset="-122"/>
                <a:cs typeface="华文楷体" panose="02010600040101010101" pitchFamily="2" charset="-122"/>
              </a:rPr>
              <a:t>本课共4</a:t>
            </a:r>
            <a:r>
              <a:rPr lang="en-US" altLang="zh-CN" sz="3000" kern="100" dirty="0">
                <a:latin typeface="楷体" panose="02010609060101010101" pitchFamily="49" charset="-122"/>
                <a:ea typeface="楷体" panose="02010609060101010101" pitchFamily="49" charset="-122"/>
                <a:cs typeface="华文楷体" panose="02010600040101010101" pitchFamily="2" charset="-122"/>
              </a:rPr>
              <a:t>个部分内容：</a:t>
            </a:r>
            <a:r>
              <a:rPr lang="zh-CN" altLang="zh-CN" sz="3000" kern="100" dirty="0">
                <a:latin typeface="楷体" panose="02010609060101010101" pitchFamily="49" charset="-122"/>
                <a:ea typeface="楷体" panose="02010609060101010101" pitchFamily="49" charset="-122"/>
                <a:cs typeface="华文楷体" panose="02010600040101010101" pitchFamily="2" charset="-122"/>
              </a:rPr>
              <a:t>本课共</a:t>
            </a:r>
            <a:r>
              <a:rPr lang="en-US" altLang="zh-CN" sz="3000" kern="100" dirty="0">
                <a:latin typeface="楷体" panose="02010609060101010101" pitchFamily="49" charset="-122"/>
                <a:ea typeface="楷体" panose="02010609060101010101" pitchFamily="49" charset="-122"/>
                <a:cs typeface="华文楷体" panose="02010600040101010101" pitchFamily="2" charset="-122"/>
              </a:rPr>
              <a:t>4</a:t>
            </a:r>
            <a:r>
              <a:rPr lang="zh-CN" altLang="zh-CN" sz="3000" kern="100" dirty="0">
                <a:latin typeface="楷体" panose="02010609060101010101" pitchFamily="49" charset="-122"/>
                <a:ea typeface="楷体" panose="02010609060101010101" pitchFamily="49" charset="-122"/>
                <a:cs typeface="华文楷体" panose="02010600040101010101" pitchFamily="2" charset="-122"/>
              </a:rPr>
              <a:t>个部分内容：讲述的是基督教的兴起与发展、法兰克王国的兴起，封君封臣制和查理曼帝国。</a:t>
            </a:r>
          </a:p>
          <a:p>
            <a:pPr indent="304800"/>
            <a:r>
              <a:rPr lang="en-US" altLang="zh-CN" sz="3000" kern="100" dirty="0">
                <a:latin typeface="楷体" panose="02010609060101010101" pitchFamily="49" charset="-122"/>
                <a:ea typeface="楷体" panose="02010609060101010101" pitchFamily="49" charset="-122"/>
                <a:cs typeface="华文楷体" panose="02010600040101010101" pitchFamily="2" charset="-122"/>
              </a:rPr>
              <a:t>  </a:t>
            </a:r>
            <a:r>
              <a:rPr lang="en-US" altLang="zh-CN" sz="3000" kern="100" dirty="0" err="1">
                <a:latin typeface="楷体" panose="02010609060101010101" pitchFamily="49" charset="-122"/>
                <a:ea typeface="楷体" panose="02010609060101010101" pitchFamily="49" charset="-122"/>
                <a:cs typeface="华文楷体" panose="02010600040101010101" pitchFamily="2" charset="-122"/>
              </a:rPr>
              <a:t>基督教的兴起与发展和法兰克王国的统治是西欧封建社会形成初期的重大事件</a:t>
            </a:r>
            <a:r>
              <a:rPr lang="en-US" altLang="zh-CN" sz="3000" b="0" kern="100" dirty="0" err="1" smtClean="0">
                <a:latin typeface="楷体" panose="02010609060101010101" pitchFamily="49" charset="-122"/>
                <a:ea typeface="楷体" panose="02010609060101010101" pitchFamily="49" charset="-122"/>
                <a:cs typeface="华文楷体" panose="02010600040101010101" pitchFamily="2" charset="-122"/>
              </a:rPr>
              <a:t>，</a:t>
            </a:r>
            <a:r>
              <a:rPr lang="en-US" altLang="zh-CN" sz="3000" b="0" kern="100" dirty="0" err="1"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对中世纪文明的形成起到了奠基作用</a:t>
            </a:r>
            <a:r>
              <a:rPr lang="en-US" altLang="zh-CN" sz="3000" b="0" kern="100" dirty="0" err="1" smtClean="0">
                <a:latin typeface="楷体" panose="02010609060101010101" pitchFamily="49" charset="-122"/>
                <a:ea typeface="楷体" panose="02010609060101010101" pitchFamily="49" charset="-122"/>
                <a:cs typeface="华文楷体" panose="02010600040101010101" pitchFamily="2" charset="-122"/>
              </a:rPr>
              <a:t>。基督教兴起后与世俗统治</a:t>
            </a:r>
            <a:r>
              <a:rPr lang="zh-CN" altLang="en-US" sz="3000" b="0" kern="100" dirty="0" smtClean="0">
                <a:latin typeface="楷体" panose="02010609060101010101" pitchFamily="49" charset="-122"/>
                <a:ea typeface="楷体" panose="02010609060101010101" pitchFamily="49" charset="-122"/>
                <a:cs typeface="华文楷体" panose="02010600040101010101" pitchFamily="2" charset="-122"/>
              </a:rPr>
              <a:t>（</a:t>
            </a:r>
            <a:r>
              <a:rPr lang="zh-CN" altLang="en-US" sz="3000" b="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罗马帝国、法兰克王国</a:t>
            </a:r>
            <a:r>
              <a:rPr lang="zh-CN" altLang="en-US" sz="3000" b="0" kern="100" dirty="0" smtClean="0">
                <a:latin typeface="楷体" panose="02010609060101010101" pitchFamily="49" charset="-122"/>
                <a:ea typeface="楷体" panose="02010609060101010101" pitchFamily="49" charset="-122"/>
                <a:cs typeface="华文楷体" panose="02010600040101010101" pitchFamily="2" charset="-122"/>
              </a:rPr>
              <a:t>）</a:t>
            </a:r>
            <a:r>
              <a:rPr lang="en-US" altLang="zh-CN" sz="3000" b="0" kern="100" dirty="0" err="1" smtClean="0">
                <a:latin typeface="楷体" panose="02010609060101010101" pitchFamily="49" charset="-122"/>
                <a:ea typeface="楷体" panose="02010609060101010101" pitchFamily="49" charset="-122"/>
                <a:cs typeface="华文楷体" panose="02010600040101010101" pitchFamily="2" charset="-122"/>
              </a:rPr>
              <a:t>相互依存，不断发展，教会势力不断壮大。法兰克王国</a:t>
            </a:r>
            <a:r>
              <a:rPr lang="zh-CN" altLang="en-US" sz="3000" kern="100" dirty="0">
                <a:latin typeface="楷体" panose="02010609060101010101" pitchFamily="49" charset="-122"/>
                <a:ea typeface="楷体" panose="02010609060101010101" pitchFamily="49" charset="-122"/>
                <a:cs typeface="华文楷体" panose="02010600040101010101" pitchFamily="2" charset="-122"/>
              </a:rPr>
              <a:t>建立</a:t>
            </a:r>
            <a:r>
              <a:rPr lang="zh-CN" altLang="en-US" sz="3000" b="0" kern="100" dirty="0" smtClean="0">
                <a:latin typeface="楷体" panose="02010609060101010101" pitchFamily="49" charset="-122"/>
                <a:ea typeface="楷体" panose="02010609060101010101" pitchFamily="49" charset="-122"/>
                <a:cs typeface="华文楷体" panose="02010600040101010101" pitchFamily="2" charset="-122"/>
              </a:rPr>
              <a:t>封君封臣制后</a:t>
            </a:r>
            <a:r>
              <a:rPr lang="en-US" altLang="zh-CN" sz="3000" b="0" kern="100" dirty="0" smtClean="0">
                <a:latin typeface="楷体" panose="02010609060101010101" pitchFamily="49" charset="-122"/>
                <a:ea typeface="楷体" panose="02010609060101010101" pitchFamily="49" charset="-122"/>
                <a:cs typeface="华文楷体" panose="02010600040101010101" pitchFamily="2" charset="-122"/>
              </a:rPr>
              <a:t>,</a:t>
            </a:r>
            <a:r>
              <a:rPr lang="en-US" altLang="zh-CN" sz="3000" b="0" kern="100" dirty="0" err="1" smtClean="0">
                <a:latin typeface="楷体" panose="02010609060101010101" pitchFamily="49" charset="-122"/>
                <a:ea typeface="楷体" panose="02010609060101010101" pitchFamily="49" charset="-122"/>
                <a:cs typeface="华文楷体" panose="02010600040101010101" pitchFamily="2" charset="-122"/>
              </a:rPr>
              <a:t>国力不断增强，最终成为西欧最大的王国</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a:t>
            </a:r>
            <a:r>
              <a:rPr lang="zh-CN" altLang="en-US" sz="30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封</a:t>
            </a:r>
            <a:r>
              <a:rPr lang="zh-CN" altLang="en-US" sz="30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君封臣</a:t>
            </a:r>
            <a:r>
              <a:rPr lang="zh-CN" altLang="en-US" sz="30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制也逐渐成为</a:t>
            </a:r>
            <a:r>
              <a:rPr lang="zh-CN" altLang="en-US" sz="3000" b="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西欧封建制度的基础</a:t>
            </a:r>
            <a:r>
              <a:rPr lang="en-US" altLang="zh-CN" sz="3000" b="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a:t>
            </a:r>
            <a:r>
              <a:rPr lang="en-US" altLang="zh-CN" sz="3000" b="0" kern="100" dirty="0" err="1" smtClean="0">
                <a:latin typeface="楷体" panose="02010609060101010101" pitchFamily="49" charset="-122"/>
                <a:ea typeface="楷体" panose="02010609060101010101" pitchFamily="49" charset="-122"/>
                <a:cs typeface="华文楷体" panose="02010600040101010101" pitchFamily="2" charset="-122"/>
              </a:rPr>
              <a:t>基督教</a:t>
            </a:r>
            <a:r>
              <a:rPr lang="zh-CN" altLang="en-US" sz="3000" b="0" kern="100" dirty="0" smtClean="0">
                <a:latin typeface="楷体" panose="02010609060101010101" pitchFamily="49" charset="-122"/>
                <a:ea typeface="楷体" panose="02010609060101010101" pitchFamily="49" charset="-122"/>
                <a:cs typeface="华文楷体" panose="02010600040101010101" pitchFamily="2" charset="-122"/>
              </a:rPr>
              <a:t>（</a:t>
            </a:r>
            <a:r>
              <a:rPr lang="zh-CN" altLang="en-US" sz="3000" b="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教权</a:t>
            </a:r>
            <a:r>
              <a:rPr lang="zh-CN" altLang="en-US" sz="3000" b="0" kern="100" dirty="0" smtClean="0">
                <a:latin typeface="楷体" panose="02010609060101010101" pitchFamily="49" charset="-122"/>
                <a:ea typeface="楷体" panose="02010609060101010101" pitchFamily="49" charset="-122"/>
                <a:cs typeface="华文楷体" panose="02010600040101010101" pitchFamily="2" charset="-122"/>
              </a:rPr>
              <a:t>）</a:t>
            </a:r>
            <a:r>
              <a:rPr lang="en-US" altLang="zh-CN" sz="3000" b="0" kern="100" dirty="0" err="1" smtClean="0">
                <a:latin typeface="楷体" panose="02010609060101010101" pitchFamily="49" charset="-122"/>
                <a:ea typeface="楷体" panose="02010609060101010101" pitchFamily="49" charset="-122"/>
                <a:cs typeface="华文楷体" panose="02010600040101010101" pitchFamily="2" charset="-122"/>
              </a:rPr>
              <a:t>与法兰克王国</a:t>
            </a:r>
            <a:r>
              <a:rPr lang="zh-CN" altLang="en-US" sz="3000" b="0" kern="100" dirty="0" smtClean="0">
                <a:latin typeface="楷体" panose="02010609060101010101" pitchFamily="49" charset="-122"/>
                <a:ea typeface="楷体" panose="02010609060101010101" pitchFamily="49" charset="-122"/>
                <a:cs typeface="华文楷体" panose="02010600040101010101" pitchFamily="2" charset="-122"/>
              </a:rPr>
              <a:t>（</a:t>
            </a:r>
            <a:r>
              <a:rPr lang="zh-CN" altLang="en-US" sz="3000" b="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王权</a:t>
            </a:r>
            <a:r>
              <a:rPr lang="zh-CN" altLang="en-US" sz="3000" b="0" kern="100" dirty="0" smtClean="0">
                <a:latin typeface="楷体" panose="02010609060101010101" pitchFamily="49" charset="-122"/>
                <a:ea typeface="楷体" panose="02010609060101010101" pitchFamily="49" charset="-122"/>
                <a:cs typeface="华文楷体" panose="02010600040101010101" pitchFamily="2" charset="-122"/>
              </a:rPr>
              <a:t>）</a:t>
            </a:r>
            <a:r>
              <a:rPr lang="en-US" altLang="zh-CN" sz="3000" b="0" kern="100" dirty="0" err="1" smtClean="0">
                <a:latin typeface="楷体" panose="02010609060101010101" pitchFamily="49" charset="-122"/>
                <a:ea typeface="楷体" panose="02010609060101010101" pitchFamily="49" charset="-122"/>
                <a:cs typeface="华文楷体" panose="02010600040101010101" pitchFamily="2" charset="-122"/>
              </a:rPr>
              <a:t>相互依存</a:t>
            </a:r>
            <a:r>
              <a:rPr lang="en-US" altLang="zh-CN" sz="3000" b="0" kern="100" dirty="0" smtClean="0">
                <a:latin typeface="楷体" panose="02010609060101010101" pitchFamily="49" charset="-122"/>
                <a:ea typeface="楷体" panose="02010609060101010101" pitchFamily="49" charset="-122"/>
                <a:cs typeface="华文楷体" panose="02010600040101010101" pitchFamily="2" charset="-122"/>
              </a:rPr>
              <a:t>，</a:t>
            </a:r>
            <a:r>
              <a:rPr lang="zh-CN" altLang="en-US" sz="3000" kern="100" dirty="0">
                <a:latin typeface="楷体" panose="02010609060101010101" pitchFamily="49" charset="-122"/>
                <a:ea typeface="楷体" panose="02010609060101010101" pitchFamily="49" charset="-122"/>
                <a:cs typeface="华文楷体" panose="02010600040101010101" pitchFamily="2" charset="-122"/>
              </a:rPr>
              <a:t>是</a:t>
            </a:r>
            <a:r>
              <a:rPr lang="en-US" altLang="zh-CN" sz="3000" b="0" kern="100" dirty="0" err="1" smtClean="0">
                <a:latin typeface="楷体" panose="02010609060101010101" pitchFamily="49" charset="-122"/>
                <a:ea typeface="楷体" panose="02010609060101010101" pitchFamily="49" charset="-122"/>
                <a:cs typeface="华文楷体" panose="02010600040101010101" pitchFamily="2" charset="-122"/>
              </a:rPr>
              <a:t>西欧中世纪</a:t>
            </a:r>
            <a:r>
              <a:rPr lang="zh-CN" altLang="en-US" sz="3000" b="0" kern="100" dirty="0" smtClean="0">
                <a:latin typeface="楷体" panose="02010609060101010101" pitchFamily="49" charset="-122"/>
                <a:ea typeface="楷体" panose="02010609060101010101" pitchFamily="49" charset="-122"/>
                <a:cs typeface="华文楷体" panose="02010600040101010101" pitchFamily="2" charset="-122"/>
              </a:rPr>
              <a:t>文明的典型特征之一</a:t>
            </a:r>
            <a:r>
              <a:rPr lang="en-US" altLang="zh-CN" sz="3000" b="0" kern="100" dirty="0" smtClean="0">
                <a:latin typeface="楷体" panose="02010609060101010101" pitchFamily="49" charset="-122"/>
                <a:ea typeface="楷体" panose="02010609060101010101" pitchFamily="49" charset="-122"/>
                <a:cs typeface="华文楷体" panose="02010600040101010101" pitchFamily="2" charset="-122"/>
              </a:rPr>
              <a:t>。</a:t>
            </a:r>
          </a:p>
          <a:p>
            <a:pPr indent="304800"/>
            <a:r>
              <a:rPr lang="en-US" altLang="zh-CN" sz="3000" kern="100" dirty="0">
                <a:latin typeface="楷体" panose="02010609060101010101" pitchFamily="49" charset="-122"/>
                <a:ea typeface="楷体" panose="02010609060101010101" pitchFamily="49" charset="-122"/>
                <a:cs typeface="华文楷体" panose="02010600040101010101" pitchFamily="2" charset="-122"/>
              </a:rPr>
              <a:t> </a:t>
            </a:r>
            <a:r>
              <a:rPr lang="en-US" altLang="zh-CN" sz="3000" kern="100" dirty="0" smtClean="0">
                <a:latin typeface="楷体" panose="02010609060101010101" pitchFamily="49" charset="-122"/>
                <a:ea typeface="楷体" panose="02010609060101010101" pitchFamily="49" charset="-122"/>
                <a:cs typeface="华文楷体" panose="02010600040101010101" pitchFamily="2" charset="-122"/>
              </a:rPr>
              <a:t> </a:t>
            </a:r>
            <a:r>
              <a:rPr lang="en-US" altLang="zh-CN" sz="3000" b="0" kern="100" dirty="0" err="1" smtClean="0">
                <a:latin typeface="楷体" panose="02010609060101010101" pitchFamily="49" charset="-122"/>
                <a:ea typeface="楷体" panose="02010609060101010101" pitchFamily="49" charset="-122"/>
                <a:cs typeface="华文楷体" panose="02010600040101010101" pitchFamily="2" charset="-122"/>
              </a:rPr>
              <a:t>通过本课的学习，学生可以初步认识在</a:t>
            </a:r>
            <a:r>
              <a:rPr lang="en-US" altLang="zh-CN" sz="3000" b="0" kern="100" dirty="0" err="1"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西罗马帝国的废墟上逐渐产生</a:t>
            </a:r>
            <a:r>
              <a:rPr lang="zh-CN" altLang="en-US" sz="3000" b="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了中世纪的新</a:t>
            </a:r>
            <a:r>
              <a:rPr lang="en-US" altLang="zh-CN" sz="3000" b="0" kern="100" dirty="0" err="1"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文明</a:t>
            </a:r>
            <a:r>
              <a:rPr lang="en-US" altLang="zh-CN" sz="3000" b="0" kern="100" dirty="0" smtClean="0">
                <a:latin typeface="楷体" panose="02010609060101010101" pitchFamily="49" charset="-122"/>
                <a:ea typeface="楷体" panose="02010609060101010101" pitchFamily="49" charset="-122"/>
                <a:cs typeface="华文楷体" panose="02010600040101010101" pitchFamily="2" charset="-122"/>
              </a:rPr>
              <a:t>。</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descr="5d7578a7f73fefea809f2f8d9e4b4007"/>
          <p:cNvPicPr>
            <a:picLocks noChangeAspect="1"/>
          </p:cNvPicPr>
          <p:nvPr/>
        </p:nvPicPr>
        <p:blipFill>
          <a:blip r:embed="rId3" cstate="print"/>
          <a:stretch>
            <a:fillRect/>
          </a:stretch>
        </p:blipFill>
        <p:spPr>
          <a:xfrm>
            <a:off x="9396730" y="5943600"/>
            <a:ext cx="2796829" cy="964988"/>
          </a:xfrm>
          <a:prstGeom prst="rect">
            <a:avLst/>
          </a:prstGeom>
        </p:spPr>
      </p:pic>
      <p:sp>
        <p:nvSpPr>
          <p:cNvPr id="2" name="矩形 1"/>
          <p:cNvSpPr/>
          <p:nvPr/>
        </p:nvSpPr>
        <p:spPr>
          <a:xfrm>
            <a:off x="854991" y="1055922"/>
            <a:ext cx="10577922" cy="4399915"/>
          </a:xfrm>
          <a:prstGeom prst="rect">
            <a:avLst/>
          </a:prstGeom>
        </p:spPr>
        <p:txBody>
          <a:bodyPr wrap="square">
            <a:spAutoFit/>
          </a:bodyPr>
          <a:lstStyle/>
          <a:p>
            <a:pPr indent="304800" algn="just">
              <a:spcAft>
                <a:spcPts val="0"/>
              </a:spcAft>
              <a:tabLst>
                <a:tab pos="1065530" algn="l"/>
              </a:tabLst>
            </a:pPr>
            <a:r>
              <a:rPr lang="en-US" altLang="zh-CN" sz="2800" kern="100" dirty="0" smtClean="0">
                <a:latin typeface="楷体" panose="02010609060101010101" pitchFamily="49" charset="-122"/>
                <a:ea typeface="楷体" panose="02010609060101010101" pitchFamily="49" charset="-122"/>
                <a:cs typeface="华文楷体" panose="02010600040101010101" pitchFamily="2" charset="-122"/>
              </a:rPr>
              <a:t>  1.了解</a:t>
            </a:r>
            <a:r>
              <a:rPr lang="en-US" altLang="zh-CN"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基督教兴起</a:t>
            </a:r>
            <a:r>
              <a:rPr lang="en-US" altLang="zh-CN" sz="2800" kern="100" dirty="0" smtClean="0">
                <a:latin typeface="楷体" panose="02010609060101010101" pitchFamily="49" charset="-122"/>
                <a:ea typeface="楷体" panose="02010609060101010101" pitchFamily="49" charset="-122"/>
                <a:cs typeface="华文楷体" panose="02010600040101010101" pitchFamily="2" charset="-122"/>
              </a:rPr>
              <a:t>的原因与过程；初步理解基督教在罗马帝国、法兰克王国时期的地位和作用；了解</a:t>
            </a:r>
            <a:r>
              <a:rPr lang="en-US" altLang="zh-CN"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法兰克王国</a:t>
            </a:r>
            <a:r>
              <a:rPr lang="zh-CN" altLang="zh-CN"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的</a:t>
            </a:r>
            <a:r>
              <a:rPr lang="en-US" altLang="zh-CN"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发展线索及克洛维、查理曼等重要历史人物</a:t>
            </a:r>
            <a:r>
              <a:rPr lang="en-US" altLang="zh-CN" sz="2800" kern="100" dirty="0" smtClean="0">
                <a:latin typeface="楷体" panose="02010609060101010101" pitchFamily="49" charset="-122"/>
                <a:ea typeface="楷体" panose="02010609060101010101" pitchFamily="49" charset="-122"/>
                <a:cs typeface="华文楷体" panose="02010600040101010101" pitchFamily="2" charset="-122"/>
              </a:rPr>
              <a:t>，明确</a:t>
            </a:r>
            <a:r>
              <a:rPr lang="en-US" altLang="zh-CN"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封君与封臣</a:t>
            </a:r>
            <a:r>
              <a:rPr lang="zh-CN" altLang="en-US"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权利与义务的</a:t>
            </a:r>
            <a:r>
              <a:rPr lang="en-US" altLang="zh-CN"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关系</a:t>
            </a:r>
            <a:r>
              <a:rPr lang="en-US" altLang="zh-CN" sz="2800" kern="100" dirty="0" smtClean="0">
                <a:latin typeface="楷体" panose="02010609060101010101" pitchFamily="49" charset="-122"/>
                <a:ea typeface="楷体" panose="02010609060101010101" pitchFamily="49" charset="-122"/>
                <a:cs typeface="华文楷体" panose="02010600040101010101" pitchFamily="2" charset="-122"/>
              </a:rPr>
              <a:t>。</a:t>
            </a:r>
          </a:p>
          <a:p>
            <a:pPr indent="304800" algn="just">
              <a:tabLst>
                <a:tab pos="1065530" algn="l"/>
              </a:tabLst>
            </a:pPr>
            <a:r>
              <a:rPr lang="en-US" altLang="zh-CN" sz="2800" kern="100" dirty="0">
                <a:latin typeface="楷体" panose="02010609060101010101" pitchFamily="49" charset="-122"/>
                <a:ea typeface="楷体" panose="02010609060101010101" pitchFamily="49" charset="-122"/>
                <a:cs typeface="华文楷体" panose="02010600040101010101" pitchFamily="2" charset="-122"/>
              </a:rPr>
              <a:t>  2.</a:t>
            </a:r>
            <a:r>
              <a:rPr lang="zh-CN" altLang="zh-CN" sz="2800" kern="100" dirty="0">
                <a:latin typeface="楷体" panose="02010609060101010101" pitchFamily="49" charset="-122"/>
                <a:ea typeface="楷体" panose="02010609060101010101" pitchFamily="49" charset="-122"/>
                <a:cs typeface="华文楷体" panose="02010600040101010101" pitchFamily="2" charset="-122"/>
              </a:rPr>
              <a:t>通过</a:t>
            </a:r>
            <a:r>
              <a:rPr lang="zh-CN" altLang="en-US" sz="28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故事讲述</a:t>
            </a:r>
            <a:r>
              <a:rPr lang="zh-CN" altLang="zh-CN" sz="2800" kern="100" dirty="0">
                <a:latin typeface="楷体" panose="02010609060101010101" pitchFamily="49" charset="-122"/>
                <a:ea typeface="楷体" panose="02010609060101010101" pitchFamily="49" charset="-122"/>
                <a:cs typeface="华文楷体" panose="02010600040101010101" pitchFamily="2" charset="-122"/>
              </a:rPr>
              <a:t>、</a:t>
            </a:r>
            <a:r>
              <a:rPr lang="zh-CN" altLang="en-US" sz="28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问题引领</a:t>
            </a:r>
            <a:r>
              <a:rPr lang="zh-CN" altLang="zh-CN" sz="2800" kern="100" dirty="0">
                <a:latin typeface="楷体" panose="02010609060101010101" pitchFamily="49" charset="-122"/>
                <a:ea typeface="楷体" panose="02010609060101010101" pitchFamily="49" charset="-122"/>
                <a:cs typeface="华文楷体" panose="02010600040101010101" pitchFamily="2" charset="-122"/>
              </a:rPr>
              <a:t>和</a:t>
            </a:r>
            <a:r>
              <a:rPr lang="zh-CN" altLang="zh-CN" sz="28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情境体验</a:t>
            </a:r>
            <a:r>
              <a:rPr lang="zh-CN" altLang="zh-CN" sz="2800" kern="100" dirty="0">
                <a:latin typeface="楷体" panose="02010609060101010101" pitchFamily="49" charset="-122"/>
                <a:ea typeface="楷体" panose="02010609060101010101" pitchFamily="49" charset="-122"/>
                <a:cs typeface="华文楷体" panose="02010600040101010101" pitchFamily="2" charset="-122"/>
              </a:rPr>
              <a:t>等方式</a:t>
            </a:r>
            <a:r>
              <a:rPr lang="zh-CN" altLang="zh-CN" sz="28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激发学生的求知欲</a:t>
            </a:r>
            <a:r>
              <a:rPr lang="zh-CN" altLang="zh-CN" sz="2800" kern="100" dirty="0">
                <a:latin typeface="楷体" panose="02010609060101010101" pitchFamily="49" charset="-122"/>
                <a:ea typeface="楷体" panose="02010609060101010101" pitchFamily="49" charset="-122"/>
                <a:cs typeface="华文楷体" panose="02010600040101010101" pitchFamily="2" charset="-122"/>
              </a:rPr>
              <a:t>，使学生能够积极主动地学习历史；通过</a:t>
            </a:r>
            <a:r>
              <a:rPr lang="zh-CN" altLang="zh-CN" sz="28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图文史料的解读</a:t>
            </a:r>
            <a:r>
              <a:rPr lang="zh-CN" altLang="zh-CN" sz="2800" kern="100" dirty="0">
                <a:latin typeface="楷体" panose="02010609060101010101" pitchFamily="49" charset="-122"/>
                <a:ea typeface="楷体" panose="02010609060101010101" pitchFamily="49" charset="-122"/>
                <a:cs typeface="华文楷体" panose="02010600040101010101" pitchFamily="2" charset="-122"/>
              </a:rPr>
              <a:t>，学生学会分析史料的方法，培养</a:t>
            </a:r>
            <a:r>
              <a:rPr lang="zh-CN" altLang="zh-CN" sz="28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学生时空观念、史料实证等学科素养</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a:t>
            </a:r>
            <a:endParaRPr lang="zh-CN" altLang="zh-CN" sz="2800" kern="100" dirty="0">
              <a:latin typeface="楷体" panose="02010609060101010101" pitchFamily="49" charset="-122"/>
              <a:ea typeface="楷体" panose="02010609060101010101" pitchFamily="49" charset="-122"/>
              <a:cs typeface="华文楷体" panose="02010600040101010101" pitchFamily="2" charset="-122"/>
            </a:endParaRPr>
          </a:p>
          <a:p>
            <a:pPr indent="304800" algn="just">
              <a:spcAft>
                <a:spcPts val="0"/>
              </a:spcAft>
              <a:tabLst>
                <a:tab pos="1065530" algn="l"/>
              </a:tabLst>
            </a:pPr>
            <a:r>
              <a:rPr lang="en-US" altLang="zh-CN" sz="2800" kern="100" dirty="0">
                <a:latin typeface="楷体" panose="02010609060101010101" pitchFamily="49" charset="-122"/>
                <a:ea typeface="楷体" panose="02010609060101010101" pitchFamily="49" charset="-122"/>
                <a:cs typeface="华文楷体" panose="02010600040101010101" pitchFamily="2" charset="-122"/>
              </a:rPr>
              <a:t>  3.通过学习认识到</a:t>
            </a:r>
            <a:r>
              <a:rPr lang="en-US" altLang="zh-CN" sz="28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奴隶社会向封建社会的转型是历史发展的进步</a:t>
            </a:r>
            <a:r>
              <a:rPr lang="en-US" altLang="zh-CN" sz="2800" kern="100" dirty="0">
                <a:latin typeface="楷体" panose="02010609060101010101" pitchFamily="49" charset="-122"/>
                <a:ea typeface="楷体" panose="02010609060101010101" pitchFamily="49" charset="-122"/>
                <a:cs typeface="华文楷体" panose="02010600040101010101" pitchFamily="2" charset="-122"/>
              </a:rPr>
              <a:t>，初步形成对中世纪文明科学理性的认识；</a:t>
            </a:r>
            <a:r>
              <a:rPr lang="zh-CN" altLang="en-US" sz="2800" kern="100" dirty="0" smtClean="0">
                <a:latin typeface="楷体" panose="02010609060101010101" pitchFamily="49" charset="-122"/>
                <a:ea typeface="楷体" panose="02010609060101010101" pitchFamily="49" charset="-122"/>
                <a:cs typeface="华文楷体" panose="02010600040101010101" pitchFamily="2" charset="-122"/>
              </a:rPr>
              <a:t>通过对法兰克国王克洛维、查理曼等人物学习，</a:t>
            </a:r>
            <a:r>
              <a:rPr lang="zh-CN" altLang="en-US"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认识到伟大的人物可以推进历史的进步</a:t>
            </a:r>
            <a:r>
              <a:rPr lang="zh-CN" altLang="en-US" sz="2800" kern="100" dirty="0" smtClean="0">
                <a:latin typeface="楷体" panose="02010609060101010101" pitchFamily="49" charset="-122"/>
                <a:ea typeface="楷体" panose="02010609060101010101" pitchFamily="49" charset="-122"/>
                <a:cs typeface="华文楷体" panose="02010600040101010101" pitchFamily="2" charset="-122"/>
              </a:rPr>
              <a:t>，进而增强学生的社会责任感。</a:t>
            </a:r>
            <a:endParaRPr lang="en-US" altLang="zh-CN" sz="2800" kern="100" dirty="0">
              <a:latin typeface="楷体" panose="02010609060101010101" pitchFamily="49" charset="-122"/>
              <a:ea typeface="楷体" panose="02010609060101010101" pitchFamily="49" charset="-122"/>
              <a:cs typeface="华文楷体" panose="02010600040101010101" pitchFamily="2" charset="-122"/>
            </a:endParaRPr>
          </a:p>
        </p:txBody>
      </p:sp>
      <p:sp>
        <p:nvSpPr>
          <p:cNvPr id="5" name="矩形 2"/>
          <p:cNvSpPr/>
          <p:nvPr/>
        </p:nvSpPr>
        <p:spPr>
          <a:xfrm>
            <a:off x="1" y="213213"/>
            <a:ext cx="2414016" cy="637179"/>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教学目标</a:t>
            </a:r>
            <a:endParaRPr kumimoji="1" lang="zh-CN" altLang="en-US" sz="3600" b="1" dirty="0">
              <a:solidFill>
                <a:schemeClr val="bg1"/>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5999480"/>
            <a:ext cx="12192000" cy="609600"/>
          </a:xfrm>
          <a:prstGeom prst="rect">
            <a:avLst/>
          </a:prstGeom>
        </p:spPr>
      </p:pic>
      <p:pic>
        <p:nvPicPr>
          <p:cNvPr id="27" name="图片 26" descr="5d7578a7f73fefea809f2f8d9e4b4007"/>
          <p:cNvPicPr>
            <a:picLocks noChangeAspect="1"/>
          </p:cNvPicPr>
          <p:nvPr/>
        </p:nvPicPr>
        <p:blipFill>
          <a:blip r:embed="rId3" cstate="print"/>
          <a:stretch>
            <a:fillRect/>
          </a:stretch>
        </p:blipFill>
        <p:spPr>
          <a:xfrm>
            <a:off x="9396730" y="5943600"/>
            <a:ext cx="2796829" cy="964988"/>
          </a:xfrm>
          <a:prstGeom prst="rect">
            <a:avLst/>
          </a:prstGeom>
        </p:spPr>
      </p:pic>
      <p:sp>
        <p:nvSpPr>
          <p:cNvPr id="2" name="矩形 1"/>
          <p:cNvSpPr/>
          <p:nvPr/>
        </p:nvSpPr>
        <p:spPr>
          <a:xfrm>
            <a:off x="1447526" y="2163417"/>
            <a:ext cx="10043628" cy="1754326"/>
          </a:xfrm>
          <a:prstGeom prst="rect">
            <a:avLst/>
          </a:prstGeom>
        </p:spPr>
        <p:txBody>
          <a:bodyPr wrap="square">
            <a:spAutoFit/>
          </a:bodyPr>
          <a:lstStyle/>
          <a:p>
            <a:pPr algn="just">
              <a:lnSpc>
                <a:spcPct val="150000"/>
              </a:lnSpc>
              <a:spcAft>
                <a:spcPts val="0"/>
              </a:spcAft>
              <a:tabLst>
                <a:tab pos="1065530" algn="l"/>
              </a:tabLst>
            </a:pPr>
            <a:r>
              <a:rPr lang="zh-CN" altLang="zh-CN" sz="3600" kern="100" dirty="0">
                <a:latin typeface="Times New Roman" panose="02020603050405020304" pitchFamily="18" charset="0"/>
                <a:ea typeface="黑体" panose="02010609060101010101" pitchFamily="49" charset="-122"/>
                <a:cs typeface="宋体" panose="02010600030101010101" pitchFamily="2" charset="-122"/>
              </a:rPr>
              <a:t>重点</a:t>
            </a:r>
            <a:r>
              <a:rPr lang="zh-CN" altLang="zh-CN" sz="3600" kern="100" dirty="0" smtClean="0">
                <a:latin typeface="Times New Roman" panose="02020603050405020304" pitchFamily="18" charset="0"/>
                <a:ea typeface="黑体" panose="02010609060101010101" pitchFamily="49" charset="-122"/>
                <a:cs typeface="宋体" panose="02010600030101010101" pitchFamily="2" charset="-122"/>
              </a:rPr>
              <a:t>：</a:t>
            </a:r>
            <a:r>
              <a:rPr lang="zh-CN" altLang="en-US" sz="3600" kern="100" dirty="0" smtClean="0">
                <a:latin typeface="楷体" panose="02010609060101010101" pitchFamily="49" charset="-122"/>
                <a:ea typeface="楷体" panose="02010609060101010101" pitchFamily="49" charset="-122"/>
                <a:cs typeface="宋体" panose="02010600030101010101" pitchFamily="2" charset="-122"/>
              </a:rPr>
              <a:t>基督教的兴起与发展</a:t>
            </a:r>
            <a:r>
              <a:rPr lang="zh-CN" altLang="zh-CN" sz="3600" kern="100" dirty="0" smtClean="0">
                <a:latin typeface="楷体" panose="02010609060101010101" pitchFamily="49" charset="-122"/>
                <a:ea typeface="楷体" panose="02010609060101010101" pitchFamily="49" charset="-122"/>
                <a:cs typeface="宋体" panose="02010600030101010101" pitchFamily="2" charset="-122"/>
              </a:rPr>
              <a:t>、</a:t>
            </a:r>
            <a:r>
              <a:rPr lang="zh-CN" altLang="en-US" sz="3600" kern="100" dirty="0" smtClean="0">
                <a:solidFill>
                  <a:srgbClr val="FF0000"/>
                </a:solidFill>
                <a:latin typeface="楷体" panose="02010609060101010101" pitchFamily="49" charset="-122"/>
                <a:ea typeface="楷体" panose="02010609060101010101" pitchFamily="49" charset="-122"/>
                <a:cs typeface="宋体" panose="02010600030101010101" pitchFamily="2" charset="-122"/>
              </a:rPr>
              <a:t>法兰克王国的兴衰</a:t>
            </a:r>
            <a:r>
              <a:rPr lang="zh-CN" altLang="zh-CN" sz="3600" kern="100" dirty="0" smtClean="0">
                <a:latin typeface="Times New Roman" panose="02020603050405020304" pitchFamily="18" charset="0"/>
                <a:ea typeface="黑体" panose="02010609060101010101" pitchFamily="49" charset="-122"/>
                <a:cs typeface="宋体" panose="02010600030101010101" pitchFamily="2" charset="-122"/>
              </a:rPr>
              <a:t>难点</a:t>
            </a:r>
            <a:r>
              <a:rPr lang="zh-CN" altLang="zh-CN" sz="3600" kern="100" dirty="0">
                <a:latin typeface="Times New Roman" panose="02020603050405020304" pitchFamily="18" charset="0"/>
                <a:ea typeface="黑体" panose="02010609060101010101" pitchFamily="49" charset="-122"/>
                <a:cs typeface="宋体" panose="02010600030101010101" pitchFamily="2" charset="-122"/>
              </a:rPr>
              <a:t>：</a:t>
            </a:r>
            <a:r>
              <a:rPr lang="zh-CN" altLang="zh-CN" sz="3600" kern="100" dirty="0">
                <a:solidFill>
                  <a:srgbClr val="FF0000"/>
                </a:solidFill>
                <a:latin typeface="楷体" panose="02010609060101010101" pitchFamily="49" charset="-122"/>
                <a:ea typeface="楷体" panose="02010609060101010101" pitchFamily="49" charset="-122"/>
                <a:cs typeface="宋体" panose="02010600030101010101" pitchFamily="2" charset="-122"/>
              </a:rPr>
              <a:t>封君封臣</a:t>
            </a:r>
            <a:r>
              <a:rPr lang="zh-CN" altLang="zh-CN" sz="3600" kern="100" dirty="0" smtClean="0">
                <a:solidFill>
                  <a:srgbClr val="FF0000"/>
                </a:solidFill>
                <a:latin typeface="楷体" panose="02010609060101010101" pitchFamily="49" charset="-122"/>
                <a:ea typeface="楷体" panose="02010609060101010101" pitchFamily="49" charset="-122"/>
                <a:cs typeface="宋体" panose="02010600030101010101" pitchFamily="2" charset="-122"/>
              </a:rPr>
              <a:t>制</a:t>
            </a:r>
            <a:endParaRPr lang="zh-CN" altLang="zh-CN" sz="3000" kern="100" dirty="0">
              <a:latin typeface="楷体" panose="02010609060101010101" pitchFamily="49" charset="-122"/>
              <a:ea typeface="楷体" panose="02010609060101010101" pitchFamily="49" charset="-122"/>
              <a:cs typeface="华文楷体" panose="02010600040101010101" pitchFamily="2" charset="-122"/>
            </a:endParaRPr>
          </a:p>
        </p:txBody>
      </p:sp>
      <p:sp>
        <p:nvSpPr>
          <p:cNvPr id="5" name="矩形 2"/>
          <p:cNvSpPr/>
          <p:nvPr/>
        </p:nvSpPr>
        <p:spPr>
          <a:xfrm>
            <a:off x="0" y="449001"/>
            <a:ext cx="2414016" cy="637179"/>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重点难点</a:t>
            </a:r>
            <a:endParaRPr kumimoji="1" lang="zh-CN" altLang="en-US" sz="3600" b="1" dirty="0">
              <a:solidFill>
                <a:schemeClr val="bg1"/>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5999480"/>
            <a:ext cx="12192000" cy="609600"/>
          </a:xfrm>
          <a:prstGeom prst="rect">
            <a:avLst/>
          </a:prstGeom>
        </p:spPr>
      </p:pic>
      <p:pic>
        <p:nvPicPr>
          <p:cNvPr id="27" name="图片 26" descr="5d7578a7f73fefea809f2f8d9e4b4007"/>
          <p:cNvPicPr>
            <a:picLocks noChangeAspect="1"/>
          </p:cNvPicPr>
          <p:nvPr/>
        </p:nvPicPr>
        <p:blipFill>
          <a:blip r:embed="rId3" cstate="print"/>
          <a:stretch>
            <a:fillRect/>
          </a:stretch>
        </p:blipFill>
        <p:spPr>
          <a:xfrm>
            <a:off x="9396730" y="5943600"/>
            <a:ext cx="2796829" cy="964988"/>
          </a:xfrm>
          <a:prstGeom prst="rect">
            <a:avLst/>
          </a:prstGeom>
        </p:spPr>
      </p:pic>
      <p:sp>
        <p:nvSpPr>
          <p:cNvPr id="5" name="矩形 2"/>
          <p:cNvSpPr/>
          <p:nvPr/>
        </p:nvSpPr>
        <p:spPr>
          <a:xfrm>
            <a:off x="0" y="449001"/>
            <a:ext cx="2414016" cy="637179"/>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学情分析</a:t>
            </a:r>
            <a:endParaRPr kumimoji="1" lang="zh-CN" altLang="en-US" sz="3600" b="1" dirty="0">
              <a:solidFill>
                <a:schemeClr val="bg1"/>
              </a:solidFill>
              <a:latin typeface="黑体" panose="02010609060101010101" pitchFamily="49" charset="-122"/>
              <a:ea typeface="黑体" panose="02010609060101010101" pitchFamily="49" charset="-122"/>
            </a:endParaRPr>
          </a:p>
        </p:txBody>
      </p:sp>
      <p:sp>
        <p:nvSpPr>
          <p:cNvPr id="3" name="矩形 2"/>
          <p:cNvSpPr/>
          <p:nvPr/>
        </p:nvSpPr>
        <p:spPr>
          <a:xfrm>
            <a:off x="1164842" y="1509247"/>
            <a:ext cx="10308840" cy="3784600"/>
          </a:xfrm>
          <a:prstGeom prst="rect">
            <a:avLst/>
          </a:prstGeom>
        </p:spPr>
        <p:txBody>
          <a:bodyPr wrap="square">
            <a:spAutoFit/>
          </a:bodyPr>
          <a:lstStyle/>
          <a:p>
            <a:pPr indent="304800">
              <a:spcAft>
                <a:spcPts val="0"/>
              </a:spcAft>
            </a:pPr>
            <a:r>
              <a:rPr lang="en-US" altLang="zh-CN" sz="3000" kern="100" dirty="0" smtClean="0">
                <a:latin typeface="楷体" panose="02010609060101010101" pitchFamily="49" charset="-122"/>
                <a:ea typeface="楷体" panose="02010609060101010101" pitchFamily="49" charset="-122"/>
                <a:cs typeface="华文楷体" panose="02010600040101010101" pitchFamily="2" charset="-122"/>
              </a:rPr>
              <a:t>  </a:t>
            </a:r>
            <a:r>
              <a:rPr lang="zh-CN" altLang="en-US" sz="3000" kern="100" dirty="0">
                <a:latin typeface="楷体" panose="02010609060101010101" pitchFamily="49" charset="-122"/>
                <a:ea typeface="楷体" panose="02010609060101010101" pitchFamily="49" charset="-122"/>
                <a:cs typeface="华文楷体" panose="02010600040101010101" pitchFamily="2" charset="-122"/>
              </a:rPr>
              <a:t>本课面对的是</a:t>
            </a:r>
            <a:r>
              <a:rPr lang="zh-CN" altLang="zh-CN" sz="30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九年级的学生</a:t>
            </a:r>
            <a:r>
              <a:rPr lang="zh-CN" altLang="zh-CN" sz="3000" kern="100" dirty="0">
                <a:latin typeface="楷体" panose="02010609060101010101" pitchFamily="49" charset="-122"/>
                <a:ea typeface="楷体" panose="02010609060101010101" pitchFamily="49" charset="-122"/>
                <a:cs typeface="华文楷体" panose="02010600040101010101" pitchFamily="2" charset="-122"/>
              </a:rPr>
              <a:t>，</a:t>
            </a:r>
            <a:r>
              <a:rPr lang="zh-CN" altLang="en-US" sz="3000" kern="100" dirty="0">
                <a:latin typeface="楷体" panose="02010609060101010101" pitchFamily="49" charset="-122"/>
                <a:ea typeface="楷体" panose="02010609060101010101" pitchFamily="49" charset="-122"/>
                <a:cs typeface="华文楷体" panose="02010600040101010101" pitchFamily="2" charset="-122"/>
              </a:rPr>
              <a:t>他们</a:t>
            </a:r>
            <a:r>
              <a:rPr lang="zh-CN" altLang="zh-CN" sz="3000" kern="100" dirty="0">
                <a:latin typeface="楷体" panose="02010609060101010101" pitchFamily="49" charset="-122"/>
                <a:ea typeface="楷体" panose="02010609060101010101" pitchFamily="49" charset="-122"/>
                <a:cs typeface="华文楷体" panose="02010600040101010101" pitchFamily="2" charset="-122"/>
              </a:rPr>
              <a:t>经过两年多的历史学科学习，已经</a:t>
            </a:r>
            <a:r>
              <a:rPr lang="zh-CN" altLang="zh-CN" sz="30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具备一定的获取和解读历史信息的能力</a:t>
            </a:r>
            <a:r>
              <a:rPr lang="zh-CN" altLang="zh-CN" sz="3000" kern="100" dirty="0">
                <a:latin typeface="楷体" panose="02010609060101010101" pitchFamily="49" charset="-122"/>
                <a:ea typeface="楷体" panose="02010609060101010101" pitchFamily="49" charset="-122"/>
                <a:cs typeface="华文楷体" panose="02010600040101010101" pitchFamily="2" charset="-122"/>
              </a:rPr>
              <a:t>。他们</a:t>
            </a:r>
            <a:r>
              <a:rPr lang="zh-CN" altLang="zh-CN" sz="3000" kern="100" dirty="0" smtClean="0">
                <a:latin typeface="楷体" panose="02010609060101010101" pitchFamily="49" charset="-122"/>
                <a:ea typeface="楷体" panose="02010609060101010101" pitchFamily="49" charset="-122"/>
                <a:cs typeface="华文楷体" panose="02010600040101010101" pitchFamily="2" charset="-122"/>
              </a:rPr>
              <a:t>通</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过</a:t>
            </a:r>
            <a:r>
              <a:rPr lang="zh-CN" altLang="zh-CN" sz="3000" kern="100" dirty="0" smtClean="0">
                <a:latin typeface="楷体" panose="02010609060101010101" pitchFamily="49" charset="-122"/>
                <a:ea typeface="楷体" panose="02010609060101010101" pitchFamily="49" charset="-122"/>
                <a:cs typeface="华文楷体" panose="02010600040101010101" pitchFamily="2" charset="-122"/>
              </a:rPr>
              <a:t>网络</a:t>
            </a:r>
            <a:r>
              <a:rPr lang="zh-CN" altLang="zh-CN" sz="3000" kern="100" dirty="0">
                <a:latin typeface="楷体" panose="02010609060101010101" pitchFamily="49" charset="-122"/>
                <a:ea typeface="楷体" panose="02010609060101010101" pitchFamily="49" charset="-122"/>
                <a:cs typeface="华文楷体" panose="02010600040101010101" pitchFamily="2" charset="-122"/>
              </a:rPr>
              <a:t>、书籍等途径，对法兰克王国和基督教有一定的了解，但</a:t>
            </a:r>
            <a:r>
              <a:rPr lang="zh-CN" altLang="zh-CN" sz="3000" kern="100" dirty="0" smtClean="0">
                <a:latin typeface="楷体" panose="02010609060101010101" pitchFamily="49" charset="-122"/>
                <a:ea typeface="楷体" panose="02010609060101010101" pitchFamily="49" charset="-122"/>
                <a:cs typeface="华文楷体" panose="02010600040101010101" pitchFamily="2" charset="-122"/>
              </a:rPr>
              <a:t>对基督教</a:t>
            </a:r>
            <a:r>
              <a:rPr lang="zh-CN" altLang="zh-CN" sz="3000" kern="100" dirty="0">
                <a:latin typeface="楷体" panose="02010609060101010101" pitchFamily="49" charset="-122"/>
                <a:ea typeface="楷体" panose="02010609060101010101" pitchFamily="49" charset="-122"/>
                <a:cs typeface="华文楷体" panose="02010600040101010101" pitchFamily="2" charset="-122"/>
              </a:rPr>
              <a:t>与法兰克王国的关系缺乏</a:t>
            </a:r>
            <a:r>
              <a:rPr lang="zh-CN" altLang="zh-CN" sz="3000" kern="100" dirty="0" smtClean="0">
                <a:latin typeface="楷体" panose="02010609060101010101" pitchFamily="49" charset="-122"/>
                <a:ea typeface="楷体" panose="02010609060101010101" pitchFamily="49" charset="-122"/>
                <a:cs typeface="华文楷体" panose="02010600040101010101" pitchFamily="2" charset="-122"/>
              </a:rPr>
              <a:t>系统</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的、</a:t>
            </a:r>
            <a:r>
              <a:rPr lang="zh-CN" altLang="zh-CN" sz="3000" kern="100" dirty="0" smtClean="0">
                <a:latin typeface="楷体" panose="02010609060101010101" pitchFamily="49" charset="-122"/>
                <a:ea typeface="楷体" panose="02010609060101010101" pitchFamily="49" charset="-122"/>
                <a:cs typeface="华文楷体" panose="02010600040101010101" pitchFamily="2" charset="-122"/>
              </a:rPr>
              <a:t>有深度</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a:t>
            </a:r>
            <a:r>
              <a:rPr lang="zh-CN" altLang="zh-CN" sz="3000" kern="100" dirty="0" smtClean="0">
                <a:latin typeface="楷体" panose="02010609060101010101" pitchFamily="49" charset="-122"/>
                <a:ea typeface="楷体" panose="02010609060101010101" pitchFamily="49" charset="-122"/>
                <a:cs typeface="华文楷体" panose="02010600040101010101" pitchFamily="2" charset="-122"/>
              </a:rPr>
              <a:t>辩证</a:t>
            </a:r>
            <a:r>
              <a:rPr lang="zh-CN" altLang="zh-CN" sz="3000" kern="100" dirty="0">
                <a:latin typeface="楷体" panose="02010609060101010101" pitchFamily="49" charset="-122"/>
                <a:ea typeface="楷体" panose="02010609060101010101" pitchFamily="49" charset="-122"/>
                <a:cs typeface="华文楷体" panose="02010600040101010101" pitchFamily="2" charset="-122"/>
              </a:rPr>
              <a:t>的认知，</a:t>
            </a:r>
            <a:r>
              <a:rPr lang="zh-CN" altLang="zh-CN" sz="3000" kern="100" dirty="0" smtClean="0">
                <a:latin typeface="楷体" panose="02010609060101010101" pitchFamily="49" charset="-122"/>
                <a:ea typeface="楷体" panose="02010609060101010101" pitchFamily="49" charset="-122"/>
                <a:cs typeface="华文楷体" panose="02010600040101010101" pitchFamily="2" charset="-122"/>
              </a:rPr>
              <a:t>所以教师</a:t>
            </a:r>
            <a:r>
              <a:rPr lang="zh-CN" altLang="zh-CN" sz="3000" kern="100" dirty="0">
                <a:latin typeface="楷体" panose="02010609060101010101" pitchFamily="49" charset="-122"/>
                <a:ea typeface="楷体" panose="02010609060101010101" pitchFamily="49" charset="-122"/>
                <a:cs typeface="华文楷体" panose="02010600040101010101" pitchFamily="2" charset="-122"/>
              </a:rPr>
              <a:t>需要</a:t>
            </a:r>
            <a:r>
              <a:rPr lang="zh-CN" altLang="zh-CN" sz="3000" kern="100" dirty="0" smtClean="0">
                <a:latin typeface="楷体" panose="02010609060101010101" pitchFamily="49" charset="-122"/>
                <a:ea typeface="楷体" panose="02010609060101010101" pitchFamily="49" charset="-122"/>
                <a:cs typeface="华文楷体" panose="02010600040101010101" pitchFamily="2" charset="-122"/>
              </a:rPr>
              <a:t>通过</a:t>
            </a:r>
            <a:r>
              <a:rPr lang="zh-CN" altLang="en-US" sz="30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采用人物故事</a:t>
            </a:r>
            <a:r>
              <a:rPr lang="zh-CN" altLang="zh-CN" sz="30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来</a:t>
            </a:r>
            <a:r>
              <a:rPr lang="zh-CN" altLang="zh-CN" sz="30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创设</a:t>
            </a:r>
            <a:r>
              <a:rPr lang="zh-CN" altLang="zh-CN" sz="30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情境</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调动他们学习的积极性</a:t>
            </a:r>
            <a:r>
              <a:rPr lang="zh-CN" altLang="zh-CN" sz="3000" kern="100" dirty="0" smtClean="0">
                <a:latin typeface="楷体" panose="02010609060101010101" pitchFamily="49" charset="-122"/>
                <a:ea typeface="楷体" panose="02010609060101010101" pitchFamily="49" charset="-122"/>
                <a:cs typeface="华文楷体" panose="02010600040101010101" pitchFamily="2" charset="-122"/>
              </a:rPr>
              <a:t>，</a:t>
            </a:r>
            <a:r>
              <a:rPr lang="zh-CN" altLang="en-US" sz="30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使用史料教学的方式</a:t>
            </a:r>
            <a:r>
              <a:rPr lang="zh-CN" altLang="zh-CN" sz="3000" kern="100" dirty="0" smtClean="0">
                <a:latin typeface="楷体" panose="02010609060101010101" pitchFamily="49" charset="-122"/>
                <a:ea typeface="楷体" panose="02010609060101010101" pitchFamily="49" charset="-122"/>
                <a:cs typeface="华文楷体" panose="02010600040101010101" pitchFamily="2" charset="-122"/>
              </a:rPr>
              <a:t>突破</a:t>
            </a:r>
            <a:r>
              <a:rPr lang="zh-CN" altLang="zh-CN" sz="3000" kern="100" dirty="0">
                <a:latin typeface="楷体" panose="02010609060101010101" pitchFamily="49" charset="-122"/>
                <a:ea typeface="楷体" panose="02010609060101010101" pitchFamily="49" charset="-122"/>
                <a:cs typeface="华文楷体" panose="02010600040101010101" pitchFamily="2" charset="-122"/>
              </a:rPr>
              <a:t>重难点</a:t>
            </a:r>
            <a:r>
              <a:rPr lang="zh-CN" altLang="zh-CN" sz="3000" kern="100" dirty="0" smtClean="0">
                <a:latin typeface="楷体" panose="02010609060101010101" pitchFamily="49" charset="-122"/>
                <a:ea typeface="楷体" panose="02010609060101010101" pitchFamily="49" charset="-122"/>
                <a:cs typeface="华文楷体" panose="02010600040101010101" pitchFamily="2" charset="-122"/>
              </a:rPr>
              <a:t>，引导</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他们</a:t>
            </a:r>
            <a:r>
              <a:rPr lang="zh-CN" altLang="zh-CN" sz="3000" kern="100" dirty="0" smtClean="0">
                <a:latin typeface="楷体" panose="02010609060101010101" pitchFamily="49" charset="-122"/>
                <a:ea typeface="楷体" panose="02010609060101010101" pitchFamily="49" charset="-122"/>
                <a:cs typeface="华文楷体" panose="02010600040101010101" pitchFamily="2" charset="-122"/>
              </a:rPr>
              <a:t>去</a:t>
            </a:r>
            <a:r>
              <a:rPr lang="zh-CN" altLang="zh-CN" sz="3000" kern="100" dirty="0">
                <a:latin typeface="楷体" panose="02010609060101010101" pitchFamily="49" charset="-122"/>
                <a:ea typeface="楷体" panose="02010609060101010101" pitchFamily="49" charset="-122"/>
                <a:cs typeface="华文楷体" panose="02010600040101010101" pitchFamily="2" charset="-122"/>
              </a:rPr>
              <a:t>认识历史，感悟历史</a:t>
            </a:r>
            <a:r>
              <a:rPr lang="zh-CN" altLang="zh-CN" sz="3000" kern="100" dirty="0" smtClean="0">
                <a:latin typeface="楷体" panose="02010609060101010101" pitchFamily="49" charset="-122"/>
                <a:ea typeface="楷体" panose="02010609060101010101" pitchFamily="49" charset="-122"/>
                <a:cs typeface="华文楷体" panose="02010600040101010101" pitchFamily="2" charset="-122"/>
              </a:rPr>
              <a:t>，形成</a:t>
            </a:r>
            <a:r>
              <a:rPr lang="zh-CN" altLang="zh-CN" sz="3000" kern="100" dirty="0">
                <a:latin typeface="楷体" panose="02010609060101010101" pitchFamily="49" charset="-122"/>
                <a:ea typeface="楷体" panose="02010609060101010101" pitchFamily="49" charset="-122"/>
                <a:cs typeface="华文楷体" panose="02010600040101010101" pitchFamily="2" charset="-122"/>
              </a:rPr>
              <a:t>具有历史学科特征的正确价值观念、必备品格和关键能力。</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4484" y="1424298"/>
            <a:ext cx="10543032" cy="583565"/>
          </a:xfrm>
          <a:prstGeom prst="rect">
            <a:avLst/>
          </a:prstGeom>
        </p:spPr>
        <p:txBody>
          <a:bodyPr wrap="square">
            <a:spAutoFit/>
          </a:bodyPr>
          <a:lstStyle/>
          <a:p>
            <a:pPr indent="355600" algn="just">
              <a:spcAft>
                <a:spcPts val="0"/>
              </a:spcAft>
              <a:tabLst>
                <a:tab pos="1065530" algn="l"/>
              </a:tabLst>
            </a:pPr>
            <a:r>
              <a:rPr lang="en-US" altLang="zh-CN" sz="3200" kern="100" dirty="0" smtClean="0">
                <a:latin typeface="楷体" panose="02010609060101010101" pitchFamily="49" charset="-122"/>
                <a:ea typeface="楷体" panose="02010609060101010101" pitchFamily="49" charset="-122"/>
                <a:cs typeface="华文楷体" panose="02010600040101010101" pitchFamily="2" charset="-122"/>
              </a:rPr>
              <a:t>  </a:t>
            </a:r>
            <a:endParaRPr lang="zh-CN" altLang="zh-CN" sz="3200" kern="100" dirty="0">
              <a:latin typeface="楷体" panose="02010609060101010101" pitchFamily="49" charset="-122"/>
              <a:ea typeface="楷体" panose="02010609060101010101" pitchFamily="49" charset="-122"/>
              <a:cs typeface="华文楷体" panose="02010600040101010101" pitchFamily="2" charset="-122"/>
            </a:endParaRPr>
          </a:p>
        </p:txBody>
      </p:sp>
      <p:sp>
        <p:nvSpPr>
          <p:cNvPr id="5" name="矩形 2"/>
          <p:cNvSpPr/>
          <p:nvPr/>
        </p:nvSpPr>
        <p:spPr>
          <a:xfrm>
            <a:off x="1" y="213213"/>
            <a:ext cx="2414016" cy="637179"/>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设计思路</a:t>
            </a:r>
            <a:endParaRPr kumimoji="1" lang="zh-CN" altLang="en-US" sz="3600" b="1" dirty="0">
              <a:solidFill>
                <a:schemeClr val="bg1"/>
              </a:solidFill>
              <a:latin typeface="黑体" panose="02010609060101010101" pitchFamily="49" charset="-122"/>
              <a:ea typeface="黑体" panose="02010609060101010101" pitchFamily="49" charset="-122"/>
            </a:endParaRPr>
          </a:p>
        </p:txBody>
      </p:sp>
      <p:sp>
        <p:nvSpPr>
          <p:cNvPr id="100" name="文本框 99"/>
          <p:cNvSpPr txBox="1"/>
          <p:nvPr/>
        </p:nvSpPr>
        <p:spPr>
          <a:xfrm>
            <a:off x="5390367" y="213213"/>
            <a:ext cx="6578525" cy="6555641"/>
          </a:xfrm>
          <a:prstGeom prst="rect">
            <a:avLst/>
          </a:prstGeom>
          <a:noFill/>
          <a:ln w="9525">
            <a:noFill/>
          </a:ln>
        </p:spPr>
        <p:txBody>
          <a:bodyPr wrap="square">
            <a:spAutoFit/>
          </a:bodyPr>
          <a:lstStyle/>
          <a:p>
            <a:pPr indent="304800"/>
            <a:r>
              <a:rPr lang="en-US" altLang="zh-CN" sz="3000" kern="100" dirty="0">
                <a:latin typeface="楷体" panose="02010609060101010101" pitchFamily="49" charset="-122"/>
                <a:ea typeface="楷体" panose="02010609060101010101" pitchFamily="49" charset="-122"/>
                <a:cs typeface="华文楷体" panose="02010600040101010101" pitchFamily="2" charset="-122"/>
              </a:rPr>
              <a:t>  </a:t>
            </a:r>
            <a:r>
              <a:rPr lang="en-US" altLang="zh-CN" sz="3000" kern="100" dirty="0" smtClean="0">
                <a:latin typeface="楷体" panose="02010609060101010101" pitchFamily="49" charset="-122"/>
                <a:ea typeface="楷体" panose="02010609060101010101" pitchFamily="49" charset="-122"/>
                <a:cs typeface="华文楷体" panose="02010600040101010101" pitchFamily="2" charset="-122"/>
              </a:rPr>
              <a:t> </a:t>
            </a:r>
            <a:r>
              <a:rPr lang="zh-CN" sz="3000" kern="100" dirty="0" smtClean="0">
                <a:latin typeface="楷体" panose="02010609060101010101" pitchFamily="49" charset="-122"/>
                <a:ea typeface="楷体" panose="02010609060101010101" pitchFamily="49" charset="-122"/>
                <a:cs typeface="华文楷体" panose="02010600040101010101" pitchFamily="2" charset="-122"/>
              </a:rPr>
              <a:t>公元5世纪</a:t>
            </a:r>
            <a:r>
              <a:rPr lang="zh-CN" sz="3000" kern="100" dirty="0">
                <a:latin typeface="楷体" panose="02010609060101010101" pitchFamily="49" charset="-122"/>
                <a:ea typeface="楷体" panose="02010609060101010101" pitchFamily="49" charset="-122"/>
                <a:cs typeface="华文楷体" panose="02010600040101010101" pitchFamily="2" charset="-122"/>
              </a:rPr>
              <a:t>，西罗马帝国被日耳曼人征服，西方在经历了古希腊、古罗马的辉煌之后进入了</a:t>
            </a:r>
            <a:r>
              <a:rPr lang="zh-CN" altLang="en-US" sz="3000" kern="100" dirty="0">
                <a:latin typeface="楷体" panose="02010609060101010101" pitchFamily="49" charset="-122"/>
                <a:ea typeface="楷体" panose="02010609060101010101" pitchFamily="49" charset="-122"/>
                <a:cs typeface="华文楷体" panose="02010600040101010101" pitchFamily="2" charset="-122"/>
              </a:rPr>
              <a:t>新</a:t>
            </a:r>
            <a:r>
              <a:rPr lang="zh-CN" sz="3000" kern="100" dirty="0">
                <a:latin typeface="楷体" panose="02010609060101010101" pitchFamily="49" charset="-122"/>
                <a:ea typeface="楷体" panose="02010609060101010101" pitchFamily="49" charset="-122"/>
                <a:cs typeface="华文楷体" panose="02010600040101010101" pitchFamily="2" charset="-122"/>
              </a:rPr>
              <a:t>一个历史空间，西方的历史学家把</a:t>
            </a:r>
            <a:r>
              <a:rPr lang="zh-CN" sz="30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从西罗马帝国</a:t>
            </a:r>
            <a:r>
              <a:rPr lang="zh-CN" sz="30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灭亡到</a:t>
            </a:r>
            <a:r>
              <a:rPr lang="zh-CN" sz="30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地理大发现的时代称之为</a:t>
            </a:r>
            <a:r>
              <a:rPr lang="zh-CN" sz="30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“中世纪”</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a:t>
            </a:r>
            <a:r>
              <a:rPr lang="zh-CN" sz="3000" kern="100" dirty="0" smtClean="0">
                <a:latin typeface="楷体" panose="02010609060101010101" pitchFamily="49" charset="-122"/>
                <a:ea typeface="楷体" panose="02010609060101010101" pitchFamily="49" charset="-122"/>
                <a:cs typeface="华文楷体" panose="02010600040101010101" pitchFamily="2" charset="-122"/>
              </a:rPr>
              <a:t>史学家</a:t>
            </a:r>
            <a:r>
              <a:rPr lang="zh-CN" sz="3000" kern="100" dirty="0">
                <a:latin typeface="楷体" panose="02010609060101010101" pitchFamily="49" charset="-122"/>
                <a:ea typeface="楷体" panose="02010609060101010101" pitchFamily="49" charset="-122"/>
                <a:cs typeface="华文楷体" panose="02010600040101010101" pitchFamily="2" charset="-122"/>
              </a:rPr>
              <a:t>习惯上称之为的西欧</a:t>
            </a:r>
            <a:r>
              <a:rPr lang="zh-CN" sz="3000" kern="100" dirty="0" smtClean="0">
                <a:latin typeface="楷体" panose="02010609060101010101" pitchFamily="49" charset="-122"/>
                <a:ea typeface="楷体" panose="02010609060101010101" pitchFamily="49" charset="-122"/>
                <a:cs typeface="华文楷体" panose="02010600040101010101" pitchFamily="2" charset="-122"/>
              </a:rPr>
              <a:t>封建社会</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。传统历史观</a:t>
            </a:r>
            <a:r>
              <a:rPr lang="zh-CN" sz="3000" kern="100" dirty="0" smtClean="0">
                <a:latin typeface="楷体" panose="02010609060101010101" pitchFamily="49" charset="-122"/>
                <a:ea typeface="楷体" panose="02010609060101010101" pitchFamily="49" charset="-122"/>
                <a:cs typeface="华文楷体" panose="02010600040101010101" pitchFamily="2" charset="-122"/>
              </a:rPr>
              <a:t>对</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中世纪</a:t>
            </a:r>
            <a:r>
              <a:rPr lang="zh-CN" sz="3000" kern="100" dirty="0" smtClean="0">
                <a:latin typeface="楷体" panose="02010609060101010101" pitchFamily="49" charset="-122"/>
                <a:ea typeface="楷体" panose="02010609060101010101" pitchFamily="49" charset="-122"/>
                <a:cs typeface="华文楷体" panose="02010600040101010101" pitchFamily="2" charset="-122"/>
              </a:rPr>
              <a:t>的</a:t>
            </a:r>
            <a:r>
              <a:rPr lang="zh-CN" sz="3000" kern="100" dirty="0">
                <a:latin typeface="楷体" panose="02010609060101010101" pitchFamily="49" charset="-122"/>
                <a:ea typeface="楷体" panose="02010609060101010101" pitchFamily="49" charset="-122"/>
                <a:cs typeface="华文楷体" panose="02010600040101010101" pitchFamily="2" charset="-122"/>
              </a:rPr>
              <a:t>认知</a:t>
            </a:r>
            <a:r>
              <a:rPr lang="zh-CN" sz="3000" kern="100" dirty="0" smtClean="0">
                <a:latin typeface="楷体" panose="02010609060101010101" pitchFamily="49" charset="-122"/>
                <a:ea typeface="楷体" panose="02010609060101010101" pitchFamily="49" charset="-122"/>
                <a:cs typeface="华文楷体" panose="02010600040101010101" pitchFamily="2" charset="-122"/>
              </a:rPr>
              <a:t>标签</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多是</a:t>
            </a:r>
            <a:r>
              <a:rPr lang="zh-CN" sz="3000" kern="100" dirty="0" smtClean="0">
                <a:latin typeface="楷体" panose="02010609060101010101" pitchFamily="49" charset="-122"/>
                <a:ea typeface="楷体" panose="02010609060101010101" pitchFamily="49" charset="-122"/>
                <a:cs typeface="华文楷体" panose="02010600040101010101" pitchFamily="2" charset="-122"/>
              </a:rPr>
              <a:t>“</a:t>
            </a:r>
            <a:r>
              <a:rPr lang="zh-CN" sz="30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千年黑暗</a:t>
            </a:r>
            <a:r>
              <a:rPr lang="zh-CN" sz="3000" kern="100" dirty="0" smtClean="0">
                <a:latin typeface="楷体" panose="02010609060101010101" pitchFamily="49" charset="-122"/>
                <a:ea typeface="楷体" panose="02010609060101010101" pitchFamily="49" charset="-122"/>
                <a:cs typeface="华文楷体" panose="02010600040101010101" pitchFamily="2" charset="-122"/>
              </a:rPr>
              <a:t>”</a:t>
            </a:r>
            <a:r>
              <a:rPr lang="zh-CN" sz="3000" kern="100" dirty="0">
                <a:latin typeface="楷体" panose="02010609060101010101" pitchFamily="49" charset="-122"/>
                <a:ea typeface="楷体" panose="02010609060101010101" pitchFamily="49" charset="-122"/>
                <a:cs typeface="华文楷体" panose="02010600040101010101" pitchFamily="2" charset="-122"/>
              </a:rPr>
              <a:t>、“</a:t>
            </a:r>
            <a:r>
              <a:rPr lang="zh-CN" sz="30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四处蒙昧</a:t>
            </a:r>
            <a:r>
              <a:rPr lang="zh-CN" sz="3000" kern="100" dirty="0">
                <a:latin typeface="楷体" panose="02010609060101010101" pitchFamily="49" charset="-122"/>
                <a:ea typeface="楷体" panose="02010609060101010101" pitchFamily="49" charset="-122"/>
                <a:cs typeface="华文楷体" panose="02010600040101010101" pitchFamily="2" charset="-122"/>
              </a:rPr>
              <a:t>”、“</a:t>
            </a:r>
            <a:r>
              <a:rPr lang="zh-CN" sz="30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毫无光亮可言</a:t>
            </a:r>
            <a:r>
              <a:rPr lang="zh-CN" sz="3000" kern="100" dirty="0" smtClean="0">
                <a:latin typeface="楷体" panose="02010609060101010101" pitchFamily="49" charset="-122"/>
                <a:ea typeface="楷体" panose="02010609060101010101" pitchFamily="49" charset="-122"/>
                <a:cs typeface="华文楷体" panose="02010600040101010101" pitchFamily="2" charset="-122"/>
              </a:rPr>
              <a:t>”</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等</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a:t>
            </a:r>
            <a:endParaRPr lang="en-US" altLang="zh-CN" sz="3000" kern="100" dirty="0" smtClean="0">
              <a:latin typeface="楷体" panose="02010609060101010101" pitchFamily="49" charset="-122"/>
              <a:ea typeface="楷体" panose="02010609060101010101" pitchFamily="49" charset="-122"/>
              <a:cs typeface="华文楷体" panose="02010600040101010101" pitchFamily="2" charset="-122"/>
            </a:endParaRPr>
          </a:p>
          <a:p>
            <a:pPr indent="304800"/>
            <a:r>
              <a:rPr lang="en-US" altLang="zh-CN" sz="3000" kern="100" dirty="0">
                <a:latin typeface="楷体" panose="02010609060101010101" pitchFamily="49" charset="-122"/>
                <a:ea typeface="楷体" panose="02010609060101010101" pitchFamily="49" charset="-122"/>
                <a:cs typeface="华文楷体" panose="02010600040101010101" pitchFamily="2" charset="-122"/>
              </a:rPr>
              <a:t> </a:t>
            </a:r>
            <a:r>
              <a:rPr lang="en-US" altLang="zh-CN" sz="3000" kern="100" dirty="0" smtClean="0">
                <a:latin typeface="楷体" panose="02010609060101010101" pitchFamily="49" charset="-122"/>
                <a:ea typeface="楷体" panose="02010609060101010101" pitchFamily="49" charset="-122"/>
                <a:cs typeface="华文楷体" panose="02010600040101010101" pitchFamily="2" charset="-122"/>
              </a:rPr>
              <a:t> </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新</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教材在唯物史观的指导下对“中世纪”进行了重新的思考和定位，是</a:t>
            </a:r>
            <a:r>
              <a:rPr lang="zh-CN" sz="30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西</a:t>
            </a:r>
            <a:r>
              <a:rPr lang="zh-CN" sz="30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罗马帝国废墟</a:t>
            </a:r>
            <a:r>
              <a:rPr lang="zh-CN" sz="30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上</a:t>
            </a:r>
            <a:r>
              <a:rPr lang="zh-CN" altLang="en-US" sz="30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逐渐产生</a:t>
            </a:r>
            <a:r>
              <a:rPr lang="zh-CN" sz="30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的“新</a:t>
            </a:r>
            <a:r>
              <a:rPr lang="zh-CN" altLang="en-US" sz="30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文明</a:t>
            </a:r>
            <a:r>
              <a:rPr lang="zh-CN" sz="30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。“新文明”</a:t>
            </a:r>
            <a:r>
              <a:rPr lang="zh-CN" sz="30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是</a:t>
            </a:r>
            <a:r>
              <a:rPr lang="zh-CN" sz="30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什么？如何产生的？有何特点？对后世有无影响？</a:t>
            </a:r>
          </a:p>
        </p:txBody>
      </p:sp>
      <p:grpSp>
        <p:nvGrpSpPr>
          <p:cNvPr id="7" name="组合 6"/>
          <p:cNvGrpSpPr/>
          <p:nvPr/>
        </p:nvGrpSpPr>
        <p:grpSpPr>
          <a:xfrm>
            <a:off x="75520" y="1218180"/>
            <a:ext cx="5050117" cy="4162470"/>
            <a:chOff x="75520" y="1218180"/>
            <a:chExt cx="5050117" cy="416247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20" y="1218180"/>
              <a:ext cx="5050117" cy="2871352"/>
            </a:xfrm>
            <a:prstGeom prst="rect">
              <a:avLst/>
            </a:prstGeom>
          </p:spPr>
        </p:pic>
        <p:sp>
          <p:nvSpPr>
            <p:cNvPr id="4" name="矩形 3"/>
            <p:cNvSpPr/>
            <p:nvPr/>
          </p:nvSpPr>
          <p:spPr>
            <a:xfrm>
              <a:off x="509367" y="4457320"/>
              <a:ext cx="4358886" cy="923330"/>
            </a:xfrm>
            <a:prstGeom prst="rect">
              <a:avLst/>
            </a:prstGeom>
            <a:noFill/>
          </p:spPr>
          <p:txBody>
            <a:bodyPr wrap="none" lIns="91440" tIns="45720" rIns="91440" bIns="45720">
              <a:spAutoFit/>
            </a:bodyPr>
            <a:lstStyle/>
            <a:p>
              <a:pPr algn="ctr"/>
              <a:r>
                <a:rPr lang="zh-CN" alt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黑暗？</a:t>
              </a:r>
              <a:r>
                <a:rPr lang="zh-CN" altLang="en-US" sz="5400" b="1" cap="none" spc="0" dirty="0" smtClean="0">
                  <a:ln w="13462">
                    <a:solidFill>
                      <a:schemeClr val="bg1"/>
                    </a:solidFill>
                    <a:prstDash val="solid"/>
                  </a:ln>
                  <a:solidFill>
                    <a:srgbClr val="FF0000"/>
                  </a:solidFill>
                  <a:effectLst>
                    <a:outerShdw dist="38100" dir="2700000" algn="bl" rotWithShape="0">
                      <a:schemeClr val="accent5"/>
                    </a:outerShdw>
                  </a:effectLst>
                </a:rPr>
                <a:t>文明？</a:t>
              </a:r>
              <a:endParaRPr lang="zh-CN" altLang="en-US" sz="5400" b="1" cap="none" spc="0" dirty="0">
                <a:ln w="13462">
                  <a:solidFill>
                    <a:schemeClr val="bg1"/>
                  </a:solidFill>
                  <a:prstDash val="solid"/>
                </a:ln>
                <a:solidFill>
                  <a:srgbClr val="FF0000"/>
                </a:solidFill>
                <a:effectLst>
                  <a:outerShdw dist="38100" dir="2700000" algn="bl" rotWithShape="0">
                    <a:schemeClr val="accent5"/>
                  </a:outerShdw>
                </a:effectLst>
              </a:endParaRPr>
            </a:p>
          </p:txBody>
        </p:sp>
        <p:sp>
          <p:nvSpPr>
            <p:cNvPr id="6" name="矩形 5"/>
            <p:cNvSpPr/>
            <p:nvPr/>
          </p:nvSpPr>
          <p:spPr>
            <a:xfrm>
              <a:off x="340250" y="1356679"/>
              <a:ext cx="4697120" cy="707886"/>
            </a:xfrm>
            <a:prstGeom prst="rect">
              <a:avLst/>
            </a:prstGeom>
          </p:spPr>
          <p:txBody>
            <a:bodyPr wrap="none">
              <a:spAutoFit/>
            </a:bodyPr>
            <a:lstStyle/>
            <a:p>
              <a:r>
                <a:rPr lang="zh-CN" altLang="zh-CN" sz="40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中世纪</a:t>
              </a:r>
              <a:r>
                <a:rPr lang="zh-CN" altLang="en-US" sz="2000" b="1"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（公元</a:t>
              </a:r>
              <a:r>
                <a:rPr lang="en-US" altLang="zh-CN" sz="2000" b="1"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476</a:t>
              </a:r>
              <a:r>
                <a:rPr lang="zh-CN" altLang="en-US" sz="2000" b="1"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年</a:t>
              </a:r>
              <a:r>
                <a:rPr lang="en-US" altLang="zh-CN" sz="2000" b="1"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——1500</a:t>
              </a:r>
              <a:r>
                <a:rPr lang="zh-CN" altLang="en-US" sz="2000" b="1"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年</a:t>
              </a:r>
              <a:r>
                <a:rPr lang="zh-CN" altLang="en-US" sz="2000" b="1"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a:t>
              </a:r>
              <a:endParaRPr lang="zh-CN" altLang="en-US" sz="2000" b="1" dirty="0"/>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4484" y="1424298"/>
            <a:ext cx="10543032" cy="583565"/>
          </a:xfrm>
          <a:prstGeom prst="rect">
            <a:avLst/>
          </a:prstGeom>
        </p:spPr>
        <p:txBody>
          <a:bodyPr wrap="square">
            <a:spAutoFit/>
          </a:bodyPr>
          <a:lstStyle/>
          <a:p>
            <a:pPr indent="355600" algn="just">
              <a:spcAft>
                <a:spcPts val="0"/>
              </a:spcAft>
              <a:tabLst>
                <a:tab pos="1065530" algn="l"/>
              </a:tabLst>
            </a:pPr>
            <a:r>
              <a:rPr lang="en-US" altLang="zh-CN" sz="3200" kern="100" dirty="0" smtClean="0">
                <a:latin typeface="楷体" panose="02010609060101010101" pitchFamily="49" charset="-122"/>
                <a:ea typeface="楷体" panose="02010609060101010101" pitchFamily="49" charset="-122"/>
                <a:cs typeface="华文楷体" panose="02010600040101010101" pitchFamily="2" charset="-122"/>
              </a:rPr>
              <a:t>  </a:t>
            </a:r>
            <a:endParaRPr lang="zh-CN" altLang="zh-CN" sz="3200" kern="100" dirty="0">
              <a:latin typeface="楷体" panose="02010609060101010101" pitchFamily="49" charset="-122"/>
              <a:ea typeface="楷体" panose="02010609060101010101" pitchFamily="49" charset="-122"/>
              <a:cs typeface="华文楷体" panose="02010600040101010101" pitchFamily="2" charset="-122"/>
            </a:endParaRPr>
          </a:p>
        </p:txBody>
      </p:sp>
      <p:sp>
        <p:nvSpPr>
          <p:cNvPr id="5" name="矩形 2"/>
          <p:cNvSpPr/>
          <p:nvPr/>
        </p:nvSpPr>
        <p:spPr>
          <a:xfrm>
            <a:off x="1" y="213213"/>
            <a:ext cx="2414016" cy="637179"/>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设计思路</a:t>
            </a:r>
            <a:endParaRPr kumimoji="1" lang="zh-CN" altLang="en-US" sz="3600" b="1" dirty="0">
              <a:solidFill>
                <a:schemeClr val="bg1"/>
              </a:solidFill>
              <a:latin typeface="黑体" panose="02010609060101010101" pitchFamily="49" charset="-122"/>
              <a:ea typeface="黑体" panose="02010609060101010101" pitchFamily="49" charset="-122"/>
            </a:endParaRPr>
          </a:p>
        </p:txBody>
      </p:sp>
      <p:sp>
        <p:nvSpPr>
          <p:cNvPr id="100" name="文本框 99"/>
          <p:cNvSpPr txBox="1"/>
          <p:nvPr/>
        </p:nvSpPr>
        <p:spPr>
          <a:xfrm>
            <a:off x="496048" y="1543663"/>
            <a:ext cx="11510682" cy="4247317"/>
          </a:xfrm>
          <a:prstGeom prst="rect">
            <a:avLst/>
          </a:prstGeom>
          <a:noFill/>
          <a:ln w="9525">
            <a:noFill/>
          </a:ln>
        </p:spPr>
        <p:txBody>
          <a:bodyPr wrap="square">
            <a:spAutoFit/>
          </a:bodyPr>
          <a:lstStyle/>
          <a:p>
            <a:pPr indent="304800"/>
            <a:r>
              <a:rPr lang="zh-CN" altLang="en-US" sz="2400" b="0" dirty="0" smtClean="0">
                <a:solidFill>
                  <a:srgbClr val="000000"/>
                </a:solidFill>
                <a:latin typeface="楷体" panose="02010609060101010101" pitchFamily="49" charset="-122"/>
                <a:ea typeface="楷体" panose="02010609060101010101" pitchFamily="49" charset="-122"/>
                <a:cs typeface="楷体" panose="02010609060101010101" pitchFamily="49" charset="-122"/>
              </a:rPr>
              <a:t>  </a:t>
            </a:r>
            <a:r>
              <a:rPr lang="zh-CN" altLang="en-US" sz="3000" kern="100" dirty="0">
                <a:latin typeface="楷体" panose="02010609060101010101" pitchFamily="49" charset="-122"/>
                <a:ea typeface="楷体" panose="02010609060101010101" pitchFamily="49" charset="-122"/>
                <a:cs typeface="华文楷体" panose="02010600040101010101" pitchFamily="2" charset="-122"/>
              </a:rPr>
              <a:t>在</a:t>
            </a:r>
            <a:r>
              <a:rPr lang="zh-CN" sz="3000" kern="100" dirty="0">
                <a:latin typeface="楷体" panose="02010609060101010101" pitchFamily="49" charset="-122"/>
                <a:ea typeface="楷体" panose="02010609060101010101" pitchFamily="49" charset="-122"/>
                <a:cs typeface="华文楷体" panose="02010600040101010101" pitchFamily="2" charset="-122"/>
              </a:rPr>
              <a:t>查阅了相关</a:t>
            </a:r>
            <a:r>
              <a:rPr lang="zh-CN" sz="3000" kern="100" dirty="0" smtClean="0">
                <a:latin typeface="楷体" panose="02010609060101010101" pitchFamily="49" charset="-122"/>
                <a:ea typeface="楷体" panose="02010609060101010101" pitchFamily="49" charset="-122"/>
                <a:cs typeface="华文楷体" panose="02010600040101010101" pitchFamily="2" charset="-122"/>
              </a:rPr>
              <a:t>史书</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和</a:t>
            </a:r>
            <a:r>
              <a:rPr lang="zh-CN" sz="3000" kern="100" dirty="0" smtClean="0">
                <a:latin typeface="楷体" panose="02010609060101010101" pitchFamily="49" charset="-122"/>
                <a:ea typeface="楷体" panose="02010609060101010101" pitchFamily="49" charset="-122"/>
                <a:cs typeface="华文楷体" panose="02010600040101010101" pitchFamily="2" charset="-122"/>
              </a:rPr>
              <a:t>论文</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后，</a:t>
            </a:r>
            <a:r>
              <a:rPr lang="zh-CN" sz="3000" kern="100" dirty="0" smtClean="0">
                <a:latin typeface="楷体" panose="02010609060101010101" pitchFamily="49" charset="-122"/>
                <a:ea typeface="楷体" panose="02010609060101010101" pitchFamily="49" charset="-122"/>
                <a:cs typeface="华文楷体" panose="02010600040101010101" pitchFamily="2" charset="-122"/>
              </a:rPr>
              <a:t>得出</a:t>
            </a:r>
            <a:r>
              <a:rPr lang="zh-CN" sz="3000" kern="100" dirty="0">
                <a:latin typeface="楷体" panose="02010609060101010101" pitchFamily="49" charset="-122"/>
                <a:ea typeface="楷体" panose="02010609060101010101" pitchFamily="49" charset="-122"/>
                <a:cs typeface="华文楷体" panose="02010600040101010101" pitchFamily="2" charset="-122"/>
              </a:rPr>
              <a:t>了</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以下基本的认识</a:t>
            </a:r>
            <a:r>
              <a:rPr lang="zh-CN" sz="3000" kern="100" dirty="0" smtClean="0">
                <a:latin typeface="楷体" panose="02010609060101010101" pitchFamily="49" charset="-122"/>
                <a:ea typeface="楷体" panose="02010609060101010101" pitchFamily="49" charset="-122"/>
                <a:cs typeface="华文楷体" panose="02010600040101010101" pitchFamily="2" charset="-122"/>
              </a:rPr>
              <a:t>：</a:t>
            </a:r>
            <a:endParaRPr lang="en-US" altLang="zh-CN" sz="3000" kern="100" dirty="0" smtClean="0">
              <a:latin typeface="楷体" panose="02010609060101010101" pitchFamily="49" charset="-122"/>
              <a:ea typeface="楷体" panose="02010609060101010101" pitchFamily="49" charset="-122"/>
              <a:cs typeface="华文楷体" panose="02010600040101010101" pitchFamily="2" charset="-122"/>
            </a:endParaRPr>
          </a:p>
          <a:p>
            <a:pPr indent="304800"/>
            <a:r>
              <a:rPr lang="en-US" altLang="zh-CN" sz="3000" kern="100" dirty="0" smtClean="0">
                <a:latin typeface="楷体" panose="02010609060101010101" pitchFamily="49" charset="-122"/>
                <a:ea typeface="楷体" panose="02010609060101010101" pitchFamily="49" charset="-122"/>
                <a:cs typeface="华文楷体" panose="02010600040101010101" pitchFamily="2" charset="-122"/>
              </a:rPr>
              <a:t>  1.</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基督教的快速</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传播</a:t>
            </a:r>
            <a:r>
              <a:rPr lang="zh-CN" altLang="en-US" sz="30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是依附</a:t>
            </a:r>
            <a:r>
              <a:rPr lang="zh-CN" altLang="en-US" sz="30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于罗马帝国、</a:t>
            </a:r>
            <a:r>
              <a:rPr lang="zh-CN" altLang="en-US" sz="30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法兰克王国的</a:t>
            </a:r>
            <a:r>
              <a:rPr lang="zh-CN" altLang="en-US" sz="30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结果</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，体现王权、教权关系初步结合；</a:t>
            </a:r>
            <a:endParaRPr lang="en-US" altLang="zh-CN" sz="3000" kern="100" dirty="0">
              <a:latin typeface="楷体" panose="02010609060101010101" pitchFamily="49" charset="-122"/>
              <a:ea typeface="楷体" panose="02010609060101010101" pitchFamily="49" charset="-122"/>
              <a:cs typeface="华文楷体" panose="02010600040101010101" pitchFamily="2" charset="-122"/>
            </a:endParaRPr>
          </a:p>
          <a:p>
            <a:pPr indent="304800"/>
            <a:r>
              <a:rPr lang="en-US" altLang="zh-CN" sz="3000" kern="100" dirty="0" smtClean="0">
                <a:latin typeface="楷体" panose="02010609060101010101" pitchFamily="49" charset="-122"/>
                <a:ea typeface="楷体" panose="02010609060101010101" pitchFamily="49" charset="-122"/>
                <a:cs typeface="华文楷体" panose="02010600040101010101" pitchFamily="2" charset="-122"/>
              </a:rPr>
              <a:t>  2.</a:t>
            </a:r>
            <a:r>
              <a:rPr lang="zh-CN" sz="3000" kern="100" dirty="0" smtClean="0">
                <a:latin typeface="楷体" panose="02010609060101010101" pitchFamily="49" charset="-122"/>
                <a:ea typeface="楷体" panose="02010609060101010101" pitchFamily="49" charset="-122"/>
                <a:cs typeface="华文楷体" panose="02010600040101010101" pitchFamily="2" charset="-122"/>
              </a:rPr>
              <a:t>法兰克王国</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封君封臣制的建立，既维护了自身的统治，也奠定了西欧封建社会的政治基础；</a:t>
            </a:r>
            <a:endParaRPr lang="en-US" altLang="zh-CN" sz="3000" kern="100" dirty="0" smtClean="0">
              <a:latin typeface="楷体" panose="02010609060101010101" pitchFamily="49" charset="-122"/>
              <a:ea typeface="楷体" panose="02010609060101010101" pitchFamily="49" charset="-122"/>
              <a:cs typeface="华文楷体" panose="02010600040101010101" pitchFamily="2" charset="-122"/>
            </a:endParaRPr>
          </a:p>
          <a:p>
            <a:pPr indent="304800"/>
            <a:r>
              <a:rPr lang="en-US" altLang="zh-CN" sz="3000" kern="100" dirty="0" smtClean="0">
                <a:latin typeface="楷体" panose="02010609060101010101" pitchFamily="49" charset="-122"/>
                <a:ea typeface="楷体" panose="02010609060101010101" pitchFamily="49" charset="-122"/>
                <a:cs typeface="华文楷体" panose="02010600040101010101" pitchFamily="2" charset="-122"/>
              </a:rPr>
              <a:t>  3.</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封君封臣制度下新</a:t>
            </a:r>
            <a:r>
              <a:rPr lang="zh-CN" altLang="en-US" sz="3000" kern="100" dirty="0">
                <a:latin typeface="楷体" panose="02010609060101010101" pitchFamily="49" charset="-122"/>
                <a:ea typeface="楷体" panose="02010609060101010101" pitchFamily="49" charset="-122"/>
                <a:cs typeface="华文楷体" panose="02010600040101010101" pitchFamily="2" charset="-122"/>
              </a:rPr>
              <a:t>的</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社会等级秩序，王权与教权的相互支持和利用，这两者是</a:t>
            </a:r>
            <a:r>
              <a:rPr lang="zh-CN" altLang="en-US" sz="30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构成中世纪西欧社会政治上最显著的特征</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，这也是相对于奴隶社会而言新的进步，“</a:t>
            </a:r>
            <a:r>
              <a:rPr lang="zh-CN" altLang="en-US" sz="3000" kern="100" dirty="0">
                <a:latin typeface="楷体" panose="02010609060101010101" pitchFamily="49" charset="-122"/>
                <a:ea typeface="楷体" panose="02010609060101010101" pitchFamily="49" charset="-122"/>
                <a:cs typeface="华文楷体" panose="02010600040101010101" pitchFamily="2" charset="-122"/>
              </a:rPr>
              <a:t>新的文明</a:t>
            </a:r>
            <a:r>
              <a:rPr lang="zh-CN" altLang="en-US" sz="3000" kern="100" dirty="0" smtClean="0">
                <a:latin typeface="楷体" panose="02010609060101010101" pitchFamily="49" charset="-122"/>
                <a:ea typeface="楷体" panose="02010609060101010101" pitchFamily="49" charset="-122"/>
                <a:cs typeface="华文楷体" panose="02010600040101010101" pitchFamily="2" charset="-122"/>
              </a:rPr>
              <a:t>” 。</a:t>
            </a:r>
            <a:endParaRPr lang="en-US" altLang="zh-CN" sz="3000" kern="100" dirty="0" smtClean="0">
              <a:latin typeface="楷体" panose="02010609060101010101" pitchFamily="49" charset="-122"/>
              <a:ea typeface="楷体" panose="02010609060101010101" pitchFamily="49" charset="-122"/>
              <a:cs typeface="华文楷体" panose="02010600040101010101" pitchFamily="2" charset="-122"/>
            </a:endParaRPr>
          </a:p>
          <a:p>
            <a:pPr indent="304800"/>
            <a:r>
              <a:rPr lang="en-US" altLang="zh-CN" sz="3000" kern="100" dirty="0" smtClean="0">
                <a:latin typeface="楷体" panose="02010609060101010101" pitchFamily="49" charset="-122"/>
                <a:ea typeface="楷体" panose="02010609060101010101" pitchFamily="49" charset="-122"/>
                <a:cs typeface="华文楷体" panose="02010600040101010101" pitchFamily="2" charset="-122"/>
              </a:rPr>
              <a:t>  </a:t>
            </a:r>
            <a:endParaRPr lang="zh-CN" altLang="en-US" sz="3000" kern="100" dirty="0">
              <a:latin typeface="楷体" panose="02010609060101010101" pitchFamily="49" charset="-122"/>
              <a:ea typeface="楷体" panose="02010609060101010101" pitchFamily="49" charset="-122"/>
              <a:cs typeface="华文楷体"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236335"/>
            <a:ext cx="12192000" cy="609600"/>
          </a:xfrm>
          <a:prstGeom prst="rect">
            <a:avLst/>
          </a:prstGeom>
        </p:spPr>
      </p:pic>
      <p:grpSp>
        <p:nvGrpSpPr>
          <p:cNvPr id="5" name="组合 4"/>
          <p:cNvGrpSpPr/>
          <p:nvPr/>
        </p:nvGrpSpPr>
        <p:grpSpPr>
          <a:xfrm>
            <a:off x="184105" y="285905"/>
            <a:ext cx="5585759" cy="4471516"/>
            <a:chOff x="76836" y="929640"/>
            <a:chExt cx="5585759" cy="4471516"/>
          </a:xfrm>
        </p:grpSpPr>
        <p:sp>
          <p:nvSpPr>
            <p:cNvPr id="8" name="文本框 7"/>
            <p:cNvSpPr txBox="1"/>
            <p:nvPr/>
          </p:nvSpPr>
          <p:spPr>
            <a:xfrm>
              <a:off x="76836" y="929640"/>
              <a:ext cx="4513094" cy="1076325"/>
            </a:xfrm>
            <a:prstGeom prst="rect">
              <a:avLst/>
            </a:prstGeom>
            <a:noFill/>
          </p:spPr>
          <p:txBody>
            <a:bodyPr wrap="square" rtlCol="0">
              <a:spAutoFit/>
              <a:scene3d>
                <a:camera prst="orthographicFront"/>
                <a:lightRig rig="threePt" dir="t"/>
              </a:scene3d>
            </a:bodyPr>
            <a:lstStyle/>
            <a:p>
              <a:r>
                <a:rPr lang="zh-CN" altLang="en-US" sz="3200" noProof="1" smtClean="0">
                  <a:ln>
                    <a:solidFill>
                      <a:sysClr val="windowText" lastClr="000000"/>
                    </a:solidFill>
                  </a:ln>
                  <a:solidFill>
                    <a:srgbClr val="FF0000"/>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rPr>
                <a:t>一、</a:t>
              </a:r>
              <a:r>
                <a:rPr lang="zh-CN" altLang="en-US" sz="3200" noProof="1">
                  <a:ln>
                    <a:solidFill>
                      <a:sysClr val="windowText" lastClr="000000"/>
                    </a:solidFill>
                  </a:ln>
                  <a:solidFill>
                    <a:srgbClr val="FF0000"/>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rPr>
                <a:t>十字架</a:t>
              </a:r>
              <a:r>
                <a:rPr lang="zh-CN" altLang="en-US" sz="3200" noProof="1">
                  <a:ln>
                    <a:solidFill>
                      <a:sysClr val="windowText" lastClr="000000"/>
                    </a:solidFill>
                  </a:ln>
                  <a:solidFill>
                    <a:schemeClr val="accent1"/>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rPr>
                <a:t>上的信仰</a:t>
              </a:r>
            </a:p>
            <a:p>
              <a:r>
                <a:rPr lang="zh-CN" altLang="en-US" sz="3200" noProof="1">
                  <a:ln>
                    <a:solidFill>
                      <a:sysClr val="windowText" lastClr="000000"/>
                    </a:solidFill>
                  </a:ln>
                  <a:solidFill>
                    <a:schemeClr val="accent1"/>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rPr>
                <a:t>      </a:t>
              </a:r>
              <a:r>
                <a:rPr lang="en-US" altLang="zh-CN" sz="3200" noProof="1">
                  <a:ln>
                    <a:solidFill>
                      <a:sysClr val="windowText" lastClr="000000"/>
                    </a:solidFill>
                  </a:ln>
                  <a:solidFill>
                    <a:schemeClr val="accent1"/>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rPr>
                <a:t>——</a:t>
              </a:r>
              <a:r>
                <a:rPr lang="zh-CN" altLang="en-US" sz="3200" noProof="1">
                  <a:ln>
                    <a:solidFill>
                      <a:sysClr val="windowText" lastClr="000000"/>
                    </a:solidFill>
                  </a:ln>
                  <a:solidFill>
                    <a:srgbClr val="FF0000"/>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rPr>
                <a:t>基督教</a:t>
              </a:r>
              <a:r>
                <a:rPr lang="zh-CN" altLang="en-US" sz="3200" noProof="1">
                  <a:ln>
                    <a:solidFill>
                      <a:sysClr val="windowText" lastClr="000000"/>
                    </a:solidFill>
                  </a:ln>
                  <a:solidFill>
                    <a:schemeClr val="accent1"/>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rPr>
                <a:t>的兴起</a:t>
              </a:r>
            </a:p>
          </p:txBody>
        </p:sp>
        <p:sp>
          <p:nvSpPr>
            <p:cNvPr id="13" name="文本框 12"/>
            <p:cNvSpPr txBox="1"/>
            <p:nvPr/>
          </p:nvSpPr>
          <p:spPr>
            <a:xfrm>
              <a:off x="95885" y="2299970"/>
              <a:ext cx="5348680" cy="1076325"/>
            </a:xfrm>
            <a:prstGeom prst="rect">
              <a:avLst/>
            </a:prstGeom>
            <a:noFill/>
          </p:spPr>
          <p:txBody>
            <a:bodyPr wrap="square" rtlCol="0">
              <a:spAutoFit/>
              <a:scene3d>
                <a:camera prst="orthographicFront"/>
                <a:lightRig rig="threePt" dir="t"/>
              </a:scene3d>
            </a:bodyPr>
            <a:lstStyle/>
            <a:p>
              <a:r>
                <a:rPr lang="zh-CN" altLang="en-US" sz="3200" noProof="1">
                  <a:ln>
                    <a:solidFill>
                      <a:sysClr val="windowText" lastClr="000000"/>
                    </a:solidFill>
                  </a:ln>
                  <a:solidFill>
                    <a:srgbClr val="FF0000"/>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rPr>
                <a:t>二、十字架</a:t>
              </a:r>
              <a:r>
                <a:rPr lang="zh-CN" altLang="en-US" sz="3200" noProof="1">
                  <a:ln>
                    <a:solidFill>
                      <a:sysClr val="windowText" lastClr="000000"/>
                    </a:solidFill>
                  </a:ln>
                  <a:solidFill>
                    <a:schemeClr val="accent1"/>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rPr>
                <a:t>与利剑的故事</a:t>
              </a:r>
            </a:p>
            <a:p>
              <a:r>
                <a:rPr lang="zh-CN" altLang="en-US" sz="3200" noProof="1">
                  <a:ln>
                    <a:solidFill>
                      <a:sysClr val="windowText" lastClr="000000"/>
                    </a:solidFill>
                  </a:ln>
                  <a:solidFill>
                    <a:schemeClr val="accent1"/>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rPr>
                <a:t>      </a:t>
              </a:r>
              <a:r>
                <a:rPr lang="en-US" altLang="zh-CN" sz="3200" dirty="0" smtClean="0">
                  <a:ln>
                    <a:solidFill>
                      <a:sysClr val="windowText" lastClr="000000"/>
                    </a:solidFill>
                  </a:ln>
                  <a:solidFill>
                    <a:srgbClr val="FF0000"/>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sym typeface="+mn-ea"/>
                </a:rPr>
                <a:t>——</a:t>
              </a:r>
              <a:r>
                <a:rPr lang="zh-CN" altLang="en-US" sz="3200" dirty="0" smtClean="0">
                  <a:ln>
                    <a:solidFill>
                      <a:sysClr val="windowText" lastClr="000000"/>
                    </a:solidFill>
                  </a:ln>
                  <a:solidFill>
                    <a:srgbClr val="FF0000"/>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sym typeface="+mn-ea"/>
                </a:rPr>
                <a:t>法兰克王国</a:t>
              </a:r>
              <a:r>
                <a:rPr lang="zh-CN" altLang="en-US" sz="3200" dirty="0" smtClean="0">
                  <a:ln>
                    <a:solidFill>
                      <a:sysClr val="windowText" lastClr="000000"/>
                    </a:solidFill>
                  </a:ln>
                  <a:solidFill>
                    <a:schemeClr val="accent1"/>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sym typeface="+mn-ea"/>
                </a:rPr>
                <a:t>的兴衰</a:t>
              </a:r>
              <a:endParaRPr lang="zh-CN" altLang="en-US" sz="3200" noProof="1">
                <a:ln>
                  <a:solidFill>
                    <a:sysClr val="windowText" lastClr="000000"/>
                  </a:solidFill>
                </a:ln>
                <a:solidFill>
                  <a:schemeClr val="accent1"/>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endParaRPr>
            </a:p>
          </p:txBody>
        </p:sp>
        <p:sp>
          <p:nvSpPr>
            <p:cNvPr id="3" name="矩形 2"/>
            <p:cNvSpPr/>
            <p:nvPr/>
          </p:nvSpPr>
          <p:spPr>
            <a:xfrm>
              <a:off x="472740" y="3365346"/>
              <a:ext cx="5189855" cy="521970"/>
            </a:xfrm>
            <a:prstGeom prst="rect">
              <a:avLst/>
            </a:prstGeom>
          </p:spPr>
          <p:txBody>
            <a:bodyPr wrap="none">
              <a:spAutoFit/>
            </a:bodyPr>
            <a:lstStyle/>
            <a:p>
              <a:pPr lvl="0"/>
              <a:r>
                <a:rPr lang="en-US" altLang="zh-CN" sz="2800" b="1" dirty="0" smtClean="0">
                  <a:solidFill>
                    <a:srgbClr val="000000"/>
                  </a:solidFill>
                  <a:latin typeface="楷体" panose="02010609060101010101" pitchFamily="49" charset="-122"/>
                  <a:ea typeface="楷体" panose="02010609060101010101" pitchFamily="49" charset="-122"/>
                </a:rPr>
                <a:t>1.</a:t>
              </a:r>
              <a:r>
                <a:rPr lang="zh-CN" altLang="en-US" sz="2800" b="1" dirty="0" smtClean="0">
                  <a:solidFill>
                    <a:srgbClr val="000000"/>
                  </a:solidFill>
                  <a:latin typeface="楷体" panose="02010609060101010101" pitchFamily="49" charset="-122"/>
                  <a:ea typeface="楷体" panose="02010609060101010101" pitchFamily="49" charset="-122"/>
                </a:rPr>
                <a:t>“开拓者”的故事</a:t>
              </a:r>
              <a:r>
                <a:rPr lang="en-US" altLang="zh-CN" sz="2800" b="1" dirty="0" smtClean="0">
                  <a:solidFill>
                    <a:srgbClr val="000000"/>
                  </a:solidFill>
                  <a:latin typeface="楷体" panose="02010609060101010101" pitchFamily="49" charset="-122"/>
                  <a:ea typeface="楷体" panose="02010609060101010101" pitchFamily="49" charset="-122"/>
                </a:rPr>
                <a:t>——</a:t>
              </a:r>
              <a:r>
                <a:rPr lang="zh-CN" altLang="en-US" sz="2800" b="1" dirty="0" smtClean="0">
                  <a:solidFill>
                    <a:srgbClr val="000000"/>
                  </a:solidFill>
                  <a:latin typeface="楷体" panose="02010609060101010101" pitchFamily="49" charset="-122"/>
                  <a:ea typeface="楷体" panose="02010609060101010101" pitchFamily="49" charset="-122"/>
                </a:rPr>
                <a:t>克洛维</a:t>
              </a:r>
            </a:p>
          </p:txBody>
        </p:sp>
        <p:sp>
          <p:nvSpPr>
            <p:cNvPr id="2" name="矩形 1"/>
            <p:cNvSpPr/>
            <p:nvPr/>
          </p:nvSpPr>
          <p:spPr>
            <a:xfrm>
              <a:off x="472740" y="3870171"/>
              <a:ext cx="5189855" cy="521335"/>
            </a:xfrm>
            <a:prstGeom prst="rect">
              <a:avLst/>
            </a:prstGeom>
          </p:spPr>
          <p:txBody>
            <a:bodyPr wrap="none">
              <a:spAutoFit/>
            </a:bodyPr>
            <a:lstStyle/>
            <a:p>
              <a:pPr lvl="0"/>
              <a:r>
                <a:rPr lang="en-US" altLang="zh-CN" sz="2800" b="1" dirty="0">
                  <a:solidFill>
                    <a:srgbClr val="000000"/>
                  </a:solidFill>
                  <a:latin typeface="楷体" panose="02010609060101010101" pitchFamily="49" charset="-122"/>
                  <a:ea typeface="楷体" panose="02010609060101010101" pitchFamily="49" charset="-122"/>
                </a:rPr>
                <a:t>2</a:t>
              </a:r>
              <a:r>
                <a:rPr lang="en-US" altLang="zh-CN" sz="2800" b="1" dirty="0" smtClean="0">
                  <a:solidFill>
                    <a:srgbClr val="000000"/>
                  </a:solidFill>
                  <a:latin typeface="楷体" panose="02010609060101010101" pitchFamily="49" charset="-122"/>
                  <a:ea typeface="楷体" panose="02010609060101010101" pitchFamily="49" charset="-122"/>
                </a:rPr>
                <a:t>.</a:t>
              </a:r>
              <a:r>
                <a:rPr lang="zh-CN" altLang="en-US" sz="2800" b="1" dirty="0" smtClean="0">
                  <a:solidFill>
                    <a:srgbClr val="000000"/>
                  </a:solidFill>
                  <a:latin typeface="楷体" panose="02010609060101010101" pitchFamily="49" charset="-122"/>
                  <a:ea typeface="楷体" panose="02010609060101010101" pitchFamily="49" charset="-122"/>
                </a:rPr>
                <a:t>“铁锤”的故事</a:t>
              </a:r>
              <a:r>
                <a:rPr lang="en-US" altLang="zh-CN" sz="2800" b="1" dirty="0" smtClean="0">
                  <a:solidFill>
                    <a:srgbClr val="000000"/>
                  </a:solidFill>
                  <a:latin typeface="楷体" panose="02010609060101010101" pitchFamily="49" charset="-122"/>
                  <a:ea typeface="楷体" panose="02010609060101010101" pitchFamily="49" charset="-122"/>
                </a:rPr>
                <a:t>——</a:t>
              </a:r>
              <a:r>
                <a:rPr lang="zh-CN" altLang="en-US" sz="2800" b="1" dirty="0" smtClean="0">
                  <a:solidFill>
                    <a:srgbClr val="000000"/>
                  </a:solidFill>
                  <a:latin typeface="楷体" panose="02010609060101010101" pitchFamily="49" charset="-122"/>
                  <a:ea typeface="楷体" panose="02010609060101010101" pitchFamily="49" charset="-122"/>
                </a:rPr>
                <a:t>查理马特</a:t>
              </a:r>
            </a:p>
          </p:txBody>
        </p:sp>
        <p:sp>
          <p:nvSpPr>
            <p:cNvPr id="4" name="矩形 3"/>
            <p:cNvSpPr/>
            <p:nvPr/>
          </p:nvSpPr>
          <p:spPr>
            <a:xfrm>
              <a:off x="472740" y="4374361"/>
              <a:ext cx="4474845" cy="521970"/>
            </a:xfrm>
            <a:prstGeom prst="rect">
              <a:avLst/>
            </a:prstGeom>
          </p:spPr>
          <p:txBody>
            <a:bodyPr wrap="none">
              <a:spAutoFit/>
            </a:bodyPr>
            <a:lstStyle/>
            <a:p>
              <a:pPr lvl="0"/>
              <a:r>
                <a:rPr lang="en-US" altLang="zh-CN" sz="2800" b="1" dirty="0" smtClean="0">
                  <a:solidFill>
                    <a:srgbClr val="000000"/>
                  </a:solidFill>
                  <a:latin typeface="楷体" panose="02010609060101010101" pitchFamily="49" charset="-122"/>
                  <a:ea typeface="楷体" panose="02010609060101010101" pitchFamily="49" charset="-122"/>
                </a:rPr>
                <a:t>3.</a:t>
              </a:r>
              <a:r>
                <a:rPr lang="zh-CN" altLang="en-US" sz="2800" b="1" dirty="0" smtClean="0">
                  <a:solidFill>
                    <a:srgbClr val="000000"/>
                  </a:solidFill>
                  <a:latin typeface="楷体" panose="02010609060101010101" pitchFamily="49" charset="-122"/>
                  <a:ea typeface="楷体" panose="02010609060101010101" pitchFamily="49" charset="-122"/>
                </a:rPr>
                <a:t>“矮子”的故事</a:t>
              </a:r>
              <a:r>
                <a:rPr lang="en-US" altLang="zh-CN" sz="2800" b="1" dirty="0" smtClean="0">
                  <a:solidFill>
                    <a:srgbClr val="000000"/>
                  </a:solidFill>
                  <a:latin typeface="楷体" panose="02010609060101010101" pitchFamily="49" charset="-122"/>
                  <a:ea typeface="楷体" panose="02010609060101010101" pitchFamily="49" charset="-122"/>
                </a:rPr>
                <a:t>——</a:t>
              </a:r>
              <a:r>
                <a:rPr lang="zh-CN" altLang="en-US" sz="2800" b="1" dirty="0" smtClean="0">
                  <a:solidFill>
                    <a:srgbClr val="000000"/>
                  </a:solidFill>
                  <a:latin typeface="楷体" panose="02010609060101010101" pitchFamily="49" charset="-122"/>
                  <a:ea typeface="楷体" panose="02010609060101010101" pitchFamily="49" charset="-122"/>
                </a:rPr>
                <a:t>丕平</a:t>
              </a:r>
            </a:p>
          </p:txBody>
        </p:sp>
        <p:sp>
          <p:nvSpPr>
            <p:cNvPr id="6" name="矩形 5"/>
            <p:cNvSpPr/>
            <p:nvPr/>
          </p:nvSpPr>
          <p:spPr>
            <a:xfrm>
              <a:off x="472740" y="4879186"/>
              <a:ext cx="4832350" cy="521970"/>
            </a:xfrm>
            <a:prstGeom prst="rect">
              <a:avLst/>
            </a:prstGeom>
          </p:spPr>
          <p:txBody>
            <a:bodyPr wrap="none">
              <a:spAutoFit/>
            </a:bodyPr>
            <a:lstStyle/>
            <a:p>
              <a:pPr lvl="0"/>
              <a:r>
                <a:rPr lang="en-US" altLang="zh-CN" sz="2800" b="1" dirty="0" smtClean="0">
                  <a:solidFill>
                    <a:srgbClr val="000000"/>
                  </a:solidFill>
                  <a:latin typeface="楷体" panose="02010609060101010101" pitchFamily="49" charset="-122"/>
                  <a:ea typeface="楷体" panose="02010609060101010101" pitchFamily="49" charset="-122"/>
                </a:rPr>
                <a:t>4.</a:t>
              </a:r>
              <a:r>
                <a:rPr lang="zh-CN" altLang="en-US" sz="2800" b="1" dirty="0" smtClean="0">
                  <a:solidFill>
                    <a:srgbClr val="000000"/>
                  </a:solidFill>
                  <a:latin typeface="楷体" panose="02010609060101010101" pitchFamily="49" charset="-122"/>
                  <a:ea typeface="楷体" panose="02010609060101010101" pitchFamily="49" charset="-122"/>
                </a:rPr>
                <a:t>“野蛮人”的故事</a:t>
              </a:r>
              <a:r>
                <a:rPr lang="en-US" altLang="zh-CN" sz="2800" b="1" dirty="0" smtClean="0">
                  <a:solidFill>
                    <a:srgbClr val="000000"/>
                  </a:solidFill>
                  <a:latin typeface="楷体" panose="02010609060101010101" pitchFamily="49" charset="-122"/>
                  <a:ea typeface="楷体" panose="02010609060101010101" pitchFamily="49" charset="-122"/>
                </a:rPr>
                <a:t>——</a:t>
              </a:r>
              <a:r>
                <a:rPr lang="zh-CN" altLang="en-US" sz="2800" b="1" dirty="0" smtClean="0">
                  <a:solidFill>
                    <a:srgbClr val="000000"/>
                  </a:solidFill>
                  <a:latin typeface="楷体" panose="02010609060101010101" pitchFamily="49" charset="-122"/>
                  <a:ea typeface="楷体" panose="02010609060101010101" pitchFamily="49" charset="-122"/>
                </a:rPr>
                <a:t>查理</a:t>
              </a:r>
            </a:p>
          </p:txBody>
        </p:sp>
      </p:grpSp>
      <p:sp>
        <p:nvSpPr>
          <p:cNvPr id="10" name="文本框 9"/>
          <p:cNvSpPr txBox="1"/>
          <p:nvPr/>
        </p:nvSpPr>
        <p:spPr>
          <a:xfrm>
            <a:off x="5913944" y="727135"/>
            <a:ext cx="6009115" cy="5447645"/>
          </a:xfrm>
          <a:prstGeom prst="rect">
            <a:avLst/>
          </a:prstGeom>
          <a:noFill/>
          <a:ln>
            <a:solidFill>
              <a:srgbClr val="002060"/>
            </a:solidFill>
            <a:prstDash val="dash"/>
          </a:ln>
        </p:spPr>
        <p:txBody>
          <a:bodyPr wrap="square" rtlCol="0">
            <a:spAutoFit/>
          </a:bodyPr>
          <a:lstStyle/>
          <a:p>
            <a:pPr indent="304800"/>
            <a:r>
              <a:rPr lang="zh-CN" altLang="zh-CN" sz="2800" dirty="0" smtClean="0">
                <a:latin typeface="楷体" panose="02010609060101010101" pitchFamily="49" charset="-122"/>
                <a:ea typeface="楷体" panose="02010609060101010101" pitchFamily="49" charset="-122"/>
                <a:sym typeface="+mn-ea"/>
              </a:rPr>
              <a:t>【设计意图】</a:t>
            </a:r>
            <a:endParaRPr lang="en-US" altLang="zh-CN" sz="2800" dirty="0" smtClean="0">
              <a:latin typeface="楷体" panose="02010609060101010101" pitchFamily="49" charset="-122"/>
              <a:ea typeface="楷体" panose="02010609060101010101" pitchFamily="49" charset="-122"/>
              <a:sym typeface="+mn-ea"/>
            </a:endParaRPr>
          </a:p>
          <a:p>
            <a:pPr indent="304800"/>
            <a:r>
              <a:rPr lang="zh-CN" altLang="en-US" sz="3200" dirty="0" smtClean="0">
                <a:latin typeface="楷体" panose="02010609060101010101" pitchFamily="49" charset="-122"/>
                <a:ea typeface="楷体" panose="02010609060101010101" pitchFamily="49" charset="-122"/>
              </a:rPr>
              <a:t>  基于以上的认知，</a:t>
            </a:r>
            <a:r>
              <a:rPr lang="zh-CN" altLang="en-US" sz="3200" kern="100" dirty="0" smtClean="0">
                <a:latin typeface="楷体" panose="02010609060101010101" pitchFamily="49" charset="-122"/>
                <a:ea typeface="楷体" panose="02010609060101010101" pitchFamily="49" charset="-122"/>
                <a:cs typeface="华文楷体" panose="02010600040101010101" pitchFamily="2" charset="-122"/>
              </a:rPr>
              <a:t>在</a:t>
            </a:r>
            <a:r>
              <a:rPr lang="zh-CN" altLang="en-US" sz="32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“寻找新文明”</a:t>
            </a:r>
            <a:r>
              <a:rPr lang="zh-CN" altLang="en-US" sz="3200" kern="100" dirty="0">
                <a:latin typeface="楷体" panose="02010609060101010101" pitchFamily="49" charset="-122"/>
                <a:ea typeface="楷体" panose="02010609060101010101" pitchFamily="49" charset="-122"/>
                <a:cs typeface="华文楷体" panose="02010600040101010101" pitchFamily="2" charset="-122"/>
              </a:rPr>
              <a:t>的教学立意下</a:t>
            </a:r>
            <a:r>
              <a:rPr lang="zh-CN" altLang="en-US" sz="3200" kern="100" dirty="0" smtClean="0">
                <a:latin typeface="楷体" panose="02010609060101010101" pitchFamily="49" charset="-122"/>
                <a:ea typeface="楷体" panose="02010609060101010101" pitchFamily="49" charset="-122"/>
                <a:cs typeface="华文楷体" panose="02010600040101010101" pitchFamily="2" charset="-122"/>
              </a:rPr>
              <a:t>，</a:t>
            </a:r>
            <a:r>
              <a:rPr lang="zh-CN" altLang="en-US" sz="3200" dirty="0">
                <a:solidFill>
                  <a:srgbClr val="FF0000"/>
                </a:solidFill>
                <a:latin typeface="楷体" panose="02010609060101010101" pitchFamily="49" charset="-122"/>
                <a:ea typeface="楷体" panose="02010609060101010101" pitchFamily="49" charset="-122"/>
              </a:rPr>
              <a:t>创设</a:t>
            </a:r>
            <a:r>
              <a:rPr lang="zh-CN" altLang="en-US" sz="3200" dirty="0" smtClean="0">
                <a:solidFill>
                  <a:srgbClr val="FF0000"/>
                </a:solidFill>
                <a:latin typeface="楷体" panose="02010609060101010101" pitchFamily="49" charset="-122"/>
                <a:ea typeface="楷体" panose="02010609060101010101" pitchFamily="49" charset="-122"/>
              </a:rPr>
              <a:t>了 </a:t>
            </a:r>
            <a:r>
              <a:rPr lang="en-US" altLang="zh-CN" sz="3200" dirty="0" smtClean="0">
                <a:solidFill>
                  <a:srgbClr val="FF0000"/>
                </a:solidFill>
                <a:latin typeface="楷体" panose="02010609060101010101" pitchFamily="49" charset="-122"/>
                <a:ea typeface="楷体" panose="02010609060101010101" pitchFamily="49" charset="-122"/>
                <a:sym typeface="+mn-ea"/>
              </a:rPr>
              <a:t>“</a:t>
            </a:r>
            <a:r>
              <a:rPr lang="zh-CN" altLang="en-US" sz="3200" dirty="0">
                <a:solidFill>
                  <a:srgbClr val="FF0000"/>
                </a:solidFill>
                <a:latin typeface="楷体" panose="02010609060101010101" pitchFamily="49" charset="-122"/>
                <a:ea typeface="楷体" panose="02010609060101010101" pitchFamily="49" charset="-122"/>
                <a:sym typeface="+mn-ea"/>
              </a:rPr>
              <a:t>十字架与</a:t>
            </a:r>
            <a:r>
              <a:rPr lang="zh-CN" altLang="en-US" sz="3200" dirty="0" smtClean="0">
                <a:solidFill>
                  <a:srgbClr val="FF0000"/>
                </a:solidFill>
                <a:latin typeface="楷体" panose="02010609060101010101" pitchFamily="49" charset="-122"/>
                <a:ea typeface="楷体" panose="02010609060101010101" pitchFamily="49" charset="-122"/>
                <a:sym typeface="+mn-ea"/>
              </a:rPr>
              <a:t>利剑</a:t>
            </a:r>
            <a:r>
              <a:rPr lang="en-US" altLang="zh-CN" sz="3200" dirty="0" smtClean="0">
                <a:solidFill>
                  <a:srgbClr val="FF0000"/>
                </a:solidFill>
                <a:latin typeface="楷体" panose="02010609060101010101" pitchFamily="49" charset="-122"/>
                <a:ea typeface="楷体" panose="02010609060101010101" pitchFamily="49" charset="-122"/>
              </a:rPr>
              <a:t>”</a:t>
            </a:r>
            <a:r>
              <a:rPr lang="zh-CN" altLang="en-US" sz="3200" dirty="0">
                <a:solidFill>
                  <a:srgbClr val="FF0000"/>
                </a:solidFill>
                <a:latin typeface="楷体" panose="02010609060101010101" pitchFamily="49" charset="-122"/>
                <a:ea typeface="楷体" panose="02010609060101010101" pitchFamily="49" charset="-122"/>
                <a:sym typeface="+mn-ea"/>
              </a:rPr>
              <a:t>的故事</a:t>
            </a:r>
            <a:r>
              <a:rPr lang="zh-CN" altLang="en-US" sz="3200" dirty="0" smtClean="0">
                <a:solidFill>
                  <a:srgbClr val="FF0000"/>
                </a:solidFill>
                <a:latin typeface="楷体" panose="02010609060101010101" pitchFamily="49" charset="-122"/>
                <a:ea typeface="楷体" panose="02010609060101010101" pitchFamily="49" charset="-122"/>
              </a:rPr>
              <a:t>情境</a:t>
            </a:r>
            <a:r>
              <a:rPr lang="en-US" altLang="zh-CN" sz="3200" dirty="0" smtClean="0">
                <a:latin typeface="楷体" panose="02010609060101010101" pitchFamily="49" charset="-122"/>
                <a:ea typeface="楷体" panose="02010609060101010101" pitchFamily="49" charset="-122"/>
              </a:rPr>
              <a:t>,</a:t>
            </a:r>
            <a:r>
              <a:rPr lang="zh-CN" altLang="zh-CN" sz="3200" kern="100" dirty="0" smtClean="0">
                <a:latin typeface="楷体" panose="02010609060101010101" pitchFamily="49" charset="-122"/>
                <a:ea typeface="楷体" panose="02010609060101010101" pitchFamily="49" charset="-122"/>
                <a:cs typeface="华文楷体" panose="02010600040101010101" pitchFamily="2" charset="-122"/>
              </a:rPr>
              <a:t> </a:t>
            </a:r>
            <a:r>
              <a:rPr lang="zh-CN" altLang="en-US" sz="3200" kern="100" dirty="0" smtClean="0">
                <a:latin typeface="楷体" panose="02010609060101010101" pitchFamily="49" charset="-122"/>
                <a:ea typeface="楷体" panose="02010609060101010101" pitchFamily="49" charset="-122"/>
                <a:cs typeface="华文楷体" panose="02010600040101010101" pitchFamily="2" charset="-122"/>
              </a:rPr>
              <a:t>梳理出</a:t>
            </a:r>
            <a:r>
              <a:rPr lang="zh-CN" altLang="zh-CN" sz="3200" kern="100" dirty="0" smtClean="0">
                <a:latin typeface="楷体" panose="02010609060101010101" pitchFamily="49" charset="-122"/>
                <a:ea typeface="楷体" panose="02010609060101010101" pitchFamily="49" charset="-122"/>
                <a:cs typeface="华文楷体" panose="02010600040101010101" pitchFamily="2" charset="-122"/>
              </a:rPr>
              <a:t>本</a:t>
            </a:r>
            <a:r>
              <a:rPr lang="zh-CN" altLang="zh-CN" sz="3200" kern="100" dirty="0">
                <a:latin typeface="楷体" panose="02010609060101010101" pitchFamily="49" charset="-122"/>
                <a:ea typeface="楷体" panose="02010609060101010101" pitchFamily="49" charset="-122"/>
                <a:cs typeface="华文楷体" panose="02010600040101010101" pitchFamily="2" charset="-122"/>
              </a:rPr>
              <a:t>课的</a:t>
            </a:r>
            <a:r>
              <a:rPr lang="zh-CN" altLang="en-US" sz="3200" kern="100" dirty="0">
                <a:latin typeface="楷体" panose="02010609060101010101" pitchFamily="49" charset="-122"/>
                <a:ea typeface="楷体" panose="02010609060101010101" pitchFamily="49" charset="-122"/>
                <a:cs typeface="华文楷体" panose="02010600040101010101" pitchFamily="2" charset="-122"/>
              </a:rPr>
              <a:t>两条线索：</a:t>
            </a:r>
            <a:r>
              <a:rPr lang="zh-CN" altLang="zh-CN" sz="32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明线</a:t>
            </a:r>
            <a:r>
              <a:rPr lang="zh-CN" altLang="en-US" sz="32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是</a:t>
            </a:r>
            <a:r>
              <a:rPr lang="zh-CN" altLang="zh-CN" sz="32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法兰克王国的兴衰</a:t>
            </a:r>
            <a:r>
              <a:rPr lang="zh-CN" altLang="zh-CN" sz="3200" kern="100" dirty="0">
                <a:latin typeface="楷体" panose="02010609060101010101" pitchFamily="49" charset="-122"/>
                <a:ea typeface="楷体" panose="02010609060101010101" pitchFamily="49" charset="-122"/>
                <a:cs typeface="华文楷体" panose="02010600040101010101" pitchFamily="2" charset="-122"/>
              </a:rPr>
              <a:t>，</a:t>
            </a:r>
            <a:r>
              <a:rPr lang="zh-CN" altLang="en-US" sz="3200" kern="100" dirty="0">
                <a:latin typeface="楷体" panose="02010609060101010101" pitchFamily="49" charset="-122"/>
                <a:ea typeface="楷体" panose="02010609060101010101" pitchFamily="49" charset="-122"/>
                <a:cs typeface="华文楷体" panose="02010600040101010101" pitchFamily="2" charset="-122"/>
              </a:rPr>
              <a:t>以</a:t>
            </a:r>
            <a:r>
              <a:rPr lang="zh-CN" altLang="zh-CN" sz="3200" kern="100" dirty="0">
                <a:latin typeface="楷体" panose="02010609060101010101" pitchFamily="49" charset="-122"/>
                <a:ea typeface="楷体" panose="02010609060101010101" pitchFamily="49" charset="-122"/>
                <a:cs typeface="华文楷体" panose="02010600040101010101" pitchFamily="2" charset="-122"/>
              </a:rPr>
              <a:t>克洛维、查理马特、丕平和查理四位人物贯穿其中</a:t>
            </a:r>
            <a:r>
              <a:rPr lang="zh-CN" altLang="en-US" sz="3200" kern="100" dirty="0">
                <a:latin typeface="楷体" panose="02010609060101010101" pitchFamily="49" charset="-122"/>
                <a:ea typeface="楷体" panose="02010609060101010101" pitchFamily="49" charset="-122"/>
                <a:cs typeface="华文楷体" panose="02010600040101010101" pitchFamily="2" charset="-122"/>
              </a:rPr>
              <a:t>；</a:t>
            </a:r>
            <a:r>
              <a:rPr lang="zh-CN" altLang="zh-CN" sz="32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暗线是</a:t>
            </a:r>
            <a:r>
              <a:rPr lang="zh-CN" altLang="en-US" sz="32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王权</a:t>
            </a:r>
            <a:r>
              <a:rPr lang="zh-CN" altLang="zh-CN" sz="32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与</a:t>
            </a:r>
            <a:r>
              <a:rPr lang="zh-CN" altLang="en-US" sz="32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教权</a:t>
            </a:r>
            <a:r>
              <a:rPr lang="zh-CN" altLang="zh-CN" sz="32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的关系</a:t>
            </a:r>
            <a:r>
              <a:rPr lang="zh-CN" altLang="en-US" sz="3200" kern="100" dirty="0">
                <a:latin typeface="楷体" panose="02010609060101010101" pitchFamily="49" charset="-122"/>
                <a:ea typeface="楷体" panose="02010609060101010101" pitchFamily="49" charset="-122"/>
                <a:cs typeface="华文楷体" panose="02010600040101010101" pitchFamily="2" charset="-122"/>
              </a:rPr>
              <a:t>。</a:t>
            </a:r>
            <a:r>
              <a:rPr lang="zh-CN" altLang="zh-CN" sz="3200" kern="100" dirty="0">
                <a:latin typeface="楷体" panose="02010609060101010101" pitchFamily="49" charset="-122"/>
                <a:ea typeface="楷体" panose="02010609060101010101" pitchFamily="49" charset="-122"/>
                <a:cs typeface="华文楷体" panose="02010600040101010101" pitchFamily="2" charset="-122"/>
              </a:rPr>
              <a:t>明暗两条线索</a:t>
            </a:r>
            <a:r>
              <a:rPr lang="zh-CN" altLang="en-US" sz="3200" kern="100" dirty="0">
                <a:latin typeface="楷体" panose="02010609060101010101" pitchFamily="49" charset="-122"/>
                <a:ea typeface="楷体" panose="02010609060101010101" pitchFamily="49" charset="-122"/>
                <a:cs typeface="华文楷体" panose="02010600040101010101" pitchFamily="2" charset="-122"/>
              </a:rPr>
              <a:t>相互交织</a:t>
            </a:r>
            <a:r>
              <a:rPr lang="zh-CN" altLang="zh-CN" sz="3200" kern="100" dirty="0">
                <a:latin typeface="楷体" panose="02010609060101010101" pitchFamily="49" charset="-122"/>
                <a:ea typeface="楷体" panose="02010609060101010101" pitchFamily="49" charset="-122"/>
                <a:cs typeface="华文楷体" panose="02010600040101010101" pitchFamily="2" charset="-122"/>
              </a:rPr>
              <a:t>，</a:t>
            </a:r>
            <a:r>
              <a:rPr lang="zh-CN" altLang="en-US" sz="3200" kern="100" dirty="0">
                <a:latin typeface="楷体" panose="02010609060101010101" pitchFamily="49" charset="-122"/>
                <a:ea typeface="楷体" panose="02010609060101010101" pitchFamily="49" charset="-122"/>
                <a:cs typeface="华文楷体" panose="02010600040101010101" pitchFamily="2" charset="-122"/>
              </a:rPr>
              <a:t>人物</a:t>
            </a:r>
            <a:r>
              <a:rPr lang="zh-CN" altLang="zh-CN" sz="3200" kern="100" dirty="0">
                <a:latin typeface="楷体" panose="02010609060101010101" pitchFamily="49" charset="-122"/>
                <a:ea typeface="楷体" panose="02010609060101010101" pitchFamily="49" charset="-122"/>
                <a:cs typeface="华文楷体" panose="02010600040101010101" pitchFamily="2" charset="-122"/>
              </a:rPr>
              <a:t>饱满</a:t>
            </a:r>
            <a:r>
              <a:rPr lang="zh-CN" altLang="en-US" sz="3200" kern="100" dirty="0">
                <a:latin typeface="楷体" panose="02010609060101010101" pitchFamily="49" charset="-122"/>
                <a:ea typeface="楷体" panose="02010609060101010101" pitchFamily="49" charset="-122"/>
                <a:cs typeface="华文楷体" panose="02010600040101010101" pitchFamily="2" charset="-122"/>
              </a:rPr>
              <a:t>、</a:t>
            </a:r>
            <a:r>
              <a:rPr lang="zh-CN" altLang="zh-CN" sz="3200" kern="100" dirty="0">
                <a:latin typeface="楷体" panose="02010609060101010101" pitchFamily="49" charset="-122"/>
                <a:ea typeface="楷体" panose="02010609060101010101" pitchFamily="49" charset="-122"/>
                <a:cs typeface="华文楷体" panose="02010600040101010101" pitchFamily="2" charset="-122"/>
              </a:rPr>
              <a:t>立体</a:t>
            </a:r>
            <a:r>
              <a:rPr lang="zh-CN" altLang="en-US" sz="3200" kern="100" dirty="0">
                <a:latin typeface="楷体" panose="02010609060101010101" pitchFamily="49" charset="-122"/>
                <a:ea typeface="楷体" panose="02010609060101010101" pitchFamily="49" charset="-122"/>
                <a:cs typeface="华文楷体" panose="02010600040101010101" pitchFamily="2" charset="-122"/>
              </a:rPr>
              <a:t>，</a:t>
            </a:r>
            <a:r>
              <a:rPr lang="zh-CN" altLang="zh-CN" sz="3200" kern="100" dirty="0">
                <a:latin typeface="楷体" panose="02010609060101010101" pitchFamily="49" charset="-122"/>
                <a:ea typeface="楷体" panose="02010609060101010101" pitchFamily="49" charset="-122"/>
                <a:cs typeface="华文楷体" panose="02010600040101010101" pitchFamily="2" charset="-122"/>
              </a:rPr>
              <a:t>使本课</a:t>
            </a:r>
            <a:r>
              <a:rPr lang="zh-CN" altLang="en-US" sz="32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趣味性与知识性兼具</a:t>
            </a:r>
            <a:r>
              <a:rPr lang="zh-CN" altLang="en-US" sz="3200" kern="100" dirty="0">
                <a:latin typeface="楷体" panose="02010609060101010101" pitchFamily="49" charset="-122"/>
                <a:ea typeface="楷体" panose="02010609060101010101" pitchFamily="49" charset="-122"/>
                <a:cs typeface="华文楷体" panose="02010600040101010101" pitchFamily="2" charset="-122"/>
              </a:rPr>
              <a:t>。</a:t>
            </a:r>
          </a:p>
        </p:txBody>
      </p:sp>
      <p:pic>
        <p:nvPicPr>
          <p:cNvPr id="11" name="图片 10" descr="5"/>
          <p:cNvPicPr>
            <a:picLocks noChangeAspect="1"/>
          </p:cNvPicPr>
          <p:nvPr/>
        </p:nvPicPr>
        <p:blipFill>
          <a:blip r:embed="rId3"/>
          <a:stretch>
            <a:fillRect/>
          </a:stretch>
        </p:blipFill>
        <p:spPr>
          <a:xfrm>
            <a:off x="331593" y="4762934"/>
            <a:ext cx="1042690" cy="1411846"/>
          </a:xfrm>
          <a:prstGeom prst="rect">
            <a:avLst/>
          </a:prstGeom>
          <a:noFill/>
          <a:ln w="9525">
            <a:noFill/>
          </a:ln>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4936" y="4757421"/>
            <a:ext cx="543486" cy="165516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2"/>
          <p:cNvSpPr/>
          <p:nvPr/>
        </p:nvSpPr>
        <p:spPr>
          <a:xfrm>
            <a:off x="0" y="105636"/>
            <a:ext cx="2414016" cy="637179"/>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导入设计</a:t>
            </a:r>
            <a:endParaRPr kumimoji="1" lang="zh-CN" altLang="en-US" sz="3600" b="1" dirty="0">
              <a:solidFill>
                <a:schemeClr val="bg1"/>
              </a:solidFill>
              <a:latin typeface="黑体" panose="02010609060101010101" pitchFamily="49" charset="-122"/>
              <a:ea typeface="黑体" panose="02010609060101010101" pitchFamily="49" charset="-122"/>
            </a:endParaRPr>
          </a:p>
        </p:txBody>
      </p:sp>
      <p:sp>
        <p:nvSpPr>
          <p:cNvPr id="10" name="文本框 9"/>
          <p:cNvSpPr txBox="1"/>
          <p:nvPr/>
        </p:nvSpPr>
        <p:spPr>
          <a:xfrm>
            <a:off x="4984376" y="243098"/>
            <a:ext cx="6747435" cy="6432530"/>
          </a:xfrm>
          <a:prstGeom prst="rect">
            <a:avLst/>
          </a:prstGeom>
          <a:noFill/>
          <a:ln>
            <a:solidFill>
              <a:schemeClr val="accent1"/>
            </a:solidFill>
            <a:prstDash val="dash"/>
          </a:ln>
        </p:spPr>
        <p:txBody>
          <a:bodyPr wrap="square" rtlCol="0">
            <a:spAutoFit/>
          </a:bodyPr>
          <a:lstStyle/>
          <a:p>
            <a:pPr algn="l"/>
            <a:r>
              <a:rPr lang="zh-CN" altLang="zh-CN" sz="2800" dirty="0" smtClean="0">
                <a:latin typeface="楷体" panose="02010609060101010101" pitchFamily="49" charset="-122"/>
                <a:ea typeface="楷体" panose="02010609060101010101" pitchFamily="49" charset="-122"/>
                <a:sym typeface="+mn-ea"/>
              </a:rPr>
              <a:t>【设计意图】</a:t>
            </a:r>
            <a:endParaRPr lang="en-US" altLang="zh-CN" sz="2800" dirty="0" smtClean="0">
              <a:latin typeface="楷体" panose="02010609060101010101" pitchFamily="49" charset="-122"/>
              <a:ea typeface="楷体" panose="02010609060101010101" pitchFamily="49" charset="-122"/>
              <a:sym typeface="+mn-ea"/>
            </a:endParaRPr>
          </a:p>
          <a:p>
            <a:r>
              <a:rPr lang="en-US" altLang="zh-CN" sz="3200" dirty="0" smtClean="0">
                <a:ea typeface="楷体" panose="02010609060101010101" pitchFamily="49" charset="-122"/>
              </a:rPr>
              <a:t>        </a:t>
            </a:r>
            <a:r>
              <a:rPr lang="zh-CN" altLang="zh-CN" sz="3200" dirty="0" smtClean="0">
                <a:ea typeface="楷体" panose="02010609060101010101" pitchFamily="49" charset="-122"/>
              </a:rPr>
              <a:t>以</a:t>
            </a:r>
            <a:r>
              <a:rPr lang="zh-CN" altLang="zh-CN" sz="3200" dirty="0">
                <a:ea typeface="楷体" panose="02010609060101010101" pitchFamily="49" charset="-122"/>
              </a:rPr>
              <a:t>生活中常见的</a:t>
            </a:r>
            <a:r>
              <a:rPr lang="zh-CN" altLang="zh-CN" sz="3200" dirty="0">
                <a:solidFill>
                  <a:srgbClr val="FF0000"/>
                </a:solidFill>
                <a:ea typeface="楷体" panose="02010609060101010101" pitchFamily="49" charset="-122"/>
              </a:rPr>
              <a:t>扑克牌红桃</a:t>
            </a:r>
            <a:r>
              <a:rPr lang="en-US" altLang="zh-CN" sz="3200" dirty="0">
                <a:solidFill>
                  <a:srgbClr val="FF0000"/>
                </a:solidFill>
                <a:ea typeface="楷体" panose="02010609060101010101" pitchFamily="49" charset="-122"/>
              </a:rPr>
              <a:t>K</a:t>
            </a:r>
            <a:r>
              <a:rPr lang="zh-CN" altLang="zh-CN" sz="3200" dirty="0">
                <a:ea typeface="楷体" panose="02010609060101010101" pitchFamily="49" charset="-122"/>
              </a:rPr>
              <a:t>中隐藏的历史人物查理大帝引入，能够</a:t>
            </a:r>
            <a:r>
              <a:rPr lang="zh-CN" altLang="zh-CN" sz="3200" dirty="0" smtClean="0">
                <a:solidFill>
                  <a:srgbClr val="FF0000"/>
                </a:solidFill>
                <a:ea typeface="楷体" panose="02010609060101010101" pitchFamily="49" charset="-122"/>
              </a:rPr>
              <a:t>直奔主题</a:t>
            </a:r>
            <a:r>
              <a:rPr lang="zh-CN" altLang="en-US" sz="3200" dirty="0" smtClean="0">
                <a:solidFill>
                  <a:srgbClr val="FF0000"/>
                </a:solidFill>
                <a:ea typeface="楷体" panose="02010609060101010101" pitchFamily="49" charset="-122"/>
              </a:rPr>
              <a:t>并</a:t>
            </a:r>
            <a:r>
              <a:rPr lang="zh-CN" altLang="zh-CN" sz="3200" dirty="0" smtClean="0">
                <a:solidFill>
                  <a:srgbClr val="FF0000"/>
                </a:solidFill>
                <a:ea typeface="楷体" panose="02010609060101010101" pitchFamily="49" charset="-122"/>
              </a:rPr>
              <a:t>锁定</a:t>
            </a:r>
            <a:r>
              <a:rPr lang="zh-CN" altLang="zh-CN" sz="3200" dirty="0">
                <a:solidFill>
                  <a:srgbClr val="FF0000"/>
                </a:solidFill>
                <a:ea typeface="楷体" panose="02010609060101010101" pitchFamily="49" charset="-122"/>
              </a:rPr>
              <a:t>中世纪的时空环境</a:t>
            </a:r>
            <a:r>
              <a:rPr lang="zh-CN" altLang="zh-CN" sz="3200" dirty="0">
                <a:ea typeface="楷体" panose="02010609060101010101" pitchFamily="49" charset="-122"/>
              </a:rPr>
              <a:t>，形式</a:t>
            </a:r>
            <a:r>
              <a:rPr lang="zh-CN" altLang="zh-CN" sz="3200" dirty="0">
                <a:solidFill>
                  <a:srgbClr val="FF0000"/>
                </a:solidFill>
                <a:ea typeface="楷体" panose="02010609060101010101" pitchFamily="49" charset="-122"/>
              </a:rPr>
              <a:t>新颖而充满趣味</a:t>
            </a:r>
            <a:r>
              <a:rPr lang="zh-CN" altLang="zh-CN" sz="3200" dirty="0">
                <a:ea typeface="楷体" panose="02010609060101010101" pitchFamily="49" charset="-122"/>
              </a:rPr>
              <a:t>能够激发学生的探究欲望</a:t>
            </a:r>
            <a:r>
              <a:rPr lang="zh-CN" altLang="zh-CN" sz="3200" dirty="0" smtClean="0">
                <a:ea typeface="楷体" panose="02010609060101010101" pitchFamily="49" charset="-122"/>
              </a:rPr>
              <a:t>。</a:t>
            </a:r>
            <a:r>
              <a:rPr lang="en-US" altLang="zh-CN" sz="3200" dirty="0" smtClean="0">
                <a:ea typeface="楷体" panose="02010609060101010101" pitchFamily="49" charset="-122"/>
              </a:rPr>
              <a:t>   </a:t>
            </a:r>
          </a:p>
          <a:p>
            <a:r>
              <a:rPr lang="en-US" altLang="zh-CN" sz="3200" dirty="0">
                <a:ea typeface="楷体" panose="02010609060101010101" pitchFamily="49" charset="-122"/>
              </a:rPr>
              <a:t> </a:t>
            </a:r>
            <a:r>
              <a:rPr lang="en-US" altLang="zh-CN" sz="3200" dirty="0" smtClean="0">
                <a:ea typeface="楷体" panose="02010609060101010101" pitchFamily="49" charset="-122"/>
              </a:rPr>
              <a:t>       </a:t>
            </a:r>
            <a:r>
              <a:rPr lang="zh-CN" altLang="zh-CN" sz="3200" dirty="0" smtClean="0">
                <a:ea typeface="楷体" panose="02010609060101010101" pitchFamily="49" charset="-122"/>
              </a:rPr>
              <a:t>通过</a:t>
            </a:r>
            <a:r>
              <a:rPr lang="zh-CN" altLang="zh-CN" sz="3200" dirty="0">
                <a:ea typeface="楷体" panose="02010609060101010101" pitchFamily="49" charset="-122"/>
              </a:rPr>
              <a:t>让学生观察查理大帝的一幅画像和一件雕像寻找共同点，首先可以</a:t>
            </a:r>
            <a:r>
              <a:rPr lang="zh-CN" altLang="zh-CN" sz="3200" dirty="0">
                <a:solidFill>
                  <a:srgbClr val="FF0000"/>
                </a:solidFill>
                <a:ea typeface="楷体" panose="02010609060101010101" pitchFamily="49" charset="-122"/>
              </a:rPr>
              <a:t>锻炼学生观察和提取图片信息的能力</a:t>
            </a:r>
            <a:r>
              <a:rPr lang="zh-CN" altLang="zh-CN" sz="3200" dirty="0">
                <a:ea typeface="楷体" panose="02010609060101010101" pitchFamily="49" charset="-122"/>
              </a:rPr>
              <a:t>，同时共同点</a:t>
            </a:r>
            <a:r>
              <a:rPr lang="zh-CN" altLang="zh-CN" sz="3200" dirty="0">
                <a:solidFill>
                  <a:srgbClr val="FF0000"/>
                </a:solidFill>
                <a:ea typeface="楷体" panose="02010609060101010101" pitchFamily="49" charset="-122"/>
              </a:rPr>
              <a:t>“十字架和长剑”</a:t>
            </a:r>
            <a:r>
              <a:rPr lang="zh-CN" altLang="zh-CN" sz="3200" dirty="0">
                <a:ea typeface="楷体" panose="02010609060101010101" pitchFamily="49" charset="-122"/>
              </a:rPr>
              <a:t>的发现正好</a:t>
            </a:r>
            <a:r>
              <a:rPr lang="zh-CN" altLang="zh-CN" sz="3200" dirty="0" smtClean="0">
                <a:solidFill>
                  <a:srgbClr val="FF0000"/>
                </a:solidFill>
                <a:ea typeface="楷体" panose="02010609060101010101" pitchFamily="49" charset="-122"/>
              </a:rPr>
              <a:t>对应本</a:t>
            </a:r>
            <a:r>
              <a:rPr lang="zh-CN" altLang="zh-CN" sz="3200" dirty="0">
                <a:solidFill>
                  <a:srgbClr val="FF0000"/>
                </a:solidFill>
                <a:ea typeface="楷体" panose="02010609060101010101" pitchFamily="49" charset="-122"/>
              </a:rPr>
              <a:t>课</a:t>
            </a:r>
            <a:r>
              <a:rPr lang="zh-CN" altLang="zh-CN" sz="3200" dirty="0" smtClean="0">
                <a:solidFill>
                  <a:srgbClr val="FF0000"/>
                </a:solidFill>
                <a:ea typeface="楷体" panose="02010609060101010101" pitchFamily="49" charset="-122"/>
              </a:rPr>
              <a:t>的</a:t>
            </a:r>
            <a:r>
              <a:rPr lang="zh-CN" altLang="en-US" sz="3200" dirty="0" smtClean="0">
                <a:solidFill>
                  <a:srgbClr val="FF0000"/>
                </a:solidFill>
                <a:ea typeface="楷体" panose="02010609060101010101" pitchFamily="49" charset="-122"/>
              </a:rPr>
              <a:t>一</a:t>
            </a:r>
            <a:r>
              <a:rPr lang="zh-CN" altLang="zh-CN" sz="3200" dirty="0" smtClean="0">
                <a:solidFill>
                  <a:srgbClr val="FF0000"/>
                </a:solidFill>
                <a:ea typeface="楷体" panose="02010609060101010101" pitchFamily="49" charset="-122"/>
              </a:rPr>
              <a:t>条</a:t>
            </a:r>
            <a:r>
              <a:rPr lang="zh-CN" altLang="zh-CN" sz="3200" dirty="0">
                <a:solidFill>
                  <a:srgbClr val="FF0000"/>
                </a:solidFill>
                <a:ea typeface="楷体" panose="02010609060101010101" pitchFamily="49" charset="-122"/>
              </a:rPr>
              <a:t>线索</a:t>
            </a:r>
            <a:r>
              <a:rPr lang="zh-CN" altLang="zh-CN" sz="3200" dirty="0">
                <a:ea typeface="楷体" panose="02010609060101010101" pitchFamily="49" charset="-122"/>
              </a:rPr>
              <a:t>，即王权与教权的相互</a:t>
            </a:r>
            <a:r>
              <a:rPr lang="zh-CN" altLang="zh-CN" sz="3200" dirty="0" smtClean="0">
                <a:ea typeface="楷体" panose="02010609060101010101" pitchFamily="49" charset="-122"/>
              </a:rPr>
              <a:t>关系</a:t>
            </a:r>
            <a:r>
              <a:rPr lang="zh-CN" altLang="en-US" sz="3200" dirty="0" smtClean="0">
                <a:ea typeface="楷体" panose="02010609060101010101" pitchFamily="49" charset="-122"/>
              </a:rPr>
              <a:t>，</a:t>
            </a:r>
            <a:r>
              <a:rPr lang="zh-CN" sz="3200" dirty="0" smtClean="0">
                <a:ea typeface="楷体" panose="02010609060101010101" pitchFamily="49" charset="-122"/>
                <a:sym typeface="+mn-ea"/>
              </a:rPr>
              <a:t>法兰克王国</a:t>
            </a:r>
            <a:r>
              <a:rPr lang="zh-CN" sz="3200" dirty="0">
                <a:ea typeface="楷体" panose="02010609060101010101" pitchFamily="49" charset="-122"/>
                <a:sym typeface="+mn-ea"/>
              </a:rPr>
              <a:t>的兴衰与基督教发展传播相互依存。</a:t>
            </a:r>
            <a:endParaRPr lang="zh-CN" altLang="en-US" sz="3200" dirty="0">
              <a:latin typeface="楷体" panose="02010609060101010101" pitchFamily="49" charset="-122"/>
              <a:ea typeface="楷体" panose="02010609060101010101" pitchFamily="49" charset="-122"/>
              <a:sym typeface="+mn-ea"/>
            </a:endParaRPr>
          </a:p>
        </p:txBody>
      </p:sp>
      <p:grpSp>
        <p:nvGrpSpPr>
          <p:cNvPr id="8" name="组合 7"/>
          <p:cNvGrpSpPr/>
          <p:nvPr/>
        </p:nvGrpSpPr>
        <p:grpSpPr>
          <a:xfrm>
            <a:off x="143434" y="860614"/>
            <a:ext cx="4253649" cy="6043583"/>
            <a:chOff x="238955" y="828683"/>
            <a:chExt cx="4254500" cy="6094757"/>
          </a:xfrm>
        </p:grpSpPr>
        <p:pic>
          <p:nvPicPr>
            <p:cNvPr id="2" name="图片 1" descr="红桃K.webp"/>
            <p:cNvPicPr>
              <a:picLocks noChangeAspect="1"/>
            </p:cNvPicPr>
            <p:nvPr>
              <p:custDataLst>
                <p:tags r:id="rId1"/>
              </p:custDataLst>
            </p:nvPr>
          </p:nvPicPr>
          <p:blipFill>
            <a:blip r:embed="rId4"/>
            <a:stretch>
              <a:fillRect/>
            </a:stretch>
          </p:blipFill>
          <p:spPr>
            <a:xfrm>
              <a:off x="1207009" y="828683"/>
              <a:ext cx="1898015" cy="2818130"/>
            </a:xfrm>
            <a:prstGeom prst="rect">
              <a:avLst/>
            </a:prstGeom>
            <a:effectLst>
              <a:softEdge rad="12700"/>
            </a:effectLst>
          </p:spPr>
        </p:pic>
        <p:pic>
          <p:nvPicPr>
            <p:cNvPr id="11" name="图片 14" descr="查理曼画像.jpg"/>
            <p:cNvPicPr>
              <a:picLocks noChangeAspect="1"/>
            </p:cNvPicPr>
            <p:nvPr/>
          </p:nvPicPr>
          <p:blipFill>
            <a:blip r:embed="rId5"/>
            <a:stretch>
              <a:fillRect/>
            </a:stretch>
          </p:blipFill>
          <p:spPr>
            <a:xfrm>
              <a:off x="238955" y="3646813"/>
              <a:ext cx="2127250" cy="2754356"/>
            </a:xfrm>
            <a:prstGeom prst="rect">
              <a:avLst/>
            </a:prstGeom>
            <a:noFill/>
            <a:ln w="9525">
              <a:noFill/>
            </a:ln>
          </p:spPr>
        </p:pic>
        <p:sp>
          <p:nvSpPr>
            <p:cNvPr id="12" name="文本框 11"/>
            <p:cNvSpPr txBox="1"/>
            <p:nvPr/>
          </p:nvSpPr>
          <p:spPr>
            <a:xfrm>
              <a:off x="563233" y="6401470"/>
              <a:ext cx="3930222" cy="521970"/>
            </a:xfrm>
            <a:prstGeom prst="rect">
              <a:avLst/>
            </a:prstGeom>
            <a:noFill/>
          </p:spPr>
          <p:txBody>
            <a:bodyPr wrap="square" rtlCol="0">
              <a:spAutoFit/>
              <a:scene3d>
                <a:camera prst="orthographicFront"/>
                <a:lightRig rig="threePt" dir="t"/>
              </a:scene3d>
            </a:bodyPr>
            <a:lstStyle/>
            <a:p>
              <a:r>
                <a:rPr lang="zh-CN" altLang="en-US" sz="2800" noProof="1">
                  <a:ln>
                    <a:solidFill>
                      <a:schemeClr val="tx2">
                        <a:lumMod val="60000"/>
                        <a:lumOff val="40000"/>
                      </a:schemeClr>
                    </a:solidFill>
                  </a:ln>
                  <a:gradFill>
                    <a:gsLst>
                      <a:gs pos="0">
                        <a:srgbClr val="012D86"/>
                      </a:gs>
                      <a:gs pos="100000">
                        <a:srgbClr val="0E2557"/>
                      </a:gs>
                    </a:gsLst>
                    <a:lin scaled="0"/>
                  </a:gradFill>
                  <a:latin typeface="华文新魏" panose="02010800040101010101" charset="-122"/>
                  <a:ea typeface="华文新魏" panose="02010800040101010101" charset="-122"/>
                  <a:cs typeface="+mn-cs"/>
                  <a:sym typeface="+mn-ea"/>
                </a:rPr>
                <a:t>查理大帝的</a:t>
              </a:r>
              <a:r>
                <a:rPr lang="zh-CN" altLang="en-US" sz="2800" noProof="1" smtClean="0">
                  <a:ln>
                    <a:solidFill>
                      <a:schemeClr val="tx2">
                        <a:lumMod val="60000"/>
                        <a:lumOff val="40000"/>
                      </a:schemeClr>
                    </a:solidFill>
                  </a:ln>
                  <a:gradFill>
                    <a:gsLst>
                      <a:gs pos="0">
                        <a:srgbClr val="012D86"/>
                      </a:gs>
                      <a:gs pos="100000">
                        <a:srgbClr val="0E2557"/>
                      </a:gs>
                    </a:gsLst>
                    <a:lin scaled="0"/>
                  </a:gradFill>
                  <a:latin typeface="华文新魏" panose="02010800040101010101" charset="-122"/>
                  <a:ea typeface="华文新魏" panose="02010800040101010101" charset="-122"/>
                  <a:cs typeface="+mn-cs"/>
                  <a:sym typeface="+mn-ea"/>
                </a:rPr>
                <a:t>画像与塑像</a:t>
              </a:r>
            </a:p>
          </p:txBody>
        </p:sp>
        <p:pic>
          <p:nvPicPr>
            <p:cNvPr id="13" name="图片 6"/>
            <p:cNvPicPr>
              <a:picLocks noChangeAspect="1"/>
            </p:cNvPicPr>
            <p:nvPr>
              <p:custDataLst>
                <p:tags r:id="rId2"/>
              </p:custDataLst>
            </p:nvPr>
          </p:nvPicPr>
          <p:blipFill>
            <a:blip r:embed="rId6"/>
            <a:stretch>
              <a:fillRect/>
            </a:stretch>
          </p:blipFill>
          <p:spPr>
            <a:xfrm>
              <a:off x="2366205" y="3646813"/>
              <a:ext cx="2127250" cy="2754356"/>
            </a:xfrm>
            <a:prstGeom prst="rect">
              <a:avLst/>
            </a:prstGeom>
            <a:noFill/>
            <a:ln w="9525">
              <a:noFill/>
            </a:ln>
          </p:spPr>
        </p:pic>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207760"/>
            <a:ext cx="12192000" cy="609600"/>
          </a:xfrm>
          <a:prstGeom prst="rect">
            <a:avLst/>
          </a:prstGeom>
        </p:spPr>
      </p:pic>
      <p:pic>
        <p:nvPicPr>
          <p:cNvPr id="4" name="图片 3" descr="3"/>
          <p:cNvPicPr>
            <a:picLocks noChangeAspect="1"/>
          </p:cNvPicPr>
          <p:nvPr/>
        </p:nvPicPr>
        <p:blipFill>
          <a:blip r:embed="rId3"/>
          <a:stretch>
            <a:fillRect/>
          </a:stretch>
        </p:blipFill>
        <p:spPr>
          <a:xfrm>
            <a:off x="261599" y="4402170"/>
            <a:ext cx="4445169" cy="2365884"/>
          </a:xfrm>
          <a:prstGeom prst="rect">
            <a:avLst/>
          </a:prstGeom>
        </p:spPr>
      </p:pic>
      <p:pic>
        <p:nvPicPr>
          <p:cNvPr id="6" name="图片 5" descr="1"/>
          <p:cNvPicPr>
            <a:picLocks noChangeAspect="1"/>
          </p:cNvPicPr>
          <p:nvPr/>
        </p:nvPicPr>
        <p:blipFill>
          <a:blip r:embed="rId4"/>
          <a:stretch>
            <a:fillRect/>
          </a:stretch>
        </p:blipFill>
        <p:spPr>
          <a:xfrm>
            <a:off x="53489" y="710565"/>
            <a:ext cx="4653280" cy="1925320"/>
          </a:xfrm>
          <a:prstGeom prst="rect">
            <a:avLst/>
          </a:prstGeom>
        </p:spPr>
      </p:pic>
      <p:pic>
        <p:nvPicPr>
          <p:cNvPr id="7" name="图片 6" descr="2"/>
          <p:cNvPicPr>
            <a:picLocks noChangeAspect="1"/>
          </p:cNvPicPr>
          <p:nvPr/>
        </p:nvPicPr>
        <p:blipFill>
          <a:blip r:embed="rId5"/>
          <a:stretch>
            <a:fillRect/>
          </a:stretch>
        </p:blipFill>
        <p:spPr>
          <a:xfrm>
            <a:off x="68411" y="2736850"/>
            <a:ext cx="4623435" cy="1882140"/>
          </a:xfrm>
          <a:prstGeom prst="rect">
            <a:avLst/>
          </a:prstGeom>
        </p:spPr>
      </p:pic>
      <p:sp>
        <p:nvSpPr>
          <p:cNvPr id="9" name="文本框 8"/>
          <p:cNvSpPr txBox="1"/>
          <p:nvPr/>
        </p:nvSpPr>
        <p:spPr>
          <a:xfrm>
            <a:off x="5893136" y="710565"/>
            <a:ext cx="5641452" cy="5693866"/>
          </a:xfrm>
          <a:prstGeom prst="rect">
            <a:avLst/>
          </a:prstGeom>
          <a:noFill/>
          <a:ln>
            <a:solidFill>
              <a:srgbClr val="002060"/>
            </a:solidFill>
            <a:prstDash val="dash"/>
          </a:ln>
        </p:spPr>
        <p:txBody>
          <a:bodyPr wrap="square" rtlCol="0" anchor="t">
            <a:spAutoFit/>
          </a:bodyPr>
          <a:lstStyle/>
          <a:p>
            <a:r>
              <a:rPr lang="zh-CN" altLang="zh-CN" sz="2800" dirty="0">
                <a:latin typeface="楷体" panose="02010609060101010101" pitchFamily="49" charset="-122"/>
                <a:ea typeface="楷体" panose="02010609060101010101" pitchFamily="49" charset="-122"/>
                <a:sym typeface="+mn-ea"/>
              </a:rPr>
              <a:t>【设计意图】</a:t>
            </a:r>
          </a:p>
          <a:p>
            <a:r>
              <a:rPr lang="zh-CN" altLang="zh-CN" sz="2800" dirty="0">
                <a:latin typeface="楷体" panose="02010609060101010101" pitchFamily="49" charset="-122"/>
                <a:ea typeface="楷体" panose="02010609060101010101" pitchFamily="49" charset="-122"/>
                <a:sym typeface="+mn-ea"/>
              </a:rPr>
              <a:t>    第一步</a:t>
            </a:r>
            <a:r>
              <a:rPr lang="zh-CN" altLang="zh-CN" sz="2800" dirty="0" smtClean="0">
                <a:latin typeface="楷体" panose="02010609060101010101" pitchFamily="49" charset="-122"/>
                <a:ea typeface="楷体" panose="02010609060101010101" pitchFamily="49" charset="-122"/>
                <a:sym typeface="+mn-ea"/>
              </a:rPr>
              <a:t>：</a:t>
            </a:r>
            <a:r>
              <a:rPr lang="zh-CN" altLang="zh-CN" sz="2800" dirty="0" smtClean="0">
                <a:solidFill>
                  <a:srgbClr val="FF0000"/>
                </a:solidFill>
                <a:latin typeface="楷体" panose="02010609060101010101" pitchFamily="49" charset="-122"/>
                <a:ea typeface="楷体" panose="02010609060101010101" pitchFamily="49" charset="-122"/>
                <a:sym typeface="+mn-ea"/>
              </a:rPr>
              <a:t>自主学习</a:t>
            </a:r>
            <a:r>
              <a:rPr lang="zh-CN" altLang="en-US" sz="2800" dirty="0" smtClean="0">
                <a:solidFill>
                  <a:srgbClr val="FF0000"/>
                </a:solidFill>
                <a:latin typeface="楷体" panose="02010609060101010101" pitchFamily="49" charset="-122"/>
                <a:ea typeface="楷体" panose="02010609060101010101" pitchFamily="49" charset="-122"/>
                <a:sym typeface="+mn-ea"/>
              </a:rPr>
              <a:t>，完成表格。</a:t>
            </a:r>
            <a:r>
              <a:rPr lang="zh-CN" altLang="en-US" sz="2800" dirty="0" smtClean="0">
                <a:latin typeface="楷体" panose="02010609060101010101" pitchFamily="49" charset="-122"/>
                <a:ea typeface="楷体" panose="02010609060101010101" pitchFamily="49" charset="-122"/>
                <a:sym typeface="+mn-ea"/>
              </a:rPr>
              <a:t>落实</a:t>
            </a:r>
            <a:r>
              <a:rPr lang="zh-CN" altLang="zh-CN" sz="2800" dirty="0" smtClean="0">
                <a:latin typeface="楷体" panose="02010609060101010101" pitchFamily="49" charset="-122"/>
                <a:ea typeface="楷体" panose="02010609060101010101" pitchFamily="49" charset="-122"/>
                <a:sym typeface="+mn-ea"/>
              </a:rPr>
              <a:t>基督教</a:t>
            </a:r>
            <a:r>
              <a:rPr lang="zh-CN" altLang="zh-CN" sz="2800" dirty="0">
                <a:latin typeface="楷体" panose="02010609060101010101" pitchFamily="49" charset="-122"/>
                <a:ea typeface="楷体" panose="02010609060101010101" pitchFamily="49" charset="-122"/>
                <a:sym typeface="+mn-ea"/>
              </a:rPr>
              <a:t>的</a:t>
            </a:r>
            <a:r>
              <a:rPr lang="zh-CN" altLang="zh-CN" sz="2800" dirty="0" smtClean="0">
                <a:latin typeface="楷体" panose="02010609060101010101" pitchFamily="49" charset="-122"/>
                <a:ea typeface="楷体" panose="02010609060101010101" pitchFamily="49" charset="-122"/>
                <a:sym typeface="+mn-ea"/>
              </a:rPr>
              <a:t>兴起</a:t>
            </a:r>
            <a:r>
              <a:rPr lang="zh-CN" altLang="en-US" sz="2800" dirty="0" smtClean="0">
                <a:latin typeface="楷体" panose="02010609060101010101" pitchFamily="49" charset="-122"/>
                <a:ea typeface="楷体" panose="02010609060101010101" pitchFamily="49" charset="-122"/>
                <a:sym typeface="+mn-ea"/>
              </a:rPr>
              <a:t>的基础知识</a:t>
            </a:r>
            <a:r>
              <a:rPr lang="zh-CN" altLang="zh-CN" sz="2800" dirty="0" smtClean="0">
                <a:latin typeface="楷体" panose="02010609060101010101" pitchFamily="49" charset="-122"/>
                <a:ea typeface="楷体" panose="02010609060101010101" pitchFamily="49" charset="-122"/>
                <a:sym typeface="+mn-ea"/>
              </a:rPr>
              <a:t>；</a:t>
            </a:r>
            <a:endParaRPr lang="zh-CN" altLang="zh-CN" sz="2800" dirty="0">
              <a:latin typeface="楷体" panose="02010609060101010101" pitchFamily="49" charset="-122"/>
              <a:ea typeface="楷体" panose="02010609060101010101" pitchFamily="49" charset="-122"/>
              <a:sym typeface="+mn-ea"/>
            </a:endParaRPr>
          </a:p>
          <a:p>
            <a:r>
              <a:rPr lang="zh-CN" altLang="zh-CN" sz="2800" dirty="0">
                <a:latin typeface="楷体" panose="02010609060101010101" pitchFamily="49" charset="-122"/>
                <a:ea typeface="楷体" panose="02010609060101010101" pitchFamily="49" charset="-122"/>
                <a:sym typeface="+mn-ea"/>
              </a:rPr>
              <a:t>    第二步</a:t>
            </a:r>
            <a:r>
              <a:rPr lang="zh-CN" altLang="zh-CN" sz="2800" dirty="0" smtClean="0">
                <a:latin typeface="楷体" panose="02010609060101010101" pitchFamily="49" charset="-122"/>
                <a:ea typeface="楷体" panose="02010609060101010101" pitchFamily="49" charset="-122"/>
                <a:sym typeface="+mn-ea"/>
              </a:rPr>
              <a:t>：</a:t>
            </a:r>
            <a:r>
              <a:rPr lang="zh-CN" altLang="en-US" sz="2800" dirty="0">
                <a:solidFill>
                  <a:srgbClr val="FF0000"/>
                </a:solidFill>
                <a:latin typeface="楷体" panose="02010609060101010101" pitchFamily="49" charset="-122"/>
                <a:ea typeface="楷体" panose="02010609060101010101" pitchFamily="49" charset="-122"/>
                <a:sym typeface="+mn-ea"/>
              </a:rPr>
              <a:t>比较</a:t>
            </a:r>
            <a:r>
              <a:rPr lang="zh-CN" altLang="zh-CN" sz="2800" dirty="0" smtClean="0">
                <a:solidFill>
                  <a:srgbClr val="FF0000"/>
                </a:solidFill>
                <a:latin typeface="楷体" panose="02010609060101010101" pitchFamily="49" charset="-122"/>
                <a:ea typeface="楷体" panose="02010609060101010101" pitchFamily="49" charset="-122"/>
                <a:sym typeface="+mn-ea"/>
              </a:rPr>
              <a:t>地图</a:t>
            </a:r>
            <a:r>
              <a:rPr lang="zh-CN" altLang="en-US" sz="2800" dirty="0" smtClean="0">
                <a:solidFill>
                  <a:srgbClr val="FF0000"/>
                </a:solidFill>
                <a:latin typeface="楷体" panose="02010609060101010101" pitchFamily="49" charset="-122"/>
                <a:ea typeface="楷体" panose="02010609060101010101" pitchFamily="49" charset="-122"/>
                <a:sym typeface="+mn-ea"/>
              </a:rPr>
              <a:t>，引发思考。</a:t>
            </a:r>
            <a:r>
              <a:rPr lang="zh-CN" altLang="zh-CN" sz="2800" dirty="0" smtClean="0">
                <a:latin typeface="楷体" panose="02010609060101010101" pitchFamily="49" charset="-122"/>
                <a:ea typeface="楷体" panose="02010609060101010101" pitchFamily="49" charset="-122"/>
                <a:sym typeface="+mn-ea"/>
              </a:rPr>
              <a:t>基督教</a:t>
            </a:r>
            <a:r>
              <a:rPr lang="zh-CN" altLang="zh-CN" sz="2800" dirty="0">
                <a:latin typeface="楷体" panose="02010609060101010101" pitchFamily="49" charset="-122"/>
                <a:ea typeface="楷体" panose="02010609060101010101" pitchFamily="49" charset="-122"/>
                <a:sym typeface="+mn-ea"/>
              </a:rPr>
              <a:t>的传播范围和罗马帝国的</a:t>
            </a:r>
            <a:r>
              <a:rPr lang="zh-CN" altLang="zh-CN" sz="2800" dirty="0" smtClean="0">
                <a:latin typeface="楷体" panose="02010609060101010101" pitchFamily="49" charset="-122"/>
                <a:ea typeface="楷体" panose="02010609060101010101" pitchFamily="49" charset="-122"/>
                <a:sym typeface="+mn-ea"/>
              </a:rPr>
              <a:t>版图</a:t>
            </a:r>
            <a:r>
              <a:rPr lang="zh-CN" altLang="en-US" sz="2800" dirty="0">
                <a:latin typeface="楷体" panose="02010609060101010101" pitchFamily="49" charset="-122"/>
                <a:ea typeface="楷体" panose="02010609060101010101" pitchFamily="49" charset="-122"/>
                <a:sym typeface="+mn-ea"/>
              </a:rPr>
              <a:t>为什么</a:t>
            </a:r>
            <a:r>
              <a:rPr lang="zh-CN" altLang="zh-CN" sz="2800" dirty="0" smtClean="0">
                <a:latin typeface="楷体" panose="02010609060101010101" pitchFamily="49" charset="-122"/>
                <a:ea typeface="楷体" panose="02010609060101010101" pitchFamily="49" charset="-122"/>
                <a:sym typeface="+mn-ea"/>
              </a:rPr>
              <a:t>具有</a:t>
            </a:r>
            <a:r>
              <a:rPr lang="zh-CN" altLang="zh-CN" sz="2800" dirty="0">
                <a:latin typeface="楷体" panose="02010609060101010101" pitchFamily="49" charset="-122"/>
                <a:ea typeface="楷体" panose="02010609060101010101" pitchFamily="49" charset="-122"/>
                <a:sym typeface="+mn-ea"/>
              </a:rPr>
              <a:t>高度的重合</a:t>
            </a:r>
            <a:r>
              <a:rPr lang="zh-CN" altLang="zh-CN" sz="2800" dirty="0" smtClean="0">
                <a:latin typeface="楷体" panose="02010609060101010101" pitchFamily="49" charset="-122"/>
                <a:ea typeface="楷体" panose="02010609060101010101" pitchFamily="49" charset="-122"/>
                <a:sym typeface="+mn-ea"/>
              </a:rPr>
              <a:t>性</a:t>
            </a:r>
            <a:r>
              <a:rPr lang="zh-CN" altLang="en-US" sz="2800" dirty="0" smtClean="0">
                <a:latin typeface="楷体" panose="02010609060101010101" pitchFamily="49" charset="-122"/>
                <a:ea typeface="楷体" panose="02010609060101010101" pitchFamily="49" charset="-122"/>
                <a:sym typeface="+mn-ea"/>
              </a:rPr>
              <a:t>？激发学生的求知欲。</a:t>
            </a:r>
            <a:endParaRPr lang="en-US" altLang="zh-CN" sz="2800" dirty="0" smtClean="0">
              <a:latin typeface="楷体" panose="02010609060101010101" pitchFamily="49" charset="-122"/>
              <a:ea typeface="楷体" panose="02010609060101010101" pitchFamily="49" charset="-122"/>
              <a:sym typeface="+mn-ea"/>
            </a:endParaRPr>
          </a:p>
          <a:p>
            <a:r>
              <a:rPr lang="zh-CN" altLang="zh-CN" sz="2800" dirty="0" smtClean="0">
                <a:latin typeface="楷体" panose="02010609060101010101" pitchFamily="49" charset="-122"/>
                <a:ea typeface="楷体" panose="02010609060101010101" pitchFamily="49" charset="-122"/>
                <a:sym typeface="+mn-ea"/>
              </a:rPr>
              <a:t>    </a:t>
            </a:r>
            <a:r>
              <a:rPr lang="zh-CN" altLang="zh-CN" sz="2800" dirty="0">
                <a:latin typeface="楷体" panose="02010609060101010101" pitchFamily="49" charset="-122"/>
                <a:ea typeface="楷体" panose="02010609060101010101" pitchFamily="49" charset="-122"/>
                <a:sym typeface="+mn-ea"/>
              </a:rPr>
              <a:t>第三步</a:t>
            </a:r>
            <a:r>
              <a:rPr lang="zh-CN" altLang="zh-CN" sz="2800" dirty="0" smtClean="0">
                <a:latin typeface="楷体" panose="02010609060101010101" pitchFamily="49" charset="-122"/>
                <a:ea typeface="楷体" panose="02010609060101010101" pitchFamily="49" charset="-122"/>
                <a:sym typeface="+mn-ea"/>
              </a:rPr>
              <a:t>：</a:t>
            </a:r>
            <a:r>
              <a:rPr lang="zh-CN" altLang="zh-CN" sz="2800" dirty="0" smtClean="0">
                <a:solidFill>
                  <a:srgbClr val="FF0000"/>
                </a:solidFill>
                <a:latin typeface="楷体" panose="02010609060101010101" pitchFamily="49" charset="-122"/>
                <a:ea typeface="楷体" panose="02010609060101010101" pitchFamily="49" charset="-122"/>
                <a:sym typeface="+mn-ea"/>
              </a:rPr>
              <a:t>文字</a:t>
            </a:r>
            <a:r>
              <a:rPr lang="zh-CN" altLang="zh-CN" sz="2800" dirty="0">
                <a:solidFill>
                  <a:srgbClr val="FF0000"/>
                </a:solidFill>
                <a:latin typeface="楷体" panose="02010609060101010101" pitchFamily="49" charset="-122"/>
                <a:ea typeface="楷体" panose="02010609060101010101" pitchFamily="49" charset="-122"/>
                <a:sym typeface="+mn-ea"/>
              </a:rPr>
              <a:t>史料，</a:t>
            </a:r>
            <a:r>
              <a:rPr lang="zh-CN" altLang="zh-CN" sz="2800" dirty="0" smtClean="0">
                <a:solidFill>
                  <a:srgbClr val="FF0000"/>
                </a:solidFill>
                <a:latin typeface="楷体" panose="02010609060101010101" pitchFamily="49" charset="-122"/>
                <a:ea typeface="楷体" panose="02010609060101010101" pitchFamily="49" charset="-122"/>
                <a:sym typeface="+mn-ea"/>
              </a:rPr>
              <a:t>论证</a:t>
            </a:r>
            <a:r>
              <a:rPr lang="zh-CN" altLang="en-US" sz="2800" dirty="0" smtClean="0">
                <a:solidFill>
                  <a:srgbClr val="FF0000"/>
                </a:solidFill>
                <a:latin typeface="楷体" panose="02010609060101010101" pitchFamily="49" charset="-122"/>
                <a:ea typeface="楷体" panose="02010609060101010101" pitchFamily="49" charset="-122"/>
                <a:sym typeface="+mn-ea"/>
              </a:rPr>
              <a:t>观点</a:t>
            </a:r>
            <a:r>
              <a:rPr lang="zh-CN" altLang="en-US" sz="2800" dirty="0">
                <a:latin typeface="楷体" panose="02010609060101010101" pitchFamily="49" charset="-122"/>
                <a:ea typeface="楷体" panose="02010609060101010101" pitchFamily="49" charset="-122"/>
                <a:sym typeface="+mn-ea"/>
              </a:rPr>
              <a:t>在分析史料中获得结论验证之前的</a:t>
            </a:r>
            <a:r>
              <a:rPr lang="zh-CN" altLang="zh-CN" sz="2800" dirty="0">
                <a:latin typeface="楷体" panose="02010609060101010101" pitchFamily="49" charset="-122"/>
                <a:ea typeface="楷体" panose="02010609060101010101" pitchFamily="49" charset="-122"/>
                <a:sym typeface="+mn-ea"/>
              </a:rPr>
              <a:t>重合性原因的</a:t>
            </a:r>
            <a:r>
              <a:rPr lang="zh-CN" altLang="en-US" sz="2800" dirty="0">
                <a:latin typeface="楷体" panose="02010609060101010101" pitchFamily="49" charset="-122"/>
                <a:ea typeface="楷体" panose="02010609060101010101" pitchFamily="49" charset="-122"/>
                <a:sym typeface="+mn-ea"/>
              </a:rPr>
              <a:t>猜想</a:t>
            </a:r>
            <a:r>
              <a:rPr lang="zh-CN" altLang="zh-CN" sz="2800" dirty="0" smtClean="0">
                <a:latin typeface="楷体" panose="02010609060101010101" pitchFamily="49" charset="-122"/>
                <a:ea typeface="楷体" panose="02010609060101010101" pitchFamily="49" charset="-122"/>
                <a:sym typeface="+mn-ea"/>
              </a:rPr>
              <a:t>，</a:t>
            </a:r>
            <a:r>
              <a:rPr lang="zh-CN" altLang="en-US" sz="2800" dirty="0" smtClean="0">
                <a:latin typeface="楷体" panose="02010609060101010101" pitchFamily="49" charset="-122"/>
                <a:ea typeface="楷体" panose="02010609060101010101" pitchFamily="49" charset="-122"/>
                <a:sym typeface="+mn-ea"/>
              </a:rPr>
              <a:t>既能让学生</a:t>
            </a:r>
            <a:r>
              <a:rPr lang="zh-CN" altLang="en-US" sz="2800" dirty="0" smtClean="0">
                <a:solidFill>
                  <a:srgbClr val="FF0000"/>
                </a:solidFill>
                <a:latin typeface="楷体" panose="02010609060101010101" pitchFamily="49" charset="-122"/>
                <a:ea typeface="楷体" panose="02010609060101010101" pitchFamily="49" charset="-122"/>
                <a:sym typeface="+mn-ea"/>
              </a:rPr>
              <a:t>体验学习的成就感</a:t>
            </a:r>
            <a:r>
              <a:rPr lang="zh-CN" altLang="en-US" sz="2800" dirty="0" smtClean="0">
                <a:latin typeface="楷体" panose="02010609060101010101" pitchFamily="49" charset="-122"/>
                <a:ea typeface="楷体" panose="02010609060101010101" pitchFamily="49" charset="-122"/>
                <a:sym typeface="+mn-ea"/>
              </a:rPr>
              <a:t>，也能</a:t>
            </a:r>
            <a:r>
              <a:rPr lang="zh-CN" altLang="en-US" sz="2800" dirty="0" smtClean="0">
                <a:solidFill>
                  <a:srgbClr val="FF0000"/>
                </a:solidFill>
                <a:latin typeface="楷体" panose="02010609060101010101" pitchFamily="49" charset="-122"/>
                <a:ea typeface="楷体" panose="02010609060101010101" pitchFamily="49" charset="-122"/>
                <a:sym typeface="+mn-ea"/>
              </a:rPr>
              <a:t>培养学生学习的思辨性</a:t>
            </a:r>
            <a:r>
              <a:rPr lang="zh-CN" altLang="zh-CN" sz="2800" dirty="0" smtClean="0">
                <a:latin typeface="楷体" panose="02010609060101010101" pitchFamily="49" charset="-122"/>
                <a:ea typeface="楷体" panose="02010609060101010101" pitchFamily="49" charset="-122"/>
                <a:sym typeface="+mn-ea"/>
              </a:rPr>
              <a:t>，</a:t>
            </a:r>
            <a:r>
              <a:rPr lang="zh-CN" altLang="en-US" sz="2800" dirty="0" smtClean="0">
                <a:latin typeface="楷体" panose="02010609060101010101" pitchFamily="49" charset="-122"/>
                <a:ea typeface="楷体" panose="02010609060101010101" pitchFamily="49" charset="-122"/>
                <a:sym typeface="+mn-ea"/>
              </a:rPr>
              <a:t>提升</a:t>
            </a:r>
            <a:r>
              <a:rPr lang="zh-CN" altLang="zh-CN" sz="2800" dirty="0" smtClean="0">
                <a:solidFill>
                  <a:srgbClr val="FF0000"/>
                </a:solidFill>
                <a:latin typeface="楷体" panose="02010609060101010101" pitchFamily="49" charset="-122"/>
                <a:ea typeface="楷体" panose="02010609060101010101" pitchFamily="49" charset="-122"/>
                <a:sym typeface="+mn-ea"/>
              </a:rPr>
              <a:t>时空</a:t>
            </a:r>
            <a:r>
              <a:rPr lang="zh-CN" altLang="zh-CN" sz="2800" dirty="0">
                <a:solidFill>
                  <a:srgbClr val="FF0000"/>
                </a:solidFill>
                <a:latin typeface="楷体" panose="02010609060101010101" pitchFamily="49" charset="-122"/>
                <a:ea typeface="楷体" panose="02010609060101010101" pitchFamily="49" charset="-122"/>
                <a:sym typeface="+mn-ea"/>
              </a:rPr>
              <a:t>观念和历史解释素养。</a:t>
            </a:r>
          </a:p>
        </p:txBody>
      </p:sp>
      <p:sp>
        <p:nvSpPr>
          <p:cNvPr id="8" name="矩形 2"/>
          <p:cNvSpPr/>
          <p:nvPr/>
        </p:nvSpPr>
        <p:spPr>
          <a:xfrm>
            <a:off x="0" y="44540"/>
            <a:ext cx="2834005" cy="63690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重点</a:t>
            </a:r>
            <a:r>
              <a:rPr kumimoji="1" lang="zh-CN" altLang="en-US" sz="3600" b="1" dirty="0" smtClean="0">
                <a:solidFill>
                  <a:srgbClr val="FF0000"/>
                </a:solidFill>
                <a:latin typeface="黑体" panose="02010609060101010101" pitchFamily="49" charset="-122"/>
                <a:ea typeface="黑体" panose="02010609060101010101" pitchFamily="49" charset="-122"/>
              </a:rPr>
              <a:t>突出</a:t>
            </a:r>
            <a:endParaRPr kumimoji="1" lang="zh-CN" altLang="en-US" sz="3600" b="1" dirty="0">
              <a:solidFill>
                <a:srgbClr val="FF0000"/>
              </a:solidFill>
              <a:latin typeface="黑体" panose="02010609060101010101" pitchFamily="49" charset="-122"/>
              <a:ea typeface="黑体" panose="02010609060101010101" pitchFamily="49" charset="-122"/>
            </a:endParaRPr>
          </a:p>
        </p:txBody>
      </p:sp>
      <p:sp>
        <p:nvSpPr>
          <p:cNvPr id="2" name="右箭头 1"/>
          <p:cNvSpPr/>
          <p:nvPr/>
        </p:nvSpPr>
        <p:spPr>
          <a:xfrm>
            <a:off x="3018117" y="119622"/>
            <a:ext cx="938306" cy="52592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165600" y="64234"/>
            <a:ext cx="3101788" cy="646331"/>
          </a:xfrm>
          <a:prstGeom prst="rect">
            <a:avLst/>
          </a:prstGeom>
          <a:noFill/>
        </p:spPr>
        <p:txBody>
          <a:bodyPr wrap="square" rtlCol="0">
            <a:spAutoFit/>
          </a:bodyPr>
          <a:lstStyle/>
          <a:p>
            <a:r>
              <a:rPr lang="zh-CN" altLang="en-US" sz="3600" b="1" dirty="0" smtClean="0">
                <a:solidFill>
                  <a:srgbClr val="FF0000"/>
                </a:solidFill>
              </a:rPr>
              <a:t>基督教的兴起</a:t>
            </a:r>
            <a:endParaRPr lang="zh-CN" altLang="en-US" sz="3600" b="1"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4961572" y="1048283"/>
            <a:ext cx="6595820" cy="5262979"/>
          </a:xfrm>
          <a:prstGeom prst="rect">
            <a:avLst/>
          </a:prstGeom>
          <a:noFill/>
          <a:ln>
            <a:solidFill>
              <a:srgbClr val="002060"/>
            </a:solidFill>
            <a:prstDash val="dash"/>
          </a:ln>
        </p:spPr>
        <p:txBody>
          <a:bodyPr wrap="square" rtlCol="0" anchor="t">
            <a:spAutoFit/>
          </a:bodyPr>
          <a:lstStyle/>
          <a:p>
            <a:r>
              <a:rPr lang="zh-CN" altLang="zh-CN" sz="2800" dirty="0">
                <a:latin typeface="楷体" panose="02010609060101010101" pitchFamily="49" charset="-122"/>
                <a:ea typeface="楷体" panose="02010609060101010101" pitchFamily="49" charset="-122"/>
                <a:sym typeface="+mn-ea"/>
              </a:rPr>
              <a:t>【设计意图】</a:t>
            </a:r>
          </a:p>
          <a:p>
            <a:r>
              <a:rPr lang="en-US" altLang="zh-CN" sz="2800" dirty="0" smtClean="0">
                <a:latin typeface="楷体" panose="02010609060101010101" pitchFamily="49" charset="-122"/>
                <a:ea typeface="楷体" panose="02010609060101010101" pitchFamily="49" charset="-122"/>
              </a:rPr>
              <a:t>    </a:t>
            </a:r>
            <a:r>
              <a:rPr lang="zh-CN" altLang="zh-CN" sz="2800" dirty="0" smtClean="0">
                <a:latin typeface="楷体" panose="02010609060101010101" pitchFamily="49" charset="-122"/>
                <a:ea typeface="楷体" panose="02010609060101010101" pitchFamily="49" charset="-122"/>
              </a:rPr>
              <a:t>从</a:t>
            </a:r>
            <a:r>
              <a:rPr lang="zh-CN" altLang="zh-CN" sz="2800" dirty="0">
                <a:latin typeface="楷体" panose="02010609060101010101" pitchFamily="49" charset="-122"/>
                <a:ea typeface="楷体" panose="02010609060101010101" pitchFamily="49" charset="-122"/>
              </a:rPr>
              <a:t>两个方向</a:t>
            </a:r>
            <a:r>
              <a:rPr lang="zh-CN" altLang="zh-CN" sz="2800" dirty="0" smtClean="0">
                <a:latin typeface="楷体" panose="02010609060101010101" pitchFamily="49" charset="-122"/>
                <a:ea typeface="楷体" panose="02010609060101010101" pitchFamily="49" charset="-122"/>
              </a:rPr>
              <a:t>着手</a:t>
            </a:r>
            <a:r>
              <a:rPr lang="zh-CN" altLang="en-US" sz="2800" dirty="0" smtClean="0">
                <a:latin typeface="楷体" panose="02010609060101010101" pitchFamily="49" charset="-122"/>
                <a:ea typeface="楷体" panose="02010609060101010101" pitchFamily="49" charset="-122"/>
              </a:rPr>
              <a:t>：</a:t>
            </a:r>
            <a:endParaRPr lang="en-US" altLang="zh-CN" sz="2800" dirty="0" smtClean="0">
              <a:latin typeface="楷体" panose="02010609060101010101" pitchFamily="49" charset="-122"/>
              <a:ea typeface="楷体" panose="02010609060101010101" pitchFamily="49" charset="-122"/>
            </a:endParaRPr>
          </a:p>
          <a:p>
            <a:r>
              <a:rPr lang="en-US" altLang="zh-CN" sz="2800" dirty="0">
                <a:latin typeface="楷体" panose="02010609060101010101" pitchFamily="49" charset="-122"/>
                <a:ea typeface="楷体" panose="02010609060101010101" pitchFamily="49" charset="-122"/>
              </a:rPr>
              <a:t> </a:t>
            </a:r>
            <a:r>
              <a:rPr lang="en-US" altLang="zh-CN" sz="2800" dirty="0" smtClean="0">
                <a:latin typeface="楷体" panose="02010609060101010101" pitchFamily="49" charset="-122"/>
                <a:ea typeface="楷体" panose="02010609060101010101" pitchFamily="49" charset="-122"/>
              </a:rPr>
              <a:t>   1</a:t>
            </a:r>
            <a:r>
              <a:rPr lang="en-US" altLang="zh-CN" sz="2800" dirty="0">
                <a:latin typeface="楷体" panose="02010609060101010101" pitchFamily="49" charset="-122"/>
                <a:ea typeface="楷体" panose="02010609060101010101" pitchFamily="49" charset="-122"/>
              </a:rPr>
              <a:t>.</a:t>
            </a:r>
            <a:r>
              <a:rPr lang="zh-CN" altLang="zh-CN" sz="2800" dirty="0">
                <a:latin typeface="楷体" panose="02010609060101010101" pitchFamily="49" charset="-122"/>
                <a:ea typeface="楷体" panose="02010609060101010101" pitchFamily="49" charset="-122"/>
              </a:rPr>
              <a:t>用</a:t>
            </a:r>
            <a:r>
              <a:rPr lang="zh-CN" altLang="zh-CN" sz="2800" dirty="0">
                <a:solidFill>
                  <a:srgbClr val="FF0000"/>
                </a:solidFill>
                <a:latin typeface="楷体" panose="02010609060101010101" pitchFamily="49" charset="-122"/>
                <a:ea typeface="楷体" panose="02010609060101010101" pitchFamily="49" charset="-122"/>
              </a:rPr>
              <a:t>历史人物做主角创设情境</a:t>
            </a:r>
            <a:r>
              <a:rPr lang="zh-CN" altLang="zh-CN" sz="2800" dirty="0">
                <a:latin typeface="楷体" panose="02010609060101010101" pitchFamily="49" charset="-122"/>
                <a:ea typeface="楷体" panose="02010609060101010101" pitchFamily="49" charset="-122"/>
              </a:rPr>
              <a:t>，四位人物正好对应法兰克王国发展四个关键节点，正好分为四个篇章，从而搭建起</a:t>
            </a:r>
            <a:r>
              <a:rPr lang="zh-CN" altLang="zh-CN" sz="2800" dirty="0">
                <a:solidFill>
                  <a:srgbClr val="FF0000"/>
                </a:solidFill>
                <a:latin typeface="楷体" panose="02010609060101010101" pitchFamily="49" charset="-122"/>
                <a:ea typeface="楷体" panose="02010609060101010101" pitchFamily="49" charset="-122"/>
              </a:rPr>
              <a:t>完整而生动的法兰克发展史</a:t>
            </a:r>
            <a:r>
              <a:rPr lang="zh-CN" altLang="zh-CN" sz="2800" dirty="0" smtClean="0">
                <a:latin typeface="楷体" panose="02010609060101010101" pitchFamily="49" charset="-122"/>
                <a:ea typeface="楷体" panose="02010609060101010101" pitchFamily="49" charset="-122"/>
              </a:rPr>
              <a:t>；</a:t>
            </a:r>
            <a:endParaRPr lang="en-US" altLang="zh-CN" sz="2800" dirty="0" smtClean="0">
              <a:latin typeface="楷体" panose="02010609060101010101" pitchFamily="49" charset="-122"/>
              <a:ea typeface="楷体" panose="02010609060101010101" pitchFamily="49" charset="-122"/>
            </a:endParaRPr>
          </a:p>
          <a:p>
            <a:r>
              <a:rPr lang="en-US" altLang="zh-CN" sz="2800" dirty="0">
                <a:latin typeface="楷体" panose="02010609060101010101" pitchFamily="49" charset="-122"/>
                <a:ea typeface="楷体" panose="02010609060101010101" pitchFamily="49" charset="-122"/>
              </a:rPr>
              <a:t> </a:t>
            </a:r>
            <a:r>
              <a:rPr lang="en-US" altLang="zh-CN" sz="2800" dirty="0" smtClean="0">
                <a:latin typeface="楷体" panose="02010609060101010101" pitchFamily="49" charset="-122"/>
                <a:ea typeface="楷体" panose="02010609060101010101" pitchFamily="49" charset="-122"/>
              </a:rPr>
              <a:t>   2</a:t>
            </a:r>
            <a:r>
              <a:rPr lang="en-US" altLang="zh-CN" sz="2800" dirty="0">
                <a:latin typeface="楷体" panose="02010609060101010101" pitchFamily="49" charset="-122"/>
                <a:ea typeface="楷体" panose="02010609060101010101" pitchFamily="49" charset="-122"/>
              </a:rPr>
              <a:t>.</a:t>
            </a:r>
            <a:r>
              <a:rPr lang="zh-CN" altLang="zh-CN" sz="2800" dirty="0">
                <a:solidFill>
                  <a:srgbClr val="FF0000"/>
                </a:solidFill>
                <a:latin typeface="楷体" panose="02010609060101010101" pitchFamily="49" charset="-122"/>
                <a:ea typeface="楷体" panose="02010609060101010101" pitchFamily="49" charset="-122"/>
              </a:rPr>
              <a:t>主次分明，详略得当</a:t>
            </a:r>
            <a:r>
              <a:rPr lang="zh-CN" altLang="zh-CN" sz="2800" dirty="0">
                <a:latin typeface="楷体" panose="02010609060101010101" pitchFamily="49" charset="-122"/>
                <a:ea typeface="楷体" panose="02010609060101010101" pitchFamily="49" charset="-122"/>
              </a:rPr>
              <a:t>。四位人物中按照课标的要求重点应该是克洛维和查理大帝，同时</a:t>
            </a:r>
            <a:r>
              <a:rPr lang="zh-CN" altLang="zh-CN" sz="2800" dirty="0">
                <a:solidFill>
                  <a:srgbClr val="FF0000"/>
                </a:solidFill>
                <a:latin typeface="楷体" panose="02010609060101010101" pitchFamily="49" charset="-122"/>
                <a:ea typeface="楷体" panose="02010609060101010101" pitchFamily="49" charset="-122"/>
              </a:rPr>
              <a:t>封君封臣制也是重点</a:t>
            </a:r>
            <a:r>
              <a:rPr lang="zh-CN" altLang="zh-CN" sz="2800" dirty="0">
                <a:latin typeface="楷体" panose="02010609060101010101" pitchFamily="49" charset="-122"/>
                <a:ea typeface="楷体" panose="02010609060101010101" pitchFamily="49" charset="-122"/>
              </a:rPr>
              <a:t>。因此在克洛维板块主要讲政权的建立巩固，在查理马特板块主要讲封君封臣制，在查理大帝板块主要讲查理曼帝国的建立。</a:t>
            </a:r>
          </a:p>
        </p:txBody>
      </p:sp>
      <p:sp>
        <p:nvSpPr>
          <p:cNvPr id="7" name="矩形 2"/>
          <p:cNvSpPr/>
          <p:nvPr/>
        </p:nvSpPr>
        <p:spPr>
          <a:xfrm>
            <a:off x="0" y="73660"/>
            <a:ext cx="2834005" cy="63690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重点</a:t>
            </a:r>
            <a:r>
              <a:rPr kumimoji="1" lang="zh-CN" altLang="en-US" sz="3600" b="1" dirty="0" smtClean="0">
                <a:solidFill>
                  <a:srgbClr val="FF0000"/>
                </a:solidFill>
                <a:latin typeface="黑体" panose="02010609060101010101" pitchFamily="49" charset="-122"/>
                <a:ea typeface="黑体" panose="02010609060101010101" pitchFamily="49" charset="-122"/>
              </a:rPr>
              <a:t>突出</a:t>
            </a:r>
            <a:endParaRPr kumimoji="1" lang="zh-CN" altLang="en-US" sz="3600" b="1" dirty="0">
              <a:solidFill>
                <a:srgbClr val="FF0000"/>
              </a:solidFill>
              <a:latin typeface="黑体" panose="02010609060101010101" pitchFamily="49" charset="-122"/>
              <a:ea typeface="黑体" panose="02010609060101010101" pitchFamily="49" charset="-122"/>
            </a:endParaRPr>
          </a:p>
        </p:txBody>
      </p:sp>
      <p:sp>
        <p:nvSpPr>
          <p:cNvPr id="10" name="右箭头 9"/>
          <p:cNvSpPr/>
          <p:nvPr/>
        </p:nvSpPr>
        <p:spPr>
          <a:xfrm>
            <a:off x="3018117" y="119622"/>
            <a:ext cx="938306" cy="52592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4165600" y="64234"/>
            <a:ext cx="4093882" cy="646331"/>
          </a:xfrm>
          <a:prstGeom prst="rect">
            <a:avLst/>
          </a:prstGeom>
          <a:noFill/>
        </p:spPr>
        <p:txBody>
          <a:bodyPr wrap="square" rtlCol="0">
            <a:spAutoFit/>
          </a:bodyPr>
          <a:lstStyle/>
          <a:p>
            <a:r>
              <a:rPr lang="zh-CN" altLang="en-US" sz="3600" b="1" dirty="0" smtClean="0">
                <a:solidFill>
                  <a:srgbClr val="FF0000"/>
                </a:solidFill>
              </a:rPr>
              <a:t>法兰克王国的兴衰</a:t>
            </a:r>
            <a:endParaRPr lang="zh-CN" altLang="en-US" sz="3600" b="1" dirty="0">
              <a:solidFill>
                <a:srgbClr val="FF0000"/>
              </a:solidFill>
            </a:endParaRPr>
          </a:p>
        </p:txBody>
      </p:sp>
      <p:grpSp>
        <p:nvGrpSpPr>
          <p:cNvPr id="6" name="组合 5"/>
          <p:cNvGrpSpPr/>
          <p:nvPr/>
        </p:nvGrpSpPr>
        <p:grpSpPr>
          <a:xfrm>
            <a:off x="260348" y="840465"/>
            <a:ext cx="4054664" cy="5921427"/>
            <a:chOff x="188631" y="810582"/>
            <a:chExt cx="4054664" cy="5921427"/>
          </a:xfrm>
        </p:grpSpPr>
        <p:grpSp>
          <p:nvGrpSpPr>
            <p:cNvPr id="2" name="组合 1"/>
            <p:cNvGrpSpPr/>
            <p:nvPr/>
          </p:nvGrpSpPr>
          <p:grpSpPr>
            <a:xfrm>
              <a:off x="188631" y="810582"/>
              <a:ext cx="4054664" cy="5921427"/>
              <a:chOff x="188631" y="810582"/>
              <a:chExt cx="4054664" cy="5921427"/>
            </a:xfrm>
          </p:grpSpPr>
          <p:pic>
            <p:nvPicPr>
              <p:cNvPr id="5" name="图片 4" descr="4"/>
              <p:cNvPicPr>
                <a:picLocks noChangeAspect="1"/>
              </p:cNvPicPr>
              <p:nvPr/>
            </p:nvPicPr>
            <p:blipFill>
              <a:blip r:embed="rId2"/>
              <a:stretch>
                <a:fillRect/>
              </a:stretch>
            </p:blipFill>
            <p:spPr>
              <a:xfrm>
                <a:off x="228825" y="810582"/>
                <a:ext cx="4014470" cy="1498892"/>
              </a:xfrm>
              <a:prstGeom prst="rect">
                <a:avLst/>
              </a:prstGeom>
            </p:spPr>
          </p:pic>
          <p:pic>
            <p:nvPicPr>
              <p:cNvPr id="12" name="图片 11" descr="5"/>
              <p:cNvPicPr>
                <a:picLocks noChangeAspect="1"/>
              </p:cNvPicPr>
              <p:nvPr/>
            </p:nvPicPr>
            <p:blipFill>
              <a:blip r:embed="rId3"/>
              <a:stretch>
                <a:fillRect/>
              </a:stretch>
            </p:blipFill>
            <p:spPr>
              <a:xfrm>
                <a:off x="270659" y="2144443"/>
                <a:ext cx="3894941" cy="1613314"/>
              </a:xfrm>
              <a:prstGeom prst="rect">
                <a:avLst/>
              </a:prstGeom>
            </p:spPr>
          </p:pic>
          <p:pic>
            <p:nvPicPr>
              <p:cNvPr id="14" name="图片 13" descr="11"/>
              <p:cNvPicPr>
                <a:picLocks noChangeAspect="1"/>
              </p:cNvPicPr>
              <p:nvPr/>
            </p:nvPicPr>
            <p:blipFill>
              <a:blip r:embed="rId4"/>
              <a:stretch>
                <a:fillRect/>
              </a:stretch>
            </p:blipFill>
            <p:spPr>
              <a:xfrm>
                <a:off x="236070" y="3404103"/>
                <a:ext cx="3851836" cy="1942455"/>
              </a:xfrm>
              <a:prstGeom prst="rect">
                <a:avLst/>
              </a:prstGeom>
            </p:spPr>
          </p:pic>
          <p:pic>
            <p:nvPicPr>
              <p:cNvPr id="15" name="图片 14" descr="22"/>
              <p:cNvPicPr>
                <a:picLocks noChangeAspect="1"/>
              </p:cNvPicPr>
              <p:nvPr/>
            </p:nvPicPr>
            <p:blipFill>
              <a:blip r:embed="rId5"/>
              <a:stretch>
                <a:fillRect/>
              </a:stretch>
            </p:blipFill>
            <p:spPr>
              <a:xfrm>
                <a:off x="188631" y="5176645"/>
                <a:ext cx="3946713" cy="1555364"/>
              </a:xfrm>
              <a:prstGeom prst="rect">
                <a:avLst/>
              </a:prstGeom>
            </p:spPr>
          </p:pic>
        </p:grpSp>
        <p:pic>
          <p:nvPicPr>
            <p:cNvPr id="16" name="图片 14" descr="查理曼画像.jpg"/>
            <p:cNvPicPr>
              <a:picLocks noChangeAspect="1"/>
            </p:cNvPicPr>
            <p:nvPr/>
          </p:nvPicPr>
          <p:blipFill>
            <a:blip r:embed="rId6"/>
            <a:stretch>
              <a:fillRect/>
            </a:stretch>
          </p:blipFill>
          <p:spPr>
            <a:xfrm>
              <a:off x="472141" y="5388906"/>
              <a:ext cx="1213224" cy="1343103"/>
            </a:xfrm>
            <a:prstGeom prst="rect">
              <a:avLst/>
            </a:prstGeom>
            <a:noFill/>
            <a:ln w="9525">
              <a:noFill/>
            </a:ln>
          </p:spPr>
        </p:pic>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基督教的兴起与发展"/>
          <p:cNvPicPr>
            <a:picLocks noChangeAspect="1" noChangeArrowheads="1"/>
          </p:cNvPicPr>
          <p:nvPr/>
        </p:nvPicPr>
        <p:blipFill>
          <a:blip r:embed="rId2"/>
          <a:srcRect/>
          <a:stretch>
            <a:fillRect/>
          </a:stretch>
        </p:blipFill>
        <p:spPr bwMode="auto">
          <a:xfrm>
            <a:off x="330854" y="1435147"/>
            <a:ext cx="5400375" cy="3892705"/>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sp>
        <p:nvSpPr>
          <p:cNvPr id="6" name="矩形 5"/>
          <p:cNvSpPr/>
          <p:nvPr/>
        </p:nvSpPr>
        <p:spPr>
          <a:xfrm>
            <a:off x="330854" y="627105"/>
            <a:ext cx="1261884" cy="523220"/>
          </a:xfrm>
          <a:prstGeom prst="rect">
            <a:avLst/>
          </a:prstGeom>
        </p:spPr>
        <p:txBody>
          <a:bodyPr wrap="none">
            <a:spAutoFit/>
          </a:bodyPr>
          <a:lstStyle/>
          <a:p>
            <a:r>
              <a:rPr lang="zh-CN" altLang="en-US" sz="2800" dirty="0" smtClean="0">
                <a:solidFill>
                  <a:prstClr val="black"/>
                </a:solidFill>
                <a:latin typeface="黑体" panose="02010609060101010101" pitchFamily="49" charset="-122"/>
                <a:ea typeface="黑体" panose="02010609060101010101" pitchFamily="49" charset="-122"/>
                <a:cs typeface="楷体" panose="02010609060101010101" pitchFamily="49" charset="-122"/>
              </a:rPr>
              <a:t>材料一</a:t>
            </a:r>
            <a:endParaRPr lang="zh-CN" altLang="en-US" dirty="0"/>
          </a:p>
        </p:txBody>
      </p:sp>
      <p:pic>
        <p:nvPicPr>
          <p:cNvPr id="17" name="图形 16"/>
          <p:cNvPicPr>
            <a:picLocks noChangeAspect="1"/>
          </p:cNvPicPr>
          <p:nvPr/>
        </p:nvPicPr>
        <p:blipFill>
          <a:blip r:embed="rId3" cstate="print">
            <a:lum bright="42000"/>
          </a:blip>
          <a:srcRect b="19007"/>
          <a:stretch>
            <a:fillRect/>
          </a:stretch>
        </p:blipFill>
        <p:spPr>
          <a:xfrm>
            <a:off x="0" y="6207760"/>
            <a:ext cx="12192000" cy="609600"/>
          </a:xfrm>
          <a:prstGeom prst="rect">
            <a:avLst/>
          </a:prstGeom>
        </p:spPr>
      </p:pic>
      <p:sp>
        <p:nvSpPr>
          <p:cNvPr id="2" name="矩形 1"/>
          <p:cNvSpPr/>
          <p:nvPr/>
        </p:nvSpPr>
        <p:spPr>
          <a:xfrm>
            <a:off x="1425623" y="5398474"/>
            <a:ext cx="2723823" cy="369332"/>
          </a:xfrm>
          <a:prstGeom prst="rect">
            <a:avLst/>
          </a:prstGeom>
        </p:spPr>
        <p:txBody>
          <a:bodyPr wrap="none">
            <a:spAutoFit/>
          </a:bodyPr>
          <a:lstStyle/>
          <a:p>
            <a:r>
              <a:rPr lang="zh-CN" altLang="zh-CN" b="1" dirty="0">
                <a:latin typeface="华文楷体" panose="02010600040101010101" pitchFamily="2" charset="-122"/>
                <a:ea typeface="华文楷体" panose="02010600040101010101" pitchFamily="2" charset="-122"/>
                <a:cs typeface="宋体" panose="02010600030101010101" pitchFamily="2" charset="-122"/>
              </a:rPr>
              <a:t>《基督教的兴起与发展》</a:t>
            </a:r>
            <a:endParaRPr lang="zh-CN" altLang="en-US" b="1" dirty="0">
              <a:latin typeface="华文楷体" panose="02010600040101010101" pitchFamily="2" charset="-122"/>
              <a:ea typeface="华文楷体" panose="02010600040101010101" pitchFamily="2" charset="-122"/>
            </a:endParaRPr>
          </a:p>
        </p:txBody>
      </p:sp>
      <p:grpSp>
        <p:nvGrpSpPr>
          <p:cNvPr id="3" name="组合 2"/>
          <p:cNvGrpSpPr/>
          <p:nvPr/>
        </p:nvGrpSpPr>
        <p:grpSpPr>
          <a:xfrm>
            <a:off x="6353591" y="1526490"/>
            <a:ext cx="5484791" cy="4241316"/>
            <a:chOff x="6353591" y="1526490"/>
            <a:chExt cx="5484791" cy="4241316"/>
          </a:xfrm>
        </p:grpSpPr>
        <p:pic>
          <p:nvPicPr>
            <p:cNvPr id="4" name="图片 6"/>
            <p:cNvPicPr>
              <a:picLocks noChangeAspect="1"/>
            </p:cNvPicPr>
            <p:nvPr/>
          </p:nvPicPr>
          <p:blipFill>
            <a:blip r:embed="rId4"/>
            <a:stretch>
              <a:fillRect/>
            </a:stretch>
          </p:blipFill>
          <p:spPr>
            <a:xfrm>
              <a:off x="6353591" y="1526490"/>
              <a:ext cx="5484791" cy="3710017"/>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8" name="矩形 7"/>
            <p:cNvSpPr/>
            <p:nvPr/>
          </p:nvSpPr>
          <p:spPr>
            <a:xfrm>
              <a:off x="6871659" y="5398474"/>
              <a:ext cx="4448654" cy="369332"/>
            </a:xfrm>
            <a:prstGeom prst="rect">
              <a:avLst/>
            </a:prstGeom>
          </p:spPr>
          <p:txBody>
            <a:bodyPr wrap="none">
              <a:spAutoFit/>
            </a:bodyPr>
            <a:lstStyle/>
            <a:p>
              <a:r>
                <a:rPr lang="zh-CN" altLang="zh-CN" b="1" dirty="0" smtClean="0">
                  <a:latin typeface="华文楷体" panose="02010600040101010101" pitchFamily="2" charset="-122"/>
                  <a:ea typeface="华文楷体" panose="02010600040101010101" pitchFamily="2" charset="-122"/>
                  <a:cs typeface="宋体" panose="02010600030101010101" pitchFamily="2" charset="-122"/>
                </a:rPr>
                <a:t>《</a:t>
              </a:r>
              <a:r>
                <a:rPr lang="en-US" altLang="zh-CN" b="1" dirty="0" smtClean="0">
                  <a:latin typeface="华文楷体" panose="02010600040101010101" pitchFamily="2" charset="-122"/>
                  <a:ea typeface="华文楷体" panose="02010600040101010101" pitchFamily="2" charset="-122"/>
                  <a:cs typeface="宋体" panose="02010600030101010101" pitchFamily="2" charset="-122"/>
                </a:rPr>
                <a:t>4</a:t>
              </a:r>
              <a:r>
                <a:rPr lang="zh-CN" altLang="en-US" b="1" dirty="0" smtClean="0">
                  <a:latin typeface="华文楷体" panose="02010600040101010101" pitchFamily="2" charset="-122"/>
                  <a:ea typeface="华文楷体" panose="02010600040101010101" pitchFamily="2" charset="-122"/>
                  <a:cs typeface="宋体" panose="02010600030101010101" pitchFamily="2" charset="-122"/>
                </a:rPr>
                <a:t>世纪末罗马帝国的疆域</a:t>
              </a:r>
              <a:r>
                <a:rPr lang="zh-CN" altLang="en-US" b="1" dirty="0" smtClean="0">
                  <a:solidFill>
                    <a:srgbClr val="C00000"/>
                  </a:solidFill>
                  <a:latin typeface="华文楷体" panose="02010600040101010101" pitchFamily="2" charset="-122"/>
                  <a:ea typeface="华文楷体" panose="02010600040101010101" pitchFamily="2" charset="-122"/>
                  <a:cs typeface="宋体" panose="02010600030101010101" pitchFamily="2" charset="-122"/>
                </a:rPr>
                <a:t>（红色区域）</a:t>
              </a:r>
              <a:r>
                <a:rPr lang="zh-CN" altLang="zh-CN" b="1" dirty="0" smtClean="0">
                  <a:latin typeface="华文楷体" panose="02010600040101010101" pitchFamily="2" charset="-122"/>
                  <a:ea typeface="华文楷体" panose="02010600040101010101" pitchFamily="2" charset="-122"/>
                  <a:cs typeface="宋体" panose="02010600030101010101" pitchFamily="2" charset="-122"/>
                </a:rPr>
                <a:t>》</a:t>
              </a:r>
              <a:endParaRPr lang="zh-CN" altLang="en-US" b="1" dirty="0">
                <a:latin typeface="华文楷体" panose="02010600040101010101" pitchFamily="2" charset="-122"/>
                <a:ea typeface="华文楷体" panose="0201060004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207760"/>
            <a:ext cx="12192000" cy="609600"/>
          </a:xfrm>
          <a:prstGeom prst="rect">
            <a:avLst/>
          </a:prstGeom>
        </p:spPr>
      </p:pic>
      <p:sp>
        <p:nvSpPr>
          <p:cNvPr id="9" name="文本框 8"/>
          <p:cNvSpPr txBox="1"/>
          <p:nvPr/>
        </p:nvSpPr>
        <p:spPr>
          <a:xfrm>
            <a:off x="4852894" y="822911"/>
            <a:ext cx="6640494" cy="5692775"/>
          </a:xfrm>
          <a:prstGeom prst="rect">
            <a:avLst/>
          </a:prstGeom>
          <a:noFill/>
          <a:ln>
            <a:solidFill>
              <a:srgbClr val="002060"/>
            </a:solidFill>
            <a:prstDash val="dash"/>
          </a:ln>
        </p:spPr>
        <p:txBody>
          <a:bodyPr wrap="square" rtlCol="0" anchor="t">
            <a:spAutoFit/>
          </a:bodyPr>
          <a:lstStyle/>
          <a:p>
            <a:r>
              <a:rPr lang="zh-CN" altLang="zh-CN" sz="2800" dirty="0">
                <a:latin typeface="楷体" panose="02010609060101010101" pitchFamily="49" charset="-122"/>
                <a:ea typeface="楷体" panose="02010609060101010101" pitchFamily="49" charset="-122"/>
                <a:sym typeface="+mn-ea"/>
              </a:rPr>
              <a:t>【设计意图】</a:t>
            </a:r>
          </a:p>
          <a:p>
            <a:r>
              <a:rPr lang="en-US" altLang="zh-CN" sz="2800" dirty="0" smtClean="0">
                <a:latin typeface="楷体" panose="02010609060101010101" pitchFamily="49" charset="-122"/>
                <a:ea typeface="楷体" panose="02010609060101010101" pitchFamily="49" charset="-122"/>
                <a:sym typeface="+mn-ea"/>
              </a:rPr>
              <a:t>    </a:t>
            </a:r>
            <a:r>
              <a:rPr lang="zh-CN" altLang="zh-CN" sz="2800" dirty="0" smtClean="0">
                <a:latin typeface="楷体" panose="02010609060101010101" pitchFamily="49" charset="-122"/>
                <a:ea typeface="楷体" panose="02010609060101010101" pitchFamily="49" charset="-122"/>
                <a:sym typeface="+mn-ea"/>
              </a:rPr>
              <a:t>第一</a:t>
            </a:r>
            <a:r>
              <a:rPr lang="zh-CN" altLang="zh-CN" sz="2800" dirty="0">
                <a:latin typeface="楷体" panose="02010609060101010101" pitchFamily="49" charset="-122"/>
                <a:ea typeface="楷体" panose="02010609060101010101" pitchFamily="49" charset="-122"/>
                <a:sym typeface="+mn-ea"/>
              </a:rPr>
              <a:t>步</a:t>
            </a:r>
            <a:r>
              <a:rPr lang="zh-CN" altLang="zh-CN" sz="2800" dirty="0" smtClean="0">
                <a:latin typeface="楷体" panose="02010609060101010101" pitchFamily="49" charset="-122"/>
                <a:ea typeface="楷体" panose="02010609060101010101" pitchFamily="49" charset="-122"/>
                <a:sym typeface="+mn-ea"/>
              </a:rPr>
              <a:t>：</a:t>
            </a:r>
            <a:r>
              <a:rPr lang="zh-CN" altLang="en-US" sz="2800" dirty="0" smtClean="0">
                <a:latin typeface="楷体" panose="02010609060101010101" pitchFamily="49" charset="-122"/>
                <a:ea typeface="楷体" panose="02010609060101010101" pitchFamily="49" charset="-122"/>
                <a:sym typeface="+mn-ea"/>
              </a:rPr>
              <a:t>以</a:t>
            </a:r>
            <a:r>
              <a:rPr lang="zh-CN" altLang="en-US" sz="2800" dirty="0" smtClean="0">
                <a:solidFill>
                  <a:srgbClr val="FF0000"/>
                </a:solidFill>
                <a:latin typeface="楷体" panose="02010609060101010101" pitchFamily="49" charset="-122"/>
                <a:ea typeface="楷体" panose="02010609060101010101" pitchFamily="49" charset="-122"/>
                <a:sym typeface="+mn-ea"/>
              </a:rPr>
              <a:t>教师为主导，</a:t>
            </a:r>
            <a:r>
              <a:rPr lang="zh-CN" altLang="zh-CN" sz="2800" dirty="0" smtClean="0">
                <a:solidFill>
                  <a:srgbClr val="FF0000"/>
                </a:solidFill>
                <a:latin typeface="楷体" panose="02010609060101010101" pitchFamily="49" charset="-122"/>
                <a:ea typeface="楷体" panose="02010609060101010101" pitchFamily="49" charset="-122"/>
                <a:sym typeface="+mn-ea"/>
              </a:rPr>
              <a:t>讲述</a:t>
            </a:r>
            <a:r>
              <a:rPr lang="zh-CN" altLang="zh-CN" sz="2800" dirty="0">
                <a:solidFill>
                  <a:srgbClr val="FF0000"/>
                </a:solidFill>
                <a:latin typeface="楷体" panose="02010609060101010101" pitchFamily="49" charset="-122"/>
                <a:ea typeface="楷体" panose="02010609060101010101" pitchFamily="49" charset="-122"/>
                <a:sym typeface="+mn-ea"/>
              </a:rPr>
              <a:t>查理马特的故事</a:t>
            </a:r>
            <a:r>
              <a:rPr lang="zh-CN" altLang="zh-CN" sz="2800" dirty="0">
                <a:latin typeface="楷体" panose="02010609060101010101" pitchFamily="49" charset="-122"/>
                <a:ea typeface="楷体" panose="02010609060101010101" pitchFamily="49" charset="-122"/>
                <a:sym typeface="+mn-ea"/>
              </a:rPr>
              <a:t>，补充时空背景，引导</a:t>
            </a:r>
            <a:r>
              <a:rPr lang="zh-CN" altLang="zh-CN" sz="2800" dirty="0" smtClean="0">
                <a:latin typeface="楷体" panose="02010609060101010101" pitchFamily="49" charset="-122"/>
                <a:ea typeface="楷体" panose="02010609060101010101" pitchFamily="49" charset="-122"/>
                <a:sym typeface="+mn-ea"/>
              </a:rPr>
              <a:t>学生</a:t>
            </a:r>
            <a:r>
              <a:rPr lang="zh-CN" altLang="en-US" sz="2800" dirty="0" smtClean="0">
                <a:latin typeface="楷体" panose="02010609060101010101" pitchFamily="49" charset="-122"/>
                <a:ea typeface="楷体" panose="02010609060101010101" pitchFamily="49" charset="-122"/>
                <a:sym typeface="+mn-ea"/>
              </a:rPr>
              <a:t>自主学习</a:t>
            </a:r>
            <a:r>
              <a:rPr lang="zh-CN" altLang="zh-CN" sz="2800" dirty="0" smtClean="0">
                <a:latin typeface="楷体" panose="02010609060101010101" pitchFamily="49" charset="-122"/>
                <a:ea typeface="楷体" panose="02010609060101010101" pitchFamily="49" charset="-122"/>
                <a:sym typeface="+mn-ea"/>
              </a:rPr>
              <a:t>查理·</a:t>
            </a:r>
            <a:r>
              <a:rPr lang="zh-CN" altLang="zh-CN" sz="2800" dirty="0">
                <a:latin typeface="楷体" panose="02010609060101010101" pitchFamily="49" charset="-122"/>
                <a:ea typeface="楷体" panose="02010609060101010101" pitchFamily="49" charset="-122"/>
                <a:sym typeface="+mn-ea"/>
              </a:rPr>
              <a:t>马特</a:t>
            </a:r>
            <a:r>
              <a:rPr lang="zh-CN" altLang="zh-CN" sz="2800" dirty="0" smtClean="0">
                <a:latin typeface="楷体" panose="02010609060101010101" pitchFamily="49" charset="-122"/>
                <a:ea typeface="楷体" panose="02010609060101010101" pitchFamily="49" charset="-122"/>
                <a:sym typeface="+mn-ea"/>
              </a:rPr>
              <a:t>改革</a:t>
            </a:r>
            <a:r>
              <a:rPr lang="zh-CN" altLang="en-US" sz="2800" dirty="0" smtClean="0">
                <a:latin typeface="楷体" panose="02010609060101010101" pitchFamily="49" charset="-122"/>
                <a:ea typeface="楷体" panose="02010609060101010101" pitchFamily="49" charset="-122"/>
                <a:sym typeface="+mn-ea"/>
              </a:rPr>
              <a:t>的基本内容</a:t>
            </a:r>
            <a:r>
              <a:rPr lang="zh-CN" altLang="zh-CN" sz="2800" dirty="0" smtClean="0">
                <a:latin typeface="楷体" panose="02010609060101010101" pitchFamily="49" charset="-122"/>
                <a:ea typeface="楷体" panose="02010609060101010101" pitchFamily="49" charset="-122"/>
                <a:sym typeface="+mn-ea"/>
              </a:rPr>
              <a:t>，</a:t>
            </a:r>
            <a:r>
              <a:rPr lang="zh-CN" altLang="zh-CN" sz="2800" dirty="0">
                <a:solidFill>
                  <a:srgbClr val="FF0000"/>
                </a:solidFill>
                <a:latin typeface="楷体" panose="02010609060101010101" pitchFamily="49" charset="-122"/>
                <a:ea typeface="楷体" panose="02010609060101010101" pitchFamily="49" charset="-122"/>
                <a:sym typeface="+mn-ea"/>
              </a:rPr>
              <a:t>明确基本概念</a:t>
            </a:r>
            <a:r>
              <a:rPr lang="zh-CN" altLang="zh-CN" sz="2800" dirty="0">
                <a:latin typeface="楷体" panose="02010609060101010101" pitchFamily="49" charset="-122"/>
                <a:ea typeface="楷体" panose="02010609060101010101" pitchFamily="49" charset="-122"/>
                <a:sym typeface="+mn-ea"/>
              </a:rPr>
              <a:t>。</a:t>
            </a:r>
          </a:p>
          <a:p>
            <a:r>
              <a:rPr lang="en-US" altLang="zh-CN" sz="2800" dirty="0" smtClean="0">
                <a:latin typeface="楷体" panose="02010609060101010101" pitchFamily="49" charset="-122"/>
                <a:ea typeface="楷体" panose="02010609060101010101" pitchFamily="49" charset="-122"/>
                <a:sym typeface="+mn-ea"/>
              </a:rPr>
              <a:t>    </a:t>
            </a:r>
            <a:r>
              <a:rPr lang="zh-CN" altLang="zh-CN" sz="2800" dirty="0" smtClean="0">
                <a:latin typeface="楷体" panose="02010609060101010101" pitchFamily="49" charset="-122"/>
                <a:ea typeface="楷体" panose="02010609060101010101" pitchFamily="49" charset="-122"/>
                <a:sym typeface="+mn-ea"/>
              </a:rPr>
              <a:t>第二</a:t>
            </a:r>
            <a:r>
              <a:rPr lang="zh-CN" altLang="zh-CN" sz="2800" dirty="0">
                <a:latin typeface="楷体" panose="02010609060101010101" pitchFamily="49" charset="-122"/>
                <a:ea typeface="楷体" panose="02010609060101010101" pitchFamily="49" charset="-122"/>
                <a:sym typeface="+mn-ea"/>
              </a:rPr>
              <a:t>步：</a:t>
            </a:r>
            <a:r>
              <a:rPr lang="zh-CN" altLang="zh-CN" sz="2800" dirty="0" smtClean="0">
                <a:latin typeface="楷体" panose="02010609060101010101" pitchFamily="49" charset="-122"/>
                <a:ea typeface="楷体" panose="02010609060101010101" pitchFamily="49" charset="-122"/>
                <a:sym typeface="+mn-ea"/>
              </a:rPr>
              <a:t>通过</a:t>
            </a:r>
            <a:r>
              <a:rPr lang="zh-CN" altLang="en-US" sz="2800" dirty="0" smtClean="0">
                <a:latin typeface="楷体" panose="02010609060101010101" pitchFamily="49" charset="-122"/>
                <a:ea typeface="楷体" panose="02010609060101010101" pitchFamily="49" charset="-122"/>
                <a:sym typeface="+mn-ea"/>
              </a:rPr>
              <a:t>史料教学的方式，设置</a:t>
            </a:r>
            <a:r>
              <a:rPr lang="zh-CN" altLang="en-US" sz="2800" dirty="0" smtClean="0">
                <a:solidFill>
                  <a:srgbClr val="FF0000"/>
                </a:solidFill>
                <a:latin typeface="楷体" panose="02010609060101010101" pitchFamily="49" charset="-122"/>
                <a:ea typeface="楷体" panose="02010609060101010101" pitchFamily="49" charset="-122"/>
                <a:sym typeface="+mn-ea"/>
              </a:rPr>
              <a:t>问题链</a:t>
            </a:r>
            <a:r>
              <a:rPr lang="zh-CN" altLang="zh-CN" sz="2800" dirty="0" smtClean="0">
                <a:solidFill>
                  <a:srgbClr val="FF0000"/>
                </a:solidFill>
                <a:latin typeface="楷体" panose="02010609060101010101" pitchFamily="49" charset="-122"/>
                <a:ea typeface="楷体" panose="02010609060101010101" pitchFamily="49" charset="-122"/>
                <a:sym typeface="+mn-ea"/>
              </a:rPr>
              <a:t>，</a:t>
            </a:r>
            <a:r>
              <a:rPr lang="zh-CN" altLang="zh-CN" sz="2800" dirty="0">
                <a:solidFill>
                  <a:srgbClr val="FF0000"/>
                </a:solidFill>
                <a:latin typeface="楷体" panose="02010609060101010101" pitchFamily="49" charset="-122"/>
                <a:ea typeface="楷体" panose="02010609060101010101" pitchFamily="49" charset="-122"/>
                <a:sym typeface="+mn-ea"/>
              </a:rPr>
              <a:t>层层设</a:t>
            </a:r>
            <a:r>
              <a:rPr lang="zh-CN" altLang="zh-CN" sz="2800" dirty="0" smtClean="0">
                <a:solidFill>
                  <a:srgbClr val="FF0000"/>
                </a:solidFill>
                <a:latin typeface="楷体" panose="02010609060101010101" pitchFamily="49" charset="-122"/>
                <a:ea typeface="楷体" panose="02010609060101010101" pitchFamily="49" charset="-122"/>
                <a:sym typeface="+mn-ea"/>
              </a:rPr>
              <a:t>疑</a:t>
            </a:r>
            <a:r>
              <a:rPr lang="zh-CN" altLang="en-US" sz="2800" dirty="0" smtClean="0">
                <a:solidFill>
                  <a:srgbClr val="FF0000"/>
                </a:solidFill>
                <a:latin typeface="楷体" panose="02010609060101010101" pitchFamily="49" charset="-122"/>
                <a:ea typeface="楷体" panose="02010609060101010101" pitchFamily="49" charset="-122"/>
                <a:sym typeface="+mn-ea"/>
              </a:rPr>
              <a:t>进行深度学习</a:t>
            </a:r>
            <a:r>
              <a:rPr lang="zh-CN" altLang="zh-CN" sz="2800" dirty="0" smtClean="0">
                <a:solidFill>
                  <a:srgbClr val="FF0000"/>
                </a:solidFill>
                <a:latin typeface="楷体" panose="02010609060101010101" pitchFamily="49" charset="-122"/>
                <a:ea typeface="楷体" panose="02010609060101010101" pitchFamily="49" charset="-122"/>
                <a:sym typeface="+mn-ea"/>
              </a:rPr>
              <a:t>，</a:t>
            </a:r>
            <a:r>
              <a:rPr lang="zh-CN" altLang="zh-CN" sz="2800" dirty="0">
                <a:latin typeface="楷体" panose="02010609060101010101" pitchFamily="49" charset="-122"/>
                <a:ea typeface="楷体" panose="02010609060101010101" pitchFamily="49" charset="-122"/>
                <a:sym typeface="+mn-ea"/>
              </a:rPr>
              <a:t>使学生对封君封臣制从</a:t>
            </a:r>
            <a:r>
              <a:rPr lang="zh-CN" altLang="zh-CN" sz="2800" dirty="0">
                <a:solidFill>
                  <a:srgbClr val="FF0000"/>
                </a:solidFill>
                <a:latin typeface="楷体" panose="02010609060101010101" pitchFamily="49" charset="-122"/>
                <a:ea typeface="楷体" panose="02010609060101010101" pitchFamily="49" charset="-122"/>
                <a:sym typeface="+mn-ea"/>
              </a:rPr>
              <a:t>感性认识上升到理性认识</a:t>
            </a:r>
            <a:r>
              <a:rPr lang="zh-CN" altLang="zh-CN" sz="2800" dirty="0">
                <a:latin typeface="楷体" panose="02010609060101010101" pitchFamily="49" charset="-122"/>
                <a:ea typeface="楷体" panose="02010609060101010101" pitchFamily="49" charset="-122"/>
                <a:sym typeface="+mn-ea"/>
              </a:rPr>
              <a:t>，突破重难点。</a:t>
            </a:r>
            <a:endParaRPr lang="zh-CN" altLang="zh-CN" sz="2800" dirty="0">
              <a:solidFill>
                <a:srgbClr val="FF0000"/>
              </a:solidFill>
              <a:latin typeface="楷体" panose="02010609060101010101" pitchFamily="49" charset="-122"/>
              <a:ea typeface="楷体" panose="02010609060101010101" pitchFamily="49" charset="-122"/>
              <a:sym typeface="+mn-ea"/>
            </a:endParaRPr>
          </a:p>
          <a:p>
            <a:r>
              <a:rPr lang="en-US" altLang="zh-CN" sz="2800" dirty="0" smtClean="0">
                <a:latin typeface="楷体" panose="02010609060101010101" pitchFamily="49" charset="-122"/>
                <a:ea typeface="楷体" panose="02010609060101010101" pitchFamily="49" charset="-122"/>
                <a:sym typeface="+mn-ea"/>
              </a:rPr>
              <a:t>    </a:t>
            </a:r>
            <a:r>
              <a:rPr lang="zh-CN" altLang="zh-CN" sz="2800" dirty="0" smtClean="0">
                <a:latin typeface="楷体" panose="02010609060101010101" pitchFamily="49" charset="-122"/>
                <a:ea typeface="楷体" panose="02010609060101010101" pitchFamily="49" charset="-122"/>
                <a:sym typeface="+mn-ea"/>
              </a:rPr>
              <a:t>第</a:t>
            </a:r>
            <a:r>
              <a:rPr lang="zh-CN" altLang="en-US" sz="2800" dirty="0" smtClean="0">
                <a:latin typeface="楷体" panose="02010609060101010101" pitchFamily="49" charset="-122"/>
                <a:ea typeface="楷体" panose="02010609060101010101" pitchFamily="49" charset="-122"/>
                <a:sym typeface="+mn-ea"/>
              </a:rPr>
              <a:t>三</a:t>
            </a:r>
            <a:r>
              <a:rPr lang="zh-CN" altLang="zh-CN" sz="2800" dirty="0" smtClean="0">
                <a:latin typeface="楷体" panose="02010609060101010101" pitchFamily="49" charset="-122"/>
                <a:ea typeface="楷体" panose="02010609060101010101" pitchFamily="49" charset="-122"/>
                <a:sym typeface="+mn-ea"/>
              </a:rPr>
              <a:t>步</a:t>
            </a:r>
            <a:r>
              <a:rPr lang="zh-CN" altLang="zh-CN" sz="2800" dirty="0">
                <a:latin typeface="楷体" panose="02010609060101010101" pitchFamily="49" charset="-122"/>
                <a:ea typeface="楷体" panose="02010609060101010101" pitchFamily="49" charset="-122"/>
                <a:sym typeface="+mn-ea"/>
              </a:rPr>
              <a:t>：以学生为主体，开展</a:t>
            </a:r>
            <a:r>
              <a:rPr lang="zh-CN" altLang="zh-CN" sz="2800" dirty="0">
                <a:solidFill>
                  <a:srgbClr val="FF0000"/>
                </a:solidFill>
                <a:latin typeface="楷体" panose="02010609060101010101" pitchFamily="49" charset="-122"/>
                <a:ea typeface="楷体" panose="02010609060101010101" pitchFamily="49" charset="-122"/>
                <a:sym typeface="+mn-ea"/>
              </a:rPr>
              <a:t>情境表演</a:t>
            </a:r>
            <a:r>
              <a:rPr lang="zh-CN" altLang="zh-CN" sz="2800" dirty="0">
                <a:latin typeface="楷体" panose="02010609060101010101" pitchFamily="49" charset="-122"/>
                <a:ea typeface="楷体" panose="02010609060101010101" pitchFamily="49" charset="-122"/>
                <a:sym typeface="+mn-ea"/>
              </a:rPr>
              <a:t>“缔结封君封臣关系的仪式”（授职礼）活动，</a:t>
            </a:r>
            <a:r>
              <a:rPr lang="zh-CN" altLang="zh-CN" sz="2800" dirty="0">
                <a:solidFill>
                  <a:srgbClr val="FF0000"/>
                </a:solidFill>
                <a:latin typeface="楷体" panose="02010609060101010101" pitchFamily="49" charset="-122"/>
                <a:ea typeface="楷体" panose="02010609060101010101" pitchFamily="49" charset="-122"/>
                <a:sym typeface="+mn-ea"/>
              </a:rPr>
              <a:t>激发</a:t>
            </a:r>
            <a:r>
              <a:rPr lang="zh-CN" altLang="zh-CN" sz="2800" dirty="0" smtClean="0">
                <a:solidFill>
                  <a:srgbClr val="FF0000"/>
                </a:solidFill>
                <a:latin typeface="楷体" panose="02010609060101010101" pitchFamily="49" charset="-122"/>
                <a:ea typeface="楷体" panose="02010609060101010101" pitchFamily="49" charset="-122"/>
                <a:sym typeface="+mn-ea"/>
              </a:rPr>
              <a:t>学生</a:t>
            </a:r>
            <a:r>
              <a:rPr lang="zh-CN" altLang="en-US" sz="2800" dirty="0" smtClean="0">
                <a:solidFill>
                  <a:srgbClr val="FF0000"/>
                </a:solidFill>
                <a:latin typeface="楷体" panose="02010609060101010101" pitchFamily="49" charset="-122"/>
                <a:ea typeface="楷体" panose="02010609060101010101" pitchFamily="49" charset="-122"/>
                <a:sym typeface="+mn-ea"/>
              </a:rPr>
              <a:t>学习</a:t>
            </a:r>
            <a:r>
              <a:rPr lang="zh-CN" altLang="zh-CN" sz="2800" dirty="0" smtClean="0">
                <a:solidFill>
                  <a:srgbClr val="FF0000"/>
                </a:solidFill>
                <a:latin typeface="楷体" panose="02010609060101010101" pitchFamily="49" charset="-122"/>
                <a:ea typeface="楷体" panose="02010609060101010101" pitchFamily="49" charset="-122"/>
                <a:sym typeface="+mn-ea"/>
              </a:rPr>
              <a:t>兴趣</a:t>
            </a:r>
            <a:r>
              <a:rPr lang="zh-CN" altLang="en-US" sz="2800" dirty="0" smtClean="0">
                <a:solidFill>
                  <a:srgbClr val="FF0000"/>
                </a:solidFill>
                <a:latin typeface="楷体" panose="02010609060101010101" pitchFamily="49" charset="-122"/>
                <a:ea typeface="楷体" panose="02010609060101010101" pitchFamily="49" charset="-122"/>
                <a:sym typeface="+mn-ea"/>
              </a:rPr>
              <a:t>，体验学习的满足感</a:t>
            </a:r>
            <a:r>
              <a:rPr lang="zh-CN" altLang="en-US" sz="2800" dirty="0" smtClean="0">
                <a:latin typeface="楷体" panose="02010609060101010101" pitchFamily="49" charset="-122"/>
                <a:ea typeface="楷体" panose="02010609060101010101" pitchFamily="49" charset="-122"/>
                <a:sym typeface="+mn-ea"/>
              </a:rPr>
              <a:t>。</a:t>
            </a:r>
            <a:endParaRPr lang="zh-CN" altLang="zh-CN" sz="2800" dirty="0">
              <a:solidFill>
                <a:srgbClr val="FF0000"/>
              </a:solidFill>
              <a:latin typeface="楷体" panose="02010609060101010101" pitchFamily="49" charset="-122"/>
              <a:ea typeface="楷体" panose="02010609060101010101" pitchFamily="49" charset="-122"/>
              <a:sym typeface="+mn-ea"/>
            </a:endParaRPr>
          </a:p>
        </p:txBody>
      </p:sp>
      <p:sp>
        <p:nvSpPr>
          <p:cNvPr id="7" name="矩形 2"/>
          <p:cNvSpPr/>
          <p:nvPr/>
        </p:nvSpPr>
        <p:spPr>
          <a:xfrm>
            <a:off x="0" y="73660"/>
            <a:ext cx="2686685" cy="63690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难点</a:t>
            </a:r>
            <a:r>
              <a:rPr kumimoji="1" lang="zh-CN" altLang="en-US" sz="3600" b="1" dirty="0" smtClean="0">
                <a:solidFill>
                  <a:srgbClr val="FF0000"/>
                </a:solidFill>
                <a:latin typeface="黑体" panose="02010609060101010101" pitchFamily="49" charset="-122"/>
                <a:ea typeface="黑体" panose="02010609060101010101" pitchFamily="49" charset="-122"/>
              </a:rPr>
              <a:t>突破</a:t>
            </a:r>
            <a:endParaRPr kumimoji="1" lang="zh-CN" altLang="en-US" sz="3600" b="1" dirty="0">
              <a:solidFill>
                <a:srgbClr val="FF0000"/>
              </a:solidFill>
              <a:latin typeface="黑体" panose="02010609060101010101" pitchFamily="49" charset="-122"/>
              <a:ea typeface="黑体" panose="02010609060101010101" pitchFamily="49" charset="-122"/>
            </a:endParaRPr>
          </a:p>
        </p:txBody>
      </p:sp>
      <p:grpSp>
        <p:nvGrpSpPr>
          <p:cNvPr id="4" name="组合 3"/>
          <p:cNvGrpSpPr/>
          <p:nvPr/>
        </p:nvGrpSpPr>
        <p:grpSpPr>
          <a:xfrm>
            <a:off x="420966" y="954121"/>
            <a:ext cx="3923927" cy="5253639"/>
            <a:chOff x="420966" y="954121"/>
            <a:chExt cx="3923927" cy="5253639"/>
          </a:xfrm>
        </p:grpSpPr>
        <p:pic>
          <p:nvPicPr>
            <p:cNvPr id="2" name="图片 1" descr="7"/>
            <p:cNvPicPr>
              <a:picLocks noChangeAspect="1"/>
            </p:cNvPicPr>
            <p:nvPr/>
          </p:nvPicPr>
          <p:blipFill>
            <a:blip r:embed="rId3"/>
            <a:stretch>
              <a:fillRect/>
            </a:stretch>
          </p:blipFill>
          <p:spPr>
            <a:xfrm>
              <a:off x="420967" y="4531101"/>
              <a:ext cx="3876115" cy="1676659"/>
            </a:xfrm>
            <a:prstGeom prst="rect">
              <a:avLst/>
            </a:prstGeom>
          </p:spPr>
        </p:pic>
        <p:pic>
          <p:nvPicPr>
            <p:cNvPr id="3" name="图片 2" descr="8"/>
            <p:cNvPicPr>
              <a:picLocks noChangeAspect="1"/>
            </p:cNvPicPr>
            <p:nvPr/>
          </p:nvPicPr>
          <p:blipFill>
            <a:blip r:embed="rId4"/>
            <a:stretch>
              <a:fillRect/>
            </a:stretch>
          </p:blipFill>
          <p:spPr>
            <a:xfrm>
              <a:off x="420966" y="2677677"/>
              <a:ext cx="3876115" cy="1755188"/>
            </a:xfrm>
            <a:prstGeom prst="rect">
              <a:avLst/>
            </a:prstGeom>
          </p:spPr>
        </p:pic>
        <p:pic>
          <p:nvPicPr>
            <p:cNvPr id="8" name="图片 7" descr="5"/>
            <p:cNvPicPr>
              <a:picLocks noChangeAspect="1"/>
            </p:cNvPicPr>
            <p:nvPr/>
          </p:nvPicPr>
          <p:blipFill>
            <a:blip r:embed="rId5"/>
            <a:stretch>
              <a:fillRect/>
            </a:stretch>
          </p:blipFill>
          <p:spPr>
            <a:xfrm>
              <a:off x="420966" y="954121"/>
              <a:ext cx="3923927" cy="1625320"/>
            </a:xfrm>
            <a:prstGeom prst="rect">
              <a:avLst/>
            </a:prstGeom>
          </p:spPr>
        </p:pic>
      </p:grpSp>
      <p:sp>
        <p:nvSpPr>
          <p:cNvPr id="10" name="右箭头 9"/>
          <p:cNvSpPr/>
          <p:nvPr/>
        </p:nvSpPr>
        <p:spPr>
          <a:xfrm>
            <a:off x="3018117" y="119622"/>
            <a:ext cx="938306" cy="52592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4165600" y="64234"/>
            <a:ext cx="2635624" cy="646331"/>
          </a:xfrm>
          <a:prstGeom prst="rect">
            <a:avLst/>
          </a:prstGeom>
          <a:noFill/>
        </p:spPr>
        <p:txBody>
          <a:bodyPr wrap="square" rtlCol="0">
            <a:spAutoFit/>
          </a:bodyPr>
          <a:lstStyle/>
          <a:p>
            <a:r>
              <a:rPr lang="zh-CN" altLang="en-US" sz="3600" b="1" dirty="0" smtClean="0">
                <a:solidFill>
                  <a:srgbClr val="FF0000"/>
                </a:solidFill>
              </a:rPr>
              <a:t>封君封臣制</a:t>
            </a:r>
            <a:endParaRPr lang="zh-CN" altLang="en-US" sz="3600" b="1"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2"/>
          <p:cNvSpPr/>
          <p:nvPr/>
        </p:nvSpPr>
        <p:spPr>
          <a:xfrm>
            <a:off x="0" y="-25226"/>
            <a:ext cx="3250266" cy="682924"/>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核心</a:t>
            </a:r>
            <a:r>
              <a:rPr kumimoji="1" lang="zh-CN" altLang="en-US" sz="3600" b="1" dirty="0" smtClean="0">
                <a:solidFill>
                  <a:srgbClr val="FF0000"/>
                </a:solidFill>
                <a:latin typeface="黑体" panose="02010609060101010101" pitchFamily="49" charset="-122"/>
                <a:ea typeface="黑体" panose="02010609060101010101" pitchFamily="49" charset="-122"/>
              </a:rPr>
              <a:t>线索凸显</a:t>
            </a:r>
            <a:endParaRPr kumimoji="1" lang="zh-CN" altLang="en-US" sz="3600" b="1" dirty="0">
              <a:solidFill>
                <a:srgbClr val="FF0000"/>
              </a:solidFill>
              <a:latin typeface="黑体" panose="02010609060101010101" pitchFamily="49" charset="-122"/>
              <a:ea typeface="黑体" panose="02010609060101010101" pitchFamily="49" charset="-122"/>
            </a:endParaRPr>
          </a:p>
        </p:txBody>
      </p:sp>
      <p:sp>
        <p:nvSpPr>
          <p:cNvPr id="8" name="右箭头 7"/>
          <p:cNvSpPr/>
          <p:nvPr/>
        </p:nvSpPr>
        <p:spPr>
          <a:xfrm>
            <a:off x="3400612" y="54384"/>
            <a:ext cx="938306" cy="52592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682599" y="93106"/>
            <a:ext cx="3992282" cy="646331"/>
          </a:xfrm>
          <a:prstGeom prst="rect">
            <a:avLst/>
          </a:prstGeom>
          <a:noFill/>
        </p:spPr>
        <p:txBody>
          <a:bodyPr wrap="square" rtlCol="0">
            <a:spAutoFit/>
          </a:bodyPr>
          <a:lstStyle/>
          <a:p>
            <a:r>
              <a:rPr lang="zh-CN" altLang="en-US" sz="3600" b="1" dirty="0" smtClean="0">
                <a:solidFill>
                  <a:srgbClr val="FF0000"/>
                </a:solidFill>
              </a:rPr>
              <a:t>王权与教权的关系</a:t>
            </a:r>
            <a:endParaRPr lang="zh-CN" altLang="en-US" sz="3600" b="1" dirty="0">
              <a:solidFill>
                <a:srgbClr val="FF0000"/>
              </a:solidFill>
            </a:endParaRPr>
          </a:p>
        </p:txBody>
      </p:sp>
      <p:grpSp>
        <p:nvGrpSpPr>
          <p:cNvPr id="14" name="组合 13"/>
          <p:cNvGrpSpPr/>
          <p:nvPr/>
        </p:nvGrpSpPr>
        <p:grpSpPr>
          <a:xfrm>
            <a:off x="106034" y="854085"/>
            <a:ext cx="5715048" cy="5728447"/>
            <a:chOff x="-34229" y="1129553"/>
            <a:chExt cx="6410036" cy="5728447"/>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29" y="1129553"/>
              <a:ext cx="5758129" cy="2557911"/>
            </a:xfrm>
            <a:prstGeom prst="rect">
              <a:avLst/>
            </a:prstGeom>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29" y="3463638"/>
              <a:ext cx="2789382" cy="1620814"/>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6915" y="3687464"/>
              <a:ext cx="3035252" cy="1497657"/>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99" y="5169586"/>
              <a:ext cx="3189227" cy="1688414"/>
            </a:xfrm>
            <a:prstGeom prst="rect">
              <a:avLst/>
            </a:prstGeom>
          </p:spPr>
        </p:pic>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6037" y="4523888"/>
              <a:ext cx="3159770" cy="2334112"/>
            </a:xfrm>
            <a:prstGeom prst="rect">
              <a:avLst/>
            </a:prstGeom>
          </p:spPr>
        </p:pic>
      </p:grpSp>
      <p:sp>
        <p:nvSpPr>
          <p:cNvPr id="21" name="矩形 20"/>
          <p:cNvSpPr/>
          <p:nvPr/>
        </p:nvSpPr>
        <p:spPr>
          <a:xfrm>
            <a:off x="5589601" y="961662"/>
            <a:ext cx="6602399" cy="5692775"/>
          </a:xfrm>
          <a:prstGeom prst="rect">
            <a:avLst/>
          </a:prstGeom>
        </p:spPr>
        <p:txBody>
          <a:bodyPr wrap="square">
            <a:spAutoFit/>
          </a:bodyPr>
          <a:lstStyle/>
          <a:p>
            <a:pPr indent="304800">
              <a:spcAft>
                <a:spcPts val="0"/>
              </a:spcAft>
            </a:pPr>
            <a:r>
              <a:rPr lang="en-US" altLang="zh-CN" sz="2800" dirty="0" smtClean="0">
                <a:latin typeface="楷体" panose="02010609060101010101" pitchFamily="49" charset="-122"/>
                <a:ea typeface="楷体" panose="02010609060101010101" pitchFamily="49" charset="-122"/>
              </a:rPr>
              <a:t>  </a:t>
            </a:r>
            <a:r>
              <a:rPr lang="zh-CN" altLang="zh-CN" sz="2800" dirty="0" smtClean="0">
                <a:latin typeface="楷体" panose="02010609060101010101" pitchFamily="49" charset="-122"/>
                <a:ea typeface="楷体" panose="02010609060101010101" pitchFamily="49" charset="-122"/>
              </a:rPr>
              <a:t>本</a:t>
            </a:r>
            <a:r>
              <a:rPr lang="zh-CN" altLang="zh-CN" sz="2800" dirty="0">
                <a:latin typeface="楷体" panose="02010609060101010101" pitchFamily="49" charset="-122"/>
                <a:ea typeface="楷体" panose="02010609060101010101" pitchFamily="49" charset="-122"/>
              </a:rPr>
              <a:t>节课除了核心知识点外，还有一个</a:t>
            </a:r>
            <a:r>
              <a:rPr lang="zh-CN" altLang="zh-CN" sz="2800" dirty="0">
                <a:solidFill>
                  <a:srgbClr val="FF0000"/>
                </a:solidFill>
                <a:latin typeface="楷体" panose="02010609060101010101" pitchFamily="49" charset="-122"/>
                <a:ea typeface="楷体" panose="02010609060101010101" pitchFamily="49" charset="-122"/>
              </a:rPr>
              <a:t>贯穿全课的重要线索</a:t>
            </a:r>
            <a:r>
              <a:rPr lang="zh-CN" altLang="zh-CN" sz="2800" dirty="0">
                <a:latin typeface="楷体" panose="02010609060101010101" pitchFamily="49" charset="-122"/>
                <a:ea typeface="楷体" panose="02010609060101010101" pitchFamily="49" charset="-122"/>
              </a:rPr>
              <a:t>：就是王权与教权的相互关系</a:t>
            </a:r>
            <a:r>
              <a:rPr lang="zh-CN" altLang="zh-CN" sz="2800" dirty="0" smtClean="0">
                <a:latin typeface="楷体" panose="02010609060101010101" pitchFamily="49" charset="-122"/>
                <a:ea typeface="楷体" panose="02010609060101010101" pitchFamily="49" charset="-122"/>
              </a:rPr>
              <a:t>。这</a:t>
            </a:r>
            <a:r>
              <a:rPr lang="zh-CN" altLang="zh-CN" sz="2800" dirty="0">
                <a:latin typeface="楷体" panose="02010609060101010101" pitchFamily="49" charset="-122"/>
                <a:ea typeface="楷体" panose="02010609060101010101" pitchFamily="49" charset="-122"/>
              </a:rPr>
              <a:t>条线索</a:t>
            </a:r>
            <a:r>
              <a:rPr lang="zh-CN" altLang="zh-CN" sz="2800" dirty="0">
                <a:solidFill>
                  <a:srgbClr val="FF0000"/>
                </a:solidFill>
                <a:latin typeface="楷体" panose="02010609060101010101" pitchFamily="49" charset="-122"/>
                <a:ea typeface="楷体" panose="02010609060101010101" pitchFamily="49" charset="-122"/>
              </a:rPr>
              <a:t>既是支撑本节课的一条暗线，也是中世纪西欧社会最重要的特点之一，更是中世纪“新文明”的体现</a:t>
            </a:r>
            <a:r>
              <a:rPr lang="zh-CN" altLang="zh-CN" sz="2800" dirty="0" smtClean="0">
                <a:latin typeface="楷体" panose="02010609060101010101" pitchFamily="49" charset="-122"/>
                <a:ea typeface="楷体" panose="02010609060101010101" pitchFamily="49" charset="-122"/>
              </a:rPr>
              <a:t>。</a:t>
            </a:r>
            <a:r>
              <a:rPr lang="en-US" altLang="zh-CN" sz="2800" dirty="0" smtClean="0">
                <a:latin typeface="楷体" panose="02010609060101010101" pitchFamily="49" charset="-122"/>
                <a:ea typeface="楷体" panose="02010609060101010101" pitchFamily="49" charset="-122"/>
              </a:rPr>
              <a:t>    </a:t>
            </a:r>
          </a:p>
          <a:p>
            <a:pPr indent="304800">
              <a:spcAft>
                <a:spcPts val="0"/>
              </a:spcAft>
            </a:pPr>
            <a:r>
              <a:rPr lang="en-US" altLang="zh-CN" sz="2800" dirty="0">
                <a:latin typeface="楷体" panose="02010609060101010101" pitchFamily="49" charset="-122"/>
                <a:ea typeface="楷体" panose="02010609060101010101" pitchFamily="49" charset="-122"/>
              </a:rPr>
              <a:t> </a:t>
            </a:r>
            <a:r>
              <a:rPr lang="en-US" altLang="zh-CN" sz="2800" dirty="0" smtClean="0">
                <a:latin typeface="楷体" panose="02010609060101010101" pitchFamily="49" charset="-122"/>
                <a:ea typeface="楷体" panose="02010609060101010101" pitchFamily="49" charset="-122"/>
              </a:rPr>
              <a:t> </a:t>
            </a:r>
            <a:r>
              <a:rPr lang="zh-CN" altLang="zh-CN" sz="2800" dirty="0" smtClean="0">
                <a:latin typeface="楷体" panose="02010609060101010101" pitchFamily="49" charset="-122"/>
                <a:ea typeface="楷体" panose="02010609060101010101" pitchFamily="49" charset="-122"/>
              </a:rPr>
              <a:t>从</a:t>
            </a:r>
            <a:r>
              <a:rPr lang="zh-CN" altLang="zh-CN" sz="2800" dirty="0">
                <a:latin typeface="楷体" panose="02010609060101010101" pitchFamily="49" charset="-122"/>
                <a:ea typeface="楷体" panose="02010609060101010101" pitchFamily="49" charset="-122"/>
              </a:rPr>
              <a:t>罗马帝国版图中发现基督教快速传播的原因是依附了王权，再到克洛维时期的相互利用，再到查理马特让教权服务于王权，丕平赋予了教权认可王权合法性的地位和权力，最终由查理大帝实现了王权与教权结成政治联盟，但在查理死后教权想要超越王权</a:t>
            </a:r>
            <a:r>
              <a:rPr lang="zh-CN" altLang="zh-CN" sz="2800" dirty="0" smtClean="0">
                <a:latin typeface="楷体" panose="02010609060101010101" pitchFamily="49" charset="-122"/>
                <a:ea typeface="楷体" panose="02010609060101010101" pitchFamily="49" charset="-122"/>
              </a:rPr>
              <a:t>。</a:t>
            </a:r>
            <a:r>
              <a:rPr lang="zh-CN" altLang="en-US" sz="2800" dirty="0" smtClean="0">
                <a:latin typeface="楷体" panose="02010609060101010101" pitchFamily="49" charset="-122"/>
                <a:ea typeface="楷体" panose="02010609060101010101" pitchFamily="49" charset="-122"/>
              </a:rPr>
              <a:t>可以说是</a:t>
            </a:r>
            <a:r>
              <a:rPr lang="zh-CN" altLang="en-US" sz="2800" dirty="0" smtClean="0">
                <a:solidFill>
                  <a:srgbClr val="FF0000"/>
                </a:solidFill>
                <a:latin typeface="楷体" panose="02010609060101010101" pitchFamily="49" charset="-122"/>
                <a:ea typeface="楷体" panose="02010609060101010101" pitchFamily="49" charset="-122"/>
              </a:rPr>
              <a:t>相恋到相杀的过程，让本节课意犹未尽。</a:t>
            </a:r>
            <a:endParaRPr lang="zh-CN" altLang="zh-CN" sz="2800" dirty="0">
              <a:solidFill>
                <a:srgbClr val="FF0000"/>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199505"/>
            <a:ext cx="12192000" cy="609600"/>
          </a:xfrm>
          <a:prstGeom prst="rect">
            <a:avLst/>
          </a:prstGeom>
        </p:spPr>
      </p:pic>
      <p:sp>
        <p:nvSpPr>
          <p:cNvPr id="5" name="矩形 2"/>
          <p:cNvSpPr/>
          <p:nvPr/>
        </p:nvSpPr>
        <p:spPr>
          <a:xfrm>
            <a:off x="0" y="449001"/>
            <a:ext cx="2414016" cy="637179"/>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立意</a:t>
            </a:r>
            <a:r>
              <a:rPr kumimoji="1" lang="zh-CN" altLang="en-US" sz="3600" b="1" dirty="0" smtClean="0">
                <a:solidFill>
                  <a:srgbClr val="FF0000"/>
                </a:solidFill>
                <a:latin typeface="黑体" panose="02010609060101010101" pitchFamily="49" charset="-122"/>
                <a:ea typeface="黑体" panose="02010609060101010101" pitchFamily="49" charset="-122"/>
              </a:rPr>
              <a:t>升华</a:t>
            </a:r>
            <a:endParaRPr kumimoji="1" lang="zh-CN" altLang="en-US" sz="3600" b="1" dirty="0">
              <a:solidFill>
                <a:srgbClr val="FF0000"/>
              </a:solidFill>
              <a:latin typeface="黑体" panose="02010609060101010101" pitchFamily="49" charset="-122"/>
              <a:ea typeface="黑体" panose="02010609060101010101" pitchFamily="49" charset="-122"/>
            </a:endParaRPr>
          </a:p>
        </p:txBody>
      </p:sp>
      <p:pic>
        <p:nvPicPr>
          <p:cNvPr id="2" name="图片 1" descr="99"/>
          <p:cNvPicPr>
            <a:picLocks noChangeAspect="1"/>
          </p:cNvPicPr>
          <p:nvPr/>
        </p:nvPicPr>
        <p:blipFill>
          <a:blip r:embed="rId3"/>
          <a:stretch>
            <a:fillRect/>
          </a:stretch>
        </p:blipFill>
        <p:spPr>
          <a:xfrm>
            <a:off x="520065" y="2267585"/>
            <a:ext cx="6164580" cy="2322195"/>
          </a:xfrm>
          <a:prstGeom prst="rect">
            <a:avLst/>
          </a:prstGeom>
        </p:spPr>
      </p:pic>
      <p:sp>
        <p:nvSpPr>
          <p:cNvPr id="4" name="文本框 3"/>
          <p:cNvSpPr txBox="1"/>
          <p:nvPr/>
        </p:nvSpPr>
        <p:spPr>
          <a:xfrm>
            <a:off x="6860988" y="1013460"/>
            <a:ext cx="5217459" cy="5692775"/>
          </a:xfrm>
          <a:prstGeom prst="rect">
            <a:avLst/>
          </a:prstGeom>
          <a:noFill/>
          <a:ln>
            <a:solidFill>
              <a:srgbClr val="002060"/>
            </a:solidFill>
            <a:prstDash val="dash"/>
          </a:ln>
        </p:spPr>
        <p:txBody>
          <a:bodyPr wrap="square" rtlCol="0" anchor="t">
            <a:spAutoFit/>
          </a:bodyPr>
          <a:lstStyle/>
          <a:p>
            <a:r>
              <a:rPr lang="zh-CN" altLang="zh-CN" sz="2800" dirty="0">
                <a:latin typeface="楷体" panose="02010609060101010101" pitchFamily="49" charset="-122"/>
                <a:ea typeface="楷体" panose="02010609060101010101" pitchFamily="49" charset="-122"/>
                <a:sym typeface="+mn-ea"/>
              </a:rPr>
              <a:t>【设计意图】</a:t>
            </a:r>
          </a:p>
          <a:p>
            <a:r>
              <a:rPr lang="en-US" altLang="zh-CN" sz="2800" dirty="0" smtClean="0">
                <a:latin typeface="楷体" panose="02010609060101010101" pitchFamily="49" charset="-122"/>
                <a:ea typeface="楷体" panose="02010609060101010101" pitchFamily="49" charset="-122"/>
              </a:rPr>
              <a:t>    </a:t>
            </a:r>
            <a:r>
              <a:rPr lang="zh-CN" altLang="zh-CN" sz="2800" dirty="0" smtClean="0">
                <a:solidFill>
                  <a:srgbClr val="FF0000"/>
                </a:solidFill>
                <a:latin typeface="楷体" panose="02010609060101010101" pitchFamily="49" charset="-122"/>
                <a:ea typeface="楷体" panose="02010609060101010101" pitchFamily="49" charset="-122"/>
              </a:rPr>
              <a:t>小结</a:t>
            </a:r>
            <a:r>
              <a:rPr lang="zh-CN" altLang="zh-CN" sz="2800" dirty="0">
                <a:solidFill>
                  <a:srgbClr val="FF0000"/>
                </a:solidFill>
                <a:latin typeface="楷体" panose="02010609060101010101" pitchFamily="49" charset="-122"/>
                <a:ea typeface="楷体" panose="02010609060101010101" pitchFamily="49" charset="-122"/>
              </a:rPr>
              <a:t>本课，感悟历史</a:t>
            </a:r>
            <a:r>
              <a:rPr lang="zh-CN" altLang="zh-CN" sz="2800" dirty="0">
                <a:latin typeface="楷体" panose="02010609060101010101" pitchFamily="49" charset="-122"/>
                <a:ea typeface="楷体" panose="02010609060101010101" pitchFamily="49" charset="-122"/>
              </a:rPr>
              <a:t>。通过师生的共同回顾，突出核心知识点，最后和学生生成并总结学习的感悟，</a:t>
            </a:r>
            <a:r>
              <a:rPr lang="zh-CN" altLang="zh-CN" sz="2800" dirty="0" smtClean="0">
                <a:latin typeface="楷体" panose="02010609060101010101" pitchFamily="49" charset="-122"/>
                <a:ea typeface="楷体" panose="02010609060101010101" pitchFamily="49" charset="-122"/>
              </a:rPr>
              <a:t>点明</a:t>
            </a:r>
            <a:r>
              <a:rPr lang="zh-CN" altLang="en-US" sz="2800" dirty="0" smtClean="0">
                <a:latin typeface="楷体" panose="02010609060101010101" pitchFamily="49" charset="-122"/>
                <a:ea typeface="楷体" panose="02010609060101010101" pitchFamily="49" charset="-122"/>
              </a:rPr>
              <a:t>：</a:t>
            </a:r>
            <a:endParaRPr lang="en-US" altLang="zh-CN" sz="2800" dirty="0" smtClean="0">
              <a:latin typeface="楷体" panose="02010609060101010101" pitchFamily="49" charset="-122"/>
              <a:ea typeface="楷体" panose="02010609060101010101" pitchFamily="49" charset="-122"/>
            </a:endParaRPr>
          </a:p>
          <a:p>
            <a:r>
              <a:rPr lang="en-US" altLang="zh-CN" sz="2800" dirty="0">
                <a:latin typeface="楷体" panose="02010609060101010101" pitchFamily="49" charset="-122"/>
                <a:ea typeface="楷体" panose="02010609060101010101" pitchFamily="49" charset="-122"/>
              </a:rPr>
              <a:t> </a:t>
            </a:r>
            <a:r>
              <a:rPr lang="en-US" altLang="zh-CN" sz="2800" dirty="0" smtClean="0">
                <a:latin typeface="楷体" panose="02010609060101010101" pitchFamily="49" charset="-122"/>
                <a:ea typeface="楷体" panose="02010609060101010101" pitchFamily="49" charset="-122"/>
              </a:rPr>
              <a:t>   </a:t>
            </a:r>
            <a:r>
              <a:rPr lang="zh-CN" altLang="zh-CN" sz="2800" dirty="0" smtClean="0">
                <a:latin typeface="楷体" panose="02010609060101010101" pitchFamily="49" charset="-122"/>
                <a:ea typeface="楷体" panose="02010609060101010101" pitchFamily="49" charset="-122"/>
              </a:rPr>
              <a:t>中世纪</a:t>
            </a:r>
            <a:r>
              <a:rPr lang="zh-CN" altLang="zh-CN" sz="2800" dirty="0">
                <a:latin typeface="楷体" panose="02010609060101010101" pitchFamily="49" charset="-122"/>
                <a:ea typeface="楷体" panose="02010609060101010101" pitchFamily="49" charset="-122"/>
              </a:rPr>
              <a:t>绝不是简单的黑暗史，它也是西方的一个生机盎然的时代，法兰克人在这片废墟之上创造出了不同于古希腊、古罗马的文明，他推动欧洲人民走出蛮荒，创造出新文明，为西欧的近代文明的产生奠定了基础。</a:t>
            </a:r>
          </a:p>
          <a:p>
            <a:endParaRPr lang="zh-CN" altLang="zh-CN" sz="2800" dirty="0">
              <a:solidFill>
                <a:schemeClr val="tx1"/>
              </a:solidFill>
              <a:latin typeface="楷体" panose="02010609060101010101" pitchFamily="49" charset="-122"/>
              <a:ea typeface="楷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25130" r="27240" b="20860"/>
          <a:stretch>
            <a:fillRect/>
          </a:stretch>
        </p:blipFill>
        <p:spPr>
          <a:xfrm>
            <a:off x="0" y="0"/>
            <a:ext cx="12192000" cy="6858000"/>
          </a:xfrm>
          <a:prstGeom prst="rect">
            <a:avLst/>
          </a:prstGeom>
        </p:spPr>
      </p:pic>
      <p:sp>
        <p:nvSpPr>
          <p:cNvPr id="7" name="椭圆 6"/>
          <p:cNvSpPr/>
          <p:nvPr/>
        </p:nvSpPr>
        <p:spPr>
          <a:xfrm>
            <a:off x="3776286" y="1056246"/>
            <a:ext cx="4864689" cy="4864689"/>
          </a:xfrm>
          <a:prstGeom prst="ellipse">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l="56695" t="36251" r="24235" b="49235"/>
          <a:stretch>
            <a:fillRect/>
          </a:stretch>
        </p:blipFill>
        <p:spPr>
          <a:xfrm>
            <a:off x="4536473" y="1759379"/>
            <a:ext cx="376975" cy="412390"/>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70089" t="35833" b="41188"/>
          <a:stretch>
            <a:fillRect/>
          </a:stretch>
        </p:blipFill>
        <p:spPr>
          <a:xfrm rot="5771092">
            <a:off x="8656005" y="3786693"/>
            <a:ext cx="1368152" cy="1575900"/>
          </a:xfrm>
          <a:custGeom>
            <a:avLst/>
            <a:gdLst>
              <a:gd name="connsiteX0" fmla="*/ 0 w 1697483"/>
              <a:gd name="connsiteY0" fmla="*/ 3211721 h 3211721"/>
              <a:gd name="connsiteX1" fmla="*/ 0 w 1697483"/>
              <a:gd name="connsiteY1" fmla="*/ 1091888 h 3211721"/>
              <a:gd name="connsiteX2" fmla="*/ 8530 w 1697483"/>
              <a:gd name="connsiteY2" fmla="*/ 1113602 h 3211721"/>
              <a:gd name="connsiteX3" fmla="*/ 31920 w 1697483"/>
              <a:gd name="connsiteY3" fmla="*/ 1148918 h 3211721"/>
              <a:gd name="connsiteX4" fmla="*/ 335175 w 1697483"/>
              <a:gd name="connsiteY4" fmla="*/ 1169330 h 3211721"/>
              <a:gd name="connsiteX5" fmla="*/ 372022 w 1697483"/>
              <a:gd name="connsiteY5" fmla="*/ 867631 h 3211721"/>
              <a:gd name="connsiteX6" fmla="*/ 68767 w 1697483"/>
              <a:gd name="connsiteY6" fmla="*/ 847219 h 3211721"/>
              <a:gd name="connsiteX7" fmla="*/ 13044 w 1697483"/>
              <a:gd name="connsiteY7" fmla="*/ 914620 h 3211721"/>
              <a:gd name="connsiteX8" fmla="*/ 0 w 1697483"/>
              <a:gd name="connsiteY8" fmla="*/ 955134 h 3211721"/>
              <a:gd name="connsiteX9" fmla="*/ 0 w 1697483"/>
              <a:gd name="connsiteY9" fmla="*/ 0 h 3211721"/>
              <a:gd name="connsiteX10" fmla="*/ 1697483 w 1697483"/>
              <a:gd name="connsiteY10" fmla="*/ 0 h 3211721"/>
              <a:gd name="connsiteX11" fmla="*/ 1697483 w 1697483"/>
              <a:gd name="connsiteY11" fmla="*/ 3211721 h 321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83" h="3211721">
                <a:moveTo>
                  <a:pt x="0" y="3211721"/>
                </a:moveTo>
                <a:lnTo>
                  <a:pt x="0" y="1091888"/>
                </a:lnTo>
                <a:lnTo>
                  <a:pt x="8530" y="1113602"/>
                </a:lnTo>
                <a:cubicBezTo>
                  <a:pt x="14936" y="1125960"/>
                  <a:pt x="22725" y="1137800"/>
                  <a:pt x="31920" y="1148918"/>
                </a:cubicBezTo>
                <a:cubicBezTo>
                  <a:pt x="105487" y="1237867"/>
                  <a:pt x="241259" y="1247006"/>
                  <a:pt x="335175" y="1169330"/>
                </a:cubicBezTo>
                <a:cubicBezTo>
                  <a:pt x="429092" y="1091655"/>
                  <a:pt x="445589" y="956580"/>
                  <a:pt x="372022" y="867631"/>
                </a:cubicBezTo>
                <a:cubicBezTo>
                  <a:pt x="298456" y="778682"/>
                  <a:pt x="162684" y="769543"/>
                  <a:pt x="68767" y="847219"/>
                </a:cubicBezTo>
                <a:cubicBezTo>
                  <a:pt x="45288" y="866638"/>
                  <a:pt x="26648" y="889644"/>
                  <a:pt x="13044" y="914620"/>
                </a:cubicBezTo>
                <a:lnTo>
                  <a:pt x="0" y="955134"/>
                </a:lnTo>
                <a:lnTo>
                  <a:pt x="0" y="0"/>
                </a:lnTo>
                <a:lnTo>
                  <a:pt x="1697483" y="0"/>
                </a:lnTo>
                <a:lnTo>
                  <a:pt x="1697483" y="3211721"/>
                </a:lnTo>
                <a:close/>
              </a:path>
            </a:pathLst>
          </a:custGeom>
        </p:spPr>
      </p:pic>
      <p:pic>
        <p:nvPicPr>
          <p:cNvPr id="19" name="图片 18"/>
          <p:cNvPicPr>
            <a:picLocks noChangeAspect="1"/>
          </p:cNvPicPr>
          <p:nvPr/>
        </p:nvPicPr>
        <p:blipFill rotWithShape="1">
          <a:blip r:embed="rId5" cstate="print">
            <a:extLst>
              <a:ext uri="{28A0092B-C50C-407E-A947-70E740481C1C}">
                <a14:useLocalDpi xmlns:a14="http://schemas.microsoft.com/office/drawing/2010/main" val="0"/>
              </a:ext>
            </a:extLst>
          </a:blip>
          <a:srcRect l="70089" t="35832" b="2494"/>
          <a:stretch>
            <a:fillRect/>
          </a:stretch>
        </p:blipFill>
        <p:spPr>
          <a:xfrm rot="5771092">
            <a:off x="3613964" y="2353491"/>
            <a:ext cx="1368152" cy="4229640"/>
          </a:xfrm>
          <a:custGeom>
            <a:avLst/>
            <a:gdLst>
              <a:gd name="connsiteX0" fmla="*/ 0 w 1697483"/>
              <a:gd name="connsiteY0" fmla="*/ 3211721 h 3211721"/>
              <a:gd name="connsiteX1" fmla="*/ 0 w 1697483"/>
              <a:gd name="connsiteY1" fmla="*/ 1091888 h 3211721"/>
              <a:gd name="connsiteX2" fmla="*/ 8530 w 1697483"/>
              <a:gd name="connsiteY2" fmla="*/ 1113602 h 3211721"/>
              <a:gd name="connsiteX3" fmla="*/ 31920 w 1697483"/>
              <a:gd name="connsiteY3" fmla="*/ 1148918 h 3211721"/>
              <a:gd name="connsiteX4" fmla="*/ 335175 w 1697483"/>
              <a:gd name="connsiteY4" fmla="*/ 1169330 h 3211721"/>
              <a:gd name="connsiteX5" fmla="*/ 372022 w 1697483"/>
              <a:gd name="connsiteY5" fmla="*/ 867631 h 3211721"/>
              <a:gd name="connsiteX6" fmla="*/ 68767 w 1697483"/>
              <a:gd name="connsiteY6" fmla="*/ 847219 h 3211721"/>
              <a:gd name="connsiteX7" fmla="*/ 13044 w 1697483"/>
              <a:gd name="connsiteY7" fmla="*/ 914620 h 3211721"/>
              <a:gd name="connsiteX8" fmla="*/ 0 w 1697483"/>
              <a:gd name="connsiteY8" fmla="*/ 955134 h 3211721"/>
              <a:gd name="connsiteX9" fmla="*/ 0 w 1697483"/>
              <a:gd name="connsiteY9" fmla="*/ 0 h 3211721"/>
              <a:gd name="connsiteX10" fmla="*/ 1697483 w 1697483"/>
              <a:gd name="connsiteY10" fmla="*/ 0 h 3211721"/>
              <a:gd name="connsiteX11" fmla="*/ 1697483 w 1697483"/>
              <a:gd name="connsiteY11" fmla="*/ 3211721 h 321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83" h="3211721">
                <a:moveTo>
                  <a:pt x="0" y="3211721"/>
                </a:moveTo>
                <a:lnTo>
                  <a:pt x="0" y="1091888"/>
                </a:lnTo>
                <a:lnTo>
                  <a:pt x="8530" y="1113602"/>
                </a:lnTo>
                <a:cubicBezTo>
                  <a:pt x="14936" y="1125960"/>
                  <a:pt x="22725" y="1137800"/>
                  <a:pt x="31920" y="1148918"/>
                </a:cubicBezTo>
                <a:cubicBezTo>
                  <a:pt x="105487" y="1237867"/>
                  <a:pt x="241259" y="1247006"/>
                  <a:pt x="335175" y="1169330"/>
                </a:cubicBezTo>
                <a:cubicBezTo>
                  <a:pt x="429092" y="1091655"/>
                  <a:pt x="445589" y="956580"/>
                  <a:pt x="372022" y="867631"/>
                </a:cubicBezTo>
                <a:cubicBezTo>
                  <a:pt x="298456" y="778682"/>
                  <a:pt x="162684" y="769543"/>
                  <a:pt x="68767" y="847219"/>
                </a:cubicBezTo>
                <a:cubicBezTo>
                  <a:pt x="45288" y="866638"/>
                  <a:pt x="26648" y="889644"/>
                  <a:pt x="13044" y="914620"/>
                </a:cubicBezTo>
                <a:lnTo>
                  <a:pt x="0" y="955134"/>
                </a:lnTo>
                <a:lnTo>
                  <a:pt x="0" y="0"/>
                </a:lnTo>
                <a:lnTo>
                  <a:pt x="1697483" y="0"/>
                </a:lnTo>
                <a:lnTo>
                  <a:pt x="1697483" y="3211721"/>
                </a:lnTo>
                <a:close/>
              </a:path>
            </a:pathLst>
          </a:custGeom>
        </p:spPr>
      </p:pic>
      <p:pic>
        <p:nvPicPr>
          <p:cNvPr id="3" name="图片 2" descr="图片包含 花, 植物, 游戏机, 食物&#10;&#10;描述已自动生成"/>
          <p:cNvPicPr>
            <a:picLocks noChangeAspect="1"/>
          </p:cNvPicPr>
          <p:nvPr/>
        </p:nvPicPr>
        <p:blipFill rotWithShape="1">
          <a:blip r:embed="rId6">
            <a:extLst>
              <a:ext uri="{28A0092B-C50C-407E-A947-70E740481C1C}">
                <a14:useLocalDpi xmlns:a14="http://schemas.microsoft.com/office/drawing/2010/main" val="0"/>
              </a:ext>
            </a:extLst>
          </a:blip>
          <a:srcRect l="60477" b="34801"/>
          <a:stretch>
            <a:fillRect/>
          </a:stretch>
        </p:blipFill>
        <p:spPr>
          <a:xfrm flipH="1">
            <a:off x="25856" y="21741"/>
            <a:ext cx="4818606" cy="2913349"/>
          </a:xfrm>
          <a:prstGeom prst="rect">
            <a:avLst/>
          </a:prstGeom>
        </p:spPr>
      </p:pic>
      <p:pic>
        <p:nvPicPr>
          <p:cNvPr id="22" name="图片 21" descr="图片包含 餐桌, 蛋糕, 室内&#10;&#10;描述已自动生成"/>
          <p:cNvPicPr>
            <a:picLocks noChangeAspect="1"/>
          </p:cNvPicPr>
          <p:nvPr/>
        </p:nvPicPr>
        <p:blipFill rotWithShape="1">
          <a:blip r:embed="rId7" cstate="print">
            <a:extLst>
              <a:ext uri="{28A0092B-C50C-407E-A947-70E740481C1C}">
                <a14:useLocalDpi xmlns:a14="http://schemas.microsoft.com/office/drawing/2010/main" val="0"/>
              </a:ext>
            </a:extLst>
          </a:blip>
          <a:srcRect l="16676" t="36127"/>
          <a:stretch>
            <a:fillRect/>
          </a:stretch>
        </p:blipFill>
        <p:spPr>
          <a:xfrm>
            <a:off x="7612854" y="4468308"/>
            <a:ext cx="4579146" cy="2400992"/>
          </a:xfrm>
          <a:prstGeom prst="rect">
            <a:avLst/>
          </a:prstGeom>
        </p:spPr>
      </p:pic>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l="-2365" t="930" b="55521"/>
          <a:stretch>
            <a:fillRect/>
          </a:stretch>
        </p:blipFill>
        <p:spPr>
          <a:xfrm flipH="1">
            <a:off x="9863660" y="-14896"/>
            <a:ext cx="2146615" cy="2986622"/>
          </a:xfrm>
          <a:prstGeom prst="rect">
            <a:avLst/>
          </a:prstGeom>
        </p:spPr>
      </p:pic>
      <p:sp>
        <p:nvSpPr>
          <p:cNvPr id="17" name="wps稻壳儿佳誉设计原创店铺链接：http://chn.docer.com/works?userid=219874625_4_16_5_4"/>
          <p:cNvSpPr txBox="1"/>
          <p:nvPr/>
        </p:nvSpPr>
        <p:spPr>
          <a:xfrm>
            <a:off x="5362187" y="1323050"/>
            <a:ext cx="1659890" cy="3830202"/>
          </a:xfrm>
          <a:prstGeom prst="rect">
            <a:avLst/>
          </a:prstGeom>
          <a:noFill/>
        </p:spPr>
        <p:txBody>
          <a:bodyPr vert="eaVert" wrap="square" rtlCol="0">
            <a:spAutoFit/>
          </a:bodyPr>
          <a:lstStyle/>
          <a:p>
            <a:pPr algn="ctr">
              <a:defRPr/>
            </a:pPr>
            <a:r>
              <a:rPr lang="zh-CN" altLang="en-US" sz="9600" dirty="0">
                <a:solidFill>
                  <a:schemeClr val="tx1">
                    <a:lumMod val="85000"/>
                    <a:lumOff val="15000"/>
                  </a:schemeClr>
                </a:solidFill>
                <a:latin typeface="楷体" panose="02010609060101010101" pitchFamily="49" charset="-122"/>
                <a:ea typeface="楷体" panose="02010609060101010101" pitchFamily="49" charset="-122"/>
              </a:rPr>
              <a:t>谢谢</a:t>
            </a:r>
          </a:p>
        </p:txBody>
      </p:sp>
      <p:pic>
        <p:nvPicPr>
          <p:cNvPr id="21" name="wps稻壳儿佳誉设计原创店铺链接：http://chn.docer.com/works?userid=219874625_4_16_5_5"/>
          <p:cNvPicPr>
            <a:picLocks noChangeAspect="1"/>
          </p:cNvPicPr>
          <p:nvPr/>
        </p:nvPicPr>
        <p:blipFill rotWithShape="1">
          <a:blip r:embed="rId9" cstate="print">
            <a:alphaModFix amt="70000"/>
            <a:extLst>
              <a:ext uri="{28A0092B-C50C-407E-A947-70E740481C1C}">
                <a14:useLocalDpi xmlns:a14="http://schemas.microsoft.com/office/drawing/2010/main" val="0"/>
              </a:ext>
            </a:extLst>
          </a:blip>
          <a:srcRect l="55631" t="55741" r="27173" b="17555"/>
          <a:stretch>
            <a:fillRect/>
          </a:stretch>
        </p:blipFill>
        <p:spPr>
          <a:xfrm>
            <a:off x="6650433" y="4855761"/>
            <a:ext cx="369917" cy="40568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96202" y="1382823"/>
            <a:ext cx="10183674" cy="3539430"/>
          </a:xfrm>
          <a:prstGeom prst="rect">
            <a:avLst/>
          </a:prstGeom>
          <a:noFill/>
        </p:spPr>
        <p:txBody>
          <a:bodyPr wrap="square" rtlCol="0">
            <a:spAutoFit/>
          </a:bodyPr>
          <a:lstStyle/>
          <a:p>
            <a:r>
              <a:rPr lang="zh-CN" altLang="en-US" sz="3200" dirty="0" smtClean="0">
                <a:latin typeface="楷体" panose="02010609060101010101" pitchFamily="49" charset="-122"/>
                <a:ea typeface="楷体" panose="02010609060101010101" pitchFamily="49" charset="-122"/>
                <a:cs typeface="楷体" panose="02010609060101010101" pitchFamily="49" charset="-122"/>
              </a:rPr>
              <a:t>    原始</a:t>
            </a:r>
            <a:r>
              <a:rPr lang="zh-CN" altLang="en-US" sz="3200" dirty="0">
                <a:latin typeface="楷体" panose="02010609060101010101" pitchFamily="49" charset="-122"/>
                <a:ea typeface="楷体" panose="02010609060101010101" pitchFamily="49" charset="-122"/>
                <a:cs typeface="楷体" panose="02010609060101010101" pitchFamily="49" charset="-122"/>
              </a:rPr>
              <a:t>基督教那种反对阶级压迫和民族压迫的战斗精神与争取社会平等的思想</a:t>
            </a:r>
            <a:r>
              <a:rPr lang="zh-CN" altLang="en-US" sz="3200" dirty="0">
                <a:solidFill>
                  <a:srgbClr val="FF0000"/>
                </a:solidFill>
                <a:latin typeface="楷体" panose="02010609060101010101" pitchFamily="49" charset="-122"/>
                <a:ea typeface="楷体" panose="02010609060101010101" pitchFamily="49" charset="-122"/>
                <a:cs typeface="楷体" panose="02010609060101010101" pitchFamily="49" charset="-122"/>
              </a:rPr>
              <a:t>渐趋淡化</a:t>
            </a:r>
            <a:r>
              <a:rPr lang="zh-CN" altLang="en-US" sz="3200" dirty="0">
                <a:latin typeface="楷体" panose="02010609060101010101" pitchFamily="49" charset="-122"/>
                <a:ea typeface="楷体" panose="02010609060101010101" pitchFamily="49" charset="-122"/>
                <a:cs typeface="楷体" panose="02010609060101010101" pitchFamily="49" charset="-122"/>
              </a:rPr>
              <a:t>，而</a:t>
            </a:r>
            <a:r>
              <a:rPr lang="zh-CN" altLang="en-US" sz="3200" dirty="0">
                <a:solidFill>
                  <a:srgbClr val="FF0000"/>
                </a:solidFill>
                <a:latin typeface="楷体" panose="02010609060101010101" pitchFamily="49" charset="-122"/>
                <a:ea typeface="楷体" panose="02010609060101010101" pitchFamily="49" charset="-122"/>
                <a:cs typeface="楷体" panose="02010609060101010101" pitchFamily="49" charset="-122"/>
              </a:rPr>
              <a:t>逆来顺受的教义</a:t>
            </a:r>
            <a:r>
              <a:rPr lang="zh-CN" altLang="en-US" sz="3200" dirty="0">
                <a:latin typeface="楷体" panose="02010609060101010101" pitchFamily="49" charset="-122"/>
                <a:ea typeface="楷体" panose="02010609060101010101" pitchFamily="49" charset="-122"/>
                <a:cs typeface="楷体" panose="02010609060101010101" pitchFamily="49" charset="-122"/>
              </a:rPr>
              <a:t>则被提到</a:t>
            </a:r>
            <a:r>
              <a:rPr lang="zh-CN" altLang="en-US" sz="3200" dirty="0">
                <a:solidFill>
                  <a:srgbClr val="FF0000"/>
                </a:solidFill>
                <a:latin typeface="楷体" panose="02010609060101010101" pitchFamily="49" charset="-122"/>
                <a:ea typeface="楷体" panose="02010609060101010101" pitchFamily="49" charset="-122"/>
                <a:cs typeface="楷体" panose="02010609060101010101" pitchFamily="49" charset="-122"/>
              </a:rPr>
              <a:t>首要地位</a:t>
            </a:r>
            <a:r>
              <a:rPr lang="zh-CN" altLang="en-US" sz="3200" dirty="0">
                <a:latin typeface="楷体" panose="02010609060101010101" pitchFamily="49" charset="-122"/>
                <a:ea typeface="楷体" panose="02010609060101010101" pitchFamily="49" charset="-122"/>
                <a:cs typeface="楷体" panose="02010609060101010101" pitchFamily="49" charset="-122"/>
              </a:rPr>
              <a:t>。  </a:t>
            </a:r>
          </a:p>
          <a:p>
            <a:r>
              <a:rPr lang="zh-CN" altLang="en-US" sz="3200" dirty="0" smtClean="0">
                <a:latin typeface="楷体" panose="02010609060101010101" pitchFamily="49" charset="-122"/>
                <a:ea typeface="楷体" panose="02010609060101010101" pitchFamily="49" charset="-122"/>
                <a:cs typeface="楷体" panose="02010609060101010101" pitchFamily="49" charset="-122"/>
              </a:rPr>
              <a:t>    到（罗马）帝国</a:t>
            </a:r>
            <a:r>
              <a:rPr lang="zh-CN" altLang="en-US" sz="3200" dirty="0">
                <a:latin typeface="楷体" panose="02010609060101010101" pitchFamily="49" charset="-122"/>
                <a:ea typeface="楷体" panose="02010609060101010101" pitchFamily="49" charset="-122"/>
                <a:cs typeface="楷体" panose="02010609060101010101" pitchFamily="49" charset="-122"/>
              </a:rPr>
              <a:t>后期，基督教完全失去</a:t>
            </a:r>
            <a:r>
              <a:rPr lang="zh-CN" altLang="en-US" sz="3200" dirty="0">
                <a:solidFill>
                  <a:srgbClr val="FF0000"/>
                </a:solidFill>
                <a:latin typeface="楷体" panose="02010609060101010101" pitchFamily="49" charset="-122"/>
                <a:ea typeface="楷体" panose="02010609060101010101" pitchFamily="49" charset="-122"/>
                <a:cs typeface="楷体" panose="02010609060101010101" pitchFamily="49" charset="-122"/>
              </a:rPr>
              <a:t>被压迫者宗教</a:t>
            </a:r>
            <a:r>
              <a:rPr lang="zh-CN" altLang="en-US" sz="3200" dirty="0">
                <a:latin typeface="楷体" panose="02010609060101010101" pitchFamily="49" charset="-122"/>
                <a:ea typeface="楷体" panose="02010609060101010101" pitchFamily="49" charset="-122"/>
                <a:cs typeface="楷体" panose="02010609060101010101" pitchFamily="49" charset="-122"/>
              </a:rPr>
              <a:t>的性质，退化为</a:t>
            </a:r>
            <a:r>
              <a:rPr lang="zh-CN" altLang="en-US" sz="3200" dirty="0">
                <a:solidFill>
                  <a:srgbClr val="FF0000"/>
                </a:solidFill>
                <a:latin typeface="楷体" panose="02010609060101010101" pitchFamily="49" charset="-122"/>
                <a:ea typeface="楷体" panose="02010609060101010101" pitchFamily="49" charset="-122"/>
                <a:cs typeface="楷体" panose="02010609060101010101" pitchFamily="49" charset="-122"/>
              </a:rPr>
              <a:t>奴隶主阶级进行思想统治的工具</a:t>
            </a:r>
            <a:r>
              <a:rPr lang="zh-CN" altLang="en-US" sz="3200" dirty="0">
                <a:latin typeface="楷体" panose="02010609060101010101" pitchFamily="49" charset="-122"/>
                <a:ea typeface="楷体" panose="02010609060101010101" pitchFamily="49" charset="-122"/>
                <a:cs typeface="楷体" panose="02010609060101010101" pitchFamily="49" charset="-122"/>
              </a:rPr>
              <a:t>，最终</a:t>
            </a:r>
            <a:r>
              <a:rPr lang="zh-CN" altLang="en-US" sz="3200" dirty="0">
                <a:solidFill>
                  <a:srgbClr val="FF0000"/>
                </a:solidFill>
                <a:latin typeface="楷体" panose="02010609060101010101" pitchFamily="49" charset="-122"/>
                <a:ea typeface="楷体" panose="02010609060101010101" pitchFamily="49" charset="-122"/>
                <a:cs typeface="楷体" panose="02010609060101010101" pitchFamily="49" charset="-122"/>
              </a:rPr>
              <a:t>实现了基督教与帝国政权的结合</a:t>
            </a:r>
            <a:r>
              <a:rPr lang="zh-CN" altLang="en-US" sz="3200" dirty="0">
                <a:latin typeface="楷体" panose="02010609060101010101" pitchFamily="49" charset="-122"/>
                <a:ea typeface="楷体" panose="02010609060101010101" pitchFamily="49" charset="-122"/>
                <a:cs typeface="楷体" panose="02010609060101010101" pitchFamily="49" charset="-122"/>
              </a:rPr>
              <a:t>。                 </a:t>
            </a:r>
          </a:p>
          <a:p>
            <a:pPr algn="r"/>
            <a:r>
              <a:rPr lang="zh-CN" altLang="en-US" sz="3200" dirty="0">
                <a:latin typeface="宋体" panose="02010600030101010101" pitchFamily="2" charset="-122"/>
                <a:cs typeface="宋体" panose="02010600030101010101" pitchFamily="2" charset="-122"/>
              </a:rPr>
              <a:t> </a:t>
            </a:r>
            <a:r>
              <a:rPr lang="zh-CN" altLang="en-US" sz="2800" dirty="0">
                <a:latin typeface="+mn-ea"/>
                <a:cs typeface="宋体" panose="02010600030101010101" pitchFamily="2" charset="-122"/>
              </a:rPr>
              <a:t>——摘编自吴于廑、齐世荣《世界古代史》</a:t>
            </a:r>
            <a:endParaRPr lang="zh-CN" altLang="en-US" sz="2800" dirty="0">
              <a:latin typeface="+mn-ea"/>
              <a:cs typeface="宋体" panose="02010600030101010101" pitchFamily="2" charset="-122"/>
              <a:sym typeface="+mn-ea"/>
            </a:endParaRPr>
          </a:p>
        </p:txBody>
      </p:sp>
      <p:sp>
        <p:nvSpPr>
          <p:cNvPr id="4" name="矩形 3"/>
          <p:cNvSpPr/>
          <p:nvPr/>
        </p:nvSpPr>
        <p:spPr>
          <a:xfrm>
            <a:off x="1077156" y="733039"/>
            <a:ext cx="1261884" cy="523220"/>
          </a:xfrm>
          <a:prstGeom prst="rect">
            <a:avLst/>
          </a:prstGeom>
        </p:spPr>
        <p:txBody>
          <a:bodyPr wrap="none">
            <a:spAutoFit/>
          </a:bodyPr>
          <a:lstStyle/>
          <a:p>
            <a:r>
              <a:rPr lang="zh-CN" altLang="en-US" sz="2800" dirty="0" smtClean="0">
                <a:solidFill>
                  <a:prstClr val="black"/>
                </a:solidFill>
                <a:latin typeface="黑体" panose="02010609060101010101" pitchFamily="49" charset="-122"/>
                <a:ea typeface="黑体" panose="02010609060101010101" pitchFamily="49" charset="-122"/>
                <a:cs typeface="楷体" panose="02010609060101010101" pitchFamily="49" charset="-122"/>
              </a:rPr>
              <a:t>材料二</a:t>
            </a:r>
            <a:endParaRPr lang="zh-CN" altLang="en-US" dirty="0"/>
          </a:p>
        </p:txBody>
      </p:sp>
      <p:sp>
        <p:nvSpPr>
          <p:cNvPr id="3" name="矩形 2"/>
          <p:cNvSpPr/>
          <p:nvPr/>
        </p:nvSpPr>
        <p:spPr>
          <a:xfrm>
            <a:off x="2556614" y="5389018"/>
            <a:ext cx="7366119" cy="584775"/>
          </a:xfrm>
          <a:prstGeom prst="rect">
            <a:avLst/>
          </a:prstGeom>
        </p:spPr>
        <p:txBody>
          <a:bodyPr wrap="none">
            <a:spAutoFit/>
          </a:bodyPr>
          <a:lstStyle/>
          <a:p>
            <a:r>
              <a:rPr lang="en-US" altLang="zh-CN" sz="3200" dirty="0">
                <a:latin typeface="楷体" panose="02010609060101010101" pitchFamily="49" charset="-122"/>
                <a:ea typeface="楷体" panose="02010609060101010101" pitchFamily="49" charset="-122"/>
                <a:cs typeface="楷体" panose="02010609060101010101" pitchFamily="49" charset="-122"/>
              </a:rPr>
              <a:t>4</a:t>
            </a:r>
            <a:r>
              <a:rPr lang="zh-CN" altLang="en-US" sz="3200" dirty="0">
                <a:latin typeface="楷体" panose="02010609060101010101" pitchFamily="49" charset="-122"/>
                <a:ea typeface="楷体" panose="02010609060101010101" pitchFamily="49" charset="-122"/>
                <a:cs typeface="楷体" panose="02010609060101010101" pitchFamily="49" charset="-122"/>
              </a:rPr>
              <a:t>世纪末，</a:t>
            </a:r>
            <a:r>
              <a:rPr lang="zh-CN" altLang="en-US" sz="3200" dirty="0">
                <a:solidFill>
                  <a:srgbClr val="FF0000"/>
                </a:solidFill>
                <a:latin typeface="楷体" panose="02010609060101010101" pitchFamily="49" charset="-122"/>
                <a:ea typeface="楷体" panose="02010609060101010101" pitchFamily="49" charset="-122"/>
                <a:cs typeface="楷体" panose="02010609060101010101" pitchFamily="49" charset="-122"/>
              </a:rPr>
              <a:t>罗马皇帝将基督教确定为</a:t>
            </a:r>
            <a:r>
              <a:rPr lang="zh-CN" altLang="en-US" sz="3200" dirty="0" smtClean="0">
                <a:solidFill>
                  <a:srgbClr val="FF0000"/>
                </a:solidFill>
                <a:latin typeface="楷体" panose="02010609060101010101" pitchFamily="49" charset="-122"/>
                <a:ea typeface="楷体" panose="02010609060101010101" pitchFamily="49" charset="-122"/>
                <a:cs typeface="楷体" panose="02010609060101010101" pitchFamily="49" charset="-122"/>
              </a:rPr>
              <a:t>国教</a:t>
            </a:r>
            <a:endParaRPr lang="zh-CN" altLang="en-US" sz="3200" dirty="0">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a:stretch>
            <a:fillRect/>
          </a:stretch>
        </p:blipFill>
        <p:spPr>
          <a:xfrm>
            <a:off x="1887855" y="915670"/>
            <a:ext cx="9071610" cy="524827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椭圆 2"/>
          <p:cNvSpPr/>
          <p:nvPr/>
        </p:nvSpPr>
        <p:spPr>
          <a:xfrm>
            <a:off x="2846388" y="2095500"/>
            <a:ext cx="6784975" cy="3940175"/>
          </a:xfrm>
          <a:prstGeom prst="ellipse">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srgbClr val="FF0000"/>
              </a:solidFill>
            </a:endParaRPr>
          </a:p>
        </p:txBody>
      </p:sp>
      <p:sp>
        <p:nvSpPr>
          <p:cNvPr id="4" name="矩形 1"/>
          <p:cNvSpPr/>
          <p:nvPr/>
        </p:nvSpPr>
        <p:spPr>
          <a:xfrm>
            <a:off x="4567238" y="4646613"/>
            <a:ext cx="3344862" cy="644525"/>
          </a:xfrm>
          <a:prstGeom prst="rect">
            <a:avLst/>
          </a:prstGeom>
          <a:solidFill>
            <a:schemeClr val="tx2"/>
          </a:solidFill>
          <a:ln w="9525">
            <a:noFill/>
          </a:ln>
        </p:spPr>
        <p:txBody>
          <a:bodyPr wrap="square" anchor="t">
            <a:spAutoFit/>
          </a:bodyPr>
          <a:lstStyle/>
          <a:p>
            <a:pPr algn="ctr"/>
            <a:r>
              <a:rPr lang="en-US" altLang="zh-CN" sz="3600" b="1" dirty="0">
                <a:solidFill>
                  <a:schemeClr val="bg1"/>
                </a:solidFill>
                <a:latin typeface="楷体" panose="02010609060101010101" pitchFamily="49" charset="-122"/>
                <a:ea typeface="楷体" panose="02010609060101010101" pitchFamily="49" charset="-122"/>
              </a:rPr>
              <a:t>“</a:t>
            </a:r>
            <a:r>
              <a:rPr lang="zh-CN" altLang="en-US" sz="3600" b="1" dirty="0">
                <a:solidFill>
                  <a:schemeClr val="bg1"/>
                </a:solidFill>
                <a:latin typeface="楷体" panose="02010609060101010101" pitchFamily="49" charset="-122"/>
                <a:ea typeface="楷体" panose="02010609060101010101" pitchFamily="49" charset="-122"/>
              </a:rPr>
              <a:t>蛮族王国</a:t>
            </a:r>
            <a:r>
              <a:rPr lang="en-US" altLang="zh-CN" sz="3600" b="1" dirty="0">
                <a:solidFill>
                  <a:schemeClr val="bg1"/>
                </a:solidFill>
                <a:latin typeface="楷体" panose="02010609060101010101" pitchFamily="49" charset="-122"/>
                <a:ea typeface="楷体" panose="02010609060101010101" pitchFamily="49" charset="-122"/>
              </a:rPr>
              <a:t>”</a:t>
            </a:r>
          </a:p>
        </p:txBody>
      </p:sp>
      <p:sp>
        <p:nvSpPr>
          <p:cNvPr id="5" name="矩形 4"/>
          <p:cNvSpPr/>
          <p:nvPr/>
        </p:nvSpPr>
        <p:spPr>
          <a:xfrm>
            <a:off x="535249" y="935715"/>
            <a:ext cx="1261884" cy="523220"/>
          </a:xfrm>
          <a:prstGeom prst="rect">
            <a:avLst/>
          </a:prstGeom>
        </p:spPr>
        <p:txBody>
          <a:bodyPr wrap="none">
            <a:spAutoFit/>
          </a:bodyPr>
          <a:lstStyle/>
          <a:p>
            <a:r>
              <a:rPr lang="zh-CN" altLang="en-US" sz="2800" dirty="0" smtClean="0">
                <a:solidFill>
                  <a:prstClr val="black"/>
                </a:solidFill>
                <a:latin typeface="黑体" panose="02010609060101010101" pitchFamily="49" charset="-122"/>
                <a:ea typeface="黑体" panose="02010609060101010101" pitchFamily="49" charset="-122"/>
                <a:cs typeface="楷体" panose="02010609060101010101" pitchFamily="49" charset="-122"/>
              </a:rPr>
              <a:t>材料三</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5"/>
          <p:cNvPicPr>
            <a:picLocks noChangeAspect="1"/>
          </p:cNvPicPr>
          <p:nvPr/>
        </p:nvPicPr>
        <p:blipFill>
          <a:blip r:embed="rId2"/>
          <a:stretch>
            <a:fillRect/>
          </a:stretch>
        </p:blipFill>
        <p:spPr>
          <a:xfrm rot="1320000">
            <a:off x="452003" y="2720310"/>
            <a:ext cx="2079952" cy="2816342"/>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13699">
            <a:off x="9919806" y="2520641"/>
            <a:ext cx="1257300" cy="3829050"/>
          </a:xfrm>
          <a:prstGeom prst="rect">
            <a:avLst/>
          </a:prstGeom>
        </p:spPr>
      </p:pic>
      <p:sp>
        <p:nvSpPr>
          <p:cNvPr id="13" name="文本框 12"/>
          <p:cNvSpPr txBox="1"/>
          <p:nvPr/>
        </p:nvSpPr>
        <p:spPr>
          <a:xfrm>
            <a:off x="2417445" y="728980"/>
            <a:ext cx="7357110" cy="1014730"/>
          </a:xfrm>
          <a:prstGeom prst="rect">
            <a:avLst/>
          </a:prstGeom>
          <a:noFill/>
        </p:spPr>
        <p:txBody>
          <a:bodyPr wrap="square" rtlCol="0">
            <a:spAutoFit/>
            <a:scene3d>
              <a:camera prst="orthographicFront"/>
              <a:lightRig rig="threePt" dir="t"/>
            </a:scene3d>
          </a:bodyPr>
          <a:lstStyle/>
          <a:p>
            <a:r>
              <a:rPr lang="zh-CN" altLang="en-US" sz="6000" noProof="1">
                <a:ln>
                  <a:solidFill>
                    <a:sysClr val="windowText" lastClr="000000"/>
                  </a:solidFill>
                </a:ln>
                <a:solidFill>
                  <a:srgbClr val="FF0000"/>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rPr>
              <a:t>十字架</a:t>
            </a:r>
            <a:r>
              <a:rPr lang="zh-CN" altLang="en-US" sz="6000" noProof="1">
                <a:ln>
                  <a:solidFill>
                    <a:sysClr val="windowText" lastClr="000000"/>
                  </a:solidFill>
                </a:ln>
                <a:solidFill>
                  <a:schemeClr val="accent1"/>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rPr>
              <a:t>与利剑的故事</a:t>
            </a:r>
          </a:p>
        </p:txBody>
      </p:sp>
      <p:sp>
        <p:nvSpPr>
          <p:cNvPr id="5" name="文本框 4"/>
          <p:cNvSpPr txBox="1"/>
          <p:nvPr/>
        </p:nvSpPr>
        <p:spPr>
          <a:xfrm>
            <a:off x="5911850" y="1882140"/>
            <a:ext cx="5659120" cy="706755"/>
          </a:xfrm>
          <a:prstGeom prst="rect">
            <a:avLst/>
          </a:prstGeom>
          <a:noFill/>
        </p:spPr>
        <p:txBody>
          <a:bodyPr wrap="square" rtlCol="0">
            <a:spAutoFit/>
            <a:scene3d>
              <a:camera prst="orthographicFront"/>
              <a:lightRig rig="threePt" dir="t"/>
            </a:scene3d>
          </a:bodyPr>
          <a:lstStyle/>
          <a:p>
            <a:r>
              <a:rPr lang="en-US" altLang="zh-CN" sz="4000" noProof="1" smtClean="0">
                <a:ln>
                  <a:solidFill>
                    <a:sysClr val="windowText" lastClr="000000"/>
                  </a:solidFill>
                </a:ln>
                <a:solidFill>
                  <a:srgbClr val="FF0000"/>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rPr>
              <a:t>——</a:t>
            </a:r>
            <a:r>
              <a:rPr lang="zh-CN" altLang="en-US" sz="4000" noProof="1" smtClean="0">
                <a:ln>
                  <a:solidFill>
                    <a:sysClr val="windowText" lastClr="000000"/>
                  </a:solidFill>
                </a:ln>
                <a:solidFill>
                  <a:srgbClr val="FF0000"/>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rPr>
              <a:t>法兰克王国</a:t>
            </a:r>
            <a:r>
              <a:rPr lang="zh-CN" altLang="en-US" sz="4000" noProof="1" smtClean="0">
                <a:ln>
                  <a:solidFill>
                    <a:sysClr val="windowText" lastClr="000000"/>
                  </a:solidFill>
                </a:ln>
                <a:solidFill>
                  <a:schemeClr val="accent1"/>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rPr>
              <a:t>的兴衰</a:t>
            </a:r>
            <a:endParaRPr lang="zh-CN" altLang="en-US" sz="4000" noProof="1">
              <a:ln>
                <a:solidFill>
                  <a:sysClr val="windowText" lastClr="000000"/>
                </a:solidFill>
              </a:ln>
              <a:solidFill>
                <a:schemeClr val="accent1"/>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endParaRPr>
          </a:p>
        </p:txBody>
      </p:sp>
      <p:pic>
        <p:nvPicPr>
          <p:cNvPr id="17" name="图形 16"/>
          <p:cNvPicPr>
            <a:picLocks noChangeAspect="1"/>
          </p:cNvPicPr>
          <p:nvPr/>
        </p:nvPicPr>
        <p:blipFill>
          <a:blip r:embed="rId4" cstate="print">
            <a:lum bright="42000"/>
          </a:blip>
          <a:srcRect b="19007"/>
          <a:stretch>
            <a:fillRect/>
          </a:stretch>
        </p:blipFill>
        <p:spPr>
          <a:xfrm>
            <a:off x="-54610" y="6207760"/>
            <a:ext cx="121920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基督教的兴起与发展"/>
          <p:cNvPicPr>
            <a:picLocks noChangeAspect="1" noChangeArrowheads="1"/>
          </p:cNvPicPr>
          <p:nvPr/>
        </p:nvPicPr>
        <p:blipFill>
          <a:blip r:embed="rId2"/>
          <a:srcRect/>
          <a:stretch>
            <a:fillRect/>
          </a:stretch>
        </p:blipFill>
        <p:spPr bwMode="auto">
          <a:xfrm>
            <a:off x="2625166" y="697257"/>
            <a:ext cx="6234579" cy="4494017"/>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pic>
        <p:nvPicPr>
          <p:cNvPr id="17" name="图形 16"/>
          <p:cNvPicPr>
            <a:picLocks noChangeAspect="1"/>
          </p:cNvPicPr>
          <p:nvPr/>
        </p:nvPicPr>
        <p:blipFill>
          <a:blip r:embed="rId3" cstate="print">
            <a:lum bright="42000"/>
          </a:blip>
          <a:srcRect b="19007"/>
          <a:stretch>
            <a:fillRect/>
          </a:stretch>
        </p:blipFill>
        <p:spPr>
          <a:xfrm>
            <a:off x="0" y="6207760"/>
            <a:ext cx="12192000" cy="609600"/>
          </a:xfrm>
          <a:prstGeom prst="rect">
            <a:avLst/>
          </a:prstGeom>
        </p:spPr>
      </p:pic>
      <p:sp>
        <p:nvSpPr>
          <p:cNvPr id="7" name="矩形 6"/>
          <p:cNvSpPr/>
          <p:nvPr/>
        </p:nvSpPr>
        <p:spPr>
          <a:xfrm>
            <a:off x="1451514" y="5321042"/>
            <a:ext cx="8969122" cy="1077218"/>
          </a:xfrm>
          <a:prstGeom prst="rect">
            <a:avLst/>
          </a:prstGeom>
        </p:spPr>
        <p:txBody>
          <a:bodyPr wrap="none">
            <a:spAutoFit/>
          </a:bodyPr>
          <a:lstStyle/>
          <a:p>
            <a:pPr algn="ctr"/>
            <a:r>
              <a:rPr lang="zh-CN" altLang="zh-CN" sz="3200" b="1" dirty="0" smtClean="0">
                <a:latin typeface="华文楷体" panose="02010600040101010101" pitchFamily="2" charset="-122"/>
                <a:ea typeface="华文楷体" panose="02010600040101010101" pitchFamily="2" charset="-122"/>
                <a:cs typeface="宋体" panose="02010600030101010101" pitchFamily="2" charset="-122"/>
              </a:rPr>
              <a:t>《基督教的兴起与发展》</a:t>
            </a:r>
            <a:endParaRPr lang="en-US" altLang="zh-CN" sz="3200" b="1" dirty="0" smtClean="0">
              <a:latin typeface="华文楷体" panose="02010600040101010101" pitchFamily="2" charset="-122"/>
              <a:ea typeface="华文楷体" panose="02010600040101010101" pitchFamily="2" charset="-122"/>
              <a:cs typeface="宋体" panose="02010600030101010101" pitchFamily="2" charset="-122"/>
            </a:endParaRPr>
          </a:p>
          <a:p>
            <a:pPr algn="ctr"/>
            <a:r>
              <a:rPr lang="zh-CN" altLang="en-US" sz="3200" b="1" dirty="0" smtClean="0">
                <a:latin typeface="华文楷体" panose="02010600040101010101" pitchFamily="2" charset="-122"/>
                <a:ea typeface="华文楷体" panose="02010600040101010101" pitchFamily="2" charset="-122"/>
                <a:cs typeface="宋体" panose="02010600030101010101" pitchFamily="2" charset="-122"/>
              </a:rPr>
              <a:t>（</a:t>
            </a:r>
            <a:r>
              <a:rPr lang="zh-CN" altLang="en-US" sz="3200" b="1" dirty="0" smtClean="0">
                <a:latin typeface="华文楷体" panose="02010600040101010101" pitchFamily="2" charset="-122"/>
                <a:ea typeface="华文楷体" panose="02010600040101010101" pitchFamily="2" charset="-122"/>
                <a:cs typeface="宋体" panose="02010600030101010101" pitchFamily="2" charset="-122"/>
              </a:rPr>
              <a:t>图中</a:t>
            </a:r>
            <a:r>
              <a:rPr lang="zh-CN" altLang="en-US" sz="3200" b="1" dirty="0" smtClean="0">
                <a:solidFill>
                  <a:srgbClr val="FF0000"/>
                </a:solidFill>
                <a:latin typeface="华文楷体" panose="02010600040101010101" pitchFamily="2" charset="-122"/>
                <a:ea typeface="华文楷体" panose="02010600040101010101" pitchFamily="2" charset="-122"/>
                <a:cs typeface="宋体" panose="02010600030101010101" pitchFamily="2" charset="-122"/>
              </a:rPr>
              <a:t>粉色区域</a:t>
            </a:r>
            <a:r>
              <a:rPr lang="zh-CN" altLang="en-US" sz="3200" b="1" dirty="0" smtClean="0">
                <a:latin typeface="华文楷体" panose="02010600040101010101" pitchFamily="2" charset="-122"/>
                <a:ea typeface="华文楷体" panose="02010600040101010101" pitchFamily="2" charset="-122"/>
                <a:cs typeface="宋体" panose="02010600030101010101" pitchFamily="2" charset="-122"/>
              </a:rPr>
              <a:t>为</a:t>
            </a:r>
            <a:r>
              <a:rPr lang="en-US" altLang="zh-CN" sz="3200" b="1" dirty="0" smtClean="0">
                <a:latin typeface="华文楷体" panose="02010600040101010101" pitchFamily="2" charset="-122"/>
                <a:ea typeface="华文楷体" panose="02010600040101010101" pitchFamily="2" charset="-122"/>
                <a:cs typeface="宋体" panose="02010600030101010101" pitchFamily="2" charset="-122"/>
              </a:rPr>
              <a:t>600</a:t>
            </a:r>
            <a:r>
              <a:rPr lang="zh-CN" altLang="en-US" sz="3200" b="1" dirty="0" smtClean="0">
                <a:latin typeface="华文楷体" panose="02010600040101010101" pitchFamily="2" charset="-122"/>
                <a:ea typeface="华文楷体" panose="02010600040101010101" pitchFamily="2" charset="-122"/>
                <a:cs typeface="宋体" panose="02010600030101010101" pitchFamily="2" charset="-122"/>
              </a:rPr>
              <a:t>年时大体上的基督教地区）</a:t>
            </a:r>
            <a:endParaRPr lang="zh-CN" altLang="en-US" sz="3200" b="1" dirty="0">
              <a:latin typeface="华文楷体" panose="02010600040101010101" pitchFamily="2" charset="-122"/>
              <a:ea typeface="华文楷体"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2"/>
          <p:cNvSpPr/>
          <p:nvPr/>
        </p:nvSpPr>
        <p:spPr>
          <a:xfrm>
            <a:off x="5429696" y="2060411"/>
            <a:ext cx="6048421" cy="3538220"/>
          </a:xfrm>
          <a:prstGeom prst="rect">
            <a:avLst/>
          </a:prstGeom>
          <a:noFill/>
          <a:ln w="9525">
            <a:noFill/>
          </a:ln>
        </p:spPr>
        <p:txBody>
          <a:bodyPr wrap="square" anchor="t">
            <a:spAutoFit/>
          </a:bodyPr>
          <a:lstStyle/>
          <a:p>
            <a:r>
              <a:rPr lang="zh-CN" altLang="en-US" sz="3200" dirty="0" smtClean="0">
                <a:latin typeface="楷体" panose="02010609060101010101" pitchFamily="49" charset="-122"/>
                <a:ea typeface="楷体" panose="02010609060101010101" pitchFamily="49" charset="-122"/>
              </a:rPr>
              <a:t>    </a:t>
            </a:r>
            <a:r>
              <a:rPr lang="zh-CN" altLang="en-US" sz="3200" dirty="0" smtClean="0">
                <a:solidFill>
                  <a:srgbClr val="FF0000"/>
                </a:solidFill>
                <a:latin typeface="楷体" panose="02010609060101010101" pitchFamily="49" charset="-122"/>
                <a:ea typeface="楷体" panose="02010609060101010101" pitchFamily="49" charset="-122"/>
              </a:rPr>
              <a:t>克洛维</a:t>
            </a:r>
            <a:r>
              <a:rPr lang="zh-CN" altLang="en-US" sz="3200" dirty="0">
                <a:latin typeface="楷体" panose="02010609060101010101" pitchFamily="49" charset="-122"/>
                <a:ea typeface="楷体" panose="02010609060101010101" pitchFamily="49" charset="-122"/>
              </a:rPr>
              <a:t>（</a:t>
            </a:r>
            <a:r>
              <a:rPr lang="en-US" altLang="zh-CN" sz="3200" dirty="0">
                <a:latin typeface="楷体" panose="02010609060101010101" pitchFamily="49" charset="-122"/>
                <a:ea typeface="楷体" panose="02010609060101010101" pitchFamily="49" charset="-122"/>
              </a:rPr>
              <a:t>466</a:t>
            </a:r>
            <a:r>
              <a:rPr lang="zh-CN" altLang="en-US" sz="3200" dirty="0">
                <a:latin typeface="楷体" panose="02010609060101010101" pitchFamily="49" charset="-122"/>
                <a:ea typeface="楷体" panose="02010609060101010101" pitchFamily="49" charset="-122"/>
              </a:rPr>
              <a:t>年</a:t>
            </a:r>
            <a:r>
              <a:rPr lang="en-US" altLang="zh-CN" sz="3200" dirty="0">
                <a:latin typeface="楷体" panose="02010609060101010101" pitchFamily="49" charset="-122"/>
                <a:ea typeface="楷体" panose="02010609060101010101" pitchFamily="49" charset="-122"/>
              </a:rPr>
              <a:t>- 511</a:t>
            </a:r>
            <a:r>
              <a:rPr lang="zh-CN" altLang="en-US" sz="3200" dirty="0">
                <a:latin typeface="楷体" panose="02010609060101010101" pitchFamily="49" charset="-122"/>
                <a:ea typeface="楷体" panose="02010609060101010101" pitchFamily="49" charset="-122"/>
              </a:rPr>
              <a:t>年），</a:t>
            </a:r>
            <a:r>
              <a:rPr lang="zh-CN" altLang="en-US" sz="3200" dirty="0" smtClean="0">
                <a:latin typeface="楷体" panose="02010609060101010101" pitchFamily="49" charset="-122"/>
                <a:ea typeface="楷体" panose="02010609060101010101" pitchFamily="49" charset="-122"/>
              </a:rPr>
              <a:t>法兰克王国的奠基人</a:t>
            </a:r>
            <a:r>
              <a:rPr lang="zh-CN" altLang="en-US" sz="3200" dirty="0">
                <a:latin typeface="楷体" panose="02010609060101010101" pitchFamily="49" charset="-122"/>
                <a:ea typeface="楷体" panose="02010609060101010101" pitchFamily="49" charset="-122"/>
              </a:rPr>
              <a:t>、国王。</a:t>
            </a:r>
            <a:r>
              <a:rPr lang="en-US" altLang="zh-CN" sz="3200" dirty="0">
                <a:latin typeface="楷体" panose="02010609060101010101" pitchFamily="49" charset="-122"/>
                <a:ea typeface="楷体" panose="02010609060101010101" pitchFamily="49" charset="-122"/>
              </a:rPr>
              <a:t>481</a:t>
            </a:r>
            <a:r>
              <a:rPr lang="zh-CN" altLang="en-US" sz="3200" dirty="0">
                <a:latin typeface="楷体" panose="02010609060101010101" pitchFamily="49" charset="-122"/>
                <a:ea typeface="楷体" panose="02010609060101010101" pitchFamily="49" charset="-122"/>
              </a:rPr>
              <a:t>年他建立</a:t>
            </a:r>
            <a:r>
              <a:rPr lang="zh-CN" altLang="en-US" sz="3200" dirty="0" smtClean="0">
                <a:latin typeface="楷体" panose="02010609060101010101" pitchFamily="49" charset="-122"/>
                <a:ea typeface="楷体" panose="02010609060101010101" pitchFamily="49" charset="-122"/>
              </a:rPr>
              <a:t>法兰克王国。</a:t>
            </a:r>
            <a:r>
              <a:rPr lang="en-US" altLang="zh-CN" sz="3200" dirty="0" smtClean="0">
                <a:latin typeface="楷体" panose="02010609060101010101" pitchFamily="49" charset="-122"/>
                <a:ea typeface="楷体" panose="02010609060101010101" pitchFamily="49" charset="-122"/>
              </a:rPr>
              <a:t>486</a:t>
            </a:r>
            <a:r>
              <a:rPr lang="zh-CN" altLang="en-US" sz="3200" dirty="0">
                <a:latin typeface="楷体" panose="02010609060101010101" pitchFamily="49" charset="-122"/>
                <a:ea typeface="楷体" panose="02010609060101010101" pitchFamily="49" charset="-122"/>
              </a:rPr>
              <a:t>年，克洛维打败了罗马帝国在高卢的最后一任总督，独占整个北高卢，这一年被认为是法兰克王国的开国之日。</a:t>
            </a:r>
          </a:p>
        </p:txBody>
      </p:sp>
      <p:sp>
        <p:nvSpPr>
          <p:cNvPr id="3" name="矩形 2"/>
          <p:cNvSpPr/>
          <p:nvPr/>
        </p:nvSpPr>
        <p:spPr>
          <a:xfrm>
            <a:off x="431790" y="1315566"/>
            <a:ext cx="3894015" cy="584775"/>
          </a:xfrm>
          <a:prstGeom prst="rect">
            <a:avLst/>
          </a:prstGeom>
        </p:spPr>
        <p:txBody>
          <a:bodyPr wrap="none">
            <a:spAutoFit/>
          </a:bodyPr>
          <a:lstStyle/>
          <a:p>
            <a:pPr lvl="0"/>
            <a:r>
              <a:rPr lang="en-US" altLang="zh-CN" sz="3200" b="1" dirty="0" smtClean="0">
                <a:solidFill>
                  <a:srgbClr val="000000"/>
                </a:solidFill>
                <a:latin typeface="楷体" panose="02010609060101010101" pitchFamily="49" charset="-122"/>
                <a:ea typeface="楷体" panose="02010609060101010101" pitchFamily="49" charset="-122"/>
              </a:rPr>
              <a:t>1.</a:t>
            </a:r>
            <a:r>
              <a:rPr lang="zh-CN" altLang="en-US" sz="3200" b="1" dirty="0" smtClean="0">
                <a:solidFill>
                  <a:srgbClr val="000000"/>
                </a:solidFill>
                <a:latin typeface="楷体" panose="02010609060101010101" pitchFamily="49" charset="-122"/>
                <a:ea typeface="楷体" panose="02010609060101010101" pitchFamily="49" charset="-122"/>
              </a:rPr>
              <a:t>“开拓者”的故事</a:t>
            </a:r>
            <a:endParaRPr lang="zh-CN" altLang="en-US" sz="3200" b="1" dirty="0">
              <a:solidFill>
                <a:srgbClr val="000000"/>
              </a:solidFill>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997" y="2151343"/>
            <a:ext cx="3657600" cy="3447288"/>
          </a:xfrm>
          <a:prstGeom prst="rect">
            <a:avLst/>
          </a:prstGeom>
        </p:spPr>
      </p:pic>
      <p:sp>
        <p:nvSpPr>
          <p:cNvPr id="5" name="文本框 4"/>
          <p:cNvSpPr txBox="1"/>
          <p:nvPr/>
        </p:nvSpPr>
        <p:spPr>
          <a:xfrm>
            <a:off x="168721" y="403275"/>
            <a:ext cx="5260975" cy="706755"/>
          </a:xfrm>
          <a:prstGeom prst="rect">
            <a:avLst/>
          </a:prstGeom>
          <a:noFill/>
        </p:spPr>
        <p:txBody>
          <a:bodyPr wrap="square" rtlCol="0">
            <a:spAutoFit/>
            <a:scene3d>
              <a:camera prst="orthographicFront"/>
              <a:lightRig rig="threePt" dir="t"/>
            </a:scene3d>
          </a:bodyPr>
          <a:lstStyle/>
          <a:p>
            <a:r>
              <a:rPr lang="zh-CN" altLang="en-US" sz="4000" noProof="1" smtClean="0">
                <a:ln>
                  <a:solidFill>
                    <a:sysClr val="windowText" lastClr="000000"/>
                  </a:solidFill>
                </a:ln>
                <a:solidFill>
                  <a:srgbClr val="FF0000"/>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rPr>
              <a:t>法兰克王国</a:t>
            </a:r>
            <a:r>
              <a:rPr lang="zh-CN" altLang="en-US" sz="4000" noProof="1" smtClean="0">
                <a:ln>
                  <a:solidFill>
                    <a:sysClr val="windowText" lastClr="000000"/>
                  </a:solidFill>
                </a:ln>
                <a:solidFill>
                  <a:schemeClr val="accent1"/>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rPr>
              <a:t>的兴衰</a:t>
            </a:r>
            <a:endParaRPr lang="zh-CN" altLang="en-US" sz="4000" noProof="1">
              <a:ln>
                <a:solidFill>
                  <a:sysClr val="windowText" lastClr="000000"/>
                </a:solidFill>
              </a:ln>
              <a:solidFill>
                <a:schemeClr val="accent1"/>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cs typeface="微软雅黑" panose="020B0503020204020204" charset="-122"/>
            </a:endParaRPr>
          </a:p>
        </p:txBody>
      </p:sp>
      <p:pic>
        <p:nvPicPr>
          <p:cNvPr id="17" name="图形 16"/>
          <p:cNvPicPr>
            <a:picLocks noChangeAspect="1"/>
          </p:cNvPicPr>
          <p:nvPr/>
        </p:nvPicPr>
        <p:blipFill>
          <a:blip r:embed="rId3" cstate="print">
            <a:lum bright="42000"/>
          </a:blip>
          <a:srcRect b="19007"/>
          <a:stretch>
            <a:fillRect/>
          </a:stretch>
        </p:blipFill>
        <p:spPr>
          <a:xfrm>
            <a:off x="0" y="6198235"/>
            <a:ext cx="121920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红色古风中国风1"/>
  <p:tag name="ISPRING_FIRST_PUBLISH" val="1"/>
  <p:tag name="COMMONDATA" val="eyJoZGlkIjoiNjNjY2JlMWU3YzRiOGRkODZhYjM2MzlmYTVjY2E1YzcifQ=="/>
</p:tagLst>
</file>

<file path=ppt/tags/tag10.xml><?xml version="1.0" encoding="utf-8"?>
<p:tagLst xmlns:a="http://schemas.openxmlformats.org/drawingml/2006/main" xmlns:r="http://schemas.openxmlformats.org/officeDocument/2006/relationships" xmlns:p="http://schemas.openxmlformats.org/presentationml/2006/main">
  <p:tag name="REFSHAPE" val="908238444"/>
  <p:tag name="KSO_WM_UNIT_PLACING_PICTURE_USER_VIEWPORT" val="{&quot;height&quot;:8556,&quot;width&quot;:539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420,&quot;width&quot;:6345}"/>
</p:tagLst>
</file>

<file path=ppt/tags/tag3.xml><?xml version="1.0" encoding="utf-8"?>
<p:tagLst xmlns:a="http://schemas.openxmlformats.org/drawingml/2006/main" xmlns:r="http://schemas.openxmlformats.org/officeDocument/2006/relationships" xmlns:p="http://schemas.openxmlformats.org/presentationml/2006/main">
  <p:tag name="REFSHAPE" val="908238444"/>
  <p:tag name="KSO_WM_UNIT_PLACING_PICTURE_USER_VIEWPORT" val="{&quot;height&quot;:8556,&quot;width&quot;:5392}"/>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3d71ca16-f05c-43eb-ac36-f242baba66c8}"/>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d552e1c0-48b2-4b7a-b248-7d66594a77c9}"/>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593151399043_1_1"/>
  <p:tag name="KSO_WM_UNIT_DYNAMIC_NUM_START" val="0"/>
  <p:tag name="KSO_WM_UNIT_DYNAMIC_NUM_END" val="751"/>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420,&quot;width&quot;:6345}"/>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420,&quot;width&quot;:6345}"/>
</p:tagLst>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alpha val="70000"/>
          </a:schemeClr>
        </a:solidFill>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defRPr kumimoji="0"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2879</Words>
  <Application>Microsoft Office PowerPoint</Application>
  <PresentationFormat>宽屏</PresentationFormat>
  <Paragraphs>191</Paragraphs>
  <Slides>43</Slides>
  <Notes>3</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43</vt:i4>
      </vt:variant>
    </vt:vector>
  </HeadingPairs>
  <TitlesOfParts>
    <vt:vector size="60" baseType="lpstr">
      <vt:lpstr>等线</vt:lpstr>
      <vt:lpstr>等线 Light</vt:lpstr>
      <vt:lpstr>仿宋_GB2312</vt:lpstr>
      <vt:lpstr>黑体</vt:lpstr>
      <vt:lpstr>华文楷体</vt:lpstr>
      <vt:lpstr>华文新魏</vt:lpstr>
      <vt:lpstr>楷体</vt:lpstr>
      <vt:lpstr>楷体_GB2312</vt:lpstr>
      <vt:lpstr>宋体</vt:lpstr>
      <vt:lpstr>微软雅黑</vt:lpstr>
      <vt:lpstr>Arial</vt:lpstr>
      <vt:lpstr>Calibri</vt:lpstr>
      <vt:lpstr>Calibri Light</vt:lpstr>
      <vt:lpstr>Times New Roman</vt:lpstr>
      <vt:lpstr>Wingdings</vt:lpstr>
      <vt:lpstr>6_Office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红色古风中国风1</dc:title>
  <dc:creator>Administrator</dc:creator>
  <cp:lastModifiedBy>user</cp:lastModifiedBy>
  <cp:revision>427</cp:revision>
  <dcterms:created xsi:type="dcterms:W3CDTF">2018-11-10T02:03:00Z</dcterms:created>
  <dcterms:modified xsi:type="dcterms:W3CDTF">2022-08-05T08:38:09Z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B53FB89660B64C51A3F635F7AA68E58C</vt:lpwstr>
  </property>
</Properties>
</file>