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300938" r:id="rId3"/>
    <p:sldId id="5300939" r:id="rId5"/>
    <p:sldId id="5300940" r:id="rId6"/>
    <p:sldId id="5300941" r:id="rId7"/>
    <p:sldId id="5300942" r:id="rId8"/>
    <p:sldId id="5300943" r:id="rId9"/>
    <p:sldId id="5300944" r:id="rId10"/>
    <p:sldId id="5300945" r:id="rId11"/>
    <p:sldId id="5300946" r:id="rId12"/>
    <p:sldId id="5300947" r:id="rId13"/>
    <p:sldId id="5300948" r:id="rId14"/>
    <p:sldId id="5300949" r:id="rId15"/>
    <p:sldId id="5300950" r:id="rId16"/>
    <p:sldId id="5300951" r:id="rId17"/>
    <p:sldId id="5300952" r:id="rId18"/>
    <p:sldId id="5300953" r:id="rId19"/>
    <p:sldId id="5300954" r:id="rId20"/>
    <p:sldId id="5300955" r:id="rId21"/>
    <p:sldId id="5300956" r:id="rId22"/>
    <p:sldId id="5300957" r:id="rId23"/>
    <p:sldId id="5300958" r:id="rId24"/>
    <p:sldId id="5300959" r:id="rId25"/>
    <p:sldId id="5300960" r:id="rId26"/>
    <p:sldId id="5300961" r:id="rId27"/>
    <p:sldId id="5300962" r:id="rId28"/>
    <p:sldId id="5300963" r:id="rId29"/>
    <p:sldId id="5300964" r:id="rId30"/>
    <p:sldId id="5300965" r:id="rId31"/>
    <p:sldId id="5300966" r:id="rId32"/>
    <p:sldId id="5300967" r:id="rId33"/>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用户" initials="W" lastIdx="8" clrIdx="0"/>
  <p:cmAuthor id="2" name="Administrator" initials="A" lastIdx="1" clrIdx="0"/>
  <p:cmAuthor id="3" name="FtpDown" initials="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ECE"/>
    <a:srgbClr val="FFB9B9"/>
    <a:srgbClr val="F5EEFC"/>
    <a:srgbClr val="F9FDFC"/>
    <a:srgbClr val="EBFAF5"/>
    <a:srgbClr val="DB777A"/>
    <a:srgbClr val="EFEBE9"/>
    <a:srgbClr val="C7AA85"/>
    <a:srgbClr val="DAD6BC"/>
    <a:srgbClr val="BA5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37" autoAdjust="0"/>
    <p:restoredTop sz="94663" autoAdjust="0"/>
  </p:normalViewPr>
  <p:slideViewPr>
    <p:cSldViewPr snapToGrid="0" showGuides="1">
      <p:cViewPr>
        <p:scale>
          <a:sx n="66" d="100"/>
          <a:sy n="66" d="100"/>
        </p:scale>
        <p:origin x="1986" y="942"/>
      </p:cViewPr>
      <p:guideLst>
        <p:guide orient="horz" pos="2170"/>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531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12.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6B6984-00C1-47DA-8760-49F5EB2B5F4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8B460-8EAD-46F3-B95C-ABAD26059C0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96609"/>
          <p:cNvSpPr>
            <a:spLocks noGrp="1" noRot="1" noChangeAspect="1" noTextEdit="1"/>
          </p:cNvSpPr>
          <p:nvPr>
            <p:ph type="sldImg"/>
          </p:nvPr>
        </p:nvSpPr>
        <p:spPr/>
      </p:sp>
      <p:sp>
        <p:nvSpPr>
          <p:cNvPr id="17410" name="文本占位符 196610"/>
          <p:cNvSpPr>
            <a:spLocks noGrp="1"/>
          </p:cNvSpPr>
          <p:nvPr>
            <p:ph type="body"/>
          </p:nvPr>
        </p:nvSpPr>
        <p:spPr/>
        <p:txBody>
          <a:bodyPr anchor="t"/>
          <a:lstStyle/>
          <a:p>
            <a:pPr lvl="0"/>
            <a:endParaRPr lang="zh-CN" altLang="zh-CN" dirty="0"/>
          </a:p>
        </p:txBody>
      </p:sp>
      <p:sp>
        <p:nvSpPr>
          <p:cNvPr id="17411" name="灯片编号占位符 1"/>
          <p:cNvSpPr>
            <a:spLocks noGrp="1"/>
          </p:cNvSpPr>
          <p:nvPr>
            <p:ph type="sldNum" sz="quarter"/>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TextEdit="1"/>
          </p:cNvSpPr>
          <p:nvPr>
            <p:ph type="sldImg"/>
          </p:nvPr>
        </p:nvSpPr>
        <p:spPr/>
      </p:sp>
      <p:sp>
        <p:nvSpPr>
          <p:cNvPr id="25602" name="文本占位符 2"/>
          <p:cNvSpPr>
            <a:spLocks noGrp="1"/>
          </p:cNvSpPr>
          <p:nvPr>
            <p:ph type="body"/>
          </p:nvPr>
        </p:nvSpPr>
        <p:spPr/>
        <p:txBody>
          <a:bodyPr anchor="t"/>
          <a:lstStyle/>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p:sp>
      <p:sp>
        <p:nvSpPr>
          <p:cNvPr id="30722" name="备注占位符 2"/>
          <p:cNvSpPr>
            <a:spLocks noGrp="1"/>
          </p:cNvSpPr>
          <p:nvPr>
            <p:ph type="body"/>
          </p:nvPr>
        </p:nvSpPr>
        <p:spPr/>
        <p:txBody>
          <a:bodyPr anchor="t"/>
          <a:lstStyle/>
          <a:p>
            <a:pPr lvl="0"/>
            <a:endParaRPr lang="zh-CN" altLang="en-US"/>
          </a:p>
        </p:txBody>
      </p:sp>
      <p:sp>
        <p:nvSpPr>
          <p:cNvPr id="4" name="灯片编号占位符 3"/>
          <p:cNvSpPr>
            <a:spLocks noGrp="1"/>
          </p:cNvSpPr>
          <p:nvPr>
            <p:ph type="sldNum" sz="quarter" idx="10"/>
          </p:nvPr>
        </p:nvSpPr>
        <p:spPr/>
        <p:txBody>
          <a:bodyPr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noTextEdit="1"/>
          </p:cNvSpPr>
          <p:nvPr>
            <p:ph type="sldImg"/>
          </p:nvPr>
        </p:nvSpPr>
        <p:spPr/>
      </p:sp>
      <p:sp>
        <p:nvSpPr>
          <p:cNvPr id="35842" name="文本占位符 2"/>
          <p:cNvSpPr>
            <a:spLocks noGrp="1"/>
          </p:cNvSpPr>
          <p:nvPr>
            <p:ph type="body"/>
          </p:nvPr>
        </p:nvSpPr>
        <p:spPr/>
        <p:txBody>
          <a:bodyPr lIns="91440" tIns="45720" rIns="91440" bIns="45720" anchor="t"/>
          <a:lstStyle/>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E48B460-8EAD-46F3-B95C-ABAD26059C0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289D523-F46A-4D8E-BF04-72659B41CC1E}"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6073308-D8DA-4F02-8E72-2B4A7C14CD5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609600" y="6553200"/>
            <a:ext cx="2844800" cy="476250"/>
          </a:xfrm>
        </p:spPr>
        <p:txBody>
          <a:body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a:xfrm>
            <a:off x="4165600" y="6553200"/>
            <a:ext cx="3860800" cy="476250"/>
          </a:xfrm>
        </p:spPr>
        <p:txBody>
          <a:bodyPr/>
          <a:lstStyle/>
          <a:p>
            <a:pPr lvl="0" fontAlgn="base"/>
            <a:r>
              <a:rPr lang="zh-CN" altLang="en-US" strike="noStrike" noProof="1">
                <a:latin typeface="Arial" panose="020B0604020202020204" pitchFamily="34" charset="0"/>
                <a:ea typeface="宋体" panose="02010600030101010101" pitchFamily="2" charset="-122"/>
                <a:cs typeface="+mn-cs"/>
              </a:rPr>
              <a:t>湖南省长郡中学 周宽 版权所有</a:t>
            </a:r>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a:xfrm>
            <a:off x="8737600" y="6553200"/>
            <a:ext cx="2844800" cy="476250"/>
          </a:xfrm>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5">
            <a:extLst>
              <a:ext uri="{28A0092B-C50C-407E-A947-70E740481C1C}">
                <a14:useLocalDpi xmlns:a14="http://schemas.microsoft.com/office/drawing/2010/main" val="0"/>
              </a:ext>
            </a:extLst>
          </a:blip>
          <a:srcRect l="25130" r="27240" b="20860"/>
          <a:stretch>
            <a:fillRect/>
          </a:stretch>
        </p:blipFill>
        <p:spPr>
          <a:xfrm>
            <a:off x="0" y="0"/>
            <a:ext cx="12192000" cy="6858000"/>
          </a:xfrm>
          <a:prstGeom prst="rect">
            <a:avLst/>
          </a:prstGeom>
        </p:spPr>
      </p:pic>
      <p:sp>
        <p:nvSpPr>
          <p:cNvPr id="2" name="矩形 1"/>
          <p:cNvSpPr/>
          <p:nvPr userDrawn="1"/>
        </p:nvSpPr>
        <p:spPr>
          <a:xfrm>
            <a:off x="-8914" y="-2"/>
            <a:ext cx="12192000" cy="6858002"/>
          </a:xfrm>
          <a:prstGeom prst="rect">
            <a:avLst/>
          </a:prstGeom>
          <a:solidFill>
            <a:schemeClr val="bg1">
              <a:alpha val="4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9" name="图片 8"/>
          <p:cNvPicPr>
            <a:picLocks noChangeAspect="1"/>
          </p:cNvPicPr>
          <p:nvPr userDrawn="1"/>
        </p:nvPicPr>
        <p:blipFill rotWithShape="1">
          <a:blip r:embed="rId6">
            <a:extLst>
              <a:ext uri="{28A0092B-C50C-407E-A947-70E740481C1C}">
                <a14:useLocalDpi xmlns:a14="http://schemas.microsoft.com/office/drawing/2010/main" val="0"/>
              </a:ext>
            </a:extLst>
          </a:blip>
          <a:srcRect b="73987"/>
          <a:stretch>
            <a:fillRect/>
          </a:stretch>
        </p:blipFill>
        <p:spPr>
          <a:xfrm rot="16200000">
            <a:off x="-2099956" y="2091041"/>
            <a:ext cx="6857999" cy="267591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jpeg"/><Relationship Id="rId2" Type="http://schemas.openxmlformats.org/officeDocument/2006/relationships/tags" Target="../tags/tag10.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tags" Target="../tags/tag11.xml"/><Relationship Id="rId1"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2.xml"/><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tags" Target="../tags/tag3.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95" y="260780"/>
            <a:ext cx="9246690" cy="460375"/>
          </a:xfrm>
          <a:prstGeom prst="rect">
            <a:avLst/>
          </a:prstGeom>
          <a:noFill/>
        </p:spPr>
        <p:txBody>
          <a:bodyPr wrap="square" rtlCol="0">
            <a:spAutoFit/>
          </a:bodyPr>
          <a:lstStyle/>
          <a:p>
            <a:r>
              <a:rPr lang="zh-CN" altLang="en-US" sz="2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统编新教材安徽省</a:t>
            </a:r>
            <a:r>
              <a:rPr lang="zh-CN" altLang="en-US" sz="2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初中历史优质课</a:t>
            </a:r>
            <a:r>
              <a:rPr lang="zh-CN" altLang="en-US" sz="2400" dirty="0" smtClean="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评</a:t>
            </a:r>
            <a:r>
              <a:rPr lang="zh-CN" altLang="en-US" sz="2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选</a:t>
            </a:r>
            <a:endParaRPr lang="zh-CN" altLang="en-US" sz="2400"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pic>
        <p:nvPicPr>
          <p:cNvPr id="5" name="图片 4" descr="1"/>
          <p:cNvPicPr>
            <a:picLocks noChangeAspect="1"/>
          </p:cNvPicPr>
          <p:nvPr/>
        </p:nvPicPr>
        <p:blipFill>
          <a:blip r:embed="rId1"/>
          <a:stretch>
            <a:fillRect/>
          </a:stretch>
        </p:blipFill>
        <p:spPr>
          <a:xfrm>
            <a:off x="5375950" y="3478617"/>
            <a:ext cx="2144789" cy="2060915"/>
          </a:xfrm>
          <a:prstGeom prst="rect">
            <a:avLst/>
          </a:prstGeom>
        </p:spPr>
      </p:pic>
      <p:sp>
        <p:nvSpPr>
          <p:cNvPr id="6" name="文本框 5"/>
          <p:cNvSpPr txBox="1"/>
          <p:nvPr/>
        </p:nvSpPr>
        <p:spPr>
          <a:xfrm>
            <a:off x="6679154" y="4060130"/>
            <a:ext cx="5112355" cy="1076325"/>
          </a:xfrm>
          <a:prstGeom prst="rect">
            <a:avLst/>
          </a:prstGeom>
          <a:noFill/>
        </p:spPr>
        <p:txBody>
          <a:bodyPr wrap="square" rtlCol="0">
            <a:spAutoFit/>
          </a:bodyPr>
          <a:lstStyle/>
          <a:p>
            <a:pPr algn="ctr"/>
            <a:r>
              <a:rPr lang="zh-CN" altLang="en-US" sz="3200" dirty="0" smtClean="0">
                <a:latin typeface="华文新魏" panose="02010800040101010101" charset="-122"/>
                <a:ea typeface="华文新魏" panose="02010800040101010101" charset="-122"/>
              </a:rPr>
              <a:t>蚌埠第一实验学校  </a:t>
            </a:r>
            <a:endParaRPr lang="zh-CN" altLang="en-US" sz="3200" dirty="0" smtClean="0">
              <a:latin typeface="华文新魏" panose="02010800040101010101" charset="-122"/>
              <a:ea typeface="华文新魏" panose="02010800040101010101" charset="-122"/>
            </a:endParaRPr>
          </a:p>
          <a:p>
            <a:pPr algn="ctr"/>
            <a:r>
              <a:rPr lang="zh-CN" altLang="en-US" sz="3200" dirty="0" smtClean="0">
                <a:latin typeface="华文新魏" panose="02010800040101010101" charset="-122"/>
                <a:ea typeface="华文新魏" panose="02010800040101010101" charset="-122"/>
              </a:rPr>
              <a:t>刘娜</a:t>
            </a:r>
            <a:endParaRPr lang="zh-CN" altLang="en-US" sz="3200" dirty="0">
              <a:latin typeface="华文新魏" panose="02010800040101010101" charset="-122"/>
              <a:ea typeface="华文新魏" panose="02010800040101010101" charset="-122"/>
            </a:endParaRPr>
          </a:p>
        </p:txBody>
      </p:sp>
      <p:sp>
        <p:nvSpPr>
          <p:cNvPr id="7" name="标题 2049"/>
          <p:cNvSpPr txBox="1"/>
          <p:nvPr/>
        </p:nvSpPr>
        <p:spPr>
          <a:xfrm>
            <a:off x="479610" y="1844890"/>
            <a:ext cx="11194415" cy="1962150"/>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r>
              <a:rPr lang="zh-CN" altLang="zh-CN" sz="7200" dirty="0" smtClean="0">
                <a:effectLst>
                  <a:outerShdw blurRad="60007" dist="310007" dir="7680000" sy="30000" kx="1300200" algn="ctr" rotWithShape="0">
                    <a:prstClr val="black">
                      <a:alpha val="32000"/>
                    </a:prstClr>
                  </a:outerShdw>
                </a:effectLst>
                <a:latin typeface="华文新魏" panose="02010800040101010101" charset="-122"/>
                <a:ea typeface="华文新魏" panose="02010800040101010101" charset="-122"/>
              </a:rPr>
              <a:t>基督教的兴起和法兰克王国</a:t>
            </a:r>
            <a:endParaRPr lang="zh-CN" altLang="zh-CN" sz="7200" dirty="0">
              <a:effectLst>
                <a:outerShdw blurRad="60007" dist="310007" dir="7680000" sy="30000" kx="1300200" algn="ctr" rotWithShape="0">
                  <a:prstClr val="black">
                    <a:alpha val="32000"/>
                  </a:prstClr>
                </a:outerShdw>
              </a:effectLst>
              <a:latin typeface="华文新魏" panose="02010800040101010101" charset="-122"/>
              <a:ea typeface="华文新魏" panose="02010800040101010101" charset="-122"/>
            </a:endParaRP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矩形 42"/>
          <p:cNvSpPr/>
          <p:nvPr/>
        </p:nvSpPr>
        <p:spPr>
          <a:xfrm>
            <a:off x="5087930" y="1721017"/>
            <a:ext cx="6048421" cy="3539430"/>
          </a:xfrm>
          <a:prstGeom prst="rect">
            <a:avLst/>
          </a:prstGeom>
          <a:noFill/>
          <a:ln w="9525">
            <a:noFill/>
          </a:ln>
        </p:spPr>
        <p:txBody>
          <a:bodyPr wrap="square" anchor="t">
            <a:spAutoFit/>
          </a:bodyPr>
          <a:lstStyle/>
          <a:p>
            <a:r>
              <a:rPr lang="zh-CN" altLang="en-US" sz="3200" b="1" dirty="0" smtClean="0">
                <a:latin typeface="楷体" panose="02010609060101010101" pitchFamily="49" charset="-122"/>
                <a:ea typeface="楷体" panose="02010609060101010101" pitchFamily="49" charset="-122"/>
              </a:rPr>
              <a:t>    </a:t>
            </a:r>
            <a:r>
              <a:rPr lang="zh-CN" altLang="en-US" sz="3200" b="1" dirty="0" smtClean="0">
                <a:solidFill>
                  <a:srgbClr val="FF0000"/>
                </a:solidFill>
                <a:latin typeface="楷体" panose="02010609060101010101" pitchFamily="49" charset="-122"/>
                <a:ea typeface="楷体" panose="02010609060101010101" pitchFamily="49" charset="-122"/>
              </a:rPr>
              <a:t>克洛维</a:t>
            </a:r>
            <a:r>
              <a:rPr lang="zh-CN" altLang="en-US" sz="3200" b="1" dirty="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466</a:t>
            </a:r>
            <a:r>
              <a:rPr lang="zh-CN" altLang="en-US" sz="3200" b="1" dirty="0">
                <a:latin typeface="楷体" panose="02010609060101010101" pitchFamily="49" charset="-122"/>
                <a:ea typeface="楷体" panose="02010609060101010101" pitchFamily="49" charset="-122"/>
              </a:rPr>
              <a:t>年</a:t>
            </a:r>
            <a:r>
              <a:rPr lang="en-US" altLang="zh-CN" sz="3200" b="1" dirty="0">
                <a:latin typeface="楷体" panose="02010609060101010101" pitchFamily="49" charset="-122"/>
                <a:ea typeface="楷体" panose="02010609060101010101" pitchFamily="49" charset="-122"/>
              </a:rPr>
              <a:t>- 511</a:t>
            </a:r>
            <a:r>
              <a:rPr lang="zh-CN" altLang="en-US" sz="3200" b="1" dirty="0">
                <a:latin typeface="楷体" panose="02010609060101010101" pitchFamily="49" charset="-122"/>
                <a:ea typeface="楷体" panose="02010609060101010101" pitchFamily="49" charset="-122"/>
              </a:rPr>
              <a:t>年），</a:t>
            </a:r>
            <a:r>
              <a:rPr lang="zh-CN" altLang="en-US" sz="3200" b="1" dirty="0" smtClean="0">
                <a:latin typeface="楷体" panose="02010609060101010101" pitchFamily="49" charset="-122"/>
                <a:ea typeface="楷体" panose="02010609060101010101" pitchFamily="49" charset="-122"/>
              </a:rPr>
              <a:t>法兰克王国的奠基人</a:t>
            </a:r>
            <a:r>
              <a:rPr lang="zh-CN" altLang="en-US" sz="3200" b="1" dirty="0">
                <a:latin typeface="楷体" panose="02010609060101010101" pitchFamily="49" charset="-122"/>
                <a:ea typeface="楷体" panose="02010609060101010101" pitchFamily="49" charset="-122"/>
              </a:rPr>
              <a:t>、国王。</a:t>
            </a:r>
            <a:r>
              <a:rPr lang="en-US" altLang="zh-CN" sz="3200" b="1" dirty="0">
                <a:latin typeface="楷体" panose="02010609060101010101" pitchFamily="49" charset="-122"/>
                <a:ea typeface="楷体" panose="02010609060101010101" pitchFamily="49" charset="-122"/>
              </a:rPr>
              <a:t>481</a:t>
            </a:r>
            <a:r>
              <a:rPr lang="zh-CN" altLang="en-US" sz="3200" b="1" dirty="0">
                <a:latin typeface="楷体" panose="02010609060101010101" pitchFamily="49" charset="-122"/>
                <a:ea typeface="楷体" panose="02010609060101010101" pitchFamily="49" charset="-122"/>
              </a:rPr>
              <a:t>年他建立</a:t>
            </a:r>
            <a:r>
              <a:rPr lang="zh-CN" altLang="en-US" sz="3200" b="1" dirty="0" smtClean="0">
                <a:latin typeface="楷体" panose="02010609060101010101" pitchFamily="49" charset="-122"/>
                <a:ea typeface="楷体" panose="02010609060101010101" pitchFamily="49" charset="-122"/>
              </a:rPr>
              <a:t>法兰克王国。</a:t>
            </a:r>
            <a:r>
              <a:rPr lang="en-US" altLang="zh-CN" sz="3200" b="1" dirty="0" smtClean="0">
                <a:latin typeface="楷体" panose="02010609060101010101" pitchFamily="49" charset="-122"/>
                <a:ea typeface="楷体" panose="02010609060101010101" pitchFamily="49" charset="-122"/>
              </a:rPr>
              <a:t>486</a:t>
            </a:r>
            <a:r>
              <a:rPr lang="zh-CN" altLang="en-US" sz="3200" b="1" dirty="0">
                <a:latin typeface="楷体" panose="02010609060101010101" pitchFamily="49" charset="-122"/>
                <a:ea typeface="楷体" panose="02010609060101010101" pitchFamily="49" charset="-122"/>
              </a:rPr>
              <a:t>年，克洛维打败了罗马帝国在高卢的最后一任总督，独占整个北高卢，这一年被认为是法兰克王国的开国之日。</a:t>
            </a:r>
            <a:endParaRPr lang="zh-CN" altLang="en-US" sz="3200" b="1" dirty="0">
              <a:latin typeface="楷体" panose="02010609060101010101" pitchFamily="49" charset="-122"/>
              <a:ea typeface="楷体" panose="02010609060101010101" pitchFamily="49" charset="-122"/>
            </a:endParaRPr>
          </a:p>
        </p:txBody>
      </p:sp>
      <p:sp>
        <p:nvSpPr>
          <p:cNvPr id="3" name="矩形 2"/>
          <p:cNvSpPr/>
          <p:nvPr/>
        </p:nvSpPr>
        <p:spPr>
          <a:xfrm>
            <a:off x="695625" y="620805"/>
            <a:ext cx="3894015" cy="584775"/>
          </a:xfrm>
          <a:prstGeom prst="rect">
            <a:avLst/>
          </a:prstGeom>
        </p:spPr>
        <p:txBody>
          <a:bodyPr wrap="none">
            <a:spAutoFit/>
          </a:bodyPr>
          <a:lstStyle/>
          <a:p>
            <a:pPr lvl="0"/>
            <a:r>
              <a:rPr lang="en-US" altLang="zh-CN" sz="3200" b="1" dirty="0" smtClean="0">
                <a:solidFill>
                  <a:srgbClr val="000000"/>
                </a:solidFill>
                <a:latin typeface="楷体" panose="02010609060101010101" pitchFamily="49" charset="-122"/>
                <a:ea typeface="楷体" panose="02010609060101010101" pitchFamily="49" charset="-122"/>
              </a:rPr>
              <a:t>1.</a:t>
            </a:r>
            <a:r>
              <a:rPr lang="zh-CN" altLang="en-US" sz="3200" b="1" dirty="0" smtClean="0">
                <a:solidFill>
                  <a:srgbClr val="000000"/>
                </a:solidFill>
                <a:latin typeface="楷体" panose="02010609060101010101" pitchFamily="49" charset="-122"/>
                <a:ea typeface="楷体" panose="02010609060101010101" pitchFamily="49" charset="-122"/>
              </a:rPr>
              <a:t>“开拓者”的故事</a:t>
            </a:r>
            <a:endParaRPr lang="zh-CN" altLang="en-US" sz="3200" b="1" dirty="0">
              <a:solidFill>
                <a:srgbClr val="000000"/>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1027" y="1721017"/>
            <a:ext cx="3657600" cy="344728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p:cNvGraphicFramePr>
            <a:graphicFrameLocks noGrp="1"/>
          </p:cNvGraphicFramePr>
          <p:nvPr>
            <p:custDataLst>
              <p:tags r:id="rId1"/>
            </p:custDataLst>
          </p:nvPr>
        </p:nvGraphicFramePr>
        <p:xfrm>
          <a:off x="668655" y="1429851"/>
          <a:ext cx="11187745" cy="4629354"/>
        </p:xfrm>
        <a:graphic>
          <a:graphicData uri="http://schemas.openxmlformats.org/drawingml/2006/table">
            <a:tbl>
              <a:tblPr firstRow="1" bandRow="1">
                <a:tableStyleId>{5C22544A-7EE6-4342-B048-85BDC9FD1C3A}</a:tableStyleId>
              </a:tblPr>
              <a:tblGrid>
                <a:gridCol w="4245610"/>
                <a:gridCol w="3606165"/>
                <a:gridCol w="3335970"/>
              </a:tblGrid>
              <a:tr h="609600">
                <a:tc>
                  <a:txBody>
                    <a:bodyPr/>
                    <a:lstStyle/>
                    <a:p>
                      <a:pPr algn="ctr">
                        <a:buNone/>
                      </a:pPr>
                      <a:r>
                        <a:rPr lang="zh-CN" altLang="en-US" sz="2800" b="0" dirty="0">
                          <a:latin typeface="黑体" panose="02010609060101010101" pitchFamily="49" charset="-122"/>
                          <a:ea typeface="黑体" panose="02010609060101010101" pitchFamily="49" charset="-122"/>
                        </a:rPr>
                        <a:t>困局</a:t>
                      </a:r>
                      <a:endParaRPr lang="zh-CN" altLang="en-US" sz="2800" b="0" dirty="0">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0" dirty="0" smtClean="0">
                          <a:latin typeface="楷体" panose="02010609060101010101" pitchFamily="49" charset="-122"/>
                          <a:ea typeface="楷体" panose="02010609060101010101" pitchFamily="49" charset="-122"/>
                        </a:rPr>
                        <a:t>措施</a:t>
                      </a:r>
                      <a:endParaRPr lang="zh-CN" altLang="en-US" sz="2800" b="0" dirty="0" smtClean="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b="0" dirty="0" smtClean="0">
                          <a:latin typeface="楷体" panose="02010609060101010101" pitchFamily="49" charset="-122"/>
                          <a:ea typeface="楷体" panose="02010609060101010101" pitchFamily="49" charset="-122"/>
                        </a:rPr>
                        <a:t>作用</a:t>
                      </a:r>
                      <a:endParaRPr lang="zh-CN" altLang="en-US" sz="2800" b="0" dirty="0" smtClean="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56970">
                <a:tc>
                  <a:txBody>
                    <a:bodyPr/>
                    <a:lstStyle/>
                    <a:p>
                      <a:pPr eaLnBrk="1" hangingPunct="1">
                        <a:lnSpc>
                          <a:spcPct val="130000"/>
                        </a:lnSpc>
                        <a:spcBef>
                          <a:spcPct val="0"/>
                        </a:spcBef>
                        <a:buFontTx/>
                        <a:buNone/>
                      </a:pPr>
                      <a:r>
                        <a:rPr lang="zh-CN" altLang="en-US" sz="2800" dirty="0">
                          <a:latin typeface="黑体" panose="02010609060101010101" pitchFamily="49" charset="-122"/>
                          <a:ea typeface="黑体" panose="02010609060101010101" pitchFamily="49" charset="-122"/>
                          <a:sym typeface="+mn-ea"/>
                        </a:rPr>
                        <a:t>罗马遗民信仰基督教，与日耳曼多神信仰相冲突。</a:t>
                      </a:r>
                      <a:endParaRPr lang="zh-CN" altLang="en-US" sz="2800" dirty="0">
                        <a:latin typeface="黑体" panose="02010609060101010101" pitchFamily="49" charset="-122"/>
                        <a:ea typeface="黑体" panose="02010609060101010101" pitchFamily="49"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1" hangingPunct="1">
                        <a:lnSpc>
                          <a:spcPct val="130000"/>
                        </a:lnSpc>
                        <a:spcBef>
                          <a:spcPct val="0"/>
                        </a:spcBef>
                        <a:buFontTx/>
                        <a:buNone/>
                      </a:pPr>
                      <a:endParaRPr lang="zh-CN" altLang="en-US" sz="28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8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27950">
                <a:tc>
                  <a:txBody>
                    <a:bodyPr/>
                    <a:lstStyle/>
                    <a:p>
                      <a:pPr eaLnBrk="1" hangingPunct="1">
                        <a:lnSpc>
                          <a:spcPct val="130000"/>
                        </a:lnSpc>
                        <a:spcBef>
                          <a:spcPct val="0"/>
                        </a:spcBef>
                        <a:buFontTx/>
                        <a:buNone/>
                      </a:pPr>
                      <a:r>
                        <a:rPr lang="zh-CN" altLang="en-US" sz="2800" dirty="0">
                          <a:latin typeface="黑体" panose="02010609060101010101" pitchFamily="49" charset="-122"/>
                          <a:ea typeface="黑体" panose="02010609060101010101" pitchFamily="49" charset="-122"/>
                          <a:cs typeface="宋体" panose="02010600030101010101" pitchFamily="2" charset="-122"/>
                          <a:sym typeface="+mn-ea"/>
                        </a:rPr>
                        <a:t>原罗马大地主为了保卫自己的土地，奋力抵抗“蛮族王国”的统治</a:t>
                      </a:r>
                      <a:r>
                        <a:rPr lang="zh-CN" altLang="en-US" sz="2800" dirty="0" smtClean="0">
                          <a:latin typeface="黑体" panose="02010609060101010101" pitchFamily="49" charset="-122"/>
                          <a:ea typeface="黑体" panose="02010609060101010101" pitchFamily="49" charset="-122"/>
                          <a:cs typeface="宋体" panose="02010600030101010101" pitchFamily="2" charset="-122"/>
                          <a:sym typeface="+mn-ea"/>
                        </a:rPr>
                        <a:t>。</a:t>
                      </a:r>
                      <a:endParaRPr lang="zh-CN" altLang="en-US" sz="2800" dirty="0">
                        <a:latin typeface="黑体" panose="02010609060101010101" pitchFamily="49" charset="-122"/>
                        <a:ea typeface="黑体" panose="02010609060101010101" pitchFamily="49" charset="-122"/>
                        <a:cs typeface="宋体" panose="02010600030101010101" pitchFamily="2"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1" hangingPunct="1">
                        <a:lnSpc>
                          <a:spcPct val="130000"/>
                        </a:lnSpc>
                        <a:spcBef>
                          <a:spcPct val="0"/>
                        </a:spcBef>
                        <a:buFontTx/>
                        <a:buNone/>
                      </a:pPr>
                      <a:endParaRPr lang="zh-CN" altLang="en-US" sz="28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8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0892">
                <a:tc>
                  <a:txBody>
                    <a:bodyPr/>
                    <a:lstStyle/>
                    <a:p>
                      <a:pPr>
                        <a:buNone/>
                      </a:pPr>
                      <a:r>
                        <a:rPr lang="zh-CN" altLang="en-US" sz="2800" dirty="0">
                          <a:latin typeface="黑体" panose="02010609060101010101" pitchFamily="49" charset="-122"/>
                          <a:ea typeface="黑体" panose="02010609060101010101" pitchFamily="49" charset="-122"/>
                          <a:sym typeface="+mn-ea"/>
                        </a:rPr>
                        <a:t>南部地区富庶，但大小国林立，征伐不断。</a:t>
                      </a:r>
                      <a:endParaRPr lang="zh-CN" altLang="en-US" sz="2800" dirty="0">
                        <a:latin typeface="黑体" panose="02010609060101010101" pitchFamily="49" charset="-122"/>
                        <a:ea typeface="黑体" panose="02010609060101010101" pitchFamily="49" charset="-122"/>
                        <a:sym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8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2800" dirty="0">
                        <a:latin typeface="楷体" panose="02010609060101010101" pitchFamily="49" charset="-122"/>
                        <a:ea typeface="楷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TextBox 17"/>
          <p:cNvSpPr txBox="1"/>
          <p:nvPr/>
        </p:nvSpPr>
        <p:spPr>
          <a:xfrm>
            <a:off x="5087930" y="5274587"/>
            <a:ext cx="2593975" cy="521970"/>
          </a:xfrm>
          <a:prstGeom prst="rect">
            <a:avLst/>
          </a:prstGeom>
          <a:noFill/>
          <a:ln w="9525">
            <a:noFill/>
          </a:ln>
        </p:spPr>
        <p:txBody>
          <a:bodyPr wrap="square" anchor="t">
            <a:spAutoFit/>
          </a:bodyPr>
          <a:lstStyle/>
          <a:p>
            <a:r>
              <a:rPr lang="zh-CN" altLang="en-US" sz="2800" b="1" dirty="0">
                <a:latin typeface="楷体" panose="02010609060101010101" pitchFamily="49" charset="-122"/>
                <a:ea typeface="楷体" panose="02010609060101010101" pitchFamily="49" charset="-122"/>
                <a:sym typeface="微软雅黑" panose="020B0503020204020204" charset="-122"/>
              </a:rPr>
              <a:t>不断向南</a:t>
            </a:r>
            <a:r>
              <a:rPr lang="zh-CN" altLang="en-US" sz="2800" b="1" dirty="0">
                <a:solidFill>
                  <a:srgbClr val="FF0000"/>
                </a:solidFill>
                <a:latin typeface="楷体" panose="02010609060101010101" pitchFamily="49" charset="-122"/>
                <a:ea typeface="楷体" panose="02010609060101010101" pitchFamily="49" charset="-122"/>
                <a:sym typeface="微软雅黑" panose="020B0503020204020204" charset="-122"/>
              </a:rPr>
              <a:t>扩张</a:t>
            </a:r>
            <a:endParaRPr lang="zh-CN" altLang="en-US" sz="2800" b="1" dirty="0">
              <a:solidFill>
                <a:srgbClr val="FF0000"/>
              </a:solidFill>
              <a:latin typeface="楷体" panose="02010609060101010101" pitchFamily="49" charset="-122"/>
              <a:ea typeface="楷体" panose="02010609060101010101" pitchFamily="49" charset="-122"/>
              <a:sym typeface="微软雅黑" panose="020B0503020204020204" charset="-122"/>
            </a:endParaRPr>
          </a:p>
        </p:txBody>
      </p:sp>
      <p:sp>
        <p:nvSpPr>
          <p:cNvPr id="14" name="TextBox 13"/>
          <p:cNvSpPr txBox="1"/>
          <p:nvPr/>
        </p:nvSpPr>
        <p:spPr>
          <a:xfrm>
            <a:off x="4934585" y="2120378"/>
            <a:ext cx="3449638" cy="1092607"/>
          </a:xfrm>
          <a:prstGeom prst="rect">
            <a:avLst/>
          </a:prstGeom>
          <a:noFill/>
          <a:ln w="9525">
            <a:noFill/>
          </a:ln>
        </p:spPr>
        <p:txBody>
          <a:bodyPr wrap="square" anchor="t">
            <a:spAutoFit/>
          </a:bodyPr>
          <a:lstStyle/>
          <a:p>
            <a:pPr>
              <a:lnSpc>
                <a:spcPts val="2600"/>
              </a:lnSpc>
            </a:pPr>
            <a:r>
              <a:rPr lang="zh-CN" altLang="en-US" sz="2800" b="1" dirty="0">
                <a:solidFill>
                  <a:srgbClr val="FF0000"/>
                </a:solidFill>
                <a:latin typeface="楷体" panose="02010609060101010101" pitchFamily="49" charset="-122"/>
                <a:ea typeface="楷体" panose="02010609060101010101" pitchFamily="49" charset="-122"/>
                <a:sym typeface="微软雅黑" panose="020B0503020204020204" charset="-122"/>
              </a:rPr>
              <a:t>皈依基督教</a:t>
            </a:r>
            <a:r>
              <a:rPr lang="zh-CN" altLang="en-US" sz="2800" b="1" dirty="0">
                <a:solidFill>
                  <a:srgbClr val="C00000"/>
                </a:solidFill>
                <a:latin typeface="楷体" panose="02010609060101010101" pitchFamily="49" charset="-122"/>
                <a:ea typeface="楷体" panose="02010609060101010101" pitchFamily="49" charset="-122"/>
                <a:sym typeface="微软雅黑" panose="020B0503020204020204" charset="-122"/>
              </a:rPr>
              <a:t>，</a:t>
            </a:r>
            <a:r>
              <a:rPr lang="zh-CN" altLang="en-US" sz="2800" b="1" dirty="0">
                <a:latin typeface="楷体" panose="02010609060101010101" pitchFamily="49" charset="-122"/>
                <a:ea typeface="楷体" panose="02010609060101010101" pitchFamily="49" charset="-122"/>
                <a:sym typeface="微软雅黑" panose="020B0503020204020204" charset="-122"/>
              </a:rPr>
              <a:t>承认罗马教会在欧洲的重要地位；</a:t>
            </a:r>
            <a:endParaRPr lang="zh-CN" altLang="en-US" sz="2800" b="1" dirty="0">
              <a:latin typeface="楷体" panose="02010609060101010101" pitchFamily="49" charset="-122"/>
              <a:ea typeface="楷体" panose="02010609060101010101" pitchFamily="49" charset="-122"/>
              <a:sym typeface="微软雅黑" panose="020B0503020204020204" charset="-122"/>
            </a:endParaRPr>
          </a:p>
        </p:txBody>
      </p:sp>
      <p:sp>
        <p:nvSpPr>
          <p:cNvPr id="16" name="TextBox 15"/>
          <p:cNvSpPr txBox="1"/>
          <p:nvPr/>
        </p:nvSpPr>
        <p:spPr>
          <a:xfrm>
            <a:off x="4878229" y="3327540"/>
            <a:ext cx="3562350" cy="1631216"/>
          </a:xfrm>
          <a:prstGeom prst="rect">
            <a:avLst/>
          </a:prstGeom>
          <a:noFill/>
          <a:ln w="9525">
            <a:noFill/>
          </a:ln>
        </p:spPr>
        <p:txBody>
          <a:bodyPr wrap="square" anchor="t">
            <a:spAutoFit/>
          </a:bodyPr>
          <a:lstStyle/>
          <a:p>
            <a:pPr>
              <a:lnSpc>
                <a:spcPts val="3000"/>
              </a:lnSpc>
            </a:pPr>
            <a:r>
              <a:rPr lang="zh-CN" altLang="en-US" sz="2800" b="1" dirty="0">
                <a:latin typeface="楷体" panose="02010609060101010101" pitchFamily="49" charset="-122"/>
                <a:ea typeface="楷体" panose="02010609060101010101" pitchFamily="49" charset="-122"/>
                <a:sym typeface="微软雅黑" panose="020B0503020204020204" charset="-122"/>
              </a:rPr>
              <a:t>保留原来罗马大地主的土地，把原属罗马国有的土地和无主的</a:t>
            </a:r>
            <a:r>
              <a:rPr lang="zh-CN" altLang="en-US" sz="2800" b="1" dirty="0">
                <a:solidFill>
                  <a:srgbClr val="FF0000"/>
                </a:solidFill>
                <a:latin typeface="楷体" panose="02010609060101010101" pitchFamily="49" charset="-122"/>
                <a:ea typeface="楷体" panose="02010609060101010101" pitchFamily="49" charset="-122"/>
                <a:sym typeface="微软雅黑" panose="020B0503020204020204" charset="-122"/>
              </a:rPr>
              <a:t>土地赐给教会和部下。</a:t>
            </a:r>
            <a:endParaRPr lang="zh-CN" altLang="en-US" sz="2800" b="1" dirty="0">
              <a:solidFill>
                <a:srgbClr val="FF0000"/>
              </a:solidFill>
              <a:latin typeface="楷体" panose="02010609060101010101" pitchFamily="49" charset="-122"/>
              <a:ea typeface="楷体" panose="02010609060101010101" pitchFamily="49" charset="-122"/>
              <a:sym typeface="微软雅黑" panose="020B0503020204020204" charset="-122"/>
            </a:endParaRPr>
          </a:p>
        </p:txBody>
      </p:sp>
      <p:sp>
        <p:nvSpPr>
          <p:cNvPr id="17" name="TextBox 16"/>
          <p:cNvSpPr txBox="1"/>
          <p:nvPr/>
        </p:nvSpPr>
        <p:spPr>
          <a:xfrm>
            <a:off x="8524477" y="3327540"/>
            <a:ext cx="3248025" cy="1631216"/>
          </a:xfrm>
          <a:prstGeom prst="rect">
            <a:avLst/>
          </a:prstGeom>
          <a:noFill/>
          <a:ln w="9525">
            <a:noFill/>
          </a:ln>
        </p:spPr>
        <p:txBody>
          <a:bodyPr wrap="square" anchor="t">
            <a:spAutoFit/>
          </a:bodyPr>
          <a:lstStyle/>
          <a:p>
            <a:pPr>
              <a:lnSpc>
                <a:spcPts val="3000"/>
              </a:lnSpc>
            </a:pPr>
            <a:r>
              <a:rPr lang="zh-CN" altLang="en-US" sz="2800" b="1" dirty="0">
                <a:latin typeface="楷体" panose="02010609060101010101" pitchFamily="49" charset="-122"/>
                <a:ea typeface="楷体" panose="02010609060101010101" pitchFamily="49" charset="-122"/>
                <a:sym typeface="微软雅黑" panose="020B0503020204020204" charset="-122"/>
              </a:rPr>
              <a:t>得到了罗马</a:t>
            </a:r>
            <a:r>
              <a:rPr lang="zh-CN" altLang="en-US" sz="2800" b="1" dirty="0">
                <a:solidFill>
                  <a:srgbClr val="FF0000"/>
                </a:solidFill>
                <a:latin typeface="楷体" panose="02010609060101010101" pitchFamily="49" charset="-122"/>
                <a:ea typeface="楷体" panose="02010609060101010101" pitchFamily="49" charset="-122"/>
                <a:sym typeface="微软雅黑" panose="020B0503020204020204" charset="-122"/>
              </a:rPr>
              <a:t>教会</a:t>
            </a:r>
            <a:r>
              <a:rPr lang="zh-CN" altLang="en-US" sz="2800" b="1" dirty="0">
                <a:latin typeface="楷体" panose="02010609060101010101" pitchFamily="49" charset="-122"/>
                <a:ea typeface="楷体" panose="02010609060101010101" pitchFamily="49" charset="-122"/>
                <a:sym typeface="微软雅黑" panose="020B0503020204020204" charset="-122"/>
              </a:rPr>
              <a:t>、信仰</a:t>
            </a:r>
            <a:r>
              <a:rPr lang="zh-CN" altLang="en-US" sz="2800" b="1" dirty="0">
                <a:solidFill>
                  <a:srgbClr val="FF0000"/>
                </a:solidFill>
                <a:latin typeface="楷体" panose="02010609060101010101" pitchFamily="49" charset="-122"/>
                <a:ea typeface="楷体" panose="02010609060101010101" pitchFamily="49" charset="-122"/>
                <a:sym typeface="微软雅黑" panose="020B0503020204020204" charset="-122"/>
              </a:rPr>
              <a:t>基督教</a:t>
            </a:r>
            <a:r>
              <a:rPr lang="zh-CN" altLang="en-US" sz="2800" b="1" dirty="0">
                <a:latin typeface="楷体" panose="02010609060101010101" pitchFamily="49" charset="-122"/>
                <a:ea typeface="楷体" panose="02010609060101010101" pitchFamily="49" charset="-122"/>
                <a:sym typeface="微软雅黑" panose="020B0503020204020204" charset="-122"/>
              </a:rPr>
              <a:t>的高卢罗马人和部下的</a:t>
            </a:r>
            <a:r>
              <a:rPr lang="zh-CN" altLang="en-US" sz="2800" b="1" dirty="0">
                <a:solidFill>
                  <a:srgbClr val="FF0000"/>
                </a:solidFill>
                <a:latin typeface="楷体" panose="02010609060101010101" pitchFamily="49" charset="-122"/>
                <a:ea typeface="楷体" panose="02010609060101010101" pitchFamily="49" charset="-122"/>
                <a:sym typeface="微软雅黑" panose="020B0503020204020204" charset="-122"/>
              </a:rPr>
              <a:t>广泛支持；</a:t>
            </a:r>
            <a:endParaRPr lang="zh-CN" altLang="en-US" sz="2800" b="1" dirty="0">
              <a:solidFill>
                <a:srgbClr val="FF0000"/>
              </a:solidFill>
              <a:latin typeface="楷体" panose="02010609060101010101" pitchFamily="49" charset="-122"/>
              <a:ea typeface="楷体" panose="02010609060101010101" pitchFamily="49" charset="-122"/>
              <a:sym typeface="微软雅黑" panose="020B0503020204020204" charset="-122"/>
            </a:endParaRPr>
          </a:p>
        </p:txBody>
      </p:sp>
      <p:sp>
        <p:nvSpPr>
          <p:cNvPr id="15" name="TextBox 14"/>
          <p:cNvSpPr txBox="1"/>
          <p:nvPr/>
        </p:nvSpPr>
        <p:spPr>
          <a:xfrm>
            <a:off x="8644345" y="2135491"/>
            <a:ext cx="3084512" cy="953135"/>
          </a:xfrm>
          <a:prstGeom prst="rect">
            <a:avLst/>
          </a:prstGeom>
          <a:noFill/>
          <a:ln w="9525">
            <a:noFill/>
          </a:ln>
        </p:spPr>
        <p:txBody>
          <a:bodyPr wrap="square" anchor="t">
            <a:spAutoFit/>
          </a:bodyPr>
          <a:lstStyle/>
          <a:p>
            <a:r>
              <a:rPr lang="zh-CN" altLang="en-US" sz="2800" b="1" dirty="0">
                <a:latin typeface="楷体" panose="02010609060101010101" pitchFamily="49" charset="-122"/>
                <a:ea typeface="楷体" panose="02010609060101010101" pitchFamily="49" charset="-122"/>
                <a:sym typeface="微软雅黑" panose="020B0503020204020204" charset="-122"/>
              </a:rPr>
              <a:t>整个法兰克王国都信仰了基督教；</a:t>
            </a:r>
            <a:endParaRPr lang="zh-CN" altLang="en-US" sz="2800" b="1" dirty="0">
              <a:latin typeface="楷体" panose="02010609060101010101" pitchFamily="49" charset="-122"/>
              <a:ea typeface="楷体" panose="02010609060101010101" pitchFamily="49" charset="-122"/>
              <a:sym typeface="微软雅黑" panose="020B0503020204020204" charset="-122"/>
            </a:endParaRPr>
          </a:p>
        </p:txBody>
      </p:sp>
      <p:sp>
        <p:nvSpPr>
          <p:cNvPr id="19" name="TextBox 18"/>
          <p:cNvSpPr txBox="1"/>
          <p:nvPr/>
        </p:nvSpPr>
        <p:spPr>
          <a:xfrm>
            <a:off x="8464084" y="5064214"/>
            <a:ext cx="3445035" cy="953135"/>
          </a:xfrm>
          <a:prstGeom prst="rect">
            <a:avLst/>
          </a:prstGeom>
          <a:noFill/>
          <a:ln w="9525">
            <a:noFill/>
          </a:ln>
        </p:spPr>
        <p:txBody>
          <a:bodyPr wrap="square" anchor="t">
            <a:spAutoFit/>
          </a:bodyPr>
          <a:lstStyle/>
          <a:p>
            <a:r>
              <a:rPr lang="zh-CN" altLang="en-US" sz="2800" b="1" dirty="0">
                <a:latin typeface="楷体" panose="02010609060101010101" pitchFamily="49" charset="-122"/>
                <a:ea typeface="楷体" panose="02010609060101010101" pitchFamily="49" charset="-122"/>
                <a:sym typeface="微软雅黑" panose="020B0503020204020204" charset="-122"/>
              </a:rPr>
              <a:t>法兰克王国的版图不断扩张，实力强大。</a:t>
            </a:r>
            <a:endParaRPr lang="zh-CN" altLang="en-US" sz="2800" b="1" dirty="0">
              <a:latin typeface="楷体" panose="02010609060101010101" pitchFamily="49" charset="-122"/>
              <a:ea typeface="楷体" panose="02010609060101010101" pitchFamily="49" charset="-122"/>
              <a:sym typeface="微软雅黑" panose="020B0503020204020204" charset="-122"/>
            </a:endParaRPr>
          </a:p>
        </p:txBody>
      </p:sp>
      <p:sp>
        <p:nvSpPr>
          <p:cNvPr id="5" name="文本框 1"/>
          <p:cNvSpPr txBox="1">
            <a:spLocks noChangeArrowheads="1"/>
          </p:cNvSpPr>
          <p:nvPr/>
        </p:nvSpPr>
        <p:spPr bwMode="auto">
          <a:xfrm>
            <a:off x="668475" y="488225"/>
            <a:ext cx="7145655"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lnSpc>
                <a:spcPts val="4200"/>
              </a:lnSpc>
              <a:spcBef>
                <a:spcPct val="0"/>
              </a:spcBef>
              <a:buFontTx/>
              <a:buNone/>
            </a:pPr>
            <a:r>
              <a:rPr lang="zh-CN" altLang="en-US" sz="3600" strike="noStrike" noProof="1" smtClean="0">
                <a:solidFill>
                  <a:srgbClr val="FF0000"/>
                </a:solidFill>
                <a:effectLst/>
                <a:latin typeface="华文新魏" panose="02010800040101010101" charset="-122"/>
                <a:ea typeface="华文新魏" panose="02010800040101010101" charset="-122"/>
                <a:cs typeface="+mn-cs"/>
              </a:rPr>
              <a:t>面对困局，克洛维将如何</a:t>
            </a:r>
            <a:r>
              <a:rPr lang="zh-CN" altLang="en-US" sz="3600" strike="noStrike" noProof="1" smtClean="0">
                <a:solidFill>
                  <a:srgbClr val="FF0000"/>
                </a:solidFill>
                <a:effectLst/>
                <a:latin typeface="华文新魏" panose="02010800040101010101" charset="-122"/>
                <a:ea typeface="华文新魏" panose="02010800040101010101" charset="-122"/>
                <a:cs typeface="+mn-cs"/>
                <a:sym typeface="+mn-ea"/>
              </a:rPr>
              <a:t>巩固统治？</a:t>
            </a:r>
            <a:endParaRPr lang="zh-CN" altLang="en-US" sz="3600" strike="noStrike" noProof="1" smtClean="0">
              <a:solidFill>
                <a:srgbClr val="FF0000"/>
              </a:solidFill>
              <a:effectLst/>
              <a:latin typeface="华文新魏" panose="02010800040101010101" charset="-122"/>
              <a:ea typeface="华文新魏" panose="02010800040101010101" charset="-122"/>
              <a:cs typeface="+mn-cs"/>
              <a:sym typeface="+mn-ea"/>
            </a:endParaRPr>
          </a:p>
        </p:txBody>
      </p:sp>
    </p:spTree>
    <p:custDataLst>
      <p:tags r:id="rId2"/>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linds(horizont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4" grpId="0"/>
      <p:bldP spid="14" grpId="1"/>
      <p:bldP spid="16" grpId="0"/>
      <p:bldP spid="16" grpId="1"/>
      <p:bldP spid="17" grpId="0"/>
      <p:bldP spid="17" grpId="1"/>
      <p:bldP spid="15" grpId="0"/>
      <p:bldP spid="15" grpId="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
          <p:cNvPicPr>
            <a:picLocks noChangeAspect="1"/>
          </p:cNvPicPr>
          <p:nvPr/>
        </p:nvPicPr>
        <p:blipFill>
          <a:blip r:embed="rId1"/>
          <a:stretch>
            <a:fillRect/>
          </a:stretch>
        </p:blipFill>
        <p:spPr>
          <a:xfrm>
            <a:off x="3460115" y="526415"/>
            <a:ext cx="5852795" cy="4554220"/>
          </a:xfrm>
          <a:prstGeom prst="rect">
            <a:avLst/>
          </a:prstGeom>
          <a:ln>
            <a:noFill/>
          </a:ln>
          <a:effectLst>
            <a:outerShdw blurRad="292100" dist="139700" dir="2700000" algn="tl" rotWithShape="0">
              <a:srgbClr val="333333">
                <a:alpha val="65000"/>
              </a:srgbClr>
            </a:outerShdw>
          </a:effectLst>
        </p:spPr>
      </p:pic>
      <p:sp>
        <p:nvSpPr>
          <p:cNvPr id="2" name="文本框 1"/>
          <p:cNvSpPr txBox="1"/>
          <p:nvPr/>
        </p:nvSpPr>
        <p:spPr>
          <a:xfrm>
            <a:off x="1484630" y="5433060"/>
            <a:ext cx="9206230" cy="583565"/>
          </a:xfrm>
          <a:prstGeom prst="rect">
            <a:avLst/>
          </a:prstGeom>
          <a:solidFill>
            <a:schemeClr val="accent1">
              <a:lumMod val="60000"/>
              <a:lumOff val="40000"/>
            </a:schemeClr>
          </a:solidFill>
          <a:ln w="9525">
            <a:solidFill>
              <a:schemeClr val="tx2"/>
            </a:solidFill>
          </a:ln>
        </p:spPr>
        <p:txBody>
          <a:bodyPr wrap="square" anchor="t">
            <a:spAutoFit/>
          </a:bodyPr>
          <a:p>
            <a:r>
              <a:rPr lang="zh-CN" altLang="en-US" sz="3200" b="1" dirty="0" smtClean="0">
                <a:latin typeface="楷体" panose="02010609060101010101" pitchFamily="49" charset="-122"/>
                <a:ea typeface="楷体" panose="02010609060101010101" pitchFamily="49" charset="-122"/>
                <a:sym typeface="+mn-ea"/>
              </a:rPr>
              <a:t>克洛维开创了法兰克王国王权与教权相结合的道路</a:t>
            </a:r>
            <a:endParaRPr lang="zh-CN" altLang="en-US" sz="3200" b="1" dirty="0">
              <a:solidFill>
                <a:schemeClr val="tx1"/>
              </a:solidFill>
              <a:latin typeface="楷体" panose="02010609060101010101" pitchFamily="49" charset="-122"/>
              <a:ea typeface="楷体" panose="02010609060101010101" pitchFamily="49" charset="-122"/>
            </a:endParaRPr>
          </a:p>
        </p:txBody>
      </p:sp>
    </p:spTree>
    <p:custDataLst>
      <p:tags r:id="rId2"/>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5625" y="620805"/>
            <a:ext cx="3482043" cy="584775"/>
          </a:xfrm>
          <a:prstGeom prst="rect">
            <a:avLst/>
          </a:prstGeom>
        </p:spPr>
        <p:txBody>
          <a:bodyPr wrap="none">
            <a:spAutoFit/>
          </a:bodyPr>
          <a:lstStyle/>
          <a:p>
            <a:pPr lvl="0"/>
            <a:r>
              <a:rPr lang="en-US" altLang="zh-CN" sz="3200" b="1" dirty="0">
                <a:solidFill>
                  <a:srgbClr val="000000"/>
                </a:solidFill>
                <a:latin typeface="楷体" panose="02010609060101010101" pitchFamily="49" charset="-122"/>
                <a:ea typeface="楷体" panose="02010609060101010101" pitchFamily="49" charset="-122"/>
              </a:rPr>
              <a:t>2</a:t>
            </a:r>
            <a:r>
              <a:rPr lang="en-US" altLang="zh-CN" sz="3200" b="1" dirty="0" smtClean="0">
                <a:solidFill>
                  <a:srgbClr val="000000"/>
                </a:solidFill>
                <a:latin typeface="楷体" panose="02010609060101010101" pitchFamily="49" charset="-122"/>
                <a:ea typeface="楷体" panose="02010609060101010101" pitchFamily="49" charset="-122"/>
              </a:rPr>
              <a:t>.</a:t>
            </a:r>
            <a:r>
              <a:rPr lang="zh-CN" altLang="en-US" sz="3200" b="1" dirty="0" smtClean="0">
                <a:solidFill>
                  <a:srgbClr val="000000"/>
                </a:solidFill>
                <a:latin typeface="楷体" panose="02010609060101010101" pitchFamily="49" charset="-122"/>
                <a:ea typeface="楷体" panose="02010609060101010101" pitchFamily="49" charset="-122"/>
              </a:rPr>
              <a:t>“铁锤”的故事</a:t>
            </a:r>
            <a:endParaRPr lang="zh-CN" altLang="en-US" sz="3200" b="1" dirty="0">
              <a:solidFill>
                <a:srgbClr val="000000"/>
              </a:solidFill>
              <a:latin typeface="楷体" panose="02010609060101010101" pitchFamily="49" charset="-122"/>
              <a:ea typeface="楷体" panose="02010609060101010101" pitchFamily="49" charset="-122"/>
            </a:endParaRPr>
          </a:p>
        </p:txBody>
      </p:sp>
      <p:sp>
        <p:nvSpPr>
          <p:cNvPr id="5" name="文本框 4"/>
          <p:cNvSpPr txBox="1"/>
          <p:nvPr/>
        </p:nvSpPr>
        <p:spPr>
          <a:xfrm>
            <a:off x="5449455" y="1124840"/>
            <a:ext cx="5688395" cy="5016758"/>
          </a:xfrm>
          <a:prstGeom prst="rect">
            <a:avLst/>
          </a:prstGeom>
          <a:noFill/>
        </p:spPr>
        <p:txBody>
          <a:bodyPr wrap="square" rtlCol="0">
            <a:spAutoFit/>
          </a:bodyPr>
          <a:lstStyle/>
          <a:p>
            <a:r>
              <a:rPr lang="zh-CN" altLang="en-US" sz="3200" b="1" dirty="0" smtClean="0">
                <a:solidFill>
                  <a:srgbClr val="FF0000"/>
                </a:solidFill>
                <a:latin typeface="楷体" panose="02010609060101010101" pitchFamily="49" charset="-122"/>
                <a:ea typeface="楷体" panose="02010609060101010101" pitchFamily="49" charset="-122"/>
              </a:rPr>
              <a:t>    查理</a:t>
            </a:r>
            <a:r>
              <a:rPr lang="en-US" altLang="zh-CN" sz="3200" b="1" dirty="0">
                <a:solidFill>
                  <a:srgbClr val="FF0000"/>
                </a:solidFill>
                <a:latin typeface="楷体" panose="02010609060101010101" pitchFamily="49" charset="-122"/>
                <a:ea typeface="楷体" panose="02010609060101010101" pitchFamily="49" charset="-122"/>
              </a:rPr>
              <a:t>·</a:t>
            </a:r>
            <a:r>
              <a:rPr lang="zh-CN" altLang="en-US" sz="3200" b="1" dirty="0" smtClean="0">
                <a:solidFill>
                  <a:srgbClr val="FF0000"/>
                </a:solidFill>
                <a:latin typeface="楷体" panose="02010609060101010101" pitchFamily="49" charset="-122"/>
                <a:ea typeface="楷体" panose="02010609060101010101" pitchFamily="49" charset="-122"/>
              </a:rPr>
              <a:t>马特</a:t>
            </a:r>
            <a:r>
              <a:rPr lang="zh-CN" altLang="en-US" sz="3200" b="1" dirty="0" smtClean="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688</a:t>
            </a:r>
            <a:r>
              <a:rPr lang="zh-CN" altLang="en-US" sz="3200" b="1" dirty="0">
                <a:latin typeface="楷体" panose="02010609060101010101" pitchFamily="49" charset="-122"/>
                <a:ea typeface="楷体" panose="02010609060101010101" pitchFamily="49" charset="-122"/>
              </a:rPr>
              <a:t>年</a:t>
            </a:r>
            <a:r>
              <a:rPr lang="en-US" altLang="zh-CN" sz="3200" b="1" dirty="0">
                <a:latin typeface="楷体" panose="02010609060101010101" pitchFamily="49" charset="-122"/>
                <a:ea typeface="楷体" panose="02010609060101010101" pitchFamily="49" charset="-122"/>
              </a:rPr>
              <a:t>-741</a:t>
            </a:r>
            <a:r>
              <a:rPr lang="zh-CN" altLang="en-US" sz="3200" b="1" dirty="0">
                <a:latin typeface="楷体" panose="02010609060101010101" pitchFamily="49" charset="-122"/>
                <a:ea typeface="楷体" panose="02010609060101010101" pitchFamily="49" charset="-122"/>
              </a:rPr>
              <a:t>年</a:t>
            </a:r>
            <a:r>
              <a:rPr lang="zh-CN" altLang="en-US" sz="3200" b="1" dirty="0" smtClean="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又称</a:t>
            </a:r>
            <a:r>
              <a:rPr lang="zh-CN" altLang="en-US" sz="3200" b="1" dirty="0" smtClean="0">
                <a:latin typeface="楷体" panose="02010609060101010101" pitchFamily="49" charset="-122"/>
                <a:ea typeface="楷体" panose="02010609060101010101" pitchFamily="49" charset="-122"/>
              </a:rPr>
              <a:t>“铁锤查理”，</a:t>
            </a:r>
            <a:r>
              <a:rPr lang="zh-CN" altLang="en-US" sz="3200" b="1" dirty="0">
                <a:latin typeface="楷体" panose="02010609060101010101" pitchFamily="49" charset="-122"/>
                <a:ea typeface="楷体" panose="02010609060101010101" pitchFamily="49" charset="-122"/>
              </a:rPr>
              <a:t>法兰克王国宫相，王国实权的掌握者。当时的法兰克王国，除了内部贵族叛乱之外，还有外族入侵的威胁，为了解决困境，查理</a:t>
            </a:r>
            <a:r>
              <a:rPr lang="en-US" altLang="zh-CN" sz="3200" b="1" dirty="0">
                <a:latin typeface="楷体" panose="02010609060101010101" pitchFamily="49" charset="-122"/>
                <a:ea typeface="楷体" panose="02010609060101010101" pitchFamily="49" charset="-122"/>
              </a:rPr>
              <a:t>·</a:t>
            </a:r>
            <a:r>
              <a:rPr lang="zh-CN" altLang="en-US" sz="3200" b="1" dirty="0" smtClean="0">
                <a:latin typeface="楷体" panose="02010609060101010101" pitchFamily="49" charset="-122"/>
                <a:ea typeface="楷体" panose="02010609060101010101" pitchFamily="49" charset="-122"/>
              </a:rPr>
              <a:t>马特进行了一场</a:t>
            </a:r>
            <a:r>
              <a:rPr lang="zh-CN" altLang="en-US" sz="3200" b="1" dirty="0" smtClean="0">
                <a:solidFill>
                  <a:srgbClr val="FF0000"/>
                </a:solidFill>
                <a:latin typeface="楷体" panose="02010609060101010101" pitchFamily="49" charset="-122"/>
                <a:ea typeface="楷体" panose="02010609060101010101" pitchFamily="49" charset="-122"/>
              </a:rPr>
              <a:t>国内的改革</a:t>
            </a:r>
            <a:r>
              <a:rPr lang="zh-CN" altLang="en-US" sz="3200" b="1" dirty="0" smtClean="0">
                <a:latin typeface="楷体" panose="02010609060101010101" pitchFamily="49" charset="-122"/>
                <a:ea typeface="楷体" panose="02010609060101010101" pitchFamily="49" charset="-122"/>
              </a:rPr>
              <a:t>，组建了</a:t>
            </a:r>
            <a:r>
              <a:rPr lang="zh-CN" altLang="en-US" sz="3200" b="1" dirty="0">
                <a:latin typeface="楷体" panose="02010609060101010101" pitchFamily="49" charset="-122"/>
                <a:ea typeface="楷体" panose="02010609060101010101" pitchFamily="49" charset="-122"/>
              </a:rPr>
              <a:t>一支</a:t>
            </a:r>
            <a:r>
              <a:rPr lang="zh-CN" altLang="en-US" sz="3200" b="1" dirty="0" smtClean="0">
                <a:latin typeface="楷体" panose="02010609060101010101" pitchFamily="49" charset="-122"/>
                <a:ea typeface="楷体" panose="02010609060101010101" pitchFamily="49" charset="-122"/>
              </a:rPr>
              <a:t>强大而稳定的骑兵，逐渐稳定了法兰克王国的统治。</a:t>
            </a:r>
            <a:endParaRPr lang="zh-CN" altLang="en-US" sz="3200" b="1" dirty="0">
              <a:latin typeface="楷体" panose="02010609060101010101" pitchFamily="49" charset="-122"/>
              <a:ea typeface="楷体" panose="02010609060101010101" pitchFamily="49" charset="-122"/>
            </a:endParaRPr>
          </a:p>
        </p:txBody>
      </p:sp>
      <p:pic>
        <p:nvPicPr>
          <p:cNvPr id="7" name="内容占位符 6" descr="查理马特"/>
          <p:cNvPicPr>
            <a:picLocks noGrp="1" noChangeAspect="1"/>
          </p:cNvPicPr>
          <p:nvPr>
            <p:ph idx="1"/>
          </p:nvPr>
        </p:nvPicPr>
        <p:blipFill>
          <a:blip r:embed="rId1"/>
          <a:stretch>
            <a:fillRect/>
          </a:stretch>
        </p:blipFill>
        <p:spPr>
          <a:xfrm>
            <a:off x="966635" y="1567550"/>
            <a:ext cx="3889375" cy="3860800"/>
          </a:xfrm>
          <a:prstGeom prst="ellipse">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7670" y="692785"/>
            <a:ext cx="8064500" cy="645160"/>
          </a:xfrm>
          <a:prstGeom prst="rect">
            <a:avLst/>
          </a:prstGeom>
          <a:noFill/>
          <a:ln>
            <a:noFill/>
          </a:ln>
        </p:spPr>
        <p:txBody>
          <a:bodyPr wrap="square" rtlCol="0" anchor="t">
            <a:spAutoFit/>
          </a:bodyPr>
          <a:lstStyle/>
          <a:p>
            <a:r>
              <a:rPr lang="zh-CN" altLang="en-US" sz="3600" b="1" noProof="1">
                <a:latin typeface="楷体" panose="02010609060101010101" pitchFamily="49" charset="-122"/>
                <a:ea typeface="楷体" panose="02010609060101010101" pitchFamily="49" charset="-122"/>
                <a:cs typeface="楷体" panose="02010609060101010101" pitchFamily="49" charset="-122"/>
              </a:rPr>
              <a:t>探究</a:t>
            </a:r>
            <a:r>
              <a:rPr lang="en-US" altLang="zh-CN" sz="3600" b="1" noProof="1">
                <a:latin typeface="楷体" panose="02010609060101010101" pitchFamily="49" charset="-122"/>
                <a:ea typeface="楷体" panose="02010609060101010101" pitchFamily="49" charset="-122"/>
                <a:cs typeface="楷体" panose="02010609060101010101" pitchFamily="49" charset="-122"/>
              </a:rPr>
              <a:t>1</a:t>
            </a:r>
            <a:r>
              <a:rPr lang="zh-CN" altLang="en-US" sz="3600" b="1" noProof="1">
                <a:latin typeface="楷体" panose="02010609060101010101" pitchFamily="49" charset="-122"/>
                <a:ea typeface="楷体" panose="02010609060101010101" pitchFamily="49" charset="-122"/>
                <a:cs typeface="楷体" panose="02010609060101010101" pitchFamily="49" charset="-122"/>
              </a:rPr>
              <a:t>：查</a:t>
            </a:r>
            <a:r>
              <a:rPr lang="zh-CN" altLang="en-US" sz="3600" b="1" noProof="1" smtClean="0">
                <a:latin typeface="楷体" panose="02010609060101010101" pitchFamily="49" charset="-122"/>
                <a:ea typeface="楷体" panose="02010609060101010101" pitchFamily="49" charset="-122"/>
                <a:cs typeface="楷体" panose="02010609060101010101" pitchFamily="49" charset="-122"/>
              </a:rPr>
              <a:t>理</a:t>
            </a:r>
            <a:r>
              <a:rPr lang="en-US" altLang="zh-CN" sz="3600" b="1" dirty="0">
                <a:latin typeface="楷体" panose="02010609060101010101" pitchFamily="49" charset="-122"/>
                <a:ea typeface="楷体" panose="02010609060101010101" pitchFamily="49" charset="-122"/>
                <a:cs typeface="楷体" panose="02010609060101010101" pitchFamily="49" charset="-122"/>
              </a:rPr>
              <a:t>·</a:t>
            </a:r>
            <a:r>
              <a:rPr lang="zh-CN" altLang="en-US" sz="3600" b="1" noProof="1" smtClean="0">
                <a:latin typeface="楷体" panose="02010609060101010101" pitchFamily="49" charset="-122"/>
                <a:ea typeface="楷体" panose="02010609060101010101" pitchFamily="49" charset="-122"/>
                <a:cs typeface="楷体" panose="02010609060101010101" pitchFamily="49" charset="-122"/>
              </a:rPr>
              <a:t>马特</a:t>
            </a:r>
            <a:r>
              <a:rPr lang="zh-CN" altLang="en-US" sz="3600" b="1" noProof="1">
                <a:latin typeface="楷体" panose="02010609060101010101" pitchFamily="49" charset="-122"/>
                <a:ea typeface="楷体" panose="02010609060101010101" pitchFamily="49" charset="-122"/>
                <a:cs typeface="楷体" panose="02010609060101010101" pitchFamily="49" charset="-122"/>
              </a:rPr>
              <a:t>进行了</a:t>
            </a:r>
            <a:r>
              <a:rPr lang="zh-CN" altLang="en-US" sz="3600" b="1" noProof="1" smtClean="0">
                <a:solidFill>
                  <a:srgbClr val="FF0000"/>
                </a:solidFill>
                <a:latin typeface="楷体" panose="02010609060101010101" pitchFamily="49" charset="-122"/>
                <a:ea typeface="楷体" panose="02010609060101010101" pitchFamily="49" charset="-122"/>
                <a:cs typeface="楷体" panose="02010609060101010101" pitchFamily="49" charset="-122"/>
              </a:rPr>
              <a:t>怎样的改革</a:t>
            </a:r>
            <a:r>
              <a:rPr lang="zh-CN" altLang="en-US" sz="3600" b="1" noProof="1">
                <a:latin typeface="楷体" panose="02010609060101010101" pitchFamily="49" charset="-122"/>
                <a:ea typeface="楷体" panose="02010609060101010101" pitchFamily="49" charset="-122"/>
                <a:cs typeface="楷体" panose="02010609060101010101" pitchFamily="49" charset="-122"/>
              </a:rPr>
              <a:t>？</a:t>
            </a:r>
            <a:endParaRPr lang="zh-CN" altLang="en-US" sz="3600" b="1" noProof="1">
              <a:latin typeface="楷体" panose="02010609060101010101" pitchFamily="49" charset="-122"/>
              <a:ea typeface="楷体" panose="02010609060101010101" pitchFamily="49" charset="-122"/>
              <a:cs typeface="楷体" panose="02010609060101010101" pitchFamily="49" charset="-122"/>
            </a:endParaRPr>
          </a:p>
        </p:txBody>
      </p:sp>
      <p:sp>
        <p:nvSpPr>
          <p:cNvPr id="2" name="文本框 1"/>
          <p:cNvSpPr txBox="1"/>
          <p:nvPr/>
        </p:nvSpPr>
        <p:spPr>
          <a:xfrm>
            <a:off x="1724025" y="2123758"/>
            <a:ext cx="5875338" cy="582612"/>
          </a:xfrm>
          <a:prstGeom prst="rect">
            <a:avLst/>
          </a:prstGeom>
          <a:noFill/>
          <a:ln w="9525">
            <a:noFill/>
          </a:ln>
        </p:spPr>
        <p:txBody>
          <a:bodyPr wrap="square" anchor="t">
            <a:spAutoFit/>
          </a:bodyPr>
          <a:lstStyle/>
          <a:p>
            <a:r>
              <a:rPr lang="zh-CN" altLang="en-US" sz="3200" b="1" dirty="0">
                <a:latin typeface="楷体" panose="02010609060101010101" pitchFamily="49" charset="-122"/>
                <a:ea typeface="楷体" panose="02010609060101010101" pitchFamily="49" charset="-122"/>
              </a:rPr>
              <a:t>改</a:t>
            </a:r>
            <a:r>
              <a:rPr lang="zh-CN" altLang="en-US" sz="3200" b="1" dirty="0">
                <a:solidFill>
                  <a:srgbClr val="FF0000"/>
                </a:solidFill>
                <a:latin typeface="楷体" panose="02010609060101010101" pitchFamily="49" charset="-122"/>
                <a:ea typeface="楷体" panose="02010609060101010101" pitchFamily="49" charset="-122"/>
              </a:rPr>
              <a:t>无偿</a:t>
            </a:r>
            <a:r>
              <a:rPr lang="zh-CN" altLang="en-US" sz="3200" b="1" dirty="0">
                <a:latin typeface="楷体" panose="02010609060101010101" pitchFamily="49" charset="-122"/>
                <a:ea typeface="楷体" panose="02010609060101010101" pitchFamily="49" charset="-122"/>
              </a:rPr>
              <a:t>赏赐土地为</a:t>
            </a:r>
            <a:r>
              <a:rPr lang="zh-CN" altLang="en-US" sz="3200" b="1" dirty="0">
                <a:solidFill>
                  <a:srgbClr val="FF0000"/>
                </a:solidFill>
                <a:latin typeface="楷体" panose="02010609060101010101" pitchFamily="49" charset="-122"/>
                <a:ea typeface="楷体" panose="02010609060101010101" pitchFamily="49" charset="-122"/>
              </a:rPr>
              <a:t>有偿</a:t>
            </a:r>
            <a:r>
              <a:rPr lang="zh-CN" altLang="en-US" sz="3200" b="1" dirty="0">
                <a:latin typeface="楷体" panose="02010609060101010101" pitchFamily="49" charset="-122"/>
                <a:ea typeface="楷体" panose="02010609060101010101" pitchFamily="49" charset="-122"/>
              </a:rPr>
              <a:t>赏赐</a:t>
            </a:r>
            <a:endParaRPr lang="zh-CN" altLang="en-US" sz="3200" b="1" dirty="0">
              <a:latin typeface="楷体" panose="02010609060101010101" pitchFamily="49" charset="-122"/>
              <a:ea typeface="楷体" panose="02010609060101010101" pitchFamily="49" charset="-122"/>
            </a:endParaRPr>
          </a:p>
        </p:txBody>
      </p:sp>
      <p:sp>
        <p:nvSpPr>
          <p:cNvPr id="3" name="文本框 2"/>
          <p:cNvSpPr txBox="1"/>
          <p:nvPr/>
        </p:nvSpPr>
        <p:spPr>
          <a:xfrm>
            <a:off x="1695450" y="2944496"/>
            <a:ext cx="10025063" cy="582613"/>
          </a:xfrm>
          <a:prstGeom prst="rect">
            <a:avLst/>
          </a:prstGeom>
          <a:noFill/>
          <a:ln w="9525">
            <a:noFill/>
          </a:ln>
        </p:spPr>
        <p:txBody>
          <a:bodyPr wrap="square" anchor="t">
            <a:spAutoFit/>
          </a:bodyPr>
          <a:lstStyle/>
          <a:p>
            <a:r>
              <a:rPr lang="zh-CN" altLang="en-US" sz="3200" b="1" dirty="0">
                <a:latin typeface="楷体" panose="02010609060101010101" pitchFamily="49" charset="-122"/>
                <a:ea typeface="楷体" panose="02010609060101010101" pitchFamily="49" charset="-122"/>
              </a:rPr>
              <a:t>赐地的人成为   </a:t>
            </a:r>
            <a:endParaRPr lang="zh-CN" altLang="en-US" sz="3200" b="1" dirty="0">
              <a:latin typeface="楷体" panose="02010609060101010101" pitchFamily="49" charset="-122"/>
              <a:ea typeface="楷体" panose="02010609060101010101" pitchFamily="49" charset="-122"/>
            </a:endParaRPr>
          </a:p>
        </p:txBody>
      </p:sp>
      <p:sp>
        <p:nvSpPr>
          <p:cNvPr id="4" name="文本框 3"/>
          <p:cNvSpPr txBox="1"/>
          <p:nvPr/>
        </p:nvSpPr>
        <p:spPr>
          <a:xfrm>
            <a:off x="4295875" y="2944496"/>
            <a:ext cx="2565400" cy="584775"/>
          </a:xfrm>
          <a:prstGeom prst="rect">
            <a:avLst/>
          </a:prstGeom>
          <a:noFill/>
          <a:ln w="9525">
            <a:noFill/>
          </a:ln>
        </p:spPr>
        <p:txBody>
          <a:bodyPr wrap="square" anchor="t">
            <a:spAutoFit/>
          </a:bodyPr>
          <a:lstStyle/>
          <a:p>
            <a:r>
              <a:rPr lang="zh-CN" altLang="en-US" sz="3200" b="1" dirty="0">
                <a:solidFill>
                  <a:srgbClr val="FF0000"/>
                </a:solidFill>
                <a:latin typeface="楷体" panose="02010609060101010101" pitchFamily="49" charset="-122"/>
                <a:ea typeface="楷体" panose="02010609060101010101" pitchFamily="49" charset="-122"/>
              </a:rPr>
              <a:t>封君</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6" name="文本框 5"/>
          <p:cNvSpPr txBox="1"/>
          <p:nvPr/>
        </p:nvSpPr>
        <p:spPr>
          <a:xfrm>
            <a:off x="5032375" y="3719830"/>
            <a:ext cx="2566988" cy="584775"/>
          </a:xfrm>
          <a:prstGeom prst="rect">
            <a:avLst/>
          </a:prstGeom>
          <a:noFill/>
          <a:ln w="9525">
            <a:noFill/>
          </a:ln>
        </p:spPr>
        <p:txBody>
          <a:bodyPr wrap="square" anchor="t">
            <a:spAutoFit/>
          </a:bodyPr>
          <a:lstStyle/>
          <a:p>
            <a:r>
              <a:rPr lang="zh-CN" altLang="en-US" sz="3200" b="1" dirty="0">
                <a:solidFill>
                  <a:srgbClr val="FF0000"/>
                </a:solidFill>
                <a:latin typeface="楷体" panose="02010609060101010101" pitchFamily="49" charset="-122"/>
                <a:ea typeface="楷体" panose="02010609060101010101" pitchFamily="49" charset="-122"/>
              </a:rPr>
              <a:t>封臣</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9" name="文本框 8"/>
          <p:cNvSpPr txBox="1"/>
          <p:nvPr/>
        </p:nvSpPr>
        <p:spPr>
          <a:xfrm>
            <a:off x="1695450" y="3720405"/>
            <a:ext cx="3765550" cy="584200"/>
          </a:xfrm>
          <a:prstGeom prst="rect">
            <a:avLst/>
          </a:prstGeom>
          <a:noFill/>
          <a:ln w="9525">
            <a:noFill/>
          </a:ln>
        </p:spPr>
        <p:txBody>
          <a:bodyPr wrap="square" anchor="t">
            <a:spAutoFit/>
          </a:bodyPr>
          <a:lstStyle/>
          <a:p>
            <a:r>
              <a:rPr lang="zh-CN" altLang="en-US" sz="3200" b="1" dirty="0">
                <a:latin typeface="楷体" panose="02010609060101010101" pitchFamily="49" charset="-122"/>
                <a:ea typeface="楷体" panose="02010609060101010101" pitchFamily="49" charset="-122"/>
                <a:sym typeface="宋体" panose="02010600030101010101" pitchFamily="2" charset="-122"/>
              </a:rPr>
              <a:t>接受封地的人成为</a:t>
            </a:r>
            <a:endParaRPr lang="zh-CN" altLang="en-US" sz="3200" b="1" dirty="0">
              <a:latin typeface="楷体" panose="02010609060101010101" pitchFamily="49" charset="-122"/>
              <a:ea typeface="楷体" panose="02010609060101010101" pitchFamily="49" charset="-122"/>
              <a:sym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1" descr="CD0A462F0EF5F98C61672BF23706B51E"/>
          <p:cNvPicPr>
            <a:picLocks noChangeAspect="1"/>
          </p:cNvPicPr>
          <p:nvPr/>
        </p:nvPicPr>
        <p:blipFill>
          <a:blip r:embed="rId1"/>
          <a:stretch>
            <a:fillRect/>
          </a:stretch>
        </p:blipFill>
        <p:spPr>
          <a:xfrm>
            <a:off x="505460" y="443230"/>
            <a:ext cx="4457065" cy="3879215"/>
          </a:xfrm>
          <a:prstGeom prst="rect">
            <a:avLst/>
          </a:prstGeom>
          <a:noFill/>
          <a:ln w="9525">
            <a:noFill/>
          </a:ln>
        </p:spPr>
      </p:pic>
      <p:sp>
        <p:nvSpPr>
          <p:cNvPr id="40964" name="文本框 4"/>
          <p:cNvSpPr txBox="1"/>
          <p:nvPr/>
        </p:nvSpPr>
        <p:spPr>
          <a:xfrm>
            <a:off x="1" y="4837748"/>
            <a:ext cx="5323840" cy="584200"/>
          </a:xfrm>
          <a:prstGeom prst="rect">
            <a:avLst/>
          </a:prstGeom>
          <a:noFill/>
          <a:ln w="9525">
            <a:noFill/>
          </a:ln>
        </p:spPr>
        <p:txBody>
          <a:bodyPr wrap="square" anchor="t">
            <a:spAutoFit/>
          </a:bodyPr>
          <a:lstStyle/>
          <a:p>
            <a:pPr algn="ctr"/>
            <a:r>
              <a:rPr lang="zh-CN" altLang="en-US" sz="3200" b="1" dirty="0">
                <a:latin typeface="楷体" panose="02010609060101010101" pitchFamily="49" charset="-122"/>
                <a:ea typeface="楷体" panose="02010609060101010101" pitchFamily="49" charset="-122"/>
              </a:rPr>
              <a:t>缔结封君封臣关系的仪式</a:t>
            </a:r>
            <a:endParaRPr lang="zh-CN" altLang="en-US" sz="3200" b="1" dirty="0">
              <a:latin typeface="楷体" panose="02010609060101010101" pitchFamily="49" charset="-122"/>
              <a:ea typeface="楷体" panose="02010609060101010101" pitchFamily="49" charset="-122"/>
            </a:endParaRPr>
          </a:p>
        </p:txBody>
      </p:sp>
      <p:sp>
        <p:nvSpPr>
          <p:cNvPr id="3" name="文本框 2"/>
          <p:cNvSpPr txBox="1"/>
          <p:nvPr/>
        </p:nvSpPr>
        <p:spPr>
          <a:xfrm>
            <a:off x="5383530" y="443230"/>
            <a:ext cx="6090285" cy="5536565"/>
          </a:xfrm>
          <a:prstGeom prst="rect">
            <a:avLst/>
          </a:prstGeom>
          <a:solidFill>
            <a:schemeClr val="accent1">
              <a:lumMod val="60000"/>
              <a:lumOff val="40000"/>
            </a:schemeClr>
          </a:solidFill>
          <a:ln w="9525">
            <a:solidFill>
              <a:schemeClr val="tx2"/>
            </a:solidFill>
          </a:ln>
        </p:spPr>
        <p:txBody>
          <a:bodyPr wrap="square" anchor="t">
            <a:spAutoFit/>
          </a:bodyPr>
          <a:p>
            <a:pPr fontAlgn="auto">
              <a:lnSpc>
                <a:spcPts val="3860"/>
              </a:lnSpc>
            </a:pPr>
            <a:r>
              <a:rPr lang="zh-CN" altLang="en-US" sz="3200" smtClean="0">
                <a:solidFill>
                  <a:srgbClr val="C00000"/>
                </a:solidFill>
                <a:effectLst/>
                <a:latin typeface="楷体" panose="02010609060101010101" pitchFamily="49" charset="-122"/>
                <a:ea typeface="楷体" panose="02010609060101010101" pitchFamily="49" charset="-122"/>
                <a:sym typeface="+mn-ea"/>
              </a:rPr>
              <a:t>封臣</a:t>
            </a:r>
            <a:r>
              <a:rPr lang="zh-CN" altLang="en-US" sz="3200" smtClean="0">
                <a:effectLst/>
                <a:latin typeface="楷体" panose="02010609060101010101" pitchFamily="49" charset="-122"/>
                <a:ea typeface="楷体" panose="02010609060101010101" pitchFamily="49" charset="-122"/>
                <a:sym typeface="+mn-ea"/>
              </a:rPr>
              <a:t>（解下武器，脱帽，下跪，双手放在封君合拢的手掌之中）：</a:t>
            </a:r>
            <a:endParaRPr lang="en-US" altLang="zh-CN" sz="3200" strike="noStrike" noProof="1" smtClean="0">
              <a:solidFill>
                <a:schemeClr val="tx1"/>
              </a:solidFill>
              <a:effectLst/>
              <a:latin typeface="楷体" panose="02010609060101010101" pitchFamily="49" charset="-122"/>
              <a:ea typeface="楷体" panose="02010609060101010101" pitchFamily="49" charset="-122"/>
            </a:endParaRPr>
          </a:p>
          <a:p>
            <a:pPr fontAlgn="auto">
              <a:lnSpc>
                <a:spcPts val="3860"/>
              </a:lnSpc>
            </a:pPr>
            <a:r>
              <a:rPr lang="zh-CN" altLang="en-US" sz="3200" smtClean="0">
                <a:effectLst/>
                <a:latin typeface="楷体" panose="02010609060101010101" pitchFamily="49" charset="-122"/>
                <a:ea typeface="楷体" panose="02010609060101010101" pitchFamily="49" charset="-122"/>
                <a:sym typeface="+mn-ea"/>
              </a:rPr>
              <a:t>阁下，我是您的人了。</a:t>
            </a:r>
            <a:endParaRPr lang="en-US" altLang="zh-CN" sz="3200" strike="noStrike" noProof="1" smtClean="0">
              <a:solidFill>
                <a:schemeClr val="tx1"/>
              </a:solidFill>
              <a:effectLst/>
              <a:latin typeface="楷体" panose="02010609060101010101" pitchFamily="49" charset="-122"/>
              <a:ea typeface="楷体" panose="02010609060101010101" pitchFamily="49" charset="-122"/>
            </a:endParaRPr>
          </a:p>
          <a:p>
            <a:pPr fontAlgn="auto">
              <a:lnSpc>
                <a:spcPts val="3860"/>
              </a:lnSpc>
            </a:pPr>
            <a:r>
              <a:rPr lang="zh-CN" altLang="en-US" sz="3200" smtClean="0">
                <a:solidFill>
                  <a:srgbClr val="C00000"/>
                </a:solidFill>
                <a:effectLst/>
                <a:latin typeface="楷体" panose="02010609060101010101" pitchFamily="49" charset="-122"/>
                <a:ea typeface="楷体" panose="02010609060101010101" pitchFamily="49" charset="-122"/>
                <a:sym typeface="+mn-ea"/>
              </a:rPr>
              <a:t>封臣</a:t>
            </a:r>
            <a:r>
              <a:rPr lang="zh-CN" altLang="en-US" sz="3200" smtClean="0">
                <a:effectLst/>
                <a:latin typeface="楷体" panose="02010609060101010101" pitchFamily="49" charset="-122"/>
                <a:ea typeface="楷体" panose="02010609060101010101" pitchFamily="49" charset="-122"/>
                <a:sym typeface="+mn-ea"/>
              </a:rPr>
              <a:t>（作发誓状）：从现在起，我将像一个封臣对封君那样真诚无欺地效忠于您。</a:t>
            </a:r>
            <a:endParaRPr lang="en-US" altLang="zh-CN" sz="3200" strike="noStrike" noProof="1">
              <a:solidFill>
                <a:schemeClr val="tx1"/>
              </a:solidFill>
              <a:effectLst/>
              <a:latin typeface="楷体" panose="02010609060101010101" pitchFamily="49" charset="-122"/>
              <a:ea typeface="楷体" panose="02010609060101010101" pitchFamily="49" charset="-122"/>
            </a:endParaRPr>
          </a:p>
          <a:p>
            <a:pPr fontAlgn="auto">
              <a:lnSpc>
                <a:spcPts val="3860"/>
              </a:lnSpc>
            </a:pPr>
            <a:r>
              <a:rPr lang="zh-CN" altLang="en-US" sz="3200" smtClean="0">
                <a:solidFill>
                  <a:srgbClr val="C00000"/>
                </a:solidFill>
                <a:effectLst/>
                <a:latin typeface="楷体" panose="02010609060101010101" pitchFamily="49" charset="-122"/>
                <a:ea typeface="楷体" panose="02010609060101010101" pitchFamily="49" charset="-122"/>
                <a:sym typeface="+mn-ea"/>
              </a:rPr>
              <a:t>封君</a:t>
            </a:r>
            <a:r>
              <a:rPr lang="zh-CN" altLang="en-US" sz="3200" smtClean="0">
                <a:effectLst/>
                <a:latin typeface="楷体" panose="02010609060101010101" pitchFamily="49" charset="-122"/>
                <a:ea typeface="楷体" panose="02010609060101010101" pitchFamily="49" charset="-122"/>
                <a:sym typeface="+mn-ea"/>
              </a:rPr>
              <a:t>（拉起封臣，亲吻他的脸颊）：我的封臣，我会尽我所能保护你。（将象征分封的信物交给封臣）</a:t>
            </a:r>
            <a:endParaRPr lang="zh-CN" altLang="en-US" sz="3200" strike="noStrike" noProof="1" smtClean="0">
              <a:solidFill>
                <a:schemeClr val="tx1"/>
              </a:solidFill>
              <a:effectLst/>
              <a:latin typeface="楷体" panose="02010609060101010101" pitchFamily="49" charset="-122"/>
              <a:ea typeface="楷体" panose="02010609060101010101" pitchFamily="49" charset="-122"/>
            </a:endParaRPr>
          </a:p>
          <a:p>
            <a:pPr fontAlgn="auto">
              <a:lnSpc>
                <a:spcPts val="3860"/>
              </a:lnSpc>
            </a:pPr>
            <a:endParaRPr lang="zh-CN" altLang="en-US" sz="3200" b="1" dirty="0">
              <a:solidFill>
                <a:schemeClr val="tx1"/>
              </a:solidFill>
              <a:latin typeface="楷体" panose="02010609060101010101" pitchFamily="49" charset="-122"/>
              <a:ea typeface="楷体" panose="02010609060101010101" pitchFamily="49" charset="-122"/>
            </a:endParaRPr>
          </a:p>
        </p:txBody>
      </p:sp>
      <p:sp>
        <p:nvSpPr>
          <p:cNvPr id="2" name="文本框 1"/>
          <p:cNvSpPr txBox="1"/>
          <p:nvPr/>
        </p:nvSpPr>
        <p:spPr>
          <a:xfrm>
            <a:off x="5366385" y="5422265"/>
            <a:ext cx="6278880" cy="460375"/>
          </a:xfrm>
          <a:prstGeom prst="rect">
            <a:avLst/>
          </a:prstGeom>
          <a:noFill/>
        </p:spPr>
        <p:txBody>
          <a:bodyPr wrap="none" rtlCol="0" anchor="t">
            <a:spAutoFit/>
          </a:bodyPr>
          <a:p>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比</a:t>
            </a:r>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弗朗索瓦</a:t>
            </a:r>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冈绍夫</a:t>
            </a:r>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何为封建主义</a:t>
            </a:r>
            <a:r>
              <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400" dirty="0">
              <a:solidFill>
                <a:srgbClr val="00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内容占位符 8"/>
          <p:cNvPicPr>
            <a:picLocks noGrp="1" noChangeAspect="1"/>
          </p:cNvPicPr>
          <p:nvPr>
            <p:ph sz="half" idx="1"/>
          </p:nvPr>
        </p:nvPicPr>
        <p:blipFill>
          <a:blip r:embed="rId1"/>
          <a:stretch>
            <a:fillRect/>
          </a:stretch>
        </p:blipFill>
        <p:spPr>
          <a:xfrm>
            <a:off x="6822440" y="1057275"/>
            <a:ext cx="4970780" cy="4300855"/>
          </a:xfrm>
        </p:spPr>
      </p:pic>
      <p:sp>
        <p:nvSpPr>
          <p:cNvPr id="41986" name="文本框 11"/>
          <p:cNvSpPr txBox="1"/>
          <p:nvPr/>
        </p:nvSpPr>
        <p:spPr>
          <a:xfrm>
            <a:off x="479610" y="1639252"/>
            <a:ext cx="7380605" cy="1568450"/>
          </a:xfrm>
          <a:prstGeom prst="rect">
            <a:avLst/>
          </a:prstGeom>
          <a:noFill/>
          <a:ln w="9525">
            <a:noFill/>
          </a:ln>
        </p:spPr>
        <p:txBody>
          <a:bodyPr wrap="square" anchor="t">
            <a:spAutoFit/>
          </a:bodyPr>
          <a:lstStyle/>
          <a:p>
            <a:r>
              <a:rPr lang="en-US" altLang="zh-CN" sz="3200" b="1" dirty="0">
                <a:latin typeface="楷体" panose="02010609060101010101" pitchFamily="49" charset="-122"/>
                <a:ea typeface="楷体" panose="02010609060101010101" pitchFamily="49" charset="-122"/>
                <a:sym typeface="宋体" panose="02010600030101010101" pitchFamily="2" charset="-122"/>
              </a:rPr>
              <a:t>1.</a:t>
            </a:r>
            <a:r>
              <a:rPr lang="zh-CN" altLang="en-US" sz="3200" b="1" dirty="0">
                <a:latin typeface="楷体" panose="02010609060101010101" pitchFamily="49" charset="-122"/>
                <a:ea typeface="楷体" panose="02010609060101010101" pitchFamily="49" charset="-122"/>
                <a:sym typeface="宋体" panose="02010600030101010101" pitchFamily="2" charset="-122"/>
              </a:rPr>
              <a:t>封君与封臣分别有怎样的</a:t>
            </a:r>
            <a:r>
              <a:rPr lang="zh-CN" altLang="en-US" sz="3200" b="1" dirty="0">
                <a:solidFill>
                  <a:srgbClr val="FF0000"/>
                </a:solidFill>
                <a:latin typeface="楷体" panose="02010609060101010101" pitchFamily="49" charset="-122"/>
                <a:ea typeface="楷体" panose="02010609060101010101" pitchFamily="49" charset="-122"/>
                <a:sym typeface="宋体" panose="02010600030101010101" pitchFamily="2" charset="-122"/>
              </a:rPr>
              <a:t>权利和义务？</a:t>
            </a:r>
            <a:endParaRPr lang="zh-CN" altLang="en-US" sz="3200" b="1" dirty="0">
              <a:solidFill>
                <a:srgbClr val="FF0000"/>
              </a:solidFill>
              <a:latin typeface="楷体" panose="02010609060101010101" pitchFamily="49" charset="-122"/>
              <a:ea typeface="楷体" panose="02010609060101010101" pitchFamily="49" charset="-122"/>
              <a:sym typeface="宋体" panose="02010600030101010101" pitchFamily="2" charset="-122"/>
            </a:endParaRPr>
          </a:p>
          <a:p>
            <a:r>
              <a:rPr lang="en-US" altLang="zh-CN" sz="3200" b="1" dirty="0">
                <a:latin typeface="楷体" panose="02010609060101010101" pitchFamily="49" charset="-122"/>
                <a:ea typeface="楷体" panose="02010609060101010101" pitchFamily="49" charset="-122"/>
                <a:sym typeface="宋体" panose="02010600030101010101" pitchFamily="2" charset="-122"/>
              </a:rPr>
              <a:t>2.</a:t>
            </a:r>
            <a:r>
              <a:rPr lang="zh-CN" altLang="en-US" sz="3200" b="1" dirty="0">
                <a:latin typeface="楷体" panose="02010609060101010101" pitchFamily="49" charset="-122"/>
                <a:ea typeface="楷体" panose="02010609060101010101" pitchFamily="49" charset="-122"/>
                <a:sym typeface="宋体" panose="02010600030101010101" pitchFamily="2" charset="-122"/>
              </a:rPr>
              <a:t>封君与封臣关系的</a:t>
            </a:r>
            <a:r>
              <a:rPr lang="zh-CN" altLang="en-US" sz="3200" b="1" dirty="0">
                <a:solidFill>
                  <a:srgbClr val="FF0000"/>
                </a:solidFill>
                <a:latin typeface="楷体" panose="02010609060101010101" pitchFamily="49" charset="-122"/>
                <a:ea typeface="楷体" panose="02010609060101010101" pitchFamily="49" charset="-122"/>
                <a:sym typeface="宋体" panose="02010600030101010101" pitchFamily="2" charset="-122"/>
              </a:rPr>
              <a:t>纽带</a:t>
            </a:r>
            <a:r>
              <a:rPr lang="zh-CN" altLang="en-US" sz="3200" b="1" dirty="0">
                <a:latin typeface="楷体" panose="02010609060101010101" pitchFamily="49" charset="-122"/>
                <a:ea typeface="楷体" panose="02010609060101010101" pitchFamily="49" charset="-122"/>
                <a:sym typeface="宋体" panose="02010600030101010101" pitchFamily="2" charset="-122"/>
              </a:rPr>
              <a:t>是什么？</a:t>
            </a:r>
            <a:endParaRPr lang="zh-CN" altLang="en-US" sz="3200" b="1" dirty="0">
              <a:latin typeface="楷体" panose="02010609060101010101" pitchFamily="49" charset="-122"/>
              <a:ea typeface="楷体" panose="02010609060101010101" pitchFamily="49" charset="-122"/>
              <a:sym typeface="宋体" panose="02010600030101010101" pitchFamily="2" charset="-122"/>
            </a:endParaRPr>
          </a:p>
          <a:p>
            <a:r>
              <a:rPr lang="en-US" altLang="zh-CN" sz="3200" b="1" dirty="0">
                <a:latin typeface="楷体" panose="02010609060101010101" pitchFamily="49" charset="-122"/>
                <a:ea typeface="楷体" panose="02010609060101010101" pitchFamily="49" charset="-122"/>
                <a:sym typeface="宋体" panose="02010600030101010101" pitchFamily="2" charset="-122"/>
              </a:rPr>
              <a:t>3.</a:t>
            </a:r>
            <a:r>
              <a:rPr lang="zh-CN" altLang="en-US" sz="3200" b="1" dirty="0">
                <a:latin typeface="楷体" panose="02010609060101010101" pitchFamily="49" charset="-122"/>
                <a:ea typeface="楷体" panose="02010609060101010101" pitchFamily="49" charset="-122"/>
                <a:sym typeface="宋体" panose="02010600030101010101" pitchFamily="2" charset="-122"/>
              </a:rPr>
              <a:t>封君与封臣的关系有何</a:t>
            </a:r>
            <a:r>
              <a:rPr lang="zh-CN" altLang="en-US" sz="3200" b="1" dirty="0">
                <a:solidFill>
                  <a:srgbClr val="FF0000"/>
                </a:solidFill>
                <a:latin typeface="楷体" panose="02010609060101010101" pitchFamily="49" charset="-122"/>
                <a:ea typeface="楷体" panose="02010609060101010101" pitchFamily="49" charset="-122"/>
                <a:sym typeface="宋体" panose="02010600030101010101" pitchFamily="2" charset="-122"/>
              </a:rPr>
              <a:t>特点</a:t>
            </a:r>
            <a:r>
              <a:rPr lang="zh-CN" altLang="en-US" sz="3200" b="1" dirty="0">
                <a:latin typeface="楷体" panose="02010609060101010101" pitchFamily="49" charset="-122"/>
                <a:ea typeface="楷体" panose="02010609060101010101" pitchFamily="49" charset="-122"/>
                <a:sym typeface="宋体" panose="02010600030101010101" pitchFamily="2" charset="-122"/>
              </a:rPr>
              <a:t>？</a:t>
            </a:r>
            <a:endParaRPr lang="zh-CN" altLang="en-US" sz="3200" b="1" dirty="0">
              <a:latin typeface="楷体" panose="02010609060101010101" pitchFamily="49" charset="-122"/>
              <a:ea typeface="楷体" panose="02010609060101010101" pitchFamily="49" charset="-122"/>
              <a:sym typeface="宋体" panose="02010600030101010101" pitchFamily="2" charset="-122"/>
            </a:endParaRPr>
          </a:p>
        </p:txBody>
      </p:sp>
      <p:sp>
        <p:nvSpPr>
          <p:cNvPr id="5" name="矩形 4"/>
          <p:cNvSpPr/>
          <p:nvPr/>
        </p:nvSpPr>
        <p:spPr>
          <a:xfrm>
            <a:off x="479425" y="621030"/>
            <a:ext cx="5534660" cy="645160"/>
          </a:xfrm>
          <a:prstGeom prst="rect">
            <a:avLst/>
          </a:prstGeom>
          <a:noFill/>
          <a:ln>
            <a:noFill/>
          </a:ln>
        </p:spPr>
        <p:txBody>
          <a:bodyPr wrap="square" rtlCol="0" anchor="t">
            <a:spAutoFit/>
            <a:scene3d>
              <a:camera prst="orthographicFront"/>
              <a:lightRig rig="threePt" dir="t"/>
            </a:scene3d>
          </a:bodyPr>
          <a:lstStyle/>
          <a:p>
            <a:pPr algn="l" fontAlgn="base"/>
            <a:r>
              <a:rPr lang="zh-CN" altLang="en-US" sz="3600" strike="noStrike" noProof="1" smtClean="0">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探究</a:t>
            </a:r>
            <a:r>
              <a:rPr lang="en-US" altLang="zh-CN" sz="3600" strike="noStrike" noProof="1" smtClean="0">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2</a:t>
            </a:r>
            <a:r>
              <a:rPr lang="zh-CN" altLang="en-US" sz="3600" strike="noStrike" noProof="1" smtClean="0">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a:t>
            </a:r>
            <a:r>
              <a:rPr lang="zh-CN" altLang="en-US" sz="3600" strike="noStrike" noProof="1">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改革后的</a:t>
            </a:r>
            <a:r>
              <a:rPr lang="zh-CN" altLang="en-US" sz="3600" strike="noStrike" noProof="1">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君与臣</a:t>
            </a:r>
            <a:endParaRPr lang="zh-CN" altLang="en-US" sz="3600" strike="noStrike" noProof="1">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endParaRPr>
          </a:p>
        </p:txBody>
      </p:sp>
      <p:sp>
        <p:nvSpPr>
          <p:cNvPr id="15" name="矩形 14"/>
          <p:cNvSpPr/>
          <p:nvPr/>
        </p:nvSpPr>
        <p:spPr>
          <a:xfrm>
            <a:off x="6781800" y="5586730"/>
            <a:ext cx="4653280" cy="583565"/>
          </a:xfrm>
          <a:prstGeom prst="rect">
            <a:avLst/>
          </a:prstGeom>
          <a:noFill/>
          <a:ln>
            <a:noFill/>
          </a:ln>
        </p:spPr>
        <p:txBody>
          <a:bodyPr wrap="none">
            <a:spAutoFit/>
            <a:scene3d>
              <a:camera prst="orthographicFront"/>
              <a:lightRig rig="threePt" dir="t"/>
            </a:scene3d>
          </a:bodyPr>
          <a:lstStyle/>
          <a:p>
            <a:pPr algn="ctr" fontAlgn="auto">
              <a:spcBef>
                <a:spcPts val="0"/>
              </a:spcBef>
              <a:spcAft>
                <a:spcPts val="0"/>
              </a:spcAft>
              <a:defRPr/>
            </a:pPr>
            <a:r>
              <a:rPr lang="zh-CN" altLang="en-US" sz="3200" strike="noStrike" noProof="1">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cs typeface="+mn-cs"/>
              </a:rPr>
              <a:t>西欧封建等级制度示意图</a:t>
            </a:r>
            <a:endParaRPr lang="zh-CN" altLang="en-US" sz="3200" strike="noStrike" noProof="1">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endParaRP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文本框 11"/>
          <p:cNvSpPr txBox="1"/>
          <p:nvPr/>
        </p:nvSpPr>
        <p:spPr>
          <a:xfrm>
            <a:off x="428625" y="1014095"/>
            <a:ext cx="6904038" cy="3107690"/>
          </a:xfrm>
          <a:prstGeom prst="rect">
            <a:avLst/>
          </a:prstGeom>
          <a:noFill/>
          <a:ln w="9525">
            <a:noFill/>
          </a:ln>
        </p:spPr>
        <p:txBody>
          <a:bodyPr wrap="square" anchor="t">
            <a:spAutoFit/>
          </a:bodyPr>
          <a:lstStyle/>
          <a:p>
            <a:endParaRPr lang="en-US" altLang="zh-CN" sz="2800" b="1" dirty="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r>
              <a:rPr lang="en-US" altLang="zh-CN" sz="2800" b="1" dirty="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1.</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封君与封臣分别有怎样的权利和义务？</a:t>
            </a:r>
            <a:endParaRPr lang="zh-CN" altLang="en-US" sz="2800" b="1" dirty="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endParaRPr lang="zh-CN" altLang="en-US" sz="2800" b="1" dirty="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endParaRPr lang="zh-CN" altLang="en-US" sz="2800" b="1" dirty="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r>
              <a:rPr lang="en-US" altLang="zh-CN" sz="2800" b="1" dirty="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2.</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封君与封臣关系的纽带是什么？</a:t>
            </a:r>
            <a:endParaRPr lang="zh-CN" altLang="en-US" sz="2800" b="1" dirty="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endParaRPr lang="zh-CN" altLang="en-US" sz="2800" b="1" dirty="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a:p>
            <a:r>
              <a:rPr lang="en-US" altLang="zh-CN" sz="2800" b="1" dirty="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3.</a:t>
            </a:r>
            <a:r>
              <a:rPr lang="zh-CN" altLang="en-US" sz="2800" b="1" dirty="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rPr>
              <a:t>封君与封臣的关系有何特点？</a:t>
            </a:r>
            <a:endParaRPr lang="zh-CN" altLang="en-US" sz="2800" b="1" dirty="0">
              <a:latin typeface="楷体" panose="02010609060101010101" pitchFamily="49" charset="-122"/>
              <a:ea typeface="楷体" panose="02010609060101010101" pitchFamily="49" charset="-122"/>
              <a:cs typeface="楷体" panose="02010609060101010101" pitchFamily="49" charset="-122"/>
              <a:sym typeface="宋体" panose="02010600030101010101" pitchFamily="2" charset="-122"/>
            </a:endParaRPr>
          </a:p>
        </p:txBody>
      </p:sp>
      <p:sp>
        <p:nvSpPr>
          <p:cNvPr id="100" name="文本框 99"/>
          <p:cNvSpPr txBox="1"/>
          <p:nvPr/>
        </p:nvSpPr>
        <p:spPr>
          <a:xfrm>
            <a:off x="714375" y="5379085"/>
            <a:ext cx="6062663" cy="584200"/>
          </a:xfrm>
          <a:prstGeom prst="rect">
            <a:avLst/>
          </a:prstGeom>
          <a:noFill/>
          <a:ln w="9525">
            <a:noFill/>
          </a:ln>
        </p:spPr>
        <p:txBody>
          <a:bodyPr wrap="square" anchor="t">
            <a:spAutoFit/>
          </a:bodyPr>
          <a:lstStyle/>
          <a:p>
            <a:r>
              <a:rPr lang="zh-CN" altLang="zh-CN" sz="3200" b="1">
                <a:latin typeface="楷体" panose="02010609060101010101" pitchFamily="49" charset="-122"/>
                <a:ea typeface="楷体" panose="02010609060101010101" pitchFamily="49" charset="-122"/>
              </a:rPr>
              <a:t>我的附庸的附庸，不是我的附庸</a:t>
            </a:r>
            <a:endParaRPr lang="zh-CN" altLang="en-US" sz="3200" b="1">
              <a:latin typeface="楷体" panose="02010609060101010101" pitchFamily="49" charset="-122"/>
              <a:ea typeface="楷体" panose="02010609060101010101" pitchFamily="49" charset="-122"/>
            </a:endParaRPr>
          </a:p>
        </p:txBody>
      </p:sp>
      <p:sp>
        <p:nvSpPr>
          <p:cNvPr id="3" name="矩形 2"/>
          <p:cNvSpPr/>
          <p:nvPr/>
        </p:nvSpPr>
        <p:spPr>
          <a:xfrm>
            <a:off x="709201" y="3078163"/>
            <a:ext cx="906017" cy="523220"/>
          </a:xfrm>
          <a:prstGeom prst="rect">
            <a:avLst/>
          </a:prstGeom>
          <a:noFill/>
          <a:ln w="9525">
            <a:noFill/>
          </a:ln>
        </p:spPr>
        <p:txBody>
          <a:bodyPr wrap="none" anchor="t">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土地</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4" name="文本框 3"/>
          <p:cNvSpPr txBox="1"/>
          <p:nvPr/>
        </p:nvSpPr>
        <p:spPr>
          <a:xfrm>
            <a:off x="691515" y="4010343"/>
            <a:ext cx="5675313" cy="954087"/>
          </a:xfrm>
          <a:prstGeom prst="rect">
            <a:avLst/>
          </a:prstGeom>
          <a:noFill/>
          <a:ln w="9525">
            <a:noFill/>
          </a:ln>
        </p:spPr>
        <p:txBody>
          <a:bodyPr wrap="square" anchor="t">
            <a:spAutoFit/>
          </a:bodyPr>
          <a:lstStyle/>
          <a:p>
            <a:pPr>
              <a:spcBef>
                <a:spcPct val="50000"/>
              </a:spcBef>
            </a:pPr>
            <a:r>
              <a:rPr lang="zh-CN" altLang="en-US" sz="2800" b="1" dirty="0">
                <a:solidFill>
                  <a:srgbClr val="FF0000"/>
                </a:solidFill>
                <a:latin typeface="楷体" panose="02010609060101010101" pitchFamily="49" charset="-122"/>
                <a:ea typeface="楷体" panose="02010609060101010101" pitchFamily="49" charset="-122"/>
              </a:rPr>
              <a:t>具有等级性，权利和义务交织在一起，</a:t>
            </a:r>
            <a:r>
              <a:rPr lang="zh-CN" altLang="en-US" sz="2800" b="1" dirty="0">
                <a:solidFill>
                  <a:srgbClr val="FF0000"/>
                </a:solidFill>
                <a:latin typeface="楷体" panose="02010609060101010101" pitchFamily="49" charset="-122"/>
                <a:ea typeface="楷体" panose="02010609060101010101" pitchFamily="49" charset="-122"/>
                <a:sym typeface="宋体" panose="02010600030101010101" pitchFamily="2" charset="-122"/>
              </a:rPr>
              <a:t>带有一定的契约意义。</a:t>
            </a:r>
            <a:endParaRPr lang="zh-CN" altLang="en-US" sz="2800" b="1" dirty="0">
              <a:solidFill>
                <a:srgbClr val="FF0000"/>
              </a:solidFill>
              <a:latin typeface="楷体" panose="02010609060101010101" pitchFamily="49" charset="-122"/>
              <a:ea typeface="楷体" panose="02010609060101010101" pitchFamily="49" charset="-122"/>
            </a:endParaRPr>
          </a:p>
        </p:txBody>
      </p:sp>
      <p:sp>
        <p:nvSpPr>
          <p:cNvPr id="16" name="文本框 6"/>
          <p:cNvSpPr txBox="1"/>
          <p:nvPr/>
        </p:nvSpPr>
        <p:spPr>
          <a:xfrm>
            <a:off x="691198" y="2306955"/>
            <a:ext cx="5545455" cy="521970"/>
          </a:xfrm>
          <a:prstGeom prst="rect">
            <a:avLst/>
          </a:prstGeom>
          <a:noFill/>
          <a:ln w="9525">
            <a:noFill/>
          </a:ln>
        </p:spPr>
        <p:txBody>
          <a:bodyPr wrap="none" anchor="t">
            <a:spAutoFit/>
          </a:bodyPr>
          <a:lstStyle/>
          <a:p>
            <a:r>
              <a:rPr lang="zh-CN" altLang="en-US" sz="2800" b="1" dirty="0">
                <a:solidFill>
                  <a:srgbClr val="FF0000"/>
                </a:solidFill>
                <a:latin typeface="楷体" panose="02010609060101010101" pitchFamily="49" charset="-122"/>
                <a:ea typeface="楷体" panose="02010609060101010101" pitchFamily="49" charset="-122"/>
                <a:sym typeface="宋体" panose="02010600030101010101" pitchFamily="2" charset="-122"/>
              </a:rPr>
              <a:t>封臣：得到土地和保护；服兵役等</a:t>
            </a:r>
            <a:endParaRPr lang="zh-CN" altLang="en-US" sz="2800" b="1" dirty="0">
              <a:solidFill>
                <a:srgbClr val="FF0000"/>
              </a:solidFill>
              <a:latin typeface="楷体" panose="02010609060101010101" pitchFamily="49" charset="-122"/>
              <a:ea typeface="楷体" panose="02010609060101010101" pitchFamily="49" charset="-122"/>
              <a:sym typeface="宋体" panose="02010600030101010101" pitchFamily="2" charset="-122"/>
            </a:endParaRPr>
          </a:p>
        </p:txBody>
      </p:sp>
      <p:pic>
        <p:nvPicPr>
          <p:cNvPr id="41985" name="内容占位符 8"/>
          <p:cNvPicPr>
            <a:picLocks noGrp="1" noChangeAspect="1"/>
          </p:cNvPicPr>
          <p:nvPr>
            <p:ph sz="half" idx="1"/>
          </p:nvPr>
        </p:nvPicPr>
        <p:blipFill>
          <a:blip r:embed="rId1"/>
          <a:stretch>
            <a:fillRect/>
          </a:stretch>
        </p:blipFill>
        <p:spPr>
          <a:xfrm>
            <a:off x="7047865" y="683260"/>
            <a:ext cx="4944110" cy="4562475"/>
          </a:xfrm>
        </p:spPr>
      </p:pic>
      <p:sp>
        <p:nvSpPr>
          <p:cNvPr id="17" name="文本框 7"/>
          <p:cNvSpPr txBox="1"/>
          <p:nvPr/>
        </p:nvSpPr>
        <p:spPr>
          <a:xfrm>
            <a:off x="713423" y="1856740"/>
            <a:ext cx="6617970" cy="521970"/>
          </a:xfrm>
          <a:prstGeom prst="rect">
            <a:avLst/>
          </a:prstGeom>
          <a:noFill/>
          <a:ln w="9525">
            <a:noFill/>
          </a:ln>
        </p:spPr>
        <p:txBody>
          <a:bodyPr wrap="none" anchor="t">
            <a:spAutoFit/>
          </a:bodyPr>
          <a:lstStyle/>
          <a:p>
            <a:r>
              <a:rPr lang="zh-CN" altLang="en-US" sz="2800" b="1" dirty="0">
                <a:solidFill>
                  <a:srgbClr val="FF0000"/>
                </a:solidFill>
                <a:latin typeface="楷体" panose="02010609060101010101" pitchFamily="49" charset="-122"/>
                <a:ea typeface="楷体" panose="02010609060101010101" pitchFamily="49" charset="-122"/>
                <a:sym typeface="宋体" panose="02010600030101010101" pitchFamily="2" charset="-122"/>
              </a:rPr>
              <a:t>封君：军事支持；给予土地、提供保护等</a:t>
            </a:r>
            <a:endParaRPr lang="zh-CN" altLang="en-US" sz="2800" b="1" dirty="0">
              <a:solidFill>
                <a:srgbClr val="FF0000"/>
              </a:solidFill>
              <a:latin typeface="楷体" panose="02010609060101010101" pitchFamily="49" charset="-122"/>
              <a:ea typeface="楷体" panose="02010609060101010101" pitchFamily="49" charset="-122"/>
              <a:sym typeface="宋体" panose="02010600030101010101" pitchFamily="2" charset="-122"/>
            </a:endParaRPr>
          </a:p>
        </p:txBody>
      </p:sp>
      <p:sp>
        <p:nvSpPr>
          <p:cNvPr id="6" name="矩形 5"/>
          <p:cNvSpPr/>
          <p:nvPr/>
        </p:nvSpPr>
        <p:spPr>
          <a:xfrm>
            <a:off x="7193280" y="5164455"/>
            <a:ext cx="4653280" cy="583565"/>
          </a:xfrm>
          <a:prstGeom prst="rect">
            <a:avLst/>
          </a:prstGeom>
          <a:noFill/>
          <a:ln>
            <a:noFill/>
          </a:ln>
        </p:spPr>
        <p:txBody>
          <a:bodyPr wrap="none">
            <a:spAutoFit/>
            <a:scene3d>
              <a:camera prst="orthographicFront"/>
              <a:lightRig rig="threePt" dir="t"/>
            </a:scene3d>
          </a:bodyPr>
          <a:lstStyle/>
          <a:p>
            <a:pPr algn="ctr" fontAlgn="auto">
              <a:spcBef>
                <a:spcPts val="0"/>
              </a:spcBef>
              <a:spcAft>
                <a:spcPts val="0"/>
              </a:spcAft>
              <a:defRPr/>
            </a:pPr>
            <a:r>
              <a:rPr lang="zh-CN" altLang="en-US" sz="3200" strike="noStrike" noProof="1">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cs typeface="+mn-cs"/>
              </a:rPr>
              <a:t>西欧封建等级制度示意图</a:t>
            </a:r>
            <a:endParaRPr lang="zh-CN" altLang="en-US" sz="3200" strike="noStrike" noProof="1">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endParaRPr>
          </a:p>
        </p:txBody>
      </p:sp>
      <p:sp>
        <p:nvSpPr>
          <p:cNvPr id="5" name="矩形 4"/>
          <p:cNvSpPr/>
          <p:nvPr/>
        </p:nvSpPr>
        <p:spPr>
          <a:xfrm>
            <a:off x="479425" y="621030"/>
            <a:ext cx="5534660" cy="645160"/>
          </a:xfrm>
          <a:prstGeom prst="rect">
            <a:avLst/>
          </a:prstGeom>
          <a:noFill/>
          <a:ln>
            <a:noFill/>
          </a:ln>
        </p:spPr>
        <p:txBody>
          <a:bodyPr wrap="square" rtlCol="0" anchor="t">
            <a:spAutoFit/>
            <a:scene3d>
              <a:camera prst="orthographicFront"/>
              <a:lightRig rig="threePt" dir="t"/>
            </a:scene3d>
          </a:bodyPr>
          <a:p>
            <a:pPr algn="l" fontAlgn="base"/>
            <a:r>
              <a:rPr lang="zh-CN" altLang="en-US" sz="3600" strike="noStrike" noProof="1" smtClean="0">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探究</a:t>
            </a:r>
            <a:r>
              <a:rPr lang="en-US" altLang="zh-CN" sz="3600" strike="noStrike" noProof="1" smtClean="0">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2</a:t>
            </a:r>
            <a:r>
              <a:rPr lang="zh-CN" altLang="en-US" sz="3600" strike="noStrike" noProof="1" smtClean="0">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a:t>
            </a:r>
            <a:r>
              <a:rPr lang="zh-CN" altLang="en-US" sz="3600" strike="noStrike" noProof="1">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改革后的</a:t>
            </a:r>
            <a:r>
              <a:rPr lang="zh-CN" altLang="en-US" sz="3600" strike="noStrike" noProof="1">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rPr>
              <a:t>君与臣</a:t>
            </a:r>
            <a:endParaRPr lang="zh-CN" altLang="en-US" sz="3600" strike="noStrike" noProof="1">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blinds(horizontal)">
                                      <p:cBhvr>
                                        <p:cTn id="2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4"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8"/>
          <p:cNvPicPr>
            <a:picLocks noGrp="1" noChangeAspect="1"/>
          </p:cNvPicPr>
          <p:nvPr>
            <p:ph sz="half" idx="1"/>
          </p:nvPr>
        </p:nvPicPr>
        <p:blipFill rotWithShape="1">
          <a:blip r:embed="rId1"/>
          <a:srcRect b="38674"/>
          <a:stretch>
            <a:fillRect/>
          </a:stretch>
        </p:blipFill>
        <p:spPr>
          <a:xfrm>
            <a:off x="1683745" y="291105"/>
            <a:ext cx="8568595" cy="3744260"/>
          </a:xfrm>
        </p:spPr>
      </p:pic>
      <p:sp>
        <p:nvSpPr>
          <p:cNvPr id="12" name="文本框 11"/>
          <p:cNvSpPr txBox="1"/>
          <p:nvPr/>
        </p:nvSpPr>
        <p:spPr>
          <a:xfrm>
            <a:off x="1102005" y="4128345"/>
            <a:ext cx="10224710" cy="1568450"/>
          </a:xfrm>
          <a:prstGeom prst="rect">
            <a:avLst/>
          </a:prstGeom>
          <a:noFill/>
        </p:spPr>
        <p:txBody>
          <a:bodyPr wrap="square" rtlCol="0">
            <a:spAutoFit/>
          </a:bodyPr>
          <a:p>
            <a:r>
              <a:rPr lang="zh-CN" altLang="en-US" sz="2800" b="1" dirty="0" smtClean="0">
                <a:latin typeface="黑体" panose="02010609060101010101" pitchFamily="49" charset="-122"/>
                <a:ea typeface="黑体" panose="02010609060101010101" pitchFamily="49" charset="-122"/>
              </a:rPr>
              <a:t>材料三 </a:t>
            </a:r>
            <a:r>
              <a:rPr lang="zh-CN" altLang="en-US" sz="3200" b="1" dirty="0" smtClean="0">
                <a:latin typeface="楷体" panose="02010609060101010101" pitchFamily="49" charset="-122"/>
                <a:ea typeface="楷体" panose="02010609060101010101" pitchFamily="49" charset="-122"/>
              </a:rPr>
              <a:t>教会、修道院和世俗贵族地主一样要</a:t>
            </a:r>
            <a:r>
              <a:rPr lang="zh-CN" altLang="en-US" sz="3200" b="1" dirty="0" smtClean="0">
                <a:solidFill>
                  <a:srgbClr val="FF0000"/>
                </a:solidFill>
                <a:latin typeface="楷体" panose="02010609060101010101" pitchFamily="49" charset="-122"/>
                <a:ea typeface="楷体" panose="02010609060101010101" pitchFamily="49" charset="-122"/>
              </a:rPr>
              <a:t>服兵役</a:t>
            </a:r>
            <a:r>
              <a:rPr lang="zh-CN" altLang="en-US" sz="3200" b="1" dirty="0" smtClean="0">
                <a:latin typeface="楷体" panose="02010609060101010101" pitchFamily="49" charset="-122"/>
                <a:ea typeface="楷体" panose="02010609060101010101" pitchFamily="49" charset="-122"/>
              </a:rPr>
              <a:t>，主教、修道院长都要亲自</a:t>
            </a:r>
            <a:r>
              <a:rPr lang="zh-CN" altLang="en-US" sz="3200" b="1" dirty="0" smtClean="0">
                <a:solidFill>
                  <a:srgbClr val="FF0000"/>
                </a:solidFill>
                <a:latin typeface="楷体" panose="02010609060101010101" pitchFamily="49" charset="-122"/>
                <a:ea typeface="楷体" panose="02010609060101010101" pitchFamily="49" charset="-122"/>
              </a:rPr>
              <a:t>带兵作战</a:t>
            </a:r>
            <a:r>
              <a:rPr lang="zh-CN" altLang="en-US" sz="3200" b="1" dirty="0" smtClean="0">
                <a:latin typeface="楷体" panose="02010609060101010101" pitchFamily="49" charset="-122"/>
                <a:ea typeface="楷体" panose="02010609060101010101" pitchFamily="49" charset="-122"/>
              </a:rPr>
              <a:t>。</a:t>
            </a:r>
            <a:r>
              <a:rPr lang="en-US" altLang="zh-CN" sz="3200" b="1" dirty="0" smtClean="0">
                <a:latin typeface="宋体" panose="02010600030101010101" pitchFamily="2" charset="-122"/>
                <a:cs typeface="宋体" panose="02010600030101010101" pitchFamily="2" charset="-122"/>
              </a:rPr>
              <a:t> </a:t>
            </a:r>
            <a:endParaRPr lang="en-US" altLang="zh-CN" sz="3200" b="1" dirty="0" smtClean="0">
              <a:latin typeface="宋体" panose="02010600030101010101" pitchFamily="2" charset="-122"/>
              <a:cs typeface="宋体" panose="02010600030101010101" pitchFamily="2" charset="-122"/>
            </a:endParaRPr>
          </a:p>
          <a:p>
            <a:pPr algn="r"/>
            <a:r>
              <a:rPr lang="en-US" altLang="zh-CN" sz="3200" b="1" dirty="0" smtClean="0">
                <a:latin typeface="宋体" panose="02010600030101010101" pitchFamily="2" charset="-122"/>
                <a:cs typeface="宋体" panose="02010600030101010101" pitchFamily="2" charset="-122"/>
              </a:rPr>
              <a:t>  </a:t>
            </a:r>
            <a:r>
              <a:rPr lang="en-US" altLang="zh-CN" sz="2800" dirty="0" smtClean="0">
                <a:latin typeface="宋体" panose="02010600030101010101" pitchFamily="2" charset="-122"/>
                <a:ea typeface="宋体" panose="02010600030101010101" pitchFamily="2" charset="-122"/>
                <a:cs typeface="宋体" panose="02010600030101010101" pitchFamily="2" charset="-122"/>
              </a:rPr>
              <a:t>——</a:t>
            </a:r>
            <a:r>
              <a:rPr lang="zh-CN" altLang="en-US" sz="2800" dirty="0">
                <a:latin typeface="宋体" panose="02010600030101010101" pitchFamily="2" charset="-122"/>
                <a:ea typeface="宋体" panose="02010600030101010101" pitchFamily="2" charset="-122"/>
                <a:cs typeface="宋体" panose="02010600030101010101" pitchFamily="2" charset="-122"/>
              </a:rPr>
              <a:t>裴耀鼎</a:t>
            </a:r>
            <a:r>
              <a:rPr lang="zh-CN" altLang="en-US" sz="2800" dirty="0" smtClean="0">
                <a:latin typeface="宋体" panose="02010600030101010101" pitchFamily="2" charset="-122"/>
                <a:ea typeface="宋体" panose="02010600030101010101" pitchFamily="2" charset="-122"/>
                <a:cs typeface="宋体" panose="02010600030101010101" pitchFamily="2" charset="-122"/>
              </a:rPr>
              <a:t>《论法兰克王国宗教与政治的关系》</a:t>
            </a:r>
            <a:endParaRPr lang="zh-CN" altLang="en-US" sz="2800" dirty="0" smtClean="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2132965" y="5869940"/>
            <a:ext cx="8363585" cy="583565"/>
          </a:xfrm>
          <a:prstGeom prst="rect">
            <a:avLst/>
          </a:prstGeom>
          <a:solidFill>
            <a:schemeClr val="accent1">
              <a:lumMod val="60000"/>
              <a:lumOff val="40000"/>
            </a:schemeClr>
          </a:solidFill>
          <a:ln w="9525">
            <a:solidFill>
              <a:schemeClr val="tx2"/>
            </a:solidFill>
          </a:ln>
        </p:spPr>
        <p:txBody>
          <a:bodyPr wrap="square" anchor="t">
            <a:spAutoFit/>
          </a:bodyPr>
          <a:p>
            <a:r>
              <a:rPr lang="zh-CN" altLang="en-US" sz="3200" b="1" dirty="0" smtClean="0">
                <a:latin typeface="楷体" panose="02010609060101010101" pitchFamily="49" charset="-122"/>
                <a:ea typeface="楷体" panose="02010609060101010101" pitchFamily="49" charset="-122"/>
                <a:sym typeface="+mn-ea"/>
              </a:rPr>
              <a:t>查理马特的改革使教</a:t>
            </a:r>
            <a:r>
              <a:rPr lang="zh-CN" altLang="en-US" sz="3200" b="1" dirty="0">
                <a:latin typeface="楷体" panose="02010609060101010101" pitchFamily="49" charset="-122"/>
                <a:ea typeface="楷体" panose="02010609060101010101" pitchFamily="49" charset="-122"/>
                <a:sym typeface="+mn-ea"/>
              </a:rPr>
              <a:t>权与王权的联系更加紧密</a:t>
            </a:r>
            <a:endParaRPr lang="zh-CN" altLang="en-US" sz="32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5625" y="620805"/>
            <a:ext cx="3482043" cy="584775"/>
          </a:xfrm>
          <a:prstGeom prst="rect">
            <a:avLst/>
          </a:prstGeom>
        </p:spPr>
        <p:txBody>
          <a:bodyPr wrap="none">
            <a:spAutoFit/>
          </a:bodyPr>
          <a:lstStyle/>
          <a:p>
            <a:pPr lvl="0"/>
            <a:r>
              <a:rPr lang="en-US" altLang="zh-CN" sz="3200" b="1" dirty="0" smtClean="0">
                <a:solidFill>
                  <a:srgbClr val="000000"/>
                </a:solidFill>
                <a:latin typeface="楷体" panose="02010609060101010101" pitchFamily="49" charset="-122"/>
                <a:ea typeface="楷体" panose="02010609060101010101" pitchFamily="49" charset="-122"/>
              </a:rPr>
              <a:t>3.</a:t>
            </a:r>
            <a:r>
              <a:rPr lang="zh-CN" altLang="en-US" sz="3200" b="1" dirty="0" smtClean="0">
                <a:solidFill>
                  <a:srgbClr val="000000"/>
                </a:solidFill>
                <a:latin typeface="楷体" panose="02010609060101010101" pitchFamily="49" charset="-122"/>
                <a:ea typeface="楷体" panose="02010609060101010101" pitchFamily="49" charset="-122"/>
              </a:rPr>
              <a:t>“矮子”的故事</a:t>
            </a:r>
            <a:endParaRPr lang="zh-CN" altLang="en-US" sz="3200" b="1" dirty="0">
              <a:solidFill>
                <a:srgbClr val="000000"/>
              </a:solidFill>
              <a:latin typeface="楷体" panose="02010609060101010101" pitchFamily="49" charset="-122"/>
              <a:ea typeface="楷体" panose="02010609060101010101" pitchFamily="49" charset="-122"/>
            </a:endParaRPr>
          </a:p>
        </p:txBody>
      </p:sp>
      <p:sp>
        <p:nvSpPr>
          <p:cNvPr id="5" name="文本框 11"/>
          <p:cNvSpPr txBox="1"/>
          <p:nvPr>
            <p:custDataLst>
              <p:tags r:id="rId1"/>
            </p:custDataLst>
          </p:nvPr>
        </p:nvSpPr>
        <p:spPr>
          <a:xfrm>
            <a:off x="5303945" y="1754566"/>
            <a:ext cx="6336440" cy="3539430"/>
          </a:xfrm>
          <a:prstGeom prst="rect">
            <a:avLst/>
          </a:prstGeom>
          <a:noFill/>
          <a:ln w="9525">
            <a:noFill/>
          </a:ln>
        </p:spPr>
        <p:txBody>
          <a:bodyPr wrap="square" anchor="t">
            <a:spAutoFit/>
          </a:bodyPr>
          <a:lstStyle/>
          <a:p>
            <a:r>
              <a:rPr lang="zh-CN" altLang="en-US" sz="3200" b="1" dirty="0" smtClean="0">
                <a:solidFill>
                  <a:srgbClr val="FF0000"/>
                </a:solidFill>
                <a:latin typeface="楷体" panose="02010609060101010101" pitchFamily="49" charset="-122"/>
                <a:ea typeface="楷体" panose="02010609060101010101" pitchFamily="49" charset="-122"/>
                <a:sym typeface="宋体" panose="02010600030101010101" pitchFamily="2" charset="-122"/>
              </a:rPr>
              <a:t>   </a:t>
            </a:r>
            <a:r>
              <a:rPr lang="zh-CN" altLang="en-US" sz="3200" b="1" dirty="0" smtClean="0">
                <a:solidFill>
                  <a:srgbClr val="FF0000"/>
                </a:solidFill>
                <a:latin typeface="楷体" panose="02010609060101010101" pitchFamily="49" charset="-122"/>
                <a:ea typeface="楷体" panose="02010609060101010101" pitchFamily="49" charset="-122"/>
                <a:sym typeface="宋体" panose="02010600030101010101" pitchFamily="2" charset="-122"/>
              </a:rPr>
              <a:t> 丕</a:t>
            </a:r>
            <a:r>
              <a:rPr lang="zh-CN" altLang="en-US" sz="3200" b="1" dirty="0" smtClean="0">
                <a:solidFill>
                  <a:srgbClr val="FF0000"/>
                </a:solidFill>
                <a:latin typeface="楷体" panose="02010609060101010101" pitchFamily="49" charset="-122"/>
                <a:ea typeface="楷体" panose="02010609060101010101" pitchFamily="49" charset="-122"/>
                <a:sym typeface="宋体" panose="02010600030101010101" pitchFamily="2" charset="-122"/>
              </a:rPr>
              <a:t>平</a:t>
            </a:r>
            <a:r>
              <a:rPr lang="zh-CN" altLang="en-US" sz="3200" b="1" dirty="0">
                <a:latin typeface="楷体" panose="02010609060101010101" pitchFamily="49" charset="-122"/>
                <a:ea typeface="楷体" panose="02010609060101010101" pitchFamily="49" charset="-122"/>
                <a:sym typeface="宋体" panose="02010600030101010101" pitchFamily="2" charset="-122"/>
              </a:rPr>
              <a:t>（</a:t>
            </a:r>
            <a:r>
              <a:rPr lang="en-US" altLang="zh-CN" sz="3200" b="1" dirty="0">
                <a:latin typeface="楷体" panose="02010609060101010101" pitchFamily="49" charset="-122"/>
                <a:ea typeface="楷体" panose="02010609060101010101" pitchFamily="49" charset="-122"/>
              </a:rPr>
              <a:t>714</a:t>
            </a:r>
            <a:r>
              <a:rPr lang="zh-CN" altLang="en-US" sz="3200" b="1" dirty="0">
                <a:latin typeface="楷体" panose="02010609060101010101" pitchFamily="49" charset="-122"/>
                <a:ea typeface="楷体" panose="02010609060101010101" pitchFamily="49" charset="-122"/>
              </a:rPr>
              <a:t>年－</a:t>
            </a:r>
            <a:r>
              <a:rPr lang="en-US" altLang="zh-CN" sz="3200" b="1" dirty="0">
                <a:latin typeface="楷体" panose="02010609060101010101" pitchFamily="49" charset="-122"/>
                <a:ea typeface="楷体" panose="02010609060101010101" pitchFamily="49" charset="-122"/>
              </a:rPr>
              <a:t>768</a:t>
            </a:r>
            <a:r>
              <a:rPr lang="zh-CN" altLang="en-US" sz="3200" b="1" dirty="0">
                <a:latin typeface="楷体" panose="02010609060101010101" pitchFamily="49" charset="-122"/>
                <a:ea typeface="楷体" panose="02010609060101010101" pitchFamily="49" charset="-122"/>
              </a:rPr>
              <a:t>年</a:t>
            </a:r>
            <a:r>
              <a:rPr lang="zh-CN" altLang="en-US" sz="3200" b="1" dirty="0">
                <a:latin typeface="楷体" panose="02010609060101010101" pitchFamily="49" charset="-122"/>
                <a:ea typeface="楷体" panose="02010609060101010101" pitchFamily="49" charset="-122"/>
                <a:sym typeface="宋体" panose="02010600030101010101" pitchFamily="2" charset="-122"/>
              </a:rPr>
              <a:t>），查理</a:t>
            </a:r>
            <a:r>
              <a:rPr lang="en-US" altLang="zh-CN" sz="3200" b="1" dirty="0">
                <a:latin typeface="楷体" panose="02010609060101010101" pitchFamily="49" charset="-122"/>
                <a:ea typeface="楷体" panose="02010609060101010101" pitchFamily="49" charset="-122"/>
                <a:sym typeface="宋体" panose="02010600030101010101" pitchFamily="2" charset="-122"/>
              </a:rPr>
              <a:t>·</a:t>
            </a:r>
            <a:r>
              <a:rPr lang="zh-CN" altLang="en-US" sz="3200" b="1" dirty="0">
                <a:latin typeface="楷体" panose="02010609060101010101" pitchFamily="49" charset="-122"/>
                <a:ea typeface="楷体" panose="02010609060101010101" pitchFamily="49" charset="-122"/>
                <a:sym typeface="宋体" panose="02010600030101010101" pitchFamily="2" charset="-122"/>
              </a:rPr>
              <a:t>马特之</a:t>
            </a:r>
            <a:r>
              <a:rPr lang="zh-CN" altLang="en-US" sz="3200" b="1" dirty="0" smtClean="0">
                <a:latin typeface="楷体" panose="02010609060101010101" pitchFamily="49" charset="-122"/>
                <a:ea typeface="楷体" panose="02010609060101010101" pitchFamily="49" charset="-122"/>
                <a:sym typeface="宋体" panose="02010600030101010101" pitchFamily="2" charset="-122"/>
              </a:rPr>
              <a:t>子，</a:t>
            </a:r>
            <a:r>
              <a:rPr lang="zh-CN" altLang="en-US" sz="3200" b="1" dirty="0">
                <a:latin typeface="楷体" panose="02010609060101010101" pitchFamily="49" charset="-122"/>
                <a:ea typeface="楷体" panose="02010609060101010101" pitchFamily="49" charset="-122"/>
              </a:rPr>
              <a:t>因为他身材矮小得名“矮子</a:t>
            </a:r>
            <a:r>
              <a:rPr lang="zh-CN" altLang="en-US" sz="3200" b="1" dirty="0">
                <a:latin typeface="楷体" panose="02010609060101010101" pitchFamily="49" charset="-122"/>
                <a:ea typeface="楷体" panose="02010609060101010101" pitchFamily="49" charset="-122"/>
                <a:sym typeface="宋体" panose="02010600030101010101" pitchFamily="2" charset="-122"/>
              </a:rPr>
              <a:t>丕平</a:t>
            </a:r>
            <a:r>
              <a:rPr lang="zh-CN" altLang="en-US"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sym typeface="宋体" panose="02010600030101010101" pitchFamily="2" charset="-122"/>
              </a:rPr>
              <a:t>。</a:t>
            </a:r>
            <a:r>
              <a:rPr lang="en-US" altLang="zh-CN" sz="3200" b="1" dirty="0">
                <a:latin typeface="楷体" panose="02010609060101010101" pitchFamily="49" charset="-122"/>
                <a:ea typeface="楷体" panose="02010609060101010101" pitchFamily="49" charset="-122"/>
                <a:sym typeface="宋体" panose="02010600030101010101" pitchFamily="2" charset="-122"/>
              </a:rPr>
              <a:t>751</a:t>
            </a:r>
            <a:r>
              <a:rPr lang="zh-CN" altLang="en-US" sz="3200" b="1" dirty="0">
                <a:latin typeface="楷体" panose="02010609060101010101" pitchFamily="49" charset="-122"/>
                <a:ea typeface="楷体" panose="02010609060101010101" pitchFamily="49" charset="-122"/>
                <a:sym typeface="宋体" panose="02010600030101010101" pitchFamily="2" charset="-122"/>
              </a:rPr>
              <a:t>年丕平推翻了墨洛温王朝，登上了法兰</a:t>
            </a:r>
            <a:r>
              <a:rPr lang="zh-CN" altLang="en-US" sz="3200" b="1" dirty="0" smtClean="0">
                <a:latin typeface="楷体" panose="02010609060101010101" pitchFamily="49" charset="-122"/>
                <a:ea typeface="楷体" panose="02010609060101010101" pitchFamily="49" charset="-122"/>
                <a:sym typeface="宋体" panose="02010600030101010101" pitchFamily="2" charset="-122"/>
              </a:rPr>
              <a:t>克国王的宝座, 开启了加</a:t>
            </a:r>
            <a:r>
              <a:rPr lang="zh-CN" altLang="en-US" sz="3200" b="1" dirty="0">
                <a:latin typeface="楷体" panose="02010609060101010101" pitchFamily="49" charset="-122"/>
                <a:ea typeface="楷体" panose="02010609060101010101" pitchFamily="49" charset="-122"/>
                <a:sym typeface="宋体" panose="02010600030101010101" pitchFamily="2" charset="-122"/>
              </a:rPr>
              <a:t>洛林</a:t>
            </a:r>
            <a:r>
              <a:rPr lang="zh-CN" altLang="en-US" sz="3200" b="1" dirty="0" smtClean="0">
                <a:latin typeface="楷体" panose="02010609060101010101" pitchFamily="49" charset="-122"/>
                <a:ea typeface="楷体" panose="02010609060101010101" pitchFamily="49" charset="-122"/>
                <a:sym typeface="宋体" panose="02010600030101010101" pitchFamily="2" charset="-122"/>
              </a:rPr>
              <a:t>王朝的时代。他是欧洲历史上</a:t>
            </a:r>
            <a:r>
              <a:rPr lang="zh-CN" altLang="en-US" sz="3200" b="1" dirty="0" smtClean="0">
                <a:solidFill>
                  <a:srgbClr val="FF0000"/>
                </a:solidFill>
                <a:latin typeface="楷体" panose="02010609060101010101" pitchFamily="49" charset="-122"/>
                <a:ea typeface="楷体" panose="02010609060101010101" pitchFamily="49" charset="-122"/>
                <a:sym typeface="宋体" panose="02010600030101010101" pitchFamily="2" charset="-122"/>
              </a:rPr>
              <a:t>第一位由教皇加冕的君主</a:t>
            </a:r>
            <a:r>
              <a:rPr lang="zh-CN" altLang="en-US" sz="3200" b="1" dirty="0" smtClean="0">
                <a:latin typeface="楷体" panose="02010609060101010101" pitchFamily="49" charset="-122"/>
                <a:ea typeface="楷体" panose="02010609060101010101" pitchFamily="49" charset="-122"/>
                <a:sym typeface="宋体" panose="02010600030101010101" pitchFamily="2" charset="-122"/>
              </a:rPr>
              <a:t>。</a:t>
            </a:r>
            <a:endParaRPr lang="zh-CN" altLang="en-US" sz="3200" b="1" dirty="0">
              <a:latin typeface="楷体" panose="02010609060101010101" pitchFamily="49" charset="-122"/>
              <a:ea typeface="楷体" panose="02010609060101010101" pitchFamily="49" charset="-122"/>
              <a:sym typeface="宋体" panose="02010600030101010101"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33" y="1520233"/>
            <a:ext cx="3384235" cy="4008097"/>
          </a:xfrm>
          <a:prstGeom prst="rect">
            <a:avLst/>
          </a:prstGeom>
        </p:spPr>
      </p:pic>
      <p:sp>
        <p:nvSpPr>
          <p:cNvPr id="4" name="文本框 3"/>
          <p:cNvSpPr txBox="1"/>
          <p:nvPr/>
        </p:nvSpPr>
        <p:spPr>
          <a:xfrm>
            <a:off x="6192520" y="5445125"/>
            <a:ext cx="4780915" cy="583565"/>
          </a:xfrm>
          <a:prstGeom prst="rect">
            <a:avLst/>
          </a:prstGeom>
          <a:solidFill>
            <a:schemeClr val="accent1">
              <a:lumMod val="60000"/>
              <a:lumOff val="40000"/>
            </a:schemeClr>
          </a:solidFill>
          <a:ln w="9525">
            <a:solidFill>
              <a:schemeClr val="tx2"/>
            </a:solidFill>
          </a:ln>
        </p:spPr>
        <p:txBody>
          <a:bodyPr wrap="square" anchor="t">
            <a:spAutoFit/>
          </a:bodyPr>
          <a:p>
            <a:r>
              <a:rPr lang="zh-CN" altLang="en-US" sz="3200" b="1" dirty="0">
                <a:latin typeface="楷体" panose="02010609060101010101" pitchFamily="49" charset="-122"/>
                <a:ea typeface="楷体" panose="02010609060101010101" pitchFamily="49" charset="-122"/>
                <a:sym typeface="+mn-ea"/>
              </a:rPr>
              <a:t>王权与教权结合的里程碑</a:t>
            </a:r>
            <a:endParaRPr lang="zh-CN" altLang="en-US" sz="32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红桃K.webp"/>
          <p:cNvPicPr>
            <a:picLocks noChangeAspect="1"/>
          </p:cNvPicPr>
          <p:nvPr>
            <p:custDataLst>
              <p:tags r:id="rId1"/>
            </p:custDataLst>
          </p:nvPr>
        </p:nvPicPr>
        <p:blipFill>
          <a:blip r:embed="rId2"/>
          <a:stretch>
            <a:fillRect/>
          </a:stretch>
        </p:blipFill>
        <p:spPr>
          <a:xfrm>
            <a:off x="4150995" y="902970"/>
            <a:ext cx="3510280" cy="5211445"/>
          </a:xfrm>
          <a:prstGeom prst="rect">
            <a:avLst/>
          </a:prstGeom>
          <a:effectLst>
            <a:softEdge rad="12700"/>
          </a:effectLst>
        </p:spPr>
      </p:pic>
    </p:spTree>
  </p:cSld>
  <p:clrMapOvr>
    <a:masterClrMapping/>
  </p:clrMapOvr>
  <p:transition spd="slow">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5625" y="620805"/>
            <a:ext cx="3894015" cy="584775"/>
          </a:xfrm>
          <a:prstGeom prst="rect">
            <a:avLst/>
          </a:prstGeom>
        </p:spPr>
        <p:txBody>
          <a:bodyPr wrap="none">
            <a:spAutoFit/>
          </a:bodyPr>
          <a:lstStyle/>
          <a:p>
            <a:pPr lvl="0"/>
            <a:r>
              <a:rPr lang="en-US" altLang="zh-CN" sz="3200" b="1" dirty="0" smtClean="0">
                <a:solidFill>
                  <a:srgbClr val="000000"/>
                </a:solidFill>
                <a:latin typeface="楷体" panose="02010609060101010101" pitchFamily="49" charset="-122"/>
                <a:ea typeface="楷体" panose="02010609060101010101" pitchFamily="49" charset="-122"/>
              </a:rPr>
              <a:t>4.</a:t>
            </a:r>
            <a:r>
              <a:rPr lang="zh-CN" altLang="en-US" sz="3200" b="1" dirty="0" smtClean="0">
                <a:solidFill>
                  <a:srgbClr val="000000"/>
                </a:solidFill>
                <a:latin typeface="楷体" panose="02010609060101010101" pitchFamily="49" charset="-122"/>
                <a:ea typeface="楷体" panose="02010609060101010101" pitchFamily="49" charset="-122"/>
              </a:rPr>
              <a:t>“野蛮人”的故事</a:t>
            </a:r>
            <a:endParaRPr lang="zh-CN" altLang="en-US" sz="3200" b="1" dirty="0">
              <a:solidFill>
                <a:srgbClr val="000000"/>
              </a:solidFill>
              <a:latin typeface="楷体" panose="02010609060101010101" pitchFamily="49" charset="-122"/>
              <a:ea typeface="楷体" panose="02010609060101010101" pitchFamily="49" charset="-122"/>
            </a:endParaRPr>
          </a:p>
        </p:txBody>
      </p:sp>
      <p:sp>
        <p:nvSpPr>
          <p:cNvPr id="2" name="文本框 1"/>
          <p:cNvSpPr txBox="1"/>
          <p:nvPr/>
        </p:nvSpPr>
        <p:spPr>
          <a:xfrm>
            <a:off x="2069569" y="1685755"/>
            <a:ext cx="9144635" cy="2553335"/>
          </a:xfrm>
          <a:prstGeom prst="rect">
            <a:avLst/>
          </a:prstGeom>
          <a:noFill/>
        </p:spPr>
        <p:txBody>
          <a:bodyPr wrap="square" rtlCol="0">
            <a:spAutoFit/>
          </a:bodyPr>
          <a:lstStyle/>
          <a:p>
            <a:r>
              <a:rPr lang="zh-CN" altLang="en-US" sz="2800" b="1" dirty="0" smtClean="0">
                <a:latin typeface="黑体" panose="02010609060101010101" pitchFamily="49" charset="-122"/>
                <a:ea typeface="黑体" panose="02010609060101010101" pitchFamily="49" charset="-122"/>
              </a:rPr>
              <a:t>材料四</a:t>
            </a:r>
            <a:r>
              <a:rPr lang="zh-CN" altLang="en-US" sz="3200" b="1" dirty="0" smtClean="0">
                <a:latin typeface="黑体" panose="02010609060101010101" pitchFamily="49" charset="-122"/>
                <a:ea typeface="黑体" panose="02010609060101010101" pitchFamily="49" charset="-122"/>
              </a:rPr>
              <a:t> </a:t>
            </a:r>
            <a:endParaRPr lang="zh-CN" altLang="en-US" sz="3200" b="1" dirty="0" smtClean="0">
              <a:latin typeface="黑体" panose="02010609060101010101" pitchFamily="49" charset="-122"/>
              <a:ea typeface="黑体" panose="02010609060101010101" pitchFamily="49" charset="-122"/>
            </a:endParaRPr>
          </a:p>
          <a:p>
            <a:r>
              <a:rPr lang="zh-CN" altLang="en-US" sz="3200" b="1" dirty="0" smtClean="0">
                <a:latin typeface="黑体" panose="02010609060101010101" pitchFamily="49" charset="-122"/>
                <a:ea typeface="黑体" panose="02010609060101010101" pitchFamily="49" charset="-122"/>
              </a:rPr>
              <a:t>    </a:t>
            </a:r>
            <a:r>
              <a:rPr lang="zh-CN" altLang="en-US" sz="3200" b="1" dirty="0" smtClean="0">
                <a:latin typeface="楷体" panose="02010609060101010101" pitchFamily="49" charset="-122"/>
                <a:ea typeface="楷体" panose="02010609060101010101" pitchFamily="49" charset="-122"/>
              </a:rPr>
              <a:t>他用</a:t>
            </a:r>
            <a:r>
              <a:rPr lang="zh-CN" altLang="en-US" sz="3200" b="1" dirty="0">
                <a:latin typeface="楷体" panose="02010609060101010101" pitchFamily="49" charset="-122"/>
                <a:ea typeface="楷体" panose="02010609060101010101" pitchFamily="49" charset="-122"/>
              </a:rPr>
              <a:t>宝剑在向历史宣示一个原则：只有野蛮人才能使一个在垂死文明中挣扎的世界年轻起来，他成了中世纪的伟人，</a:t>
            </a:r>
            <a:r>
              <a:rPr lang="zh-CN" altLang="en-US" sz="3200" b="1" dirty="0">
                <a:solidFill>
                  <a:srgbClr val="FF0000"/>
                </a:solidFill>
                <a:latin typeface="楷体" panose="02010609060101010101" pitchFamily="49" charset="-122"/>
                <a:ea typeface="楷体" panose="02010609060101010101" pitchFamily="49" charset="-122"/>
              </a:rPr>
              <a:t>他缔造了一个以自己名字命名的</a:t>
            </a:r>
            <a:r>
              <a:rPr lang="zh-CN" altLang="en-US" sz="3200" b="1" dirty="0" smtClean="0">
                <a:solidFill>
                  <a:srgbClr val="FF0000"/>
                </a:solidFill>
                <a:latin typeface="楷体" panose="02010609060101010101" pitchFamily="49" charset="-122"/>
                <a:ea typeface="楷体" panose="02010609060101010101" pitchFamily="49" charset="-122"/>
              </a:rPr>
              <a:t>帝国。</a:t>
            </a:r>
            <a:r>
              <a:rPr lang="en-US" altLang="zh-CN" sz="3200" b="1" dirty="0" smtClean="0">
                <a:solidFill>
                  <a:srgbClr val="FF0000"/>
                </a:solidFill>
                <a:latin typeface="楷体" panose="02010609060101010101" pitchFamily="49" charset="-122"/>
                <a:ea typeface="楷体" panose="02010609060101010101" pitchFamily="49" charset="-122"/>
              </a:rPr>
              <a:t>               </a:t>
            </a:r>
            <a:r>
              <a:rPr lang="en-US" altLang="zh-CN" sz="3200" b="1" dirty="0" smtClean="0">
                <a:latin typeface="楷体" panose="02010609060101010101" pitchFamily="49" charset="-122"/>
                <a:ea typeface="楷体" panose="02010609060101010101" pitchFamily="49" charset="-122"/>
              </a:rPr>
              <a:t> </a:t>
            </a:r>
            <a:endParaRPr lang="zh-CN" altLang="en-US" sz="3200" b="1" dirty="0">
              <a:latin typeface="+mn-ea"/>
              <a:ea typeface="+mn-ea"/>
            </a:endParaRPr>
          </a:p>
        </p:txBody>
      </p:sp>
      <p:sp>
        <p:nvSpPr>
          <p:cNvPr id="4" name="文本框 3"/>
          <p:cNvSpPr txBox="1"/>
          <p:nvPr/>
        </p:nvSpPr>
        <p:spPr>
          <a:xfrm>
            <a:off x="5060950" y="4163060"/>
            <a:ext cx="6055360" cy="521970"/>
          </a:xfrm>
          <a:prstGeom prst="rect">
            <a:avLst/>
          </a:prstGeom>
          <a:noFill/>
        </p:spPr>
        <p:txBody>
          <a:bodyPr wrap="square" rtlCol="0">
            <a:spAutoFit/>
          </a:bodyPr>
          <a:lstStyle/>
          <a:p>
            <a:r>
              <a:rPr lang="en-US" altLang="zh-CN" sz="2800" dirty="0" smtClean="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dirty="0" smtClean="0">
                <a:latin typeface="宋体" panose="02010600030101010101" pitchFamily="2" charset="-122"/>
                <a:ea typeface="宋体" panose="02010600030101010101" pitchFamily="2" charset="-122"/>
                <a:cs typeface="宋体" panose="02010600030101010101" pitchFamily="2" charset="-122"/>
                <a:sym typeface="+mn-ea"/>
              </a:rPr>
              <a:t>克洛维全传、查理大帝全传</a:t>
            </a:r>
            <a:r>
              <a:rPr lang="en-US" altLang="zh-CN" sz="2800" dirty="0" smtClean="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2800" dirty="0" smtClean="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5625" y="620805"/>
            <a:ext cx="3894015" cy="584775"/>
          </a:xfrm>
          <a:prstGeom prst="rect">
            <a:avLst/>
          </a:prstGeom>
        </p:spPr>
        <p:txBody>
          <a:bodyPr wrap="none">
            <a:spAutoFit/>
          </a:bodyPr>
          <a:lstStyle/>
          <a:p>
            <a:pPr lvl="0"/>
            <a:r>
              <a:rPr lang="en-US" altLang="zh-CN" sz="3200" b="1" dirty="0" smtClean="0">
                <a:solidFill>
                  <a:srgbClr val="000000"/>
                </a:solidFill>
                <a:latin typeface="楷体" panose="02010609060101010101" pitchFamily="49" charset="-122"/>
                <a:ea typeface="楷体" panose="02010609060101010101" pitchFamily="49" charset="-122"/>
              </a:rPr>
              <a:t>4.</a:t>
            </a:r>
            <a:r>
              <a:rPr lang="zh-CN" altLang="en-US" sz="3200" b="1" dirty="0" smtClean="0">
                <a:solidFill>
                  <a:srgbClr val="000000"/>
                </a:solidFill>
                <a:latin typeface="楷体" panose="02010609060101010101" pitchFamily="49" charset="-122"/>
                <a:ea typeface="楷体" panose="02010609060101010101" pitchFamily="49" charset="-122"/>
              </a:rPr>
              <a:t>“野蛮人”的故事</a:t>
            </a:r>
            <a:endParaRPr lang="zh-CN" altLang="en-US" sz="3200" b="1" dirty="0">
              <a:solidFill>
                <a:srgbClr val="000000"/>
              </a:solidFill>
              <a:latin typeface="楷体" panose="02010609060101010101" pitchFamily="49" charset="-122"/>
              <a:ea typeface="楷体" panose="02010609060101010101" pitchFamily="49" charset="-122"/>
            </a:endParaRPr>
          </a:p>
        </p:txBody>
      </p:sp>
      <p:pic>
        <p:nvPicPr>
          <p:cNvPr id="4" name="图片 14" descr="查理曼画像.jpg"/>
          <p:cNvPicPr>
            <a:picLocks noChangeAspect="1"/>
          </p:cNvPicPr>
          <p:nvPr/>
        </p:nvPicPr>
        <p:blipFill>
          <a:blip r:embed="rId1"/>
          <a:stretch>
            <a:fillRect/>
          </a:stretch>
        </p:blipFill>
        <p:spPr>
          <a:xfrm>
            <a:off x="1775700" y="1496941"/>
            <a:ext cx="2156227" cy="3735525"/>
          </a:xfrm>
          <a:prstGeom prst="rect">
            <a:avLst/>
          </a:prstGeom>
          <a:noFill/>
          <a:ln w="9525">
            <a:noFill/>
          </a:ln>
        </p:spPr>
      </p:pic>
      <p:sp>
        <p:nvSpPr>
          <p:cNvPr id="5" name="文本框 11"/>
          <p:cNvSpPr txBox="1"/>
          <p:nvPr>
            <p:custDataLst>
              <p:tags r:id="rId2"/>
            </p:custDataLst>
          </p:nvPr>
        </p:nvSpPr>
        <p:spPr>
          <a:xfrm>
            <a:off x="441645" y="5499764"/>
            <a:ext cx="5256365" cy="1077218"/>
          </a:xfrm>
          <a:prstGeom prst="rect">
            <a:avLst/>
          </a:prstGeom>
          <a:noFill/>
          <a:ln w="9525">
            <a:noFill/>
          </a:ln>
        </p:spPr>
        <p:txBody>
          <a:bodyPr wrap="square" anchor="t">
            <a:spAutoFit/>
          </a:bodyPr>
          <a:lstStyle/>
          <a:p>
            <a:pPr algn="l"/>
            <a:r>
              <a:rPr lang="zh-CN" altLang="en-US" sz="3200" b="1" dirty="0">
                <a:solidFill>
                  <a:srgbClr val="FF0000"/>
                </a:solidFill>
                <a:latin typeface="楷体" panose="02010609060101010101" pitchFamily="49" charset="-122"/>
                <a:ea typeface="楷体" panose="02010609060101010101" pitchFamily="49" charset="-122"/>
                <a:sym typeface="宋体" panose="02010600030101010101" pitchFamily="2" charset="-122"/>
              </a:rPr>
              <a:t>查理曼大帝</a:t>
            </a:r>
            <a:r>
              <a:rPr lang="zh-CN" altLang="en-US" sz="3200" b="1" dirty="0">
                <a:latin typeface="楷体" panose="02010609060101010101" pitchFamily="49" charset="-122"/>
                <a:ea typeface="楷体" panose="02010609060101010101" pitchFamily="49" charset="-122"/>
                <a:sym typeface="宋体" panose="02010600030101010101" pitchFamily="2" charset="-122"/>
              </a:rPr>
              <a:t>，丕平之子</a:t>
            </a:r>
            <a:r>
              <a:rPr lang="zh-CN" altLang="en-US" sz="3200" b="1" dirty="0" smtClean="0">
                <a:latin typeface="楷体" panose="02010609060101010101" pitchFamily="49" charset="-122"/>
                <a:ea typeface="楷体" panose="02010609060101010101" pitchFamily="49" charset="-122"/>
                <a:sym typeface="宋体" panose="02010600030101010101" pitchFamily="2" charset="-122"/>
              </a:rPr>
              <a:t>，</a:t>
            </a:r>
            <a:r>
              <a:rPr lang="zh-CN" altLang="en-US" sz="3200" b="1" dirty="0">
                <a:latin typeface="楷体" panose="02010609060101010101" pitchFamily="49" charset="-122"/>
                <a:ea typeface="楷体" panose="02010609060101010101" pitchFamily="49" charset="-122"/>
                <a:sym typeface="宋体" panose="02010600030101010101" pitchFamily="2" charset="-122"/>
              </a:rPr>
              <a:t>他</a:t>
            </a:r>
            <a:r>
              <a:rPr lang="zh-CN" altLang="en-US" sz="3200" b="1" dirty="0" smtClean="0">
                <a:latin typeface="楷体" panose="02010609060101010101" pitchFamily="49" charset="-122"/>
                <a:ea typeface="楷体" panose="02010609060101010101" pitchFamily="49" charset="-122"/>
                <a:sym typeface="宋体" panose="02010600030101010101" pitchFamily="2" charset="-122"/>
              </a:rPr>
              <a:t>将</a:t>
            </a:r>
            <a:r>
              <a:rPr lang="zh-CN" altLang="en-US" sz="3200" b="1" dirty="0">
                <a:latin typeface="楷体" panose="02010609060101010101" pitchFamily="49" charset="-122"/>
                <a:ea typeface="楷体" panose="02010609060101010101" pitchFamily="49" charset="-122"/>
                <a:sym typeface="宋体" panose="02010600030101010101" pitchFamily="2" charset="-122"/>
              </a:rPr>
              <a:t>法兰克王国推向了鼎盛</a:t>
            </a:r>
            <a:r>
              <a:rPr lang="zh-CN" altLang="en-US" sz="3200" b="1" dirty="0" smtClean="0">
                <a:latin typeface="楷体" panose="02010609060101010101" pitchFamily="49" charset="-122"/>
                <a:ea typeface="楷体" panose="02010609060101010101" pitchFamily="49" charset="-122"/>
                <a:sym typeface="宋体" panose="02010600030101010101" pitchFamily="2" charset="-122"/>
              </a:rPr>
              <a:t>。</a:t>
            </a:r>
            <a:endParaRPr lang="zh-CN" altLang="en-US" sz="3200" b="1" dirty="0">
              <a:latin typeface="楷体" panose="02010609060101010101" pitchFamily="49" charset="-122"/>
              <a:ea typeface="楷体" panose="02010609060101010101" pitchFamily="49" charset="-122"/>
              <a:sym typeface="宋体" panose="02010600030101010101" pitchFamily="2" charset="-122"/>
            </a:endParaRPr>
          </a:p>
        </p:txBody>
      </p:sp>
      <p:pic>
        <p:nvPicPr>
          <p:cNvPr id="6" name="Picture 7" descr="910203"/>
          <p:cNvPicPr>
            <a:picLocks noGrp="1" noChangeAspect="1"/>
          </p:cNvPicPr>
          <p:nvPr/>
        </p:nvPicPr>
        <p:blipFill>
          <a:blip r:embed="rId3"/>
          <a:srcRect l="772" r="1285" b="2199"/>
          <a:stretch>
            <a:fillRect/>
          </a:stretch>
        </p:blipFill>
        <p:spPr>
          <a:xfrm>
            <a:off x="6240010" y="1216689"/>
            <a:ext cx="5465762" cy="4495800"/>
          </a:xfrm>
          <a:prstGeom prst="rect">
            <a:avLst/>
          </a:prstGeom>
          <a:noFill/>
          <a:ln w="9525">
            <a:noFill/>
          </a:ln>
        </p:spPr>
      </p:pic>
      <p:sp>
        <p:nvSpPr>
          <p:cNvPr id="7" name="文本框 6"/>
          <p:cNvSpPr txBox="1"/>
          <p:nvPr/>
        </p:nvSpPr>
        <p:spPr>
          <a:xfrm>
            <a:off x="7218703" y="5805165"/>
            <a:ext cx="3508375" cy="583565"/>
          </a:xfrm>
          <a:prstGeom prst="rect">
            <a:avLst/>
          </a:prstGeom>
          <a:noFill/>
        </p:spPr>
        <p:txBody>
          <a:bodyPr wrap="square" rtlCol="0">
            <a:spAutoFit/>
            <a:scene3d>
              <a:camera prst="orthographicFront"/>
              <a:lightRig rig="threePt" dir="t"/>
            </a:scene3d>
          </a:bodyPr>
          <a:lstStyle/>
          <a:p>
            <a:pPr algn="ctr"/>
            <a:r>
              <a:rPr lang="zh-CN" altLang="en-US" sz="3200" b="1" noProof="1">
                <a:latin typeface="楷体" panose="02010609060101010101" pitchFamily="49" charset="-122"/>
                <a:ea typeface="楷体" panose="02010609060101010101" pitchFamily="49" charset="-122"/>
                <a:cs typeface="楷体" panose="02010609060101010101" pitchFamily="49" charset="-122"/>
              </a:rPr>
              <a:t>查理曼帝国的版图</a:t>
            </a:r>
            <a:endParaRPr lang="zh-CN" altLang="en-US" sz="3200" b="1" noProof="1">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文本框 1"/>
          <p:cNvSpPr txBox="1"/>
          <p:nvPr/>
        </p:nvSpPr>
        <p:spPr>
          <a:xfrm>
            <a:off x="1044575" y="1568450"/>
            <a:ext cx="10542905" cy="3046095"/>
          </a:xfrm>
          <a:prstGeom prst="rect">
            <a:avLst/>
          </a:prstGeom>
          <a:noFill/>
          <a:ln w="9525">
            <a:noFill/>
          </a:ln>
        </p:spPr>
        <p:txBody>
          <a:bodyPr wrap="square" anchor="t">
            <a:spAutoFit/>
          </a:bodyPr>
          <a:lstStyle/>
          <a:p>
            <a:r>
              <a:rPr lang="zh-CN" altLang="en-US" sz="2800" b="1" dirty="0" smtClean="0">
                <a:latin typeface="黑体" panose="02010609060101010101" pitchFamily="49" charset="-122"/>
                <a:ea typeface="黑体" panose="02010609060101010101" pitchFamily="49" charset="-122"/>
              </a:rPr>
              <a:t>材料五</a:t>
            </a:r>
            <a:r>
              <a:rPr lang="zh-CN" altLang="en-US" sz="3200" b="1" dirty="0" smtClean="0">
                <a:latin typeface="黑体" panose="02010609060101010101" pitchFamily="49" charset="-122"/>
                <a:ea typeface="黑体" panose="02010609060101010101" pitchFamily="49" charset="-122"/>
              </a:rPr>
              <a:t> </a:t>
            </a:r>
            <a:endParaRPr lang="en-US" altLang="zh-CN" sz="3200" b="1" dirty="0" smtClean="0">
              <a:latin typeface="黑体" panose="02010609060101010101" pitchFamily="49" charset="-122"/>
              <a:ea typeface="黑体" panose="02010609060101010101" pitchFamily="49" charset="-122"/>
            </a:endParaRPr>
          </a:p>
          <a:p>
            <a:r>
              <a:rPr lang="en-US" altLang="zh-CN" sz="3200" b="1" dirty="0">
                <a:latin typeface="黑体" panose="02010609060101010101" pitchFamily="49" charset="-122"/>
                <a:ea typeface="黑体" panose="02010609060101010101" pitchFamily="49" charset="-122"/>
              </a:rPr>
              <a:t> </a:t>
            </a:r>
            <a:r>
              <a:rPr lang="en-US" altLang="zh-CN" sz="3200" b="1" dirty="0" smtClean="0">
                <a:latin typeface="黑体" panose="02010609060101010101" pitchFamily="49" charset="-122"/>
                <a:ea typeface="黑体" panose="02010609060101010101" pitchFamily="49" charset="-122"/>
              </a:rPr>
              <a:t>    </a:t>
            </a:r>
            <a:r>
              <a:rPr lang="zh-CN" altLang="en-US" sz="3200" b="1" dirty="0" smtClean="0">
                <a:latin typeface="楷体" panose="02010609060101010101" pitchFamily="49" charset="-122"/>
                <a:ea typeface="楷体" panose="02010609060101010101" pitchFamily="49" charset="-122"/>
              </a:rPr>
              <a:t>查理曼致</a:t>
            </a:r>
            <a:r>
              <a:rPr lang="zh-CN" altLang="en-US" sz="3200" b="1" dirty="0">
                <a:latin typeface="楷体" panose="02010609060101010101" pitchFamily="49" charset="-122"/>
                <a:ea typeface="楷体" panose="02010609060101010101" pitchFamily="49" charset="-122"/>
              </a:rPr>
              <a:t>利奥教皇的信中曾</a:t>
            </a:r>
            <a:r>
              <a:rPr lang="zh-CN" altLang="en-US" sz="3200" b="1" dirty="0" smtClean="0">
                <a:latin typeface="楷体" panose="02010609060101010101" pitchFamily="49" charset="-122"/>
                <a:ea typeface="楷体" panose="02010609060101010101" pitchFamily="49" charset="-122"/>
              </a:rPr>
              <a:t>说：</a:t>
            </a:r>
            <a:r>
              <a:rPr lang="en-US" altLang="zh-CN" sz="3200" b="1" dirty="0" smtClean="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我的天职是用</a:t>
            </a:r>
            <a:r>
              <a:rPr lang="zh-CN" altLang="en-US" sz="3200" b="1" dirty="0">
                <a:solidFill>
                  <a:srgbClr val="FF0000"/>
                </a:solidFill>
                <a:latin typeface="楷体" panose="02010609060101010101" pitchFamily="49" charset="-122"/>
                <a:ea typeface="楷体" panose="02010609060101010101" pitchFamily="49" charset="-122"/>
              </a:rPr>
              <a:t>武力保卫教会，</a:t>
            </a:r>
            <a:r>
              <a:rPr lang="zh-CN" altLang="en-US" sz="3200" b="1" dirty="0">
                <a:latin typeface="楷体" panose="02010609060101010101" pitchFamily="49" charset="-122"/>
                <a:ea typeface="楷体" panose="02010609060101010101" pitchFamily="49" charset="-122"/>
              </a:rPr>
              <a:t>使它不受异教徒的攻击蹂躏，在教会内部确保教会的纯正信仰，而圣父，你的职责则是</a:t>
            </a:r>
            <a:r>
              <a:rPr lang="zh-CN" altLang="en-US" sz="3200" b="1" dirty="0">
                <a:solidFill>
                  <a:srgbClr val="FF0000"/>
                </a:solidFill>
                <a:latin typeface="楷体" panose="02010609060101010101" pitchFamily="49" charset="-122"/>
                <a:ea typeface="楷体" panose="02010609060101010101" pitchFamily="49" charset="-122"/>
              </a:rPr>
              <a:t>用祈祷支持我的武力</a:t>
            </a:r>
            <a:r>
              <a:rPr lang="zh-CN" altLang="en-US" sz="3200" b="1" dirty="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a:t>
            </a:r>
            <a:endParaRPr lang="en-US" altLang="zh-CN" sz="3200" b="1" dirty="0">
              <a:latin typeface="楷体" panose="02010609060101010101" pitchFamily="49" charset="-122"/>
              <a:ea typeface="楷体" panose="02010609060101010101" pitchFamily="49" charset="-122"/>
            </a:endParaRPr>
          </a:p>
          <a:p>
            <a:r>
              <a:rPr lang="en-US" altLang="zh-CN" sz="3200" b="1" dirty="0">
                <a:latin typeface="楷体" panose="02010609060101010101" pitchFamily="49" charset="-122"/>
                <a:ea typeface="楷体" panose="02010609060101010101" pitchFamily="49" charset="-122"/>
              </a:rPr>
              <a:t>    </a:t>
            </a:r>
            <a:r>
              <a:rPr lang="en-US" altLang="zh-CN" sz="3200" b="1" dirty="0" smtClean="0">
                <a:latin typeface="楷体" panose="02010609060101010101" pitchFamily="49" charset="-122"/>
                <a:ea typeface="楷体" panose="02010609060101010101" pitchFamily="49" charset="-122"/>
              </a:rPr>
              <a:t>      </a:t>
            </a:r>
            <a:r>
              <a:rPr lang="en-US" altLang="zh-CN" sz="2800" dirty="0">
                <a:latin typeface="宋体" panose="02010600030101010101" pitchFamily="2" charset="-122"/>
                <a:ea typeface="宋体" panose="02010600030101010101" pitchFamily="2" charset="-122"/>
                <a:cs typeface="宋体" panose="02010600030101010101" pitchFamily="2" charset="-122"/>
              </a:rPr>
              <a:t>——</a:t>
            </a:r>
            <a:r>
              <a:rPr lang="zh-CN" altLang="en-US" sz="2800" dirty="0">
                <a:latin typeface="宋体" panose="02010600030101010101" pitchFamily="2" charset="-122"/>
                <a:ea typeface="宋体" panose="02010600030101010101" pitchFamily="2" charset="-122"/>
                <a:cs typeface="宋体" panose="02010600030101010101" pitchFamily="2" charset="-122"/>
              </a:rPr>
              <a:t>潘振刚《查理大帝军事征战与基督教关系浅析》</a:t>
            </a:r>
            <a:endParaRPr lang="zh-CN" altLang="en-US" sz="2800" dirty="0">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3791840" y="4941105"/>
            <a:ext cx="4829175" cy="645160"/>
          </a:xfrm>
          <a:prstGeom prst="rect">
            <a:avLst/>
          </a:prstGeom>
          <a:noFill/>
          <a:ln w="9525">
            <a:noFill/>
          </a:ln>
        </p:spPr>
        <p:txBody>
          <a:bodyPr wrap="square" anchor="t">
            <a:spAutoFit/>
          </a:bodyPr>
          <a:lstStyle/>
          <a:p>
            <a:r>
              <a:rPr lang="zh-CN" altLang="en-US" sz="3600" b="1" dirty="0">
                <a:solidFill>
                  <a:srgbClr val="FF0000"/>
                </a:solidFill>
                <a:latin typeface="楷体" panose="02010609060101010101" pitchFamily="49" charset="-122"/>
                <a:ea typeface="楷体" panose="02010609060101010101" pitchFamily="49" charset="-122"/>
              </a:rPr>
              <a:t>王权与教权的结合</a:t>
            </a:r>
            <a:endParaRPr lang="zh-CN" altLang="en-US" sz="36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993565" y="4204660"/>
            <a:ext cx="10920412" cy="2061210"/>
          </a:xfrm>
          <a:prstGeom prst="rect">
            <a:avLst/>
          </a:prstGeom>
          <a:noFill/>
          <a:ln w="9525">
            <a:noFill/>
          </a:ln>
        </p:spPr>
        <p:txBody>
          <a:bodyPr wrap="square" anchor="t">
            <a:spAutoFit/>
          </a:bodyPr>
          <a:lstStyle/>
          <a:p>
            <a:r>
              <a:rPr lang="zh-CN" altLang="en-US" sz="3200" b="1" dirty="0">
                <a:latin typeface="楷体" panose="02010609060101010101" pitchFamily="49" charset="-122"/>
                <a:ea typeface="楷体" panose="02010609060101010101" pitchFamily="49" charset="-122"/>
              </a:rPr>
              <a:t>措施：</a:t>
            </a:r>
            <a:endParaRPr lang="zh-CN" altLang="en-US" sz="3200" b="1" dirty="0">
              <a:latin typeface="楷体" panose="02010609060101010101" pitchFamily="49" charset="-122"/>
              <a:ea typeface="楷体" panose="02010609060101010101" pitchFamily="49" charset="-122"/>
            </a:endParaRPr>
          </a:p>
          <a:p>
            <a:r>
              <a:rPr lang="en-US" altLang="zh-CN" sz="3200" b="1" dirty="0">
                <a:latin typeface="楷体" panose="02010609060101010101" pitchFamily="49" charset="-122"/>
                <a:ea typeface="楷体" panose="02010609060101010101" pitchFamily="49" charset="-122"/>
              </a:rPr>
              <a:t>1.</a:t>
            </a:r>
            <a:r>
              <a:rPr lang="zh-CN" altLang="en-US" sz="3200" b="1" dirty="0">
                <a:latin typeface="楷体" panose="02010609060101010101" pitchFamily="49" charset="-122"/>
                <a:ea typeface="楷体" panose="02010609060101010101" pitchFamily="49" charset="-122"/>
              </a:rPr>
              <a:t>四处征伐，扩张版图。</a:t>
            </a:r>
            <a:endParaRPr lang="zh-CN" altLang="en-US" sz="3200" b="1" dirty="0">
              <a:latin typeface="楷体" panose="02010609060101010101" pitchFamily="49" charset="-122"/>
              <a:ea typeface="楷体" panose="02010609060101010101" pitchFamily="49" charset="-122"/>
            </a:endParaRPr>
          </a:p>
          <a:p>
            <a:r>
              <a:rPr lang="en-US" altLang="zh-CN" sz="3200" b="1" dirty="0">
                <a:latin typeface="楷体" panose="02010609060101010101" pitchFamily="49" charset="-122"/>
                <a:ea typeface="楷体" panose="02010609060101010101" pitchFamily="49" charset="-122"/>
              </a:rPr>
              <a:t>2.</a:t>
            </a:r>
            <a:r>
              <a:rPr lang="zh-CN" altLang="en-US" sz="3200" b="1" dirty="0">
                <a:latin typeface="楷体" panose="02010609060101010101" pitchFamily="49" charset="-122"/>
                <a:ea typeface="楷体" panose="02010609060101010101" pitchFamily="49" charset="-122"/>
              </a:rPr>
              <a:t>继续实行鼓励基督教发展的政策：</a:t>
            </a:r>
            <a:endParaRPr lang="zh-CN" altLang="en-US" sz="3200" b="1" dirty="0">
              <a:latin typeface="楷体" panose="02010609060101010101" pitchFamily="49" charset="-122"/>
              <a:ea typeface="楷体" panose="02010609060101010101" pitchFamily="49" charset="-122"/>
            </a:endParaRPr>
          </a:p>
          <a:p>
            <a:r>
              <a:rPr lang="zh-CN" altLang="en-US" sz="3200" b="1" dirty="0">
                <a:latin typeface="楷体" panose="02010609060101010101" pitchFamily="49" charset="-122"/>
                <a:ea typeface="楷体" panose="02010609060101010101" pitchFamily="49" charset="-122"/>
              </a:rPr>
              <a:t>  划分教区、征收什一税。              </a:t>
            </a:r>
            <a:endParaRPr lang="zh-CN" altLang="en-US" sz="3200" b="1" dirty="0">
              <a:latin typeface="楷体" panose="02010609060101010101" pitchFamily="49" charset="-122"/>
              <a:ea typeface="楷体" panose="02010609060101010101" pitchFamily="49" charset="-122"/>
            </a:endParaRPr>
          </a:p>
        </p:txBody>
      </p:sp>
      <p:pic>
        <p:nvPicPr>
          <p:cNvPr id="6" name="图片 5" descr="5"/>
          <p:cNvPicPr>
            <a:picLocks noChangeAspect="1"/>
          </p:cNvPicPr>
          <p:nvPr/>
        </p:nvPicPr>
        <p:blipFill>
          <a:blip r:embed="rId1"/>
          <a:stretch>
            <a:fillRect/>
          </a:stretch>
        </p:blipFill>
        <p:spPr>
          <a:xfrm rot="1320000">
            <a:off x="2362399" y="1164143"/>
            <a:ext cx="2038089" cy="2759658"/>
          </a:xfrm>
          <a:prstGeom prst="rect">
            <a:avLst/>
          </a:prstGeom>
          <a:noFill/>
          <a:ln w="9525">
            <a:noFill/>
          </a:ln>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13699">
            <a:off x="7056363" y="636040"/>
            <a:ext cx="1257300" cy="3829050"/>
          </a:xfrm>
          <a:prstGeom prst="rect">
            <a:avLst/>
          </a:prstGeom>
        </p:spPr>
      </p:pic>
      <p:sp>
        <p:nvSpPr>
          <p:cNvPr id="13" name="文本框 12"/>
          <p:cNvSpPr txBox="1"/>
          <p:nvPr/>
        </p:nvSpPr>
        <p:spPr>
          <a:xfrm>
            <a:off x="2477135" y="155575"/>
            <a:ext cx="7357110" cy="1014730"/>
          </a:xfrm>
          <a:prstGeom prst="rect">
            <a:avLst/>
          </a:prstGeom>
          <a:noFill/>
        </p:spPr>
        <p:txBody>
          <a:bodyPr wrap="square" rtlCol="0">
            <a:spAutoFit/>
            <a:scene3d>
              <a:camera prst="orthographicFront"/>
              <a:lightRig rig="threePt" dir="t"/>
            </a:scene3d>
          </a:bodyPr>
          <a:p>
            <a:r>
              <a:rPr lang="zh-CN" altLang="en-US" sz="6000" noProof="1">
                <a:ln>
                  <a:solidFill>
                    <a:sysClr val="windowText" lastClr="000000"/>
                  </a:solidFill>
                </a:ln>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rPr>
              <a:t>十字架</a:t>
            </a:r>
            <a:r>
              <a:rPr lang="zh-CN" altLang="en-US" sz="6000" noProof="1">
                <a:ln>
                  <a:solidFill>
                    <a:sysClr val="windowText" lastClr="000000"/>
                  </a:solidFill>
                </a:ln>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rPr>
              <a:t>与利剑的故事</a:t>
            </a:r>
            <a:endParaRPr lang="zh-CN" altLang="en-US" sz="6000" noProof="1">
              <a:ln>
                <a:solidFill>
                  <a:sysClr val="windowText" lastClr="000000"/>
                </a:solidFill>
              </a:ln>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t="11500"/>
          <a:stretch>
            <a:fillRect/>
          </a:stretch>
        </p:blipFill>
        <p:spPr>
          <a:xfrm>
            <a:off x="3215640" y="988060"/>
            <a:ext cx="5913755" cy="4469765"/>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3858260" y="5791835"/>
            <a:ext cx="4780915" cy="583565"/>
          </a:xfrm>
          <a:prstGeom prst="rect">
            <a:avLst/>
          </a:prstGeom>
          <a:solidFill>
            <a:schemeClr val="accent1">
              <a:lumMod val="60000"/>
              <a:lumOff val="40000"/>
            </a:schemeClr>
          </a:solidFill>
          <a:ln w="9525">
            <a:solidFill>
              <a:schemeClr val="tx2"/>
            </a:solidFill>
          </a:ln>
        </p:spPr>
        <p:txBody>
          <a:bodyPr wrap="square" anchor="t">
            <a:spAutoFit/>
          </a:bodyPr>
          <a:p>
            <a:r>
              <a:rPr lang="zh-CN" altLang="en-US" sz="3200" b="1" dirty="0">
                <a:effectLst/>
                <a:latin typeface="楷体" panose="02010609060101010101" pitchFamily="49" charset="-122"/>
                <a:ea typeface="楷体" panose="02010609060101010101" pitchFamily="49" charset="-122"/>
                <a:sym typeface="+mn-ea"/>
              </a:rPr>
              <a:t>王权与教权结成政治联盟</a:t>
            </a:r>
            <a:endParaRPr lang="zh-CN" altLang="en-US" sz="3200" b="1" dirty="0">
              <a:solidFill>
                <a:schemeClr val="tx1"/>
              </a:solidFill>
              <a:effectLst/>
              <a:latin typeface="楷体" panose="02010609060101010101" pitchFamily="49" charset="-122"/>
              <a:ea typeface="楷体" panose="02010609060101010101" pitchFamily="49"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5" descr="IMG_256"/>
          <p:cNvPicPr>
            <a:picLocks noChangeAspect="1"/>
          </p:cNvPicPr>
          <p:nvPr/>
        </p:nvPicPr>
        <p:blipFill>
          <a:blip r:embed="rId1" cstate="print"/>
          <a:stretch>
            <a:fillRect/>
          </a:stretch>
        </p:blipFill>
        <p:spPr>
          <a:xfrm>
            <a:off x="3300095" y="1120140"/>
            <a:ext cx="5784850" cy="4284345"/>
          </a:xfrm>
          <a:prstGeom prst="rect">
            <a:avLst/>
          </a:prstGeom>
          <a:noFill/>
          <a:ln w="25400">
            <a:solidFill>
              <a:schemeClr val="tx1"/>
            </a:solidFill>
          </a:ln>
        </p:spPr>
      </p:pic>
      <p:pic>
        <p:nvPicPr>
          <p:cNvPr id="7" name="图片 6" descr="红桃K.webp"/>
          <p:cNvPicPr>
            <a:picLocks noChangeAspect="1"/>
          </p:cNvPicPr>
          <p:nvPr>
            <p:custDataLst>
              <p:tags r:id="rId2"/>
            </p:custDataLst>
          </p:nvPr>
        </p:nvPicPr>
        <p:blipFill>
          <a:blip r:embed="rId3"/>
          <a:stretch>
            <a:fillRect/>
          </a:stretch>
        </p:blipFill>
        <p:spPr>
          <a:xfrm>
            <a:off x="6138545" y="1097915"/>
            <a:ext cx="2946400" cy="4374515"/>
          </a:xfrm>
          <a:prstGeom prst="rect">
            <a:avLst/>
          </a:prstGeom>
          <a:effectLst>
            <a:softEdge rad="12700"/>
          </a:effectLst>
        </p:spPr>
      </p:pic>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3245" y="1412875"/>
            <a:ext cx="11221085" cy="3353435"/>
          </a:xfrm>
          <a:prstGeom prst="rect">
            <a:avLst/>
          </a:prstGeom>
          <a:noFill/>
        </p:spPr>
        <p:txBody>
          <a:bodyPr wrap="square" rtlCol="0">
            <a:spAutoFit/>
          </a:bodyPr>
          <a:lstStyle/>
          <a:p>
            <a:r>
              <a:rPr lang="zh-CN" altLang="en-US" sz="2800" b="1" dirty="0" smtClean="0">
                <a:latin typeface="黑体" panose="02010609060101010101" pitchFamily="49" charset="-122"/>
                <a:ea typeface="黑体" panose="02010609060101010101" pitchFamily="49" charset="-122"/>
              </a:rPr>
              <a:t>材料六 </a:t>
            </a:r>
            <a:endParaRPr lang="zh-CN" altLang="en-US" sz="2800" b="1" dirty="0" smtClean="0">
              <a:latin typeface="黑体" panose="02010609060101010101" pitchFamily="49" charset="-122"/>
              <a:ea typeface="黑体" panose="02010609060101010101" pitchFamily="49" charset="-122"/>
            </a:endParaRPr>
          </a:p>
          <a:p>
            <a:r>
              <a:rPr lang="zh-CN" altLang="en-US" sz="2800" b="1" dirty="0" smtClean="0">
                <a:latin typeface="黑体" panose="02010609060101010101" pitchFamily="49" charset="-122"/>
                <a:ea typeface="黑体" panose="02010609060101010101" pitchFamily="49" charset="-122"/>
              </a:rPr>
              <a:t>    </a:t>
            </a:r>
            <a:r>
              <a:rPr lang="zh-CN" altLang="en-US" sz="3200" b="1" dirty="0">
                <a:latin typeface="楷体" panose="02010609060101010101" pitchFamily="49" charset="-122"/>
                <a:ea typeface="楷体" panose="02010609060101010101" pitchFamily="49" charset="-122"/>
              </a:rPr>
              <a:t>查理在位期间，对</a:t>
            </a:r>
            <a:r>
              <a:rPr lang="zh-CN" altLang="en-US" sz="3200" b="1" dirty="0">
                <a:solidFill>
                  <a:srgbClr val="FF0000"/>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宗教活动控制的更加严密控制</a:t>
            </a:r>
            <a:r>
              <a:rPr lang="zh-CN" altLang="en-US" sz="3200" b="1" dirty="0">
                <a:latin typeface="楷体" panose="02010609060101010101" pitchFamily="49" charset="-122"/>
                <a:ea typeface="楷体" panose="02010609060101010101" pitchFamily="49" charset="-122"/>
              </a:rPr>
              <a:t>，他亲自主持了</a:t>
            </a:r>
            <a:r>
              <a:rPr lang="en-US" altLang="zh-CN" sz="3200" b="1" dirty="0">
                <a:latin typeface="楷体" panose="02010609060101010101" pitchFamily="49" charset="-122"/>
                <a:ea typeface="楷体" panose="02010609060101010101" pitchFamily="49" charset="-122"/>
              </a:rPr>
              <a:t>16</a:t>
            </a:r>
            <a:r>
              <a:rPr lang="zh-CN" altLang="en-US" sz="3200" b="1" dirty="0">
                <a:latin typeface="楷体" panose="02010609060101010101" pitchFamily="49" charset="-122"/>
                <a:ea typeface="楷体" panose="02010609060101010101" pitchFamily="49" charset="-122"/>
              </a:rPr>
              <a:t>次宗教会议</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（他）把任命主教作为国王的特权</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在他统治后期，就合并了一批修道院，把他们的财产收归皇帝所有。</a:t>
            </a:r>
            <a:r>
              <a:rPr lang="zh-CN" altLang="en-US" sz="3200" b="1" dirty="0">
                <a:solidFill>
                  <a:srgbClr val="FF0000"/>
                </a:solidFill>
                <a:latin typeface="楷体" panose="02010609060101010101" pitchFamily="49" charset="-122"/>
                <a:ea typeface="楷体" panose="02010609060101010101" pitchFamily="49" charset="-122"/>
              </a:rPr>
              <a:t>查理紧紧把神权操在自己手中，为他的统治服务</a:t>
            </a:r>
            <a:r>
              <a:rPr lang="zh-CN" altLang="en-US" sz="3200" b="1" dirty="0" smtClean="0">
                <a:latin typeface="楷体" panose="02010609060101010101" pitchFamily="49" charset="-122"/>
                <a:ea typeface="楷体" panose="02010609060101010101" pitchFamily="49" charset="-122"/>
              </a:rPr>
              <a:t>。</a:t>
            </a:r>
            <a:endParaRPr lang="en-US" altLang="zh-CN" sz="3200" b="1" dirty="0" smtClean="0">
              <a:latin typeface="楷体" panose="02010609060101010101" pitchFamily="49" charset="-122"/>
              <a:ea typeface="楷体" panose="02010609060101010101" pitchFamily="49" charset="-122"/>
            </a:endParaRPr>
          </a:p>
          <a:p>
            <a:pPr algn="r"/>
            <a:endParaRPr lang="en-US" altLang="zh-CN" sz="2800" b="1" dirty="0" smtClean="0">
              <a:latin typeface="宋体" panose="02010600030101010101" pitchFamily="2" charset="-122"/>
              <a:cs typeface="宋体" panose="02010600030101010101" pitchFamily="2" charset="-122"/>
            </a:endParaRPr>
          </a:p>
          <a:p>
            <a:pPr algn="r"/>
            <a:r>
              <a:rPr lang="en-US" altLang="zh-CN" sz="2800" b="1" dirty="0" smtClean="0">
                <a:latin typeface="宋体" panose="02010600030101010101" pitchFamily="2" charset="-122"/>
                <a:cs typeface="宋体" panose="02010600030101010101" pitchFamily="2" charset="-122"/>
              </a:rPr>
              <a:t>  </a:t>
            </a:r>
            <a:r>
              <a:rPr lang="en-US" altLang="zh-CN" sz="2800" dirty="0" smtClean="0">
                <a:latin typeface="宋体" panose="02010600030101010101" pitchFamily="2" charset="-122"/>
                <a:ea typeface="宋体" panose="02010600030101010101" pitchFamily="2" charset="-122"/>
                <a:cs typeface="宋体" panose="02010600030101010101" pitchFamily="2" charset="-122"/>
              </a:rPr>
              <a:t>——</a:t>
            </a:r>
            <a:r>
              <a:rPr lang="zh-CN" altLang="en-US" sz="2800" dirty="0">
                <a:latin typeface="宋体" panose="02010600030101010101" pitchFamily="2" charset="-122"/>
                <a:ea typeface="宋体" panose="02010600030101010101" pitchFamily="2" charset="-122"/>
                <a:cs typeface="宋体" panose="02010600030101010101" pitchFamily="2" charset="-122"/>
              </a:rPr>
              <a:t>裴耀鼎《论法兰克王国宗教与政治的关系》</a:t>
            </a:r>
            <a:endParaRPr lang="zh-CN" altLang="en-US" sz="28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0" name="TextBox 45"/>
          <p:cNvSpPr txBox="1"/>
          <p:nvPr/>
        </p:nvSpPr>
        <p:spPr>
          <a:xfrm>
            <a:off x="-168435" y="5589150"/>
            <a:ext cx="5937250" cy="583565"/>
          </a:xfrm>
          <a:prstGeom prst="rect">
            <a:avLst/>
          </a:prstGeom>
          <a:noFill/>
          <a:ln w="9525">
            <a:noFill/>
          </a:ln>
        </p:spPr>
        <p:txBody>
          <a:bodyPr wrap="square" anchor="t">
            <a:spAutoFit/>
          </a:bodyPr>
          <a:lstStyle/>
          <a:p>
            <a:pPr algn="ctr"/>
            <a:r>
              <a:rPr lang="zh-CN" altLang="en-US" sz="3200" b="1" dirty="0">
                <a:latin typeface="华文新魏" panose="02010800040101010101" charset="-122"/>
                <a:ea typeface="华文新魏" panose="02010800040101010101" charset="-122"/>
                <a:cs typeface="华文新魏" panose="02010800040101010101" charset="-122"/>
              </a:rPr>
              <a:t> 德国、法国、意大利的雏形</a:t>
            </a:r>
            <a:endParaRPr lang="zh-CN" altLang="en-US" sz="3200" b="1" dirty="0">
              <a:latin typeface="华文新魏" panose="02010800040101010101" charset="-122"/>
              <a:ea typeface="华文新魏" panose="02010800040101010101" charset="-122"/>
              <a:cs typeface="华文新魏" panose="02010800040101010101"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36880" y="950595"/>
            <a:ext cx="4005580" cy="4154170"/>
          </a:xfrm>
          <a:prstGeom prst="rect">
            <a:avLst/>
          </a:prstGeom>
        </p:spPr>
      </p:pic>
      <p:sp>
        <p:nvSpPr>
          <p:cNvPr id="2" name="矩形 1"/>
          <p:cNvSpPr/>
          <p:nvPr/>
        </p:nvSpPr>
        <p:spPr>
          <a:xfrm>
            <a:off x="4672330" y="950595"/>
            <a:ext cx="7520305" cy="2922905"/>
          </a:xfrm>
          <a:prstGeom prst="rect">
            <a:avLst/>
          </a:prstGeom>
        </p:spPr>
        <p:txBody>
          <a:bodyPr wrap="square">
            <a:spAutoFit/>
          </a:bodyPr>
          <a:lstStyle/>
          <a:p>
            <a:r>
              <a:rPr lang="zh-CN" altLang="en-US" sz="2800" b="1" dirty="0">
                <a:latin typeface="黑体" panose="02010609060101010101" pitchFamily="49" charset="-122"/>
                <a:ea typeface="黑体" panose="02010609060101010101" pitchFamily="49" charset="-122"/>
              </a:rPr>
              <a:t>材料七 </a:t>
            </a:r>
            <a:endParaRPr lang="zh-CN" altLang="en-US" sz="2800" b="1" dirty="0">
              <a:latin typeface="黑体" panose="02010609060101010101" pitchFamily="49" charset="-122"/>
              <a:ea typeface="黑体" panose="02010609060101010101" pitchFamily="49" charset="-122"/>
            </a:endParaRPr>
          </a:p>
          <a:p>
            <a:r>
              <a:rPr lang="zh-CN" altLang="en-US" sz="3200" b="1" dirty="0">
                <a:latin typeface="楷体" panose="02010609060101010101" pitchFamily="49" charset="-122"/>
                <a:ea typeface="楷体" panose="02010609060101010101" pitchFamily="49" charset="-122"/>
              </a:rPr>
              <a:t>    教皇企图</a:t>
            </a:r>
            <a:r>
              <a:rPr lang="zh-CN" altLang="en-US" sz="3200" b="1" dirty="0">
                <a:solidFill>
                  <a:srgbClr val="0070C0"/>
                </a:solidFill>
                <a:latin typeface="楷体" panose="02010609060101010101" pitchFamily="49" charset="-122"/>
                <a:ea typeface="楷体" panose="02010609060101010101" pitchFamily="49" charset="-122"/>
              </a:rPr>
              <a:t>利用“加冕”来加强独立性</a:t>
            </a:r>
            <a:r>
              <a:rPr lang="zh-CN" altLang="en-US" sz="3200" b="1" dirty="0">
                <a:latin typeface="楷体" panose="02010609060101010101" pitchFamily="49" charset="-122"/>
                <a:ea typeface="楷体" panose="02010609060101010101" pitchFamily="49" charset="-122"/>
              </a:rPr>
              <a:t>，表示教权高于王权。教皇尼古拉一世（</a:t>
            </a:r>
            <a:r>
              <a:rPr lang="en-US" altLang="zh-CN" sz="3200" b="1" dirty="0">
                <a:latin typeface="楷体" panose="02010609060101010101" pitchFamily="49" charset="-122"/>
                <a:ea typeface="楷体" panose="02010609060101010101" pitchFamily="49" charset="-122"/>
              </a:rPr>
              <a:t>858-867</a:t>
            </a:r>
            <a:r>
              <a:rPr lang="zh-CN" altLang="en-US" sz="3200" b="1" dirty="0">
                <a:latin typeface="楷体" panose="02010609060101010101" pitchFamily="49" charset="-122"/>
                <a:ea typeface="楷体" panose="02010609060101010101" pitchFamily="49" charset="-122"/>
              </a:rPr>
              <a:t>年在位）说“</a:t>
            </a:r>
            <a:r>
              <a:rPr lang="zh-CN" altLang="en-US" sz="3200" b="1" dirty="0">
                <a:solidFill>
                  <a:srgbClr val="0070C0"/>
                </a:solidFill>
                <a:latin typeface="楷体" panose="02010609060101010101" pitchFamily="49" charset="-122"/>
                <a:ea typeface="楷体" panose="02010609060101010101" pitchFamily="49" charset="-122"/>
              </a:rPr>
              <a:t>任何人没有得到教皇的同意，都无权召开宗教会议</a:t>
            </a:r>
            <a:r>
              <a:rPr lang="zh-CN" altLang="en-US" sz="3200" b="1" dirty="0">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a:p>
            <a:r>
              <a:rPr lang="en-US" altLang="zh-CN" sz="2800" dirty="0">
                <a:latin typeface="宋体" panose="02010600030101010101" pitchFamily="2" charset="-122"/>
                <a:ea typeface="宋体" panose="02010600030101010101" pitchFamily="2" charset="-122"/>
                <a:cs typeface="宋体" panose="02010600030101010101" pitchFamily="2" charset="-122"/>
              </a:rPr>
              <a:t>——</a:t>
            </a:r>
            <a:r>
              <a:rPr lang="zh-CN" altLang="en-US" sz="2800" dirty="0">
                <a:latin typeface="宋体" panose="02010600030101010101" pitchFamily="2" charset="-122"/>
                <a:ea typeface="宋体" panose="02010600030101010101" pitchFamily="2" charset="-122"/>
                <a:cs typeface="宋体" panose="02010600030101010101" pitchFamily="2" charset="-122"/>
              </a:rPr>
              <a:t>裴耀鼎《论法兰克王国宗教与政治的关系》</a:t>
            </a:r>
            <a:endParaRPr lang="zh-CN" altLang="en-US" sz="28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50"/>
                                        </p:tgtEl>
                                        <p:attrNameLst>
                                          <p:attrName>style.visibility</p:attrName>
                                        </p:attrNameLst>
                                      </p:cBhvr>
                                      <p:to>
                                        <p:strVal val="visible"/>
                                      </p:to>
                                    </p:set>
                                    <p:animEffect transition="in" filter="blinds(horizontal)">
                                      <p:cBhvr>
                                        <p:cTn id="7" dur="500"/>
                                        <p:tgtEl>
                                          <p:spTgt spid="184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0"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
          <p:cNvPicPr>
            <a:picLocks noChangeAspect="1"/>
          </p:cNvPicPr>
          <p:nvPr/>
        </p:nvPicPr>
        <p:blipFill>
          <a:blip r:embed="rId1"/>
          <a:stretch>
            <a:fillRect/>
          </a:stretch>
        </p:blipFill>
        <p:spPr>
          <a:xfrm rot="1320000">
            <a:off x="2587508" y="2419955"/>
            <a:ext cx="2079952" cy="2816342"/>
          </a:xfrm>
          <a:prstGeom prst="rect">
            <a:avLst/>
          </a:prstGeom>
          <a:noFill/>
          <a:ln w="9525">
            <a:noFill/>
          </a:ln>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13699">
            <a:off x="7488391" y="2076141"/>
            <a:ext cx="1257300" cy="3829050"/>
          </a:xfrm>
          <a:prstGeom prst="rect">
            <a:avLst/>
          </a:prstGeom>
        </p:spPr>
      </p:pic>
      <p:sp>
        <p:nvSpPr>
          <p:cNvPr id="3" name="文本框 2"/>
          <p:cNvSpPr txBox="1"/>
          <p:nvPr/>
        </p:nvSpPr>
        <p:spPr>
          <a:xfrm>
            <a:off x="8794115" y="5748655"/>
            <a:ext cx="2951480" cy="645160"/>
          </a:xfrm>
          <a:prstGeom prst="rect">
            <a:avLst/>
          </a:prstGeom>
          <a:noFill/>
        </p:spPr>
        <p:txBody>
          <a:bodyPr wrap="square" rtlCol="0">
            <a:spAutoFit/>
            <a:scene3d>
              <a:camera prst="orthographicFront"/>
              <a:lightRig rig="threePt" dir="t"/>
            </a:scene3d>
          </a:bodyPr>
          <a:p>
            <a:r>
              <a:rPr lang="zh-CN" altLang="en-US" sz="3600" b="1">
                <a:solidFill>
                  <a:schemeClr val="accent1"/>
                </a:solidFill>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未完待续</a:t>
            </a:r>
            <a:r>
              <a:rPr lang="zh-CN" altLang="en-US" sz="3600" b="1">
                <a:solidFill>
                  <a:schemeClr val="accent1"/>
                </a:solidFill>
                <a:effectLst>
                  <a:outerShdw blurRad="38100" dist="25400" dir="5400000" algn="ctr" rotWithShape="0">
                    <a:srgbClr val="6E747A">
                      <a:alpha val="43000"/>
                    </a:srgbClr>
                  </a:outerShdw>
                </a:effectLst>
                <a:ea typeface="楷体" panose="02010609060101010101" pitchFamily="49" charset="-122"/>
                <a:cs typeface="Arial" panose="020B0604020202020204" pitchFamily="34" charset="0"/>
              </a:rPr>
              <a:t>……</a:t>
            </a:r>
            <a:endParaRPr lang="zh-CN" altLang="en-US" sz="3600" b="1">
              <a:solidFill>
                <a:schemeClr val="accent1"/>
              </a:solidFill>
              <a:effectLst>
                <a:outerShdw blurRad="38100" dist="25400" dir="5400000" algn="ctr" rotWithShape="0">
                  <a:srgbClr val="6E747A">
                    <a:alpha val="43000"/>
                  </a:srgbClr>
                </a:outerShdw>
              </a:effectLst>
              <a:ea typeface="楷体" panose="02010609060101010101" pitchFamily="49" charset="-122"/>
              <a:cs typeface="Arial" panose="020B0604020202020204" pitchFamily="34" charset="0"/>
            </a:endParaRPr>
          </a:p>
        </p:txBody>
      </p:sp>
      <p:sp>
        <p:nvSpPr>
          <p:cNvPr id="13" name="文本框 12"/>
          <p:cNvSpPr txBox="1"/>
          <p:nvPr/>
        </p:nvSpPr>
        <p:spPr>
          <a:xfrm>
            <a:off x="2524125" y="974090"/>
            <a:ext cx="7357110" cy="1014730"/>
          </a:xfrm>
          <a:prstGeom prst="rect">
            <a:avLst/>
          </a:prstGeom>
          <a:noFill/>
        </p:spPr>
        <p:txBody>
          <a:bodyPr wrap="square" rtlCol="0">
            <a:spAutoFit/>
            <a:scene3d>
              <a:camera prst="orthographicFront"/>
              <a:lightRig rig="threePt" dir="t"/>
            </a:scene3d>
          </a:bodyPr>
          <a:p>
            <a:r>
              <a:rPr lang="zh-CN" altLang="en-US" sz="6000" noProof="1">
                <a:ln>
                  <a:solidFill>
                    <a:sysClr val="windowText" lastClr="000000"/>
                  </a:solidFill>
                </a:ln>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rPr>
              <a:t>十字架</a:t>
            </a:r>
            <a:r>
              <a:rPr lang="zh-CN" altLang="en-US" sz="6000" noProof="1">
                <a:ln>
                  <a:solidFill>
                    <a:sysClr val="windowText" lastClr="000000"/>
                  </a:solidFill>
                </a:ln>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rPr>
              <a:t>与利剑的故事</a:t>
            </a:r>
            <a:endParaRPr lang="zh-CN" altLang="en-US" sz="6000" noProof="1">
              <a:ln>
                <a:solidFill>
                  <a:sysClr val="windowText" lastClr="000000"/>
                </a:solidFill>
              </a:ln>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文本框 20"/>
          <p:cNvSpPr txBox="1"/>
          <p:nvPr/>
        </p:nvSpPr>
        <p:spPr>
          <a:xfrm>
            <a:off x="1757363" y="1454150"/>
            <a:ext cx="8675687" cy="2861310"/>
          </a:xfrm>
          <a:prstGeom prst="rect">
            <a:avLst/>
          </a:prstGeom>
          <a:noFill/>
          <a:ln w="9525">
            <a:noFill/>
          </a:ln>
        </p:spPr>
        <p:txBody>
          <a:bodyPr wrap="square" anchor="t">
            <a:spAutoFit/>
          </a:bodyPr>
          <a:lstStyle/>
          <a:p>
            <a:r>
              <a:rPr lang="en-US" altLang="zh-CN" sz="3600" b="1" dirty="0">
                <a:latin typeface="楷体" panose="02010609060101010101" pitchFamily="49" charset="-122"/>
                <a:ea typeface="楷体" panose="02010609060101010101" pitchFamily="49" charset="-122"/>
                <a:sym typeface="宋体" panose="02010600030101010101" pitchFamily="2" charset="-122"/>
              </a:rPr>
              <a:t>    </a:t>
            </a:r>
            <a:r>
              <a:rPr lang="zh-CN" altLang="en-US" sz="3600" b="1" dirty="0">
                <a:latin typeface="楷体" panose="02010609060101010101" pitchFamily="49" charset="-122"/>
                <a:ea typeface="楷体" panose="02010609060101010101" pitchFamily="49" charset="-122"/>
                <a:sym typeface="宋体" panose="02010600030101010101" pitchFamily="2" charset="-122"/>
              </a:rPr>
              <a:t>中世纪是西方的一个生机盎然的时代，法兰克人在这片废墟上创造出了不同于古希腊、古罗马的文明，西方现代的</a:t>
            </a:r>
            <a:r>
              <a:rPr lang="zh-CN" altLang="en-US" sz="3600" b="1" dirty="0">
                <a:solidFill>
                  <a:schemeClr val="tx1"/>
                </a:solidFill>
                <a:latin typeface="楷体" panose="02010609060101010101" pitchFamily="49" charset="-122"/>
                <a:ea typeface="楷体" panose="02010609060101010101" pitchFamily="49" charset="-122"/>
                <a:sym typeface="宋体" panose="02010600030101010101" pitchFamily="2" charset="-122"/>
              </a:rPr>
              <a:t>民主制度、宗教信仰都与这片土壤有着不可割舍的历史渊源。</a:t>
            </a:r>
            <a:endParaRPr lang="zh-CN" altLang="en-US" sz="3600" b="1" dirty="0">
              <a:solidFill>
                <a:schemeClr val="tx1"/>
              </a:solidFill>
              <a:latin typeface="楷体" panose="02010609060101010101" pitchFamily="49" charset="-122"/>
              <a:ea typeface="楷体" panose="02010609060101010101" pitchFamily="49" charset="-122"/>
              <a:sym typeface="宋体" panose="02010600030101010101" pitchFamily="2" charset="-122"/>
            </a:endParaRPr>
          </a:p>
        </p:txBody>
      </p:sp>
      <p:sp>
        <p:nvSpPr>
          <p:cNvPr id="2" name="文本框 1"/>
          <p:cNvSpPr txBox="1"/>
          <p:nvPr/>
        </p:nvSpPr>
        <p:spPr>
          <a:xfrm>
            <a:off x="5520055" y="4509135"/>
            <a:ext cx="6480175" cy="645160"/>
          </a:xfrm>
          <a:prstGeom prst="rect">
            <a:avLst/>
          </a:prstGeom>
          <a:noFill/>
        </p:spPr>
        <p:txBody>
          <a:bodyPr wrap="square" rtlCol="0">
            <a:spAutoFit/>
            <a:scene3d>
              <a:camera prst="orthographicFront"/>
              <a:lightRig rig="threePt" dir="t"/>
            </a:scene3d>
          </a:bodyPr>
          <a:lstStyle/>
          <a:p>
            <a:r>
              <a:rPr lang="en-US" altLang="zh-CN" sz="3600" b="1" noProof="1">
                <a:solidFill>
                  <a:srgbClr val="FF0000"/>
                </a:solidFill>
                <a:latin typeface="楷体" panose="02010609060101010101" pitchFamily="49" charset="-122"/>
                <a:ea typeface="楷体" panose="02010609060101010101" pitchFamily="49" charset="-122"/>
                <a:cs typeface="楷体" panose="02010609060101010101" pitchFamily="49" charset="-122"/>
              </a:rPr>
              <a:t>——</a:t>
            </a:r>
            <a:r>
              <a:rPr lang="zh-CN" altLang="en-US" sz="3600" b="1" noProof="1">
                <a:solidFill>
                  <a:srgbClr val="FF0000"/>
                </a:solidFill>
                <a:latin typeface="楷体" panose="02010609060101010101" pitchFamily="49" charset="-122"/>
                <a:ea typeface="楷体" panose="02010609060101010101" pitchFamily="49" charset="-122"/>
                <a:cs typeface="楷体" panose="02010609060101010101" pitchFamily="49" charset="-122"/>
              </a:rPr>
              <a:t>帝国废墟上的新文明</a:t>
            </a:r>
            <a:endParaRPr lang="zh-CN" altLang="en-US" sz="3600" b="1" noProof="1">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6"/>
          <p:cNvPicPr>
            <a:picLocks noChangeAspect="1"/>
          </p:cNvPicPr>
          <p:nvPr>
            <p:custDataLst>
              <p:tags r:id="rId1"/>
            </p:custDataLst>
          </p:nvPr>
        </p:nvPicPr>
        <p:blipFill>
          <a:blip r:embed="rId2"/>
          <a:stretch>
            <a:fillRect/>
          </a:stretch>
        </p:blipFill>
        <p:spPr>
          <a:xfrm>
            <a:off x="6996113" y="438150"/>
            <a:ext cx="3192462" cy="5067300"/>
          </a:xfrm>
          <a:prstGeom prst="rect">
            <a:avLst/>
          </a:prstGeom>
          <a:noFill/>
          <a:ln w="9525">
            <a:noFill/>
          </a:ln>
        </p:spPr>
      </p:pic>
      <p:pic>
        <p:nvPicPr>
          <p:cNvPr id="18434" name="图片 14" descr="查理曼画像.jpg"/>
          <p:cNvPicPr>
            <a:picLocks noChangeAspect="1"/>
          </p:cNvPicPr>
          <p:nvPr/>
        </p:nvPicPr>
        <p:blipFill>
          <a:blip r:embed="rId3"/>
          <a:stretch>
            <a:fillRect/>
          </a:stretch>
        </p:blipFill>
        <p:spPr>
          <a:xfrm>
            <a:off x="2224088" y="438150"/>
            <a:ext cx="3033712" cy="5067300"/>
          </a:xfrm>
          <a:prstGeom prst="rect">
            <a:avLst/>
          </a:prstGeom>
          <a:noFill/>
          <a:ln w="9525">
            <a:noFill/>
          </a:ln>
        </p:spPr>
      </p:pic>
      <p:sp>
        <p:nvSpPr>
          <p:cNvPr id="8" name="文本框 7"/>
          <p:cNvSpPr txBox="1"/>
          <p:nvPr/>
        </p:nvSpPr>
        <p:spPr>
          <a:xfrm>
            <a:off x="6880225" y="5725635"/>
            <a:ext cx="3423920" cy="583565"/>
          </a:xfrm>
          <a:prstGeom prst="rect">
            <a:avLst/>
          </a:prstGeom>
          <a:noFill/>
        </p:spPr>
        <p:txBody>
          <a:bodyPr wrap="square" rtlCol="0">
            <a:spAutoFit/>
            <a:scene3d>
              <a:camera prst="orthographicFront"/>
              <a:lightRig rig="threePt" dir="t"/>
            </a:scene3d>
          </a:bodyPr>
          <a:lstStyle/>
          <a:p>
            <a:pPr algn="ctr"/>
            <a:r>
              <a:rPr lang="zh-CN" altLang="en-US" sz="3200" noProof="1">
                <a:ln>
                  <a:solidFill>
                    <a:schemeClr val="tx2">
                      <a:lumMod val="60000"/>
                      <a:lumOff val="40000"/>
                    </a:schemeClr>
                  </a:solidFill>
                </a:ln>
                <a:solidFill>
                  <a:srgbClr val="002060"/>
                </a:solidFill>
                <a:latin typeface="华文新魏" panose="02010800040101010101" charset="-122"/>
                <a:ea typeface="华文新魏" panose="02010800040101010101" charset="-122"/>
                <a:cs typeface="+mn-cs"/>
                <a:sym typeface="+mn-ea"/>
              </a:rPr>
              <a:t>查理大帝的塑像</a:t>
            </a:r>
            <a:endParaRPr lang="zh-CN" altLang="en-US" sz="3200" noProof="1">
              <a:ln>
                <a:solidFill>
                  <a:schemeClr val="tx2">
                    <a:lumMod val="60000"/>
                    <a:lumOff val="40000"/>
                  </a:schemeClr>
                </a:solidFill>
              </a:ln>
              <a:solidFill>
                <a:srgbClr val="002060"/>
              </a:solidFill>
              <a:latin typeface="华文新魏" panose="02010800040101010101" charset="-122"/>
              <a:ea typeface="华文新魏" panose="02010800040101010101" charset="-122"/>
              <a:cs typeface="+mn-cs"/>
              <a:sym typeface="+mn-ea"/>
            </a:endParaRPr>
          </a:p>
        </p:txBody>
      </p:sp>
      <p:sp>
        <p:nvSpPr>
          <p:cNvPr id="9" name="文本框 8"/>
          <p:cNvSpPr txBox="1"/>
          <p:nvPr/>
        </p:nvSpPr>
        <p:spPr>
          <a:xfrm>
            <a:off x="2223769" y="5700394"/>
            <a:ext cx="3262631" cy="583565"/>
          </a:xfrm>
          <a:prstGeom prst="rect">
            <a:avLst/>
          </a:prstGeom>
          <a:noFill/>
        </p:spPr>
        <p:txBody>
          <a:bodyPr wrap="square" rtlCol="0">
            <a:spAutoFit/>
            <a:scene3d>
              <a:camera prst="orthographicFront"/>
              <a:lightRig rig="threePt" dir="t"/>
            </a:scene3d>
          </a:bodyPr>
          <a:lstStyle/>
          <a:p>
            <a:r>
              <a:rPr lang="zh-CN" altLang="en-US" sz="3200" noProof="1">
                <a:ln>
                  <a:solidFill>
                    <a:schemeClr val="tx2">
                      <a:lumMod val="60000"/>
                      <a:lumOff val="40000"/>
                    </a:schemeClr>
                  </a:solidFill>
                </a:ln>
                <a:solidFill>
                  <a:srgbClr val="002060"/>
                </a:solidFill>
                <a:latin typeface="华文新魏" panose="02010800040101010101" charset="-122"/>
                <a:ea typeface="华文新魏" panose="02010800040101010101" charset="-122"/>
                <a:cs typeface="+mn-cs"/>
                <a:sym typeface="+mn-ea"/>
              </a:rPr>
              <a:t>查理大帝的画像</a:t>
            </a:r>
            <a:endParaRPr lang="zh-CN" altLang="en-US" sz="3200" noProof="1">
              <a:ln>
                <a:solidFill>
                  <a:schemeClr val="tx2">
                    <a:lumMod val="60000"/>
                    <a:lumOff val="40000"/>
                  </a:schemeClr>
                </a:solidFill>
              </a:ln>
              <a:solidFill>
                <a:srgbClr val="002060"/>
              </a:solidFill>
              <a:latin typeface="华文新魏" panose="02010800040101010101" charset="-122"/>
              <a:ea typeface="华文新魏" panose="02010800040101010101" charset="-122"/>
              <a:cs typeface="+mn-cs"/>
              <a:sym typeface="+mn-ea"/>
            </a:endParaRPr>
          </a:p>
        </p:txBody>
      </p:sp>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5130" r="27240" b="20860"/>
          <a:stretch>
            <a:fillRect/>
          </a:stretch>
        </p:blipFill>
        <p:spPr>
          <a:xfrm>
            <a:off x="0" y="0"/>
            <a:ext cx="12192000" cy="6858000"/>
          </a:xfrm>
          <a:prstGeom prst="rect">
            <a:avLst/>
          </a:prstGeom>
        </p:spPr>
      </p:pic>
      <p:sp>
        <p:nvSpPr>
          <p:cNvPr id="7" name="椭圆 6"/>
          <p:cNvSpPr/>
          <p:nvPr/>
        </p:nvSpPr>
        <p:spPr>
          <a:xfrm>
            <a:off x="3776286" y="1056246"/>
            <a:ext cx="4864689" cy="4864689"/>
          </a:xfrm>
          <a:prstGeom prst="ellipse">
            <a:avLst/>
          </a:pr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56695" t="36251" r="24235" b="49235"/>
          <a:stretch>
            <a:fillRect/>
          </a:stretch>
        </p:blipFill>
        <p:spPr>
          <a:xfrm>
            <a:off x="4536473" y="1759379"/>
            <a:ext cx="376975" cy="412390"/>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l="70089" t="35833" b="41188"/>
          <a:stretch>
            <a:fillRect/>
          </a:stretch>
        </p:blipFill>
        <p:spPr>
          <a:xfrm rot="5771092">
            <a:off x="8656005" y="3786693"/>
            <a:ext cx="1368152" cy="1575900"/>
          </a:xfrm>
          <a:custGeom>
            <a:avLst/>
            <a:gdLst>
              <a:gd name="connsiteX0" fmla="*/ 0 w 1697483"/>
              <a:gd name="connsiteY0" fmla="*/ 3211721 h 3211721"/>
              <a:gd name="connsiteX1" fmla="*/ 0 w 1697483"/>
              <a:gd name="connsiteY1" fmla="*/ 1091888 h 3211721"/>
              <a:gd name="connsiteX2" fmla="*/ 8530 w 1697483"/>
              <a:gd name="connsiteY2" fmla="*/ 1113602 h 3211721"/>
              <a:gd name="connsiteX3" fmla="*/ 31920 w 1697483"/>
              <a:gd name="connsiteY3" fmla="*/ 1148918 h 3211721"/>
              <a:gd name="connsiteX4" fmla="*/ 335175 w 1697483"/>
              <a:gd name="connsiteY4" fmla="*/ 1169330 h 3211721"/>
              <a:gd name="connsiteX5" fmla="*/ 372022 w 1697483"/>
              <a:gd name="connsiteY5" fmla="*/ 867631 h 3211721"/>
              <a:gd name="connsiteX6" fmla="*/ 68767 w 1697483"/>
              <a:gd name="connsiteY6" fmla="*/ 847219 h 3211721"/>
              <a:gd name="connsiteX7" fmla="*/ 13044 w 1697483"/>
              <a:gd name="connsiteY7" fmla="*/ 914620 h 3211721"/>
              <a:gd name="connsiteX8" fmla="*/ 0 w 1697483"/>
              <a:gd name="connsiteY8" fmla="*/ 955134 h 3211721"/>
              <a:gd name="connsiteX9" fmla="*/ 0 w 1697483"/>
              <a:gd name="connsiteY9" fmla="*/ 0 h 3211721"/>
              <a:gd name="connsiteX10" fmla="*/ 1697483 w 1697483"/>
              <a:gd name="connsiteY10" fmla="*/ 0 h 3211721"/>
              <a:gd name="connsiteX11" fmla="*/ 1697483 w 1697483"/>
              <a:gd name="connsiteY11" fmla="*/ 3211721 h 321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83" h="3211721">
                <a:moveTo>
                  <a:pt x="0" y="3211721"/>
                </a:moveTo>
                <a:lnTo>
                  <a:pt x="0" y="1091888"/>
                </a:lnTo>
                <a:lnTo>
                  <a:pt x="8530" y="1113602"/>
                </a:lnTo>
                <a:cubicBezTo>
                  <a:pt x="14936" y="1125960"/>
                  <a:pt x="22725" y="1137800"/>
                  <a:pt x="31920" y="1148918"/>
                </a:cubicBezTo>
                <a:cubicBezTo>
                  <a:pt x="105487" y="1237867"/>
                  <a:pt x="241259" y="1247006"/>
                  <a:pt x="335175" y="1169330"/>
                </a:cubicBezTo>
                <a:cubicBezTo>
                  <a:pt x="429092" y="1091655"/>
                  <a:pt x="445589" y="956580"/>
                  <a:pt x="372022" y="867631"/>
                </a:cubicBezTo>
                <a:cubicBezTo>
                  <a:pt x="298456" y="778682"/>
                  <a:pt x="162684" y="769543"/>
                  <a:pt x="68767" y="847219"/>
                </a:cubicBezTo>
                <a:cubicBezTo>
                  <a:pt x="45288" y="866638"/>
                  <a:pt x="26648" y="889644"/>
                  <a:pt x="13044" y="914620"/>
                </a:cubicBezTo>
                <a:lnTo>
                  <a:pt x="0" y="955134"/>
                </a:lnTo>
                <a:lnTo>
                  <a:pt x="0" y="0"/>
                </a:lnTo>
                <a:lnTo>
                  <a:pt x="1697483" y="0"/>
                </a:lnTo>
                <a:lnTo>
                  <a:pt x="1697483" y="3211721"/>
                </a:lnTo>
                <a:close/>
              </a:path>
            </a:pathLst>
          </a:custGeom>
        </p:spPr>
      </p:pic>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70089" t="35832" b="2494"/>
          <a:stretch>
            <a:fillRect/>
          </a:stretch>
        </p:blipFill>
        <p:spPr>
          <a:xfrm rot="5771092">
            <a:off x="3613964" y="2353491"/>
            <a:ext cx="1368152" cy="4229640"/>
          </a:xfrm>
          <a:custGeom>
            <a:avLst/>
            <a:gdLst>
              <a:gd name="connsiteX0" fmla="*/ 0 w 1697483"/>
              <a:gd name="connsiteY0" fmla="*/ 3211721 h 3211721"/>
              <a:gd name="connsiteX1" fmla="*/ 0 w 1697483"/>
              <a:gd name="connsiteY1" fmla="*/ 1091888 h 3211721"/>
              <a:gd name="connsiteX2" fmla="*/ 8530 w 1697483"/>
              <a:gd name="connsiteY2" fmla="*/ 1113602 h 3211721"/>
              <a:gd name="connsiteX3" fmla="*/ 31920 w 1697483"/>
              <a:gd name="connsiteY3" fmla="*/ 1148918 h 3211721"/>
              <a:gd name="connsiteX4" fmla="*/ 335175 w 1697483"/>
              <a:gd name="connsiteY4" fmla="*/ 1169330 h 3211721"/>
              <a:gd name="connsiteX5" fmla="*/ 372022 w 1697483"/>
              <a:gd name="connsiteY5" fmla="*/ 867631 h 3211721"/>
              <a:gd name="connsiteX6" fmla="*/ 68767 w 1697483"/>
              <a:gd name="connsiteY6" fmla="*/ 847219 h 3211721"/>
              <a:gd name="connsiteX7" fmla="*/ 13044 w 1697483"/>
              <a:gd name="connsiteY7" fmla="*/ 914620 h 3211721"/>
              <a:gd name="connsiteX8" fmla="*/ 0 w 1697483"/>
              <a:gd name="connsiteY8" fmla="*/ 955134 h 3211721"/>
              <a:gd name="connsiteX9" fmla="*/ 0 w 1697483"/>
              <a:gd name="connsiteY9" fmla="*/ 0 h 3211721"/>
              <a:gd name="connsiteX10" fmla="*/ 1697483 w 1697483"/>
              <a:gd name="connsiteY10" fmla="*/ 0 h 3211721"/>
              <a:gd name="connsiteX11" fmla="*/ 1697483 w 1697483"/>
              <a:gd name="connsiteY11" fmla="*/ 3211721 h 321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83" h="3211721">
                <a:moveTo>
                  <a:pt x="0" y="3211721"/>
                </a:moveTo>
                <a:lnTo>
                  <a:pt x="0" y="1091888"/>
                </a:lnTo>
                <a:lnTo>
                  <a:pt x="8530" y="1113602"/>
                </a:lnTo>
                <a:cubicBezTo>
                  <a:pt x="14936" y="1125960"/>
                  <a:pt x="22725" y="1137800"/>
                  <a:pt x="31920" y="1148918"/>
                </a:cubicBezTo>
                <a:cubicBezTo>
                  <a:pt x="105487" y="1237867"/>
                  <a:pt x="241259" y="1247006"/>
                  <a:pt x="335175" y="1169330"/>
                </a:cubicBezTo>
                <a:cubicBezTo>
                  <a:pt x="429092" y="1091655"/>
                  <a:pt x="445589" y="956580"/>
                  <a:pt x="372022" y="867631"/>
                </a:cubicBezTo>
                <a:cubicBezTo>
                  <a:pt x="298456" y="778682"/>
                  <a:pt x="162684" y="769543"/>
                  <a:pt x="68767" y="847219"/>
                </a:cubicBezTo>
                <a:cubicBezTo>
                  <a:pt x="45288" y="866638"/>
                  <a:pt x="26648" y="889644"/>
                  <a:pt x="13044" y="914620"/>
                </a:cubicBezTo>
                <a:lnTo>
                  <a:pt x="0" y="955134"/>
                </a:lnTo>
                <a:lnTo>
                  <a:pt x="0" y="0"/>
                </a:lnTo>
                <a:lnTo>
                  <a:pt x="1697483" y="0"/>
                </a:lnTo>
                <a:lnTo>
                  <a:pt x="1697483" y="3211721"/>
                </a:lnTo>
                <a:close/>
              </a:path>
            </a:pathLst>
          </a:custGeom>
        </p:spPr>
      </p:pic>
      <p:pic>
        <p:nvPicPr>
          <p:cNvPr id="3" name="图片 2" descr="图片包含 花, 植物, 游戏机, 食物&#10;&#10;描述已自动生成"/>
          <p:cNvPicPr>
            <a:picLocks noChangeAspect="1"/>
          </p:cNvPicPr>
          <p:nvPr/>
        </p:nvPicPr>
        <p:blipFill rotWithShape="1">
          <a:blip r:embed="rId4">
            <a:extLst>
              <a:ext uri="{28A0092B-C50C-407E-A947-70E740481C1C}">
                <a14:useLocalDpi xmlns:a14="http://schemas.microsoft.com/office/drawing/2010/main" val="0"/>
              </a:ext>
            </a:extLst>
          </a:blip>
          <a:srcRect l="60477" b="34801"/>
          <a:stretch>
            <a:fillRect/>
          </a:stretch>
        </p:blipFill>
        <p:spPr>
          <a:xfrm flipH="1">
            <a:off x="25856" y="21741"/>
            <a:ext cx="4818606" cy="2913349"/>
          </a:xfrm>
          <a:prstGeom prst="rect">
            <a:avLst/>
          </a:prstGeom>
        </p:spPr>
      </p:pic>
      <p:pic>
        <p:nvPicPr>
          <p:cNvPr id="22" name="图片 21" descr="图片包含 餐桌, 蛋糕, 室内&#10;&#10;描述已自动生成"/>
          <p:cNvPicPr>
            <a:picLocks noChangeAspect="1"/>
          </p:cNvPicPr>
          <p:nvPr/>
        </p:nvPicPr>
        <p:blipFill rotWithShape="1">
          <a:blip r:embed="rId5">
            <a:extLst>
              <a:ext uri="{28A0092B-C50C-407E-A947-70E740481C1C}">
                <a14:useLocalDpi xmlns:a14="http://schemas.microsoft.com/office/drawing/2010/main" val="0"/>
              </a:ext>
            </a:extLst>
          </a:blip>
          <a:srcRect l="16676" t="36127"/>
          <a:stretch>
            <a:fillRect/>
          </a:stretch>
        </p:blipFill>
        <p:spPr>
          <a:xfrm>
            <a:off x="7612854" y="4468308"/>
            <a:ext cx="4579146" cy="2400992"/>
          </a:xfrm>
          <a:prstGeom prst="rect">
            <a:avLst/>
          </a:prstGeom>
        </p:spPr>
      </p:pic>
      <p:pic>
        <p:nvPicPr>
          <p:cNvPr id="23" name="图片 22"/>
          <p:cNvPicPr>
            <a:picLocks noChangeAspect="1"/>
          </p:cNvPicPr>
          <p:nvPr/>
        </p:nvPicPr>
        <p:blipFill rotWithShape="1">
          <a:blip r:embed="rId6" cstate="print">
            <a:extLst>
              <a:ext uri="{28A0092B-C50C-407E-A947-70E740481C1C}">
                <a14:useLocalDpi xmlns:a14="http://schemas.microsoft.com/office/drawing/2010/main" val="0"/>
              </a:ext>
            </a:extLst>
          </a:blip>
          <a:srcRect l="-2365" t="930" b="55521"/>
          <a:stretch>
            <a:fillRect/>
          </a:stretch>
        </p:blipFill>
        <p:spPr>
          <a:xfrm flipH="1">
            <a:off x="9863660" y="-14896"/>
            <a:ext cx="2146615" cy="2986622"/>
          </a:xfrm>
          <a:prstGeom prst="rect">
            <a:avLst/>
          </a:prstGeom>
        </p:spPr>
      </p:pic>
      <p:sp>
        <p:nvSpPr>
          <p:cNvPr id="17" name="wps稻壳儿佳誉设计原创店铺链接：http://chn.docer.com/works?userid=219874625_4_16_5_4"/>
          <p:cNvSpPr txBox="1"/>
          <p:nvPr/>
        </p:nvSpPr>
        <p:spPr>
          <a:xfrm>
            <a:off x="5362187" y="1323050"/>
            <a:ext cx="1659890" cy="3830202"/>
          </a:xfrm>
          <a:prstGeom prst="rect">
            <a:avLst/>
          </a:prstGeom>
          <a:noFill/>
        </p:spPr>
        <p:txBody>
          <a:bodyPr vert="eaVert" wrap="square" rtlCol="0">
            <a:spAutoFit/>
          </a:bodyPr>
          <a:lstStyle/>
          <a:p>
            <a:pPr algn="ctr">
              <a:defRPr/>
            </a:pPr>
            <a:r>
              <a:rPr lang="zh-CN" altLang="en-US" sz="9600" dirty="0">
                <a:solidFill>
                  <a:schemeClr val="tx1">
                    <a:lumMod val="85000"/>
                    <a:lumOff val="15000"/>
                  </a:schemeClr>
                </a:solidFill>
                <a:latin typeface="楷体" panose="02010609060101010101" pitchFamily="49" charset="-122"/>
                <a:ea typeface="楷体" panose="02010609060101010101" pitchFamily="49" charset="-122"/>
              </a:rPr>
              <a:t>谢谢</a:t>
            </a:r>
            <a:endParaRPr lang="zh-CN" altLang="en-US" sz="9600" dirty="0">
              <a:solidFill>
                <a:schemeClr val="tx1">
                  <a:lumMod val="85000"/>
                  <a:lumOff val="15000"/>
                </a:schemeClr>
              </a:solidFill>
              <a:latin typeface="楷体" panose="02010609060101010101" pitchFamily="49" charset="-122"/>
              <a:ea typeface="楷体" panose="02010609060101010101" pitchFamily="49" charset="-122"/>
            </a:endParaRPr>
          </a:p>
        </p:txBody>
      </p:sp>
      <p:pic>
        <p:nvPicPr>
          <p:cNvPr id="21" name="wps稻壳儿佳誉设计原创店铺链接：http://chn.docer.com/works?userid=219874625_4_16_5_5"/>
          <p:cNvPicPr>
            <a:picLocks noChangeAspect="1"/>
          </p:cNvPicPr>
          <p:nvPr/>
        </p:nvPicPr>
        <p:blipFill rotWithShape="1">
          <a:blip r:embed="rId7" cstate="print">
            <a:alphaModFix amt="70000"/>
            <a:extLst>
              <a:ext uri="{28A0092B-C50C-407E-A947-70E740481C1C}">
                <a14:useLocalDpi xmlns:a14="http://schemas.microsoft.com/office/drawing/2010/main" val="0"/>
              </a:ext>
            </a:extLst>
          </a:blip>
          <a:srcRect l="55631" t="55741" r="27173" b="17555"/>
          <a:stretch>
            <a:fillRect/>
          </a:stretch>
        </p:blipFill>
        <p:spPr>
          <a:xfrm>
            <a:off x="6650433" y="4855761"/>
            <a:ext cx="369917" cy="405682"/>
          </a:xfrm>
          <a:prstGeom prst="rect">
            <a:avLst/>
          </a:prstGeom>
        </p:spPr>
      </p:pic>
      <p:sp>
        <p:nvSpPr>
          <p:cNvPr id="24" name="椭圆 23"/>
          <p:cNvSpPr/>
          <p:nvPr/>
        </p:nvSpPr>
        <p:spPr>
          <a:xfrm>
            <a:off x="6150943" y="3163353"/>
            <a:ext cx="135470" cy="13547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tx1">
                  <a:lumMod val="85000"/>
                  <a:lumOff val="15000"/>
                </a:schemeClr>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基督教的兴起与发展"/>
          <p:cNvPicPr>
            <a:picLocks noChangeAspect="1" noChangeArrowheads="1"/>
          </p:cNvPicPr>
          <p:nvPr/>
        </p:nvPicPr>
        <p:blipFill>
          <a:blip r:embed="rId1"/>
          <a:srcRect/>
          <a:stretch>
            <a:fillRect/>
          </a:stretch>
        </p:blipFill>
        <p:spPr bwMode="auto">
          <a:xfrm>
            <a:off x="257675" y="1727261"/>
            <a:ext cx="5400375" cy="3892705"/>
          </a:xfrm>
          <a:prstGeom prst="rect">
            <a:avLst/>
          </a:prstGeom>
          <a:ln>
            <a:noFill/>
          </a:ln>
          <a:effectLst>
            <a:outerShdw blurRad="292100" dist="139700" dir="2700000" algn="tl" rotWithShape="0">
              <a:srgbClr val="333333">
                <a:alpha val="65000"/>
              </a:srgbClr>
            </a:outerShdw>
          </a:effectLst>
        </p:spPr>
      </p:pic>
      <p:sp>
        <p:nvSpPr>
          <p:cNvPr id="44" name="圆角矩形 43"/>
          <p:cNvSpPr/>
          <p:nvPr/>
        </p:nvSpPr>
        <p:spPr>
          <a:xfrm rot="6660000">
            <a:off x="4137184" y="4313079"/>
            <a:ext cx="766763" cy="5461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069975"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schemeClr val="lt1"/>
              </a:solidFill>
              <a:effectLst/>
              <a:uLnTx/>
              <a:uFillTx/>
              <a:latin typeface="+mn-lt"/>
              <a:ea typeface="+mn-ea"/>
              <a:cs typeface="+mn-cs"/>
            </a:endParaRPr>
          </a:p>
        </p:txBody>
      </p:sp>
      <p:graphicFrame>
        <p:nvGraphicFramePr>
          <p:cNvPr id="3" name="表格 2"/>
          <p:cNvGraphicFramePr/>
          <p:nvPr>
            <p:custDataLst>
              <p:tags r:id="rId2"/>
            </p:custDataLst>
          </p:nvPr>
        </p:nvGraphicFramePr>
        <p:xfrm>
          <a:off x="5832475" y="1802765"/>
          <a:ext cx="5787390" cy="3740150"/>
        </p:xfrm>
        <a:graphic>
          <a:graphicData uri="http://schemas.openxmlformats.org/drawingml/2006/table">
            <a:tbl>
              <a:tblPr firstRow="1" bandRow="1">
                <a:tableStyleId>{5C22544A-7EE6-4342-B048-85BDC9FD1C3A}</a:tableStyleId>
              </a:tblPr>
              <a:tblGrid>
                <a:gridCol w="1464310"/>
                <a:gridCol w="4323080"/>
              </a:tblGrid>
              <a:tr h="597535">
                <a:tc>
                  <a:txBody>
                    <a:bodyPr/>
                    <a:lstStyle/>
                    <a:p>
                      <a:pPr algn="ctr">
                        <a:buNone/>
                      </a:pPr>
                      <a:r>
                        <a:rPr lang="zh-CN" altLang="en-US" sz="3200" b="0" dirty="0">
                          <a:solidFill>
                            <a:schemeClr val="tx1"/>
                          </a:solidFill>
                          <a:latin typeface="黑体" panose="02010609060101010101" pitchFamily="49" charset="-122"/>
                          <a:ea typeface="黑体" panose="02010609060101010101" pitchFamily="49" charset="-122"/>
                          <a:sym typeface="+mn-ea"/>
                        </a:rPr>
                        <a:t>创始人</a:t>
                      </a:r>
                      <a:endParaRPr lang="zh-CN" altLang="en-US" sz="3200" b="0" dirty="0">
                        <a:solidFill>
                          <a:schemeClr val="tx1"/>
                        </a:solidFill>
                        <a:latin typeface="黑体" panose="02010609060101010101" pitchFamily="49" charset="-122"/>
                        <a:ea typeface="黑体" panose="02010609060101010101" pitchFamily="49" charset="-122"/>
                        <a:sym typeface="+mn-ea"/>
                      </a:endParaRPr>
                    </a:p>
                  </a:txBody>
                  <a:tcPr anchor="ctr"/>
                </a:tc>
                <a:tc>
                  <a:txBody>
                    <a:bodyPr/>
                    <a:lstStyle/>
                    <a:p>
                      <a:pPr algn="ctr">
                        <a:buNone/>
                      </a:pPr>
                      <a:endParaRPr lang="zh-CN" altLang="en-US" sz="3200">
                        <a:solidFill>
                          <a:schemeClr val="tx1"/>
                        </a:solidFill>
                        <a:latin typeface="华文新魏" panose="02010800040101010101" charset="-122"/>
                        <a:ea typeface="华文新魏" panose="02010800040101010101" charset="-122"/>
                      </a:endParaRPr>
                    </a:p>
                  </a:txBody>
                  <a:tcPr anchor="ctr"/>
                </a:tc>
              </a:tr>
              <a:tr h="1100455">
                <a:tc>
                  <a:txBody>
                    <a:bodyPr/>
                    <a:lstStyle/>
                    <a:p>
                      <a:pPr algn="ctr">
                        <a:buNone/>
                      </a:pPr>
                      <a:r>
                        <a:rPr lang="zh-CN" altLang="en-US" sz="3200" dirty="0">
                          <a:solidFill>
                            <a:schemeClr val="tx1"/>
                          </a:solidFill>
                          <a:latin typeface="黑体" panose="02010609060101010101" pitchFamily="49" charset="-122"/>
                          <a:ea typeface="黑体" panose="02010609060101010101" pitchFamily="49" charset="-122"/>
                          <a:sym typeface="+mn-ea"/>
                        </a:rPr>
                        <a:t>时间</a:t>
                      </a:r>
                      <a:endParaRPr lang="zh-CN" altLang="en-US" sz="3200" dirty="0">
                        <a:solidFill>
                          <a:schemeClr val="tx1"/>
                        </a:solidFill>
                        <a:latin typeface="黑体" panose="02010609060101010101" pitchFamily="49" charset="-122"/>
                        <a:ea typeface="黑体" panose="02010609060101010101" pitchFamily="49" charset="-122"/>
                        <a:sym typeface="+mn-ea"/>
                      </a:endParaRPr>
                    </a:p>
                  </a:txBody>
                  <a:tcPr anchor="ctr"/>
                </a:tc>
                <a:tc>
                  <a:txBody>
                    <a:bodyPr/>
                    <a:lstStyle/>
                    <a:p>
                      <a:pPr algn="ctr">
                        <a:buNone/>
                      </a:pPr>
                      <a:endParaRPr lang="zh-CN" altLang="en-US" sz="3200" dirty="0">
                        <a:solidFill>
                          <a:schemeClr val="tx1"/>
                        </a:solidFill>
                        <a:latin typeface="华文新魏" panose="02010800040101010101" charset="-122"/>
                        <a:ea typeface="华文新魏" panose="02010800040101010101" charset="-122"/>
                      </a:endParaRPr>
                    </a:p>
                    <a:p>
                      <a:pPr algn="ctr">
                        <a:buNone/>
                      </a:pPr>
                      <a:endParaRPr lang="zh-CN" altLang="en-US" sz="3200" dirty="0">
                        <a:solidFill>
                          <a:schemeClr val="tx1"/>
                        </a:solidFill>
                        <a:latin typeface="华文新魏" panose="02010800040101010101" charset="-122"/>
                        <a:ea typeface="华文新魏" panose="02010800040101010101" charset="-122"/>
                      </a:endParaRPr>
                    </a:p>
                  </a:txBody>
                  <a:tcPr anchor="ctr"/>
                </a:tc>
              </a:tr>
              <a:tr h="941705">
                <a:tc>
                  <a:txBody>
                    <a:bodyPr/>
                    <a:lstStyle/>
                    <a:p>
                      <a:pPr algn="ctr">
                        <a:buNone/>
                      </a:pPr>
                      <a:r>
                        <a:rPr lang="zh-CN" altLang="en-US" sz="3200" dirty="0" smtClean="0">
                          <a:solidFill>
                            <a:schemeClr val="tx1"/>
                          </a:solidFill>
                          <a:latin typeface="黑体" panose="02010609060101010101" pitchFamily="49" charset="-122"/>
                          <a:ea typeface="黑体" panose="02010609060101010101" pitchFamily="49" charset="-122"/>
                          <a:sym typeface="+mn-ea"/>
                        </a:rPr>
                        <a:t>地点</a:t>
                      </a:r>
                      <a:endParaRPr lang="zh-CN" altLang="en-US" sz="3200" dirty="0" smtClean="0">
                        <a:solidFill>
                          <a:schemeClr val="tx1"/>
                        </a:solidFill>
                        <a:latin typeface="黑体" panose="02010609060101010101" pitchFamily="49" charset="-122"/>
                        <a:ea typeface="黑体" panose="02010609060101010101" pitchFamily="49" charset="-122"/>
                        <a:sym typeface="+mn-ea"/>
                      </a:endParaRPr>
                    </a:p>
                  </a:txBody>
                  <a:tcPr/>
                </a:tc>
                <a:tc>
                  <a:txBody>
                    <a:bodyPr/>
                    <a:lstStyle/>
                    <a:p>
                      <a:pPr algn="ctr">
                        <a:buNone/>
                      </a:pPr>
                      <a:endParaRPr lang="zh-CN" altLang="en-US" sz="3200">
                        <a:solidFill>
                          <a:schemeClr val="tx1"/>
                        </a:solidFill>
                        <a:latin typeface="华文新魏" panose="02010800040101010101" charset="-122"/>
                        <a:ea typeface="华文新魏" panose="02010800040101010101" charset="-122"/>
                      </a:endParaRPr>
                    </a:p>
                  </a:txBody>
                  <a:tcPr anchor="ctr"/>
                </a:tc>
              </a:tr>
              <a:tr h="1100455">
                <a:tc>
                  <a:txBody>
                    <a:bodyPr/>
                    <a:lstStyle/>
                    <a:p>
                      <a:pPr algn="ctr">
                        <a:buNone/>
                      </a:pPr>
                      <a:r>
                        <a:rPr lang="zh-CN" altLang="en-US" sz="3200" dirty="0">
                          <a:solidFill>
                            <a:schemeClr val="tx1"/>
                          </a:solidFill>
                          <a:latin typeface="黑体" panose="02010609060101010101" pitchFamily="49" charset="-122"/>
                          <a:ea typeface="黑体" panose="02010609060101010101" pitchFamily="49" charset="-122"/>
                        </a:rPr>
                        <a:t>教义</a:t>
                      </a:r>
                      <a:endParaRPr lang="zh-CN" altLang="en-US" sz="3200" dirty="0">
                        <a:solidFill>
                          <a:schemeClr val="tx1"/>
                        </a:solidFill>
                        <a:latin typeface="黑体" panose="02010609060101010101" pitchFamily="49" charset="-122"/>
                        <a:ea typeface="黑体" panose="02010609060101010101" pitchFamily="49" charset="-122"/>
                      </a:endParaRPr>
                    </a:p>
                  </a:txBody>
                  <a:tcPr anchor="ctr"/>
                </a:tc>
                <a:tc>
                  <a:txBody>
                    <a:bodyPr/>
                    <a:lstStyle/>
                    <a:p>
                      <a:pPr algn="ctr">
                        <a:buNone/>
                      </a:pPr>
                      <a:endParaRPr lang="zh-CN" altLang="en-US" sz="3200" dirty="0">
                        <a:solidFill>
                          <a:schemeClr val="tx1"/>
                        </a:solidFill>
                        <a:latin typeface="华文新魏" panose="02010800040101010101" charset="-122"/>
                        <a:ea typeface="华文新魏" panose="02010800040101010101" charset="-122"/>
                      </a:endParaRPr>
                    </a:p>
                    <a:p>
                      <a:pPr algn="ctr">
                        <a:buNone/>
                      </a:pPr>
                      <a:endParaRPr lang="zh-CN" altLang="en-US" sz="3200" dirty="0">
                        <a:solidFill>
                          <a:schemeClr val="tx1"/>
                        </a:solidFill>
                        <a:latin typeface="华文新魏" panose="02010800040101010101" charset="-122"/>
                        <a:ea typeface="华文新魏" panose="02010800040101010101" charset="-122"/>
                      </a:endParaRPr>
                    </a:p>
                  </a:txBody>
                  <a:tcPr anchor="ctr"/>
                </a:tc>
              </a:tr>
            </a:tbl>
          </a:graphicData>
        </a:graphic>
      </p:graphicFrame>
      <p:sp>
        <p:nvSpPr>
          <p:cNvPr id="4" name="文本框 3"/>
          <p:cNvSpPr txBox="1"/>
          <p:nvPr/>
        </p:nvSpPr>
        <p:spPr>
          <a:xfrm>
            <a:off x="7272020" y="4567555"/>
            <a:ext cx="4521200" cy="954405"/>
          </a:xfrm>
          <a:prstGeom prst="rect">
            <a:avLst/>
          </a:prstGeom>
          <a:noFill/>
          <a:ln w="9525">
            <a:noFill/>
          </a:ln>
        </p:spPr>
        <p:txBody>
          <a:bodyPr wrap="square" anchor="t">
            <a:spAutoFit/>
          </a:bodyPr>
          <a:lstStyle/>
          <a:p>
            <a:pPr>
              <a:lnSpc>
                <a:spcPts val="3365"/>
              </a:lnSpc>
            </a:pPr>
            <a:r>
              <a:rPr lang="zh-CN" altLang="en-US" sz="3200" dirty="0">
                <a:solidFill>
                  <a:srgbClr val="FF0000"/>
                </a:solidFill>
                <a:latin typeface="楷体" panose="02010609060101010101" pitchFamily="49" charset="-122"/>
                <a:ea typeface="楷体" panose="02010609060101010101" pitchFamily="49" charset="-122"/>
              </a:rPr>
              <a:t>教导人们忍受苦难，死后可以升入“天堂”。</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5" name="文本框 4"/>
          <p:cNvSpPr txBox="1"/>
          <p:nvPr/>
        </p:nvSpPr>
        <p:spPr>
          <a:xfrm>
            <a:off x="7272020" y="1883410"/>
            <a:ext cx="1642110" cy="583565"/>
          </a:xfrm>
          <a:prstGeom prst="rect">
            <a:avLst/>
          </a:prstGeom>
          <a:noFill/>
          <a:ln w="9525">
            <a:noFill/>
          </a:ln>
        </p:spPr>
        <p:txBody>
          <a:bodyPr wrap="square" anchor="t">
            <a:spAutoFit/>
          </a:bodyPr>
          <a:lstStyle/>
          <a:p>
            <a:r>
              <a:rPr lang="zh-CN" altLang="en-US" sz="3200" dirty="0">
                <a:solidFill>
                  <a:srgbClr val="FF0000"/>
                </a:solidFill>
                <a:latin typeface="楷体" panose="02010609060101010101" pitchFamily="49" charset="-122"/>
                <a:ea typeface="楷体" panose="02010609060101010101" pitchFamily="49" charset="-122"/>
                <a:sym typeface="宋体" panose="02010600030101010101" pitchFamily="2" charset="-122"/>
              </a:rPr>
              <a:t>耶稣</a:t>
            </a:r>
            <a:endParaRPr lang="zh-CN" altLang="en-US" sz="3200" dirty="0">
              <a:solidFill>
                <a:srgbClr val="FF0000"/>
              </a:solidFill>
              <a:latin typeface="楷体" panose="02010609060101010101" pitchFamily="49" charset="-122"/>
              <a:ea typeface="楷体" panose="02010609060101010101" pitchFamily="49" charset="-122"/>
              <a:sym typeface="宋体" panose="02010600030101010101" pitchFamily="2" charset="-122"/>
            </a:endParaRPr>
          </a:p>
        </p:txBody>
      </p:sp>
      <p:sp>
        <p:nvSpPr>
          <p:cNvPr id="6" name="文本框 5"/>
          <p:cNvSpPr txBox="1"/>
          <p:nvPr/>
        </p:nvSpPr>
        <p:spPr>
          <a:xfrm>
            <a:off x="7272020" y="3399790"/>
            <a:ext cx="4213860" cy="1076325"/>
          </a:xfrm>
          <a:prstGeom prst="rect">
            <a:avLst/>
          </a:prstGeom>
          <a:noFill/>
          <a:ln w="9525">
            <a:noFill/>
          </a:ln>
        </p:spPr>
        <p:txBody>
          <a:bodyPr wrap="square" anchor="t">
            <a:spAutoFit/>
          </a:bodyPr>
          <a:lstStyle/>
          <a:p>
            <a:r>
              <a:rPr lang="zh-CN" altLang="en-US" sz="3200" dirty="0">
                <a:solidFill>
                  <a:srgbClr val="FF0000"/>
                </a:solidFill>
                <a:latin typeface="楷体" panose="02010609060101010101" pitchFamily="49" charset="-122"/>
                <a:ea typeface="楷体" panose="02010609060101010101" pitchFamily="49" charset="-122"/>
              </a:rPr>
              <a:t>罗马帝国统治下的巴勒斯坦地区</a:t>
            </a:r>
            <a:endParaRPr lang="zh-CN" altLang="en-US" sz="3200" dirty="0">
              <a:solidFill>
                <a:srgbClr val="FF0000"/>
              </a:solidFill>
              <a:latin typeface="楷体" panose="02010609060101010101" pitchFamily="49" charset="-122"/>
              <a:ea typeface="楷体" panose="02010609060101010101" pitchFamily="49" charset="-122"/>
            </a:endParaRPr>
          </a:p>
        </p:txBody>
      </p:sp>
      <p:sp>
        <p:nvSpPr>
          <p:cNvPr id="7" name="TextBox 7"/>
          <p:cNvSpPr txBox="1"/>
          <p:nvPr/>
        </p:nvSpPr>
        <p:spPr>
          <a:xfrm>
            <a:off x="7272020" y="2659062"/>
            <a:ext cx="1246505" cy="583565"/>
          </a:xfrm>
          <a:prstGeom prst="rect">
            <a:avLst/>
          </a:prstGeom>
          <a:noFill/>
        </p:spPr>
        <p:txBody>
          <a:bodyPr wrap="square" rtlCol="0">
            <a:spAutoFit/>
            <a:scene3d>
              <a:camera prst="orthographicFront"/>
              <a:lightRig rig="threePt" dir="t"/>
            </a:scene3d>
          </a:bodyPr>
          <a:lstStyle/>
          <a:p>
            <a:pPr>
              <a:buClrTx/>
              <a:buSzTx/>
              <a:buFontTx/>
            </a:pPr>
            <a:r>
              <a:rPr lang="zh-CN" altLang="en-US" sz="3200" noProof="1" smtClean="0">
                <a:solidFill>
                  <a:srgbClr val="FF0000"/>
                </a:solidFill>
                <a:latin typeface="楷体" panose="02010609060101010101" pitchFamily="49" charset="-122"/>
                <a:ea typeface="楷体" panose="02010609060101010101" pitchFamily="49" charset="-122"/>
                <a:cs typeface="楷体" panose="02010609060101010101" pitchFamily="49" charset="-122"/>
              </a:rPr>
              <a:t>1世纪</a:t>
            </a:r>
            <a:endParaRPr lang="zh-CN" altLang="en-US" sz="3200" noProof="1"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p:txBody>
      </p:sp>
      <p:grpSp>
        <p:nvGrpSpPr>
          <p:cNvPr id="11" name="组合 10"/>
          <p:cNvGrpSpPr/>
          <p:nvPr/>
        </p:nvGrpSpPr>
        <p:grpSpPr>
          <a:xfrm>
            <a:off x="327660" y="295809"/>
            <a:ext cx="5260975" cy="953722"/>
            <a:chOff x="327660" y="295809"/>
            <a:chExt cx="5260975" cy="953722"/>
          </a:xfrm>
        </p:grpSpPr>
        <p:pic>
          <p:nvPicPr>
            <p:cNvPr id="12" name="图片 6" descr="5"/>
            <p:cNvPicPr>
              <a:picLocks noChangeAspect="1"/>
            </p:cNvPicPr>
            <p:nvPr/>
          </p:nvPicPr>
          <p:blipFill>
            <a:blip r:embed="rId3"/>
            <a:stretch>
              <a:fillRect/>
            </a:stretch>
          </p:blipFill>
          <p:spPr>
            <a:xfrm rot="720000">
              <a:off x="4165641" y="354816"/>
              <a:ext cx="661670" cy="894715"/>
            </a:xfrm>
            <a:prstGeom prst="rect">
              <a:avLst/>
            </a:prstGeom>
            <a:noFill/>
            <a:ln w="9525">
              <a:noFill/>
            </a:ln>
          </p:spPr>
        </p:pic>
        <p:sp>
          <p:nvSpPr>
            <p:cNvPr id="13" name="文本框 12"/>
            <p:cNvSpPr txBox="1"/>
            <p:nvPr/>
          </p:nvSpPr>
          <p:spPr>
            <a:xfrm>
              <a:off x="327660" y="295809"/>
              <a:ext cx="5260975" cy="706755"/>
            </a:xfrm>
            <a:prstGeom prst="rect">
              <a:avLst/>
            </a:prstGeom>
            <a:noFill/>
          </p:spPr>
          <p:txBody>
            <a:bodyPr wrap="square" rtlCol="0">
              <a:spAutoFit/>
              <a:scene3d>
                <a:camera prst="orthographicFront"/>
                <a:lightRig rig="threePt" dir="t"/>
              </a:scene3d>
            </a:bodyPr>
            <a:lstStyle/>
            <a:p>
              <a:r>
                <a:rPr lang="zh-CN" altLang="en-US" sz="4000" noProof="1">
                  <a:ln>
                    <a:solidFill>
                      <a:sysClr val="windowText" lastClr="000000"/>
                    </a:solidFill>
                  </a:ln>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rPr>
                <a:t>十字架</a:t>
              </a:r>
              <a:r>
                <a:rPr lang="zh-CN" altLang="en-US" sz="4000" noProof="1">
                  <a:ln>
                    <a:solidFill>
                      <a:sysClr val="windowText" lastClr="000000"/>
                    </a:solidFill>
                  </a:ln>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rPr>
                <a:t>上的信仰</a:t>
              </a:r>
              <a:endParaRPr lang="zh-CN" altLang="en-US" sz="4000" noProof="1">
                <a:ln>
                  <a:solidFill>
                    <a:sysClr val="windowText" lastClr="000000"/>
                  </a:solidFill>
                </a:ln>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endParaRPr>
            </a:p>
          </p:txBody>
        </p:sp>
      </p:grpSp>
      <p:sp>
        <p:nvSpPr>
          <p:cNvPr id="8" name="文本框 7"/>
          <p:cNvSpPr txBox="1"/>
          <p:nvPr/>
        </p:nvSpPr>
        <p:spPr>
          <a:xfrm>
            <a:off x="5832475" y="1083945"/>
            <a:ext cx="4251960" cy="583565"/>
          </a:xfrm>
          <a:prstGeom prst="rect">
            <a:avLst/>
          </a:prstGeom>
          <a:noFill/>
        </p:spPr>
        <p:txBody>
          <a:bodyPr wrap="square" rtlCol="0">
            <a:spAutoFit/>
          </a:bodyPr>
          <a:p>
            <a:r>
              <a:rPr lang="zh-CN" altLang="en-US" sz="3200">
                <a:latin typeface="黑体" panose="02010609060101010101" pitchFamily="49" charset="-122"/>
                <a:ea typeface="黑体" panose="02010609060101010101" pitchFamily="49" charset="-122"/>
              </a:rPr>
              <a:t>自主学习基督教的兴起</a:t>
            </a:r>
            <a:endParaRPr lang="zh-CN" altLang="en-US" sz="320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linds(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 grpId="1"/>
      <p:bldP spid="4" grpId="2"/>
      <p:bldP spid="5" grpId="1"/>
      <p:bldP spid="5" grpId="2"/>
      <p:bldP spid="6" grpId="1"/>
      <p:bldP spid="6" grpId="2"/>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27660" y="295809"/>
            <a:ext cx="5260975" cy="953722"/>
            <a:chOff x="327660" y="295809"/>
            <a:chExt cx="5260975" cy="953722"/>
          </a:xfrm>
        </p:grpSpPr>
        <p:pic>
          <p:nvPicPr>
            <p:cNvPr id="7" name="图片 6" descr="5"/>
            <p:cNvPicPr>
              <a:picLocks noChangeAspect="1"/>
            </p:cNvPicPr>
            <p:nvPr/>
          </p:nvPicPr>
          <p:blipFill>
            <a:blip r:embed="rId1"/>
            <a:stretch>
              <a:fillRect/>
            </a:stretch>
          </p:blipFill>
          <p:spPr>
            <a:xfrm rot="720000">
              <a:off x="4165641" y="354816"/>
              <a:ext cx="661670" cy="894715"/>
            </a:xfrm>
            <a:prstGeom prst="rect">
              <a:avLst/>
            </a:prstGeom>
            <a:noFill/>
            <a:ln w="9525">
              <a:noFill/>
            </a:ln>
          </p:spPr>
        </p:pic>
        <p:sp>
          <p:nvSpPr>
            <p:cNvPr id="8" name="文本框 7"/>
            <p:cNvSpPr txBox="1"/>
            <p:nvPr/>
          </p:nvSpPr>
          <p:spPr>
            <a:xfrm>
              <a:off x="327660" y="295809"/>
              <a:ext cx="5260975" cy="706755"/>
            </a:xfrm>
            <a:prstGeom prst="rect">
              <a:avLst/>
            </a:prstGeom>
            <a:noFill/>
          </p:spPr>
          <p:txBody>
            <a:bodyPr wrap="square" rtlCol="0">
              <a:spAutoFit/>
            </a:bodyPr>
            <a:lstStyle/>
            <a:p>
              <a:pPr algn="l">
                <a:buClrTx/>
                <a:buSzTx/>
                <a:buFontTx/>
              </a:pPr>
              <a:r>
                <a:rPr lang="zh-CN" altLang="en-US" sz="4000" noProof="1">
                  <a:ln>
                    <a:solidFill>
                      <a:sysClr val="windowText" lastClr="000000"/>
                    </a:solidFill>
                  </a:ln>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rPr>
                <a:t>十字架</a:t>
              </a:r>
              <a:r>
                <a:rPr lang="zh-CN" altLang="en-US" sz="4000" noProof="1">
                  <a:ln>
                    <a:solidFill>
                      <a:sysClr val="windowText" lastClr="000000"/>
                    </a:solidFill>
                  </a:ln>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rPr>
                <a:t>上的信仰</a:t>
              </a:r>
              <a:endParaRPr lang="zh-CN" altLang="en-US" sz="4000" noProof="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华文新魏" panose="02010800040101010101" charset="-122"/>
                <a:ea typeface="华文新魏" panose="02010800040101010101" charset="-122"/>
                <a:cs typeface="微软雅黑" panose="020B0503020204020204" charset="-122"/>
              </a:endParaRPr>
            </a:p>
          </p:txBody>
        </p:sp>
      </p:grpSp>
      <p:sp>
        <p:nvSpPr>
          <p:cNvPr id="3" name="文本框 2"/>
          <p:cNvSpPr txBox="1"/>
          <p:nvPr/>
        </p:nvSpPr>
        <p:spPr>
          <a:xfrm>
            <a:off x="1629410" y="1308735"/>
            <a:ext cx="9345295" cy="4523105"/>
          </a:xfrm>
          <a:prstGeom prst="rect">
            <a:avLst/>
          </a:prstGeom>
          <a:noFill/>
        </p:spPr>
        <p:txBody>
          <a:bodyPr wrap="square" rtlCol="0">
            <a:spAutoFit/>
          </a:bodyPr>
          <a:p>
            <a:r>
              <a:rPr lang="zh-CN" altLang="en-US" sz="2800" b="1">
                <a:latin typeface="黑体" panose="02010609060101010101" pitchFamily="49" charset="-122"/>
                <a:ea typeface="黑体" panose="02010609060101010101" pitchFamily="49" charset="-122"/>
                <a:cs typeface="黑体" panose="02010609060101010101" pitchFamily="49" charset="-122"/>
              </a:rPr>
              <a:t>材料一 </a:t>
            </a:r>
            <a:r>
              <a:rPr lang="zh-CN" altLang="en-US" sz="3200" b="1">
                <a:latin typeface="楷体" panose="02010609060101010101" pitchFamily="49" charset="-122"/>
                <a:ea typeface="楷体" panose="02010609060101010101" pitchFamily="49" charset="-122"/>
                <a:cs typeface="楷体" panose="02010609060101010101" pitchFamily="49" charset="-122"/>
              </a:rPr>
              <a:t>   </a:t>
            </a: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r>
              <a:rPr lang="zh-CN" altLang="en-US" sz="3200" b="1">
                <a:latin typeface="楷体" panose="02010609060101010101" pitchFamily="49" charset="-122"/>
                <a:ea typeface="楷体" panose="02010609060101010101" pitchFamily="49" charset="-122"/>
                <a:cs typeface="楷体" panose="02010609060101010101" pitchFamily="49" charset="-122"/>
              </a:rPr>
              <a:t>   《圣经新约》的《启示录》中把</a:t>
            </a:r>
            <a:r>
              <a:rPr lang="zh-CN" altLang="en-US" sz="3200" b="1">
                <a:solidFill>
                  <a:srgbClr val="FF0000"/>
                </a:solidFill>
                <a:latin typeface="楷体" panose="02010609060101010101" pitchFamily="49" charset="-122"/>
                <a:ea typeface="楷体" panose="02010609060101010101" pitchFamily="49" charset="-122"/>
                <a:cs typeface="楷体" panose="02010609060101010101" pitchFamily="49" charset="-122"/>
              </a:rPr>
              <a:t>罗马比作巴比伦，</a:t>
            </a:r>
            <a:r>
              <a:rPr lang="zh-CN" altLang="en-US" sz="3200" b="1">
                <a:latin typeface="楷体" panose="02010609060101010101" pitchFamily="49" charset="-122"/>
                <a:ea typeface="楷体" panose="02010609060101010101" pitchFamily="49" charset="-122"/>
                <a:cs typeface="楷体" panose="02010609060101010101" pitchFamily="49" charset="-122"/>
              </a:rPr>
              <a:t>诅咒道:“巴比伦大城倾倒了,倾倒了,成了</a:t>
            </a:r>
            <a:r>
              <a:rPr lang="zh-CN" altLang="en-US" sz="3200" b="1">
                <a:solidFill>
                  <a:srgbClr val="FF0000"/>
                </a:solidFill>
                <a:latin typeface="楷体" panose="02010609060101010101" pitchFamily="49" charset="-122"/>
                <a:ea typeface="楷体" panose="02010609060101010101" pitchFamily="49" charset="-122"/>
                <a:cs typeface="楷体" panose="02010609060101010101" pitchFamily="49" charset="-122"/>
              </a:rPr>
              <a:t>魔鬼的住处</a:t>
            </a:r>
            <a:r>
              <a:rPr lang="zh-CN" altLang="en-US" sz="3200" b="1">
                <a:latin typeface="楷体" panose="02010609060101010101" pitchFamily="49" charset="-122"/>
                <a:ea typeface="楷体" panose="02010609060101010101" pitchFamily="49" charset="-122"/>
                <a:cs typeface="楷体" panose="02010609060101010101" pitchFamily="49" charset="-122"/>
              </a:rPr>
              <a:t>和各种</a:t>
            </a:r>
            <a:r>
              <a:rPr lang="zh-CN" altLang="en-US" sz="3200" b="1">
                <a:solidFill>
                  <a:srgbClr val="FF0000"/>
                </a:solidFill>
                <a:latin typeface="楷体" panose="02010609060101010101" pitchFamily="49" charset="-122"/>
                <a:ea typeface="楷体" panose="02010609060101010101" pitchFamily="49" charset="-122"/>
                <a:cs typeface="楷体" panose="02010609060101010101" pitchFamily="49" charset="-122"/>
              </a:rPr>
              <a:t>污秽之灵</a:t>
            </a:r>
            <a:r>
              <a:rPr lang="zh-CN" altLang="en-US" sz="3200" b="1">
                <a:latin typeface="楷体" panose="02010609060101010101" pitchFamily="49" charset="-122"/>
                <a:ea typeface="楷体" panose="02010609060101010101" pitchFamily="49" charset="-122"/>
                <a:cs typeface="楷体" panose="02010609060101010101" pitchFamily="49" charset="-122"/>
              </a:rPr>
              <a:t>的巢穴。”    </a:t>
            </a: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r>
              <a:rPr lang="zh-CN" altLang="en-US" sz="3200" b="1">
                <a:latin typeface="楷体" panose="02010609060101010101" pitchFamily="49" charset="-122"/>
                <a:ea typeface="楷体" panose="02010609060101010101" pitchFamily="49" charset="-122"/>
                <a:cs typeface="楷体" panose="02010609060101010101" pitchFamily="49" charset="-122"/>
              </a:rPr>
              <a:t>   《马可福音》反映出原始基督教徒对富人的憎恨，其中记述耶稣曾对门徒说:“</a:t>
            </a:r>
            <a:r>
              <a:rPr lang="zh-CN" altLang="en-US" sz="3200" b="1">
                <a:solidFill>
                  <a:srgbClr val="FF0000"/>
                </a:solidFill>
                <a:latin typeface="楷体" panose="02010609060101010101" pitchFamily="49" charset="-122"/>
                <a:ea typeface="楷体" panose="02010609060101010101" pitchFamily="49" charset="-122"/>
                <a:cs typeface="楷体" panose="02010609060101010101" pitchFamily="49" charset="-122"/>
              </a:rPr>
              <a:t>那些爱钱财的人进天国是何等难！</a:t>
            </a:r>
            <a:r>
              <a:rPr lang="zh-CN" altLang="en-US" sz="3200" b="1">
                <a:latin typeface="楷体" panose="02010609060101010101" pitchFamily="49" charset="-122"/>
                <a:ea typeface="楷体" panose="02010609060101010101" pitchFamily="49" charset="-122"/>
                <a:cs typeface="楷体" panose="02010609060101010101" pitchFamily="49" charset="-122"/>
              </a:rPr>
              <a:t>骆驼穿过针眼，比财主进天国还容易呢。”</a:t>
            </a: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r>
              <a:rPr lang="zh-CN" altLang="en-US" sz="3200" b="1">
                <a:latin typeface="楷体" panose="02010609060101010101" pitchFamily="49" charset="-122"/>
                <a:ea typeface="楷体" panose="02010609060101010101" pitchFamily="49" charset="-122"/>
                <a:cs typeface="楷体" panose="02010609060101010101" pitchFamily="49" charset="-122"/>
              </a:rPr>
              <a:t>                     </a:t>
            </a:r>
            <a:r>
              <a:rPr lang="en-US" altLang="zh-CN" sz="28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dirty="0">
                <a:latin typeface="宋体" panose="02010600030101010101" pitchFamily="2" charset="-122"/>
                <a:ea typeface="宋体" panose="02010600030101010101" pitchFamily="2" charset="-122"/>
                <a:cs typeface="宋体" panose="02010600030101010101" pitchFamily="2" charset="-122"/>
                <a:sym typeface="+mn-ea"/>
              </a:rPr>
              <a:t>吴于廑、齐世荣《世界史》</a:t>
            </a:r>
            <a:endParaRPr lang="zh-CN" altLang="en-US" sz="2800" dirty="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27660" y="295809"/>
            <a:ext cx="5260975" cy="953722"/>
            <a:chOff x="327660" y="295809"/>
            <a:chExt cx="5260975" cy="953722"/>
          </a:xfrm>
        </p:grpSpPr>
        <p:pic>
          <p:nvPicPr>
            <p:cNvPr id="7" name="图片 6" descr="5"/>
            <p:cNvPicPr>
              <a:picLocks noChangeAspect="1"/>
            </p:cNvPicPr>
            <p:nvPr/>
          </p:nvPicPr>
          <p:blipFill>
            <a:blip r:embed="rId1"/>
            <a:stretch>
              <a:fillRect/>
            </a:stretch>
          </p:blipFill>
          <p:spPr>
            <a:xfrm rot="720000">
              <a:off x="4165641" y="354816"/>
              <a:ext cx="661670" cy="894715"/>
            </a:xfrm>
            <a:prstGeom prst="rect">
              <a:avLst/>
            </a:prstGeom>
            <a:noFill/>
            <a:ln w="9525">
              <a:noFill/>
            </a:ln>
          </p:spPr>
        </p:pic>
        <p:sp>
          <p:nvSpPr>
            <p:cNvPr id="8" name="文本框 7"/>
            <p:cNvSpPr txBox="1"/>
            <p:nvPr/>
          </p:nvSpPr>
          <p:spPr>
            <a:xfrm>
              <a:off x="327660" y="295809"/>
              <a:ext cx="5260975" cy="706755"/>
            </a:xfrm>
            <a:prstGeom prst="rect">
              <a:avLst/>
            </a:prstGeom>
            <a:noFill/>
          </p:spPr>
          <p:txBody>
            <a:bodyPr wrap="square" rtlCol="0">
              <a:spAutoFit/>
              <a:scene3d>
                <a:camera prst="orthographicFront"/>
                <a:lightRig rig="threePt" dir="t"/>
              </a:scene3d>
            </a:bodyPr>
            <a:lstStyle/>
            <a:p>
              <a:pPr algn="l">
                <a:buClrTx/>
                <a:buSzTx/>
                <a:buFontTx/>
              </a:pPr>
              <a:r>
                <a:rPr lang="zh-CN" altLang="en-US" sz="4000" noProof="1">
                  <a:ln>
                    <a:solidFill>
                      <a:sysClr val="windowText" lastClr="000000"/>
                    </a:solidFill>
                  </a:ln>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rPr>
                <a:t>十字架</a:t>
              </a:r>
              <a:r>
                <a:rPr lang="zh-CN" altLang="en-US" sz="4000" noProof="1">
                  <a:ln>
                    <a:solidFill>
                      <a:sysClr val="windowText" lastClr="000000"/>
                    </a:solidFill>
                  </a:ln>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rPr>
                <a:t>上的信仰</a:t>
              </a:r>
              <a:endParaRPr lang="zh-CN" altLang="en-US" sz="4000" noProof="1">
                <a:ln>
                  <a:solidFill>
                    <a:sysClr val="windowText" lastClr="000000"/>
                  </a:solidFill>
                </a:ln>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endParaRPr>
            </a:p>
          </p:txBody>
        </p:sp>
      </p:grpSp>
      <p:sp>
        <p:nvSpPr>
          <p:cNvPr id="3" name="文本框 2"/>
          <p:cNvSpPr txBox="1"/>
          <p:nvPr/>
        </p:nvSpPr>
        <p:spPr>
          <a:xfrm>
            <a:off x="1522095" y="1308735"/>
            <a:ext cx="9438005" cy="4030980"/>
          </a:xfrm>
          <a:prstGeom prst="rect">
            <a:avLst/>
          </a:prstGeom>
          <a:noFill/>
        </p:spPr>
        <p:txBody>
          <a:bodyPr wrap="square" rtlCol="0">
            <a:spAutoFit/>
          </a:bodyPr>
          <a:p>
            <a:r>
              <a:rPr lang="zh-CN" altLang="en-US" sz="2800" b="1">
                <a:latin typeface="黑体" panose="02010609060101010101" pitchFamily="49" charset="-122"/>
                <a:ea typeface="黑体" panose="02010609060101010101" pitchFamily="49" charset="-122"/>
                <a:cs typeface="楷体" panose="02010609060101010101" pitchFamily="49" charset="-122"/>
              </a:rPr>
              <a:t>材料二</a:t>
            </a:r>
            <a:r>
              <a:rPr lang="zh-CN" altLang="en-US" sz="3200" b="1">
                <a:latin typeface="楷体" panose="02010609060101010101" pitchFamily="49" charset="-122"/>
                <a:ea typeface="楷体" panose="02010609060101010101" pitchFamily="49" charset="-122"/>
                <a:cs typeface="楷体" panose="02010609060101010101" pitchFamily="49" charset="-122"/>
              </a:rPr>
              <a:t> </a:t>
            </a: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r>
              <a:rPr lang="zh-CN" altLang="en-US" sz="3200" b="1">
                <a:latin typeface="楷体" panose="02010609060101010101" pitchFamily="49" charset="-122"/>
                <a:ea typeface="楷体" panose="02010609060101010101" pitchFamily="49" charset="-122"/>
                <a:cs typeface="楷体" panose="02010609060101010101" pitchFamily="49" charset="-122"/>
              </a:rPr>
              <a:t>     原始基督教那种反对阶级压迫和民族压迫的战斗精神与争取社会平等的思想</a:t>
            </a:r>
            <a:r>
              <a:rPr lang="zh-CN" altLang="en-US" sz="3200" b="1">
                <a:solidFill>
                  <a:srgbClr val="FF0000"/>
                </a:solidFill>
                <a:latin typeface="楷体" panose="02010609060101010101" pitchFamily="49" charset="-122"/>
                <a:ea typeface="楷体" panose="02010609060101010101" pitchFamily="49" charset="-122"/>
                <a:cs typeface="楷体" panose="02010609060101010101" pitchFamily="49" charset="-122"/>
              </a:rPr>
              <a:t>渐趋淡化</a:t>
            </a:r>
            <a:r>
              <a:rPr lang="zh-CN" altLang="en-US" sz="3200" b="1">
                <a:latin typeface="楷体" panose="02010609060101010101" pitchFamily="49" charset="-122"/>
                <a:ea typeface="楷体" panose="02010609060101010101" pitchFamily="49" charset="-122"/>
                <a:cs typeface="楷体" panose="02010609060101010101" pitchFamily="49" charset="-122"/>
              </a:rPr>
              <a:t>，而逆来顺受的教义则被提到</a:t>
            </a:r>
            <a:r>
              <a:rPr lang="zh-CN" altLang="en-US" sz="3200" b="1">
                <a:solidFill>
                  <a:srgbClr val="FF0000"/>
                </a:solidFill>
                <a:latin typeface="楷体" panose="02010609060101010101" pitchFamily="49" charset="-122"/>
                <a:ea typeface="楷体" panose="02010609060101010101" pitchFamily="49" charset="-122"/>
                <a:cs typeface="楷体" panose="02010609060101010101" pitchFamily="49" charset="-122"/>
              </a:rPr>
              <a:t>首要地位</a:t>
            </a:r>
            <a:r>
              <a:rPr lang="zh-CN" altLang="en-US" sz="3200" b="1">
                <a:latin typeface="楷体" panose="02010609060101010101" pitchFamily="49" charset="-122"/>
                <a:ea typeface="楷体" panose="02010609060101010101" pitchFamily="49" charset="-122"/>
                <a:cs typeface="楷体" panose="02010609060101010101" pitchFamily="49" charset="-122"/>
              </a:rPr>
              <a:t>。  </a:t>
            </a:r>
            <a:endParaRPr lang="zh-CN" altLang="en-US" sz="3200" b="1">
              <a:latin typeface="楷体" panose="02010609060101010101" pitchFamily="49" charset="-122"/>
              <a:ea typeface="楷体" panose="02010609060101010101" pitchFamily="49" charset="-122"/>
              <a:cs typeface="楷体" panose="02010609060101010101" pitchFamily="49" charset="-122"/>
            </a:endParaRPr>
          </a:p>
          <a:p>
            <a:r>
              <a:rPr lang="zh-CN" altLang="en-US" sz="3200" b="1">
                <a:latin typeface="楷体" panose="02010609060101010101" pitchFamily="49" charset="-122"/>
                <a:ea typeface="楷体" panose="02010609060101010101" pitchFamily="49" charset="-122"/>
                <a:cs typeface="楷体" panose="02010609060101010101" pitchFamily="49" charset="-122"/>
              </a:rPr>
              <a:t>    到帝国后期，基督教完全失去被压迫者宗教的性质，退化为奴隶主阶级进行思想统治的工具，</a:t>
            </a:r>
            <a:r>
              <a:rPr lang="zh-CN" altLang="en-US" sz="3200" b="1">
                <a:solidFill>
                  <a:srgbClr val="FF0000"/>
                </a:solidFill>
                <a:latin typeface="楷体" panose="02010609060101010101" pitchFamily="49" charset="-122"/>
                <a:ea typeface="楷体" panose="02010609060101010101" pitchFamily="49" charset="-122"/>
                <a:cs typeface="楷体" panose="02010609060101010101" pitchFamily="49" charset="-122"/>
              </a:rPr>
              <a:t>最终实现了基督教与帝国政权的结合。                 </a:t>
            </a:r>
            <a:endParaRPr lang="zh-CN" altLang="en-US" sz="3200" b="1">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algn="r"/>
            <a:r>
              <a:rPr lang="zh-CN" altLang="en-US" sz="3200" b="1">
                <a:latin typeface="宋体" panose="02010600030101010101" pitchFamily="2" charset="-122"/>
                <a:cs typeface="宋体" panose="02010600030101010101" pitchFamily="2" charset="-122"/>
              </a:rPr>
              <a:t> </a:t>
            </a:r>
            <a:r>
              <a:rPr lang="zh-CN" altLang="en-US" sz="2800">
                <a:latin typeface="宋体" panose="02010600030101010101" pitchFamily="2" charset="-122"/>
                <a:ea typeface="宋体" panose="02010600030101010101" pitchFamily="2" charset="-122"/>
                <a:cs typeface="宋体" panose="02010600030101010101" pitchFamily="2" charset="-122"/>
              </a:rPr>
              <a:t>——摘编自吴于廑、齐世荣《世界古代史》</a:t>
            </a:r>
            <a:endParaRPr lang="zh-CN" altLang="en-US" sz="28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 name="文本框 1"/>
          <p:cNvSpPr txBox="1"/>
          <p:nvPr/>
        </p:nvSpPr>
        <p:spPr>
          <a:xfrm>
            <a:off x="2440940" y="5509260"/>
            <a:ext cx="7428230" cy="583565"/>
          </a:xfrm>
          <a:prstGeom prst="rect">
            <a:avLst/>
          </a:prstGeom>
          <a:solidFill>
            <a:schemeClr val="accent1">
              <a:lumMod val="60000"/>
              <a:lumOff val="40000"/>
            </a:schemeClr>
          </a:solidFill>
          <a:ln w="9525">
            <a:solidFill>
              <a:schemeClr val="tx2"/>
            </a:solidFill>
          </a:ln>
        </p:spPr>
        <p:txBody>
          <a:bodyPr wrap="square" anchor="t">
            <a:spAutoFit/>
          </a:bodyPr>
          <a:p>
            <a:r>
              <a:rPr lang="en-US" altLang="zh-CN" sz="3200" b="1" dirty="0">
                <a:solidFill>
                  <a:schemeClr val="tx1"/>
                </a:solidFill>
                <a:latin typeface="楷体" panose="02010609060101010101" pitchFamily="49" charset="-122"/>
                <a:ea typeface="楷体" panose="02010609060101010101" pitchFamily="49" charset="-122"/>
              </a:rPr>
              <a:t>4</a:t>
            </a:r>
            <a:r>
              <a:rPr lang="zh-CN" altLang="en-US" sz="3200" b="1" dirty="0">
                <a:solidFill>
                  <a:schemeClr val="tx1"/>
                </a:solidFill>
                <a:latin typeface="楷体" panose="02010609060101010101" pitchFamily="49" charset="-122"/>
                <a:ea typeface="楷体" panose="02010609060101010101" pitchFamily="49" charset="-122"/>
              </a:rPr>
              <a:t>世纪末，罗马皇帝将基督教确定为国教</a:t>
            </a:r>
            <a:endParaRPr lang="zh-CN" altLang="en-US" sz="3200" b="1" dirty="0">
              <a:solidFill>
                <a:schemeClr val="tx1"/>
              </a:solidFill>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6"/>
          <p:cNvPicPr>
            <a:picLocks noChangeAspect="1"/>
          </p:cNvPicPr>
          <p:nvPr/>
        </p:nvPicPr>
        <p:blipFill>
          <a:blip r:embed="rId1"/>
          <a:stretch>
            <a:fillRect/>
          </a:stretch>
        </p:blipFill>
        <p:spPr>
          <a:xfrm>
            <a:off x="2296795" y="756920"/>
            <a:ext cx="7618095" cy="515302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
          <a:srcRect/>
          <a:stretch>
            <a:fillRect/>
          </a:stretch>
        </p:blipFill>
        <p:spPr>
          <a:xfrm>
            <a:off x="1887855" y="915670"/>
            <a:ext cx="9071610" cy="524827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6" name="椭圆 5"/>
          <p:cNvSpPr/>
          <p:nvPr/>
        </p:nvSpPr>
        <p:spPr>
          <a:xfrm>
            <a:off x="2846388" y="2095500"/>
            <a:ext cx="6784975" cy="3940175"/>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rgbClr val="FF0000"/>
              </a:solidFill>
            </a:endParaRPr>
          </a:p>
        </p:txBody>
      </p:sp>
      <p:sp>
        <p:nvSpPr>
          <p:cNvPr id="29699" name="矩形 1"/>
          <p:cNvSpPr/>
          <p:nvPr/>
        </p:nvSpPr>
        <p:spPr>
          <a:xfrm>
            <a:off x="4567238" y="4646613"/>
            <a:ext cx="3344862" cy="644525"/>
          </a:xfrm>
          <a:prstGeom prst="rect">
            <a:avLst/>
          </a:prstGeom>
          <a:solidFill>
            <a:schemeClr val="tx2"/>
          </a:solidFill>
          <a:ln w="9525">
            <a:noFill/>
          </a:ln>
        </p:spPr>
        <p:txBody>
          <a:bodyPr wrap="square" anchor="t">
            <a:spAutoFit/>
          </a:bodyPr>
          <a:lstStyle/>
          <a:p>
            <a:pPr algn="ctr"/>
            <a:r>
              <a:rPr lang="en-US" altLang="zh-CN" sz="3600" b="1" dirty="0">
                <a:solidFill>
                  <a:schemeClr val="bg1"/>
                </a:solidFill>
                <a:latin typeface="楷体" panose="02010609060101010101" pitchFamily="49" charset="-122"/>
                <a:ea typeface="楷体" panose="02010609060101010101" pitchFamily="49" charset="-122"/>
              </a:rPr>
              <a:t>“</a:t>
            </a:r>
            <a:r>
              <a:rPr lang="zh-CN" altLang="en-US" sz="3600" b="1" dirty="0">
                <a:solidFill>
                  <a:schemeClr val="bg1"/>
                </a:solidFill>
                <a:latin typeface="楷体" panose="02010609060101010101" pitchFamily="49" charset="-122"/>
                <a:ea typeface="楷体" panose="02010609060101010101" pitchFamily="49" charset="-122"/>
              </a:rPr>
              <a:t>蛮族王国</a:t>
            </a:r>
            <a:r>
              <a:rPr lang="en-US" altLang="zh-CN" sz="3600" b="1" dirty="0">
                <a:solidFill>
                  <a:schemeClr val="bg1"/>
                </a:solidFill>
                <a:latin typeface="楷体" panose="02010609060101010101" pitchFamily="49" charset="-122"/>
                <a:ea typeface="楷体" panose="02010609060101010101" pitchFamily="49" charset="-122"/>
              </a:rPr>
              <a:t>”</a:t>
            </a:r>
            <a:endParaRPr lang="en-US" altLang="zh-CN" sz="3600" b="1" dirty="0">
              <a:solidFill>
                <a:schemeClr val="bg1"/>
              </a:solidFill>
              <a:latin typeface="楷体" panose="02010609060101010101" pitchFamily="49" charset="-122"/>
              <a:ea typeface="楷体" panose="02010609060101010101" pitchFamily="49" charset="-122"/>
            </a:endParaRPr>
          </a:p>
        </p:txBody>
      </p:sp>
    </p:spTree>
    <p:custDataLst>
      <p:tags r:id="rId2"/>
    </p:custData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
          <p:cNvPicPr>
            <a:picLocks noChangeAspect="1"/>
          </p:cNvPicPr>
          <p:nvPr/>
        </p:nvPicPr>
        <p:blipFill>
          <a:blip r:embed="rId1"/>
          <a:stretch>
            <a:fillRect/>
          </a:stretch>
        </p:blipFill>
        <p:spPr>
          <a:xfrm rot="1320000">
            <a:off x="2587508" y="2419955"/>
            <a:ext cx="2079952" cy="2816342"/>
          </a:xfrm>
          <a:prstGeom prst="rect">
            <a:avLst/>
          </a:prstGeom>
          <a:noFill/>
          <a:ln w="9525">
            <a:noFill/>
          </a:ln>
        </p:spPr>
      </p:pic>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113699">
            <a:off x="7488391" y="2076141"/>
            <a:ext cx="1257300" cy="3829050"/>
          </a:xfrm>
          <a:prstGeom prst="rect">
            <a:avLst/>
          </a:prstGeom>
        </p:spPr>
      </p:pic>
      <p:sp>
        <p:nvSpPr>
          <p:cNvPr id="13" name="文本框 12"/>
          <p:cNvSpPr txBox="1"/>
          <p:nvPr/>
        </p:nvSpPr>
        <p:spPr>
          <a:xfrm>
            <a:off x="2524125" y="974090"/>
            <a:ext cx="7357110" cy="1014730"/>
          </a:xfrm>
          <a:prstGeom prst="rect">
            <a:avLst/>
          </a:prstGeom>
          <a:noFill/>
        </p:spPr>
        <p:txBody>
          <a:bodyPr wrap="square" rtlCol="0">
            <a:spAutoFit/>
            <a:scene3d>
              <a:camera prst="orthographicFront"/>
              <a:lightRig rig="threePt" dir="t"/>
            </a:scene3d>
          </a:bodyPr>
          <a:p>
            <a:r>
              <a:rPr lang="zh-CN" altLang="en-US" sz="6000" noProof="1">
                <a:ln>
                  <a:solidFill>
                    <a:sysClr val="windowText" lastClr="000000"/>
                  </a:solidFill>
                </a:ln>
                <a:solidFill>
                  <a:srgbClr val="FF0000"/>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rPr>
              <a:t>十字架</a:t>
            </a:r>
            <a:r>
              <a:rPr lang="zh-CN" altLang="en-US" sz="6000" noProof="1">
                <a:ln>
                  <a:solidFill>
                    <a:sysClr val="windowText" lastClr="000000"/>
                  </a:solidFill>
                </a:ln>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rPr>
              <a:t>与利剑的故事</a:t>
            </a:r>
            <a:endParaRPr lang="zh-CN" altLang="en-US" sz="6000" noProof="1">
              <a:ln>
                <a:solidFill>
                  <a:sysClr val="windowText" lastClr="000000"/>
                </a:solidFill>
              </a:ln>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cs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9420,&quot;width&quot;:6345}"/>
</p:tagLst>
</file>

<file path=ppt/tags/tag10.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593151399043_1_1"/>
  <p:tag name="KSO_WM_UNIT_DYNAMIC_NUM_START" val="0"/>
  <p:tag name="KSO_WM_UNIT_DYNAMIC_NUM_END" val="751"/>
</p:tagLst>
</file>

<file path=ppt/tags/tag11.xml><?xml version="1.0" encoding="utf-8"?>
<p:tagLst xmlns:p="http://schemas.openxmlformats.org/presentationml/2006/main">
  <p:tag name="KSO_WM_UNIT_PLACING_PICTURE_USER_VIEWPORT" val="{&quot;height&quot;:9420,&quot;width&quot;:6345}"/>
</p:tagLst>
</file>

<file path=ppt/tags/tag12.xml><?xml version="1.0" encoding="utf-8"?>
<p:tagLst xmlns:p="http://schemas.openxmlformats.org/presentationml/2006/main">
  <p:tag name="ISPRING_PRESENTATION_TITLE" val="红色古风中国风1"/>
  <p:tag name="ISPRING_FIRST_PUBLISH" val="1"/>
  <p:tag name="commondata" val="eyJoZGlkIjoiOWZjM2ExMmYwNTg5OGRmMjBiODU1MTViNWY3Mjk5YzQifQ=="/>
</p:tagLst>
</file>

<file path=ppt/tags/tag2.xml><?xml version="1.0" encoding="utf-8"?>
<p:tagLst xmlns:p="http://schemas.openxmlformats.org/presentationml/2006/main">
  <p:tag name="REFSHAPE" val="908238444"/>
  <p:tag name="KSO_WM_UNIT_PLACING_PICTURE_USER_VIEWPORT" val="{&quot;height&quot;:8556,&quot;width&quot;:5392}"/>
</p:tagLst>
</file>

<file path=ppt/tags/tag3.xml><?xml version="1.0" encoding="utf-8"?>
<p:tagLst xmlns:p="http://schemas.openxmlformats.org/presentationml/2006/main">
  <p:tag name="KSO_WM_UNIT_TABLE_BEAUTIFY" val="{3d71ca16-f05c-43eb-ac36-f242baba66c8}"/>
</p:tagLst>
</file>

<file path=ppt/tags/tag4.xml><?xml version="1.0" encoding="utf-8"?>
<p:tagLst xmlns:p="http://schemas.openxmlformats.org/presentationml/2006/main">
  <p:tag name="KSO_WM_SLIDE_SIZE" val="701*321"/>
  <p:tag name="KSO_WM_SLIDE_POSITION" val="119*106"/>
  <p:tag name="KSO_WM_SLIDE_LAYOUT_CNT" val="1_1"/>
  <p:tag name="KSO_WM_SLIDE_LAYOUT" val="f_g"/>
  <p:tag name="KSO_WM_BEAUTIFY_FLAG" val="#wm#"/>
  <p:tag name="KSO_WM_SLIDE_TYPE" val="text"/>
  <p:tag name="KSO_WM_SLIDE_ITEM_CNT" val="0"/>
  <p:tag name="KSO_WM_TAG_VERSION" val="1.0"/>
  <p:tag name="KSO_WM_COMBINE_RELATE_SLIDE_ID" val="background20179169_10"/>
  <p:tag name="KSO_WM_TEMPLATE_CATEGORY" val="custom"/>
  <p:tag name="KSO_WM_TEMPLATE_INDEX" val="20182089"/>
  <p:tag name="KSO_WM_SLIDE_ID" val="custom20182089_31"/>
  <p:tag name="KSO_WM_SLIDE_INDEX" val="31"/>
  <p:tag name="KSO_WM_TEMPLATE_SUBCATEGORY" val="0"/>
  <p:tag name="KSO_WM_SLIDE_SUBTYPE" val="pureTxt"/>
</p:tagLst>
</file>

<file path=ppt/tags/tag5.xml><?xml version="1.0" encoding="utf-8"?>
<p:tagLst xmlns:p="http://schemas.openxmlformats.org/presentationml/2006/main">
  <p:tag name="KSO_WM_UNIT_TABLE_BEAUTIFY" val="{d552e1c0-48b2-4b7a-b248-7d66594a77c9}"/>
</p:tagLst>
</file>

<file path=ppt/tags/tag6.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593151399043_1_1"/>
  <p:tag name="KSO_WM_UNIT_DYNAMIC_NUM_START" val="0"/>
  <p:tag name="KSO_WM_UNIT_DYNAMIC_NUM_END" val="751"/>
</p:tagLst>
</file>

<file path=ppt/theme/theme1.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0000"/>
          </a:schemeClr>
        </a:solidFill>
        <a:ln>
          <a:no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defRPr kumimoji="0"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2355</Words>
  <Application>WPS 演示</Application>
  <PresentationFormat>宽屏</PresentationFormat>
  <Paragraphs>202</Paragraphs>
  <Slides>30</Slides>
  <Notes>7</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30</vt:i4>
      </vt:variant>
    </vt:vector>
  </HeadingPairs>
  <TitlesOfParts>
    <vt:vector size="42" baseType="lpstr">
      <vt:lpstr>Arial</vt:lpstr>
      <vt:lpstr>宋体</vt:lpstr>
      <vt:lpstr>Wingdings</vt:lpstr>
      <vt:lpstr>等线</vt:lpstr>
      <vt:lpstr>微软雅黑</vt:lpstr>
      <vt:lpstr>华文新魏</vt:lpstr>
      <vt:lpstr>黑体</vt:lpstr>
      <vt:lpstr>楷体</vt:lpstr>
      <vt:lpstr>Calibri</vt:lpstr>
      <vt:lpstr>Arial Unicode MS</vt:lpstr>
      <vt:lpstr>等线 Light</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红色古风中国风1</dc:title>
  <dc:creator>Administrator</dc:creator>
  <cp:lastModifiedBy>T</cp:lastModifiedBy>
  <cp:revision>317</cp:revision>
  <dcterms:created xsi:type="dcterms:W3CDTF">2018-11-10T02:03:00Z</dcterms:created>
  <dcterms:modified xsi:type="dcterms:W3CDTF">2024-02-20T12:46:52Z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2052-12.1.0.16250</vt:lpwstr>
  </property>
  <property fmtid="{D5CDD505-2E9C-101B-9397-08002B2CF9AE}" pid="3" name="ICV">
    <vt:lpwstr>A898971BBC344A429F908B7F7C5C6CF7_12</vt:lpwstr>
  </property>
</Properties>
</file>