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3"/>
    <p:sldId id="257" r:id="rId4"/>
    <p:sldId id="258" r:id="rId5"/>
    <p:sldId id="259" r:id="rId6"/>
    <p:sldId id="281" r:id="rId8"/>
    <p:sldId id="261" r:id="rId9"/>
    <p:sldId id="262" r:id="rId10"/>
    <p:sldId id="263" r:id="rId11"/>
    <p:sldId id="282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郑 海琳" initials="郑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gs" Target="tags/tag9.xml"/><Relationship Id="rId30" Type="http://schemas.openxmlformats.org/officeDocument/2006/relationships/commentAuthors" Target="commentAuthors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29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8130" name="Rectangle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>
            <a:noFill/>
          </a:ln>
        </p:spPr>
        <p:txBody>
          <a:bodyPr wrap="square" lIns="91440" tIns="45720" rIns="91440" bIns="45720" anchor="t" anchorCtr="0"/>
          <a:p>
            <a:pPr lvl="0"/>
            <a:r>
              <a:rPr lang="zh-CN" altLang="en-US" dirty="0"/>
              <a:t>本资料来自于资源最齐全的２１世纪教育网</a:t>
            </a:r>
            <a:r>
              <a:rPr lang="en-US" altLang="zh-CN" dirty="0"/>
              <a:t>www.21cnjy.com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222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222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p>
            <a:pPr lvl="0" algn="r"/>
            <a:fld id="{9A0DB2DC-4C9A-4742-B13C-FB6460FD3503}" type="slidenum">
              <a:rPr lang="zh-CN" altLang="en-US" sz="1200" dirty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 dirty="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529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84213"/>
            <a:ext cx="4572000" cy="3429000"/>
          </a:xfrm>
          <a:ln>
            <a:solidFill>
              <a:srgbClr val="000000"/>
            </a:solidFill>
            <a:miter/>
          </a:ln>
        </p:spPr>
      </p:sp>
      <p:sp>
        <p:nvSpPr>
          <p:cNvPr id="55299" name="Rectangle 3"/>
          <p:cNvSpPr>
            <a:spLocks noGrp="1" noRot="1"/>
          </p:cNvSpPr>
          <p:nvPr>
            <p:ph type="body"/>
          </p:nvPr>
        </p:nvSpPr>
        <p:spPr>
          <a:xfrm>
            <a:off x="684213" y="4341813"/>
            <a:ext cx="5486400" cy="4114800"/>
          </a:xfrm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１８５１年，斯陀夫人在丈夫体弱多病、家境极其贫寒的情况下写成其生平最有影响的作品</a:t>
            </a: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--《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汤姆叔叔的小屋</a:t>
            </a: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。小说首先以连载的形式在</a:t>
            </a: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民族时代</a:t>
            </a: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报纸上发表，立即引起了强烈的反响，受到了人们无与伦比的欢迎，仅第一年就在国内印了１００多版，销了３０多万册，后来被译为２０多种文字在世界各地出版。评论界认为本书在启发民众的反奴隶制情绪上起了重大作用，被视为美国内战的起因之一。林肯总统后来接见斯陀夫人时戏谑地称她是</a:t>
            </a: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"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写了一本书，酿成了一场大战的小妇人</a:t>
            </a: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"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，这一句玩笑话充分反映了</a:t>
            </a: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汤姆叔叔的小屋</a:t>
            </a: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这部长篇小说的巨大影响。</a:t>
            </a: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lvl="0" eaLnBrk="1" hangingPunct="1">
              <a:spcBef>
                <a:spcPct val="0"/>
              </a:spcBef>
            </a:pPr>
            <a:b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汤姆叔叔的小屋</a:t>
            </a: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通过汤姆叔叔、乔治夫妇等黑奴们曲折经历的描述，揭发和控诉了黑暗的奴隶制度，在当时的美国社会背景下，不失为引发、推动废奴运动的惊世之作。这部享有盛誉的世界文学名著，自问世至今一个半世纪，但今天读来依然那么促人深思、催人泪下，足见作品的深刻内涵和艺术的魅力。作为一部作品，它早已列入世界名著之林，其巨大的成就和影响越来越受到文学界的重视和承认。</a:t>
            </a: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lvl="0" eaLnBrk="1" hangingPunct="1">
              <a:spcBef>
                <a:spcPct val="0"/>
              </a:spcBef>
            </a:pP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041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041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6041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p>
            <a:pPr lvl="0" algn="r"/>
            <a:fld id="{9A0DB2DC-4C9A-4742-B13C-FB6460FD3503}" type="slidenum">
              <a:rPr lang="zh-CN" altLang="en-US" sz="1200" dirty="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.xml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0.jpeg"/><Relationship Id="rId2" Type="http://schemas.openxmlformats.org/officeDocument/2006/relationships/hyperlink" Target="&#19990;&#30028;&#21382;&#21490;56&#32654;&#22269;&#20869;&#25112;.wmv" TargetMode="External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.xml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3.jpeg"/><Relationship Id="rId1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4.jpeg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15.png"/><Relationship Id="rId2" Type="http://schemas.openxmlformats.org/officeDocument/2006/relationships/hyperlink" Target="&#24800;&#29305;&#26364;&#35799;&#36873;&#8212;&#8212;&#21734;&#65292;&#33337;&#38271;&#65292;&#25105;&#30340;&#33337;&#38271;&#65281;.htm" TargetMode="External"/><Relationship Id="rId1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4033" name="Object 2"/>
          <p:cNvGraphicFramePr>
            <a:graphicFrameLocks noChangeAspect="1"/>
          </p:cNvGraphicFramePr>
          <p:nvPr/>
        </p:nvGraphicFramePr>
        <p:xfrm>
          <a:off x="175895" y="2333625"/>
          <a:ext cx="4298950" cy="452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3714750" imgH="4876800" progId="CorelDRAW.Graphic.10">
                  <p:embed/>
                </p:oleObj>
              </mc:Choice>
              <mc:Fallback>
                <p:oleObj name="" r:id="rId1" imgW="3714750" imgH="4876800" progId="CorelDRAW.Graphic.10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5895" y="2333625"/>
                        <a:ext cx="4298950" cy="45243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054225" y="363220"/>
            <a:ext cx="8973820" cy="341503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R="0" algn="dist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zh-CN" altLang="en-GB" sz="7200" kern="1200" cap="none" spc="0" normalizeH="0" baseline="0" noProof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  <a:sym typeface="+mn-ea"/>
              </a:rPr>
              <a:t>第</a:t>
            </a:r>
            <a:r>
              <a:rPr kumimoji="0" lang="en-US" altLang="zh-CN" sz="7200" kern="1200" cap="none" spc="0" normalizeH="0" baseline="0" noProof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  <a:sym typeface="+mn-ea"/>
              </a:rPr>
              <a:t>3</a:t>
            </a:r>
            <a:r>
              <a:rPr kumimoji="0" lang="zh-CN" altLang="en-US" sz="7200" kern="1200" cap="none" spc="0" normalizeH="0" baseline="0" noProof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  <a:sym typeface="+mn-ea"/>
              </a:rPr>
              <a:t>课</a:t>
            </a:r>
            <a:r>
              <a:rPr kumimoji="0" lang="en-US" altLang="zh-CN" sz="7200" kern="1200" cap="none" spc="0" normalizeH="0" baseline="0" noProof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  <a:sym typeface="+mn-ea"/>
              </a:rPr>
              <a:t>  </a:t>
            </a:r>
            <a:r>
              <a:rPr kumimoji="0" lang="zh-CN" altLang="en-GB" sz="7200" kern="1200" cap="none" spc="0" normalizeH="0" baseline="0" noProof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  <a:sym typeface="+mn-ea"/>
              </a:rPr>
              <a:t>美国内战</a:t>
            </a:r>
            <a:endParaRPr kumimoji="0" lang="zh-CN" altLang="en-GB" sz="7200" kern="1200" cap="none" spc="0" normalizeH="0" baseline="0" noProof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+mn-cs"/>
              <a:sym typeface="+mn-ea"/>
            </a:endParaRPr>
          </a:p>
          <a:p>
            <a:pPr marR="0" algn="dist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altLang="zh-CN" sz="6600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  <a:cs typeface="+mn-cs"/>
                <a:sym typeface="+mn-ea"/>
              </a:rPr>
              <a:t>   ——</a:t>
            </a:r>
            <a:r>
              <a:rPr kumimoji="0" lang="zh-CN" altLang="en-US" sz="6600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  <a:cs typeface="+mn-cs"/>
                <a:sym typeface="+mn-ea"/>
              </a:rPr>
              <a:t>美国南北战争</a:t>
            </a:r>
            <a:r>
              <a:rPr kumimoji="0" lang="zh-CN" altLang="en-GB" sz="6600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  <a:cs typeface="+mn-cs"/>
                <a:sym typeface="+mn-ea"/>
              </a:rPr>
              <a:t> </a:t>
            </a:r>
            <a:r>
              <a:rPr kumimoji="0" lang="zh-CN" altLang="en-GB" sz="7200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  <a:cs typeface="+mn-cs"/>
                <a:sym typeface="+mn-ea"/>
              </a:rPr>
              <a:t>             </a:t>
            </a:r>
            <a:endParaRPr kumimoji="0" lang="zh-CN" altLang="en-GB" sz="3200" kern="1200" cap="none" spc="0" normalizeH="0" baseline="0" noProof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楷体_GB2312" pitchFamily="49" charset="-122"/>
              <a:cs typeface="+mn-cs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836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2875" y="16828"/>
            <a:ext cx="8039100" cy="10048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1234758" y="100013"/>
            <a:ext cx="5234940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zh-CN" altLang="en-US" sz="44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Tahoma" panose="020B0604030504040204" pitchFamily="34" charset="0"/>
                <a:sym typeface="+mn-ea"/>
              </a:rPr>
              <a:t>一场不可避免的战争</a:t>
            </a:r>
            <a:endParaRPr kumimoji="0" lang="zh-CN" altLang="en-US" sz="44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  <a:cs typeface="Tahoma" panose="020B0604030504040204" pitchFamily="34" charset="0"/>
              <a:sym typeface="+mn-ea"/>
            </a:endParaRPr>
          </a:p>
        </p:txBody>
      </p:sp>
      <p:graphicFrame>
        <p:nvGraphicFramePr>
          <p:cNvPr id="136268" name="Group 76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231775" y="1773555"/>
          <a:ext cx="11316335" cy="4679950"/>
        </p:xfrm>
        <a:graphic>
          <a:graphicData uri="http://schemas.openxmlformats.org/drawingml/2006/table">
            <a:tbl>
              <a:tblPr/>
              <a:tblGrid>
                <a:gridCol w="3533775"/>
                <a:gridCol w="7782560"/>
              </a:tblGrid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根本原因</a:t>
                      </a:r>
                      <a:endParaRPr kumimoji="0" lang="zh-CN" alt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矛盾的焦点问题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导火线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开始的标志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战争初期形势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转  折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结束的标志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397" name="Rectangle 40"/>
          <p:cNvSpPr/>
          <p:nvPr/>
        </p:nvSpPr>
        <p:spPr>
          <a:xfrm>
            <a:off x="3987483" y="997903"/>
            <a:ext cx="4314825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3600" b="1" dirty="0">
                <a:solidFill>
                  <a:srgbClr val="3D10FC"/>
                </a:solidFill>
                <a:latin typeface="Calibri" panose="020F0502020204030204" charset="0"/>
                <a:ea typeface="黑体" panose="02010609060101010101" pitchFamily="49" charset="-122"/>
              </a:rPr>
              <a:t>美国南北战争概况</a:t>
            </a:r>
            <a:r>
              <a:rPr lang="zh-CN" altLang="en-US" sz="3600" b="1" dirty="0">
                <a:solidFill>
                  <a:schemeClr val="bg1"/>
                </a:solidFill>
                <a:latin typeface="Calibri" panose="020F0502020204030204" charset="0"/>
                <a:ea typeface="黑体" panose="02010609060101010101" pitchFamily="49" charset="-122"/>
              </a:rPr>
              <a:t>　</a:t>
            </a:r>
            <a:endParaRPr lang="zh-CN" altLang="en-US" sz="3600" b="1" dirty="0">
              <a:solidFill>
                <a:schemeClr val="bg1"/>
              </a:solidFill>
              <a:latin typeface="Calibri" panose="020F0502020204030204" charset="0"/>
              <a:ea typeface="黑体" panose="02010609060101010101" pitchFamily="49" charset="-122"/>
            </a:endParaRPr>
          </a:p>
        </p:txBody>
      </p:sp>
      <p:sp>
        <p:nvSpPr>
          <p:cNvPr id="8" name="Text Box 13"/>
          <p:cNvSpPr txBox="1"/>
          <p:nvPr/>
        </p:nvSpPr>
        <p:spPr>
          <a:xfrm>
            <a:off x="5133975" y="1843247"/>
            <a:ext cx="5534025" cy="52197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南北不同经济类型的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矛盾</a:t>
            </a:r>
            <a:endParaRPr lang="zh-CN" altLang="en-US" sz="2800" b="1" dirty="0">
              <a:solidFill>
                <a:srgbClr val="3D10F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6264" name="Rectangle 72"/>
          <p:cNvSpPr/>
          <p:nvPr/>
        </p:nvSpPr>
        <p:spPr>
          <a:xfrm>
            <a:off x="5080001" y="2492375"/>
            <a:ext cx="322262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奴隶制的废存问题</a:t>
            </a:r>
            <a:endParaRPr lang="zh-CN" altLang="en-US" sz="2800" b="1" dirty="0">
              <a:solidFill>
                <a:srgbClr val="3D10F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Text Box 6"/>
          <p:cNvSpPr txBox="1"/>
          <p:nvPr/>
        </p:nvSpPr>
        <p:spPr>
          <a:xfrm>
            <a:off x="5159375" y="3140393"/>
            <a:ext cx="52463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1860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年，林肯当选美国总统</a:t>
            </a: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6264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pic>
        <p:nvPicPr>
          <p:cNvPr id="59394" name="Picture 2" descr="奴隶广告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0"/>
            <a:ext cx="4826000" cy="6858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</p:pic>
      <p:sp>
        <p:nvSpPr>
          <p:cNvPr id="65539" name="AutoShape 3"/>
          <p:cNvSpPr/>
          <p:nvPr/>
        </p:nvSpPr>
        <p:spPr>
          <a:xfrm>
            <a:off x="6513513" y="304800"/>
            <a:ext cx="2667000" cy="1066800"/>
          </a:xfrm>
          <a:prstGeom prst="cloudCallout">
            <a:avLst>
              <a:gd name="adj1" fmla="val -51667"/>
              <a:gd name="adj2" fmla="val -20833"/>
            </a:avLst>
          </a:prstGeom>
          <a:solidFill>
            <a:schemeClr val="bg1"/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 algn="ctr"/>
            <a:r>
              <a:rPr lang="zh-CN" altLang="en-US" sz="3200" b="1" dirty="0">
                <a:solidFill>
                  <a:srgbClr val="000000"/>
                </a:solidFill>
                <a:latin typeface="Calibri" panose="020F0502020204030204" charset="0"/>
                <a:ea typeface="黑体" panose="02010609060101010101" pitchFamily="49" charset="-122"/>
              </a:rPr>
              <a:t>出售</a:t>
            </a:r>
            <a:endParaRPr lang="zh-CN" altLang="en-US" sz="3200" b="1" dirty="0">
              <a:solidFill>
                <a:srgbClr val="000000"/>
              </a:solidFill>
              <a:latin typeface="Calibri" panose="020F0502020204030204" charset="0"/>
              <a:ea typeface="黑体" panose="02010609060101010101" pitchFamily="49" charset="-122"/>
            </a:endParaRPr>
          </a:p>
        </p:txBody>
      </p:sp>
      <p:sp>
        <p:nvSpPr>
          <p:cNvPr id="65540" name="AutoShape 4"/>
          <p:cNvSpPr/>
          <p:nvPr/>
        </p:nvSpPr>
        <p:spPr>
          <a:xfrm>
            <a:off x="7319963" y="2492375"/>
            <a:ext cx="2132012" cy="989013"/>
          </a:xfrm>
          <a:prstGeom prst="cloudCallout">
            <a:avLst>
              <a:gd name="adj1" fmla="val -102421"/>
              <a:gd name="adj2" fmla="val 33468"/>
            </a:avLst>
          </a:prstGeom>
          <a:solidFill>
            <a:schemeClr val="bg1"/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 algn="ctr"/>
            <a:r>
              <a:rPr lang="zh-CN" altLang="en-US" sz="3200" b="1" dirty="0">
                <a:solidFill>
                  <a:srgbClr val="000000"/>
                </a:solidFill>
                <a:latin typeface="Calibri" panose="020F0502020204030204" charset="0"/>
                <a:ea typeface="黑体" panose="02010609060101010101" pitchFamily="49" charset="-122"/>
              </a:rPr>
              <a:t>黑人</a:t>
            </a:r>
            <a:endParaRPr lang="zh-CN" altLang="en-US" sz="3200" b="1" dirty="0">
              <a:solidFill>
                <a:srgbClr val="000000"/>
              </a:solidFill>
              <a:latin typeface="Calibri" panose="020F0502020204030204" charset="0"/>
              <a:ea typeface="黑体" panose="02010609060101010101" pitchFamily="49" charset="-122"/>
            </a:endParaRPr>
          </a:p>
        </p:txBody>
      </p:sp>
      <p:sp>
        <p:nvSpPr>
          <p:cNvPr id="59397" name="Line 5"/>
          <p:cNvSpPr/>
          <p:nvPr/>
        </p:nvSpPr>
        <p:spPr>
          <a:xfrm>
            <a:off x="2246313" y="4572000"/>
            <a:ext cx="0" cy="0"/>
          </a:xfrm>
          <a:prstGeom prst="line">
            <a:avLst/>
          </a:prstGeom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543" name="AutoShape 7"/>
          <p:cNvSpPr/>
          <p:nvPr/>
        </p:nvSpPr>
        <p:spPr>
          <a:xfrm>
            <a:off x="7427913" y="5105400"/>
            <a:ext cx="1752600" cy="914400"/>
          </a:xfrm>
          <a:prstGeom prst="cloudCallout">
            <a:avLst>
              <a:gd name="adj1" fmla="val -115417"/>
              <a:gd name="adj2" fmla="val -30111"/>
            </a:avLst>
          </a:prstGeom>
          <a:solidFill>
            <a:schemeClr val="bg1"/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 algn="ctr"/>
            <a:r>
              <a:rPr lang="zh-CN" altLang="en-US" sz="3200" b="1" dirty="0">
                <a:solidFill>
                  <a:srgbClr val="000000"/>
                </a:solidFill>
                <a:latin typeface="Calibri" panose="020F0502020204030204" charset="0"/>
                <a:ea typeface="黑体" panose="02010609060101010101" pitchFamily="49" charset="-122"/>
              </a:rPr>
              <a:t>新到</a:t>
            </a:r>
            <a:endParaRPr lang="zh-CN" altLang="en-US" sz="3200" b="1" dirty="0">
              <a:solidFill>
                <a:srgbClr val="000000"/>
              </a:solidFill>
              <a:latin typeface="Calibri" panose="020F0502020204030204" charset="0"/>
              <a:ea typeface="黑体" panose="02010609060101010101" pitchFamily="49" charset="-122"/>
            </a:endParaRPr>
          </a:p>
        </p:txBody>
      </p:sp>
      <p:sp>
        <p:nvSpPr>
          <p:cNvPr id="65544" name="Rectangle 8"/>
          <p:cNvSpPr/>
          <p:nvPr/>
        </p:nvSpPr>
        <p:spPr>
          <a:xfrm>
            <a:off x="1789113" y="230347"/>
            <a:ext cx="4340225" cy="82994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>
            <a:spAutoFit/>
          </a:bodyPr>
          <a:p>
            <a:pPr algn="ctr"/>
            <a:r>
              <a:rPr lang="en-US" altLang="zh-CN" sz="4800" b="1" dirty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TO  BE  SOLD</a:t>
            </a:r>
            <a:endParaRPr lang="en-US" altLang="zh-CN" sz="4800" b="1" dirty="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65545" name="Rectangle 9"/>
          <p:cNvSpPr/>
          <p:nvPr/>
        </p:nvSpPr>
        <p:spPr>
          <a:xfrm>
            <a:off x="1712913" y="2743835"/>
            <a:ext cx="4422775" cy="11068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>
            <a:spAutoFit/>
          </a:bodyPr>
          <a:p>
            <a:pPr algn="ctr"/>
            <a:r>
              <a:rPr lang="en-US" altLang="zh-CN" sz="6600" b="1" dirty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NEGROES</a:t>
            </a:r>
            <a:endParaRPr lang="en-US" altLang="zh-CN" sz="6600" b="1" dirty="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65547" name="Rectangle 11"/>
          <p:cNvSpPr/>
          <p:nvPr/>
        </p:nvSpPr>
        <p:spPr>
          <a:xfrm>
            <a:off x="2131696" y="5014913"/>
            <a:ext cx="3591560" cy="76835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/>
            <a:r>
              <a:rPr lang="en-US" altLang="zh-CN" sz="4400" b="1" dirty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JUST  ARRIVED</a:t>
            </a:r>
            <a:endParaRPr lang="en-US" altLang="zh-CN" sz="4400" b="1" u="sng" dirty="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59402" name="TextBox 11"/>
          <p:cNvSpPr txBox="1"/>
          <p:nvPr/>
        </p:nvSpPr>
        <p:spPr>
          <a:xfrm>
            <a:off x="9725343" y="4748213"/>
            <a:ext cx="798195" cy="1623060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 anchorCtr="0">
            <a:spAutoFit/>
          </a:bodyPr>
          <a:p>
            <a:r>
              <a:rPr lang="zh-CN" altLang="en-US" sz="4000" b="1" dirty="0">
                <a:solidFill>
                  <a:schemeClr val="bg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材料一</a:t>
            </a:r>
            <a:endParaRPr lang="zh-CN" altLang="en-US" sz="4000" b="1" dirty="0">
              <a:solidFill>
                <a:schemeClr val="bg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ldLvl="0" animBg="1"/>
      <p:bldP spid="65540" grpId="0" bldLvl="0" animBg="1"/>
      <p:bldP spid="65543" grpId="0" bldLvl="0" animBg="1"/>
      <p:bldP spid="65544" grpId="0" bldLvl="0" animBg="1"/>
      <p:bldP spid="65545" grpId="0" bldLvl="0" animBg="1"/>
      <p:bldP spid="65547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41" name="TextBox 2"/>
          <p:cNvSpPr txBox="1"/>
          <p:nvPr/>
        </p:nvSpPr>
        <p:spPr>
          <a:xfrm>
            <a:off x="218758" y="1174115"/>
            <a:ext cx="5786437" cy="33845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材料：</a:t>
            </a:r>
            <a:endParaRPr lang="en-US" altLang="zh-CN" sz="32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“一幢裂开的房子是站立不住的。”我相信这个政府不能永远维持半奴隶和半自由的状态。我不期望联邦解散，我不期望房子崩塌，但我的确希望它停止分裂。</a:t>
            </a:r>
            <a:endParaRPr lang="zh-CN" altLang="en-US" sz="2800" b="1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lang="en-US" altLang="zh-CN" sz="28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林肯</a:t>
            </a:r>
            <a:r>
              <a:rPr lang="en-US" altLang="zh-CN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1858</a:t>
            </a:r>
            <a:r>
              <a:rPr lang="zh-CN" altLang="en-US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年一次的演说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61442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6050" y="-23812"/>
            <a:ext cx="8039100" cy="10048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Picture 6" descr="2009021209581197caa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28890" y="-23524"/>
            <a:ext cx="2863305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8173244" y="4432935"/>
            <a:ext cx="2235200" cy="70675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迷你简超粗圆" pitchFamily="2" charset="-122"/>
                <a:ea typeface="迷你简超粗圆" pitchFamily="2" charset="-122"/>
                <a:cs typeface="+mn-cs"/>
                <a:sym typeface="+mn-ea"/>
              </a:rPr>
              <a:t>Abraham Lincoln 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迷你简超粗圆" pitchFamily="2" charset="-122"/>
              <a:ea typeface="迷你简超粗圆" pitchFamily="2" charset="-122"/>
              <a:cs typeface="+mn-cs"/>
              <a:sym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迷你简超粗圆" pitchFamily="2" charset="-122"/>
                <a:ea typeface="迷你简超粗圆" pitchFamily="2" charset="-122"/>
                <a:cs typeface="+mn-cs"/>
                <a:sym typeface="+mn-ea"/>
              </a:rPr>
              <a:t>1809-1865 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迷你简超粗圆" pitchFamily="2" charset="-122"/>
              <a:ea typeface="迷你简超粗圆" pitchFamily="2" charset="-122"/>
              <a:cs typeface="+mn-cs"/>
              <a:sym typeface="+mn-ea"/>
            </a:endParaRPr>
          </a:p>
        </p:txBody>
      </p:sp>
      <p:sp>
        <p:nvSpPr>
          <p:cNvPr id="17" name="Text Box 33"/>
          <p:cNvSpPr txBox="1"/>
          <p:nvPr/>
        </p:nvSpPr>
        <p:spPr>
          <a:xfrm>
            <a:off x="6246813" y="1048703"/>
            <a:ext cx="1793875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D10FC"/>
                </a:solidFill>
                <a:latin typeface="Calibri" panose="020F0502020204030204" charset="0"/>
                <a:ea typeface="华文新魏" panose="02010800040101010101" pitchFamily="2" charset="-122"/>
              </a:rPr>
              <a:t>美国</a:t>
            </a:r>
            <a:endParaRPr lang="zh-CN" altLang="en-US" sz="3200" b="1" dirty="0">
              <a:solidFill>
                <a:srgbClr val="3D10FC"/>
              </a:solidFill>
              <a:latin typeface="Calibri" panose="020F0502020204030204" charset="0"/>
              <a:ea typeface="华文新魏" panose="02010800040101010101" pitchFamily="2" charset="-122"/>
            </a:endParaRPr>
          </a:p>
        </p:txBody>
      </p:sp>
      <p:sp>
        <p:nvSpPr>
          <p:cNvPr id="19" name="Text Box 33"/>
          <p:cNvSpPr txBox="1"/>
          <p:nvPr/>
        </p:nvSpPr>
        <p:spPr>
          <a:xfrm>
            <a:off x="5897880" y="1668780"/>
            <a:ext cx="460946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D10FC"/>
                </a:solidFill>
                <a:latin typeface="Calibri" panose="020F0502020204030204" charset="0"/>
                <a:ea typeface="华文新魏" panose="02010800040101010101" pitchFamily="2" charset="-122"/>
              </a:rPr>
              <a:t>南方奴隶主种植园经济</a:t>
            </a:r>
            <a:endParaRPr lang="zh-CN" altLang="en-US" sz="3200" b="1" dirty="0">
              <a:solidFill>
                <a:srgbClr val="3D10FC"/>
              </a:solidFill>
              <a:latin typeface="Calibri" panose="020F0502020204030204" charset="0"/>
              <a:ea typeface="华文新魏" panose="02010800040101010101" pitchFamily="2" charset="-122"/>
            </a:endParaRPr>
          </a:p>
        </p:txBody>
      </p:sp>
      <p:sp>
        <p:nvSpPr>
          <p:cNvPr id="21" name="Text Box 33"/>
          <p:cNvSpPr txBox="1"/>
          <p:nvPr/>
        </p:nvSpPr>
        <p:spPr>
          <a:xfrm>
            <a:off x="5897880" y="2327910"/>
            <a:ext cx="40271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D10FC"/>
                </a:solidFill>
                <a:latin typeface="Calibri" panose="020F0502020204030204" charset="0"/>
                <a:ea typeface="华文新魏" panose="02010800040101010101" pitchFamily="2" charset="-122"/>
              </a:rPr>
              <a:t>北方资本主义经济</a:t>
            </a:r>
            <a:endParaRPr lang="zh-CN" altLang="en-US" sz="3200" b="1" dirty="0">
              <a:solidFill>
                <a:srgbClr val="3D10FC"/>
              </a:solidFill>
              <a:latin typeface="Calibri" panose="020F0502020204030204" charset="0"/>
              <a:ea typeface="华文新魏" panose="02010800040101010101" pitchFamily="2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0210" y="4433253"/>
            <a:ext cx="8715375" cy="20612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zh-CN" altLang="en-US" sz="4000" b="1" kern="1200" cap="none" spc="0" normalizeH="0" baseline="0" noProof="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  联邦必须而且将会得到保留</a:t>
            </a:r>
            <a:r>
              <a:rPr kumimoji="0" lang="zh-CN" altLang="en-US" sz="4000" b="1" kern="1200" cap="none" spc="0" normalizeH="0" baseline="0" noProof="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crosoft Yi Baiti" panose="03000500000000000000" pitchFamily="66" charset="0"/>
                <a:ea typeface="黑体" panose="02010609060101010101" pitchFamily="49" charset="-122"/>
                <a:cs typeface="+mn-cs"/>
                <a:sym typeface="+mn-ea"/>
              </a:rPr>
              <a:t>。</a:t>
            </a:r>
            <a:endParaRPr kumimoji="0" lang="en-US" altLang="zh-CN" sz="4000" b="1" kern="1200" cap="none" spc="0" normalizeH="0" baseline="0" noProof="0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icrosoft Yi Baiti" panose="03000500000000000000" pitchFamily="66" charset="0"/>
              <a:ea typeface="黑体" panose="02010609060101010101" pitchFamily="49" charset="-122"/>
              <a:cs typeface="+mn-cs"/>
              <a:sym typeface="+mn-ea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altLang="zh-CN" sz="2800" b="1" kern="1200" cap="none" spc="0" normalizeH="0" baseline="0" noProof="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crosoft Yi Baiti" panose="03000500000000000000" pitchFamily="66" charset="0"/>
                <a:ea typeface="+mn-ea"/>
                <a:cs typeface="+mn-cs"/>
                <a:sym typeface="+mn-ea"/>
              </a:rPr>
              <a:t>    The union must and shall be preserved.</a:t>
            </a:r>
            <a:endParaRPr kumimoji="0" lang="en-US" altLang="zh-CN" sz="4000" b="1" kern="1200" cap="none" spc="0" normalizeH="0" baseline="0" noProof="0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icrosoft Yi Baiti" panose="03000500000000000000" pitchFamily="66" charset="0"/>
              <a:ea typeface="+mn-ea"/>
              <a:cs typeface="+mn-cs"/>
              <a:sym typeface="+mn-ea"/>
            </a:endParaRPr>
          </a:p>
          <a:p>
            <a:pPr marR="0" algn="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altLang="zh-CN" sz="3200" b="1" kern="1200" cap="none" spc="0" normalizeH="0" baseline="0" noProof="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——</a:t>
            </a:r>
            <a:r>
              <a:rPr kumimoji="0" lang="zh-CN" altLang="en-US" sz="3200" b="1" kern="1200" cap="none" spc="0" normalizeH="0" baseline="0" noProof="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林肯</a:t>
            </a:r>
            <a:r>
              <a:rPr kumimoji="0" lang="en-US" altLang="zh-CN" sz="3200" b="1" kern="1200" cap="none" spc="0" normalizeH="0" baseline="0" noProof="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1860</a:t>
            </a:r>
            <a:r>
              <a:rPr kumimoji="0" lang="zh-CN" altLang="en-US" sz="3200" b="1" kern="1200" cap="none" spc="0" normalizeH="0" baseline="0" noProof="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年总统竞选的主题</a:t>
            </a:r>
            <a:r>
              <a:rPr kumimoji="1" lang="zh-CN" altLang="en-US" sz="2800" b="1" kern="1200" cap="none" spc="0" normalizeH="0" baseline="0" noProof="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                       </a:t>
            </a:r>
            <a:r>
              <a:rPr kumimoji="1" lang="en-US" altLang="zh-CN" sz="2800" b="1" kern="1200" cap="none" spc="0" normalizeH="0" baseline="0" noProof="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`</a:t>
            </a:r>
            <a:endParaRPr kumimoji="0" lang="zh-CN" altLang="en-US" sz="2000" b="1" kern="1200" cap="none" spc="0" normalizeH="0" baseline="0" noProof="0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05195" y="3050858"/>
            <a:ext cx="262509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Calibri" panose="020F0502020204030204" charset="0"/>
                <a:ea typeface="华文新魏" panose="02010800040101010101" pitchFamily="2" charset="-122"/>
              </a:rPr>
              <a:t>维护国家统一</a:t>
            </a:r>
            <a:endParaRPr lang="zh-CN" altLang="en-US" sz="3200" b="1" dirty="0">
              <a:solidFill>
                <a:srgbClr val="FF0000"/>
              </a:solidFill>
              <a:latin typeface="Calibri" panose="020F0502020204030204" charset="0"/>
              <a:ea typeface="华文新魏" panose="02010800040101010101" pitchFamily="2" charset="-122"/>
            </a:endParaRP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242888" y="5198110"/>
            <a:ext cx="6309360" cy="70675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主张逐步</a:t>
            </a: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限制</a:t>
            </a: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奴隶制的发展</a:t>
            </a:r>
            <a:endParaRPr kumimoji="0" lang="zh-CN" altLang="en-US" sz="4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+mn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17308" y="89218"/>
            <a:ext cx="5234940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zh-CN" altLang="en-US" sz="44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Tahoma" panose="020B0604030504040204" pitchFamily="34" charset="0"/>
                <a:sym typeface="+mn-ea"/>
              </a:rPr>
              <a:t>一场不可避免的战争</a:t>
            </a:r>
            <a:endParaRPr kumimoji="0" lang="zh-CN" altLang="en-US" sz="44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39949" name="Line 31"/>
          <p:cNvSpPr/>
          <p:nvPr/>
        </p:nvSpPr>
        <p:spPr>
          <a:xfrm>
            <a:off x="1552575" y="3974465"/>
            <a:ext cx="2447925" cy="0"/>
          </a:xfrm>
          <a:prstGeom prst="line">
            <a:avLst/>
          </a:prstGeom>
          <a:ln w="57150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453" name="Line 31"/>
          <p:cNvSpPr/>
          <p:nvPr/>
        </p:nvSpPr>
        <p:spPr>
          <a:xfrm>
            <a:off x="2000885" y="2338705"/>
            <a:ext cx="1574800" cy="635"/>
          </a:xfrm>
          <a:prstGeom prst="line">
            <a:avLst/>
          </a:prstGeom>
          <a:ln w="57150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454" name="Line 31"/>
          <p:cNvSpPr/>
          <p:nvPr/>
        </p:nvSpPr>
        <p:spPr>
          <a:xfrm>
            <a:off x="768033" y="3120390"/>
            <a:ext cx="1081087" cy="0"/>
          </a:xfrm>
          <a:prstGeom prst="line">
            <a:avLst/>
          </a:prstGeom>
          <a:ln w="57150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455" name="Line 31"/>
          <p:cNvSpPr/>
          <p:nvPr/>
        </p:nvSpPr>
        <p:spPr>
          <a:xfrm>
            <a:off x="2208530" y="3121025"/>
            <a:ext cx="1079500" cy="0"/>
          </a:xfrm>
          <a:prstGeom prst="line">
            <a:avLst/>
          </a:prstGeom>
          <a:ln w="57150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" name="Line 31"/>
          <p:cNvSpPr/>
          <p:nvPr/>
        </p:nvSpPr>
        <p:spPr>
          <a:xfrm>
            <a:off x="1176973" y="5018405"/>
            <a:ext cx="5976937" cy="73025"/>
          </a:xfrm>
          <a:prstGeom prst="line">
            <a:avLst/>
          </a:prstGeom>
          <a:ln w="57150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  <p:bldP spid="17" grpId="0"/>
      <p:bldP spid="21" grpId="0"/>
      <p:bldP spid="22" grpId="0"/>
      <p:bldP spid="3" grpId="0"/>
      <p:bldP spid="46104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2465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52575" y="26988"/>
            <a:ext cx="8039100" cy="10048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2582863" y="100013"/>
            <a:ext cx="5234940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zh-CN" altLang="en-US" sz="44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Tahoma" panose="020B0604030504040204" pitchFamily="34" charset="0"/>
                <a:sym typeface="+mn-ea"/>
              </a:rPr>
              <a:t>一场不可避免的战争</a:t>
            </a:r>
            <a:endParaRPr kumimoji="0" lang="zh-CN" altLang="en-US" sz="44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  <a:cs typeface="Tahoma" panose="020B0604030504040204" pitchFamily="34" charset="0"/>
              <a:sym typeface="+mn-ea"/>
            </a:endParaRPr>
          </a:p>
        </p:txBody>
      </p:sp>
      <p:graphicFrame>
        <p:nvGraphicFramePr>
          <p:cNvPr id="158724" name="Group 4"/>
          <p:cNvGraphicFramePr>
            <a:graphicFrameLocks noGrp="1"/>
          </p:cNvGraphicFramePr>
          <p:nvPr/>
        </p:nvGraphicFramePr>
        <p:xfrm>
          <a:off x="1774825" y="1773238"/>
          <a:ext cx="8642350" cy="4679950"/>
        </p:xfrm>
        <a:graphic>
          <a:graphicData uri="http://schemas.openxmlformats.org/drawingml/2006/table">
            <a:tbl>
              <a:tblPr/>
              <a:tblGrid>
                <a:gridCol w="3232150"/>
                <a:gridCol w="5410200"/>
              </a:tblGrid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根本原因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矛盾的焦点问题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导火线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开始的标志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战争初期形势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转  折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结束的标志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493" name="Rectangle 30"/>
          <p:cNvSpPr/>
          <p:nvPr/>
        </p:nvSpPr>
        <p:spPr>
          <a:xfrm>
            <a:off x="4071938" y="836613"/>
            <a:ext cx="4314825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3600" b="1" dirty="0">
                <a:solidFill>
                  <a:srgbClr val="3D10FC"/>
                </a:solidFill>
                <a:latin typeface="Calibri" panose="020F0502020204030204" charset="0"/>
                <a:ea typeface="黑体" panose="02010609060101010101" pitchFamily="49" charset="-122"/>
              </a:rPr>
              <a:t>美国南北战争概况</a:t>
            </a:r>
            <a:r>
              <a:rPr lang="zh-CN" altLang="en-US" sz="3600" b="1" dirty="0">
                <a:solidFill>
                  <a:schemeClr val="bg1"/>
                </a:solidFill>
                <a:latin typeface="Calibri" panose="020F0502020204030204" charset="0"/>
                <a:ea typeface="黑体" panose="02010609060101010101" pitchFamily="49" charset="-122"/>
              </a:rPr>
              <a:t>　</a:t>
            </a:r>
            <a:endParaRPr lang="zh-CN" altLang="en-US" sz="3600" b="1" dirty="0">
              <a:solidFill>
                <a:schemeClr val="bg1"/>
              </a:solidFill>
              <a:latin typeface="Calibri" panose="020F0502020204030204" charset="0"/>
              <a:ea typeface="黑体" panose="02010609060101010101" pitchFamily="49" charset="-122"/>
            </a:endParaRPr>
          </a:p>
        </p:txBody>
      </p:sp>
      <p:sp>
        <p:nvSpPr>
          <p:cNvPr id="62494" name="Text Box 13"/>
          <p:cNvSpPr txBox="1"/>
          <p:nvPr/>
        </p:nvSpPr>
        <p:spPr>
          <a:xfrm>
            <a:off x="5133975" y="1843247"/>
            <a:ext cx="5534025" cy="52197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南北两种经济类型的</a:t>
            </a:r>
            <a:r>
              <a:rPr lang="zh-CN" altLang="en-US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矛盾</a:t>
            </a:r>
            <a:endParaRPr lang="zh-CN" altLang="en-US" sz="2800" b="1" dirty="0">
              <a:solidFill>
                <a:srgbClr val="3D10F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2495" name="Rectangle 32"/>
          <p:cNvSpPr/>
          <p:nvPr/>
        </p:nvSpPr>
        <p:spPr>
          <a:xfrm>
            <a:off x="5080001" y="2492375"/>
            <a:ext cx="322262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奴隶制的废存问题</a:t>
            </a:r>
            <a:endParaRPr lang="zh-CN" altLang="en-US" sz="2800" b="1" dirty="0">
              <a:solidFill>
                <a:srgbClr val="3D10F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2496" name="Text Box 6"/>
          <p:cNvSpPr txBox="1"/>
          <p:nvPr/>
        </p:nvSpPr>
        <p:spPr>
          <a:xfrm>
            <a:off x="5159375" y="3140234"/>
            <a:ext cx="4032250" cy="52197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r>
              <a:rPr lang="zh-CN" altLang="en-US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林肯当选美国总统</a:t>
            </a:r>
            <a:endParaRPr lang="zh-CN" altLang="en-US" sz="2800" b="1" dirty="0">
              <a:solidFill>
                <a:srgbClr val="3D10F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Text Box 7"/>
          <p:cNvSpPr txBox="1"/>
          <p:nvPr/>
        </p:nvSpPr>
        <p:spPr>
          <a:xfrm>
            <a:off x="5159375" y="3787934"/>
            <a:ext cx="5221288" cy="52197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1861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</a:t>
            </a:r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月，南方挑起内战</a:t>
            </a: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159375" y="4437063"/>
            <a:ext cx="263271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北方一再失利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1032" name="Group 72"/>
          <p:cNvGraphicFramePr>
            <a:graphicFrameLocks noGrp="1"/>
          </p:cNvGraphicFramePr>
          <p:nvPr/>
        </p:nvGraphicFramePr>
        <p:xfrm>
          <a:off x="1774825" y="1773238"/>
          <a:ext cx="8642350" cy="4711065"/>
        </p:xfrm>
        <a:graphic>
          <a:graphicData uri="http://schemas.openxmlformats.org/drawingml/2006/table">
            <a:tbl>
              <a:tblPr/>
              <a:tblGrid>
                <a:gridCol w="2343150"/>
                <a:gridCol w="2907030"/>
                <a:gridCol w="3392170"/>
              </a:tblGrid>
              <a:tr h="6819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北方</a:t>
                      </a:r>
                      <a:endParaRPr kumimoji="0" lang="zh-CN" alt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南方</a:t>
                      </a:r>
                      <a:endParaRPr kumimoji="0" lang="zh-CN" alt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人口</a:t>
                      </a:r>
                      <a:endParaRPr kumimoji="0" lang="zh-CN" alt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GB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2200</a:t>
                      </a:r>
                      <a:r>
                        <a:rPr kumimoji="0" lang="zh-CN" alt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万</a:t>
                      </a:r>
                      <a:endParaRPr kumimoji="0" lang="zh-CN" alt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D10FC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900万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D10FC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军队人数</a:t>
                      </a:r>
                      <a:endParaRPr kumimoji="0" lang="zh-CN" alt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GB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150</a:t>
                      </a:r>
                      <a:r>
                        <a:rPr kumimoji="0" lang="zh-CN" alt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万</a:t>
                      </a:r>
                      <a:endParaRPr kumimoji="0" lang="zh-CN" alt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D10FC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GB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kumimoji="0" lang="zh-CN" alt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万</a:t>
                      </a:r>
                      <a:endParaRPr kumimoji="0" lang="zh-CN" alt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D10FC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工业产量</a:t>
                      </a:r>
                      <a:endParaRPr kumimoji="0" lang="zh-CN" alt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占</a:t>
                      </a:r>
                      <a:r>
                        <a:rPr kumimoji="0" lang="en-GB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91%</a:t>
                      </a:r>
                      <a:endParaRPr kumimoji="0" lang="en-GB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D10FC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占</a:t>
                      </a:r>
                      <a:r>
                        <a:rPr kumimoji="0" lang="en-GB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9%</a:t>
                      </a:r>
                      <a:endParaRPr kumimoji="0" lang="en-GB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D10FC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65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铁路里程</a:t>
                      </a:r>
                      <a:endParaRPr kumimoji="0" lang="zh-CN" alt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GB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zh-CN" alt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万多千米</a:t>
                      </a:r>
                      <a:endParaRPr kumimoji="0" lang="zh-CN" alt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D10FC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GB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zh-CN" alt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．</a:t>
                      </a:r>
                      <a:r>
                        <a:rPr kumimoji="0" lang="en-GB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zh-CN" alt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万多千米</a:t>
                      </a:r>
                      <a:endParaRPr kumimoji="0" lang="zh-CN" alt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D10FC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海军舰只</a:t>
                      </a:r>
                      <a:endParaRPr kumimoji="0" lang="zh-CN" alt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GB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700</a:t>
                      </a:r>
                      <a:r>
                        <a:rPr kumimoji="0" lang="zh-CN" alt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艘</a:t>
                      </a:r>
                      <a:endParaRPr kumimoji="0" lang="zh-CN" alt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D10FC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D10FC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少量</a:t>
                      </a:r>
                      <a:endParaRPr kumimoji="0" lang="zh-CN" alt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D10FC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4514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0320"/>
            <a:ext cx="3556000" cy="10052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622935" y="1896745"/>
            <a:ext cx="10688320" cy="322008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lgDashDotDot"/>
          </a:ln>
          <a:effectLst/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3D10FC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      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D10F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（在叛乱地区）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D10FC"/>
                </a:solidFill>
                <a:effectLst/>
                <a:uLnTx/>
                <a:uFillTx/>
                <a:latin typeface="Arial" panose="020B0604020202020204"/>
                <a:ea typeface="黑体" panose="02010609060101010101" pitchFamily="49" charset="-122"/>
                <a:cs typeface="+mn-cs"/>
                <a:sym typeface="+mn-ea"/>
              </a:rPr>
              <a:t>“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D10F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为人占有而做奴隶的人们都应在那时（指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3D10F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1863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D10F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年元旦）及以后永远获得自由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D10FC"/>
                </a:solidFill>
                <a:effectLst/>
                <a:uLnTx/>
                <a:uFillTx/>
                <a:latin typeface="Arial" panose="020B0604020202020204"/>
                <a:ea typeface="黑体" panose="02010609060101010101" pitchFamily="49" charset="-122"/>
                <a:cs typeface="+mn-cs"/>
                <a:sym typeface="+mn-ea"/>
              </a:rPr>
              <a:t>”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D10F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。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D10FC"/>
                </a:solidFill>
                <a:effectLst/>
                <a:uLnTx/>
                <a:uFillTx/>
                <a:latin typeface="Arial" panose="020B0604020202020204"/>
                <a:ea typeface="黑体" panose="02010609060101010101" pitchFamily="49" charset="-122"/>
                <a:cs typeface="+mn-cs"/>
                <a:sym typeface="+mn-ea"/>
              </a:rPr>
              <a:t>“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D10F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合众国政府行政部门，包括陆海军当局，将承认并保障上述人等的自由。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D10FC"/>
                </a:solidFill>
                <a:effectLst/>
                <a:uLnTx/>
                <a:uFillTx/>
                <a:latin typeface="Arial" panose="020B0604020202020204"/>
                <a:ea typeface="黑体" panose="02010609060101010101" pitchFamily="49" charset="-122"/>
                <a:cs typeface="+mn-cs"/>
                <a:sym typeface="+mn-ea"/>
              </a:rPr>
              <a:t>”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3D10FC"/>
              </a:solidFill>
              <a:effectLst/>
              <a:uLnTx/>
              <a:uFillTx/>
              <a:latin typeface="+mn-lt"/>
              <a:ea typeface="+mn-ea"/>
              <a:cs typeface="+mn-cs"/>
              <a:sym typeface="+mn-ea"/>
            </a:endParaRPr>
          </a:p>
        </p:txBody>
      </p:sp>
      <p:sp>
        <p:nvSpPr>
          <p:cNvPr id="11" name="Text Box 11"/>
          <p:cNvSpPr txBox="1"/>
          <p:nvPr/>
        </p:nvSpPr>
        <p:spPr>
          <a:xfrm>
            <a:off x="8256270" y="984885"/>
            <a:ext cx="2087563" cy="521970"/>
          </a:xfrm>
          <a:prstGeom prst="rect">
            <a:avLst/>
          </a:prstGeom>
          <a:noFill/>
          <a:ln w="25400" cap="flat" cmpd="sng">
            <a:solidFill>
              <a:srgbClr val="FF0000"/>
            </a:solidFill>
            <a:prstDash val="dash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r>
              <a:rPr lang="zh-CN" altLang="en-US" sz="2800" b="1" i="1" dirty="0">
                <a:latin typeface="Calibri" panose="020F0502020204030204" charset="0"/>
                <a:ea typeface="黑体" panose="02010609060101010101" pitchFamily="49" charset="-122"/>
              </a:rPr>
              <a:t>人民的支持</a:t>
            </a:r>
            <a:endParaRPr lang="zh-CN" altLang="en-US" sz="2800" b="1" i="1" dirty="0">
              <a:latin typeface="Calibri" panose="020F0502020204030204" charset="0"/>
              <a:ea typeface="黑体" panose="02010609060101010101" pitchFamily="49" charset="-122"/>
            </a:endParaRPr>
          </a:p>
        </p:txBody>
      </p:sp>
      <p:sp>
        <p:nvSpPr>
          <p:cNvPr id="13" name="Text Box 13"/>
          <p:cNvSpPr txBox="1"/>
          <p:nvPr/>
        </p:nvSpPr>
        <p:spPr>
          <a:xfrm>
            <a:off x="8256270" y="240348"/>
            <a:ext cx="2087563" cy="521970"/>
          </a:xfrm>
          <a:prstGeom prst="rect">
            <a:avLst/>
          </a:prstGeom>
          <a:noFill/>
          <a:ln w="25400" cap="flat" cmpd="sng">
            <a:solidFill>
              <a:srgbClr val="FF0000"/>
            </a:solidFill>
            <a:prstDash val="dash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r>
              <a:rPr lang="zh-CN" altLang="en-US" sz="2800" b="1" i="1" dirty="0">
                <a:latin typeface="Calibri" panose="020F0502020204030204" charset="0"/>
                <a:ea typeface="黑体" panose="02010609060101010101" pitchFamily="49" charset="-122"/>
              </a:rPr>
              <a:t>雄厚的兵源</a:t>
            </a:r>
            <a:endParaRPr lang="zh-CN" altLang="en-US" sz="2800" b="1" i="1" dirty="0">
              <a:latin typeface="Calibri" panose="020F0502020204030204" charset="0"/>
              <a:ea typeface="黑体" panose="02010609060101010101" pitchFamily="49" charset="-122"/>
            </a:endParaRPr>
          </a:p>
        </p:txBody>
      </p:sp>
      <p:sp>
        <p:nvSpPr>
          <p:cNvPr id="16" name="Line 31"/>
          <p:cNvSpPr/>
          <p:nvPr/>
        </p:nvSpPr>
        <p:spPr>
          <a:xfrm>
            <a:off x="1605915" y="2565083"/>
            <a:ext cx="1655763" cy="0"/>
          </a:xfrm>
          <a:prstGeom prst="line">
            <a:avLst/>
          </a:prstGeom>
          <a:ln w="57150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" name="Line 31"/>
          <p:cNvSpPr/>
          <p:nvPr/>
        </p:nvSpPr>
        <p:spPr>
          <a:xfrm>
            <a:off x="900113" y="3202940"/>
            <a:ext cx="2159000" cy="0"/>
          </a:xfrm>
          <a:prstGeom prst="line">
            <a:avLst/>
          </a:prstGeom>
          <a:ln w="57150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4048" name="Rectangle 16"/>
          <p:cNvSpPr/>
          <p:nvPr/>
        </p:nvSpPr>
        <p:spPr>
          <a:xfrm>
            <a:off x="5766277" y="1127125"/>
            <a:ext cx="202501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en-US" altLang="zh-CN" sz="3200" b="1" dirty="0">
                <a:solidFill>
                  <a:srgbClr val="3D10F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1862</a:t>
            </a:r>
            <a:r>
              <a:rPr lang="zh-CN" altLang="en-US" sz="3200" b="1" dirty="0">
                <a:solidFill>
                  <a:srgbClr val="3D10F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>
                <a:solidFill>
                  <a:srgbClr val="3D10F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sz="3200" b="1" dirty="0">
                <a:solidFill>
                  <a:srgbClr val="3D10F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endParaRPr lang="zh-CN" altLang="en-US" sz="3200" b="1" dirty="0">
              <a:solidFill>
                <a:srgbClr val="3D10F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523" name="Text Box 15"/>
          <p:cNvSpPr txBox="1"/>
          <p:nvPr/>
        </p:nvSpPr>
        <p:spPr>
          <a:xfrm>
            <a:off x="1919288" y="2565400"/>
            <a:ext cx="10287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/>
            <a:endParaRPr lang="zh-CN" altLang="en-US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48144" name="Text Box 16"/>
          <p:cNvSpPr txBox="1"/>
          <p:nvPr/>
        </p:nvSpPr>
        <p:spPr>
          <a:xfrm>
            <a:off x="622935" y="2131378"/>
            <a:ext cx="224599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en-US" altLang="zh-CN" sz="2800" b="1" dirty="0">
                <a:latin typeface="Calibri" panose="020F0502020204030204" charset="0"/>
                <a:ea typeface="宋体" panose="02010600030101010101" pitchFamily="2" charset="-122"/>
              </a:rPr>
              <a:t>2.《</a:t>
            </a:r>
            <a:r>
              <a:rPr lang="zh-CN" altLang="en-US" sz="2800" b="1" dirty="0">
                <a:latin typeface="Calibri" panose="020F0502020204030204" charset="0"/>
                <a:ea typeface="宋体" panose="02010600030101010101" pitchFamily="2" charset="-122"/>
              </a:rPr>
              <a:t>宅地法</a:t>
            </a:r>
            <a:r>
              <a:rPr lang="en-US" altLang="zh-CN" sz="2800" b="1" dirty="0">
                <a:latin typeface="Calibri" panose="020F0502020204030204" charset="0"/>
                <a:ea typeface="宋体" panose="02010600030101010101" pitchFamily="2" charset="-122"/>
              </a:rPr>
              <a:t>》</a:t>
            </a:r>
            <a:endParaRPr lang="en-US" altLang="zh-CN" sz="2800" b="1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2935" y="112712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1.</a:t>
            </a:r>
            <a:r>
              <a:rPr lang="zh-CN" altLang="en-US" sz="2800"/>
              <a:t>《解放黑人奴隶宣言》</a:t>
            </a: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984885" y="117475"/>
            <a:ext cx="25711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bg1"/>
                </a:solidFill>
              </a:rPr>
              <a:t>转折点</a:t>
            </a:r>
            <a:endParaRPr lang="zh-CN" altLang="en-US" sz="360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86080" y="4088765"/>
            <a:ext cx="109251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FF0000"/>
                </a:solidFill>
              </a:rPr>
              <a:t>两部文件的作用：</a:t>
            </a:r>
            <a:r>
              <a:rPr lang="zh-CN" altLang="en-US" sz="2800"/>
              <a:t>调动了农民和黑人奴隶的积极性，扭转了战局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"/>
                                        <p:tgtEl>
                                          <p:spTgt spid="9">
                                            <p:txEl>
                                              <p:charRg st="0" end="87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0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"/>
                                        <p:tgtEl>
                                          <p:spTgt spid="9"/>
                                        </p:tgtEl>
                                      </p:cBhvr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92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192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192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192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92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192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192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192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build="p"/>
      <p:bldP spid="11" grpId="0" bldLvl="0" animBg="1"/>
      <p:bldP spid="13" grpId="0" bldLvl="0" animBg="1"/>
      <p:bldP spid="44048" grpId="0"/>
      <p:bldP spid="481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38244" name="Group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56285" y="1773555"/>
          <a:ext cx="10895330" cy="4679950"/>
        </p:xfrm>
        <a:graphic>
          <a:graphicData uri="http://schemas.openxmlformats.org/drawingml/2006/table">
            <a:tbl>
              <a:tblPr/>
              <a:tblGrid>
                <a:gridCol w="3656330"/>
                <a:gridCol w="7239000"/>
              </a:tblGrid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根本原因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矛盾的焦点问题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导火线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开  始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战争初期形势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转  折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结  束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564" name="Rectangle 30"/>
          <p:cNvSpPr/>
          <p:nvPr/>
        </p:nvSpPr>
        <p:spPr>
          <a:xfrm>
            <a:off x="4071938" y="836613"/>
            <a:ext cx="4314825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3600" b="1" dirty="0">
                <a:solidFill>
                  <a:srgbClr val="3D10FC"/>
                </a:solidFill>
                <a:latin typeface="Calibri" panose="020F0502020204030204" charset="0"/>
                <a:ea typeface="黑体" panose="02010609060101010101" pitchFamily="49" charset="-122"/>
              </a:rPr>
              <a:t>美国南北战争概况</a:t>
            </a:r>
            <a:r>
              <a:rPr lang="zh-CN" altLang="en-US" sz="3600" b="1" dirty="0">
                <a:solidFill>
                  <a:schemeClr val="bg1"/>
                </a:solidFill>
                <a:latin typeface="Calibri" panose="020F0502020204030204" charset="0"/>
                <a:ea typeface="黑体" panose="02010609060101010101" pitchFamily="49" charset="-122"/>
              </a:rPr>
              <a:t>　</a:t>
            </a:r>
            <a:endParaRPr lang="zh-CN" altLang="en-US" sz="3600" b="1" dirty="0">
              <a:solidFill>
                <a:schemeClr val="bg1"/>
              </a:solidFill>
              <a:latin typeface="Calibri" panose="020F0502020204030204" charset="0"/>
              <a:ea typeface="黑体" panose="02010609060101010101" pitchFamily="49" charset="-122"/>
            </a:endParaRPr>
          </a:p>
        </p:txBody>
      </p:sp>
      <p:sp>
        <p:nvSpPr>
          <p:cNvPr id="65565" name="Text Box 13"/>
          <p:cNvSpPr txBox="1"/>
          <p:nvPr/>
        </p:nvSpPr>
        <p:spPr>
          <a:xfrm>
            <a:off x="5133975" y="1843088"/>
            <a:ext cx="6517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南北两种不同经济类型的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矛盾</a:t>
            </a: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5566" name="Rectangle 32"/>
          <p:cNvSpPr/>
          <p:nvPr/>
        </p:nvSpPr>
        <p:spPr>
          <a:xfrm>
            <a:off x="5080001" y="2492375"/>
            <a:ext cx="322262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奴隶制的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废存</a:t>
            </a:r>
            <a:r>
              <a:rPr lang="zh-CN" altLang="en-US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问题</a:t>
            </a:r>
            <a:endParaRPr lang="zh-CN" altLang="en-US" sz="2800" b="1" dirty="0">
              <a:solidFill>
                <a:srgbClr val="3D10F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5567" name="Text Box 6"/>
          <p:cNvSpPr txBox="1"/>
          <p:nvPr/>
        </p:nvSpPr>
        <p:spPr>
          <a:xfrm>
            <a:off x="5159375" y="3140393"/>
            <a:ext cx="58216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p>
            <a:r>
              <a:rPr lang="en-US" altLang="zh-CN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1860</a:t>
            </a:r>
            <a:r>
              <a:rPr lang="zh-CN" altLang="en-US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年林肯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当选</a:t>
            </a:r>
            <a:r>
              <a:rPr lang="zh-CN" altLang="en-US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美国总统</a:t>
            </a:r>
            <a:endParaRPr lang="zh-CN" altLang="en-US" sz="2800" b="1" dirty="0">
              <a:solidFill>
                <a:srgbClr val="3D10F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5568" name="Text Box 7"/>
          <p:cNvSpPr txBox="1"/>
          <p:nvPr/>
        </p:nvSpPr>
        <p:spPr>
          <a:xfrm>
            <a:off x="5159375" y="3787934"/>
            <a:ext cx="5221288" cy="52197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r>
              <a:rPr lang="en-US" altLang="zh-CN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1861</a:t>
            </a:r>
            <a:r>
              <a:rPr lang="zh-CN" altLang="en-US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</a:t>
            </a:r>
            <a:r>
              <a:rPr lang="en-US" altLang="zh-CN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zh-CN" altLang="en-US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月，南方挑起内战</a:t>
            </a:r>
            <a:endParaRPr lang="zh-CN" altLang="en-US" sz="2800" b="1" dirty="0">
              <a:solidFill>
                <a:srgbClr val="3D10F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5569" name="矩形 16"/>
          <p:cNvSpPr/>
          <p:nvPr/>
        </p:nvSpPr>
        <p:spPr>
          <a:xfrm>
            <a:off x="5159375" y="4437063"/>
            <a:ext cx="4105275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北方节节失利</a:t>
            </a:r>
            <a:endParaRPr lang="zh-CN" altLang="en-US" sz="2800" b="1" dirty="0">
              <a:solidFill>
                <a:srgbClr val="3D10F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5570" name="Text Box 8"/>
          <p:cNvSpPr txBox="1"/>
          <p:nvPr/>
        </p:nvSpPr>
        <p:spPr>
          <a:xfrm>
            <a:off x="4902200" y="5157311"/>
            <a:ext cx="6192838" cy="52197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ctr" anchorCtr="0">
            <a:spAutoFit/>
          </a:bodyPr>
          <a:p>
            <a:r>
              <a:rPr lang="zh-CN" altLang="en-US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颁布</a:t>
            </a:r>
            <a:r>
              <a:rPr lang="en-US" altLang="zh-CN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解放黑人奴隶宣言</a:t>
            </a:r>
            <a:r>
              <a:rPr lang="en-US" altLang="zh-CN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》《</a:t>
            </a:r>
            <a:r>
              <a:rPr lang="zh-CN" altLang="en-US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宅地法</a:t>
            </a:r>
            <a:r>
              <a:rPr lang="en-US" altLang="zh-CN" sz="28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endParaRPr lang="en-US" altLang="zh-CN" sz="2800" b="1" dirty="0">
              <a:solidFill>
                <a:srgbClr val="3D10F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Text Box 9"/>
          <p:cNvSpPr txBox="1"/>
          <p:nvPr/>
        </p:nvSpPr>
        <p:spPr>
          <a:xfrm>
            <a:off x="5087938" y="5877084"/>
            <a:ext cx="3733800" cy="52197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1865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年，北方胜利</a:t>
            </a: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Text Box 3"/>
          <p:cNvSpPr txBox="1"/>
          <p:nvPr/>
        </p:nvSpPr>
        <p:spPr>
          <a:xfrm>
            <a:off x="581343" y="1701483"/>
            <a:ext cx="8353425" cy="36004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/>
          <a:p>
            <a:pPr marL="457200" indent="-457200" fontAlgn="t">
              <a:spcBef>
                <a:spcPct val="50000"/>
              </a:spcBef>
            </a:pP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南北战争是美国历史上的第二次资产阶级革命。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indent="-457200" fontAlgn="t">
              <a:spcBef>
                <a:spcPct val="50000"/>
              </a:spcBef>
            </a:pP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经过这场战争维护了国家的统一，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indent="-457200" fontAlgn="t">
              <a:spcBef>
                <a:spcPct val="50000"/>
              </a:spcBef>
            </a:pP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废除了黑人奴隶制度，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indent="-457200" fontAlgn="t">
              <a:spcBef>
                <a:spcPct val="50000"/>
              </a:spcBef>
            </a:pP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扫清了资本主义发展的又一障碍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endParaRPr lang="en-US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indent="-457200" fontAlgn="t">
              <a:spcBef>
                <a:spcPct val="50000"/>
              </a:spcBef>
            </a:pP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为以后经济的迅速发展创造了条件。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245" name="Oval 21"/>
          <p:cNvSpPr/>
          <p:nvPr/>
        </p:nvSpPr>
        <p:spPr>
          <a:xfrm>
            <a:off x="5051425" y="1701483"/>
            <a:ext cx="1511300" cy="576262"/>
          </a:xfrm>
          <a:prstGeom prst="ellipse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zh-CN" altLang="en-US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66564" name="Text Box 6"/>
          <p:cNvSpPr txBox="1"/>
          <p:nvPr/>
        </p:nvSpPr>
        <p:spPr>
          <a:xfrm>
            <a:off x="2063750" y="981075"/>
            <a:ext cx="2987675" cy="6451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意义：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6565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52575" y="26988"/>
            <a:ext cx="8039100" cy="10048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2566988" y="0"/>
            <a:ext cx="5234940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>
              <a:buClrTx/>
              <a:buSzTx/>
              <a:defRPr/>
            </a:pPr>
            <a:r>
              <a:rPr kumimoji="0" lang="zh-CN" altLang="en-US" sz="4400" b="1" kern="1200" cap="none" spc="0" normalizeH="0" baseline="0" noProof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Tahoma" panose="020B0604030504040204" pitchFamily="34" charset="0"/>
                <a:sym typeface="+mn-ea"/>
              </a:rPr>
              <a:t>美国南北战争的意义</a:t>
            </a:r>
            <a:endParaRPr kumimoji="0" lang="zh-CN" altLang="en-US" sz="4400" b="1" kern="1200" cap="none" spc="0" normalizeH="0" baseline="0" noProof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52237" name="Text Box 13"/>
          <p:cNvSpPr txBox="1"/>
          <p:nvPr/>
        </p:nvSpPr>
        <p:spPr>
          <a:xfrm>
            <a:off x="1847533" y="5445125"/>
            <a:ext cx="263271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3200" b="1" dirty="0">
                <a:solidFill>
                  <a:srgbClr val="3D10FC"/>
                </a:solidFill>
                <a:latin typeface="Calibri" panose="020F0502020204030204" charset="0"/>
                <a:ea typeface="黑体" panose="02010609060101010101" pitchFamily="49" charset="-122"/>
              </a:rPr>
              <a:t>第一个障碍：</a:t>
            </a:r>
            <a:endParaRPr lang="zh-CN" altLang="en-US" sz="3200" b="1" dirty="0">
              <a:solidFill>
                <a:srgbClr val="3D10FC"/>
              </a:solidFill>
              <a:latin typeface="Calibri" panose="020F0502020204030204" charset="0"/>
              <a:ea typeface="黑体" panose="02010609060101010101" pitchFamily="49" charset="-122"/>
            </a:endParaRPr>
          </a:p>
        </p:txBody>
      </p:sp>
      <p:sp>
        <p:nvSpPr>
          <p:cNvPr id="52238" name="Text Box 14"/>
          <p:cNvSpPr txBox="1"/>
          <p:nvPr/>
        </p:nvSpPr>
        <p:spPr>
          <a:xfrm>
            <a:off x="2209642" y="6021388"/>
            <a:ext cx="222440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3200" b="1" dirty="0">
                <a:solidFill>
                  <a:srgbClr val="3D10FC"/>
                </a:solidFill>
                <a:latin typeface="Calibri" panose="020F0502020204030204" charset="0"/>
                <a:ea typeface="黑体" panose="02010609060101010101" pitchFamily="49" charset="-122"/>
              </a:rPr>
              <a:t>又一障碍：</a:t>
            </a:r>
            <a:endParaRPr lang="zh-CN" altLang="en-US" sz="3200" b="1" dirty="0">
              <a:solidFill>
                <a:srgbClr val="3D10FC"/>
              </a:solidFill>
              <a:latin typeface="Calibri" panose="020F0502020204030204" charset="0"/>
              <a:ea typeface="黑体" panose="02010609060101010101" pitchFamily="49" charset="-122"/>
            </a:endParaRPr>
          </a:p>
        </p:txBody>
      </p:sp>
      <p:sp>
        <p:nvSpPr>
          <p:cNvPr id="52239" name="Rectangle 15"/>
          <p:cNvSpPr/>
          <p:nvPr/>
        </p:nvSpPr>
        <p:spPr>
          <a:xfrm>
            <a:off x="4439762" y="5445125"/>
            <a:ext cx="304101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3200" b="1" dirty="0">
                <a:solidFill>
                  <a:srgbClr val="3D10FC"/>
                </a:solidFill>
                <a:latin typeface="Calibri" panose="020F0502020204030204" charset="0"/>
                <a:ea typeface="黑体" panose="02010609060101010101" pitchFamily="49" charset="-122"/>
              </a:rPr>
              <a:t>英国的殖民统治</a:t>
            </a:r>
            <a:endParaRPr lang="zh-CN" altLang="en-US" sz="3200" b="1" dirty="0">
              <a:solidFill>
                <a:srgbClr val="3D10FC"/>
              </a:solidFill>
              <a:latin typeface="Calibri" panose="020F0502020204030204" charset="0"/>
              <a:ea typeface="黑体" panose="02010609060101010101" pitchFamily="49" charset="-122"/>
            </a:endParaRPr>
          </a:p>
        </p:txBody>
      </p:sp>
      <p:sp>
        <p:nvSpPr>
          <p:cNvPr id="52240" name="Rectangle 16"/>
          <p:cNvSpPr/>
          <p:nvPr/>
        </p:nvSpPr>
        <p:spPr>
          <a:xfrm>
            <a:off x="4439921" y="6092825"/>
            <a:ext cx="263271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3200" b="1" dirty="0">
                <a:solidFill>
                  <a:srgbClr val="3D10FC"/>
                </a:solidFill>
                <a:latin typeface="Calibri" panose="020F0502020204030204" charset="0"/>
                <a:ea typeface="黑体" panose="02010609060101010101" pitchFamily="49" charset="-122"/>
              </a:rPr>
              <a:t>黑人奴隶制度</a:t>
            </a:r>
            <a:endParaRPr lang="zh-CN" altLang="en-US" sz="3200" b="1" dirty="0">
              <a:solidFill>
                <a:srgbClr val="3D10FC"/>
              </a:solidFill>
              <a:latin typeface="Calibri" panose="020F0502020204030204" charset="0"/>
              <a:ea typeface="黑体" panose="02010609060101010101" pitchFamily="49" charset="-122"/>
            </a:endParaRPr>
          </a:p>
        </p:txBody>
      </p:sp>
      <p:sp>
        <p:nvSpPr>
          <p:cNvPr id="2" name="Oval 21"/>
          <p:cNvSpPr/>
          <p:nvPr/>
        </p:nvSpPr>
        <p:spPr>
          <a:xfrm>
            <a:off x="4748848" y="3943668"/>
            <a:ext cx="1008062" cy="576262"/>
          </a:xfrm>
          <a:prstGeom prst="ellipse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zh-CN" altLang="en-US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52247" name="AutoShape 23"/>
          <p:cNvSpPr/>
          <p:nvPr/>
        </p:nvSpPr>
        <p:spPr>
          <a:xfrm>
            <a:off x="8688388" y="981075"/>
            <a:ext cx="1728787" cy="720725"/>
          </a:xfrm>
          <a:prstGeom prst="wedgeRoundRectCallout">
            <a:avLst>
              <a:gd name="adj1" fmla="val -144049"/>
              <a:gd name="adj2" fmla="val 64008"/>
              <a:gd name="adj3" fmla="val 16667"/>
            </a:avLst>
          </a:prstGeom>
          <a:solidFill>
            <a:schemeClr val="bg1">
              <a:alpha val="98822"/>
            </a:schemeClr>
          </a:solidFill>
          <a:ln w="38100" cap="flat" cmpd="sng">
            <a:solidFill>
              <a:srgbClr val="FF0000"/>
            </a:solidFill>
            <a:prstDash val="dash"/>
            <a:miter/>
            <a:headEnd type="none" w="med" len="med"/>
            <a:tailEnd type="none" w="med" len="med"/>
          </a:ln>
        </p:spPr>
        <p:txBody>
          <a:bodyPr anchor="t" anchorCtr="0"/>
          <a:p>
            <a:pPr algn="ctr"/>
            <a:r>
              <a:rPr lang="zh-CN" altLang="en-US" sz="3600" b="1" dirty="0">
                <a:solidFill>
                  <a:srgbClr val="3D10F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性质</a:t>
            </a:r>
            <a:endParaRPr lang="zh-CN" altLang="en-US" sz="3600" b="1" dirty="0">
              <a:solidFill>
                <a:srgbClr val="3D10F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250" name="Text Box 26"/>
          <p:cNvSpPr txBox="1"/>
          <p:nvPr/>
        </p:nvSpPr>
        <p:spPr>
          <a:xfrm>
            <a:off x="7342188" y="2568575"/>
            <a:ext cx="1871662" cy="1076325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dash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algn="ctr"/>
            <a:r>
              <a:rPr lang="zh-CN" altLang="en-US" sz="3200" b="1" dirty="0">
                <a:solidFill>
                  <a:srgbClr val="3D10FC"/>
                </a:solidFill>
                <a:latin typeface="Calibri" panose="020F0502020204030204" charset="0"/>
                <a:ea typeface="黑体" panose="02010609060101010101" pitchFamily="49" charset="-122"/>
              </a:rPr>
              <a:t>解决两个问题</a:t>
            </a:r>
            <a:endParaRPr lang="zh-CN" altLang="en-US" sz="3200" b="1" dirty="0">
              <a:solidFill>
                <a:srgbClr val="3D10FC"/>
              </a:solidFill>
              <a:latin typeface="Calibri" panose="020F0502020204030204" charset="0"/>
              <a:ea typeface="黑体" panose="02010609060101010101" pitchFamily="49" charset="-122"/>
            </a:endParaRPr>
          </a:p>
        </p:txBody>
      </p:sp>
      <p:sp>
        <p:nvSpPr>
          <p:cNvPr id="46096" name="AutoShape 16"/>
          <p:cNvSpPr/>
          <p:nvPr/>
        </p:nvSpPr>
        <p:spPr>
          <a:xfrm>
            <a:off x="6640513" y="2638425"/>
            <a:ext cx="431800" cy="936625"/>
          </a:xfrm>
          <a:prstGeom prst="rightBrace">
            <a:avLst>
              <a:gd name="adj1" fmla="val 18015"/>
              <a:gd name="adj2" fmla="val 50000"/>
            </a:avLst>
          </a:prstGeom>
          <a:noFill/>
          <a:ln w="666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zh-CN" altLang="en-US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52245" grpId="0" bldLvl="0" animBg="1"/>
      <p:bldP spid="52237" grpId="0"/>
      <p:bldP spid="52238" grpId="0"/>
      <p:bldP spid="52239" grpId="0"/>
      <p:bldP spid="52240" grpId="0"/>
      <p:bldP spid="2" grpId="0" bldLvl="0" animBg="1"/>
      <p:bldP spid="52247" grpId="0" bldLvl="0" animBg="1"/>
      <p:bldP spid="52250" grpId="0" bldLvl="0" animBg="1"/>
      <p:bldP spid="46096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7585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0"/>
            <a:ext cx="8039100" cy="10048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566988" y="69850"/>
            <a:ext cx="5234940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zh-CN" altLang="en-US" sz="44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Tahoma" panose="020B0604030504040204" pitchFamily="34" charset="0"/>
                <a:sym typeface="+mn-ea"/>
              </a:rPr>
              <a:t>一位永不退缩的伟人</a:t>
            </a:r>
            <a:endParaRPr kumimoji="0" lang="zh-CN" altLang="en-US" sz="44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  <a:cs typeface="Tahoma" panose="020B0604030504040204" pitchFamily="34" charset="0"/>
              <a:sym typeface="+mn-ea"/>
            </a:endParaRPr>
          </a:p>
        </p:txBody>
      </p:sp>
      <p:pic>
        <p:nvPicPr>
          <p:cNvPr id="67587" name="Picture 15" descr="15602c2ad60b4bc098250aa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2513" y="950913"/>
            <a:ext cx="6913562" cy="51863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7588" name="Rectangle 16"/>
          <p:cNvSpPr/>
          <p:nvPr/>
        </p:nvSpPr>
        <p:spPr>
          <a:xfrm>
            <a:off x="1992313" y="6136006"/>
            <a:ext cx="810768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r>
              <a:rPr lang="zh-CN" altLang="en-US" sz="3200" dirty="0">
                <a:solidFill>
                  <a:srgbClr val="3D10F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拉什莫尔山国家纪念公园，俗称美国</a:t>
            </a:r>
            <a:r>
              <a:rPr lang="zh-CN" altLang="en-US" sz="320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总统山</a:t>
            </a:r>
            <a:r>
              <a:rPr lang="zh-CN" altLang="en-US" sz="3200" dirty="0">
                <a:solidFill>
                  <a:srgbClr val="3D10F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endParaRPr lang="zh-CN" altLang="en-US" sz="3200" dirty="0">
              <a:solidFill>
                <a:srgbClr val="3D10FC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6" name="Text Box 2"/>
          <p:cNvSpPr txBox="1"/>
          <p:nvPr/>
        </p:nvSpPr>
        <p:spPr>
          <a:xfrm>
            <a:off x="1524000" y="6216650"/>
            <a:ext cx="9144000" cy="64516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3600" b="1" dirty="0">
                <a:solidFill>
                  <a:srgbClr val="663300"/>
                </a:solidFill>
                <a:latin typeface="Calibri" panose="020F0502020204030204" charset="0"/>
                <a:ea typeface="迷你简琥珀"/>
              </a:rPr>
              <a:t>林肯纪念堂</a:t>
            </a:r>
            <a:endParaRPr lang="zh-CN" altLang="en-US" sz="3600" b="1" dirty="0">
              <a:solidFill>
                <a:srgbClr val="663300"/>
              </a:solidFill>
              <a:latin typeface="Calibri" panose="020F0502020204030204" charset="0"/>
              <a:ea typeface="迷你简琥珀"/>
            </a:endParaRPr>
          </a:p>
        </p:txBody>
      </p:sp>
      <p:pic>
        <p:nvPicPr>
          <p:cNvPr id="7" name="Picture 3" descr="林肯纪念堂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638" y="946150"/>
            <a:ext cx="7489825" cy="5195888"/>
          </a:xfrm>
          <a:prstGeom prst="rect">
            <a:avLst/>
          </a:prstGeom>
          <a:noFill/>
          <a:ln w="9525" cap="flat" cmpd="sng">
            <a:solidFill>
              <a:srgbClr val="FFCC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8" name="TextBox 7"/>
          <p:cNvSpPr txBox="1"/>
          <p:nvPr/>
        </p:nvSpPr>
        <p:spPr>
          <a:xfrm>
            <a:off x="9736773" y="3802063"/>
            <a:ext cx="859790" cy="1214120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 anchorCtr="0">
            <a:spAutoFit/>
          </a:bodyPr>
          <a:p>
            <a:r>
              <a:rPr lang="zh-CN" altLang="en-US" sz="4400" b="1" dirty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林肯</a:t>
            </a:r>
            <a:endParaRPr lang="zh-CN" altLang="en-US" sz="4400" b="1" dirty="0">
              <a:solidFill>
                <a:srgbClr val="0000CC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9" name="椭圆形标注 8"/>
          <p:cNvSpPr/>
          <p:nvPr/>
        </p:nvSpPr>
        <p:spPr>
          <a:xfrm>
            <a:off x="7104063" y="2708275"/>
            <a:ext cx="2335213" cy="2520950"/>
          </a:xfrm>
          <a:prstGeom prst="wedgeEllipseCallout">
            <a:avLst>
              <a:gd name="adj1" fmla="val 58416"/>
              <a:gd name="adj2" fmla="val 20968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8" grpId="0"/>
      <p:bldP spid="9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8609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0"/>
            <a:ext cx="8039100" cy="10048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566988" y="69850"/>
            <a:ext cx="5234940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zh-CN" altLang="en-US" sz="44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Tahoma" panose="020B0604030504040204" pitchFamily="34" charset="0"/>
                <a:sym typeface="+mn-ea"/>
              </a:rPr>
              <a:t>一位永不退缩的伟人</a:t>
            </a:r>
            <a:endParaRPr kumimoji="0" lang="zh-CN" altLang="en-US" sz="44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2725738" y="5876925"/>
            <a:ext cx="6911975" cy="64516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3D10F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隶书" panose="02010509060101010101" pitchFamily="49" charset="-122"/>
                <a:ea typeface="隶书" panose="02010509060101010101" pitchFamily="49" charset="-122"/>
                <a:cs typeface="+mn-cs"/>
                <a:sym typeface="+mn-ea"/>
              </a:rPr>
              <a:t>1865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D10F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隶书" panose="02010509060101010101" pitchFamily="49" charset="-122"/>
                <a:ea typeface="隶书" panose="02010509060101010101" pitchFamily="49" charset="-122"/>
                <a:cs typeface="+mn-cs"/>
                <a:sym typeface="+mn-ea"/>
              </a:rPr>
              <a:t>年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3D10F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隶书" panose="02010509060101010101" pitchFamily="49" charset="-122"/>
                <a:ea typeface="隶书" panose="02010509060101010101" pitchFamily="49" charset="-122"/>
                <a:cs typeface="+mn-cs"/>
                <a:sym typeface="+mn-ea"/>
              </a:rPr>
              <a:t>4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D10F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隶书" panose="02010509060101010101" pitchFamily="49" charset="-122"/>
                <a:ea typeface="隶书" panose="02010509060101010101" pitchFamily="49" charset="-122"/>
                <a:cs typeface="+mn-cs"/>
                <a:sym typeface="+mn-ea"/>
              </a:rPr>
              <a:t>月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3D10F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隶书" panose="02010509060101010101" pitchFamily="49" charset="-122"/>
                <a:ea typeface="隶书" panose="02010509060101010101" pitchFamily="49" charset="-122"/>
                <a:cs typeface="+mn-cs"/>
                <a:sym typeface="+mn-ea"/>
              </a:rPr>
              <a:t>15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D10F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隶书" panose="02010509060101010101" pitchFamily="49" charset="-122"/>
                <a:ea typeface="隶书" panose="02010509060101010101" pitchFamily="49" charset="-122"/>
                <a:cs typeface="+mn-cs"/>
                <a:sym typeface="+mn-ea"/>
              </a:rPr>
              <a:t>日凌晨，林肯去世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3D10FC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隶书" panose="02010509060101010101" pitchFamily="49" charset="-122"/>
              <a:ea typeface="隶书" panose="02010509060101010101" pitchFamily="49" charset="-122"/>
              <a:cs typeface="+mn-cs"/>
              <a:sym typeface="+mn-ea"/>
            </a:endParaRPr>
          </a:p>
        </p:txBody>
      </p:sp>
      <p:grpSp>
        <p:nvGrpSpPr>
          <p:cNvPr id="68612" name="Group 2"/>
          <p:cNvGrpSpPr/>
          <p:nvPr/>
        </p:nvGrpSpPr>
        <p:grpSpPr>
          <a:xfrm>
            <a:off x="2090738" y="1044575"/>
            <a:ext cx="8181975" cy="4687888"/>
            <a:chOff x="0" y="0"/>
            <a:chExt cx="5034" cy="2767"/>
          </a:xfrm>
        </p:grpSpPr>
        <p:pic>
          <p:nvPicPr>
            <p:cNvPr id="68613" name="Picture 3" descr="tem04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5034" cy="2767"/>
            </a:xfrm>
            <a:prstGeom prst="rect">
              <a:avLst/>
            </a:prstGeom>
            <a:noFill/>
            <a:ln w="1270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</p:pic>
        <p:sp>
          <p:nvSpPr>
            <p:cNvPr id="68614" name="Text Box 4"/>
            <p:cNvSpPr txBox="1"/>
            <p:nvPr/>
          </p:nvSpPr>
          <p:spPr>
            <a:xfrm>
              <a:off x="0" y="0"/>
              <a:ext cx="4083" cy="254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lIns="0" tIns="0" rIns="0" bIns="0" anchor="t" anchorCtr="0">
              <a:spAutoFit/>
            </a:bodyPr>
            <a:p>
              <a:pPr algn="ctr"/>
              <a:r>
                <a:rPr lang="zh-CN" altLang="en-US" sz="2800" b="1" dirty="0">
                  <a:solidFill>
                    <a:srgbClr val="080808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蒲斯</a:t>
              </a:r>
              <a:r>
                <a:rPr lang="zh-CN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刺杀</a:t>
              </a:r>
              <a:r>
                <a:rPr lang="zh-CN" altLang="en-US" sz="2800" b="1" dirty="0">
                  <a:solidFill>
                    <a:srgbClr val="080808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林肯于华盛顿福特戏院</a:t>
              </a:r>
              <a:endParaRPr lang="zh-CN" altLang="en-US" sz="2800" b="1" dirty="0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9633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0"/>
            <a:ext cx="8039100" cy="10048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566988" y="69850"/>
            <a:ext cx="5234940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zh-CN" altLang="en-US" sz="44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Tahoma" panose="020B0604030504040204" pitchFamily="34" charset="0"/>
                <a:sym typeface="+mn-ea"/>
              </a:rPr>
              <a:t>一位永不退缩的伟人</a:t>
            </a:r>
            <a:endParaRPr kumimoji="0" lang="zh-CN" altLang="en-US" sz="44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  <a:cs typeface="Tahoma" panose="020B0604030504040204" pitchFamily="34" charset="0"/>
              <a:sym typeface="+mn-ea"/>
            </a:endParaRPr>
          </a:p>
        </p:txBody>
      </p:sp>
      <p:pic>
        <p:nvPicPr>
          <p:cNvPr id="69635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8163" y="2492375"/>
            <a:ext cx="2862262" cy="3600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9636" name="Rectangle 3"/>
          <p:cNvSpPr txBox="1"/>
          <p:nvPr/>
        </p:nvSpPr>
        <p:spPr>
          <a:xfrm>
            <a:off x="1774825" y="836613"/>
            <a:ext cx="4968875" cy="5437187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22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岁  生意</a:t>
            </a: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失败</a:t>
            </a:r>
            <a:endParaRPr lang="zh-CN" altLang="en-US" sz="2800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23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岁  竞选州议员</a:t>
            </a: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失败</a:t>
            </a:r>
            <a:endParaRPr lang="zh-CN" altLang="en-US" sz="2800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24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岁  生意再次</a:t>
            </a: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失败</a:t>
            </a:r>
            <a:endParaRPr lang="zh-CN" altLang="en-US" sz="2800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25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岁  当选州议员</a:t>
            </a:r>
            <a:endParaRPr lang="zh-CN" altLang="en-US" sz="28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26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岁  爱人去世</a:t>
            </a:r>
            <a:endParaRPr lang="zh-CN" altLang="en-US" sz="28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27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岁  精神崩溃</a:t>
            </a:r>
            <a:endParaRPr lang="zh-CN" altLang="en-US" sz="28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29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岁  竞选州议长</a:t>
            </a: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失败</a:t>
            </a:r>
            <a:endParaRPr lang="en-US" altLang="zh-CN" sz="2800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34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岁  竞选国会议员</a:t>
            </a: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失败</a:t>
            </a:r>
            <a:endParaRPr lang="zh-CN" altLang="en-US" sz="2800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37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岁  当选国会议员</a:t>
            </a:r>
            <a:endParaRPr lang="zh-CN" altLang="en-US" sz="28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39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岁  竞选国会议员连任</a:t>
            </a: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失败</a:t>
            </a:r>
            <a:endParaRPr lang="zh-CN" altLang="en-US" sz="2800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46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岁  竞选参议员</a:t>
            </a: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失败</a:t>
            </a:r>
            <a:endParaRPr lang="zh-CN" altLang="en-US" sz="2800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zh-CN" altLang="en-US" sz="2800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9637" name="Rectangle 4"/>
          <p:cNvSpPr txBox="1"/>
          <p:nvPr/>
        </p:nvSpPr>
        <p:spPr>
          <a:xfrm>
            <a:off x="5951538" y="1100138"/>
            <a:ext cx="4716462" cy="1824037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47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岁  竞选副总统</a:t>
            </a: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失败</a:t>
            </a:r>
            <a:endParaRPr lang="zh-CN" altLang="en-US" sz="2800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49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岁  竞选参议员再次</a:t>
            </a: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失败</a:t>
            </a:r>
            <a:endParaRPr lang="zh-CN" altLang="en-US" sz="2800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51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岁  当选美国总统</a:t>
            </a:r>
            <a:endParaRPr lang="zh-CN" altLang="en-US" sz="28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9638" name="AutoShape 10"/>
          <p:cNvSpPr/>
          <p:nvPr/>
        </p:nvSpPr>
        <p:spPr>
          <a:xfrm>
            <a:off x="9156700" y="1989138"/>
            <a:ext cx="1511300" cy="1296987"/>
          </a:xfrm>
          <a:prstGeom prst="irregularSeal1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4000" b="1" dirty="0">
                <a:solidFill>
                  <a:srgbClr val="F7FD0F"/>
                </a:solidFill>
                <a:latin typeface="Calibri" panose="020F0502020204030204" charset="0"/>
                <a:ea typeface="幼圆" panose="02010509060101010101" pitchFamily="49" charset="-122"/>
              </a:rPr>
              <a:t>成功</a:t>
            </a:r>
            <a:endParaRPr lang="zh-CN" altLang="en-US" sz="4000" b="1" dirty="0">
              <a:solidFill>
                <a:srgbClr val="F7FD0F"/>
              </a:solidFill>
              <a:latin typeface="Calibri" panose="020F0502020204030204" charset="0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7" name="日期占位符 3"/>
          <p:cNvSpPr txBox="1">
            <a:spLocks noGrp="1"/>
          </p:cNvSpPr>
          <p:nvPr/>
        </p:nvSpPr>
        <p:spPr>
          <a:xfrm>
            <a:off x="8601075" y="6478588"/>
            <a:ext cx="1905000" cy="261937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>
              <a:spcBef>
                <a:spcPct val="50000"/>
              </a:spcBef>
            </a:pPr>
            <a:endParaRPr lang="en-US" altLang="zh-CN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45058" name="Picture 2" descr="11089967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1485265"/>
            <a:ext cx="4977765" cy="5113655"/>
          </a:xfrm>
          <a:prstGeom prst="rect">
            <a:avLst/>
          </a:prstGeom>
          <a:solidFill>
            <a:schemeClr val="tx1"/>
          </a:solidFill>
          <a:ln w="9525" cap="flat" cmpd="sng">
            <a:solidFill>
              <a:srgbClr val="000026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45059" name="AutoShape 5"/>
          <p:cNvSpPr/>
          <p:nvPr/>
        </p:nvSpPr>
        <p:spPr>
          <a:xfrm>
            <a:off x="274320" y="0"/>
            <a:ext cx="4366260" cy="2030095"/>
          </a:xfrm>
          <a:prstGeom prst="cloudCallout">
            <a:avLst>
              <a:gd name="adj1" fmla="val -17241"/>
              <a:gd name="adj2" fmla="val 70144"/>
            </a:avLst>
          </a:prstGeom>
          <a:gradFill rotWithShape="1">
            <a:gsLst>
              <a:gs pos="0">
                <a:srgbClr val="FF6600"/>
              </a:gs>
              <a:gs pos="100000">
                <a:schemeClr val="bg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 algn="ctr" eaLnBrk="0" hangingPunct="0"/>
            <a:r>
              <a:rPr lang="zh-CN" altLang="en-US" sz="2800" b="1" dirty="0">
                <a:latin typeface="Times New Roman" panose="02020603050405020304" pitchFamily="18" charset="0"/>
                <a:ea typeface="幼圆" panose="02010509060101010101" pitchFamily="49" charset="-122"/>
              </a:rPr>
              <a:t>美国历史上首位黑人总统奥巴马</a:t>
            </a:r>
            <a:endParaRPr lang="zh-CN" altLang="en-US" sz="2800" b="1" dirty="0">
              <a:latin typeface="Times New Roman" panose="02020603050405020304" pitchFamily="18" charset="0"/>
              <a:ea typeface="幼圆" panose="02010509060101010101" pitchFamily="49" charset="-122"/>
            </a:endParaRPr>
          </a:p>
        </p:txBody>
      </p:sp>
      <p:sp>
        <p:nvSpPr>
          <p:cNvPr id="4102" name="Rectangle 6"/>
          <p:cNvSpPr/>
          <p:nvPr/>
        </p:nvSpPr>
        <p:spPr>
          <a:xfrm>
            <a:off x="6332855" y="1348740"/>
            <a:ext cx="4732655" cy="4638040"/>
          </a:xfrm>
          <a:prstGeom prst="rect">
            <a:avLst/>
          </a:prstGeom>
          <a:solidFill>
            <a:srgbClr val="FFFF00">
              <a:alpha val="58038"/>
            </a:srgbClr>
          </a:solidFill>
          <a:ln w="34925" cap="flat" cmpd="sng">
            <a:solidFill>
              <a:srgbClr val="80008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ctr" anchorCtr="0">
            <a:noAutofit/>
          </a:bodyPr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“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在我们纪念第</a:t>
            </a: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16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任总统诞辰</a:t>
            </a: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200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周年之际，我能说我对这位伟人怀有特殊的感激之情，</a:t>
            </a:r>
            <a:r>
              <a:rPr lang="zh-CN" altLang="en-US" sz="3200" b="1" u="sng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是他让我的故事成为可能，是他让美国的故事成为可能</a:t>
            </a:r>
            <a:r>
              <a:rPr lang="zh-CN" altLang="en-US" sz="3200" b="1" u="sng" dirty="0"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” 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——</a:t>
            </a:r>
            <a:r>
              <a:rPr lang="zh-CN" altLang="en-US" sz="3200" b="1" dirty="0">
                <a:latin typeface="Times New Roman" panose="02020603050405020304" pitchFamily="18" charset="0"/>
                <a:ea typeface="楷体_GB2312" pitchFamily="49" charset="-122"/>
              </a:rPr>
              <a:t>奥巴马     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2009.2.12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0657" name="Text Box 2"/>
          <p:cNvSpPr txBox="1"/>
          <p:nvPr/>
        </p:nvSpPr>
        <p:spPr>
          <a:xfrm>
            <a:off x="1992313" y="1101725"/>
            <a:ext cx="8280400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GB" altLang="zh-CN" sz="32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“</a:t>
            </a:r>
            <a:r>
              <a:rPr lang="zh-CN" altLang="en-GB" sz="32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美国人心目中最伟大的总统”评选的结果 </a:t>
            </a:r>
            <a:endParaRPr lang="zh-CN" altLang="en-GB" sz="3200" b="1" dirty="0">
              <a:solidFill>
                <a:srgbClr val="3D10F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45059" name="表格 45058"/>
          <p:cNvGraphicFramePr/>
          <p:nvPr/>
        </p:nvGraphicFramePr>
        <p:xfrm>
          <a:off x="2276475" y="2060575"/>
          <a:ext cx="7551420" cy="3206750"/>
        </p:xfrm>
        <a:graphic>
          <a:graphicData uri="http://schemas.openxmlformats.org/drawingml/2006/table">
            <a:tbl>
              <a:tblPr/>
              <a:tblGrid>
                <a:gridCol w="1503680"/>
                <a:gridCol w="1511300"/>
                <a:gridCol w="1510665"/>
                <a:gridCol w="1511300"/>
                <a:gridCol w="1514475"/>
              </a:tblGrid>
              <a:tr h="792163"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GB" sz="2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ea typeface="微软雅黑" panose="020B0503020204020204" charset="-122"/>
                        </a:rPr>
                        <a:t>排名                 </a:t>
                      </a:r>
                      <a:endParaRPr lang="zh-CN" altLang="en-GB" sz="28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微软雅黑" panose="020B0503020204020204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GB" altLang="zh-CN" sz="2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ea typeface="微软雅黑" panose="020B0503020204020204" charset="-122"/>
                        </a:rPr>
                        <a:t>1948</a:t>
                      </a:r>
                      <a:r>
                        <a:rPr lang="zh-CN" altLang="en-GB" sz="2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ea typeface="微软雅黑" panose="020B0503020204020204" charset="-122"/>
                        </a:rPr>
                        <a:t>年 </a:t>
                      </a:r>
                      <a:endParaRPr lang="zh-CN" altLang="en-GB" sz="28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微软雅黑" panose="020B0503020204020204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GB" altLang="zh-CN" sz="2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ea typeface="微软雅黑" panose="020B0503020204020204" charset="-122"/>
                        </a:rPr>
                        <a:t>1969</a:t>
                      </a:r>
                      <a:r>
                        <a:rPr lang="zh-CN" altLang="en-GB" sz="2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ea typeface="微软雅黑" panose="020B0503020204020204" charset="-122"/>
                        </a:rPr>
                        <a:t>年</a:t>
                      </a:r>
                      <a:endParaRPr lang="zh-CN" altLang="en-GB" sz="28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微软雅黑" panose="020B0503020204020204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GB" altLang="zh-CN" sz="2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ea typeface="微软雅黑" panose="020B0503020204020204" charset="-122"/>
                        </a:rPr>
                        <a:t>1998</a:t>
                      </a:r>
                      <a:r>
                        <a:rPr lang="zh-CN" altLang="en-GB" sz="2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ea typeface="微软雅黑" panose="020B0503020204020204" charset="-122"/>
                        </a:rPr>
                        <a:t>年 </a:t>
                      </a:r>
                      <a:endParaRPr lang="zh-CN" altLang="en-GB" sz="28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微软雅黑" panose="020B0503020204020204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GB" altLang="zh-CN" sz="2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ea typeface="微软雅黑" panose="020B0503020204020204" charset="-122"/>
                        </a:rPr>
                        <a:t>2010</a:t>
                      </a:r>
                      <a:r>
                        <a:rPr lang="zh-CN" altLang="en-GB" sz="2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ea typeface="微软雅黑" panose="020B0503020204020204" charset="-122"/>
                        </a:rPr>
                        <a:t>年</a:t>
                      </a:r>
                      <a:endParaRPr lang="zh-CN" altLang="en-GB" sz="28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微软雅黑" panose="020B0503020204020204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793750"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2800" dirty="0"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  <a:endParaRPr lang="zh-CN" altLang="en-US" sz="2800" dirty="0"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GB" sz="2800" b="1" dirty="0">
                          <a:latin typeface="Times New Roman" panose="02020603050405020304" pitchFamily="18" charset="0"/>
                          <a:ea typeface="楷体_GB2312" pitchFamily="49" charset="-122"/>
                        </a:rPr>
                        <a:t>林肯</a:t>
                      </a:r>
                      <a:endParaRPr lang="zh-CN" altLang="en-GB" sz="2800" b="1" dirty="0"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GB" sz="2800" b="1" dirty="0">
                          <a:latin typeface="Times New Roman" panose="02020603050405020304" pitchFamily="18" charset="0"/>
                          <a:ea typeface="楷体_GB2312" pitchFamily="49" charset="-122"/>
                        </a:rPr>
                        <a:t>林肯</a:t>
                      </a:r>
                      <a:endParaRPr lang="zh-CN" altLang="en-GB" sz="2800" b="1" dirty="0"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GB" sz="2800" b="1" dirty="0">
                          <a:latin typeface="Times New Roman" panose="02020603050405020304" pitchFamily="18" charset="0"/>
                          <a:ea typeface="楷体_GB2312" pitchFamily="49" charset="-122"/>
                        </a:rPr>
                        <a:t>林肯</a:t>
                      </a:r>
                      <a:endParaRPr lang="zh-CN" altLang="en-GB" sz="2800" b="1" dirty="0"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GB" sz="2800" b="1" dirty="0">
                          <a:latin typeface="Times New Roman" panose="02020603050405020304" pitchFamily="18" charset="0"/>
                          <a:ea typeface="楷体_GB2312" pitchFamily="49" charset="-122"/>
                        </a:rPr>
                        <a:t>林肯</a:t>
                      </a:r>
                      <a:endParaRPr lang="zh-CN" altLang="en-GB" sz="2800" b="1" dirty="0"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69937"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2800" dirty="0">
                          <a:latin typeface="Times New Roman" panose="02020603050405020304" pitchFamily="18" charset="0"/>
                          <a:ea typeface="楷体_GB2312" pitchFamily="49" charset="-122"/>
                        </a:rPr>
                        <a:t>2</a:t>
                      </a:r>
                      <a:endParaRPr lang="zh-CN" altLang="en-US" sz="2800" dirty="0"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GB" sz="2800" b="1" dirty="0">
                          <a:latin typeface="楷体_GB2312" pitchFamily="49" charset="-122"/>
                          <a:ea typeface="楷体_GB2312" pitchFamily="49" charset="-122"/>
                        </a:rPr>
                        <a:t>华盛顿 </a:t>
                      </a:r>
                      <a:endParaRPr lang="zh-CN" altLang="en-GB" sz="2800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GB" sz="2800" b="1" dirty="0">
                          <a:latin typeface="楷体_GB2312" pitchFamily="49" charset="-122"/>
                          <a:ea typeface="楷体_GB2312" pitchFamily="49" charset="-122"/>
                        </a:rPr>
                        <a:t>华盛顿 </a:t>
                      </a:r>
                      <a:endParaRPr lang="zh-CN" altLang="en-GB" sz="2800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GB" sz="2800" b="1" dirty="0">
                          <a:latin typeface="楷体_GB2312" pitchFamily="49" charset="-122"/>
                          <a:ea typeface="楷体_GB2312" pitchFamily="49" charset="-122"/>
                        </a:rPr>
                        <a:t>华盛顿 </a:t>
                      </a:r>
                      <a:endParaRPr lang="zh-CN" altLang="en-GB" sz="2800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GB" sz="2800" b="1" dirty="0">
                          <a:latin typeface="楷体_GB2312" pitchFamily="49" charset="-122"/>
                          <a:ea typeface="楷体_GB2312" pitchFamily="49" charset="-122"/>
                        </a:rPr>
                        <a:t>罗斯福 </a:t>
                      </a:r>
                      <a:endParaRPr lang="zh-CN" altLang="en-GB" sz="2800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50900"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2800" dirty="0">
                          <a:latin typeface="Times New Roman" panose="02020603050405020304" pitchFamily="18" charset="0"/>
                          <a:ea typeface="楷体_GB2312" pitchFamily="49" charset="-122"/>
                        </a:rPr>
                        <a:t>3</a:t>
                      </a:r>
                      <a:endParaRPr lang="zh-CN" altLang="en-US" sz="2800" dirty="0"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GB" sz="2800" b="1" dirty="0">
                          <a:latin typeface="楷体_GB2312" pitchFamily="49" charset="-122"/>
                          <a:ea typeface="楷体_GB2312" pitchFamily="49" charset="-122"/>
                        </a:rPr>
                        <a:t>罗斯福 </a:t>
                      </a:r>
                      <a:endParaRPr lang="zh-CN" altLang="en-GB" sz="2800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GB" sz="2800" b="1" dirty="0">
                          <a:latin typeface="楷体_GB2312" pitchFamily="49" charset="-122"/>
                          <a:ea typeface="楷体_GB2312" pitchFamily="49" charset="-122"/>
                        </a:rPr>
                        <a:t>罗斯福 </a:t>
                      </a:r>
                      <a:endParaRPr lang="zh-CN" altLang="en-GB" sz="2800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GB" sz="2800" b="1" dirty="0">
                          <a:latin typeface="楷体_GB2312" pitchFamily="49" charset="-122"/>
                          <a:ea typeface="楷体_GB2312" pitchFamily="49" charset="-122"/>
                        </a:rPr>
                        <a:t>罗斯福 </a:t>
                      </a:r>
                      <a:endParaRPr lang="zh-CN" altLang="en-GB" sz="2800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45720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GB" sz="2800" b="1" dirty="0">
                          <a:latin typeface="楷体_GB2312" pitchFamily="49" charset="-122"/>
                          <a:ea typeface="楷体_GB2312" pitchFamily="49" charset="-122"/>
                        </a:rPr>
                        <a:t>华盛顿 </a:t>
                      </a:r>
                      <a:endParaRPr lang="zh-CN" altLang="en-GB" sz="2800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marT="90170" marB="9017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70690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0"/>
            <a:ext cx="8039100" cy="10048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2566988" y="69850"/>
            <a:ext cx="5234940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zh-CN" altLang="en-US" sz="44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Tahoma" panose="020B0604030504040204" pitchFamily="34" charset="0"/>
                <a:sym typeface="+mn-ea"/>
              </a:rPr>
              <a:t>一位永不退缩的伟人</a:t>
            </a:r>
            <a:endParaRPr kumimoji="0" lang="zh-CN" altLang="en-US" sz="44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76488" y="5589588"/>
            <a:ext cx="712406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3200" b="1" dirty="0">
                <a:solidFill>
                  <a:srgbClr val="3D10F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为什么美国人为如此喜欢和崇敬林肯？</a:t>
            </a:r>
            <a:endParaRPr lang="zh-CN" altLang="en-US" sz="3200" b="1" dirty="0">
              <a:solidFill>
                <a:srgbClr val="3D10F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681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0"/>
            <a:ext cx="8039100" cy="10048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566988" y="69850"/>
            <a:ext cx="5234940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zh-CN" altLang="en-US" sz="44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Tahoma" panose="020B0604030504040204" pitchFamily="34" charset="0"/>
                <a:sym typeface="+mn-ea"/>
              </a:rPr>
              <a:t>一位永不退缩的伟人</a:t>
            </a:r>
            <a:endParaRPr kumimoji="0" lang="zh-CN" altLang="en-US" sz="44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  <a:cs typeface="Tahoma" panose="020B0604030504040204" pitchFamily="34" charset="0"/>
              <a:sym typeface="+mn-ea"/>
            </a:endParaRPr>
          </a:p>
        </p:txBody>
      </p:sp>
      <p:pic>
        <p:nvPicPr>
          <p:cNvPr id="71683" name="Picture 3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7813" y="825500"/>
            <a:ext cx="3344862" cy="495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684" name="Text Box 6"/>
          <p:cNvSpPr txBox="1"/>
          <p:nvPr/>
        </p:nvSpPr>
        <p:spPr>
          <a:xfrm>
            <a:off x="1539875" y="5778500"/>
            <a:ext cx="3352800" cy="10763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00"/>
                </a:solidFill>
                <a:latin typeface="Calibri" panose="020F0502020204030204" charset="0"/>
                <a:ea typeface="方正舒体" panose="02010601030101010101" pitchFamily="2" charset="-122"/>
              </a:rPr>
              <a:t>林肯</a:t>
            </a:r>
            <a:r>
              <a:rPr lang="en-US" altLang="zh-CN" sz="3200" b="1" dirty="0">
                <a:solidFill>
                  <a:srgbClr val="000000"/>
                </a:solidFill>
                <a:latin typeface="Calibri" panose="020F0502020204030204" charset="0"/>
                <a:ea typeface="黑体" panose="02010609060101010101" pitchFamily="49" charset="-122"/>
              </a:rPr>
              <a:t>1809-1865  </a:t>
            </a:r>
            <a:r>
              <a:rPr lang="en-US" altLang="zh-CN" sz="3200" b="1" dirty="0">
                <a:solidFill>
                  <a:srgbClr val="000000"/>
                </a:solidFill>
                <a:latin typeface="Monotype Corsiva" panose="03010101010201010101" pitchFamily="66" charset="0"/>
                <a:ea typeface="黑体" panose="02010609060101010101" pitchFamily="49" charset="-122"/>
              </a:rPr>
              <a:t>Abraham     Lincoln</a:t>
            </a:r>
            <a:endParaRPr lang="en-US" altLang="zh-CN" sz="3200" b="1" dirty="0">
              <a:solidFill>
                <a:srgbClr val="000000"/>
              </a:solidFill>
              <a:latin typeface="Monotype Corsiva" panose="03010101010201010101" pitchFamily="66" charset="0"/>
              <a:ea typeface="黑体" panose="02010609060101010101" pitchFamily="49" charset="-122"/>
            </a:endParaRPr>
          </a:p>
        </p:txBody>
      </p:sp>
      <p:sp>
        <p:nvSpPr>
          <p:cNvPr id="71685" name="Rectangle 7"/>
          <p:cNvSpPr/>
          <p:nvPr/>
        </p:nvSpPr>
        <p:spPr>
          <a:xfrm>
            <a:off x="5448300" y="4437063"/>
            <a:ext cx="4967288" cy="14198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lnSpc>
                <a:spcPct val="120000"/>
              </a:lnSpc>
            </a:pP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600" b="1" dirty="0">
                <a:solidFill>
                  <a:srgbClr val="990000"/>
                </a:solidFill>
                <a:latin typeface="Courier New" panose="02070309020205020404" pitchFamily="49" charset="0"/>
                <a:ea typeface="隶书" panose="02010509060101010101" pitchFamily="49" charset="-122"/>
              </a:rPr>
              <a:t>“</a:t>
            </a:r>
            <a:r>
              <a:rPr lang="zh-CN" altLang="en-US" sz="3600" b="1" u="sng" dirty="0">
                <a:solidFill>
                  <a:srgbClr val="990000"/>
                </a:solidFill>
                <a:latin typeface="Arial Unicode MS" pitchFamily="34" charset="-122"/>
                <a:ea typeface="隶书" panose="02010509060101010101" pitchFamily="49" charset="-122"/>
              </a:rPr>
              <a:t>林肯拯救了联邦，</a:t>
            </a:r>
            <a:endParaRPr lang="zh-CN" altLang="en-US" sz="3600" b="1" u="sng" dirty="0">
              <a:solidFill>
                <a:srgbClr val="990000"/>
              </a:solidFill>
              <a:latin typeface="Arial Unicode MS" pitchFamily="34" charset="-122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600" b="1" u="sng" dirty="0">
                <a:solidFill>
                  <a:srgbClr val="990000"/>
                </a:solidFill>
                <a:latin typeface="Arial Unicode MS" pitchFamily="34" charset="-122"/>
                <a:ea typeface="隶书" panose="02010509060101010101" pitchFamily="49" charset="-122"/>
              </a:rPr>
              <a:t>永被国人铭记心间</a:t>
            </a:r>
            <a:r>
              <a:rPr lang="zh-CN" altLang="en-US" sz="3600" b="1" dirty="0">
                <a:solidFill>
                  <a:srgbClr val="990000"/>
                </a:solidFill>
                <a:latin typeface="Arial Unicode MS" pitchFamily="34" charset="-122"/>
                <a:ea typeface="隶书" panose="02010509060101010101" pitchFamily="49" charset="-122"/>
              </a:rPr>
              <a:t> </a:t>
            </a:r>
            <a:r>
              <a:rPr lang="zh-CN" altLang="en-US" sz="3600" b="1" dirty="0">
                <a:solidFill>
                  <a:srgbClr val="990000"/>
                </a:solidFill>
                <a:latin typeface="Courier New" panose="02070309020205020404" pitchFamily="49" charset="0"/>
                <a:ea typeface="隶书" panose="02010509060101010101" pitchFamily="49" charset="-122"/>
              </a:rPr>
              <a:t>”</a:t>
            </a:r>
            <a:endParaRPr lang="zh-CN" altLang="en-US" sz="3600" b="1" dirty="0">
              <a:solidFill>
                <a:srgbClr val="990000"/>
              </a:solidFill>
              <a:latin typeface="Arial Unicode MS" pitchFamily="34" charset="-122"/>
              <a:ea typeface="隶书" panose="02010509060101010101" pitchFamily="49" charset="-122"/>
            </a:endParaRPr>
          </a:p>
        </p:txBody>
      </p:sp>
      <p:sp>
        <p:nvSpPr>
          <p:cNvPr id="71686" name="Text Box 4"/>
          <p:cNvSpPr txBox="1"/>
          <p:nvPr/>
        </p:nvSpPr>
        <p:spPr>
          <a:xfrm>
            <a:off x="5087938" y="1125538"/>
            <a:ext cx="5111750" cy="341503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ysDot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>
              <a:lnSpc>
                <a:spcPct val="135000"/>
              </a:lnSpc>
            </a:pPr>
            <a:r>
              <a:rPr lang="zh-CN" altLang="en-US" sz="4000" b="1" dirty="0">
                <a:solidFill>
                  <a:srgbClr val="0000FF"/>
                </a:solidFill>
                <a:latin typeface="Arial Unicode MS" pitchFamily="34" charset="-122"/>
                <a:ea typeface="黑体" panose="02010609060101010101" pitchFamily="49" charset="-122"/>
              </a:rPr>
              <a:t>贡献：</a:t>
            </a:r>
            <a:endParaRPr lang="en-US" altLang="zh-CN" sz="4000" b="1" dirty="0">
              <a:solidFill>
                <a:srgbClr val="0000FF"/>
              </a:solidFill>
              <a:latin typeface="Arial Unicode MS" pitchFamily="34" charset="-122"/>
              <a:ea typeface="黑体" panose="02010609060101010101" pitchFamily="49" charset="-122"/>
            </a:endParaRPr>
          </a:p>
          <a:p>
            <a:pPr>
              <a:lnSpc>
                <a:spcPct val="135000"/>
              </a:lnSpc>
            </a:pPr>
            <a:r>
              <a:rPr lang="zh-CN" altLang="en-US" sz="4000" b="1" dirty="0">
                <a:solidFill>
                  <a:srgbClr val="0000FF"/>
                </a:solidFill>
                <a:latin typeface="Arial Unicode MS" pitchFamily="34" charset="-122"/>
                <a:ea typeface="黑体" panose="02010609060101010101" pitchFamily="49" charset="-122"/>
              </a:rPr>
              <a:t>领导了南北战争</a:t>
            </a:r>
            <a:endParaRPr lang="zh-CN" altLang="en-US" sz="4000" b="1" dirty="0">
              <a:solidFill>
                <a:srgbClr val="0000FF"/>
              </a:solidFill>
              <a:latin typeface="Arial Unicode MS" pitchFamily="34" charset="-122"/>
              <a:ea typeface="黑体" panose="02010609060101010101" pitchFamily="49" charset="-122"/>
            </a:endParaRPr>
          </a:p>
          <a:p>
            <a:pPr>
              <a:lnSpc>
                <a:spcPct val="135000"/>
              </a:lnSpc>
            </a:pPr>
            <a:r>
              <a:rPr lang="zh-CN" altLang="en-US" sz="4000" b="1" dirty="0">
                <a:solidFill>
                  <a:srgbClr val="0000FF"/>
                </a:solidFill>
                <a:latin typeface="Arial Unicode MS" pitchFamily="34" charset="-122"/>
                <a:ea typeface="黑体" panose="02010609060101010101" pitchFamily="49" charset="-122"/>
              </a:rPr>
              <a:t>维护国家统一</a:t>
            </a:r>
            <a:endParaRPr lang="zh-CN" altLang="en-US" sz="4000" b="1" dirty="0">
              <a:solidFill>
                <a:srgbClr val="0000FF"/>
              </a:solidFill>
              <a:latin typeface="Arial Unicode MS" pitchFamily="34" charset="-122"/>
              <a:ea typeface="黑体" panose="02010609060101010101" pitchFamily="49" charset="-122"/>
            </a:endParaRPr>
          </a:p>
          <a:p>
            <a:pPr>
              <a:lnSpc>
                <a:spcPct val="135000"/>
              </a:lnSpc>
            </a:pPr>
            <a:r>
              <a:rPr lang="zh-CN" altLang="en-US" sz="4000" b="1" dirty="0">
                <a:solidFill>
                  <a:srgbClr val="0000FF"/>
                </a:solidFill>
                <a:latin typeface="Arial Unicode MS" pitchFamily="34" charset="-122"/>
                <a:ea typeface="黑体" panose="02010609060101010101" pitchFamily="49" charset="-122"/>
              </a:rPr>
              <a:t>解放黑人奴隶</a:t>
            </a:r>
            <a:endParaRPr lang="zh-CN" altLang="en-US" sz="4000" b="1" dirty="0">
              <a:solidFill>
                <a:srgbClr val="0000FF"/>
              </a:solidFill>
              <a:latin typeface="Arial Unicode MS" pitchFamily="34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/>
        </p:nvGraphicFramePr>
        <p:xfrm>
          <a:off x="1738313" y="636588"/>
          <a:ext cx="8121650" cy="55848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8945"/>
                <a:gridCol w="2823845"/>
                <a:gridCol w="3578860"/>
              </a:tblGrid>
              <a:tr h="628015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美国独立战争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美国南北战争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4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时间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5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领导人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根本原因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扫清的障碍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8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重要文件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目的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341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性质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相同点</a:t>
                      </a:r>
                      <a:endParaRPr lang="zh-CN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8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/>
        </p:nvGraphicFramePr>
        <p:xfrm>
          <a:off x="1808163" y="636588"/>
          <a:ext cx="8531860" cy="61499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5580"/>
                <a:gridCol w="3755390"/>
                <a:gridCol w="3310890"/>
              </a:tblGrid>
              <a:tr h="617855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美国独立战争</a:t>
                      </a:r>
                      <a:endParaRPr lang="en-US" altLang="en-US" sz="3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美国南北战争</a:t>
                      </a:r>
                      <a:endParaRPr lang="en-US" altLang="en-US" sz="3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5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时间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1775年</a:t>
                      </a:r>
                      <a:r>
                        <a:rPr lang="en-US" sz="2400" b="0">
                          <a:latin typeface="Calibri" panose="020F050202020403020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—</a:t>
                      </a:r>
                      <a:r>
                        <a:rPr 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1783年</a:t>
                      </a:r>
                      <a:endParaRPr lang="en-US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1861年至1865年</a:t>
                      </a:r>
                      <a:endParaRPr lang="en-US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65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领导人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林肯</a:t>
                      </a:r>
                      <a:endParaRPr lang="en-US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华盛顿</a:t>
                      </a:r>
                      <a:endParaRPr lang="en-US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5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根本原因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英国殖民统治阻碍了北美资本主义的发展</a:t>
                      </a:r>
                      <a:endParaRPr lang="en-US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南北两种经济类型的矛盾</a:t>
                      </a:r>
                      <a:endParaRPr lang="en-US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5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扫清的障碍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英国殖民统治</a:t>
                      </a:r>
                      <a:endParaRPr lang="en-US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黑人奴隶制</a:t>
                      </a:r>
                      <a:endParaRPr lang="en-US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215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重要文件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《独立宣言》、《1787年宪法》</a:t>
                      </a:r>
                      <a:endParaRPr lang="en-US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《宅地法》《解放黑人奴隶宣言》</a:t>
                      </a:r>
                      <a:endParaRPr lang="en-US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230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目的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实现民族独立</a:t>
                      </a:r>
                      <a:endParaRPr lang="en-US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维护国家统一</a:t>
                      </a:r>
                      <a:endParaRPr lang="en-US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5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性质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既是民族解放战争，又是资产阶级革命</a:t>
                      </a:r>
                      <a:endParaRPr lang="en-US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第二次资产阶级革命</a:t>
                      </a:r>
                      <a:endParaRPr lang="en-US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99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相同点</a:t>
                      </a:r>
                      <a:endParaRPr lang="zh-CN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zh-CN" alt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（</a:t>
                      </a:r>
                      <a:r>
                        <a:rPr lang="en-US" altLang="zh-CN" sz="2400" b="0">
                          <a:latin typeface="Calibri" panose="020F0502020204030204" charset="0"/>
                          <a:cs typeface="Calibri" panose="020F0502020204030204" charset="0"/>
                        </a:rPr>
                        <a:t>1</a:t>
                      </a:r>
                      <a:r>
                        <a:rPr lang="zh-CN" alt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）都是资本主义发展受到阻碍；（</a:t>
                      </a:r>
                      <a:r>
                        <a:rPr lang="en-US" altLang="zh-CN" sz="2400" b="0">
                          <a:latin typeface="Calibri" panose="020F0502020204030204" charset="0"/>
                          <a:cs typeface="Calibri" panose="020F0502020204030204" charset="0"/>
                        </a:rPr>
                        <a:t>2</a:t>
                      </a:r>
                      <a:r>
                        <a:rPr lang="zh-CN" alt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）都是资产阶级革命；（</a:t>
                      </a:r>
                      <a:r>
                        <a:rPr lang="en-US" altLang="zh-CN" sz="2400" b="0">
                          <a:latin typeface="Calibri" panose="020F0502020204030204" charset="0"/>
                          <a:cs typeface="Calibri" panose="020F0502020204030204" charset="0"/>
                        </a:rPr>
                        <a:t>3</a:t>
                      </a:r>
                      <a:r>
                        <a:rPr lang="zh-CN" alt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）都促进了美国资本主义的发展</a:t>
                      </a:r>
                      <a:endParaRPr lang="zh-CN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6082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317"/>
            <a:ext cx="8434388" cy="1054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6083" name="Picture 2" descr="17-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0" y="960438"/>
            <a:ext cx="8534400" cy="56721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Freeform 4"/>
          <p:cNvSpPr/>
          <p:nvPr/>
        </p:nvSpPr>
        <p:spPr bwMode="auto">
          <a:xfrm>
            <a:off x="8101013" y="1150938"/>
            <a:ext cx="2071688" cy="4076700"/>
          </a:xfrm>
          <a:custGeom>
            <a:avLst/>
            <a:gdLst>
              <a:gd name="T0" fmla="*/ 1209 w 1305"/>
              <a:gd name="T1" fmla="*/ 156 h 2568"/>
              <a:gd name="T2" fmla="*/ 1173 w 1305"/>
              <a:gd name="T3" fmla="*/ 48 h 2568"/>
              <a:gd name="T4" fmla="*/ 981 w 1305"/>
              <a:gd name="T5" fmla="*/ 24 h 2568"/>
              <a:gd name="T6" fmla="*/ 981 w 1305"/>
              <a:gd name="T7" fmla="*/ 180 h 2568"/>
              <a:gd name="T8" fmla="*/ 885 w 1305"/>
              <a:gd name="T9" fmla="*/ 516 h 2568"/>
              <a:gd name="T10" fmla="*/ 741 w 1305"/>
              <a:gd name="T11" fmla="*/ 528 h 2568"/>
              <a:gd name="T12" fmla="*/ 657 w 1305"/>
              <a:gd name="T13" fmla="*/ 624 h 2568"/>
              <a:gd name="T14" fmla="*/ 453 w 1305"/>
              <a:gd name="T15" fmla="*/ 864 h 2568"/>
              <a:gd name="T16" fmla="*/ 405 w 1305"/>
              <a:gd name="T17" fmla="*/ 1044 h 2568"/>
              <a:gd name="T18" fmla="*/ 309 w 1305"/>
              <a:gd name="T19" fmla="*/ 1584 h 2568"/>
              <a:gd name="T20" fmla="*/ 189 w 1305"/>
              <a:gd name="T21" fmla="*/ 1872 h 2568"/>
              <a:gd name="T22" fmla="*/ 93 w 1305"/>
              <a:gd name="T23" fmla="*/ 2148 h 2568"/>
              <a:gd name="T24" fmla="*/ 45 w 1305"/>
              <a:gd name="T25" fmla="*/ 2256 h 2568"/>
              <a:gd name="T26" fmla="*/ 105 w 1305"/>
              <a:gd name="T27" fmla="*/ 2472 h 2568"/>
              <a:gd name="T28" fmla="*/ 357 w 1305"/>
              <a:gd name="T29" fmla="*/ 2568 h 2568"/>
              <a:gd name="T30" fmla="*/ 429 w 1305"/>
              <a:gd name="T31" fmla="*/ 2364 h 2568"/>
              <a:gd name="T32" fmla="*/ 609 w 1305"/>
              <a:gd name="T33" fmla="*/ 2064 h 2568"/>
              <a:gd name="T34" fmla="*/ 645 w 1305"/>
              <a:gd name="T35" fmla="*/ 1980 h 2568"/>
              <a:gd name="T36" fmla="*/ 741 w 1305"/>
              <a:gd name="T37" fmla="*/ 1896 h 2568"/>
              <a:gd name="T38" fmla="*/ 801 w 1305"/>
              <a:gd name="T39" fmla="*/ 1836 h 2568"/>
              <a:gd name="T40" fmla="*/ 825 w 1305"/>
              <a:gd name="T41" fmla="*/ 1608 h 2568"/>
              <a:gd name="T42" fmla="*/ 777 w 1305"/>
              <a:gd name="T43" fmla="*/ 1560 h 2568"/>
              <a:gd name="T44" fmla="*/ 741 w 1305"/>
              <a:gd name="T45" fmla="*/ 1416 h 2568"/>
              <a:gd name="T46" fmla="*/ 741 w 1305"/>
              <a:gd name="T47" fmla="*/ 1272 h 2568"/>
              <a:gd name="T48" fmla="*/ 825 w 1305"/>
              <a:gd name="T49" fmla="*/ 1452 h 2568"/>
              <a:gd name="T50" fmla="*/ 861 w 1305"/>
              <a:gd name="T51" fmla="*/ 1284 h 2568"/>
              <a:gd name="T52" fmla="*/ 801 w 1305"/>
              <a:gd name="T53" fmla="*/ 1176 h 2568"/>
              <a:gd name="T54" fmla="*/ 909 w 1305"/>
              <a:gd name="T55" fmla="*/ 1068 h 2568"/>
              <a:gd name="T56" fmla="*/ 897 w 1305"/>
              <a:gd name="T57" fmla="*/ 960 h 2568"/>
              <a:gd name="T58" fmla="*/ 1077 w 1305"/>
              <a:gd name="T59" fmla="*/ 864 h 2568"/>
              <a:gd name="T60" fmla="*/ 969 w 1305"/>
              <a:gd name="T61" fmla="*/ 876 h 2568"/>
              <a:gd name="T62" fmla="*/ 1017 w 1305"/>
              <a:gd name="T63" fmla="*/ 828 h 2568"/>
              <a:gd name="T64" fmla="*/ 1197 w 1305"/>
              <a:gd name="T65" fmla="*/ 648 h 2568"/>
              <a:gd name="T66" fmla="*/ 1125 w 1305"/>
              <a:gd name="T67" fmla="*/ 684 h 2568"/>
              <a:gd name="T68" fmla="*/ 1209 w 1305"/>
              <a:gd name="T69" fmla="*/ 324 h 2568"/>
              <a:gd name="T70" fmla="*/ 1305 w 1305"/>
              <a:gd name="T71" fmla="*/ 192 h 2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305" h="2568">
                <a:moveTo>
                  <a:pt x="1305" y="192"/>
                </a:moveTo>
                <a:cubicBezTo>
                  <a:pt x="1281" y="187"/>
                  <a:pt x="1227" y="184"/>
                  <a:pt x="1209" y="156"/>
                </a:cubicBezTo>
                <a:cubicBezTo>
                  <a:pt x="1196" y="135"/>
                  <a:pt x="1193" y="108"/>
                  <a:pt x="1185" y="84"/>
                </a:cubicBezTo>
                <a:cubicBezTo>
                  <a:pt x="1181" y="72"/>
                  <a:pt x="1185" y="52"/>
                  <a:pt x="1173" y="48"/>
                </a:cubicBezTo>
                <a:cubicBezTo>
                  <a:pt x="1134" y="35"/>
                  <a:pt x="1104" y="13"/>
                  <a:pt x="1065" y="0"/>
                </a:cubicBezTo>
                <a:cubicBezTo>
                  <a:pt x="1054" y="3"/>
                  <a:pt x="985" y="19"/>
                  <a:pt x="981" y="24"/>
                </a:cubicBezTo>
                <a:cubicBezTo>
                  <a:pt x="966" y="45"/>
                  <a:pt x="957" y="96"/>
                  <a:pt x="957" y="96"/>
                </a:cubicBezTo>
                <a:cubicBezTo>
                  <a:pt x="963" y="113"/>
                  <a:pt x="981" y="165"/>
                  <a:pt x="981" y="180"/>
                </a:cubicBezTo>
                <a:cubicBezTo>
                  <a:pt x="981" y="305"/>
                  <a:pt x="958" y="272"/>
                  <a:pt x="933" y="360"/>
                </a:cubicBezTo>
                <a:cubicBezTo>
                  <a:pt x="918" y="412"/>
                  <a:pt x="902" y="464"/>
                  <a:pt x="885" y="516"/>
                </a:cubicBezTo>
                <a:cubicBezTo>
                  <a:pt x="881" y="528"/>
                  <a:pt x="861" y="524"/>
                  <a:pt x="849" y="528"/>
                </a:cubicBezTo>
                <a:cubicBezTo>
                  <a:pt x="816" y="520"/>
                  <a:pt x="774" y="502"/>
                  <a:pt x="741" y="528"/>
                </a:cubicBezTo>
                <a:cubicBezTo>
                  <a:pt x="718" y="546"/>
                  <a:pt x="717" y="584"/>
                  <a:pt x="693" y="600"/>
                </a:cubicBezTo>
                <a:cubicBezTo>
                  <a:pt x="681" y="608"/>
                  <a:pt x="669" y="616"/>
                  <a:pt x="657" y="624"/>
                </a:cubicBezTo>
                <a:cubicBezTo>
                  <a:pt x="633" y="695"/>
                  <a:pt x="613" y="749"/>
                  <a:pt x="549" y="792"/>
                </a:cubicBezTo>
                <a:cubicBezTo>
                  <a:pt x="529" y="852"/>
                  <a:pt x="512" y="849"/>
                  <a:pt x="453" y="864"/>
                </a:cubicBezTo>
                <a:cubicBezTo>
                  <a:pt x="437" y="961"/>
                  <a:pt x="449" y="913"/>
                  <a:pt x="417" y="1008"/>
                </a:cubicBezTo>
                <a:cubicBezTo>
                  <a:pt x="413" y="1020"/>
                  <a:pt x="405" y="1044"/>
                  <a:pt x="405" y="1044"/>
                </a:cubicBezTo>
                <a:cubicBezTo>
                  <a:pt x="393" y="1127"/>
                  <a:pt x="384" y="1216"/>
                  <a:pt x="357" y="1296"/>
                </a:cubicBezTo>
                <a:cubicBezTo>
                  <a:pt x="342" y="1571"/>
                  <a:pt x="371" y="1444"/>
                  <a:pt x="309" y="1584"/>
                </a:cubicBezTo>
                <a:cubicBezTo>
                  <a:pt x="252" y="1713"/>
                  <a:pt x="315" y="1611"/>
                  <a:pt x="261" y="1692"/>
                </a:cubicBezTo>
                <a:cubicBezTo>
                  <a:pt x="246" y="1779"/>
                  <a:pt x="240" y="1796"/>
                  <a:pt x="189" y="1872"/>
                </a:cubicBezTo>
                <a:cubicBezTo>
                  <a:pt x="167" y="1905"/>
                  <a:pt x="163" y="1947"/>
                  <a:pt x="141" y="1980"/>
                </a:cubicBezTo>
                <a:cubicBezTo>
                  <a:pt x="130" y="2024"/>
                  <a:pt x="113" y="2104"/>
                  <a:pt x="93" y="2148"/>
                </a:cubicBezTo>
                <a:cubicBezTo>
                  <a:pt x="87" y="2161"/>
                  <a:pt x="75" y="2171"/>
                  <a:pt x="69" y="2184"/>
                </a:cubicBezTo>
                <a:cubicBezTo>
                  <a:pt x="59" y="2207"/>
                  <a:pt x="45" y="2256"/>
                  <a:pt x="45" y="2256"/>
                </a:cubicBezTo>
                <a:cubicBezTo>
                  <a:pt x="38" y="2331"/>
                  <a:pt x="0" y="2409"/>
                  <a:pt x="81" y="2436"/>
                </a:cubicBezTo>
                <a:cubicBezTo>
                  <a:pt x="89" y="2448"/>
                  <a:pt x="93" y="2464"/>
                  <a:pt x="105" y="2472"/>
                </a:cubicBezTo>
                <a:cubicBezTo>
                  <a:pt x="137" y="2492"/>
                  <a:pt x="177" y="2496"/>
                  <a:pt x="213" y="2508"/>
                </a:cubicBezTo>
                <a:cubicBezTo>
                  <a:pt x="264" y="2525"/>
                  <a:pt x="307" y="2551"/>
                  <a:pt x="357" y="2568"/>
                </a:cubicBezTo>
                <a:cubicBezTo>
                  <a:pt x="439" y="2547"/>
                  <a:pt x="427" y="2531"/>
                  <a:pt x="441" y="2448"/>
                </a:cubicBezTo>
                <a:cubicBezTo>
                  <a:pt x="437" y="2420"/>
                  <a:pt x="429" y="2392"/>
                  <a:pt x="429" y="2364"/>
                </a:cubicBezTo>
                <a:cubicBezTo>
                  <a:pt x="429" y="2295"/>
                  <a:pt x="500" y="2228"/>
                  <a:pt x="537" y="2172"/>
                </a:cubicBezTo>
                <a:cubicBezTo>
                  <a:pt x="561" y="2136"/>
                  <a:pt x="585" y="2100"/>
                  <a:pt x="609" y="2064"/>
                </a:cubicBezTo>
                <a:cubicBezTo>
                  <a:pt x="617" y="2052"/>
                  <a:pt x="633" y="2028"/>
                  <a:pt x="633" y="2028"/>
                </a:cubicBezTo>
                <a:cubicBezTo>
                  <a:pt x="637" y="2012"/>
                  <a:pt x="636" y="1994"/>
                  <a:pt x="645" y="1980"/>
                </a:cubicBezTo>
                <a:cubicBezTo>
                  <a:pt x="653" y="1968"/>
                  <a:pt x="671" y="1966"/>
                  <a:pt x="681" y="1956"/>
                </a:cubicBezTo>
                <a:cubicBezTo>
                  <a:pt x="761" y="1876"/>
                  <a:pt x="645" y="1960"/>
                  <a:pt x="741" y="1896"/>
                </a:cubicBezTo>
                <a:cubicBezTo>
                  <a:pt x="749" y="1884"/>
                  <a:pt x="755" y="1870"/>
                  <a:pt x="765" y="1860"/>
                </a:cubicBezTo>
                <a:cubicBezTo>
                  <a:pt x="775" y="1850"/>
                  <a:pt x="792" y="1847"/>
                  <a:pt x="801" y="1836"/>
                </a:cubicBezTo>
                <a:cubicBezTo>
                  <a:pt x="845" y="1785"/>
                  <a:pt x="845" y="1777"/>
                  <a:pt x="861" y="1728"/>
                </a:cubicBezTo>
                <a:cubicBezTo>
                  <a:pt x="804" y="1557"/>
                  <a:pt x="861" y="1735"/>
                  <a:pt x="825" y="1608"/>
                </a:cubicBezTo>
                <a:cubicBezTo>
                  <a:pt x="822" y="1596"/>
                  <a:pt x="822" y="1581"/>
                  <a:pt x="813" y="1572"/>
                </a:cubicBezTo>
                <a:cubicBezTo>
                  <a:pt x="804" y="1563"/>
                  <a:pt x="789" y="1564"/>
                  <a:pt x="777" y="1560"/>
                </a:cubicBezTo>
                <a:cubicBezTo>
                  <a:pt x="773" y="1524"/>
                  <a:pt x="774" y="1487"/>
                  <a:pt x="765" y="1452"/>
                </a:cubicBezTo>
                <a:cubicBezTo>
                  <a:pt x="762" y="1438"/>
                  <a:pt x="747" y="1429"/>
                  <a:pt x="741" y="1416"/>
                </a:cubicBezTo>
                <a:cubicBezTo>
                  <a:pt x="721" y="1375"/>
                  <a:pt x="719" y="1327"/>
                  <a:pt x="705" y="1284"/>
                </a:cubicBezTo>
                <a:cubicBezTo>
                  <a:pt x="717" y="1280"/>
                  <a:pt x="729" y="1267"/>
                  <a:pt x="741" y="1272"/>
                </a:cubicBezTo>
                <a:cubicBezTo>
                  <a:pt x="746" y="1274"/>
                  <a:pt x="797" y="1371"/>
                  <a:pt x="801" y="1380"/>
                </a:cubicBezTo>
                <a:cubicBezTo>
                  <a:pt x="811" y="1403"/>
                  <a:pt x="825" y="1452"/>
                  <a:pt x="825" y="1452"/>
                </a:cubicBezTo>
                <a:cubicBezTo>
                  <a:pt x="838" y="1413"/>
                  <a:pt x="860" y="1383"/>
                  <a:pt x="873" y="1344"/>
                </a:cubicBezTo>
                <a:cubicBezTo>
                  <a:pt x="869" y="1324"/>
                  <a:pt x="871" y="1302"/>
                  <a:pt x="861" y="1284"/>
                </a:cubicBezTo>
                <a:cubicBezTo>
                  <a:pt x="791" y="1162"/>
                  <a:pt x="850" y="1354"/>
                  <a:pt x="813" y="1224"/>
                </a:cubicBezTo>
                <a:cubicBezTo>
                  <a:pt x="808" y="1208"/>
                  <a:pt x="786" y="1182"/>
                  <a:pt x="801" y="1176"/>
                </a:cubicBezTo>
                <a:cubicBezTo>
                  <a:pt x="824" y="1167"/>
                  <a:pt x="873" y="1200"/>
                  <a:pt x="873" y="1200"/>
                </a:cubicBezTo>
                <a:cubicBezTo>
                  <a:pt x="888" y="1156"/>
                  <a:pt x="894" y="1112"/>
                  <a:pt x="909" y="1068"/>
                </a:cubicBezTo>
                <a:cubicBezTo>
                  <a:pt x="901" y="1044"/>
                  <a:pt x="877" y="1020"/>
                  <a:pt x="885" y="996"/>
                </a:cubicBezTo>
                <a:cubicBezTo>
                  <a:pt x="889" y="984"/>
                  <a:pt x="887" y="967"/>
                  <a:pt x="897" y="960"/>
                </a:cubicBezTo>
                <a:cubicBezTo>
                  <a:pt x="913" y="949"/>
                  <a:pt x="991" y="930"/>
                  <a:pt x="1017" y="924"/>
                </a:cubicBezTo>
                <a:cubicBezTo>
                  <a:pt x="1028" y="916"/>
                  <a:pt x="1082" y="888"/>
                  <a:pt x="1077" y="864"/>
                </a:cubicBezTo>
                <a:cubicBezTo>
                  <a:pt x="1074" y="850"/>
                  <a:pt x="1053" y="848"/>
                  <a:pt x="1041" y="840"/>
                </a:cubicBezTo>
                <a:cubicBezTo>
                  <a:pt x="1040" y="841"/>
                  <a:pt x="979" y="886"/>
                  <a:pt x="969" y="876"/>
                </a:cubicBezTo>
                <a:cubicBezTo>
                  <a:pt x="960" y="867"/>
                  <a:pt x="972" y="849"/>
                  <a:pt x="981" y="840"/>
                </a:cubicBezTo>
                <a:cubicBezTo>
                  <a:pt x="990" y="831"/>
                  <a:pt x="1006" y="834"/>
                  <a:pt x="1017" y="828"/>
                </a:cubicBezTo>
                <a:cubicBezTo>
                  <a:pt x="1113" y="780"/>
                  <a:pt x="1156" y="764"/>
                  <a:pt x="1209" y="684"/>
                </a:cubicBezTo>
                <a:cubicBezTo>
                  <a:pt x="1205" y="672"/>
                  <a:pt x="1209" y="651"/>
                  <a:pt x="1197" y="648"/>
                </a:cubicBezTo>
                <a:cubicBezTo>
                  <a:pt x="1183" y="645"/>
                  <a:pt x="1174" y="666"/>
                  <a:pt x="1161" y="672"/>
                </a:cubicBezTo>
                <a:cubicBezTo>
                  <a:pt x="1150" y="678"/>
                  <a:pt x="1137" y="680"/>
                  <a:pt x="1125" y="684"/>
                </a:cubicBezTo>
                <a:cubicBezTo>
                  <a:pt x="1059" y="584"/>
                  <a:pt x="1085" y="427"/>
                  <a:pt x="1185" y="360"/>
                </a:cubicBezTo>
                <a:cubicBezTo>
                  <a:pt x="1193" y="348"/>
                  <a:pt x="1199" y="334"/>
                  <a:pt x="1209" y="324"/>
                </a:cubicBezTo>
                <a:cubicBezTo>
                  <a:pt x="1219" y="314"/>
                  <a:pt x="1237" y="312"/>
                  <a:pt x="1245" y="300"/>
                </a:cubicBezTo>
                <a:cubicBezTo>
                  <a:pt x="1257" y="282"/>
                  <a:pt x="1265" y="192"/>
                  <a:pt x="1305" y="192"/>
                </a:cubicBezTo>
                <a:close/>
              </a:path>
            </a:pathLst>
          </a:custGeom>
          <a:solidFill>
            <a:srgbClr val="FFCC00"/>
          </a:solidFill>
          <a:ln w="76200" cmpd="sng">
            <a:solidFill>
              <a:srgbClr val="3399FF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Freeform 6"/>
          <p:cNvSpPr/>
          <p:nvPr/>
        </p:nvSpPr>
        <p:spPr bwMode="auto">
          <a:xfrm>
            <a:off x="6229350" y="1112838"/>
            <a:ext cx="3940175" cy="4267200"/>
          </a:xfrm>
          <a:custGeom>
            <a:avLst/>
            <a:gdLst>
              <a:gd name="T0" fmla="*/ 2412 w 2482"/>
              <a:gd name="T1" fmla="*/ 192 h 2688"/>
              <a:gd name="T2" fmla="*/ 2256 w 2482"/>
              <a:gd name="T3" fmla="*/ 0 h 2688"/>
              <a:gd name="T4" fmla="*/ 2148 w 2482"/>
              <a:gd name="T5" fmla="*/ 96 h 2688"/>
              <a:gd name="T6" fmla="*/ 2112 w 2482"/>
              <a:gd name="T7" fmla="*/ 324 h 2688"/>
              <a:gd name="T8" fmla="*/ 2004 w 2482"/>
              <a:gd name="T9" fmla="*/ 420 h 2688"/>
              <a:gd name="T10" fmla="*/ 1788 w 2482"/>
              <a:gd name="T11" fmla="*/ 528 h 2688"/>
              <a:gd name="T12" fmla="*/ 1620 w 2482"/>
              <a:gd name="T13" fmla="*/ 720 h 2688"/>
              <a:gd name="T14" fmla="*/ 1488 w 2482"/>
              <a:gd name="T15" fmla="*/ 912 h 2688"/>
              <a:gd name="T16" fmla="*/ 1176 w 2482"/>
              <a:gd name="T17" fmla="*/ 1080 h 2688"/>
              <a:gd name="T18" fmla="*/ 1200 w 2482"/>
              <a:gd name="T19" fmla="*/ 972 h 2688"/>
              <a:gd name="T20" fmla="*/ 1104 w 2482"/>
              <a:gd name="T21" fmla="*/ 612 h 2688"/>
              <a:gd name="T22" fmla="*/ 912 w 2482"/>
              <a:gd name="T23" fmla="*/ 468 h 2688"/>
              <a:gd name="T24" fmla="*/ 732 w 2482"/>
              <a:gd name="T25" fmla="*/ 372 h 2688"/>
              <a:gd name="T26" fmla="*/ 156 w 2482"/>
              <a:gd name="T27" fmla="*/ 276 h 2688"/>
              <a:gd name="T28" fmla="*/ 24 w 2482"/>
              <a:gd name="T29" fmla="*/ 240 h 2688"/>
              <a:gd name="T30" fmla="*/ 48 w 2482"/>
              <a:gd name="T31" fmla="*/ 456 h 2688"/>
              <a:gd name="T32" fmla="*/ 12 w 2482"/>
              <a:gd name="T33" fmla="*/ 528 h 2688"/>
              <a:gd name="T34" fmla="*/ 156 w 2482"/>
              <a:gd name="T35" fmla="*/ 516 h 2688"/>
              <a:gd name="T36" fmla="*/ 156 w 2482"/>
              <a:gd name="T37" fmla="*/ 768 h 2688"/>
              <a:gd name="T38" fmla="*/ 264 w 2482"/>
              <a:gd name="T39" fmla="*/ 852 h 2688"/>
              <a:gd name="T40" fmla="*/ 384 w 2482"/>
              <a:gd name="T41" fmla="*/ 936 h 2688"/>
              <a:gd name="T42" fmla="*/ 456 w 2482"/>
              <a:gd name="T43" fmla="*/ 1320 h 2688"/>
              <a:gd name="T44" fmla="*/ 516 w 2482"/>
              <a:gd name="T45" fmla="*/ 1608 h 2688"/>
              <a:gd name="T46" fmla="*/ 624 w 2482"/>
              <a:gd name="T47" fmla="*/ 1752 h 2688"/>
              <a:gd name="T48" fmla="*/ 660 w 2482"/>
              <a:gd name="T49" fmla="*/ 1824 h 2688"/>
              <a:gd name="T50" fmla="*/ 564 w 2482"/>
              <a:gd name="T51" fmla="*/ 2220 h 2688"/>
              <a:gd name="T52" fmla="*/ 552 w 2482"/>
              <a:gd name="T53" fmla="*/ 2592 h 2688"/>
              <a:gd name="T54" fmla="*/ 516 w 2482"/>
              <a:gd name="T55" fmla="*/ 2664 h 2688"/>
              <a:gd name="T56" fmla="*/ 1092 w 2482"/>
              <a:gd name="T57" fmla="*/ 2604 h 2688"/>
              <a:gd name="T58" fmla="*/ 1572 w 2482"/>
              <a:gd name="T59" fmla="*/ 2424 h 2688"/>
              <a:gd name="T60" fmla="*/ 1788 w 2482"/>
              <a:gd name="T61" fmla="*/ 2088 h 2688"/>
              <a:gd name="T62" fmla="*/ 1932 w 2482"/>
              <a:gd name="T63" fmla="*/ 1908 h 2688"/>
              <a:gd name="T64" fmla="*/ 2028 w 2482"/>
              <a:gd name="T65" fmla="*/ 1764 h 2688"/>
              <a:gd name="T66" fmla="*/ 1944 w 2482"/>
              <a:gd name="T67" fmla="*/ 1524 h 2688"/>
              <a:gd name="T68" fmla="*/ 1896 w 2482"/>
              <a:gd name="T69" fmla="*/ 1380 h 2688"/>
              <a:gd name="T70" fmla="*/ 1944 w 2482"/>
              <a:gd name="T71" fmla="*/ 1356 h 2688"/>
              <a:gd name="T72" fmla="*/ 1992 w 2482"/>
              <a:gd name="T73" fmla="*/ 1308 h 2688"/>
              <a:gd name="T74" fmla="*/ 2016 w 2482"/>
              <a:gd name="T75" fmla="*/ 1188 h 2688"/>
              <a:gd name="T76" fmla="*/ 2040 w 2482"/>
              <a:gd name="T77" fmla="*/ 1020 h 2688"/>
              <a:gd name="T78" fmla="*/ 2136 w 2482"/>
              <a:gd name="T79" fmla="*/ 900 h 2688"/>
              <a:gd name="T80" fmla="*/ 2196 w 2482"/>
              <a:gd name="T81" fmla="*/ 852 h 2688"/>
              <a:gd name="T82" fmla="*/ 2268 w 2482"/>
              <a:gd name="T83" fmla="*/ 816 h 2688"/>
              <a:gd name="T84" fmla="*/ 2364 w 2482"/>
              <a:gd name="T85" fmla="*/ 732 h 2688"/>
              <a:gd name="T86" fmla="*/ 2280 w 2482"/>
              <a:gd name="T87" fmla="*/ 456 h 2688"/>
              <a:gd name="T88" fmla="*/ 2436 w 2482"/>
              <a:gd name="T89" fmla="*/ 288 h 2688"/>
              <a:gd name="T90" fmla="*/ 2448 w 2482"/>
              <a:gd name="T91" fmla="*/ 204 h 2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482" h="2688">
                <a:moveTo>
                  <a:pt x="2448" y="204"/>
                </a:moveTo>
                <a:cubicBezTo>
                  <a:pt x="2436" y="200"/>
                  <a:pt x="2422" y="200"/>
                  <a:pt x="2412" y="192"/>
                </a:cubicBezTo>
                <a:cubicBezTo>
                  <a:pt x="2366" y="155"/>
                  <a:pt x="2387" y="93"/>
                  <a:pt x="2364" y="48"/>
                </a:cubicBezTo>
                <a:cubicBezTo>
                  <a:pt x="2346" y="13"/>
                  <a:pt x="2256" y="0"/>
                  <a:pt x="2256" y="0"/>
                </a:cubicBezTo>
                <a:cubicBezTo>
                  <a:pt x="2245" y="3"/>
                  <a:pt x="2176" y="19"/>
                  <a:pt x="2172" y="24"/>
                </a:cubicBezTo>
                <a:cubicBezTo>
                  <a:pt x="2157" y="45"/>
                  <a:pt x="2156" y="72"/>
                  <a:pt x="2148" y="96"/>
                </a:cubicBezTo>
                <a:cubicBezTo>
                  <a:pt x="2144" y="108"/>
                  <a:pt x="2136" y="132"/>
                  <a:pt x="2136" y="132"/>
                </a:cubicBezTo>
                <a:cubicBezTo>
                  <a:pt x="2154" y="204"/>
                  <a:pt x="2135" y="254"/>
                  <a:pt x="2112" y="324"/>
                </a:cubicBezTo>
                <a:cubicBezTo>
                  <a:pt x="2110" y="330"/>
                  <a:pt x="2039" y="377"/>
                  <a:pt x="2028" y="384"/>
                </a:cubicBezTo>
                <a:cubicBezTo>
                  <a:pt x="2020" y="396"/>
                  <a:pt x="2016" y="412"/>
                  <a:pt x="2004" y="420"/>
                </a:cubicBezTo>
                <a:cubicBezTo>
                  <a:pt x="1969" y="442"/>
                  <a:pt x="1902" y="454"/>
                  <a:pt x="1860" y="468"/>
                </a:cubicBezTo>
                <a:cubicBezTo>
                  <a:pt x="1835" y="476"/>
                  <a:pt x="1805" y="511"/>
                  <a:pt x="1788" y="528"/>
                </a:cubicBezTo>
                <a:cubicBezTo>
                  <a:pt x="1767" y="611"/>
                  <a:pt x="1769" y="618"/>
                  <a:pt x="1704" y="672"/>
                </a:cubicBezTo>
                <a:cubicBezTo>
                  <a:pt x="1643" y="723"/>
                  <a:pt x="1698" y="701"/>
                  <a:pt x="1620" y="720"/>
                </a:cubicBezTo>
                <a:cubicBezTo>
                  <a:pt x="1574" y="751"/>
                  <a:pt x="1545" y="757"/>
                  <a:pt x="1524" y="804"/>
                </a:cubicBezTo>
                <a:cubicBezTo>
                  <a:pt x="1509" y="839"/>
                  <a:pt x="1509" y="880"/>
                  <a:pt x="1488" y="912"/>
                </a:cubicBezTo>
                <a:cubicBezTo>
                  <a:pt x="1421" y="1012"/>
                  <a:pt x="1364" y="1063"/>
                  <a:pt x="1248" y="1092"/>
                </a:cubicBezTo>
                <a:cubicBezTo>
                  <a:pt x="1224" y="1088"/>
                  <a:pt x="1195" y="1095"/>
                  <a:pt x="1176" y="1080"/>
                </a:cubicBezTo>
                <a:cubicBezTo>
                  <a:pt x="1166" y="1072"/>
                  <a:pt x="1185" y="1056"/>
                  <a:pt x="1188" y="1044"/>
                </a:cubicBezTo>
                <a:cubicBezTo>
                  <a:pt x="1193" y="1020"/>
                  <a:pt x="1195" y="996"/>
                  <a:pt x="1200" y="972"/>
                </a:cubicBezTo>
                <a:cubicBezTo>
                  <a:pt x="1207" y="940"/>
                  <a:pt x="1224" y="876"/>
                  <a:pt x="1224" y="876"/>
                </a:cubicBezTo>
                <a:cubicBezTo>
                  <a:pt x="1214" y="785"/>
                  <a:pt x="1209" y="647"/>
                  <a:pt x="1104" y="612"/>
                </a:cubicBezTo>
                <a:cubicBezTo>
                  <a:pt x="1076" y="570"/>
                  <a:pt x="1056" y="556"/>
                  <a:pt x="1008" y="540"/>
                </a:cubicBezTo>
                <a:cubicBezTo>
                  <a:pt x="976" y="492"/>
                  <a:pt x="959" y="499"/>
                  <a:pt x="912" y="468"/>
                </a:cubicBezTo>
                <a:cubicBezTo>
                  <a:pt x="877" y="415"/>
                  <a:pt x="829" y="416"/>
                  <a:pt x="768" y="396"/>
                </a:cubicBezTo>
                <a:cubicBezTo>
                  <a:pt x="754" y="391"/>
                  <a:pt x="746" y="374"/>
                  <a:pt x="732" y="372"/>
                </a:cubicBezTo>
                <a:cubicBezTo>
                  <a:pt x="578" y="346"/>
                  <a:pt x="420" y="355"/>
                  <a:pt x="264" y="348"/>
                </a:cubicBezTo>
                <a:cubicBezTo>
                  <a:pt x="220" y="333"/>
                  <a:pt x="185" y="314"/>
                  <a:pt x="156" y="276"/>
                </a:cubicBezTo>
                <a:cubicBezTo>
                  <a:pt x="89" y="189"/>
                  <a:pt x="141" y="215"/>
                  <a:pt x="72" y="192"/>
                </a:cubicBezTo>
                <a:cubicBezTo>
                  <a:pt x="45" y="201"/>
                  <a:pt x="19" y="199"/>
                  <a:pt x="24" y="240"/>
                </a:cubicBezTo>
                <a:cubicBezTo>
                  <a:pt x="27" y="265"/>
                  <a:pt x="48" y="312"/>
                  <a:pt x="48" y="312"/>
                </a:cubicBezTo>
                <a:cubicBezTo>
                  <a:pt x="55" y="378"/>
                  <a:pt x="74" y="405"/>
                  <a:pt x="48" y="456"/>
                </a:cubicBezTo>
                <a:cubicBezTo>
                  <a:pt x="42" y="469"/>
                  <a:pt x="30" y="479"/>
                  <a:pt x="24" y="492"/>
                </a:cubicBezTo>
                <a:cubicBezTo>
                  <a:pt x="18" y="503"/>
                  <a:pt x="0" y="526"/>
                  <a:pt x="12" y="528"/>
                </a:cubicBezTo>
                <a:cubicBezTo>
                  <a:pt x="37" y="533"/>
                  <a:pt x="84" y="504"/>
                  <a:pt x="84" y="504"/>
                </a:cubicBezTo>
                <a:cubicBezTo>
                  <a:pt x="108" y="508"/>
                  <a:pt x="134" y="505"/>
                  <a:pt x="156" y="516"/>
                </a:cubicBezTo>
                <a:cubicBezTo>
                  <a:pt x="213" y="544"/>
                  <a:pt x="144" y="623"/>
                  <a:pt x="132" y="660"/>
                </a:cubicBezTo>
                <a:cubicBezTo>
                  <a:pt x="138" y="696"/>
                  <a:pt x="130" y="742"/>
                  <a:pt x="156" y="768"/>
                </a:cubicBezTo>
                <a:cubicBezTo>
                  <a:pt x="176" y="788"/>
                  <a:pt x="204" y="800"/>
                  <a:pt x="228" y="816"/>
                </a:cubicBezTo>
                <a:cubicBezTo>
                  <a:pt x="242" y="825"/>
                  <a:pt x="250" y="843"/>
                  <a:pt x="264" y="852"/>
                </a:cubicBezTo>
                <a:cubicBezTo>
                  <a:pt x="275" y="859"/>
                  <a:pt x="288" y="860"/>
                  <a:pt x="300" y="864"/>
                </a:cubicBezTo>
                <a:cubicBezTo>
                  <a:pt x="319" y="922"/>
                  <a:pt x="333" y="902"/>
                  <a:pt x="384" y="936"/>
                </a:cubicBezTo>
                <a:cubicBezTo>
                  <a:pt x="416" y="1033"/>
                  <a:pt x="471" y="1109"/>
                  <a:pt x="516" y="1200"/>
                </a:cubicBezTo>
                <a:cubicBezTo>
                  <a:pt x="489" y="1310"/>
                  <a:pt x="519" y="1278"/>
                  <a:pt x="456" y="1320"/>
                </a:cubicBezTo>
                <a:cubicBezTo>
                  <a:pt x="460" y="1392"/>
                  <a:pt x="453" y="1465"/>
                  <a:pt x="468" y="1536"/>
                </a:cubicBezTo>
                <a:cubicBezTo>
                  <a:pt x="474" y="1564"/>
                  <a:pt x="500" y="1584"/>
                  <a:pt x="516" y="1608"/>
                </a:cubicBezTo>
                <a:cubicBezTo>
                  <a:pt x="523" y="1619"/>
                  <a:pt x="522" y="1633"/>
                  <a:pt x="528" y="1644"/>
                </a:cubicBezTo>
                <a:cubicBezTo>
                  <a:pt x="550" y="1687"/>
                  <a:pt x="624" y="1752"/>
                  <a:pt x="624" y="1752"/>
                </a:cubicBezTo>
                <a:cubicBezTo>
                  <a:pt x="628" y="1764"/>
                  <a:pt x="630" y="1777"/>
                  <a:pt x="636" y="1788"/>
                </a:cubicBezTo>
                <a:cubicBezTo>
                  <a:pt x="642" y="1801"/>
                  <a:pt x="654" y="1811"/>
                  <a:pt x="660" y="1824"/>
                </a:cubicBezTo>
                <a:cubicBezTo>
                  <a:pt x="670" y="1847"/>
                  <a:pt x="684" y="1896"/>
                  <a:pt x="684" y="1896"/>
                </a:cubicBezTo>
                <a:cubicBezTo>
                  <a:pt x="671" y="2074"/>
                  <a:pt x="682" y="2102"/>
                  <a:pt x="564" y="2220"/>
                </a:cubicBezTo>
                <a:cubicBezTo>
                  <a:pt x="538" y="2298"/>
                  <a:pt x="476" y="2435"/>
                  <a:pt x="588" y="2472"/>
                </a:cubicBezTo>
                <a:cubicBezTo>
                  <a:pt x="607" y="2529"/>
                  <a:pt x="594" y="2550"/>
                  <a:pt x="552" y="2592"/>
                </a:cubicBezTo>
                <a:cubicBezTo>
                  <a:pt x="548" y="2604"/>
                  <a:pt x="546" y="2617"/>
                  <a:pt x="540" y="2628"/>
                </a:cubicBezTo>
                <a:cubicBezTo>
                  <a:pt x="534" y="2641"/>
                  <a:pt x="513" y="2650"/>
                  <a:pt x="516" y="2664"/>
                </a:cubicBezTo>
                <a:cubicBezTo>
                  <a:pt x="519" y="2678"/>
                  <a:pt x="540" y="2680"/>
                  <a:pt x="552" y="2688"/>
                </a:cubicBezTo>
                <a:cubicBezTo>
                  <a:pt x="708" y="2636"/>
                  <a:pt x="926" y="2619"/>
                  <a:pt x="1092" y="2604"/>
                </a:cubicBezTo>
                <a:cubicBezTo>
                  <a:pt x="1259" y="2618"/>
                  <a:pt x="1434" y="2622"/>
                  <a:pt x="1596" y="2568"/>
                </a:cubicBezTo>
                <a:cubicBezTo>
                  <a:pt x="1615" y="2512"/>
                  <a:pt x="1604" y="2472"/>
                  <a:pt x="1572" y="2424"/>
                </a:cubicBezTo>
                <a:cubicBezTo>
                  <a:pt x="1597" y="2350"/>
                  <a:pt x="1625" y="2258"/>
                  <a:pt x="1704" y="2232"/>
                </a:cubicBezTo>
                <a:cubicBezTo>
                  <a:pt x="1736" y="2184"/>
                  <a:pt x="1755" y="2138"/>
                  <a:pt x="1788" y="2088"/>
                </a:cubicBezTo>
                <a:cubicBezTo>
                  <a:pt x="1816" y="2045"/>
                  <a:pt x="1822" y="1982"/>
                  <a:pt x="1860" y="1944"/>
                </a:cubicBezTo>
                <a:cubicBezTo>
                  <a:pt x="1883" y="1921"/>
                  <a:pt x="1903" y="1918"/>
                  <a:pt x="1932" y="1908"/>
                </a:cubicBezTo>
                <a:cubicBezTo>
                  <a:pt x="1944" y="1889"/>
                  <a:pt x="1986" y="1827"/>
                  <a:pt x="2004" y="1800"/>
                </a:cubicBezTo>
                <a:cubicBezTo>
                  <a:pt x="2012" y="1788"/>
                  <a:pt x="2028" y="1764"/>
                  <a:pt x="2028" y="1764"/>
                </a:cubicBezTo>
                <a:cubicBezTo>
                  <a:pt x="2017" y="1711"/>
                  <a:pt x="1999" y="1606"/>
                  <a:pt x="1968" y="1560"/>
                </a:cubicBezTo>
                <a:cubicBezTo>
                  <a:pt x="1960" y="1548"/>
                  <a:pt x="1950" y="1537"/>
                  <a:pt x="1944" y="1524"/>
                </a:cubicBezTo>
                <a:cubicBezTo>
                  <a:pt x="1929" y="1489"/>
                  <a:pt x="1920" y="1452"/>
                  <a:pt x="1908" y="1416"/>
                </a:cubicBezTo>
                <a:cubicBezTo>
                  <a:pt x="1904" y="1404"/>
                  <a:pt x="1896" y="1380"/>
                  <a:pt x="1896" y="1380"/>
                </a:cubicBezTo>
                <a:cubicBezTo>
                  <a:pt x="1900" y="1364"/>
                  <a:pt x="1893" y="1339"/>
                  <a:pt x="1908" y="1332"/>
                </a:cubicBezTo>
                <a:cubicBezTo>
                  <a:pt x="1921" y="1326"/>
                  <a:pt x="1935" y="1345"/>
                  <a:pt x="1944" y="1356"/>
                </a:cubicBezTo>
                <a:cubicBezTo>
                  <a:pt x="2042" y="1468"/>
                  <a:pt x="1947" y="1398"/>
                  <a:pt x="2028" y="1452"/>
                </a:cubicBezTo>
                <a:cubicBezTo>
                  <a:pt x="2049" y="1389"/>
                  <a:pt x="2068" y="1333"/>
                  <a:pt x="1992" y="1308"/>
                </a:cubicBezTo>
                <a:cubicBezTo>
                  <a:pt x="1984" y="1284"/>
                  <a:pt x="1950" y="1230"/>
                  <a:pt x="1980" y="1200"/>
                </a:cubicBezTo>
                <a:cubicBezTo>
                  <a:pt x="1989" y="1191"/>
                  <a:pt x="2005" y="1194"/>
                  <a:pt x="2016" y="1188"/>
                </a:cubicBezTo>
                <a:cubicBezTo>
                  <a:pt x="2029" y="1182"/>
                  <a:pt x="2040" y="1172"/>
                  <a:pt x="2052" y="1164"/>
                </a:cubicBezTo>
                <a:cubicBezTo>
                  <a:pt x="2080" y="1079"/>
                  <a:pt x="2089" y="1094"/>
                  <a:pt x="2040" y="1020"/>
                </a:cubicBezTo>
                <a:cubicBezTo>
                  <a:pt x="2084" y="954"/>
                  <a:pt x="2125" y="972"/>
                  <a:pt x="2196" y="948"/>
                </a:cubicBezTo>
                <a:cubicBezTo>
                  <a:pt x="2248" y="870"/>
                  <a:pt x="2211" y="950"/>
                  <a:pt x="2136" y="900"/>
                </a:cubicBezTo>
                <a:cubicBezTo>
                  <a:pt x="2125" y="893"/>
                  <a:pt x="2138" y="872"/>
                  <a:pt x="2148" y="864"/>
                </a:cubicBezTo>
                <a:cubicBezTo>
                  <a:pt x="2161" y="854"/>
                  <a:pt x="2180" y="856"/>
                  <a:pt x="2196" y="852"/>
                </a:cubicBezTo>
                <a:cubicBezTo>
                  <a:pt x="2208" y="844"/>
                  <a:pt x="2219" y="834"/>
                  <a:pt x="2232" y="828"/>
                </a:cubicBezTo>
                <a:cubicBezTo>
                  <a:pt x="2243" y="822"/>
                  <a:pt x="2257" y="822"/>
                  <a:pt x="2268" y="816"/>
                </a:cubicBezTo>
                <a:cubicBezTo>
                  <a:pt x="2293" y="802"/>
                  <a:pt x="2340" y="768"/>
                  <a:pt x="2340" y="768"/>
                </a:cubicBezTo>
                <a:cubicBezTo>
                  <a:pt x="2348" y="756"/>
                  <a:pt x="2364" y="746"/>
                  <a:pt x="2364" y="732"/>
                </a:cubicBezTo>
                <a:cubicBezTo>
                  <a:pt x="2364" y="696"/>
                  <a:pt x="2326" y="691"/>
                  <a:pt x="2304" y="684"/>
                </a:cubicBezTo>
                <a:cubicBezTo>
                  <a:pt x="2265" y="625"/>
                  <a:pt x="2249" y="523"/>
                  <a:pt x="2280" y="456"/>
                </a:cubicBezTo>
                <a:cubicBezTo>
                  <a:pt x="2283" y="449"/>
                  <a:pt x="2393" y="337"/>
                  <a:pt x="2412" y="324"/>
                </a:cubicBezTo>
                <a:cubicBezTo>
                  <a:pt x="2420" y="312"/>
                  <a:pt x="2426" y="298"/>
                  <a:pt x="2436" y="288"/>
                </a:cubicBezTo>
                <a:cubicBezTo>
                  <a:pt x="2446" y="278"/>
                  <a:pt x="2467" y="278"/>
                  <a:pt x="2472" y="264"/>
                </a:cubicBezTo>
                <a:cubicBezTo>
                  <a:pt x="2482" y="234"/>
                  <a:pt x="2464" y="220"/>
                  <a:pt x="2448" y="204"/>
                </a:cubicBezTo>
                <a:close/>
              </a:path>
            </a:pathLst>
          </a:custGeom>
          <a:solidFill>
            <a:srgbClr val="FF3300"/>
          </a:solidFill>
          <a:ln w="76200" cap="flat" cmpd="sng">
            <a:solidFill>
              <a:srgbClr val="3399FF"/>
            </a:solidFill>
            <a:prstDash val="solid"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" name="Freeform 8"/>
          <p:cNvSpPr/>
          <p:nvPr/>
        </p:nvSpPr>
        <p:spPr bwMode="auto">
          <a:xfrm>
            <a:off x="3681413" y="1411288"/>
            <a:ext cx="3803650" cy="4395788"/>
          </a:xfrm>
          <a:custGeom>
            <a:avLst/>
            <a:gdLst>
              <a:gd name="T0" fmla="*/ 1569 w 2396"/>
              <a:gd name="T1" fmla="*/ 460 h 2769"/>
              <a:gd name="T2" fmla="*/ 1413 w 2396"/>
              <a:gd name="T3" fmla="*/ 508 h 2769"/>
              <a:gd name="T4" fmla="*/ 1341 w 2396"/>
              <a:gd name="T5" fmla="*/ 328 h 2769"/>
              <a:gd name="T6" fmla="*/ 1257 w 2396"/>
              <a:gd name="T7" fmla="*/ 268 h 2769"/>
              <a:gd name="T8" fmla="*/ 1017 w 2396"/>
              <a:gd name="T9" fmla="*/ 196 h 2769"/>
              <a:gd name="T10" fmla="*/ 681 w 2396"/>
              <a:gd name="T11" fmla="*/ 100 h 2769"/>
              <a:gd name="T12" fmla="*/ 201 w 2396"/>
              <a:gd name="T13" fmla="*/ 16 h 2769"/>
              <a:gd name="T14" fmla="*/ 69 w 2396"/>
              <a:gd name="T15" fmla="*/ 16 h 2769"/>
              <a:gd name="T16" fmla="*/ 45 w 2396"/>
              <a:gd name="T17" fmla="*/ 172 h 2769"/>
              <a:gd name="T18" fmla="*/ 129 w 2396"/>
              <a:gd name="T19" fmla="*/ 412 h 2769"/>
              <a:gd name="T20" fmla="*/ 21 w 2396"/>
              <a:gd name="T21" fmla="*/ 460 h 2769"/>
              <a:gd name="T22" fmla="*/ 93 w 2396"/>
              <a:gd name="T23" fmla="*/ 568 h 2769"/>
              <a:gd name="T24" fmla="*/ 261 w 2396"/>
              <a:gd name="T25" fmla="*/ 664 h 2769"/>
              <a:gd name="T26" fmla="*/ 441 w 2396"/>
              <a:gd name="T27" fmla="*/ 940 h 2769"/>
              <a:gd name="T28" fmla="*/ 573 w 2396"/>
              <a:gd name="T29" fmla="*/ 1276 h 2769"/>
              <a:gd name="T30" fmla="*/ 705 w 2396"/>
              <a:gd name="T31" fmla="*/ 1504 h 2769"/>
              <a:gd name="T32" fmla="*/ 1149 w 2396"/>
              <a:gd name="T33" fmla="*/ 1612 h 2769"/>
              <a:gd name="T34" fmla="*/ 1197 w 2396"/>
              <a:gd name="T35" fmla="*/ 2008 h 2769"/>
              <a:gd name="T36" fmla="*/ 1485 w 2396"/>
              <a:gd name="T37" fmla="*/ 2140 h 2769"/>
              <a:gd name="T38" fmla="*/ 1821 w 2396"/>
              <a:gd name="T39" fmla="*/ 2332 h 2769"/>
              <a:gd name="T40" fmla="*/ 1977 w 2396"/>
              <a:gd name="T41" fmla="*/ 2668 h 2769"/>
              <a:gd name="T42" fmla="*/ 2169 w 2396"/>
              <a:gd name="T43" fmla="*/ 2704 h 2769"/>
              <a:gd name="T44" fmla="*/ 2361 w 2396"/>
              <a:gd name="T45" fmla="*/ 2764 h 2769"/>
              <a:gd name="T46" fmla="*/ 2337 w 2396"/>
              <a:gd name="T47" fmla="*/ 2656 h 2769"/>
              <a:gd name="T48" fmla="*/ 2253 w 2396"/>
              <a:gd name="T49" fmla="*/ 2572 h 2769"/>
              <a:gd name="T50" fmla="*/ 2301 w 2396"/>
              <a:gd name="T51" fmla="*/ 2452 h 2769"/>
              <a:gd name="T52" fmla="*/ 2169 w 2396"/>
              <a:gd name="T53" fmla="*/ 2380 h 2769"/>
              <a:gd name="T54" fmla="*/ 2121 w 2396"/>
              <a:gd name="T55" fmla="*/ 2188 h 2769"/>
              <a:gd name="T56" fmla="*/ 2265 w 2396"/>
              <a:gd name="T57" fmla="*/ 1888 h 2769"/>
              <a:gd name="T58" fmla="*/ 2157 w 2396"/>
              <a:gd name="T59" fmla="*/ 1492 h 2769"/>
              <a:gd name="T60" fmla="*/ 2049 w 2396"/>
              <a:gd name="T61" fmla="*/ 1240 h 2769"/>
              <a:gd name="T62" fmla="*/ 2085 w 2396"/>
              <a:gd name="T63" fmla="*/ 1084 h 2769"/>
              <a:gd name="T64" fmla="*/ 2037 w 2396"/>
              <a:gd name="T65" fmla="*/ 892 h 2769"/>
              <a:gd name="T66" fmla="*/ 1953 w 2396"/>
              <a:gd name="T67" fmla="*/ 772 h 2769"/>
              <a:gd name="T68" fmla="*/ 1833 w 2396"/>
              <a:gd name="T69" fmla="*/ 652 h 2769"/>
              <a:gd name="T70" fmla="*/ 1749 w 2396"/>
              <a:gd name="T71" fmla="*/ 484 h 2769"/>
              <a:gd name="T72" fmla="*/ 1761 w 2396"/>
              <a:gd name="T73" fmla="*/ 340 h 2769"/>
              <a:gd name="T74" fmla="*/ 1617 w 2396"/>
              <a:gd name="T75" fmla="*/ 340 h 2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396" h="2769">
                <a:moveTo>
                  <a:pt x="1617" y="340"/>
                </a:moveTo>
                <a:cubicBezTo>
                  <a:pt x="1611" y="362"/>
                  <a:pt x="1583" y="442"/>
                  <a:pt x="1569" y="460"/>
                </a:cubicBezTo>
                <a:cubicBezTo>
                  <a:pt x="1546" y="488"/>
                  <a:pt x="1491" y="500"/>
                  <a:pt x="1461" y="520"/>
                </a:cubicBezTo>
                <a:cubicBezTo>
                  <a:pt x="1445" y="516"/>
                  <a:pt x="1424" y="521"/>
                  <a:pt x="1413" y="508"/>
                </a:cubicBezTo>
                <a:cubicBezTo>
                  <a:pt x="1397" y="489"/>
                  <a:pt x="1397" y="460"/>
                  <a:pt x="1389" y="436"/>
                </a:cubicBezTo>
                <a:cubicBezTo>
                  <a:pt x="1375" y="394"/>
                  <a:pt x="1360" y="367"/>
                  <a:pt x="1341" y="328"/>
                </a:cubicBezTo>
                <a:cubicBezTo>
                  <a:pt x="1335" y="317"/>
                  <a:pt x="1339" y="299"/>
                  <a:pt x="1329" y="292"/>
                </a:cubicBezTo>
                <a:cubicBezTo>
                  <a:pt x="1308" y="277"/>
                  <a:pt x="1257" y="268"/>
                  <a:pt x="1257" y="268"/>
                </a:cubicBezTo>
                <a:cubicBezTo>
                  <a:pt x="1202" y="282"/>
                  <a:pt x="1167" y="274"/>
                  <a:pt x="1113" y="256"/>
                </a:cubicBezTo>
                <a:cubicBezTo>
                  <a:pt x="1075" y="199"/>
                  <a:pt x="1103" y="225"/>
                  <a:pt x="1017" y="196"/>
                </a:cubicBezTo>
                <a:cubicBezTo>
                  <a:pt x="990" y="187"/>
                  <a:pt x="972" y="157"/>
                  <a:pt x="945" y="148"/>
                </a:cubicBezTo>
                <a:cubicBezTo>
                  <a:pt x="831" y="110"/>
                  <a:pt x="819" y="111"/>
                  <a:pt x="681" y="100"/>
                </a:cubicBezTo>
                <a:cubicBezTo>
                  <a:pt x="543" y="77"/>
                  <a:pt x="415" y="51"/>
                  <a:pt x="273" y="40"/>
                </a:cubicBezTo>
                <a:cubicBezTo>
                  <a:pt x="249" y="32"/>
                  <a:pt x="225" y="24"/>
                  <a:pt x="201" y="16"/>
                </a:cubicBezTo>
                <a:cubicBezTo>
                  <a:pt x="189" y="12"/>
                  <a:pt x="165" y="4"/>
                  <a:pt x="165" y="4"/>
                </a:cubicBezTo>
                <a:cubicBezTo>
                  <a:pt x="133" y="8"/>
                  <a:pt x="97" y="0"/>
                  <a:pt x="69" y="16"/>
                </a:cubicBezTo>
                <a:cubicBezTo>
                  <a:pt x="55" y="24"/>
                  <a:pt x="60" y="48"/>
                  <a:pt x="57" y="64"/>
                </a:cubicBezTo>
                <a:cubicBezTo>
                  <a:pt x="51" y="100"/>
                  <a:pt x="49" y="136"/>
                  <a:pt x="45" y="172"/>
                </a:cubicBezTo>
                <a:cubicBezTo>
                  <a:pt x="59" y="226"/>
                  <a:pt x="86" y="258"/>
                  <a:pt x="117" y="304"/>
                </a:cubicBezTo>
                <a:cubicBezTo>
                  <a:pt x="121" y="340"/>
                  <a:pt x="135" y="376"/>
                  <a:pt x="129" y="412"/>
                </a:cubicBezTo>
                <a:cubicBezTo>
                  <a:pt x="126" y="426"/>
                  <a:pt x="106" y="430"/>
                  <a:pt x="93" y="436"/>
                </a:cubicBezTo>
                <a:cubicBezTo>
                  <a:pt x="70" y="446"/>
                  <a:pt x="21" y="460"/>
                  <a:pt x="21" y="460"/>
                </a:cubicBezTo>
                <a:cubicBezTo>
                  <a:pt x="0" y="524"/>
                  <a:pt x="4" y="518"/>
                  <a:pt x="57" y="544"/>
                </a:cubicBezTo>
                <a:cubicBezTo>
                  <a:pt x="70" y="550"/>
                  <a:pt x="80" y="562"/>
                  <a:pt x="93" y="568"/>
                </a:cubicBezTo>
                <a:cubicBezTo>
                  <a:pt x="116" y="578"/>
                  <a:pt x="165" y="592"/>
                  <a:pt x="165" y="592"/>
                </a:cubicBezTo>
                <a:cubicBezTo>
                  <a:pt x="193" y="634"/>
                  <a:pt x="213" y="648"/>
                  <a:pt x="261" y="664"/>
                </a:cubicBezTo>
                <a:cubicBezTo>
                  <a:pt x="306" y="732"/>
                  <a:pt x="297" y="808"/>
                  <a:pt x="369" y="856"/>
                </a:cubicBezTo>
                <a:cubicBezTo>
                  <a:pt x="386" y="908"/>
                  <a:pt x="387" y="922"/>
                  <a:pt x="441" y="940"/>
                </a:cubicBezTo>
                <a:cubicBezTo>
                  <a:pt x="475" y="990"/>
                  <a:pt x="517" y="1017"/>
                  <a:pt x="573" y="1036"/>
                </a:cubicBezTo>
                <a:cubicBezTo>
                  <a:pt x="601" y="1121"/>
                  <a:pt x="601" y="1193"/>
                  <a:pt x="573" y="1276"/>
                </a:cubicBezTo>
                <a:cubicBezTo>
                  <a:pt x="576" y="1321"/>
                  <a:pt x="555" y="1466"/>
                  <a:pt x="633" y="1492"/>
                </a:cubicBezTo>
                <a:cubicBezTo>
                  <a:pt x="656" y="1500"/>
                  <a:pt x="681" y="1500"/>
                  <a:pt x="705" y="1504"/>
                </a:cubicBezTo>
                <a:cubicBezTo>
                  <a:pt x="777" y="1552"/>
                  <a:pt x="713" y="1517"/>
                  <a:pt x="849" y="1540"/>
                </a:cubicBezTo>
                <a:cubicBezTo>
                  <a:pt x="949" y="1557"/>
                  <a:pt x="1049" y="1592"/>
                  <a:pt x="1149" y="1612"/>
                </a:cubicBezTo>
                <a:cubicBezTo>
                  <a:pt x="1215" y="1711"/>
                  <a:pt x="1201" y="1655"/>
                  <a:pt x="1185" y="1780"/>
                </a:cubicBezTo>
                <a:cubicBezTo>
                  <a:pt x="1189" y="1856"/>
                  <a:pt x="1187" y="1933"/>
                  <a:pt x="1197" y="2008"/>
                </a:cubicBezTo>
                <a:cubicBezTo>
                  <a:pt x="1199" y="2023"/>
                  <a:pt x="1248" y="2075"/>
                  <a:pt x="1257" y="2080"/>
                </a:cubicBezTo>
                <a:cubicBezTo>
                  <a:pt x="1301" y="2105"/>
                  <a:pt x="1431" y="2129"/>
                  <a:pt x="1485" y="2140"/>
                </a:cubicBezTo>
                <a:cubicBezTo>
                  <a:pt x="1603" y="2228"/>
                  <a:pt x="1578" y="2200"/>
                  <a:pt x="1785" y="2212"/>
                </a:cubicBezTo>
                <a:cubicBezTo>
                  <a:pt x="1798" y="2251"/>
                  <a:pt x="1803" y="2295"/>
                  <a:pt x="1821" y="2332"/>
                </a:cubicBezTo>
                <a:cubicBezTo>
                  <a:pt x="1857" y="2403"/>
                  <a:pt x="1878" y="2459"/>
                  <a:pt x="1893" y="2536"/>
                </a:cubicBezTo>
                <a:cubicBezTo>
                  <a:pt x="1903" y="2644"/>
                  <a:pt x="1871" y="2703"/>
                  <a:pt x="1977" y="2668"/>
                </a:cubicBezTo>
                <a:cubicBezTo>
                  <a:pt x="2050" y="2692"/>
                  <a:pt x="2069" y="2653"/>
                  <a:pt x="2133" y="2632"/>
                </a:cubicBezTo>
                <a:cubicBezTo>
                  <a:pt x="2148" y="2654"/>
                  <a:pt x="2152" y="2683"/>
                  <a:pt x="2169" y="2704"/>
                </a:cubicBezTo>
                <a:cubicBezTo>
                  <a:pt x="2202" y="2745"/>
                  <a:pt x="2284" y="2746"/>
                  <a:pt x="2325" y="2752"/>
                </a:cubicBezTo>
                <a:cubicBezTo>
                  <a:pt x="2337" y="2756"/>
                  <a:pt x="2349" y="2769"/>
                  <a:pt x="2361" y="2764"/>
                </a:cubicBezTo>
                <a:cubicBezTo>
                  <a:pt x="2396" y="2750"/>
                  <a:pt x="2387" y="2701"/>
                  <a:pt x="2373" y="2680"/>
                </a:cubicBezTo>
                <a:cubicBezTo>
                  <a:pt x="2365" y="2668"/>
                  <a:pt x="2349" y="2664"/>
                  <a:pt x="2337" y="2656"/>
                </a:cubicBezTo>
                <a:cubicBezTo>
                  <a:pt x="2333" y="2644"/>
                  <a:pt x="2334" y="2629"/>
                  <a:pt x="2325" y="2620"/>
                </a:cubicBezTo>
                <a:cubicBezTo>
                  <a:pt x="2305" y="2600"/>
                  <a:pt x="2253" y="2572"/>
                  <a:pt x="2253" y="2572"/>
                </a:cubicBezTo>
                <a:cubicBezTo>
                  <a:pt x="2339" y="2543"/>
                  <a:pt x="2334" y="2572"/>
                  <a:pt x="2313" y="2488"/>
                </a:cubicBezTo>
                <a:cubicBezTo>
                  <a:pt x="2310" y="2476"/>
                  <a:pt x="2305" y="2464"/>
                  <a:pt x="2301" y="2452"/>
                </a:cubicBezTo>
                <a:cubicBezTo>
                  <a:pt x="2248" y="2470"/>
                  <a:pt x="2073" y="2507"/>
                  <a:pt x="2133" y="2416"/>
                </a:cubicBezTo>
                <a:cubicBezTo>
                  <a:pt x="2142" y="2402"/>
                  <a:pt x="2157" y="2392"/>
                  <a:pt x="2169" y="2380"/>
                </a:cubicBezTo>
                <a:cubicBezTo>
                  <a:pt x="2191" y="2315"/>
                  <a:pt x="2169" y="2315"/>
                  <a:pt x="2145" y="2260"/>
                </a:cubicBezTo>
                <a:cubicBezTo>
                  <a:pt x="2135" y="2237"/>
                  <a:pt x="2121" y="2188"/>
                  <a:pt x="2121" y="2188"/>
                </a:cubicBezTo>
                <a:cubicBezTo>
                  <a:pt x="2133" y="2102"/>
                  <a:pt x="2136" y="2089"/>
                  <a:pt x="2193" y="2032"/>
                </a:cubicBezTo>
                <a:cubicBezTo>
                  <a:pt x="2210" y="1982"/>
                  <a:pt x="2236" y="1931"/>
                  <a:pt x="2265" y="1888"/>
                </a:cubicBezTo>
                <a:cubicBezTo>
                  <a:pt x="2260" y="1797"/>
                  <a:pt x="2287" y="1627"/>
                  <a:pt x="2193" y="1564"/>
                </a:cubicBezTo>
                <a:cubicBezTo>
                  <a:pt x="2178" y="1542"/>
                  <a:pt x="2172" y="1514"/>
                  <a:pt x="2157" y="1492"/>
                </a:cubicBezTo>
                <a:cubicBezTo>
                  <a:pt x="2104" y="1412"/>
                  <a:pt x="2136" y="1499"/>
                  <a:pt x="2097" y="1420"/>
                </a:cubicBezTo>
                <a:cubicBezTo>
                  <a:pt x="2070" y="1366"/>
                  <a:pt x="2068" y="1298"/>
                  <a:pt x="2049" y="1240"/>
                </a:cubicBezTo>
                <a:cubicBezTo>
                  <a:pt x="2053" y="1200"/>
                  <a:pt x="2052" y="1159"/>
                  <a:pt x="2061" y="1120"/>
                </a:cubicBezTo>
                <a:cubicBezTo>
                  <a:pt x="2064" y="1106"/>
                  <a:pt x="2080" y="1098"/>
                  <a:pt x="2085" y="1084"/>
                </a:cubicBezTo>
                <a:cubicBezTo>
                  <a:pt x="2092" y="1065"/>
                  <a:pt x="2093" y="1044"/>
                  <a:pt x="2097" y="1024"/>
                </a:cubicBezTo>
                <a:cubicBezTo>
                  <a:pt x="2079" y="936"/>
                  <a:pt x="2096" y="981"/>
                  <a:pt x="2037" y="892"/>
                </a:cubicBezTo>
                <a:cubicBezTo>
                  <a:pt x="2014" y="857"/>
                  <a:pt x="2024" y="812"/>
                  <a:pt x="1989" y="784"/>
                </a:cubicBezTo>
                <a:cubicBezTo>
                  <a:pt x="1979" y="776"/>
                  <a:pt x="1964" y="778"/>
                  <a:pt x="1953" y="772"/>
                </a:cubicBezTo>
                <a:cubicBezTo>
                  <a:pt x="1940" y="766"/>
                  <a:pt x="1929" y="756"/>
                  <a:pt x="1917" y="748"/>
                </a:cubicBezTo>
                <a:cubicBezTo>
                  <a:pt x="1903" y="705"/>
                  <a:pt x="1869" y="680"/>
                  <a:pt x="1833" y="652"/>
                </a:cubicBezTo>
                <a:cubicBezTo>
                  <a:pt x="1810" y="634"/>
                  <a:pt x="1761" y="604"/>
                  <a:pt x="1761" y="604"/>
                </a:cubicBezTo>
                <a:cubicBezTo>
                  <a:pt x="1724" y="548"/>
                  <a:pt x="1731" y="576"/>
                  <a:pt x="1749" y="484"/>
                </a:cubicBezTo>
                <a:cubicBezTo>
                  <a:pt x="1755" y="452"/>
                  <a:pt x="1773" y="388"/>
                  <a:pt x="1773" y="388"/>
                </a:cubicBezTo>
                <a:cubicBezTo>
                  <a:pt x="1769" y="372"/>
                  <a:pt x="1771" y="353"/>
                  <a:pt x="1761" y="340"/>
                </a:cubicBezTo>
                <a:cubicBezTo>
                  <a:pt x="1730" y="302"/>
                  <a:pt x="1678" y="360"/>
                  <a:pt x="1653" y="352"/>
                </a:cubicBezTo>
                <a:cubicBezTo>
                  <a:pt x="1641" y="348"/>
                  <a:pt x="1629" y="344"/>
                  <a:pt x="1617" y="340"/>
                </a:cubicBezTo>
                <a:close/>
              </a:path>
            </a:pathLst>
          </a:custGeom>
          <a:solidFill>
            <a:srgbClr val="CC0066"/>
          </a:solidFill>
          <a:ln w="76200" cap="rnd" cmpd="sng">
            <a:solidFill>
              <a:srgbClr val="0033CC"/>
            </a:solidFill>
            <a:prstDash val="sysDot"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" name="Freeform 10"/>
          <p:cNvSpPr/>
          <p:nvPr/>
        </p:nvSpPr>
        <p:spPr bwMode="auto">
          <a:xfrm>
            <a:off x="7304088" y="5211763"/>
            <a:ext cx="1801813" cy="1082675"/>
          </a:xfrm>
          <a:custGeom>
            <a:avLst/>
            <a:gdLst>
              <a:gd name="T0" fmla="*/ 31 w 1135"/>
              <a:gd name="T1" fmla="*/ 70 h 682"/>
              <a:gd name="T2" fmla="*/ 43 w 1135"/>
              <a:gd name="T3" fmla="*/ 118 h 682"/>
              <a:gd name="T4" fmla="*/ 211 w 1135"/>
              <a:gd name="T5" fmla="*/ 82 h 682"/>
              <a:gd name="T6" fmla="*/ 307 w 1135"/>
              <a:gd name="T7" fmla="*/ 70 h 682"/>
              <a:gd name="T8" fmla="*/ 499 w 1135"/>
              <a:gd name="T9" fmla="*/ 142 h 682"/>
              <a:gd name="T10" fmla="*/ 763 w 1135"/>
              <a:gd name="T11" fmla="*/ 154 h 682"/>
              <a:gd name="T12" fmla="*/ 811 w 1135"/>
              <a:gd name="T13" fmla="*/ 262 h 682"/>
              <a:gd name="T14" fmla="*/ 823 w 1135"/>
              <a:gd name="T15" fmla="*/ 334 h 682"/>
              <a:gd name="T16" fmla="*/ 883 w 1135"/>
              <a:gd name="T17" fmla="*/ 442 h 682"/>
              <a:gd name="T18" fmla="*/ 979 w 1135"/>
              <a:gd name="T19" fmla="*/ 574 h 682"/>
              <a:gd name="T20" fmla="*/ 1063 w 1135"/>
              <a:gd name="T21" fmla="*/ 682 h 682"/>
              <a:gd name="T22" fmla="*/ 1135 w 1135"/>
              <a:gd name="T23" fmla="*/ 538 h 682"/>
              <a:gd name="T24" fmla="*/ 1087 w 1135"/>
              <a:gd name="T25" fmla="*/ 370 h 682"/>
              <a:gd name="T26" fmla="*/ 1051 w 1135"/>
              <a:gd name="T27" fmla="*/ 298 h 682"/>
              <a:gd name="T28" fmla="*/ 1015 w 1135"/>
              <a:gd name="T29" fmla="*/ 286 h 682"/>
              <a:gd name="T30" fmla="*/ 955 w 1135"/>
              <a:gd name="T31" fmla="*/ 118 h 682"/>
              <a:gd name="T32" fmla="*/ 907 w 1135"/>
              <a:gd name="T33" fmla="*/ 58 h 682"/>
              <a:gd name="T34" fmla="*/ 895 w 1135"/>
              <a:gd name="T35" fmla="*/ 10 h 682"/>
              <a:gd name="T36" fmla="*/ 151 w 1135"/>
              <a:gd name="T37" fmla="*/ 58 h 682"/>
              <a:gd name="T38" fmla="*/ 31 w 1135"/>
              <a:gd name="T39" fmla="*/ 82 h 682"/>
              <a:gd name="T40" fmla="*/ 31 w 1135"/>
              <a:gd name="T41" fmla="*/ 70 h 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35" h="682">
                <a:moveTo>
                  <a:pt x="31" y="70"/>
                </a:moveTo>
                <a:cubicBezTo>
                  <a:pt x="35" y="86"/>
                  <a:pt x="33" y="105"/>
                  <a:pt x="43" y="118"/>
                </a:cubicBezTo>
                <a:cubicBezTo>
                  <a:pt x="80" y="164"/>
                  <a:pt x="175" y="91"/>
                  <a:pt x="211" y="82"/>
                </a:cubicBezTo>
                <a:cubicBezTo>
                  <a:pt x="242" y="74"/>
                  <a:pt x="275" y="74"/>
                  <a:pt x="307" y="70"/>
                </a:cubicBezTo>
                <a:cubicBezTo>
                  <a:pt x="421" y="81"/>
                  <a:pt x="429" y="72"/>
                  <a:pt x="499" y="142"/>
                </a:cubicBezTo>
                <a:cubicBezTo>
                  <a:pt x="593" y="133"/>
                  <a:pt x="672" y="124"/>
                  <a:pt x="763" y="154"/>
                </a:cubicBezTo>
                <a:cubicBezTo>
                  <a:pt x="776" y="193"/>
                  <a:pt x="802" y="222"/>
                  <a:pt x="811" y="262"/>
                </a:cubicBezTo>
                <a:cubicBezTo>
                  <a:pt x="816" y="286"/>
                  <a:pt x="815" y="311"/>
                  <a:pt x="823" y="334"/>
                </a:cubicBezTo>
                <a:cubicBezTo>
                  <a:pt x="835" y="370"/>
                  <a:pt x="866" y="408"/>
                  <a:pt x="883" y="442"/>
                </a:cubicBezTo>
                <a:cubicBezTo>
                  <a:pt x="911" y="497"/>
                  <a:pt x="927" y="539"/>
                  <a:pt x="979" y="574"/>
                </a:cubicBezTo>
                <a:cubicBezTo>
                  <a:pt x="1036" y="660"/>
                  <a:pt x="1007" y="626"/>
                  <a:pt x="1063" y="682"/>
                </a:cubicBezTo>
                <a:cubicBezTo>
                  <a:pt x="1123" y="642"/>
                  <a:pt x="1119" y="601"/>
                  <a:pt x="1135" y="538"/>
                </a:cubicBezTo>
                <a:cubicBezTo>
                  <a:pt x="1105" y="417"/>
                  <a:pt x="1121" y="473"/>
                  <a:pt x="1087" y="370"/>
                </a:cubicBezTo>
                <a:cubicBezTo>
                  <a:pt x="1079" y="346"/>
                  <a:pt x="1072" y="315"/>
                  <a:pt x="1051" y="298"/>
                </a:cubicBezTo>
                <a:cubicBezTo>
                  <a:pt x="1041" y="290"/>
                  <a:pt x="1027" y="290"/>
                  <a:pt x="1015" y="286"/>
                </a:cubicBezTo>
                <a:cubicBezTo>
                  <a:pt x="996" y="210"/>
                  <a:pt x="1014" y="177"/>
                  <a:pt x="955" y="118"/>
                </a:cubicBezTo>
                <a:cubicBezTo>
                  <a:pt x="916" y="0"/>
                  <a:pt x="979" y="167"/>
                  <a:pt x="907" y="58"/>
                </a:cubicBezTo>
                <a:cubicBezTo>
                  <a:pt x="898" y="44"/>
                  <a:pt x="899" y="26"/>
                  <a:pt x="895" y="10"/>
                </a:cubicBezTo>
                <a:cubicBezTo>
                  <a:pt x="606" y="106"/>
                  <a:pt x="727" y="47"/>
                  <a:pt x="151" y="58"/>
                </a:cubicBezTo>
                <a:cubicBezTo>
                  <a:pt x="112" y="71"/>
                  <a:pt x="67" y="64"/>
                  <a:pt x="31" y="82"/>
                </a:cubicBezTo>
                <a:cubicBezTo>
                  <a:pt x="26" y="84"/>
                  <a:pt x="0" y="194"/>
                  <a:pt x="31" y="70"/>
                </a:cubicBezTo>
                <a:close/>
              </a:path>
            </a:pathLst>
          </a:custGeom>
          <a:solidFill>
            <a:srgbClr val="99FFCC"/>
          </a:solidFill>
          <a:ln w="76200" cap="rnd" cmpd="sng">
            <a:solidFill>
              <a:srgbClr val="0033CC"/>
            </a:solidFill>
            <a:prstDash val="sysDot"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" name="Freeform 12"/>
          <p:cNvSpPr/>
          <p:nvPr/>
        </p:nvSpPr>
        <p:spPr bwMode="auto">
          <a:xfrm>
            <a:off x="5181600" y="1568450"/>
            <a:ext cx="1123950" cy="630238"/>
          </a:xfrm>
          <a:custGeom>
            <a:avLst/>
            <a:gdLst>
              <a:gd name="T0" fmla="*/ 684 w 708"/>
              <a:gd name="T1" fmla="*/ 1 h 397"/>
              <a:gd name="T2" fmla="*/ 0 w 708"/>
              <a:gd name="T3" fmla="*/ 37 h 397"/>
              <a:gd name="T4" fmla="*/ 108 w 708"/>
              <a:gd name="T5" fmla="*/ 121 h 397"/>
              <a:gd name="T6" fmla="*/ 324 w 708"/>
              <a:gd name="T7" fmla="*/ 157 h 397"/>
              <a:gd name="T8" fmla="*/ 360 w 708"/>
              <a:gd name="T9" fmla="*/ 169 h 397"/>
              <a:gd name="T10" fmla="*/ 468 w 708"/>
              <a:gd name="T11" fmla="*/ 349 h 397"/>
              <a:gd name="T12" fmla="*/ 480 w 708"/>
              <a:gd name="T13" fmla="*/ 385 h 397"/>
              <a:gd name="T14" fmla="*/ 516 w 708"/>
              <a:gd name="T15" fmla="*/ 397 h 397"/>
              <a:gd name="T16" fmla="*/ 612 w 708"/>
              <a:gd name="T17" fmla="*/ 337 h 397"/>
              <a:gd name="T18" fmla="*/ 684 w 708"/>
              <a:gd name="T19" fmla="*/ 193 h 397"/>
              <a:gd name="T20" fmla="*/ 708 w 708"/>
              <a:gd name="T21" fmla="*/ 97 h 397"/>
              <a:gd name="T22" fmla="*/ 684 w 708"/>
              <a:gd name="T23" fmla="*/ 25 h 397"/>
              <a:gd name="T24" fmla="*/ 648 w 708"/>
              <a:gd name="T25" fmla="*/ 13 h 397"/>
              <a:gd name="T26" fmla="*/ 684 w 708"/>
              <a:gd name="T27" fmla="*/ 1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08" h="397">
                <a:moveTo>
                  <a:pt x="684" y="1"/>
                </a:moveTo>
                <a:cubicBezTo>
                  <a:pt x="505" y="61"/>
                  <a:pt x="78" y="35"/>
                  <a:pt x="0" y="37"/>
                </a:cubicBezTo>
                <a:cubicBezTo>
                  <a:pt x="68" y="60"/>
                  <a:pt x="27" y="40"/>
                  <a:pt x="108" y="121"/>
                </a:cubicBezTo>
                <a:cubicBezTo>
                  <a:pt x="140" y="153"/>
                  <a:pt x="318" y="156"/>
                  <a:pt x="324" y="157"/>
                </a:cubicBezTo>
                <a:cubicBezTo>
                  <a:pt x="336" y="161"/>
                  <a:pt x="351" y="160"/>
                  <a:pt x="360" y="169"/>
                </a:cubicBezTo>
                <a:cubicBezTo>
                  <a:pt x="405" y="214"/>
                  <a:pt x="440" y="292"/>
                  <a:pt x="468" y="349"/>
                </a:cubicBezTo>
                <a:cubicBezTo>
                  <a:pt x="474" y="360"/>
                  <a:pt x="471" y="376"/>
                  <a:pt x="480" y="385"/>
                </a:cubicBezTo>
                <a:cubicBezTo>
                  <a:pt x="489" y="394"/>
                  <a:pt x="504" y="393"/>
                  <a:pt x="516" y="397"/>
                </a:cubicBezTo>
                <a:cubicBezTo>
                  <a:pt x="576" y="377"/>
                  <a:pt x="552" y="357"/>
                  <a:pt x="612" y="337"/>
                </a:cubicBezTo>
                <a:cubicBezTo>
                  <a:pt x="654" y="295"/>
                  <a:pt x="670" y="251"/>
                  <a:pt x="684" y="193"/>
                </a:cubicBezTo>
                <a:cubicBezTo>
                  <a:pt x="692" y="161"/>
                  <a:pt x="708" y="97"/>
                  <a:pt x="708" y="97"/>
                </a:cubicBezTo>
                <a:cubicBezTo>
                  <a:pt x="700" y="73"/>
                  <a:pt x="708" y="33"/>
                  <a:pt x="684" y="25"/>
                </a:cubicBezTo>
                <a:cubicBezTo>
                  <a:pt x="672" y="21"/>
                  <a:pt x="648" y="26"/>
                  <a:pt x="648" y="13"/>
                </a:cubicBezTo>
                <a:cubicBezTo>
                  <a:pt x="648" y="0"/>
                  <a:pt x="672" y="5"/>
                  <a:pt x="684" y="1"/>
                </a:cubicBezTo>
                <a:close/>
              </a:path>
            </a:pathLst>
          </a:custGeom>
          <a:solidFill>
            <a:srgbClr val="CCECFF"/>
          </a:solidFill>
          <a:ln w="76200" cap="rnd" cmpd="sng">
            <a:solidFill>
              <a:srgbClr val="0033CC"/>
            </a:solidFill>
            <a:prstDash val="sysDot"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" name="Freeform 14"/>
          <p:cNvSpPr/>
          <p:nvPr/>
        </p:nvSpPr>
        <p:spPr bwMode="auto">
          <a:xfrm>
            <a:off x="4344988" y="3009900"/>
            <a:ext cx="2360613" cy="3455988"/>
          </a:xfrm>
          <a:custGeom>
            <a:avLst/>
            <a:gdLst>
              <a:gd name="T0" fmla="*/ 131 w 1487"/>
              <a:gd name="T1" fmla="*/ 17 h 2177"/>
              <a:gd name="T2" fmla="*/ 95 w 1487"/>
              <a:gd name="T3" fmla="*/ 5 h 2177"/>
              <a:gd name="T4" fmla="*/ 71 w 1487"/>
              <a:gd name="T5" fmla="*/ 41 h 2177"/>
              <a:gd name="T6" fmla="*/ 47 w 1487"/>
              <a:gd name="T7" fmla="*/ 245 h 2177"/>
              <a:gd name="T8" fmla="*/ 35 w 1487"/>
              <a:gd name="T9" fmla="*/ 557 h 2177"/>
              <a:gd name="T10" fmla="*/ 131 w 1487"/>
              <a:gd name="T11" fmla="*/ 569 h 2177"/>
              <a:gd name="T12" fmla="*/ 191 w 1487"/>
              <a:gd name="T13" fmla="*/ 725 h 2177"/>
              <a:gd name="T14" fmla="*/ 167 w 1487"/>
              <a:gd name="T15" fmla="*/ 845 h 2177"/>
              <a:gd name="T16" fmla="*/ 119 w 1487"/>
              <a:gd name="T17" fmla="*/ 917 h 2177"/>
              <a:gd name="T18" fmla="*/ 71 w 1487"/>
              <a:gd name="T19" fmla="*/ 1025 h 2177"/>
              <a:gd name="T20" fmla="*/ 23 w 1487"/>
              <a:gd name="T21" fmla="*/ 1133 h 2177"/>
              <a:gd name="T22" fmla="*/ 11 w 1487"/>
              <a:gd name="T23" fmla="*/ 1169 h 2177"/>
              <a:gd name="T24" fmla="*/ 47 w 1487"/>
              <a:gd name="T25" fmla="*/ 1373 h 2177"/>
              <a:gd name="T26" fmla="*/ 83 w 1487"/>
              <a:gd name="T27" fmla="*/ 1385 h 2177"/>
              <a:gd name="T28" fmla="*/ 119 w 1487"/>
              <a:gd name="T29" fmla="*/ 1409 h 2177"/>
              <a:gd name="T30" fmla="*/ 251 w 1487"/>
              <a:gd name="T31" fmla="*/ 1529 h 2177"/>
              <a:gd name="T32" fmla="*/ 287 w 1487"/>
              <a:gd name="T33" fmla="*/ 1673 h 2177"/>
              <a:gd name="T34" fmla="*/ 323 w 1487"/>
              <a:gd name="T35" fmla="*/ 1685 h 2177"/>
              <a:gd name="T36" fmla="*/ 455 w 1487"/>
              <a:gd name="T37" fmla="*/ 1721 h 2177"/>
              <a:gd name="T38" fmla="*/ 467 w 1487"/>
              <a:gd name="T39" fmla="*/ 1661 h 2177"/>
              <a:gd name="T40" fmla="*/ 587 w 1487"/>
              <a:gd name="T41" fmla="*/ 1661 h 2177"/>
              <a:gd name="T42" fmla="*/ 695 w 1487"/>
              <a:gd name="T43" fmla="*/ 1733 h 2177"/>
              <a:gd name="T44" fmla="*/ 803 w 1487"/>
              <a:gd name="T45" fmla="*/ 1877 h 2177"/>
              <a:gd name="T46" fmla="*/ 815 w 1487"/>
              <a:gd name="T47" fmla="*/ 1913 h 2177"/>
              <a:gd name="T48" fmla="*/ 863 w 1487"/>
              <a:gd name="T49" fmla="*/ 1985 h 2177"/>
              <a:gd name="T50" fmla="*/ 947 w 1487"/>
              <a:gd name="T51" fmla="*/ 2117 h 2177"/>
              <a:gd name="T52" fmla="*/ 983 w 1487"/>
              <a:gd name="T53" fmla="*/ 2153 h 2177"/>
              <a:gd name="T54" fmla="*/ 1055 w 1487"/>
              <a:gd name="T55" fmla="*/ 2177 h 2177"/>
              <a:gd name="T56" fmla="*/ 1031 w 1487"/>
              <a:gd name="T57" fmla="*/ 2069 h 2177"/>
              <a:gd name="T58" fmla="*/ 1115 w 1487"/>
              <a:gd name="T59" fmla="*/ 1853 h 2177"/>
              <a:gd name="T60" fmla="*/ 1151 w 1487"/>
              <a:gd name="T61" fmla="*/ 1817 h 2177"/>
              <a:gd name="T62" fmla="*/ 1235 w 1487"/>
              <a:gd name="T63" fmla="*/ 1805 h 2177"/>
              <a:gd name="T64" fmla="*/ 1319 w 1487"/>
              <a:gd name="T65" fmla="*/ 1685 h 2177"/>
              <a:gd name="T66" fmla="*/ 1487 w 1487"/>
              <a:gd name="T67" fmla="*/ 1649 h 2177"/>
              <a:gd name="T68" fmla="*/ 1463 w 1487"/>
              <a:gd name="T69" fmla="*/ 1505 h 2177"/>
              <a:gd name="T70" fmla="*/ 1451 w 1487"/>
              <a:gd name="T71" fmla="*/ 1433 h 2177"/>
              <a:gd name="T72" fmla="*/ 1403 w 1487"/>
              <a:gd name="T73" fmla="*/ 1325 h 2177"/>
              <a:gd name="T74" fmla="*/ 1331 w 1487"/>
              <a:gd name="T75" fmla="*/ 1217 h 2177"/>
              <a:gd name="T76" fmla="*/ 1247 w 1487"/>
              <a:gd name="T77" fmla="*/ 1193 h 2177"/>
              <a:gd name="T78" fmla="*/ 1175 w 1487"/>
              <a:gd name="T79" fmla="*/ 1169 h 2177"/>
              <a:gd name="T80" fmla="*/ 923 w 1487"/>
              <a:gd name="T81" fmla="*/ 1121 h 2177"/>
              <a:gd name="T82" fmla="*/ 827 w 1487"/>
              <a:gd name="T83" fmla="*/ 1097 h 2177"/>
              <a:gd name="T84" fmla="*/ 815 w 1487"/>
              <a:gd name="T85" fmla="*/ 1061 h 2177"/>
              <a:gd name="T86" fmla="*/ 767 w 1487"/>
              <a:gd name="T87" fmla="*/ 989 h 2177"/>
              <a:gd name="T88" fmla="*/ 707 w 1487"/>
              <a:gd name="T89" fmla="*/ 581 h 2177"/>
              <a:gd name="T90" fmla="*/ 587 w 1487"/>
              <a:gd name="T91" fmla="*/ 569 h 2177"/>
              <a:gd name="T92" fmla="*/ 503 w 1487"/>
              <a:gd name="T93" fmla="*/ 557 h 2177"/>
              <a:gd name="T94" fmla="*/ 299 w 1487"/>
              <a:gd name="T95" fmla="*/ 509 h 2177"/>
              <a:gd name="T96" fmla="*/ 227 w 1487"/>
              <a:gd name="T97" fmla="*/ 485 h 2177"/>
              <a:gd name="T98" fmla="*/ 191 w 1487"/>
              <a:gd name="T99" fmla="*/ 473 h 2177"/>
              <a:gd name="T100" fmla="*/ 155 w 1487"/>
              <a:gd name="T101" fmla="*/ 401 h 2177"/>
              <a:gd name="T102" fmla="*/ 143 w 1487"/>
              <a:gd name="T103" fmla="*/ 53 h 2177"/>
              <a:gd name="T104" fmla="*/ 131 w 1487"/>
              <a:gd name="T105" fmla="*/ 17 h 2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87" h="2177">
                <a:moveTo>
                  <a:pt x="131" y="17"/>
                </a:moveTo>
                <a:cubicBezTo>
                  <a:pt x="119" y="13"/>
                  <a:pt x="107" y="0"/>
                  <a:pt x="95" y="5"/>
                </a:cubicBezTo>
                <a:cubicBezTo>
                  <a:pt x="82" y="10"/>
                  <a:pt x="74" y="27"/>
                  <a:pt x="71" y="41"/>
                </a:cubicBezTo>
                <a:cubicBezTo>
                  <a:pt x="18" y="343"/>
                  <a:pt x="86" y="128"/>
                  <a:pt x="47" y="245"/>
                </a:cubicBezTo>
                <a:cubicBezTo>
                  <a:pt x="42" y="300"/>
                  <a:pt x="0" y="506"/>
                  <a:pt x="35" y="557"/>
                </a:cubicBezTo>
                <a:cubicBezTo>
                  <a:pt x="53" y="584"/>
                  <a:pt x="99" y="565"/>
                  <a:pt x="131" y="569"/>
                </a:cubicBezTo>
                <a:cubicBezTo>
                  <a:pt x="184" y="622"/>
                  <a:pt x="180" y="646"/>
                  <a:pt x="191" y="725"/>
                </a:cubicBezTo>
                <a:cubicBezTo>
                  <a:pt x="188" y="746"/>
                  <a:pt x="183" y="816"/>
                  <a:pt x="167" y="845"/>
                </a:cubicBezTo>
                <a:cubicBezTo>
                  <a:pt x="153" y="870"/>
                  <a:pt x="128" y="890"/>
                  <a:pt x="119" y="917"/>
                </a:cubicBezTo>
                <a:cubicBezTo>
                  <a:pt x="107" y="954"/>
                  <a:pt x="88" y="990"/>
                  <a:pt x="71" y="1025"/>
                </a:cubicBezTo>
                <a:cubicBezTo>
                  <a:pt x="14" y="1139"/>
                  <a:pt x="85" y="947"/>
                  <a:pt x="23" y="1133"/>
                </a:cubicBezTo>
                <a:cubicBezTo>
                  <a:pt x="19" y="1145"/>
                  <a:pt x="11" y="1169"/>
                  <a:pt x="11" y="1169"/>
                </a:cubicBezTo>
                <a:cubicBezTo>
                  <a:pt x="25" y="1326"/>
                  <a:pt x="9" y="1259"/>
                  <a:pt x="47" y="1373"/>
                </a:cubicBezTo>
                <a:cubicBezTo>
                  <a:pt x="51" y="1385"/>
                  <a:pt x="72" y="1379"/>
                  <a:pt x="83" y="1385"/>
                </a:cubicBezTo>
                <a:cubicBezTo>
                  <a:pt x="96" y="1391"/>
                  <a:pt x="107" y="1401"/>
                  <a:pt x="119" y="1409"/>
                </a:cubicBezTo>
                <a:cubicBezTo>
                  <a:pt x="153" y="1460"/>
                  <a:pt x="207" y="1485"/>
                  <a:pt x="251" y="1529"/>
                </a:cubicBezTo>
                <a:cubicBezTo>
                  <a:pt x="263" y="1565"/>
                  <a:pt x="265" y="1651"/>
                  <a:pt x="287" y="1673"/>
                </a:cubicBezTo>
                <a:cubicBezTo>
                  <a:pt x="296" y="1682"/>
                  <a:pt x="311" y="1681"/>
                  <a:pt x="323" y="1685"/>
                </a:cubicBezTo>
                <a:cubicBezTo>
                  <a:pt x="367" y="1750"/>
                  <a:pt x="376" y="1734"/>
                  <a:pt x="455" y="1721"/>
                </a:cubicBezTo>
                <a:cubicBezTo>
                  <a:pt x="459" y="1701"/>
                  <a:pt x="456" y="1678"/>
                  <a:pt x="467" y="1661"/>
                </a:cubicBezTo>
                <a:cubicBezTo>
                  <a:pt x="483" y="1636"/>
                  <a:pt x="555" y="1656"/>
                  <a:pt x="587" y="1661"/>
                </a:cubicBezTo>
                <a:cubicBezTo>
                  <a:pt x="632" y="1676"/>
                  <a:pt x="656" y="1707"/>
                  <a:pt x="695" y="1733"/>
                </a:cubicBezTo>
                <a:cubicBezTo>
                  <a:pt x="712" y="1802"/>
                  <a:pt x="744" y="1838"/>
                  <a:pt x="803" y="1877"/>
                </a:cubicBezTo>
                <a:cubicBezTo>
                  <a:pt x="807" y="1889"/>
                  <a:pt x="809" y="1902"/>
                  <a:pt x="815" y="1913"/>
                </a:cubicBezTo>
                <a:cubicBezTo>
                  <a:pt x="829" y="1938"/>
                  <a:pt x="863" y="1985"/>
                  <a:pt x="863" y="1985"/>
                </a:cubicBezTo>
                <a:cubicBezTo>
                  <a:pt x="879" y="2065"/>
                  <a:pt x="887" y="2067"/>
                  <a:pt x="947" y="2117"/>
                </a:cubicBezTo>
                <a:cubicBezTo>
                  <a:pt x="960" y="2128"/>
                  <a:pt x="968" y="2145"/>
                  <a:pt x="983" y="2153"/>
                </a:cubicBezTo>
                <a:cubicBezTo>
                  <a:pt x="1005" y="2165"/>
                  <a:pt x="1055" y="2177"/>
                  <a:pt x="1055" y="2177"/>
                </a:cubicBezTo>
                <a:cubicBezTo>
                  <a:pt x="1075" y="2116"/>
                  <a:pt x="1050" y="2127"/>
                  <a:pt x="1031" y="2069"/>
                </a:cubicBezTo>
                <a:cubicBezTo>
                  <a:pt x="1042" y="1959"/>
                  <a:pt x="1037" y="1918"/>
                  <a:pt x="1115" y="1853"/>
                </a:cubicBezTo>
                <a:cubicBezTo>
                  <a:pt x="1128" y="1842"/>
                  <a:pt x="1135" y="1823"/>
                  <a:pt x="1151" y="1817"/>
                </a:cubicBezTo>
                <a:cubicBezTo>
                  <a:pt x="1177" y="1806"/>
                  <a:pt x="1207" y="1809"/>
                  <a:pt x="1235" y="1805"/>
                </a:cubicBezTo>
                <a:cubicBezTo>
                  <a:pt x="1301" y="1772"/>
                  <a:pt x="1305" y="1757"/>
                  <a:pt x="1319" y="1685"/>
                </a:cubicBezTo>
                <a:cubicBezTo>
                  <a:pt x="1382" y="1706"/>
                  <a:pt x="1434" y="1684"/>
                  <a:pt x="1487" y="1649"/>
                </a:cubicBezTo>
                <a:cubicBezTo>
                  <a:pt x="1479" y="1601"/>
                  <a:pt x="1471" y="1553"/>
                  <a:pt x="1463" y="1505"/>
                </a:cubicBezTo>
                <a:cubicBezTo>
                  <a:pt x="1459" y="1481"/>
                  <a:pt x="1464" y="1453"/>
                  <a:pt x="1451" y="1433"/>
                </a:cubicBezTo>
                <a:cubicBezTo>
                  <a:pt x="1413" y="1376"/>
                  <a:pt x="1432" y="1411"/>
                  <a:pt x="1403" y="1325"/>
                </a:cubicBezTo>
                <a:cubicBezTo>
                  <a:pt x="1403" y="1325"/>
                  <a:pt x="1343" y="1235"/>
                  <a:pt x="1331" y="1217"/>
                </a:cubicBezTo>
                <a:cubicBezTo>
                  <a:pt x="1327" y="1211"/>
                  <a:pt x="1259" y="1197"/>
                  <a:pt x="1247" y="1193"/>
                </a:cubicBezTo>
                <a:cubicBezTo>
                  <a:pt x="1223" y="1186"/>
                  <a:pt x="1175" y="1169"/>
                  <a:pt x="1175" y="1169"/>
                </a:cubicBezTo>
                <a:cubicBezTo>
                  <a:pt x="1075" y="1194"/>
                  <a:pt x="1015" y="1139"/>
                  <a:pt x="923" y="1121"/>
                </a:cubicBezTo>
                <a:cubicBezTo>
                  <a:pt x="851" y="1107"/>
                  <a:pt x="882" y="1115"/>
                  <a:pt x="827" y="1097"/>
                </a:cubicBezTo>
                <a:cubicBezTo>
                  <a:pt x="823" y="1085"/>
                  <a:pt x="821" y="1072"/>
                  <a:pt x="815" y="1061"/>
                </a:cubicBezTo>
                <a:cubicBezTo>
                  <a:pt x="801" y="1036"/>
                  <a:pt x="767" y="989"/>
                  <a:pt x="767" y="989"/>
                </a:cubicBezTo>
                <a:cubicBezTo>
                  <a:pt x="751" y="585"/>
                  <a:pt x="779" y="796"/>
                  <a:pt x="707" y="581"/>
                </a:cubicBezTo>
                <a:cubicBezTo>
                  <a:pt x="694" y="543"/>
                  <a:pt x="627" y="574"/>
                  <a:pt x="587" y="569"/>
                </a:cubicBezTo>
                <a:cubicBezTo>
                  <a:pt x="559" y="566"/>
                  <a:pt x="531" y="561"/>
                  <a:pt x="503" y="557"/>
                </a:cubicBezTo>
                <a:cubicBezTo>
                  <a:pt x="436" y="535"/>
                  <a:pt x="367" y="532"/>
                  <a:pt x="299" y="509"/>
                </a:cubicBezTo>
                <a:cubicBezTo>
                  <a:pt x="275" y="501"/>
                  <a:pt x="251" y="493"/>
                  <a:pt x="227" y="485"/>
                </a:cubicBezTo>
                <a:cubicBezTo>
                  <a:pt x="215" y="481"/>
                  <a:pt x="191" y="473"/>
                  <a:pt x="191" y="473"/>
                </a:cubicBezTo>
                <a:cubicBezTo>
                  <a:pt x="183" y="448"/>
                  <a:pt x="158" y="428"/>
                  <a:pt x="155" y="401"/>
                </a:cubicBezTo>
                <a:cubicBezTo>
                  <a:pt x="144" y="285"/>
                  <a:pt x="158" y="168"/>
                  <a:pt x="143" y="53"/>
                </a:cubicBezTo>
                <a:cubicBezTo>
                  <a:pt x="137" y="5"/>
                  <a:pt x="71" y="47"/>
                  <a:pt x="131" y="17"/>
                </a:cubicBezTo>
                <a:close/>
              </a:path>
            </a:pathLst>
          </a:custGeom>
          <a:solidFill>
            <a:srgbClr val="CCECFF"/>
          </a:solidFill>
          <a:ln w="76200" cap="rnd" cmpd="sng">
            <a:solidFill>
              <a:srgbClr val="0033CC"/>
            </a:solidFill>
            <a:prstDash val="sysDot"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" name="Freeform 16"/>
          <p:cNvSpPr/>
          <p:nvPr/>
        </p:nvSpPr>
        <p:spPr bwMode="auto">
          <a:xfrm>
            <a:off x="2057400" y="1031875"/>
            <a:ext cx="2362200" cy="1979613"/>
          </a:xfrm>
          <a:custGeom>
            <a:avLst/>
            <a:gdLst>
              <a:gd name="T0" fmla="*/ 1104 w 1488"/>
              <a:gd name="T1" fmla="*/ 219 h 1247"/>
              <a:gd name="T2" fmla="*/ 648 w 1488"/>
              <a:gd name="T3" fmla="*/ 87 h 1247"/>
              <a:gd name="T4" fmla="*/ 504 w 1488"/>
              <a:gd name="T5" fmla="*/ 39 h 1247"/>
              <a:gd name="T6" fmla="*/ 408 w 1488"/>
              <a:gd name="T7" fmla="*/ 15 h 1247"/>
              <a:gd name="T8" fmla="*/ 216 w 1488"/>
              <a:gd name="T9" fmla="*/ 99 h 1247"/>
              <a:gd name="T10" fmla="*/ 144 w 1488"/>
              <a:gd name="T11" fmla="*/ 435 h 1247"/>
              <a:gd name="T12" fmla="*/ 120 w 1488"/>
              <a:gd name="T13" fmla="*/ 507 h 1247"/>
              <a:gd name="T14" fmla="*/ 48 w 1488"/>
              <a:gd name="T15" fmla="*/ 627 h 1247"/>
              <a:gd name="T16" fmla="*/ 0 w 1488"/>
              <a:gd name="T17" fmla="*/ 735 h 1247"/>
              <a:gd name="T18" fmla="*/ 12 w 1488"/>
              <a:gd name="T19" fmla="*/ 819 h 1247"/>
              <a:gd name="T20" fmla="*/ 180 w 1488"/>
              <a:gd name="T21" fmla="*/ 879 h 1247"/>
              <a:gd name="T22" fmla="*/ 348 w 1488"/>
              <a:gd name="T23" fmla="*/ 951 h 1247"/>
              <a:gd name="T24" fmla="*/ 504 w 1488"/>
              <a:gd name="T25" fmla="*/ 999 h 1247"/>
              <a:gd name="T26" fmla="*/ 612 w 1488"/>
              <a:gd name="T27" fmla="*/ 1035 h 1247"/>
              <a:gd name="T28" fmla="*/ 708 w 1488"/>
              <a:gd name="T29" fmla="*/ 1083 h 1247"/>
              <a:gd name="T30" fmla="*/ 972 w 1488"/>
              <a:gd name="T31" fmla="*/ 1119 h 1247"/>
              <a:gd name="T32" fmla="*/ 1332 w 1488"/>
              <a:gd name="T33" fmla="*/ 1179 h 1247"/>
              <a:gd name="T34" fmla="*/ 1488 w 1488"/>
              <a:gd name="T35" fmla="*/ 1215 h 1247"/>
              <a:gd name="T36" fmla="*/ 1392 w 1488"/>
              <a:gd name="T37" fmla="*/ 1131 h 1247"/>
              <a:gd name="T38" fmla="*/ 1368 w 1488"/>
              <a:gd name="T39" fmla="*/ 1035 h 1247"/>
              <a:gd name="T40" fmla="*/ 1344 w 1488"/>
              <a:gd name="T41" fmla="*/ 999 h 1247"/>
              <a:gd name="T42" fmla="*/ 1296 w 1488"/>
              <a:gd name="T43" fmla="*/ 891 h 1247"/>
              <a:gd name="T44" fmla="*/ 1260 w 1488"/>
              <a:gd name="T45" fmla="*/ 879 h 1247"/>
              <a:gd name="T46" fmla="*/ 1152 w 1488"/>
              <a:gd name="T47" fmla="*/ 807 h 1247"/>
              <a:gd name="T48" fmla="*/ 1080 w 1488"/>
              <a:gd name="T49" fmla="*/ 783 h 1247"/>
              <a:gd name="T50" fmla="*/ 1044 w 1488"/>
              <a:gd name="T51" fmla="*/ 771 h 1247"/>
              <a:gd name="T52" fmla="*/ 1056 w 1488"/>
              <a:gd name="T53" fmla="*/ 687 h 1247"/>
              <a:gd name="T54" fmla="*/ 1128 w 1488"/>
              <a:gd name="T55" fmla="*/ 639 h 1247"/>
              <a:gd name="T56" fmla="*/ 1116 w 1488"/>
              <a:gd name="T57" fmla="*/ 471 h 1247"/>
              <a:gd name="T58" fmla="*/ 1068 w 1488"/>
              <a:gd name="T59" fmla="*/ 399 h 1247"/>
              <a:gd name="T60" fmla="*/ 1080 w 1488"/>
              <a:gd name="T61" fmla="*/ 291 h 1247"/>
              <a:gd name="T62" fmla="*/ 1104 w 1488"/>
              <a:gd name="T63" fmla="*/ 219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88" h="1247">
                <a:moveTo>
                  <a:pt x="1104" y="219"/>
                </a:moveTo>
                <a:cubicBezTo>
                  <a:pt x="954" y="169"/>
                  <a:pt x="798" y="137"/>
                  <a:pt x="648" y="87"/>
                </a:cubicBezTo>
                <a:cubicBezTo>
                  <a:pt x="600" y="71"/>
                  <a:pt x="552" y="55"/>
                  <a:pt x="504" y="39"/>
                </a:cubicBezTo>
                <a:cubicBezTo>
                  <a:pt x="473" y="29"/>
                  <a:pt x="408" y="15"/>
                  <a:pt x="408" y="15"/>
                </a:cubicBezTo>
                <a:cubicBezTo>
                  <a:pt x="297" y="24"/>
                  <a:pt x="249" y="0"/>
                  <a:pt x="216" y="99"/>
                </a:cubicBezTo>
                <a:cubicBezTo>
                  <a:pt x="200" y="213"/>
                  <a:pt x="180" y="326"/>
                  <a:pt x="144" y="435"/>
                </a:cubicBezTo>
                <a:cubicBezTo>
                  <a:pt x="136" y="459"/>
                  <a:pt x="134" y="486"/>
                  <a:pt x="120" y="507"/>
                </a:cubicBezTo>
                <a:cubicBezTo>
                  <a:pt x="92" y="549"/>
                  <a:pt x="66" y="581"/>
                  <a:pt x="48" y="627"/>
                </a:cubicBezTo>
                <a:cubicBezTo>
                  <a:pt x="5" y="734"/>
                  <a:pt x="46" y="666"/>
                  <a:pt x="0" y="735"/>
                </a:cubicBezTo>
                <a:cubicBezTo>
                  <a:pt x="4" y="763"/>
                  <a:pt x="1" y="793"/>
                  <a:pt x="12" y="819"/>
                </a:cubicBezTo>
                <a:cubicBezTo>
                  <a:pt x="27" y="852"/>
                  <a:pt x="142" y="871"/>
                  <a:pt x="180" y="879"/>
                </a:cubicBezTo>
                <a:cubicBezTo>
                  <a:pt x="251" y="926"/>
                  <a:pt x="266" y="935"/>
                  <a:pt x="348" y="951"/>
                </a:cubicBezTo>
                <a:cubicBezTo>
                  <a:pt x="406" y="980"/>
                  <a:pt x="440" y="983"/>
                  <a:pt x="504" y="999"/>
                </a:cubicBezTo>
                <a:cubicBezTo>
                  <a:pt x="541" y="1008"/>
                  <a:pt x="580" y="1014"/>
                  <a:pt x="612" y="1035"/>
                </a:cubicBezTo>
                <a:cubicBezTo>
                  <a:pt x="647" y="1058"/>
                  <a:pt x="663" y="1072"/>
                  <a:pt x="708" y="1083"/>
                </a:cubicBezTo>
                <a:cubicBezTo>
                  <a:pt x="798" y="1104"/>
                  <a:pt x="881" y="1110"/>
                  <a:pt x="972" y="1119"/>
                </a:cubicBezTo>
                <a:cubicBezTo>
                  <a:pt x="1091" y="1149"/>
                  <a:pt x="1211" y="1159"/>
                  <a:pt x="1332" y="1179"/>
                </a:cubicBezTo>
                <a:cubicBezTo>
                  <a:pt x="1377" y="1247"/>
                  <a:pt x="1417" y="1229"/>
                  <a:pt x="1488" y="1215"/>
                </a:cubicBezTo>
                <a:cubicBezTo>
                  <a:pt x="1460" y="1173"/>
                  <a:pt x="1441" y="1147"/>
                  <a:pt x="1392" y="1131"/>
                </a:cubicBezTo>
                <a:cubicBezTo>
                  <a:pt x="1387" y="1108"/>
                  <a:pt x="1380" y="1060"/>
                  <a:pt x="1368" y="1035"/>
                </a:cubicBezTo>
                <a:cubicBezTo>
                  <a:pt x="1362" y="1022"/>
                  <a:pt x="1350" y="1012"/>
                  <a:pt x="1344" y="999"/>
                </a:cubicBezTo>
                <a:cubicBezTo>
                  <a:pt x="1333" y="974"/>
                  <a:pt x="1324" y="913"/>
                  <a:pt x="1296" y="891"/>
                </a:cubicBezTo>
                <a:cubicBezTo>
                  <a:pt x="1286" y="883"/>
                  <a:pt x="1271" y="885"/>
                  <a:pt x="1260" y="879"/>
                </a:cubicBezTo>
                <a:cubicBezTo>
                  <a:pt x="1222" y="858"/>
                  <a:pt x="1193" y="821"/>
                  <a:pt x="1152" y="807"/>
                </a:cubicBezTo>
                <a:cubicBezTo>
                  <a:pt x="1128" y="799"/>
                  <a:pt x="1104" y="791"/>
                  <a:pt x="1080" y="783"/>
                </a:cubicBezTo>
                <a:cubicBezTo>
                  <a:pt x="1068" y="779"/>
                  <a:pt x="1044" y="771"/>
                  <a:pt x="1044" y="771"/>
                </a:cubicBezTo>
                <a:cubicBezTo>
                  <a:pt x="1048" y="743"/>
                  <a:pt x="1041" y="711"/>
                  <a:pt x="1056" y="687"/>
                </a:cubicBezTo>
                <a:cubicBezTo>
                  <a:pt x="1071" y="663"/>
                  <a:pt x="1128" y="639"/>
                  <a:pt x="1128" y="639"/>
                </a:cubicBezTo>
                <a:cubicBezTo>
                  <a:pt x="1141" y="585"/>
                  <a:pt x="1142" y="523"/>
                  <a:pt x="1116" y="471"/>
                </a:cubicBezTo>
                <a:cubicBezTo>
                  <a:pt x="1103" y="445"/>
                  <a:pt x="1068" y="399"/>
                  <a:pt x="1068" y="399"/>
                </a:cubicBezTo>
                <a:cubicBezTo>
                  <a:pt x="1072" y="363"/>
                  <a:pt x="1069" y="325"/>
                  <a:pt x="1080" y="291"/>
                </a:cubicBezTo>
                <a:cubicBezTo>
                  <a:pt x="1106" y="212"/>
                  <a:pt x="1164" y="219"/>
                  <a:pt x="1104" y="219"/>
                </a:cubicBezTo>
                <a:close/>
              </a:path>
            </a:pathLst>
          </a:custGeom>
          <a:solidFill>
            <a:srgbClr val="FFCC00"/>
          </a:solidFill>
          <a:ln w="76200" cap="rnd" cmpd="sng">
            <a:solidFill>
              <a:srgbClr val="0033CC"/>
            </a:solidFill>
            <a:prstDash val="sysDot"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" name="Freeform 18"/>
          <p:cNvSpPr/>
          <p:nvPr/>
        </p:nvSpPr>
        <p:spPr bwMode="auto">
          <a:xfrm>
            <a:off x="2509838" y="2598738"/>
            <a:ext cx="2139950" cy="2541588"/>
          </a:xfrm>
          <a:custGeom>
            <a:avLst/>
            <a:gdLst>
              <a:gd name="T0" fmla="*/ 1203 w 1348"/>
              <a:gd name="T1" fmla="*/ 252 h 1601"/>
              <a:gd name="T2" fmla="*/ 927 w 1348"/>
              <a:gd name="T3" fmla="*/ 192 h 1601"/>
              <a:gd name="T4" fmla="*/ 843 w 1348"/>
              <a:gd name="T5" fmla="*/ 168 h 1601"/>
              <a:gd name="T6" fmla="*/ 687 w 1348"/>
              <a:gd name="T7" fmla="*/ 156 h 1601"/>
              <a:gd name="T8" fmla="*/ 399 w 1348"/>
              <a:gd name="T9" fmla="*/ 108 h 1601"/>
              <a:gd name="T10" fmla="*/ 327 w 1348"/>
              <a:gd name="T11" fmla="*/ 84 h 1601"/>
              <a:gd name="T12" fmla="*/ 303 w 1348"/>
              <a:gd name="T13" fmla="*/ 48 h 1601"/>
              <a:gd name="T14" fmla="*/ 267 w 1348"/>
              <a:gd name="T15" fmla="*/ 24 h 1601"/>
              <a:gd name="T16" fmla="*/ 135 w 1348"/>
              <a:gd name="T17" fmla="*/ 0 h 1601"/>
              <a:gd name="T18" fmla="*/ 63 w 1348"/>
              <a:gd name="T19" fmla="*/ 12 h 1601"/>
              <a:gd name="T20" fmla="*/ 51 w 1348"/>
              <a:gd name="T21" fmla="*/ 48 h 1601"/>
              <a:gd name="T22" fmla="*/ 3 w 1348"/>
              <a:gd name="T23" fmla="*/ 276 h 1601"/>
              <a:gd name="T24" fmla="*/ 75 w 1348"/>
              <a:gd name="T25" fmla="*/ 492 h 1601"/>
              <a:gd name="T26" fmla="*/ 99 w 1348"/>
              <a:gd name="T27" fmla="*/ 564 h 1601"/>
              <a:gd name="T28" fmla="*/ 123 w 1348"/>
              <a:gd name="T29" fmla="*/ 600 h 1601"/>
              <a:gd name="T30" fmla="*/ 135 w 1348"/>
              <a:gd name="T31" fmla="*/ 636 h 1601"/>
              <a:gd name="T32" fmla="*/ 171 w 1348"/>
              <a:gd name="T33" fmla="*/ 660 h 1601"/>
              <a:gd name="T34" fmla="*/ 303 w 1348"/>
              <a:gd name="T35" fmla="*/ 828 h 1601"/>
              <a:gd name="T36" fmla="*/ 399 w 1348"/>
              <a:gd name="T37" fmla="*/ 1008 h 1601"/>
              <a:gd name="T38" fmla="*/ 459 w 1348"/>
              <a:gd name="T39" fmla="*/ 1104 h 1601"/>
              <a:gd name="T40" fmla="*/ 399 w 1348"/>
              <a:gd name="T41" fmla="*/ 1356 h 1601"/>
              <a:gd name="T42" fmla="*/ 591 w 1348"/>
              <a:gd name="T43" fmla="*/ 1356 h 1601"/>
              <a:gd name="T44" fmla="*/ 675 w 1348"/>
              <a:gd name="T45" fmla="*/ 1320 h 1601"/>
              <a:gd name="T46" fmla="*/ 843 w 1348"/>
              <a:gd name="T47" fmla="*/ 1380 h 1601"/>
              <a:gd name="T48" fmla="*/ 891 w 1348"/>
              <a:gd name="T49" fmla="*/ 1428 h 1601"/>
              <a:gd name="T50" fmla="*/ 975 w 1348"/>
              <a:gd name="T51" fmla="*/ 1464 h 1601"/>
              <a:gd name="T52" fmla="*/ 999 w 1348"/>
              <a:gd name="T53" fmla="*/ 1572 h 1601"/>
              <a:gd name="T54" fmla="*/ 1035 w 1348"/>
              <a:gd name="T55" fmla="*/ 1584 h 1601"/>
              <a:gd name="T56" fmla="*/ 1107 w 1348"/>
              <a:gd name="T57" fmla="*/ 1596 h 1601"/>
              <a:gd name="T58" fmla="*/ 1179 w 1348"/>
              <a:gd name="T59" fmla="*/ 1584 h 1601"/>
              <a:gd name="T60" fmla="*/ 1155 w 1348"/>
              <a:gd name="T61" fmla="*/ 1500 h 1601"/>
              <a:gd name="T62" fmla="*/ 1215 w 1348"/>
              <a:gd name="T63" fmla="*/ 1356 h 1601"/>
              <a:gd name="T64" fmla="*/ 1263 w 1348"/>
              <a:gd name="T65" fmla="*/ 1248 h 1601"/>
              <a:gd name="T66" fmla="*/ 1323 w 1348"/>
              <a:gd name="T67" fmla="*/ 1140 h 1601"/>
              <a:gd name="T68" fmla="*/ 1323 w 1348"/>
              <a:gd name="T69" fmla="*/ 864 h 1601"/>
              <a:gd name="T70" fmla="*/ 1287 w 1348"/>
              <a:gd name="T71" fmla="*/ 852 h 1601"/>
              <a:gd name="T72" fmla="*/ 1179 w 1348"/>
              <a:gd name="T73" fmla="*/ 768 h 1601"/>
              <a:gd name="T74" fmla="*/ 1191 w 1348"/>
              <a:gd name="T75" fmla="*/ 528 h 1601"/>
              <a:gd name="T76" fmla="*/ 1215 w 1348"/>
              <a:gd name="T77" fmla="*/ 432 h 1601"/>
              <a:gd name="T78" fmla="*/ 1227 w 1348"/>
              <a:gd name="T79" fmla="*/ 384 h 1601"/>
              <a:gd name="T80" fmla="*/ 1203 w 1348"/>
              <a:gd name="T81" fmla="*/ 252 h 1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348" h="1601">
                <a:moveTo>
                  <a:pt x="1203" y="252"/>
                </a:moveTo>
                <a:cubicBezTo>
                  <a:pt x="1110" y="236"/>
                  <a:pt x="1019" y="215"/>
                  <a:pt x="927" y="192"/>
                </a:cubicBezTo>
                <a:cubicBezTo>
                  <a:pt x="899" y="185"/>
                  <a:pt x="872" y="172"/>
                  <a:pt x="843" y="168"/>
                </a:cubicBezTo>
                <a:cubicBezTo>
                  <a:pt x="791" y="162"/>
                  <a:pt x="739" y="160"/>
                  <a:pt x="687" y="156"/>
                </a:cubicBezTo>
                <a:cubicBezTo>
                  <a:pt x="496" y="108"/>
                  <a:pt x="592" y="124"/>
                  <a:pt x="399" y="108"/>
                </a:cubicBezTo>
                <a:cubicBezTo>
                  <a:pt x="375" y="100"/>
                  <a:pt x="351" y="92"/>
                  <a:pt x="327" y="84"/>
                </a:cubicBezTo>
                <a:cubicBezTo>
                  <a:pt x="313" y="79"/>
                  <a:pt x="313" y="58"/>
                  <a:pt x="303" y="48"/>
                </a:cubicBezTo>
                <a:cubicBezTo>
                  <a:pt x="293" y="38"/>
                  <a:pt x="280" y="30"/>
                  <a:pt x="267" y="24"/>
                </a:cubicBezTo>
                <a:cubicBezTo>
                  <a:pt x="230" y="6"/>
                  <a:pt x="168" y="4"/>
                  <a:pt x="135" y="0"/>
                </a:cubicBezTo>
                <a:cubicBezTo>
                  <a:pt x="111" y="4"/>
                  <a:pt x="84" y="0"/>
                  <a:pt x="63" y="12"/>
                </a:cubicBezTo>
                <a:cubicBezTo>
                  <a:pt x="52" y="18"/>
                  <a:pt x="54" y="36"/>
                  <a:pt x="51" y="48"/>
                </a:cubicBezTo>
                <a:cubicBezTo>
                  <a:pt x="33" y="124"/>
                  <a:pt x="22" y="201"/>
                  <a:pt x="3" y="276"/>
                </a:cubicBezTo>
                <a:cubicBezTo>
                  <a:pt x="12" y="362"/>
                  <a:pt x="0" y="442"/>
                  <a:pt x="75" y="492"/>
                </a:cubicBezTo>
                <a:cubicBezTo>
                  <a:pt x="83" y="516"/>
                  <a:pt x="85" y="543"/>
                  <a:pt x="99" y="564"/>
                </a:cubicBezTo>
                <a:cubicBezTo>
                  <a:pt x="107" y="576"/>
                  <a:pt x="117" y="587"/>
                  <a:pt x="123" y="600"/>
                </a:cubicBezTo>
                <a:cubicBezTo>
                  <a:pt x="129" y="611"/>
                  <a:pt x="127" y="626"/>
                  <a:pt x="135" y="636"/>
                </a:cubicBezTo>
                <a:cubicBezTo>
                  <a:pt x="144" y="647"/>
                  <a:pt x="159" y="652"/>
                  <a:pt x="171" y="660"/>
                </a:cubicBezTo>
                <a:cubicBezTo>
                  <a:pt x="219" y="732"/>
                  <a:pt x="224" y="776"/>
                  <a:pt x="303" y="828"/>
                </a:cubicBezTo>
                <a:cubicBezTo>
                  <a:pt x="330" y="909"/>
                  <a:pt x="339" y="948"/>
                  <a:pt x="399" y="1008"/>
                </a:cubicBezTo>
                <a:cubicBezTo>
                  <a:pt x="419" y="1068"/>
                  <a:pt x="439" y="1044"/>
                  <a:pt x="459" y="1104"/>
                </a:cubicBezTo>
                <a:cubicBezTo>
                  <a:pt x="448" y="1193"/>
                  <a:pt x="420" y="1270"/>
                  <a:pt x="399" y="1356"/>
                </a:cubicBezTo>
                <a:cubicBezTo>
                  <a:pt x="461" y="1397"/>
                  <a:pt x="523" y="1379"/>
                  <a:pt x="591" y="1356"/>
                </a:cubicBezTo>
                <a:cubicBezTo>
                  <a:pt x="610" y="1299"/>
                  <a:pt x="620" y="1302"/>
                  <a:pt x="675" y="1320"/>
                </a:cubicBezTo>
                <a:cubicBezTo>
                  <a:pt x="719" y="1385"/>
                  <a:pt x="759" y="1371"/>
                  <a:pt x="843" y="1380"/>
                </a:cubicBezTo>
                <a:cubicBezTo>
                  <a:pt x="922" y="1406"/>
                  <a:pt x="844" y="1370"/>
                  <a:pt x="891" y="1428"/>
                </a:cubicBezTo>
                <a:cubicBezTo>
                  <a:pt x="912" y="1454"/>
                  <a:pt x="946" y="1457"/>
                  <a:pt x="975" y="1464"/>
                </a:cubicBezTo>
                <a:cubicBezTo>
                  <a:pt x="987" y="1499"/>
                  <a:pt x="981" y="1540"/>
                  <a:pt x="999" y="1572"/>
                </a:cubicBezTo>
                <a:cubicBezTo>
                  <a:pt x="1005" y="1583"/>
                  <a:pt x="1023" y="1581"/>
                  <a:pt x="1035" y="1584"/>
                </a:cubicBezTo>
                <a:cubicBezTo>
                  <a:pt x="1059" y="1589"/>
                  <a:pt x="1083" y="1592"/>
                  <a:pt x="1107" y="1596"/>
                </a:cubicBezTo>
                <a:cubicBezTo>
                  <a:pt x="1131" y="1592"/>
                  <a:pt x="1162" y="1601"/>
                  <a:pt x="1179" y="1584"/>
                </a:cubicBezTo>
                <a:cubicBezTo>
                  <a:pt x="1183" y="1580"/>
                  <a:pt x="1158" y="1508"/>
                  <a:pt x="1155" y="1500"/>
                </a:cubicBezTo>
                <a:cubicBezTo>
                  <a:pt x="1169" y="1430"/>
                  <a:pt x="1164" y="1407"/>
                  <a:pt x="1215" y="1356"/>
                </a:cubicBezTo>
                <a:cubicBezTo>
                  <a:pt x="1192" y="1288"/>
                  <a:pt x="1224" y="1298"/>
                  <a:pt x="1263" y="1248"/>
                </a:cubicBezTo>
                <a:cubicBezTo>
                  <a:pt x="1311" y="1186"/>
                  <a:pt x="1305" y="1194"/>
                  <a:pt x="1323" y="1140"/>
                </a:cubicBezTo>
                <a:cubicBezTo>
                  <a:pt x="1326" y="1091"/>
                  <a:pt x="1348" y="927"/>
                  <a:pt x="1323" y="864"/>
                </a:cubicBezTo>
                <a:cubicBezTo>
                  <a:pt x="1318" y="852"/>
                  <a:pt x="1298" y="858"/>
                  <a:pt x="1287" y="852"/>
                </a:cubicBezTo>
                <a:cubicBezTo>
                  <a:pt x="1222" y="816"/>
                  <a:pt x="1223" y="812"/>
                  <a:pt x="1179" y="768"/>
                </a:cubicBezTo>
                <a:cubicBezTo>
                  <a:pt x="1158" y="706"/>
                  <a:pt x="1183" y="582"/>
                  <a:pt x="1191" y="528"/>
                </a:cubicBezTo>
                <a:cubicBezTo>
                  <a:pt x="1196" y="495"/>
                  <a:pt x="1207" y="464"/>
                  <a:pt x="1215" y="432"/>
                </a:cubicBezTo>
                <a:cubicBezTo>
                  <a:pt x="1219" y="416"/>
                  <a:pt x="1227" y="384"/>
                  <a:pt x="1227" y="384"/>
                </a:cubicBezTo>
                <a:cubicBezTo>
                  <a:pt x="1214" y="267"/>
                  <a:pt x="1231" y="308"/>
                  <a:pt x="1203" y="252"/>
                </a:cubicBezTo>
                <a:close/>
              </a:path>
            </a:pathLst>
          </a:custGeom>
          <a:solidFill>
            <a:srgbClr val="CCECFF"/>
          </a:solidFill>
          <a:ln w="76200" cap="rnd" cmpd="sng">
            <a:solidFill>
              <a:srgbClr val="0033CC"/>
            </a:solidFill>
            <a:prstDash val="sysDot"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" name="Freeform 20"/>
          <p:cNvSpPr/>
          <p:nvPr/>
        </p:nvSpPr>
        <p:spPr bwMode="auto">
          <a:xfrm>
            <a:off x="1962150" y="2351088"/>
            <a:ext cx="1287463" cy="2400300"/>
          </a:xfrm>
          <a:custGeom>
            <a:avLst/>
            <a:gdLst>
              <a:gd name="T0" fmla="*/ 408 w 811"/>
              <a:gd name="T1" fmla="*/ 132 h 1512"/>
              <a:gd name="T2" fmla="*/ 252 w 811"/>
              <a:gd name="T3" fmla="*/ 72 h 1512"/>
              <a:gd name="T4" fmla="*/ 216 w 811"/>
              <a:gd name="T5" fmla="*/ 48 h 1512"/>
              <a:gd name="T6" fmla="*/ 108 w 811"/>
              <a:gd name="T7" fmla="*/ 12 h 1512"/>
              <a:gd name="T8" fmla="*/ 72 w 811"/>
              <a:gd name="T9" fmla="*/ 0 h 1512"/>
              <a:gd name="T10" fmla="*/ 24 w 811"/>
              <a:gd name="T11" fmla="*/ 108 h 1512"/>
              <a:gd name="T12" fmla="*/ 12 w 811"/>
              <a:gd name="T13" fmla="*/ 144 h 1512"/>
              <a:gd name="T14" fmla="*/ 0 w 811"/>
              <a:gd name="T15" fmla="*/ 180 h 1512"/>
              <a:gd name="T16" fmla="*/ 12 w 811"/>
              <a:gd name="T17" fmla="*/ 432 h 1512"/>
              <a:gd name="T18" fmla="*/ 60 w 811"/>
              <a:gd name="T19" fmla="*/ 588 h 1512"/>
              <a:gd name="T20" fmla="*/ 72 w 811"/>
              <a:gd name="T21" fmla="*/ 828 h 1512"/>
              <a:gd name="T22" fmla="*/ 108 w 811"/>
              <a:gd name="T23" fmla="*/ 900 h 1512"/>
              <a:gd name="T24" fmla="*/ 132 w 811"/>
              <a:gd name="T25" fmla="*/ 1032 h 1512"/>
              <a:gd name="T26" fmla="*/ 348 w 811"/>
              <a:gd name="T27" fmla="*/ 1164 h 1512"/>
              <a:gd name="T28" fmla="*/ 420 w 811"/>
              <a:gd name="T29" fmla="*/ 1320 h 1512"/>
              <a:gd name="T30" fmla="*/ 480 w 811"/>
              <a:gd name="T31" fmla="*/ 1464 h 1512"/>
              <a:gd name="T32" fmla="*/ 612 w 811"/>
              <a:gd name="T33" fmla="*/ 1500 h 1512"/>
              <a:gd name="T34" fmla="*/ 732 w 811"/>
              <a:gd name="T35" fmla="*/ 1488 h 1512"/>
              <a:gd name="T36" fmla="*/ 744 w 811"/>
              <a:gd name="T37" fmla="*/ 1404 h 1512"/>
              <a:gd name="T38" fmla="*/ 780 w 811"/>
              <a:gd name="T39" fmla="*/ 1392 h 1512"/>
              <a:gd name="T40" fmla="*/ 768 w 811"/>
              <a:gd name="T41" fmla="*/ 1188 h 1512"/>
              <a:gd name="T42" fmla="*/ 720 w 811"/>
              <a:gd name="T43" fmla="*/ 1116 h 1512"/>
              <a:gd name="T44" fmla="*/ 636 w 811"/>
              <a:gd name="T45" fmla="*/ 984 h 1512"/>
              <a:gd name="T46" fmla="*/ 588 w 811"/>
              <a:gd name="T47" fmla="*/ 924 h 1512"/>
              <a:gd name="T48" fmla="*/ 564 w 811"/>
              <a:gd name="T49" fmla="*/ 840 h 1512"/>
              <a:gd name="T50" fmla="*/ 528 w 811"/>
              <a:gd name="T51" fmla="*/ 816 h 1512"/>
              <a:gd name="T52" fmla="*/ 456 w 811"/>
              <a:gd name="T53" fmla="*/ 672 h 1512"/>
              <a:gd name="T54" fmla="*/ 384 w 811"/>
              <a:gd name="T55" fmla="*/ 576 h 1512"/>
              <a:gd name="T56" fmla="*/ 372 w 811"/>
              <a:gd name="T57" fmla="*/ 240 h 1512"/>
              <a:gd name="T58" fmla="*/ 408 w 811"/>
              <a:gd name="T59" fmla="*/ 168 h 1512"/>
              <a:gd name="T60" fmla="*/ 408 w 811"/>
              <a:gd name="T61" fmla="*/ 132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811" h="1512">
                <a:moveTo>
                  <a:pt x="408" y="132"/>
                </a:moveTo>
                <a:cubicBezTo>
                  <a:pt x="352" y="118"/>
                  <a:pt x="303" y="98"/>
                  <a:pt x="252" y="72"/>
                </a:cubicBezTo>
                <a:cubicBezTo>
                  <a:pt x="239" y="66"/>
                  <a:pt x="229" y="54"/>
                  <a:pt x="216" y="48"/>
                </a:cubicBezTo>
                <a:cubicBezTo>
                  <a:pt x="181" y="33"/>
                  <a:pt x="144" y="24"/>
                  <a:pt x="108" y="12"/>
                </a:cubicBezTo>
                <a:cubicBezTo>
                  <a:pt x="96" y="8"/>
                  <a:pt x="72" y="0"/>
                  <a:pt x="72" y="0"/>
                </a:cubicBezTo>
                <a:cubicBezTo>
                  <a:pt x="34" y="57"/>
                  <a:pt x="53" y="22"/>
                  <a:pt x="24" y="108"/>
                </a:cubicBezTo>
                <a:cubicBezTo>
                  <a:pt x="20" y="120"/>
                  <a:pt x="16" y="132"/>
                  <a:pt x="12" y="144"/>
                </a:cubicBezTo>
                <a:cubicBezTo>
                  <a:pt x="8" y="156"/>
                  <a:pt x="0" y="180"/>
                  <a:pt x="0" y="180"/>
                </a:cubicBezTo>
                <a:cubicBezTo>
                  <a:pt x="4" y="264"/>
                  <a:pt x="3" y="348"/>
                  <a:pt x="12" y="432"/>
                </a:cubicBezTo>
                <a:cubicBezTo>
                  <a:pt x="17" y="478"/>
                  <a:pt x="48" y="540"/>
                  <a:pt x="60" y="588"/>
                </a:cubicBezTo>
                <a:cubicBezTo>
                  <a:pt x="64" y="668"/>
                  <a:pt x="62" y="749"/>
                  <a:pt x="72" y="828"/>
                </a:cubicBezTo>
                <a:cubicBezTo>
                  <a:pt x="75" y="855"/>
                  <a:pt x="101" y="874"/>
                  <a:pt x="108" y="900"/>
                </a:cubicBezTo>
                <a:cubicBezTo>
                  <a:pt x="119" y="943"/>
                  <a:pt x="114" y="991"/>
                  <a:pt x="132" y="1032"/>
                </a:cubicBezTo>
                <a:cubicBezTo>
                  <a:pt x="154" y="1081"/>
                  <a:pt x="295" y="1146"/>
                  <a:pt x="348" y="1164"/>
                </a:cubicBezTo>
                <a:cubicBezTo>
                  <a:pt x="363" y="1223"/>
                  <a:pt x="396" y="1266"/>
                  <a:pt x="420" y="1320"/>
                </a:cubicBezTo>
                <a:cubicBezTo>
                  <a:pt x="432" y="1346"/>
                  <a:pt x="445" y="1442"/>
                  <a:pt x="480" y="1464"/>
                </a:cubicBezTo>
                <a:cubicBezTo>
                  <a:pt x="509" y="1482"/>
                  <a:pt x="578" y="1493"/>
                  <a:pt x="612" y="1500"/>
                </a:cubicBezTo>
                <a:cubicBezTo>
                  <a:pt x="652" y="1496"/>
                  <a:pt x="699" y="1512"/>
                  <a:pt x="732" y="1488"/>
                </a:cubicBezTo>
                <a:cubicBezTo>
                  <a:pt x="755" y="1471"/>
                  <a:pt x="731" y="1429"/>
                  <a:pt x="744" y="1404"/>
                </a:cubicBezTo>
                <a:cubicBezTo>
                  <a:pt x="750" y="1393"/>
                  <a:pt x="768" y="1396"/>
                  <a:pt x="780" y="1392"/>
                </a:cubicBezTo>
                <a:cubicBezTo>
                  <a:pt x="806" y="1314"/>
                  <a:pt x="811" y="1266"/>
                  <a:pt x="768" y="1188"/>
                </a:cubicBezTo>
                <a:cubicBezTo>
                  <a:pt x="754" y="1163"/>
                  <a:pt x="729" y="1143"/>
                  <a:pt x="720" y="1116"/>
                </a:cubicBezTo>
                <a:cubicBezTo>
                  <a:pt x="698" y="1050"/>
                  <a:pt x="694" y="1023"/>
                  <a:pt x="636" y="984"/>
                </a:cubicBezTo>
                <a:cubicBezTo>
                  <a:pt x="606" y="894"/>
                  <a:pt x="650" y="1002"/>
                  <a:pt x="588" y="924"/>
                </a:cubicBezTo>
                <a:cubicBezTo>
                  <a:pt x="576" y="909"/>
                  <a:pt x="573" y="853"/>
                  <a:pt x="564" y="840"/>
                </a:cubicBezTo>
                <a:cubicBezTo>
                  <a:pt x="556" y="828"/>
                  <a:pt x="540" y="824"/>
                  <a:pt x="528" y="816"/>
                </a:cubicBezTo>
                <a:cubicBezTo>
                  <a:pt x="497" y="770"/>
                  <a:pt x="487" y="718"/>
                  <a:pt x="456" y="672"/>
                </a:cubicBezTo>
                <a:cubicBezTo>
                  <a:pt x="441" y="613"/>
                  <a:pt x="444" y="596"/>
                  <a:pt x="384" y="576"/>
                </a:cubicBezTo>
                <a:cubicBezTo>
                  <a:pt x="347" y="426"/>
                  <a:pt x="344" y="455"/>
                  <a:pt x="372" y="240"/>
                </a:cubicBezTo>
                <a:cubicBezTo>
                  <a:pt x="375" y="213"/>
                  <a:pt x="400" y="193"/>
                  <a:pt x="408" y="168"/>
                </a:cubicBezTo>
                <a:cubicBezTo>
                  <a:pt x="380" y="125"/>
                  <a:pt x="370" y="132"/>
                  <a:pt x="408" y="132"/>
                </a:cubicBezTo>
                <a:close/>
              </a:path>
            </a:pathLst>
          </a:custGeom>
          <a:solidFill>
            <a:srgbClr val="99FFCC"/>
          </a:solidFill>
          <a:ln w="76200" cap="rnd" cmpd="sng">
            <a:solidFill>
              <a:srgbClr val="0033CC"/>
            </a:solidFill>
            <a:prstDash val="sysDot"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" name="Freeform 22"/>
          <p:cNvSpPr/>
          <p:nvPr/>
        </p:nvSpPr>
        <p:spPr bwMode="auto">
          <a:xfrm>
            <a:off x="3162300" y="4656138"/>
            <a:ext cx="1009650" cy="641350"/>
          </a:xfrm>
          <a:custGeom>
            <a:avLst/>
            <a:gdLst>
              <a:gd name="T0" fmla="*/ 0 w 636"/>
              <a:gd name="T1" fmla="*/ 84 h 404"/>
              <a:gd name="T2" fmla="*/ 168 w 636"/>
              <a:gd name="T3" fmla="*/ 48 h 404"/>
              <a:gd name="T4" fmla="*/ 240 w 636"/>
              <a:gd name="T5" fmla="*/ 0 h 404"/>
              <a:gd name="T6" fmla="*/ 264 w 636"/>
              <a:gd name="T7" fmla="*/ 36 h 404"/>
              <a:gd name="T8" fmla="*/ 300 w 636"/>
              <a:gd name="T9" fmla="*/ 48 h 404"/>
              <a:gd name="T10" fmla="*/ 336 w 636"/>
              <a:gd name="T11" fmla="*/ 72 h 404"/>
              <a:gd name="T12" fmla="*/ 456 w 636"/>
              <a:gd name="T13" fmla="*/ 108 h 404"/>
              <a:gd name="T14" fmla="*/ 552 w 636"/>
              <a:gd name="T15" fmla="*/ 192 h 404"/>
              <a:gd name="T16" fmla="*/ 636 w 636"/>
              <a:gd name="T17" fmla="*/ 372 h 404"/>
              <a:gd name="T18" fmla="*/ 564 w 636"/>
              <a:gd name="T19" fmla="*/ 396 h 404"/>
              <a:gd name="T20" fmla="*/ 492 w 636"/>
              <a:gd name="T21" fmla="*/ 372 h 404"/>
              <a:gd name="T22" fmla="*/ 288 w 636"/>
              <a:gd name="T23" fmla="*/ 312 h 404"/>
              <a:gd name="T24" fmla="*/ 180 w 636"/>
              <a:gd name="T25" fmla="*/ 240 h 404"/>
              <a:gd name="T26" fmla="*/ 84 w 636"/>
              <a:gd name="T27" fmla="*/ 156 h 404"/>
              <a:gd name="T28" fmla="*/ 0 w 636"/>
              <a:gd name="T29" fmla="*/ 84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36" h="404">
                <a:moveTo>
                  <a:pt x="0" y="84"/>
                </a:moveTo>
                <a:cubicBezTo>
                  <a:pt x="121" y="69"/>
                  <a:pt x="65" y="82"/>
                  <a:pt x="168" y="48"/>
                </a:cubicBezTo>
                <a:cubicBezTo>
                  <a:pt x="195" y="39"/>
                  <a:pt x="240" y="0"/>
                  <a:pt x="240" y="0"/>
                </a:cubicBezTo>
                <a:cubicBezTo>
                  <a:pt x="248" y="12"/>
                  <a:pt x="253" y="27"/>
                  <a:pt x="264" y="36"/>
                </a:cubicBezTo>
                <a:cubicBezTo>
                  <a:pt x="274" y="44"/>
                  <a:pt x="289" y="42"/>
                  <a:pt x="300" y="48"/>
                </a:cubicBezTo>
                <a:cubicBezTo>
                  <a:pt x="313" y="54"/>
                  <a:pt x="323" y="66"/>
                  <a:pt x="336" y="72"/>
                </a:cubicBezTo>
                <a:cubicBezTo>
                  <a:pt x="373" y="90"/>
                  <a:pt x="417" y="95"/>
                  <a:pt x="456" y="108"/>
                </a:cubicBezTo>
                <a:cubicBezTo>
                  <a:pt x="495" y="147"/>
                  <a:pt x="501" y="175"/>
                  <a:pt x="552" y="192"/>
                </a:cubicBezTo>
                <a:cubicBezTo>
                  <a:pt x="590" y="249"/>
                  <a:pt x="598" y="315"/>
                  <a:pt x="636" y="372"/>
                </a:cubicBezTo>
                <a:cubicBezTo>
                  <a:pt x="612" y="380"/>
                  <a:pt x="588" y="388"/>
                  <a:pt x="564" y="396"/>
                </a:cubicBezTo>
                <a:cubicBezTo>
                  <a:pt x="540" y="404"/>
                  <a:pt x="516" y="380"/>
                  <a:pt x="492" y="372"/>
                </a:cubicBezTo>
                <a:cubicBezTo>
                  <a:pt x="425" y="350"/>
                  <a:pt x="355" y="334"/>
                  <a:pt x="288" y="312"/>
                </a:cubicBezTo>
                <a:cubicBezTo>
                  <a:pt x="252" y="276"/>
                  <a:pt x="222" y="268"/>
                  <a:pt x="180" y="240"/>
                </a:cubicBezTo>
                <a:cubicBezTo>
                  <a:pt x="152" y="198"/>
                  <a:pt x="133" y="172"/>
                  <a:pt x="84" y="156"/>
                </a:cubicBezTo>
                <a:cubicBezTo>
                  <a:pt x="47" y="101"/>
                  <a:pt x="72" y="127"/>
                  <a:pt x="0" y="84"/>
                </a:cubicBezTo>
                <a:close/>
              </a:path>
            </a:pathLst>
          </a:custGeom>
          <a:solidFill>
            <a:srgbClr val="FFFFCC"/>
          </a:solidFill>
          <a:ln w="76200" cap="rnd" cmpd="sng">
            <a:solidFill>
              <a:srgbClr val="0033CC"/>
            </a:solidFill>
            <a:prstDash val="sysDot"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" name="Freeform 24"/>
          <p:cNvSpPr/>
          <p:nvPr/>
        </p:nvSpPr>
        <p:spPr bwMode="auto">
          <a:xfrm>
            <a:off x="2471738" y="5337175"/>
            <a:ext cx="1374775" cy="936625"/>
          </a:xfrm>
          <a:custGeom>
            <a:avLst/>
            <a:gdLst>
              <a:gd name="T0" fmla="*/ 363 w 866"/>
              <a:gd name="T1" fmla="*/ 15 h 590"/>
              <a:gd name="T2" fmla="*/ 27 w 866"/>
              <a:gd name="T3" fmla="*/ 63 h 590"/>
              <a:gd name="T4" fmla="*/ 3 w 866"/>
              <a:gd name="T5" fmla="*/ 99 h 590"/>
              <a:gd name="T6" fmla="*/ 75 w 866"/>
              <a:gd name="T7" fmla="*/ 135 h 590"/>
              <a:gd name="T8" fmla="*/ 27 w 866"/>
              <a:gd name="T9" fmla="*/ 183 h 590"/>
              <a:gd name="T10" fmla="*/ 51 w 866"/>
              <a:gd name="T11" fmla="*/ 219 h 590"/>
              <a:gd name="T12" fmla="*/ 111 w 866"/>
              <a:gd name="T13" fmla="*/ 231 h 590"/>
              <a:gd name="T14" fmla="*/ 99 w 866"/>
              <a:gd name="T15" fmla="*/ 339 h 590"/>
              <a:gd name="T16" fmla="*/ 135 w 866"/>
              <a:gd name="T17" fmla="*/ 363 h 590"/>
              <a:gd name="T18" fmla="*/ 207 w 866"/>
              <a:gd name="T19" fmla="*/ 387 h 590"/>
              <a:gd name="T20" fmla="*/ 183 w 866"/>
              <a:gd name="T21" fmla="*/ 483 h 590"/>
              <a:gd name="T22" fmla="*/ 267 w 866"/>
              <a:gd name="T23" fmla="*/ 435 h 590"/>
              <a:gd name="T24" fmla="*/ 303 w 866"/>
              <a:gd name="T25" fmla="*/ 423 h 590"/>
              <a:gd name="T26" fmla="*/ 351 w 866"/>
              <a:gd name="T27" fmla="*/ 351 h 590"/>
              <a:gd name="T28" fmla="*/ 423 w 866"/>
              <a:gd name="T29" fmla="*/ 327 h 590"/>
              <a:gd name="T30" fmla="*/ 663 w 866"/>
              <a:gd name="T31" fmla="*/ 363 h 590"/>
              <a:gd name="T32" fmla="*/ 771 w 866"/>
              <a:gd name="T33" fmla="*/ 435 h 590"/>
              <a:gd name="T34" fmla="*/ 807 w 866"/>
              <a:gd name="T35" fmla="*/ 471 h 590"/>
              <a:gd name="T36" fmla="*/ 843 w 866"/>
              <a:gd name="T37" fmla="*/ 483 h 590"/>
              <a:gd name="T38" fmla="*/ 783 w 866"/>
              <a:gd name="T39" fmla="*/ 435 h 590"/>
              <a:gd name="T40" fmla="*/ 759 w 866"/>
              <a:gd name="T41" fmla="*/ 399 h 590"/>
              <a:gd name="T42" fmla="*/ 579 w 866"/>
              <a:gd name="T43" fmla="*/ 303 h 590"/>
              <a:gd name="T44" fmla="*/ 543 w 866"/>
              <a:gd name="T45" fmla="*/ 279 h 590"/>
              <a:gd name="T46" fmla="*/ 471 w 866"/>
              <a:gd name="T47" fmla="*/ 255 h 590"/>
              <a:gd name="T48" fmla="*/ 387 w 866"/>
              <a:gd name="T49" fmla="*/ 51 h 590"/>
              <a:gd name="T50" fmla="*/ 363 w 866"/>
              <a:gd name="T51" fmla="*/ 15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866" h="590">
                <a:moveTo>
                  <a:pt x="363" y="15"/>
                </a:moveTo>
                <a:cubicBezTo>
                  <a:pt x="258" y="20"/>
                  <a:pt x="122" y="0"/>
                  <a:pt x="27" y="63"/>
                </a:cubicBezTo>
                <a:cubicBezTo>
                  <a:pt x="19" y="75"/>
                  <a:pt x="0" y="85"/>
                  <a:pt x="3" y="99"/>
                </a:cubicBezTo>
                <a:cubicBezTo>
                  <a:pt x="6" y="116"/>
                  <a:pt x="63" y="131"/>
                  <a:pt x="75" y="135"/>
                </a:cubicBezTo>
                <a:cubicBezTo>
                  <a:pt x="130" y="217"/>
                  <a:pt x="84" y="126"/>
                  <a:pt x="27" y="183"/>
                </a:cubicBezTo>
                <a:cubicBezTo>
                  <a:pt x="17" y="193"/>
                  <a:pt x="38" y="212"/>
                  <a:pt x="51" y="219"/>
                </a:cubicBezTo>
                <a:cubicBezTo>
                  <a:pt x="69" y="229"/>
                  <a:pt x="91" y="227"/>
                  <a:pt x="111" y="231"/>
                </a:cubicBezTo>
                <a:cubicBezTo>
                  <a:pt x="84" y="271"/>
                  <a:pt x="57" y="297"/>
                  <a:pt x="99" y="339"/>
                </a:cubicBezTo>
                <a:cubicBezTo>
                  <a:pt x="109" y="349"/>
                  <a:pt x="122" y="357"/>
                  <a:pt x="135" y="363"/>
                </a:cubicBezTo>
                <a:cubicBezTo>
                  <a:pt x="158" y="373"/>
                  <a:pt x="207" y="387"/>
                  <a:pt x="207" y="387"/>
                </a:cubicBezTo>
                <a:cubicBezTo>
                  <a:pt x="244" y="443"/>
                  <a:pt x="237" y="447"/>
                  <a:pt x="183" y="483"/>
                </a:cubicBezTo>
                <a:cubicBezTo>
                  <a:pt x="112" y="590"/>
                  <a:pt x="246" y="449"/>
                  <a:pt x="267" y="435"/>
                </a:cubicBezTo>
                <a:cubicBezTo>
                  <a:pt x="278" y="428"/>
                  <a:pt x="291" y="427"/>
                  <a:pt x="303" y="423"/>
                </a:cubicBezTo>
                <a:cubicBezTo>
                  <a:pt x="319" y="399"/>
                  <a:pt x="324" y="360"/>
                  <a:pt x="351" y="351"/>
                </a:cubicBezTo>
                <a:cubicBezTo>
                  <a:pt x="375" y="343"/>
                  <a:pt x="423" y="327"/>
                  <a:pt x="423" y="327"/>
                </a:cubicBezTo>
                <a:cubicBezTo>
                  <a:pt x="490" y="332"/>
                  <a:pt x="594" y="328"/>
                  <a:pt x="663" y="363"/>
                </a:cubicBezTo>
                <a:cubicBezTo>
                  <a:pt x="706" y="385"/>
                  <a:pt x="724" y="419"/>
                  <a:pt x="771" y="435"/>
                </a:cubicBezTo>
                <a:cubicBezTo>
                  <a:pt x="783" y="447"/>
                  <a:pt x="793" y="462"/>
                  <a:pt x="807" y="471"/>
                </a:cubicBezTo>
                <a:cubicBezTo>
                  <a:pt x="818" y="478"/>
                  <a:pt x="843" y="483"/>
                  <a:pt x="843" y="483"/>
                </a:cubicBezTo>
                <a:cubicBezTo>
                  <a:pt x="774" y="380"/>
                  <a:pt x="866" y="501"/>
                  <a:pt x="783" y="435"/>
                </a:cubicBezTo>
                <a:cubicBezTo>
                  <a:pt x="772" y="426"/>
                  <a:pt x="770" y="408"/>
                  <a:pt x="759" y="399"/>
                </a:cubicBezTo>
                <a:cubicBezTo>
                  <a:pt x="702" y="349"/>
                  <a:pt x="648" y="326"/>
                  <a:pt x="579" y="303"/>
                </a:cubicBezTo>
                <a:cubicBezTo>
                  <a:pt x="565" y="298"/>
                  <a:pt x="556" y="285"/>
                  <a:pt x="543" y="279"/>
                </a:cubicBezTo>
                <a:cubicBezTo>
                  <a:pt x="520" y="269"/>
                  <a:pt x="471" y="255"/>
                  <a:pt x="471" y="255"/>
                </a:cubicBezTo>
                <a:cubicBezTo>
                  <a:pt x="458" y="175"/>
                  <a:pt x="456" y="97"/>
                  <a:pt x="387" y="51"/>
                </a:cubicBezTo>
                <a:cubicBezTo>
                  <a:pt x="379" y="39"/>
                  <a:pt x="363" y="15"/>
                  <a:pt x="363" y="15"/>
                </a:cubicBezTo>
                <a:close/>
              </a:path>
            </a:pathLst>
          </a:custGeom>
          <a:solidFill>
            <a:srgbClr val="CC0066"/>
          </a:solidFill>
          <a:ln w="76200" cap="rnd" cmpd="sng">
            <a:solidFill>
              <a:srgbClr val="0033CC"/>
            </a:solidFill>
            <a:prstDash val="sysDot"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" name="Group 26"/>
          <p:cNvGrpSpPr/>
          <p:nvPr/>
        </p:nvGrpSpPr>
        <p:grpSpPr>
          <a:xfrm>
            <a:off x="9617075" y="5754688"/>
            <a:ext cx="669925" cy="608012"/>
            <a:chOff x="5122" y="3260"/>
            <a:chExt cx="422" cy="383"/>
          </a:xfrm>
        </p:grpSpPr>
        <p:sp>
          <p:nvSpPr>
            <p:cNvPr id="29" name="Freeform 27"/>
            <p:cNvSpPr/>
            <p:nvPr/>
          </p:nvSpPr>
          <p:spPr bwMode="auto">
            <a:xfrm>
              <a:off x="5122" y="3260"/>
              <a:ext cx="50" cy="73"/>
            </a:xfrm>
            <a:custGeom>
              <a:avLst/>
              <a:gdLst>
                <a:gd name="T0" fmla="*/ 2 w 50"/>
                <a:gd name="T1" fmla="*/ 40 h 73"/>
                <a:gd name="T2" fmla="*/ 38 w 50"/>
                <a:gd name="T3" fmla="*/ 16 h 73"/>
                <a:gd name="T4" fmla="*/ 26 w 50"/>
                <a:gd name="T5" fmla="*/ 64 h 73"/>
                <a:gd name="T6" fmla="*/ 2 w 50"/>
                <a:gd name="T7" fmla="*/ 4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73">
                  <a:moveTo>
                    <a:pt x="2" y="40"/>
                  </a:moveTo>
                  <a:cubicBezTo>
                    <a:pt x="14" y="32"/>
                    <a:pt x="28" y="6"/>
                    <a:pt x="38" y="16"/>
                  </a:cubicBezTo>
                  <a:cubicBezTo>
                    <a:pt x="50" y="28"/>
                    <a:pt x="42" y="59"/>
                    <a:pt x="26" y="64"/>
                  </a:cubicBezTo>
                  <a:cubicBezTo>
                    <a:pt x="0" y="73"/>
                    <a:pt x="2" y="0"/>
                    <a:pt x="2" y="40"/>
                  </a:cubicBezTo>
                  <a:close/>
                </a:path>
              </a:pathLst>
            </a:custGeom>
            <a:solidFill>
              <a:srgbClr val="CC0066"/>
            </a:solidFill>
            <a:ln w="38100" cap="rnd" cmpd="sng">
              <a:solidFill>
                <a:srgbClr val="3399FF"/>
              </a:solidFill>
              <a:prstDash val="sysDot"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0" name="Freeform 28"/>
            <p:cNvSpPr/>
            <p:nvPr/>
          </p:nvSpPr>
          <p:spPr bwMode="auto">
            <a:xfrm>
              <a:off x="5244" y="3339"/>
              <a:ext cx="66" cy="69"/>
            </a:xfrm>
            <a:custGeom>
              <a:avLst/>
              <a:gdLst>
                <a:gd name="T0" fmla="*/ 0 w 66"/>
                <a:gd name="T1" fmla="*/ 21 h 69"/>
                <a:gd name="T2" fmla="*/ 36 w 66"/>
                <a:gd name="T3" fmla="*/ 9 h 69"/>
                <a:gd name="T4" fmla="*/ 60 w 66"/>
                <a:gd name="T5" fmla="*/ 57 h 69"/>
                <a:gd name="T6" fmla="*/ 24 w 66"/>
                <a:gd name="T7" fmla="*/ 45 h 69"/>
                <a:gd name="T8" fmla="*/ 0 w 66"/>
                <a:gd name="T9" fmla="*/ 2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69">
                  <a:moveTo>
                    <a:pt x="0" y="21"/>
                  </a:moveTo>
                  <a:cubicBezTo>
                    <a:pt x="12" y="17"/>
                    <a:pt x="25" y="2"/>
                    <a:pt x="36" y="9"/>
                  </a:cubicBezTo>
                  <a:cubicBezTo>
                    <a:pt x="51" y="18"/>
                    <a:pt x="66" y="40"/>
                    <a:pt x="60" y="57"/>
                  </a:cubicBezTo>
                  <a:cubicBezTo>
                    <a:pt x="56" y="69"/>
                    <a:pt x="36" y="49"/>
                    <a:pt x="24" y="45"/>
                  </a:cubicBezTo>
                  <a:cubicBezTo>
                    <a:pt x="10" y="4"/>
                    <a:pt x="21" y="0"/>
                    <a:pt x="0" y="21"/>
                  </a:cubicBezTo>
                  <a:close/>
                </a:path>
              </a:pathLst>
            </a:custGeom>
            <a:solidFill>
              <a:srgbClr val="CC0066"/>
            </a:solidFill>
            <a:ln w="38100" cap="rnd" cmpd="sng">
              <a:solidFill>
                <a:srgbClr val="3399FF"/>
              </a:solidFill>
              <a:prstDash val="sysDot"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1" name="Freeform 29"/>
            <p:cNvSpPr/>
            <p:nvPr/>
          </p:nvSpPr>
          <p:spPr bwMode="auto">
            <a:xfrm>
              <a:off x="5340" y="3408"/>
              <a:ext cx="102" cy="83"/>
            </a:xfrm>
            <a:custGeom>
              <a:avLst/>
              <a:gdLst>
                <a:gd name="T0" fmla="*/ 0 w 102"/>
                <a:gd name="T1" fmla="*/ 0 h 83"/>
                <a:gd name="T2" fmla="*/ 72 w 102"/>
                <a:gd name="T3" fmla="*/ 36 h 83"/>
                <a:gd name="T4" fmla="*/ 96 w 102"/>
                <a:gd name="T5" fmla="*/ 72 h 83"/>
                <a:gd name="T6" fmla="*/ 60 w 102"/>
                <a:gd name="T7" fmla="*/ 60 h 83"/>
                <a:gd name="T8" fmla="*/ 0 w 102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3">
                  <a:moveTo>
                    <a:pt x="0" y="0"/>
                  </a:moveTo>
                  <a:cubicBezTo>
                    <a:pt x="29" y="10"/>
                    <a:pt x="49" y="13"/>
                    <a:pt x="72" y="36"/>
                  </a:cubicBezTo>
                  <a:cubicBezTo>
                    <a:pt x="82" y="46"/>
                    <a:pt x="102" y="59"/>
                    <a:pt x="96" y="72"/>
                  </a:cubicBezTo>
                  <a:cubicBezTo>
                    <a:pt x="90" y="83"/>
                    <a:pt x="71" y="66"/>
                    <a:pt x="60" y="60"/>
                  </a:cubicBezTo>
                  <a:cubicBezTo>
                    <a:pt x="20" y="40"/>
                    <a:pt x="24" y="36"/>
                    <a:pt x="0" y="0"/>
                  </a:cubicBezTo>
                  <a:close/>
                </a:path>
              </a:pathLst>
            </a:custGeom>
            <a:solidFill>
              <a:srgbClr val="CC0066"/>
            </a:solidFill>
            <a:ln w="38100" cap="rnd" cmpd="sng">
              <a:solidFill>
                <a:srgbClr val="3399FF"/>
              </a:solidFill>
              <a:prstDash val="sysDot"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2" name="Freeform 30"/>
            <p:cNvSpPr/>
            <p:nvPr/>
          </p:nvSpPr>
          <p:spPr bwMode="auto">
            <a:xfrm>
              <a:off x="5460" y="3516"/>
              <a:ext cx="84" cy="127"/>
            </a:xfrm>
            <a:custGeom>
              <a:avLst/>
              <a:gdLst>
                <a:gd name="T0" fmla="*/ 0 w 84"/>
                <a:gd name="T1" fmla="*/ 0 h 127"/>
                <a:gd name="T2" fmla="*/ 36 w 84"/>
                <a:gd name="T3" fmla="*/ 12 h 127"/>
                <a:gd name="T4" fmla="*/ 84 w 84"/>
                <a:gd name="T5" fmla="*/ 84 h 127"/>
                <a:gd name="T6" fmla="*/ 12 w 84"/>
                <a:gd name="T7" fmla="*/ 120 h 127"/>
                <a:gd name="T8" fmla="*/ 0 w 84"/>
                <a:gd name="T9" fmla="*/ 84 h 127"/>
                <a:gd name="T10" fmla="*/ 0 w 84"/>
                <a:gd name="T1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127">
                  <a:moveTo>
                    <a:pt x="0" y="0"/>
                  </a:moveTo>
                  <a:cubicBezTo>
                    <a:pt x="12" y="4"/>
                    <a:pt x="27" y="3"/>
                    <a:pt x="36" y="12"/>
                  </a:cubicBezTo>
                  <a:cubicBezTo>
                    <a:pt x="56" y="32"/>
                    <a:pt x="84" y="84"/>
                    <a:pt x="84" y="84"/>
                  </a:cubicBezTo>
                  <a:cubicBezTo>
                    <a:pt x="78" y="88"/>
                    <a:pt x="26" y="127"/>
                    <a:pt x="12" y="120"/>
                  </a:cubicBezTo>
                  <a:cubicBezTo>
                    <a:pt x="1" y="114"/>
                    <a:pt x="4" y="96"/>
                    <a:pt x="0" y="84"/>
                  </a:cubicBezTo>
                  <a:cubicBezTo>
                    <a:pt x="14" y="15"/>
                    <a:pt x="21" y="42"/>
                    <a:pt x="0" y="0"/>
                  </a:cubicBezTo>
                  <a:close/>
                </a:path>
              </a:pathLst>
            </a:custGeom>
            <a:solidFill>
              <a:srgbClr val="CC0066"/>
            </a:solidFill>
            <a:ln w="38100" cap="rnd" cmpd="sng">
              <a:solidFill>
                <a:srgbClr val="3399FF"/>
              </a:solidFill>
              <a:prstDash val="sysDot"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7664" name="AutoShape 33"/>
          <p:cNvSpPr/>
          <p:nvPr/>
        </p:nvSpPr>
        <p:spPr>
          <a:xfrm rot="10800000">
            <a:off x="4006850" y="2985453"/>
            <a:ext cx="4595813" cy="1042669"/>
          </a:xfrm>
          <a:prstGeom prst="notchedRightArrow">
            <a:avLst>
              <a:gd name="adj1" fmla="val 50000"/>
              <a:gd name="adj2" fmla="val 120093"/>
            </a:avLst>
          </a:prstGeom>
          <a:solidFill>
            <a:srgbClr val="FF6600"/>
          </a:solidFill>
          <a:ln w="9525" cap="flat" cmpd="sng">
            <a:solidFill>
              <a:srgbClr val="0033CC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anchor="ctr" anchorCtr="0">
            <a:spAutoFit/>
          </a:bodyPr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方　向</a:t>
            </a:r>
            <a:endParaRPr lang="zh-CN" altLang="en-US" sz="2800" b="1" dirty="0">
              <a:solidFill>
                <a:schemeClr val="bg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46101" name="Text Box 32"/>
          <p:cNvSpPr txBox="1"/>
          <p:nvPr/>
        </p:nvSpPr>
        <p:spPr>
          <a:xfrm>
            <a:off x="2476500" y="31750"/>
            <a:ext cx="5438775" cy="70675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4000" b="1" dirty="0">
                <a:solidFill>
                  <a:schemeClr val="bg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美国领土扩张示意图</a:t>
            </a:r>
            <a:endParaRPr lang="zh-CN" altLang="en-US" sz="4000" b="1" dirty="0">
              <a:solidFill>
                <a:schemeClr val="bg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64200" y="3235325"/>
            <a:ext cx="1612900" cy="539750"/>
          </a:xfrm>
          <a:prstGeom prst="rect">
            <a:avLst/>
          </a:prstGeom>
          <a:solidFill>
            <a:srgbClr val="FF6600"/>
          </a:solidFill>
          <a:ln w="9525">
            <a:noFill/>
          </a:ln>
        </p:spPr>
        <p:txBody>
          <a:bodyPr anchor="t" anchorCtr="0"/>
          <a:p>
            <a:pPr algn="ctr"/>
            <a:r>
              <a:rPr lang="zh-CN" altLang="en-US" sz="2800" b="1" dirty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自东向西</a:t>
            </a:r>
            <a:endParaRPr lang="zh-CN" altLang="en-US" sz="2800" b="1" dirty="0">
              <a:solidFill>
                <a:srgbClr val="0000CC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4" grpId="0" bldLvl="0" animBg="1"/>
      <p:bldP spid="3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7106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8039100" cy="10048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995045" y="139383"/>
            <a:ext cx="5234940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zh-CN" altLang="en-US" sz="4400" b="1" kern="1200" cap="none" spc="0" normalizeH="0" baseline="0" noProof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Tahoma" panose="020B0604030504040204" pitchFamily="34" charset="0"/>
                <a:sym typeface="+mn-ea"/>
              </a:rPr>
              <a:t>一对不可调和的矛盾</a:t>
            </a:r>
            <a:endParaRPr kumimoji="0" lang="zh-CN" altLang="en-US" sz="4400" b="1" kern="1200" cap="none" spc="0" normalizeH="0" baseline="0" noProof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  <a:cs typeface="Tahoma" panose="020B0604030504040204" pitchFamily="34" charset="0"/>
              <a:sym typeface="+mn-ea"/>
            </a:endParaRPr>
          </a:p>
        </p:txBody>
      </p:sp>
      <p:grpSp>
        <p:nvGrpSpPr>
          <p:cNvPr id="47108" name="Group 10"/>
          <p:cNvGrpSpPr/>
          <p:nvPr/>
        </p:nvGrpSpPr>
        <p:grpSpPr>
          <a:xfrm>
            <a:off x="6744970" y="647700"/>
            <a:ext cx="5219700" cy="4748450"/>
            <a:chOff x="0" y="0"/>
            <a:chExt cx="6111" cy="5767"/>
          </a:xfrm>
        </p:grpSpPr>
        <p:grpSp>
          <p:nvGrpSpPr>
            <p:cNvPr id="47109" name="Group 11"/>
            <p:cNvGrpSpPr/>
            <p:nvPr/>
          </p:nvGrpSpPr>
          <p:grpSpPr>
            <a:xfrm>
              <a:off x="0" y="0"/>
              <a:ext cx="6111" cy="5767"/>
              <a:chOff x="0" y="0"/>
              <a:chExt cx="6111" cy="5767"/>
            </a:xfrm>
          </p:grpSpPr>
          <p:pic>
            <p:nvPicPr>
              <p:cNvPr id="47110" name="Picture 12"/>
              <p:cNvPicPr>
                <a:picLocks noChangeAspect="1"/>
              </p:cNvPicPr>
              <p:nvPr/>
            </p:nvPicPr>
            <p:blipFill>
              <a:blip r:embed="rId2">
                <a:lum contrast="17998"/>
              </a:blip>
              <a:stretch>
                <a:fillRect/>
              </a:stretch>
            </p:blipFill>
            <p:spPr>
              <a:xfrm>
                <a:off x="103" y="0"/>
                <a:ext cx="6008" cy="4648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47111" name="Text Box 13"/>
              <p:cNvSpPr txBox="1"/>
              <p:nvPr/>
            </p:nvSpPr>
            <p:spPr>
              <a:xfrm>
                <a:off x="0" y="4759"/>
                <a:ext cx="5884" cy="100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 algn="ctr"/>
                <a:endParaRPr lang="zh-CN" altLang="en-US" sz="4800" b="1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47112" name="Text Box 14"/>
            <p:cNvSpPr txBox="1"/>
            <p:nvPr/>
          </p:nvSpPr>
          <p:spPr>
            <a:xfrm>
              <a:off x="2827" y="112"/>
              <a:ext cx="2834" cy="63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zh-CN" altLang="en-US" sz="2800" b="1" dirty="0">
                  <a:latin typeface="Arial" panose="020B0604020202020204" pitchFamily="34" charset="0"/>
                  <a:ea typeface="黑体" panose="02010609060101010101" pitchFamily="49" charset="-122"/>
                </a:rPr>
                <a:t>动力织布机厂</a:t>
              </a:r>
              <a:endPara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</p:grpSp>
      <p:sp>
        <p:nvSpPr>
          <p:cNvPr id="181253" name="AutoShape 5"/>
          <p:cNvSpPr/>
          <p:nvPr/>
        </p:nvSpPr>
        <p:spPr>
          <a:xfrm>
            <a:off x="1524000" y="908050"/>
            <a:ext cx="6408738" cy="720725"/>
          </a:xfrm>
          <a:prstGeom prst="wedgeRectCallout">
            <a:avLst>
              <a:gd name="adj1" fmla="val 41009"/>
              <a:gd name="adj2" fmla="val 91852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algn="ctr"/>
            <a:r>
              <a:rPr lang="zh-CN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北方</a:t>
            </a:r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</a:t>
            </a:r>
            <a:r>
              <a:rPr lang="zh-CN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资本主义经济</a:t>
            </a:r>
            <a:endParaRPr lang="zh-CN" altLang="en-US" sz="40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47114" name="Picture 4" descr="图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25" y="3346450"/>
            <a:ext cx="4787900" cy="351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1254" name="AutoShape 6"/>
          <p:cNvSpPr/>
          <p:nvPr/>
        </p:nvSpPr>
        <p:spPr>
          <a:xfrm>
            <a:off x="4764088" y="6210300"/>
            <a:ext cx="5903912" cy="647700"/>
          </a:xfrm>
          <a:prstGeom prst="wedgeRectCallout">
            <a:avLst>
              <a:gd name="adj1" fmla="val -50833"/>
              <a:gd name="adj2" fmla="val -104903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algn="ctr"/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南方</a:t>
            </a: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种植园奴隶制经济</a:t>
            </a:r>
            <a:endParaRPr lang="zh-CN" alt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694113" y="3644900"/>
            <a:ext cx="5257800" cy="829945"/>
          </a:xfrm>
          <a:prstGeom prst="rect">
            <a:avLst/>
          </a:prstGeom>
          <a:gradFill rotWithShape="1">
            <a:gsLst>
              <a:gs pos="0">
                <a:srgbClr val="FFA2A1"/>
              </a:gs>
              <a:gs pos="35001">
                <a:srgbClr val="FFBEBD">
                  <a:alpha val="98600"/>
                </a:srgbClr>
              </a:gs>
              <a:gs pos="100000">
                <a:srgbClr val="FFE5E5">
                  <a:alpha val="96001"/>
                </a:srgbClr>
              </a:gs>
            </a:gsLst>
            <a:lin ang="16200000" scaled="1"/>
          </a:gradFill>
          <a:ln>
            <a:noFill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defRPr/>
            </a:pPr>
            <a:r>
              <a:rPr kumimoji="0" lang="zh-CN" altLang="en-US" sz="4800" b="1" kern="1200" cap="none" spc="0" normalizeH="0" baseline="0" noProof="0">
                <a:solidFill>
                  <a:srgbClr val="3D10FC"/>
                </a:solidFill>
                <a:latin typeface="Calibri" panose="020F0502020204030204" charset="0"/>
                <a:ea typeface="隶书" panose="02010509060101010101" pitchFamily="49" charset="-122"/>
                <a:cs typeface="+mn-cs"/>
                <a:sym typeface="+mn-ea"/>
              </a:rPr>
              <a:t>（两种经济类型）</a:t>
            </a:r>
            <a:endParaRPr kumimoji="0" lang="zh-CN" altLang="en-US" sz="4800" b="1" kern="1200" cap="none" spc="0" normalizeH="0" baseline="0" noProof="0">
              <a:solidFill>
                <a:srgbClr val="3D10FC"/>
              </a:solidFill>
              <a:latin typeface="Calibri" panose="020F0502020204030204" charset="0"/>
              <a:ea typeface="隶书" panose="02010509060101010101" pitchFamily="49" charset="-122"/>
              <a:cs typeface="+mn-cs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1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8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3" grpId="0" bldLvl="0" animBg="1"/>
      <p:bldP spid="181254" grpId="0" bldLvl="0" animBg="1"/>
      <p:bldP spid="6" grpId="0" bldLvl="0" animBg="1"/>
      <p:bldP spid="6" grpId="1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表格 27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97510" y="1383665"/>
          <a:ext cx="11430635" cy="5943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31620"/>
                <a:gridCol w="4684395"/>
                <a:gridCol w="4088130"/>
              </a:tblGrid>
              <a:tr h="49530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</a:rPr>
                        <a:t>问题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cs typeface="宋体" panose="02010600030101010101" pitchFamily="2" charset="-122"/>
                        </a:rPr>
                        <a:t>南方（</a:t>
                      </a:r>
                      <a:r>
                        <a:rPr lang="zh-CN" sz="2600" dirty="0">
                          <a:solidFill>
                            <a:srgbClr val="FF0000"/>
                          </a:solidFill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cs typeface="宋体" panose="02010600030101010101" pitchFamily="2" charset="-122"/>
                        </a:rPr>
                        <a:t>种植园奴隶制经济</a:t>
                      </a: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</a:rPr>
                        <a:t>）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cs typeface="宋体" panose="02010600030101010101" pitchFamily="2" charset="-122"/>
                        </a:rPr>
                        <a:t>北方（</a:t>
                      </a:r>
                      <a:r>
                        <a:rPr lang="zh-CN" sz="2600" dirty="0">
                          <a:solidFill>
                            <a:srgbClr val="FF0000"/>
                          </a:solidFill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cs typeface="宋体" panose="02010600030101010101" pitchFamily="2" charset="-122"/>
                        </a:rPr>
                        <a:t>资本主义工商业</a:t>
                      </a: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</a:rPr>
                        <a:t>）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zh-CN" sz="2600" dirty="0">
                        <a:solidFill>
                          <a:schemeClr val="tx1"/>
                        </a:solidFill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把棉花等原料运往英国等国家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资本主义工商业发展需要</a:t>
                      </a:r>
                      <a:endParaRPr lang="en-US" alt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大量的棉花等工业原料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zh-CN" sz="2600" dirty="0">
                        <a:solidFill>
                          <a:schemeClr val="tx1"/>
                        </a:solidFill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使用奴隶劳动，种植园经济依靠奴隶制维系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资本主义工商业发展需要大量自由劳动力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zh-CN" sz="2600" dirty="0">
                        <a:solidFill>
                          <a:srgbClr val="FF0000"/>
                        </a:solidFill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为扩大棉花等原料出口和获得英国廉价工业品，反对提高关税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要求提高关税，抵制外国商品输入，扩大国内市场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zh-CN" sz="2600" dirty="0">
                        <a:solidFill>
                          <a:schemeClr val="tx1"/>
                        </a:solidFill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建立蓄奴州，扩展奴隶制</a:t>
                      </a:r>
                      <a:r>
                        <a:rPr lang="zh-CN" altLang="en-US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，提升话语权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25000"/>
                        </a:lnSpc>
                      </a:pPr>
                      <a:endParaRPr lang="zh-CN" sz="2600" dirty="0">
                        <a:solidFill>
                          <a:schemeClr val="tx1"/>
                        </a:solidFill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建立自由州，发展资本主义</a:t>
                      </a:r>
                      <a:r>
                        <a:rPr lang="zh-CN" altLang="en-US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，提升话语权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25000"/>
                        </a:lnSpc>
                      </a:pP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9753600" y="0"/>
            <a:ext cx="24384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268605" y="177800"/>
            <a:ext cx="6798945" cy="583565"/>
          </a:xfrm>
          <a:prstGeom prst="rect">
            <a:avLst/>
          </a:prstGeom>
          <a:solidFill>
            <a:srgbClr val="C54A48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颜真卿楷书 简繁" panose="02000500000000000000" pitchFamily="2" charset="-122"/>
                <a:ea typeface="方正颜真卿楷书 简繁" panose="02000500000000000000" pitchFamily="2" charset="-122"/>
              </a:rPr>
              <a:t>南北方在哪些方面有意见分歧？</a:t>
            </a:r>
            <a:endParaRPr lang="zh-CN" alt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颜真卿楷书 简繁" panose="02000500000000000000" pitchFamily="2" charset="-122"/>
              <a:ea typeface="方正颜真卿楷书 简繁" panose="02000500000000000000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7510" y="2118995"/>
            <a:ext cx="1097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3600" dirty="0">
                <a:solidFill>
                  <a:srgbClr val="FF0000"/>
                </a:solidFill>
                <a:effectLst/>
                <a:latin typeface="方正颜真卿楷书 简繁" panose="02000500000000000000" pitchFamily="2" charset="-122"/>
                <a:ea typeface="方正颜真卿楷书 简繁" panose="02000500000000000000" pitchFamily="2" charset="-122"/>
                <a:sym typeface="+mn-ea"/>
              </a:rPr>
              <a:t>原料</a:t>
            </a:r>
            <a:endParaRPr lang="zh-CN" altLang="en-US" sz="3600" dirty="0">
              <a:solidFill>
                <a:srgbClr val="FF0000"/>
              </a:solidFill>
              <a:effectLst/>
              <a:latin typeface="方正颜真卿楷书 简繁" panose="02000500000000000000" pitchFamily="2" charset="-122"/>
              <a:ea typeface="方正颜真卿楷书 简繁" panose="02000500000000000000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97510" y="3009900"/>
            <a:ext cx="1407795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劳动力</a:t>
            </a:r>
            <a:endParaRPr lang="zh-CN" altLang="en-US" sz="32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510" y="4121785"/>
            <a:ext cx="140779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>
              <a:lnSpc>
                <a:spcPct val="125000"/>
              </a:lnSpc>
            </a:pPr>
            <a:r>
              <a:rPr lang="zh-CN" sz="3200" dirty="0">
                <a:solidFill>
                  <a:srgbClr val="FF0000"/>
                </a:solidFill>
                <a:effectLst/>
                <a:latin typeface="方正颜真卿楷书 简繁" panose="02000500000000000000" pitchFamily="2" charset="-122"/>
                <a:ea typeface="方正颜真卿楷书 简繁" panose="02000500000000000000" pitchFamily="2" charset="-122"/>
                <a:sym typeface="+mn-ea"/>
              </a:rPr>
              <a:t>关税、市场</a:t>
            </a:r>
            <a:endParaRPr lang="zh-CN" altLang="en-US" sz="3200"/>
          </a:p>
        </p:txBody>
      </p:sp>
      <p:sp>
        <p:nvSpPr>
          <p:cNvPr id="9" name="文本框 8"/>
          <p:cNvSpPr txBox="1"/>
          <p:nvPr/>
        </p:nvSpPr>
        <p:spPr>
          <a:xfrm>
            <a:off x="506730" y="5659755"/>
            <a:ext cx="14020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>
              <a:lnSpc>
                <a:spcPct val="125000"/>
              </a:lnSpc>
            </a:pPr>
            <a:r>
              <a:rPr lang="zh-CN" sz="3200" dirty="0">
                <a:solidFill>
                  <a:srgbClr val="FF0000"/>
                </a:solidFill>
                <a:effectLst/>
                <a:latin typeface="方正颜真卿楷书 简繁" panose="02000500000000000000" pitchFamily="2" charset="-122"/>
                <a:ea typeface="方正颜真卿楷书 简繁" panose="02000500000000000000" pitchFamily="2" charset="-122"/>
                <a:sym typeface="+mn-ea"/>
              </a:rPr>
              <a:t>新土地</a:t>
            </a:r>
            <a:endParaRPr lang="zh-CN" altLang="en-US" sz="3200" dirty="0">
              <a:solidFill>
                <a:srgbClr val="FF0000"/>
              </a:solidFill>
              <a:effectLst/>
              <a:latin typeface="方正颜真卿楷书 简繁" panose="02000500000000000000" pitchFamily="2" charset="-122"/>
              <a:ea typeface="方正颜真卿楷书 简繁" panose="02000500000000000000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1915" y="2275205"/>
            <a:ext cx="8639175" cy="143129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noAutofit/>
          </a:bodyPr>
          <a:p>
            <a:r>
              <a:rPr lang="zh-CN" altLang="en-US" sz="40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美国内战爆发的根本原因：</a:t>
            </a:r>
            <a:endParaRPr lang="zh-CN" altLang="en-US" sz="4000" b="1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4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4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南北不同经济类型的矛盾。</a:t>
            </a:r>
            <a:endParaRPr lang="zh-CN" altLang="en-US" sz="40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4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zh-CN" sz="40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81910" y="101536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6" grpId="0" bldLvl="0" animBg="1"/>
      <p:bldP spid="1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pic>
        <p:nvPicPr>
          <p:cNvPr id="51201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0"/>
            <a:ext cx="8039100" cy="10048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352675" y="77788"/>
            <a:ext cx="5234940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zh-CN" altLang="en-US" sz="4400" b="1" kern="1200" cap="none" spc="0" normalizeH="0" baseline="0" noProof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Tahoma" panose="020B0604030504040204" pitchFamily="34" charset="0"/>
                <a:sym typeface="+mn-ea"/>
              </a:rPr>
              <a:t>一对不可调和的矛盾</a:t>
            </a:r>
            <a:endParaRPr kumimoji="0" lang="zh-CN" altLang="en-US" sz="4400" b="1" kern="1200" cap="none" spc="0" normalizeH="0" baseline="0" noProof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4" name="Rectangle 6"/>
          <p:cNvSpPr/>
          <p:nvPr/>
        </p:nvSpPr>
        <p:spPr>
          <a:xfrm>
            <a:off x="1524000" y="1125538"/>
            <a:ext cx="3946525" cy="60007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 anchorCtr="0"/>
          <a:p>
            <a:pPr algn="ctr">
              <a:spcBef>
                <a:spcPct val="20000"/>
              </a:spcBef>
              <a:buClr>
                <a:srgbClr val="0000FF"/>
              </a:buClr>
              <a:buSzPct val="65000"/>
            </a:pPr>
            <a:r>
              <a:rPr lang="zh-CN" altLang="en-US" sz="2800" b="1" dirty="0">
                <a:solidFill>
                  <a:srgbClr val="0000CC"/>
                </a:solidFill>
                <a:latin typeface="Calibri" panose="020F0502020204030204" charset="0"/>
                <a:ea typeface="华文中宋" panose="02010600040101010101" pitchFamily="2" charset="-122"/>
              </a:rPr>
              <a:t>北方工厂老板</a:t>
            </a:r>
            <a:r>
              <a:rPr lang="en-US" altLang="zh-CN" sz="2800" b="1" dirty="0">
                <a:solidFill>
                  <a:srgbClr val="0000CC"/>
                </a:solidFill>
                <a:latin typeface="Calibri" panose="020F0502020204030204" charset="0"/>
                <a:ea typeface="华文中宋" panose="02010600040101010101" pitchFamily="2" charset="-122"/>
              </a:rPr>
              <a:t>:</a:t>
            </a:r>
            <a:endParaRPr lang="zh-CN" altLang="en-US" dirty="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538288" y="1700213"/>
            <a:ext cx="3898900" cy="15732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65000"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  <a:sym typeface="华文中宋" panose="02010600040101010101" pitchFamily="2" charset="-122"/>
              </a:rPr>
              <a:t>你们老是把我们急需的棉花（原料）运到英国去卖！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  <a:sym typeface="+mn-ea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536700" y="3213100"/>
            <a:ext cx="3898900" cy="9969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buSzPct val="65000"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  <a:sym typeface="华文中宋" panose="02010600040101010101" pitchFamily="2" charset="-122"/>
              </a:rPr>
              <a:t>你们老是进口英国货，我们的产品没市场！！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  <a:sym typeface="+mn-ea"/>
            </a:endParaRPr>
          </a:p>
        </p:txBody>
      </p:sp>
      <p:sp>
        <p:nvSpPr>
          <p:cNvPr id="7" name="Rectangle 113"/>
          <p:cNvSpPr>
            <a:spLocks noChangeArrowheads="1"/>
          </p:cNvSpPr>
          <p:nvPr/>
        </p:nvSpPr>
        <p:spPr bwMode="auto">
          <a:xfrm>
            <a:off x="1524000" y="5141913"/>
            <a:ext cx="3898900" cy="1371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buSzPct val="65000"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  <a:sym typeface="华文中宋" panose="02010600040101010101" pitchFamily="2" charset="-122"/>
              </a:rPr>
              <a:t>我的新工厂严重缺人！给可怜的奴隶自由吧！让他们来我这儿工作！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  <a:sym typeface="+mn-ea"/>
            </a:endParaRPr>
          </a:p>
        </p:txBody>
      </p:sp>
      <p:sp>
        <p:nvSpPr>
          <p:cNvPr id="8" name="Rectangle 106"/>
          <p:cNvSpPr>
            <a:spLocks noChangeArrowheads="1"/>
          </p:cNvSpPr>
          <p:nvPr/>
        </p:nvSpPr>
        <p:spPr bwMode="auto">
          <a:xfrm>
            <a:off x="1524000" y="4217988"/>
            <a:ext cx="3898900" cy="9445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buSzPct val="65000"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  <a:sym typeface="华文中宋" panose="02010600040101010101" pitchFamily="2" charset="-122"/>
              </a:rPr>
              <a:t>决不能再把一寸土地留给奴隶制！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  <a:sym typeface="+mn-ea"/>
            </a:endParaRPr>
          </a:p>
        </p:txBody>
      </p:sp>
      <p:sp>
        <p:nvSpPr>
          <p:cNvPr id="10" name="Rectangle 117"/>
          <p:cNvSpPr>
            <a:spLocks noChangeArrowheads="1"/>
          </p:cNvSpPr>
          <p:nvPr/>
        </p:nvSpPr>
        <p:spPr bwMode="auto">
          <a:xfrm>
            <a:off x="6743700" y="5084763"/>
            <a:ext cx="3924300" cy="1368425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buSzPct val="65000"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  <a:sym typeface="+mn-ea"/>
              </a:rPr>
              <a:t>解放了黑奴谁给我干活？你敢动奴隶制，我就跟你拼了！！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  <a:sym typeface="+mn-ea"/>
            </a:endParaRPr>
          </a:p>
        </p:txBody>
      </p:sp>
      <p:sp>
        <p:nvSpPr>
          <p:cNvPr id="11" name="Rectangle 110"/>
          <p:cNvSpPr>
            <a:spLocks noChangeArrowheads="1"/>
          </p:cNvSpPr>
          <p:nvPr/>
        </p:nvSpPr>
        <p:spPr bwMode="auto">
          <a:xfrm>
            <a:off x="6743700" y="4076700"/>
            <a:ext cx="3924300" cy="936625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buSzPct val="65000"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  <a:sym typeface="+mn-ea"/>
              </a:rPr>
              <a:t>让广阔的西部都成为我们的种植园吧！！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  <a:sym typeface="+mn-ea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6743700" y="3213100"/>
            <a:ext cx="3924300" cy="936625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65000"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  <a:sym typeface="+mn-ea"/>
              </a:rPr>
              <a:t>英国货，物美价廉哪！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65000"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  <a:sym typeface="+mn-ea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6748463" y="1700213"/>
            <a:ext cx="3919538" cy="1512888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buSzPct val="65000"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  <a:sym typeface="+mn-ea"/>
              </a:rPr>
              <a:t>谁叫你们出不起更高的价钱？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  <a:sym typeface="+mn-ea"/>
            </a:endParaRPr>
          </a:p>
        </p:txBody>
      </p:sp>
      <p:sp>
        <p:nvSpPr>
          <p:cNvPr id="15" name="Rectangle 8"/>
          <p:cNvSpPr/>
          <p:nvPr/>
        </p:nvSpPr>
        <p:spPr>
          <a:xfrm>
            <a:off x="6813550" y="1052513"/>
            <a:ext cx="3854450" cy="4508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 anchorCtr="0"/>
          <a:p>
            <a:pPr algn="ctr">
              <a:spcBef>
                <a:spcPct val="20000"/>
              </a:spcBef>
              <a:buClr>
                <a:srgbClr val="0000FF"/>
              </a:buClr>
              <a:buSzPct val="65000"/>
            </a:pPr>
            <a:r>
              <a:rPr lang="zh-CN" altLang="en-US" sz="2800" b="1" dirty="0">
                <a:solidFill>
                  <a:srgbClr val="FF0000"/>
                </a:solidFill>
                <a:latin typeface="Calibri" panose="020F0502020204030204" charset="0"/>
                <a:ea typeface="华文中宋" panose="02010600040101010101" pitchFamily="2" charset="-122"/>
              </a:rPr>
              <a:t>南方种植园主：</a:t>
            </a:r>
            <a:endParaRPr lang="zh-CN" altLang="en-US" dirty="0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19" name="Rectangle 115"/>
          <p:cNvSpPr/>
          <p:nvPr/>
        </p:nvSpPr>
        <p:spPr>
          <a:xfrm>
            <a:off x="5664200" y="5445125"/>
            <a:ext cx="936625" cy="990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algn="ctr">
              <a:spcBef>
                <a:spcPct val="20000"/>
              </a:spcBef>
              <a:buClr>
                <a:srgbClr val="0000FF"/>
              </a:buClr>
              <a:buSzPct val="65000"/>
            </a:pPr>
            <a:r>
              <a:rPr lang="zh-CN" altLang="en-US" sz="2800" b="1" dirty="0">
                <a:latin typeface="Calibri" panose="020F0502020204030204" charset="0"/>
                <a:ea typeface="华文中宋" panose="02010600040101010101" pitchFamily="2" charset="-122"/>
              </a:rPr>
              <a:t>劳动力</a:t>
            </a:r>
            <a:endParaRPr lang="zh-CN" altLang="en-US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20" name="Rectangle 108"/>
          <p:cNvSpPr/>
          <p:nvPr/>
        </p:nvSpPr>
        <p:spPr>
          <a:xfrm>
            <a:off x="5664200" y="4292600"/>
            <a:ext cx="936625" cy="9445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algn="ctr">
              <a:spcBef>
                <a:spcPct val="20000"/>
              </a:spcBef>
              <a:buClr>
                <a:srgbClr val="0000FF"/>
              </a:buClr>
              <a:buSzPct val="65000"/>
            </a:pPr>
            <a:r>
              <a:rPr lang="zh-CN" altLang="en-US" sz="2800" b="1" dirty="0">
                <a:solidFill>
                  <a:srgbClr val="000000"/>
                </a:solidFill>
                <a:latin typeface="Calibri" panose="020F0502020204030204" charset="0"/>
                <a:ea typeface="华文中宋" panose="02010600040101010101" pitchFamily="2" charset="-122"/>
              </a:rPr>
              <a:t>西部土地</a:t>
            </a:r>
            <a:endParaRPr lang="zh-CN" altLang="en-US" dirty="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24" name="Rectangle 13"/>
          <p:cNvSpPr/>
          <p:nvPr/>
        </p:nvSpPr>
        <p:spPr>
          <a:xfrm>
            <a:off x="5664200" y="3141663"/>
            <a:ext cx="936625" cy="9969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algn="ctr">
              <a:spcBef>
                <a:spcPct val="20000"/>
              </a:spcBef>
              <a:buClr>
                <a:srgbClr val="0000FF"/>
              </a:buClr>
              <a:buSzPct val="65000"/>
            </a:pPr>
            <a:r>
              <a:rPr lang="zh-CN" altLang="en-US" sz="2800" b="1" dirty="0">
                <a:solidFill>
                  <a:srgbClr val="000000"/>
                </a:solidFill>
                <a:latin typeface="Calibri" panose="020F0502020204030204" charset="0"/>
                <a:ea typeface="华文中宋" panose="02010600040101010101" pitchFamily="2" charset="-122"/>
              </a:rPr>
              <a:t>国内市场</a:t>
            </a:r>
            <a:endParaRPr lang="zh-CN" altLang="en-US" dirty="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25" name="Rectangle 10"/>
          <p:cNvSpPr/>
          <p:nvPr/>
        </p:nvSpPr>
        <p:spPr>
          <a:xfrm>
            <a:off x="5664200" y="2276475"/>
            <a:ext cx="936625" cy="706438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algn="ctr">
              <a:spcBef>
                <a:spcPct val="20000"/>
              </a:spcBef>
              <a:buClr>
                <a:srgbClr val="0000FF"/>
              </a:buClr>
              <a:buSzPct val="65000"/>
            </a:pPr>
            <a:r>
              <a:rPr lang="zh-CN" altLang="en-US" sz="2800" b="1" dirty="0">
                <a:solidFill>
                  <a:srgbClr val="000000"/>
                </a:solidFill>
                <a:latin typeface="Calibri" panose="020F0502020204030204" charset="0"/>
                <a:ea typeface="华文中宋" panose="02010600040101010101" pitchFamily="2" charset="-122"/>
              </a:rPr>
              <a:t>原料</a:t>
            </a:r>
            <a:endParaRPr lang="zh-CN" altLang="en-US" dirty="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35900" name="Oval 60"/>
          <p:cNvSpPr/>
          <p:nvPr/>
        </p:nvSpPr>
        <p:spPr>
          <a:xfrm>
            <a:off x="3000375" y="5516563"/>
            <a:ext cx="914400" cy="647700"/>
          </a:xfrm>
          <a:prstGeom prst="ellipse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zh-CN" altLang="en-US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35901" name="Oval 61"/>
          <p:cNvSpPr/>
          <p:nvPr/>
        </p:nvSpPr>
        <p:spPr>
          <a:xfrm>
            <a:off x="2640013" y="2060575"/>
            <a:ext cx="914400" cy="647700"/>
          </a:xfrm>
          <a:prstGeom prst="ellipse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zh-CN" altLang="en-US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35902" name="Oval 62"/>
          <p:cNvSpPr/>
          <p:nvPr/>
        </p:nvSpPr>
        <p:spPr>
          <a:xfrm>
            <a:off x="3719513" y="3573463"/>
            <a:ext cx="914400" cy="647700"/>
          </a:xfrm>
          <a:prstGeom prst="ellipse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zh-CN" altLang="en-US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35904" name="Oval 64"/>
          <p:cNvSpPr/>
          <p:nvPr/>
        </p:nvSpPr>
        <p:spPr>
          <a:xfrm>
            <a:off x="4079875" y="4149725"/>
            <a:ext cx="914400" cy="647700"/>
          </a:xfrm>
          <a:prstGeom prst="ellipse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zh-CN" altLang="en-US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29718" name="WordArt 65"/>
          <p:cNvSpPr>
            <a:spLocks noTextEdit="1"/>
          </p:cNvSpPr>
          <p:nvPr/>
        </p:nvSpPr>
        <p:spPr>
          <a:xfrm rot="5400000">
            <a:off x="3587750" y="3562350"/>
            <a:ext cx="5111750" cy="669925"/>
          </a:xfrm>
          <a:prstGeom prst="rect">
            <a:avLst/>
          </a:prstGeom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9525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FF"/>
                </a:solidFill>
                <a:latin typeface="新宋体" panose="02010609030101010101" charset="-122"/>
                <a:ea typeface="新宋体" panose="02010609030101010101" charset="-122"/>
              </a:rPr>
              <a:t>矛盾具体表现在哪些方面？</a:t>
            </a:r>
            <a:endParaRPr lang="zh-CN" altLang="en-US" sz="3200" b="1">
              <a:ln w="952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0000FF"/>
              </a:solidFill>
              <a:latin typeface="新宋体" panose="02010609030101010101" charset="-122"/>
              <a:ea typeface="新宋体" panose="0201060903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5" grpId="0"/>
      <p:bldP spid="35900" grpId="0" bldLvl="0" animBg="1"/>
      <p:bldP spid="35901" grpId="0" bldLvl="0" animBg="1"/>
      <p:bldP spid="35902" grpId="0" bldLvl="0" animBg="1"/>
      <p:bldP spid="35904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3250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41922"/>
            <a:ext cx="8434388" cy="1054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3251" name="Picture 2" descr="17-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45" y="794068"/>
            <a:ext cx="8534400" cy="56721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3268" name="Text Box 32"/>
          <p:cNvSpPr txBox="1"/>
          <p:nvPr/>
        </p:nvSpPr>
        <p:spPr>
          <a:xfrm>
            <a:off x="2476500" y="31750"/>
            <a:ext cx="5438775" cy="70675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4000" b="1" dirty="0">
                <a:solidFill>
                  <a:schemeClr val="bg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美国领土扩张示意图</a:t>
            </a:r>
            <a:endParaRPr lang="zh-CN" altLang="en-US" sz="4000" b="1" dirty="0">
              <a:solidFill>
                <a:schemeClr val="bg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2" name="Picture 2" descr="5"/>
          <p:cNvPicPr>
            <a:picLocks noChangeAspect="1"/>
          </p:cNvPicPr>
          <p:nvPr/>
        </p:nvPicPr>
        <p:blipFill>
          <a:blip r:embed="rId3"/>
          <a:srcRect t="-609" r="-943" b="22064"/>
          <a:stretch>
            <a:fillRect/>
          </a:stretch>
        </p:blipFill>
        <p:spPr>
          <a:xfrm>
            <a:off x="4636770" y="794385"/>
            <a:ext cx="7555230" cy="56718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55" name="TextBox 1"/>
          <p:cNvSpPr txBox="1"/>
          <p:nvPr/>
        </p:nvSpPr>
        <p:spPr>
          <a:xfrm>
            <a:off x="2640013" y="0"/>
            <a:ext cx="324612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4000" b="1" dirty="0">
                <a:solidFill>
                  <a:schemeClr val="bg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漫画中的历史</a:t>
            </a:r>
            <a:endParaRPr lang="zh-CN" altLang="en-US" sz="4000" b="1" dirty="0">
              <a:solidFill>
                <a:schemeClr val="bg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5877" name="TextBox 1"/>
          <p:cNvSpPr txBox="1"/>
          <p:nvPr/>
        </p:nvSpPr>
        <p:spPr>
          <a:xfrm>
            <a:off x="2640013" y="0"/>
            <a:ext cx="222504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4000" b="1" dirty="0">
                <a:solidFill>
                  <a:schemeClr val="bg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解惑释疑</a:t>
            </a:r>
            <a:endParaRPr lang="zh-CN" altLang="en-US" sz="4000" b="1" dirty="0">
              <a:solidFill>
                <a:schemeClr val="bg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94945" y="166370"/>
            <a:ext cx="11708765" cy="3262630"/>
            <a:chOff x="5767" y="797"/>
            <a:chExt cx="11780" cy="7728"/>
          </a:xfrm>
        </p:grpSpPr>
        <p:sp>
          <p:nvSpPr>
            <p:cNvPr id="2" name="矩形 9"/>
            <p:cNvSpPr/>
            <p:nvPr/>
          </p:nvSpPr>
          <p:spPr>
            <a:xfrm>
              <a:off x="6214" y="1256"/>
              <a:ext cx="10887" cy="634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defTabSz="914400">
                <a:lnSpc>
                  <a:spcPct val="150000"/>
                </a:lnSpc>
                <a:tabLst>
                  <a:tab pos="228600" algn="l"/>
                </a:tabLst>
              </a:pPr>
              <a:r>
                <a:rPr lang="en-US" altLang="zh-CN" sz="2800" b="1" dirty="0">
                  <a:solidFill>
                    <a:srgbClr val="3D10FC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   </a:t>
              </a:r>
              <a:r>
                <a:rPr lang="zh-CN" altLang="en-US" sz="28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按照</a:t>
              </a:r>
              <a:r>
                <a:rPr lang="en-US" altLang="zh-CN" sz="28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《</a:t>
              </a:r>
              <a:r>
                <a:rPr lang="zh-CN" altLang="en-US" sz="28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美国</a:t>
              </a:r>
              <a:r>
                <a:rPr lang="en-US" altLang="zh-CN" sz="28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1787</a:t>
              </a:r>
              <a:r>
                <a:rPr lang="zh-CN" altLang="en-US" sz="28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年宪法</a:t>
              </a:r>
              <a:r>
                <a:rPr lang="en-US" altLang="zh-CN" sz="28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》</a:t>
              </a:r>
              <a:r>
                <a:rPr lang="zh-CN" altLang="en-US" sz="28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，美国实行总统</a:t>
              </a:r>
              <a:r>
                <a:rPr lang="en-US" altLang="zh-CN" sz="28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 </a:t>
              </a:r>
              <a:r>
                <a:rPr lang="zh-CN" altLang="en-US" sz="28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制，由</a:t>
              </a:r>
              <a:r>
                <a:rPr lang="zh-CN" altLang="en-US" sz="2800" b="1" dirty="0">
                  <a:solidFill>
                    <a:srgbClr val="FF00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各州</a:t>
              </a:r>
              <a:r>
                <a:rPr lang="zh-CN" altLang="en-US" sz="28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选出的总统选举人选出，选举人票过半即可当选总统。参议院由每州派</a:t>
              </a:r>
              <a:r>
                <a:rPr lang="en-US" altLang="zh-CN" sz="28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2</a:t>
              </a:r>
              <a:r>
                <a:rPr lang="zh-CN" altLang="en-US" sz="28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名代表组成。西部扩张新成立的州是“自由州”还是“蓄奴州”，</a:t>
              </a:r>
              <a:r>
                <a:rPr lang="zh-CN" altLang="en-US" sz="2800" b="1" dirty="0">
                  <a:solidFill>
                    <a:srgbClr val="FF00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直接关系到南北双方谁能控制参议院，进而控制国家政权。</a:t>
              </a:r>
              <a:endPara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endParaRPr>
            </a:p>
          </p:txBody>
        </p:sp>
        <p:sp>
          <p:nvSpPr>
            <p:cNvPr id="3" name="圆角矩形 2"/>
            <p:cNvSpPr/>
            <p:nvPr/>
          </p:nvSpPr>
          <p:spPr>
            <a:xfrm>
              <a:off x="5767" y="797"/>
              <a:ext cx="11780" cy="7728"/>
            </a:xfrm>
            <a:prstGeom prst="roundRect">
              <a:avLst/>
            </a:prstGeom>
            <a:noFill/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94945" y="3653790"/>
            <a:ext cx="11863070" cy="2581910"/>
            <a:chOff x="307" y="5754"/>
            <a:chExt cx="18682" cy="4066"/>
          </a:xfrm>
        </p:grpSpPr>
        <p:sp>
          <p:nvSpPr>
            <p:cNvPr id="5" name="文本框 4"/>
            <p:cNvSpPr txBox="1"/>
            <p:nvPr/>
          </p:nvSpPr>
          <p:spPr>
            <a:xfrm>
              <a:off x="749" y="5965"/>
              <a:ext cx="17425" cy="293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>
                <a:lnSpc>
                  <a:spcPct val="120000"/>
                </a:lnSpc>
              </a:pPr>
              <a:r>
                <a:rPr lang="en-US" altLang="zh-CN" sz="32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  <a:sym typeface="+mn-ea"/>
                </a:rPr>
                <a:t>“</a:t>
              </a:r>
              <a:r>
                <a:rPr lang="zh-CN" altLang="en-US" sz="32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  <a:sym typeface="+mn-ea"/>
                </a:rPr>
                <a:t>在堪萨斯州，两个陌生人相遇，见面礼是互相用枪指着问：</a:t>
              </a:r>
              <a:r>
                <a:rPr lang="zh-CN" altLang="en-US" sz="3200" b="1" u="sng" dirty="0">
                  <a:solidFill>
                    <a:srgbClr val="FF00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  <a:sym typeface="+mn-ea"/>
                </a:rPr>
                <a:t>拥护还是反对奴隶制</a:t>
              </a:r>
              <a:r>
                <a:rPr lang="zh-CN" altLang="en-US" sz="32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  <a:sym typeface="+mn-ea"/>
                </a:rPr>
                <a:t>？如果回答相背，马上开枪射击。”</a:t>
              </a:r>
              <a:endParaRPr lang="zh-CN" altLang="en-US" sz="32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32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  <a:sym typeface="+mn-ea"/>
                </a:rPr>
                <a:t>              </a:t>
              </a:r>
              <a:r>
                <a:rPr lang="en-US" altLang="zh-CN" sz="32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  <a:sym typeface="+mn-ea"/>
                </a:rPr>
                <a:t>               </a:t>
              </a:r>
              <a:r>
                <a:rPr lang="zh-CN" altLang="en-US" sz="32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  <a:sym typeface="+mn-ea"/>
                </a:rPr>
                <a:t> </a:t>
              </a:r>
              <a:r>
                <a:rPr lang="en-US" altLang="zh-CN" sz="32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  <a:sym typeface="+mn-ea"/>
                </a:rPr>
                <a:t>——1858</a:t>
              </a:r>
              <a:r>
                <a:rPr lang="zh-CN" altLang="en-US" sz="32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  <a:sym typeface="+mn-ea"/>
                </a:rPr>
                <a:t>年</a:t>
              </a:r>
              <a:r>
                <a:rPr lang="en-US" altLang="zh-CN" sz="32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  <a:sym typeface="+mn-ea"/>
                </a:rPr>
                <a:t>《</a:t>
              </a:r>
              <a:r>
                <a:rPr lang="zh-CN" altLang="en-US" sz="32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  <a:sym typeface="+mn-ea"/>
                </a:rPr>
                <a:t>华盛顿邮报</a:t>
              </a:r>
              <a:r>
                <a:rPr lang="en-US" altLang="zh-CN" sz="32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  <a:sym typeface="+mn-ea"/>
                </a:rPr>
                <a:t>》</a:t>
              </a:r>
              <a:endParaRPr lang="en-US" altLang="zh-CN" sz="32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endParaRPr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307" y="5754"/>
              <a:ext cx="18682" cy="4067"/>
            </a:xfrm>
            <a:prstGeom prst="roundRect">
              <a:avLst/>
            </a:prstGeom>
            <a:noFill/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56324" name="Picture 4" descr="114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27278" y="613410"/>
            <a:ext cx="4311650" cy="30400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爆炸形 1 8"/>
          <p:cNvSpPr/>
          <p:nvPr>
            <p:custDataLst>
              <p:tags r:id="rId2"/>
            </p:custDataLst>
          </p:nvPr>
        </p:nvSpPr>
        <p:spPr>
          <a:xfrm>
            <a:off x="639128" y="-317"/>
            <a:ext cx="6300788" cy="3935413"/>
          </a:xfrm>
          <a:prstGeom prst="irregularSeal1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盾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  <a:sym typeface="+mn-ea"/>
            </a:endParaRPr>
          </a:p>
        </p:txBody>
      </p:sp>
      <p:sp>
        <p:nvSpPr>
          <p:cNvPr id="11" name="TextBox 6"/>
          <p:cNvSpPr txBox="1"/>
          <p:nvPr>
            <p:custDataLst>
              <p:tags r:id="rId3"/>
            </p:custDataLst>
          </p:nvPr>
        </p:nvSpPr>
        <p:spPr>
          <a:xfrm>
            <a:off x="2386965" y="1093788"/>
            <a:ext cx="2478405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3600" b="1" dirty="0">
                <a:solidFill>
                  <a:schemeClr val="bg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矛盾焦点：</a:t>
            </a:r>
            <a:endParaRPr lang="zh-CN" altLang="en-US" sz="3600" b="1" dirty="0">
              <a:solidFill>
                <a:schemeClr val="bg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2" name="TextBox 7"/>
          <p:cNvSpPr txBox="1"/>
          <p:nvPr>
            <p:custDataLst>
              <p:tags r:id="rId4"/>
            </p:custDataLst>
          </p:nvPr>
        </p:nvSpPr>
        <p:spPr>
          <a:xfrm>
            <a:off x="1848168" y="1739265"/>
            <a:ext cx="3883025" cy="6451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3600" b="1" dirty="0">
                <a:solidFill>
                  <a:schemeClr val="bg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奴隶制的废存问题</a:t>
            </a:r>
            <a:endParaRPr lang="zh-CN" altLang="en-US" sz="3600" b="1" dirty="0">
              <a:solidFill>
                <a:schemeClr val="bg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表格 27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97510" y="1383665"/>
          <a:ext cx="11430635" cy="5943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31620"/>
                <a:gridCol w="4684395"/>
                <a:gridCol w="4088130"/>
                <a:gridCol w="1126490"/>
              </a:tblGrid>
              <a:tr h="49530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</a:rPr>
                        <a:t>问题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cs typeface="宋体" panose="02010600030101010101" pitchFamily="2" charset="-122"/>
                        </a:rPr>
                        <a:t>南方（</a:t>
                      </a:r>
                      <a:r>
                        <a:rPr lang="zh-CN" sz="2600" dirty="0">
                          <a:solidFill>
                            <a:srgbClr val="FF0000"/>
                          </a:solidFill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cs typeface="宋体" panose="02010600030101010101" pitchFamily="2" charset="-122"/>
                        </a:rPr>
                        <a:t>种植园奴隶制经济</a:t>
                      </a: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</a:rPr>
                        <a:t>）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cs typeface="宋体" panose="02010600030101010101" pitchFamily="2" charset="-122"/>
                        </a:rPr>
                        <a:t>北方（</a:t>
                      </a:r>
                      <a:r>
                        <a:rPr lang="zh-CN" sz="2600" dirty="0">
                          <a:solidFill>
                            <a:srgbClr val="FF0000"/>
                          </a:solidFill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cs typeface="宋体" panose="02010600030101010101" pitchFamily="2" charset="-122"/>
                        </a:rPr>
                        <a:t>资本主义工商业</a:t>
                      </a: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</a:rPr>
                        <a:t>）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</a:rPr>
                        <a:t>焦点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zh-CN" sz="2600" dirty="0">
                        <a:solidFill>
                          <a:schemeClr val="tx1"/>
                        </a:solidFill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把棉花等原料运往英国等国家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资本主义工商业发展需要</a:t>
                      </a:r>
                      <a:endParaRPr lang="en-US" alt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大量的棉花等工业原料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zh-CN" sz="2600" dirty="0">
                        <a:solidFill>
                          <a:srgbClr val="C00000"/>
                        </a:solidFill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zh-CN" sz="2600" dirty="0">
                        <a:solidFill>
                          <a:schemeClr val="tx1"/>
                        </a:solidFill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使用奴隶劳动，种植园经济依靠奴隶制维系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资本主义工商业发展需要大量自由劳动力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vMerge="1"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zh-CN" sz="2600" dirty="0">
                        <a:solidFill>
                          <a:srgbClr val="FF0000"/>
                        </a:solidFill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为扩大棉花等原料出口和获得英国廉价工业品，反对提高关税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要求提高关税，抵制外国商品输入，扩大国内市场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vMerge="1"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zh-CN" sz="2600" dirty="0">
                        <a:solidFill>
                          <a:schemeClr val="tx1"/>
                        </a:solidFill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建立蓄奴州，扩展奴隶制</a:t>
                      </a:r>
                      <a:r>
                        <a:rPr lang="zh-CN" altLang="en-US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，提升话语权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25000"/>
                        </a:lnSpc>
                      </a:pPr>
                      <a:endParaRPr lang="zh-CN" sz="2600" dirty="0">
                        <a:solidFill>
                          <a:schemeClr val="tx1"/>
                        </a:solidFill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</a:pPr>
                      <a:r>
                        <a:rPr lang="zh-CN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建立自由州，发展资本主义</a:t>
                      </a:r>
                      <a:r>
                        <a:rPr lang="zh-CN" altLang="en-US" sz="2600" dirty="0">
                          <a:effectLst/>
                          <a:latin typeface="方正颜真卿楷书 简繁" panose="02000500000000000000" pitchFamily="2" charset="-122"/>
                          <a:ea typeface="方正颜真卿楷书 简繁" panose="02000500000000000000" pitchFamily="2" charset="-122"/>
                          <a:sym typeface="+mn-ea"/>
                        </a:rPr>
                        <a:t>，提升话语权</a:t>
                      </a: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25000"/>
                        </a:lnSpc>
                      </a:pPr>
                      <a:endParaRPr lang="zh-CN" sz="2600" dirty="0">
                        <a:effectLst/>
                        <a:latin typeface="方正颜真卿楷书 简繁" panose="02000500000000000000" pitchFamily="2" charset="-122"/>
                        <a:ea typeface="方正颜真卿楷书 简繁" panose="02000500000000000000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vMerge="1"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9753600" y="0"/>
            <a:ext cx="24384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397510" y="2118995"/>
            <a:ext cx="1097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3600" dirty="0">
                <a:solidFill>
                  <a:srgbClr val="FF0000"/>
                </a:solidFill>
                <a:effectLst/>
                <a:latin typeface="方正颜真卿楷书 简繁" panose="02000500000000000000" pitchFamily="2" charset="-122"/>
                <a:ea typeface="方正颜真卿楷书 简繁" panose="02000500000000000000" pitchFamily="2" charset="-122"/>
                <a:sym typeface="+mn-ea"/>
              </a:rPr>
              <a:t>原料</a:t>
            </a:r>
            <a:endParaRPr lang="zh-CN" altLang="en-US" sz="3600" dirty="0">
              <a:solidFill>
                <a:srgbClr val="FF0000"/>
              </a:solidFill>
              <a:effectLst/>
              <a:latin typeface="方正颜真卿楷书 简繁" panose="02000500000000000000" pitchFamily="2" charset="-122"/>
              <a:ea typeface="方正颜真卿楷书 简繁" panose="02000500000000000000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97510" y="3009900"/>
            <a:ext cx="1407795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劳动力</a:t>
            </a:r>
            <a:endParaRPr lang="zh-CN" altLang="en-US" sz="32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510" y="4121785"/>
            <a:ext cx="140779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>
              <a:lnSpc>
                <a:spcPct val="125000"/>
              </a:lnSpc>
            </a:pPr>
            <a:r>
              <a:rPr lang="zh-CN" sz="3200" dirty="0">
                <a:solidFill>
                  <a:srgbClr val="FF0000"/>
                </a:solidFill>
                <a:effectLst/>
                <a:latin typeface="方正颜真卿楷书 简繁" panose="02000500000000000000" pitchFamily="2" charset="-122"/>
                <a:ea typeface="方正颜真卿楷书 简繁" panose="02000500000000000000" pitchFamily="2" charset="-122"/>
                <a:sym typeface="+mn-ea"/>
              </a:rPr>
              <a:t>关税、市场</a:t>
            </a:r>
            <a:endParaRPr lang="zh-CN" altLang="en-US" sz="3200"/>
          </a:p>
        </p:txBody>
      </p:sp>
      <p:sp>
        <p:nvSpPr>
          <p:cNvPr id="9" name="文本框 8"/>
          <p:cNvSpPr txBox="1"/>
          <p:nvPr/>
        </p:nvSpPr>
        <p:spPr>
          <a:xfrm>
            <a:off x="506730" y="5659755"/>
            <a:ext cx="14020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>
              <a:lnSpc>
                <a:spcPct val="125000"/>
              </a:lnSpc>
            </a:pPr>
            <a:r>
              <a:rPr lang="zh-CN" sz="3200" dirty="0">
                <a:solidFill>
                  <a:srgbClr val="FF0000"/>
                </a:solidFill>
                <a:effectLst/>
                <a:latin typeface="方正颜真卿楷书 简繁" panose="02000500000000000000" pitchFamily="2" charset="-122"/>
                <a:ea typeface="方正颜真卿楷书 简繁" panose="02000500000000000000" pitchFamily="2" charset="-122"/>
                <a:sym typeface="+mn-ea"/>
              </a:rPr>
              <a:t>新土地</a:t>
            </a:r>
            <a:endParaRPr lang="zh-CN" altLang="en-US" sz="3200" dirty="0">
              <a:solidFill>
                <a:srgbClr val="FF0000"/>
              </a:solidFill>
              <a:effectLst/>
              <a:latin typeface="方正颜真卿楷书 简繁" panose="02000500000000000000" pitchFamily="2" charset="-122"/>
              <a:ea typeface="方正颜真卿楷书 简繁" panose="02000500000000000000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768965" y="2644775"/>
            <a:ext cx="115760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奴隶制的存废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0" y="-47625"/>
            <a:ext cx="8639175" cy="11950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noAutofit/>
          </a:bodyPr>
          <a:p>
            <a:r>
              <a:rPr lang="zh-CN" altLang="en-US" sz="40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美国内战爆发的根本原因：</a:t>
            </a:r>
            <a:endParaRPr lang="zh-CN" altLang="en-US" sz="4000" b="1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4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4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南北不同经济类型的矛盾。</a:t>
            </a:r>
            <a:endParaRPr lang="zh-CN" altLang="en-US" sz="40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4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zh-CN" sz="40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81910" y="101536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 animBg="1"/>
      <p:bldP spid="10" grpId="0"/>
    </p:bldLst>
  </p:timing>
</p:sld>
</file>

<file path=ppt/tags/tag1.xml><?xml version="1.0" encoding="utf-8"?>
<p:tagLst xmlns:p="http://schemas.openxmlformats.org/presentationml/2006/main">
  <p:tag name="KSO_WM_UNIT_TABLE_BEAUTIFY" val="smartTable{a38d989f-9f22-4af1-b5e0-954ad42e4887}"/>
  <p:tag name="TABLE_ENDDRAG_ORIGIN_RECT" val="900*429"/>
  <p:tag name="TABLE_ENDDRAG_RECT" val="31*108*900*429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UNIT_TABLE_BEAUTIFY" val="smartTable{3142b1c2-bea5-4afc-9d6f-4761e50a4453}"/>
  <p:tag name="TABLE_ENDDRAG_ORIGIN_RECT" val="900*429"/>
  <p:tag name="TABLE_ENDDRAG_RECT" val="31*108*900*429"/>
</p:tagLst>
</file>

<file path=ppt/tags/tag6.xml><?xml version="1.0" encoding="utf-8"?>
<p:tagLst xmlns:p="http://schemas.openxmlformats.org/presentationml/2006/main">
  <p:tag name="TABLE_ENDDRAG_ORIGIN_RECT" val="891*368"/>
  <p:tag name="TABLE_ENDDRAG_RECT" val="18*139*891*368"/>
</p:tagLst>
</file>

<file path=ppt/tags/tag7.xml><?xml version="1.0" encoding="utf-8"?>
<p:tagLst xmlns:p="http://schemas.openxmlformats.org/presentationml/2006/main">
  <p:tag name="TABLE_ENDDRAG_ORIGIN_RECT" val="857*368"/>
  <p:tag name="TABLE_ENDDRAG_RECT" val="59*139*857*368"/>
</p:tagLst>
</file>

<file path=ppt/tags/tag8.xml><?xml version="1.0" encoding="utf-8"?>
<p:tagLst xmlns:p="http://schemas.openxmlformats.org/presentationml/2006/main">
  <p:tag name="TIMING" val="|3.0|0.7|0.7|1.1|0.6|0.5|1.0|0.8|0.6"/>
</p:tagLst>
</file>

<file path=ppt/tags/tag9.xml><?xml version="1.0" encoding="utf-8"?>
<p:tagLst xmlns:p="http://schemas.openxmlformats.org/presentationml/2006/main">
  <p:tag name="commondata" val="eyJoZGlkIjoiYmQ3NjQxYmZmN2ZkODIxYWNiNTEzMzQyMTZmNzQ1MmM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2844</Words>
  <Application>WPS 演示</Application>
  <PresentationFormat>宽屏</PresentationFormat>
  <Paragraphs>520</Paragraphs>
  <Slides>23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28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53" baseType="lpstr">
      <vt:lpstr>Arial</vt:lpstr>
      <vt:lpstr>宋体</vt:lpstr>
      <vt:lpstr>Wingdings</vt:lpstr>
      <vt:lpstr>Arial Unicode MS</vt:lpstr>
      <vt:lpstr>Calibri</vt:lpstr>
      <vt:lpstr>微软雅黑</vt:lpstr>
      <vt:lpstr>Times New Roman</vt:lpstr>
      <vt:lpstr>黑体</vt:lpstr>
      <vt:lpstr>隶书</vt:lpstr>
      <vt:lpstr>楷体_GB2312</vt:lpstr>
      <vt:lpstr>新宋体</vt:lpstr>
      <vt:lpstr>幼圆</vt:lpstr>
      <vt:lpstr>Tahoma</vt:lpstr>
      <vt:lpstr>华文中宋</vt:lpstr>
      <vt:lpstr>华文楷体</vt:lpstr>
      <vt:lpstr>楷体</vt:lpstr>
      <vt:lpstr>迷你简超粗圆</vt:lpstr>
      <vt:lpstr>华文新魏</vt:lpstr>
      <vt:lpstr>Microsoft Yi Baiti</vt:lpstr>
      <vt:lpstr>Arial</vt:lpstr>
      <vt:lpstr>迷你简琥珀</vt:lpstr>
      <vt:lpstr>Segoe Print</vt:lpstr>
      <vt:lpstr>方正舒体</vt:lpstr>
      <vt:lpstr>Monotype Corsiva</vt:lpstr>
      <vt:lpstr>Courier New</vt:lpstr>
      <vt:lpstr>Arial Unicode MS</vt:lpstr>
      <vt:lpstr>方正颜真卿楷书 简繁</vt:lpstr>
      <vt:lpstr>等线 Light</vt:lpstr>
      <vt:lpstr>WPS</vt:lpstr>
      <vt:lpstr>CorelDRAW.Graphic.10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hj</dc:creator>
  <cp:lastModifiedBy>访客</cp:lastModifiedBy>
  <cp:revision>3</cp:revision>
  <dcterms:created xsi:type="dcterms:W3CDTF">2023-08-09T12:44:00Z</dcterms:created>
  <dcterms:modified xsi:type="dcterms:W3CDTF">2023-12-06T01:19:44Z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2052-12.1.0.15990</vt:lpwstr>
  </property>
</Properties>
</file>