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m4a" ContentType="audio/mp4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5"/>
  </p:notesMasterIdLst>
  <p:sldIdLst>
    <p:sldId id="283" r:id="rId4"/>
    <p:sldId id="257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6"/>
    <p:sldId id="270" r:id="rId17"/>
    <p:sldId id="271" r:id="rId18"/>
    <p:sldId id="304" r:id="rId19"/>
    <p:sldId id="272" r:id="rId20"/>
    <p:sldId id="273" r:id="rId21"/>
    <p:sldId id="274" r:id="rId22"/>
    <p:sldId id="279" r:id="rId23"/>
    <p:sldId id="275" r:id="rId24"/>
    <p:sldId id="277" r:id="rId25"/>
    <p:sldId id="278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用户" initials="W用" lastIdx="0" clrIdx="0"/>
  <p:cmAuthor id="7" name="hdzhang9" initials="h" lastIdx="7" clrIdx="6"/>
  <p:cmAuthor id="1" name="Administrator" initials="A" lastIdx="30" clrIdx="0"/>
  <p:cmAuthor id="8" name="xiaoxuan Zeng" initials="x" lastIdx="0" clrIdx="0"/>
  <p:cmAuthor id="2" name="1" initials="1" lastIdx="3" clrIdx="1"/>
  <p:cmAuthor id="9" name="dongyu" initials="d" lastIdx="0" clrIdx="8"/>
  <p:cmAuthor id="3" name="陆" initials="qllu" lastIdx="14" clrIdx="2"/>
  <p:cmAuthor id="10" name="houyanan21" initials="h" lastIdx="0" clrIdx="9"/>
  <p:cmAuthor id="4" name="www.xkb1.com" initials="w" lastIdx="0" clrIdx="1"/>
  <p:cmAuthor id="5" name="lenovo" initials="l" lastIdx="0" clrIdx="0"/>
  <p:cmAuthor id="75" name="作者" initials="A" lastIdx="0" clrIdx="24"/>
  <p:cmAuthor id="6" name="TangFei" initials="T" lastIdx="1" clrIdx="5"/>
  <p:cmAuthor id="11" name="MyPC" initials="M" lastIdx="0" clrIdx="11"/>
  <p:cmAuthor id="12" name="jinli" initials="j" lastIdx="0" clrIdx="0"/>
  <p:cmAuthor id="13" name="PC" initials="P" lastIdx="0" clrIdx="12"/>
  <p:cmAuthor id="15" name="李丽" initials="李" lastIdx="0" clrIdx="14"/>
  <p:cmAuthor id="16" name="Nicole Li  李倩" initials="N" lastIdx="0" clrIdx="0"/>
  <p:cmAuthor id="17" name="admin" initials="a" lastIdx="0" clrIdx="0"/>
  <p:cmAuthor id="18" name="222" initials="2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CB6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34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BA00D-E495-4C4E-BDCB-2A251F00BE4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-67945"/>
            <a:ext cx="12229465" cy="69265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148140" y="815009"/>
            <a:ext cx="11895719" cy="5883966"/>
          </a:xfrm>
          <a:prstGeom prst="roundRect">
            <a:avLst>
              <a:gd name="adj" fmla="val 2885"/>
            </a:avLst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1"/>
            <a:ext cx="12192000" cy="703384"/>
          </a:xfrm>
          <a:prstGeom prst="rect">
            <a:avLst/>
          </a:prstGeom>
          <a:solidFill>
            <a:srgbClr val="532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0"/>
            <a:ext cx="1221041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03948-D416-49AA-81A6-9D281A1AE0F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391E-76C9-40C9-B421-3F9EB660625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image" Target="../media/image3.png"/><Relationship Id="rId1" Type="http://schemas.openxmlformats.org/officeDocument/2006/relationships/tags" Target="../tags/tag5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.png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image" Target="../media/image11.jpeg"/><Relationship Id="rId1" Type="http://schemas.openxmlformats.org/officeDocument/2006/relationships/tags" Target="../tags/tag9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media" Target="../media/media1.m4a"/><Relationship Id="rId4" Type="http://schemas.openxmlformats.org/officeDocument/2006/relationships/audio" Target="../media/media1.m4a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tags" Target="../tags/tag1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image" Target="../media/image17.png"/><Relationship Id="rId1" Type="http://schemas.openxmlformats.org/officeDocument/2006/relationships/tags" Target="../tags/tag111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tags" Target="../tags/tag126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5.png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tags" Target="../tags/tag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jpeg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6.jpeg"/><Relationship Id="rId1" Type="http://schemas.openxmlformats.org/officeDocument/2006/relationships/tags" Target="../tags/tag6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8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80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tags" Target="../tags/tag8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0.jpeg"/><Relationship Id="rId10" Type="http://schemas.openxmlformats.org/officeDocument/2006/relationships/tags" Target="../tags/tag89.xml"/><Relationship Id="rId1" Type="http://schemas.openxmlformats.org/officeDocument/2006/relationships/tags" Target="../tags/tag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tags" Target="../tags/tag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" y="1425575"/>
            <a:ext cx="6480175" cy="384873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950710" y="1602105"/>
            <a:ext cx="5078095" cy="3415030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wrap="square">
            <a:spAutoFit/>
          </a:bodyPr>
          <a:p>
            <a:r>
              <a:rPr lang="zh-CN" altLang="en-US" sz="4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冰</a:t>
            </a:r>
            <a:r>
              <a:rPr lang="zh-CN" altLang="en-US" sz="4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川</a:t>
            </a:r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过去了，</a:t>
            </a:r>
            <a:b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为什么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到处</a:t>
            </a:r>
            <a:r>
              <a: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都是冰凌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b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好望角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发现了，</a:t>
            </a:r>
            <a:b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为什么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死海里</a:t>
            </a:r>
            <a:r>
              <a: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千帆相竞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b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北岛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回答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创作于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1976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83442" y="5350664"/>
            <a:ext cx="7366119" cy="5232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首都群众庆祝粉碎“四人帮”（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1976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月）</a:t>
            </a:r>
            <a:endParaRPr lang="zh-CN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99860" y="2249805"/>
            <a:ext cx="5216525" cy="3144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176655" y="1346200"/>
            <a:ext cx="3129280" cy="68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撰写新闻稿提示：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176655" y="3714115"/>
            <a:ext cx="2687955" cy="725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新闻播报提示：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176655" y="2033270"/>
            <a:ext cx="4840605" cy="1565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标题简明、醒目，概括性强；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导语突出重点，简明扼要；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主体语言准确、简练、易懂，可适当讲究生动形象。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176655" y="4439920"/>
            <a:ext cx="4084320" cy="14198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准确无误；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层次清楚；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语言流畅；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精神饱满。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pic>
        <p:nvPicPr>
          <p:cNvPr id="10" name="图片 9" descr="图片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15160"/>
          <a:stretch>
            <a:fillRect/>
          </a:stretch>
        </p:blipFill>
        <p:spPr>
          <a:xfrm>
            <a:off x="1088390" y="-5715"/>
            <a:ext cx="4632325" cy="73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 rot="18900000">
            <a:off x="7435939" y="1389353"/>
            <a:ext cx="7083100" cy="70831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8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89887" y="845347"/>
            <a:ext cx="8767334" cy="43419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877447" y="845347"/>
            <a:ext cx="8767334" cy="4341918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0" y="-1673663"/>
            <a:ext cx="21954978" cy="14636650"/>
          </a:xfrm>
          <a:custGeom>
            <a:avLst/>
            <a:gdLst>
              <a:gd name="connsiteX0" fmla="*/ 5143500 w 10287000"/>
              <a:gd name="connsiteY0" fmla="*/ 1697991 h 6858000"/>
              <a:gd name="connsiteX1" fmla="*/ 3738563 w 10287000"/>
              <a:gd name="connsiteY1" fmla="*/ 3102928 h 6858000"/>
              <a:gd name="connsiteX2" fmla="*/ 5143500 w 10287000"/>
              <a:gd name="connsiteY2" fmla="*/ 4507865 h 6858000"/>
              <a:gd name="connsiteX3" fmla="*/ 6548437 w 10287000"/>
              <a:gd name="connsiteY3" fmla="*/ 3102928 h 6858000"/>
              <a:gd name="connsiteX4" fmla="*/ 5143500 w 10287000"/>
              <a:gd name="connsiteY4" fmla="*/ 1697991 h 6858000"/>
              <a:gd name="connsiteX5" fmla="*/ 0 w 10287000"/>
              <a:gd name="connsiteY5" fmla="*/ 0 h 6858000"/>
              <a:gd name="connsiteX6" fmla="*/ 10287000 w 10287000"/>
              <a:gd name="connsiteY6" fmla="*/ 0 h 6858000"/>
              <a:gd name="connsiteX7" fmla="*/ 10287000 w 10287000"/>
              <a:gd name="connsiteY7" fmla="*/ 6858000 h 6858000"/>
              <a:gd name="connsiteX8" fmla="*/ 0 w 10287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7000" h="6858000">
                <a:moveTo>
                  <a:pt x="5143500" y="1697991"/>
                </a:moveTo>
                <a:cubicBezTo>
                  <a:pt x="4367575" y="1697991"/>
                  <a:pt x="3738563" y="2327003"/>
                  <a:pt x="3738563" y="3102928"/>
                </a:cubicBezTo>
                <a:cubicBezTo>
                  <a:pt x="3738563" y="3878853"/>
                  <a:pt x="4367575" y="4507865"/>
                  <a:pt x="5143500" y="4507865"/>
                </a:cubicBezTo>
                <a:cubicBezTo>
                  <a:pt x="5919425" y="4507865"/>
                  <a:pt x="6548437" y="3878853"/>
                  <a:pt x="6548437" y="3102928"/>
                </a:cubicBezTo>
                <a:cubicBezTo>
                  <a:pt x="6548437" y="2327003"/>
                  <a:pt x="5919425" y="1697991"/>
                  <a:pt x="5143500" y="1697991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-9581368" y="6827582"/>
            <a:ext cx="10512031" cy="7178216"/>
            <a:chOff x="1824039" y="2858294"/>
            <a:chExt cx="3333750" cy="2276475"/>
          </a:xfrm>
        </p:grpSpPr>
        <p:sp>
          <p:nvSpPr>
            <p:cNvPr id="21" name="任意多边形 20"/>
            <p:cNvSpPr/>
            <p:nvPr/>
          </p:nvSpPr>
          <p:spPr>
            <a:xfrm>
              <a:off x="1824039" y="2858294"/>
              <a:ext cx="3333750" cy="2276475"/>
            </a:xfrm>
            <a:custGeom>
              <a:avLst/>
              <a:gdLst>
                <a:gd name="connsiteX0" fmla="*/ 2862262 w 3333750"/>
                <a:gd name="connsiteY0" fmla="*/ 0 h 2276475"/>
                <a:gd name="connsiteX1" fmla="*/ 3333750 w 3333750"/>
                <a:gd name="connsiteY1" fmla="*/ 676275 h 2276475"/>
                <a:gd name="connsiteX2" fmla="*/ 319087 w 3333750"/>
                <a:gd name="connsiteY2" fmla="*/ 2276475 h 2276475"/>
                <a:gd name="connsiteX3" fmla="*/ 104775 w 3333750"/>
                <a:gd name="connsiteY3" fmla="*/ 2262187 h 2276475"/>
                <a:gd name="connsiteX4" fmla="*/ 38100 w 3333750"/>
                <a:gd name="connsiteY4" fmla="*/ 2195512 h 2276475"/>
                <a:gd name="connsiteX5" fmla="*/ 0 w 3333750"/>
                <a:gd name="connsiteY5" fmla="*/ 2043112 h 2276475"/>
                <a:gd name="connsiteX6" fmla="*/ 2862262 w 3333750"/>
                <a:gd name="connsiteY6" fmla="*/ 0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3750" h="2276475">
                  <a:moveTo>
                    <a:pt x="2862262" y="0"/>
                  </a:moveTo>
                  <a:lnTo>
                    <a:pt x="3333750" y="676275"/>
                  </a:lnTo>
                  <a:lnTo>
                    <a:pt x="319087" y="2276475"/>
                  </a:lnTo>
                  <a:lnTo>
                    <a:pt x="104775" y="2262187"/>
                  </a:lnTo>
                  <a:lnTo>
                    <a:pt x="38100" y="2195512"/>
                  </a:lnTo>
                  <a:lnTo>
                    <a:pt x="0" y="2043112"/>
                  </a:lnTo>
                  <a:lnTo>
                    <a:pt x="2862262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CC1D00"/>
                </a:gs>
                <a:gs pos="100000">
                  <a:srgbClr val="CC1D00"/>
                </a:gs>
                <a:gs pos="15000">
                  <a:srgbClr val="CC1D00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1862139" y="2870200"/>
              <a:ext cx="2795587" cy="2252662"/>
            </a:xfrm>
            <a:custGeom>
              <a:avLst/>
              <a:gdLst>
                <a:gd name="connsiteX0" fmla="*/ 0 w 2795587"/>
                <a:gd name="connsiteY0" fmla="*/ 2176462 h 2252662"/>
                <a:gd name="connsiteX1" fmla="*/ 2795587 w 2795587"/>
                <a:gd name="connsiteY1" fmla="*/ 0 h 2252662"/>
                <a:gd name="connsiteX2" fmla="*/ 76200 w 2795587"/>
                <a:gd name="connsiteY2" fmla="*/ 2252662 h 2252662"/>
                <a:gd name="connsiteX3" fmla="*/ 0 w 2795587"/>
                <a:gd name="connsiteY3" fmla="*/ 2176462 h 225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87" h="2252662">
                  <a:moveTo>
                    <a:pt x="0" y="2176462"/>
                  </a:moveTo>
                  <a:lnTo>
                    <a:pt x="2795587" y="0"/>
                  </a:lnTo>
                  <a:lnTo>
                    <a:pt x="76200" y="2252662"/>
                  </a:lnTo>
                  <a:lnTo>
                    <a:pt x="0" y="2176462"/>
                  </a:lnTo>
                  <a:close/>
                </a:path>
              </a:pathLst>
            </a:custGeom>
            <a:solidFill>
              <a:srgbClr val="CD51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10800000">
            <a:off x="11482384" y="-7178217"/>
            <a:ext cx="10512031" cy="7178216"/>
            <a:chOff x="1824039" y="2858294"/>
            <a:chExt cx="3333750" cy="2276475"/>
          </a:xfrm>
        </p:grpSpPr>
        <p:sp>
          <p:nvSpPr>
            <p:cNvPr id="27" name="任意多边形 26"/>
            <p:cNvSpPr/>
            <p:nvPr/>
          </p:nvSpPr>
          <p:spPr>
            <a:xfrm>
              <a:off x="1824039" y="2858294"/>
              <a:ext cx="3333750" cy="2276475"/>
            </a:xfrm>
            <a:custGeom>
              <a:avLst/>
              <a:gdLst>
                <a:gd name="connsiteX0" fmla="*/ 2862262 w 3333750"/>
                <a:gd name="connsiteY0" fmla="*/ 0 h 2276475"/>
                <a:gd name="connsiteX1" fmla="*/ 3333750 w 3333750"/>
                <a:gd name="connsiteY1" fmla="*/ 676275 h 2276475"/>
                <a:gd name="connsiteX2" fmla="*/ 319087 w 3333750"/>
                <a:gd name="connsiteY2" fmla="*/ 2276475 h 2276475"/>
                <a:gd name="connsiteX3" fmla="*/ 104775 w 3333750"/>
                <a:gd name="connsiteY3" fmla="*/ 2262187 h 2276475"/>
                <a:gd name="connsiteX4" fmla="*/ 38100 w 3333750"/>
                <a:gd name="connsiteY4" fmla="*/ 2195512 h 2276475"/>
                <a:gd name="connsiteX5" fmla="*/ 0 w 3333750"/>
                <a:gd name="connsiteY5" fmla="*/ 2043112 h 2276475"/>
                <a:gd name="connsiteX6" fmla="*/ 2862262 w 3333750"/>
                <a:gd name="connsiteY6" fmla="*/ 0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3750" h="2276475">
                  <a:moveTo>
                    <a:pt x="2862262" y="0"/>
                  </a:moveTo>
                  <a:lnTo>
                    <a:pt x="3333750" y="676275"/>
                  </a:lnTo>
                  <a:lnTo>
                    <a:pt x="319087" y="2276475"/>
                  </a:lnTo>
                  <a:lnTo>
                    <a:pt x="104775" y="2262187"/>
                  </a:lnTo>
                  <a:lnTo>
                    <a:pt x="38100" y="2195512"/>
                  </a:lnTo>
                  <a:lnTo>
                    <a:pt x="0" y="2043112"/>
                  </a:lnTo>
                  <a:lnTo>
                    <a:pt x="2862262" y="0"/>
                  </a:lnTo>
                  <a:close/>
                </a:path>
              </a:pathLst>
            </a:custGeom>
            <a:gradFill>
              <a:gsLst>
                <a:gs pos="100000">
                  <a:srgbClr val="004C06">
                    <a:alpha val="84000"/>
                  </a:srgbClr>
                </a:gs>
                <a:gs pos="11000">
                  <a:srgbClr val="004C06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1862139" y="2870200"/>
              <a:ext cx="2795587" cy="2252662"/>
            </a:xfrm>
            <a:custGeom>
              <a:avLst/>
              <a:gdLst>
                <a:gd name="connsiteX0" fmla="*/ 0 w 2795587"/>
                <a:gd name="connsiteY0" fmla="*/ 2176462 h 2252662"/>
                <a:gd name="connsiteX1" fmla="*/ 2795587 w 2795587"/>
                <a:gd name="connsiteY1" fmla="*/ 0 h 2252662"/>
                <a:gd name="connsiteX2" fmla="*/ 76200 w 2795587"/>
                <a:gd name="connsiteY2" fmla="*/ 2252662 h 2252662"/>
                <a:gd name="connsiteX3" fmla="*/ 0 w 2795587"/>
                <a:gd name="connsiteY3" fmla="*/ 2176462 h 225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87" h="2252662">
                  <a:moveTo>
                    <a:pt x="0" y="2176462"/>
                  </a:moveTo>
                  <a:lnTo>
                    <a:pt x="2795587" y="0"/>
                  </a:lnTo>
                  <a:lnTo>
                    <a:pt x="76200" y="2252662"/>
                  </a:lnTo>
                  <a:lnTo>
                    <a:pt x="0" y="2176462"/>
                  </a:lnTo>
                  <a:close/>
                </a:path>
              </a:pathLst>
            </a:custGeom>
            <a:solidFill>
              <a:srgbClr val="3FB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4608669">
            <a:off x="-9202008" y="-6581530"/>
            <a:ext cx="10512032" cy="7178216"/>
            <a:chOff x="1824039" y="2858294"/>
            <a:chExt cx="3333750" cy="2276475"/>
          </a:xfrm>
        </p:grpSpPr>
        <p:sp>
          <p:nvSpPr>
            <p:cNvPr id="24" name="任意多边形 23"/>
            <p:cNvSpPr/>
            <p:nvPr/>
          </p:nvSpPr>
          <p:spPr>
            <a:xfrm>
              <a:off x="1824039" y="2858294"/>
              <a:ext cx="3333750" cy="2276475"/>
            </a:xfrm>
            <a:custGeom>
              <a:avLst/>
              <a:gdLst>
                <a:gd name="connsiteX0" fmla="*/ 2862262 w 3333750"/>
                <a:gd name="connsiteY0" fmla="*/ 0 h 2276475"/>
                <a:gd name="connsiteX1" fmla="*/ 3333750 w 3333750"/>
                <a:gd name="connsiteY1" fmla="*/ 676275 h 2276475"/>
                <a:gd name="connsiteX2" fmla="*/ 319087 w 3333750"/>
                <a:gd name="connsiteY2" fmla="*/ 2276475 h 2276475"/>
                <a:gd name="connsiteX3" fmla="*/ 104775 w 3333750"/>
                <a:gd name="connsiteY3" fmla="*/ 2262187 h 2276475"/>
                <a:gd name="connsiteX4" fmla="*/ 38100 w 3333750"/>
                <a:gd name="connsiteY4" fmla="*/ 2195512 h 2276475"/>
                <a:gd name="connsiteX5" fmla="*/ 0 w 3333750"/>
                <a:gd name="connsiteY5" fmla="*/ 2043112 h 2276475"/>
                <a:gd name="connsiteX6" fmla="*/ 2862262 w 3333750"/>
                <a:gd name="connsiteY6" fmla="*/ 0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3750" h="2276475">
                  <a:moveTo>
                    <a:pt x="2862262" y="0"/>
                  </a:moveTo>
                  <a:lnTo>
                    <a:pt x="3333750" y="676275"/>
                  </a:lnTo>
                  <a:lnTo>
                    <a:pt x="319087" y="2276475"/>
                  </a:lnTo>
                  <a:lnTo>
                    <a:pt x="104775" y="2262187"/>
                  </a:lnTo>
                  <a:lnTo>
                    <a:pt x="38100" y="2195512"/>
                  </a:lnTo>
                  <a:lnTo>
                    <a:pt x="0" y="2043112"/>
                  </a:lnTo>
                  <a:lnTo>
                    <a:pt x="2862262" y="0"/>
                  </a:lnTo>
                  <a:close/>
                </a:path>
              </a:pathLst>
            </a:custGeom>
            <a:gradFill>
              <a:gsLst>
                <a:gs pos="100000">
                  <a:srgbClr val="1434C3"/>
                </a:gs>
                <a:gs pos="11000">
                  <a:srgbClr val="1434C3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1862139" y="2870200"/>
              <a:ext cx="2795587" cy="2252662"/>
            </a:xfrm>
            <a:custGeom>
              <a:avLst/>
              <a:gdLst>
                <a:gd name="connsiteX0" fmla="*/ 0 w 2795587"/>
                <a:gd name="connsiteY0" fmla="*/ 2176462 h 2252662"/>
                <a:gd name="connsiteX1" fmla="*/ 2795587 w 2795587"/>
                <a:gd name="connsiteY1" fmla="*/ 0 h 2252662"/>
                <a:gd name="connsiteX2" fmla="*/ 76200 w 2795587"/>
                <a:gd name="connsiteY2" fmla="*/ 2252662 h 2252662"/>
                <a:gd name="connsiteX3" fmla="*/ 0 w 2795587"/>
                <a:gd name="connsiteY3" fmla="*/ 2176462 h 225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5587" h="2252662">
                  <a:moveTo>
                    <a:pt x="0" y="2176462"/>
                  </a:moveTo>
                  <a:lnTo>
                    <a:pt x="2795587" y="0"/>
                  </a:lnTo>
                  <a:lnTo>
                    <a:pt x="76200" y="2252662"/>
                  </a:lnTo>
                  <a:lnTo>
                    <a:pt x="0" y="2176462"/>
                  </a:lnTo>
                  <a:close/>
                </a:path>
              </a:pathLst>
            </a:custGeom>
            <a:solidFill>
              <a:srgbClr val="5AA6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650" y="-1569995"/>
            <a:ext cx="12641993" cy="84279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23" y="-1058037"/>
            <a:ext cx="11508988" cy="767265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68371" y="2415651"/>
            <a:ext cx="10513418" cy="1862048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177800" prstMaterial="plastic">
              <a:bevelT w="215900" h="190500" prst="coolSlant"/>
              <a:bevelB w="63500" h="38100"/>
              <a:extrusionClr>
                <a:srgbClr val="FFFF00"/>
              </a:extrusionClr>
              <a:contourClr>
                <a:srgbClr val="FFC000"/>
              </a:contourClr>
            </a:sp3d>
          </a:bodyPr>
          <a:lstStyle/>
          <a:p>
            <a:r>
              <a:rPr lang="zh-CN" altLang="en-US" sz="11500" b="1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中国中央电视台</a:t>
            </a:r>
            <a:endParaRPr lang="zh-CN" altLang="en-US" sz="13800" b="1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67223" y="2124379"/>
            <a:ext cx="5089336" cy="221488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254000" prstMaterial="plastic">
              <a:bevelT w="215900" h="190500" prst="coolSlant"/>
              <a:bevelB w="63500" h="38100"/>
              <a:extrusionClr>
                <a:srgbClr val="FFFF00"/>
              </a:extrusionClr>
              <a:contourClr>
                <a:srgbClr val="FFC000"/>
              </a:contourClr>
            </a:sp3d>
          </a:bodyPr>
          <a:lstStyle/>
          <a:p>
            <a:r>
              <a:rPr lang="en-US" altLang="zh-CN" sz="13800" b="1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CCTV                                        </a:t>
            </a:r>
            <a:r>
              <a:rPr lang="en-US" altLang="zh-CN" sz="13800" b="1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                                       </a:t>
            </a:r>
            <a:endParaRPr lang="zh-CN" altLang="en-US" sz="13800" b="1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5400000" algn="t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4" name="新闻联播片头曲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15752" y="6553200"/>
            <a:ext cx="609600" cy="6096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854710" y="1770380"/>
            <a:ext cx="11490325" cy="315341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241300" prstMaterial="plastic">
              <a:bevelT w="215900" h="190500" prst="coolSlant"/>
              <a:bevelB w="63500" h="38100"/>
              <a:extrusionClr>
                <a:srgbClr val="FFFF00"/>
              </a:extrusionClr>
              <a:contourClr>
                <a:srgbClr val="FFC000"/>
              </a:contourClr>
            </a:sp3d>
          </a:bodyPr>
          <a:lstStyle/>
          <a:p>
            <a:r>
              <a:rPr lang="zh-CN" altLang="en-US" sz="19900" b="1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正大黑简体" panose="02000000000000000000" pitchFamily="2" charset="-122"/>
                <a:ea typeface="方正正大黑简体" panose="02000000000000000000" pitchFamily="2" charset="-122"/>
                <a:cs typeface="+mn-ea"/>
                <a:sym typeface="+mn-lt"/>
              </a:rPr>
              <a:t>新闻联播</a:t>
            </a:r>
            <a:endParaRPr lang="zh-CN" altLang="en-US" sz="19900" b="1" dirty="0"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5400000" algn="t" rotWithShape="0">
                  <a:prstClr val="black">
                    <a:alpha val="40000"/>
                  </a:prstClr>
                </a:outerShdw>
              </a:effectLst>
              <a:latin typeface="方正正大黑简体" panose="02000000000000000000" pitchFamily="2" charset="-122"/>
              <a:ea typeface="方正正大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46355" y="3963739"/>
            <a:ext cx="10099287" cy="829945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177800" prstMaterial="plastic">
              <a:bevelT w="215900" h="190500" prst="coolSlant"/>
              <a:bevelB w="63500" h="38100"/>
              <a:extrusionClr>
                <a:srgbClr val="FFFF00"/>
              </a:extrusionClr>
              <a:contourClr>
                <a:srgbClr val="FFC000"/>
              </a:contourClr>
            </a:sp3d>
          </a:bodyPr>
          <a:lstStyle/>
          <a:p>
            <a:pPr algn="ctr"/>
            <a:r>
              <a:rPr lang="en-US" altLang="zh-CN" sz="48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XINWEN LIANBO</a:t>
            </a:r>
            <a:endParaRPr lang="zh-CN" altLang="en-US" sz="4800" b="1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208 L 0.71484 -0.0050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0.71549 -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8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187 0.00833519 L -0.392579 -0.3094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9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6979 0.0646296 L -0.357865 -0.284351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" y="-1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9200"/>
                                  </p:stCondLst>
                                  <p:childTnLst>
                                    <p:animScale>
                                      <p:cBhvr>
                                        <p:cTn id="52" dur="2500" fill="hold"/>
                                        <p:tgtEl>
                                          <p:spTgt spid="33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Scale>
                                      <p:cBhvr>
                                        <p:cTn id="61" dur="14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1" grpId="0" bldLvl="0" animBg="1"/>
      <p:bldP spid="6" grpId="0" bldLvl="0" animBg="1"/>
      <p:bldP spid="6" grpId="1" bldLvl="0" animBg="1"/>
      <p:bldP spid="32" grpId="0" bldLvl="0" animBg="1"/>
      <p:bldP spid="32" grpId="1" bldLvl="0" animBg="1"/>
      <p:bldP spid="33" grpId="0" bldLvl="0" animBg="1"/>
      <p:bldP spid="33" grpId="1" bldLvl="0" animBg="1"/>
      <p:bldP spid="33" grpId="2" bldLvl="0" animBg="1"/>
      <p:bldP spid="35" grpId="0" bldLvl="0" animBg="1"/>
      <p:bldP spid="35" grpId="1" bldLvl="0" animBg="1"/>
      <p:bldP spid="3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表格 2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9275" y="1207770"/>
          <a:ext cx="11186954" cy="4680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955"/>
                <a:gridCol w="4718209"/>
                <a:gridCol w="1898015"/>
                <a:gridCol w="2517775"/>
              </a:tblGrid>
              <a:tr h="566420"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时间</a:t>
                      </a:r>
                      <a:endParaRPr lang="zh-CN" altLang="en-US" sz="220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endParaRPr lang="zh-CN" altLang="en-US" sz="22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>
                          <a:solidFill>
                            <a:schemeClr val="tx1"/>
                          </a:solidFill>
                          <a:latin typeface="华文中宋" panose="02010600040101010101" charset="-122"/>
                          <a:ea typeface="华文中宋" panose="02010600040101010101" charset="-122"/>
                        </a:rPr>
                        <a:t>地点</a:t>
                      </a:r>
                      <a:endParaRPr lang="zh-CN" altLang="en-US" sz="2200">
                        <a:solidFill>
                          <a:schemeClr val="tx1"/>
                        </a:solidFill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 gridSpan="4"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内容</a:t>
                      </a:r>
                      <a:endParaRPr lang="zh-CN" altLang="en-US" sz="22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路线</a:t>
                      </a:r>
                      <a:endParaRPr lang="zh-CN" altLang="en-US" sz="22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 b="1">
                          <a:latin typeface="黑体" panose="02010609060101010101" charset="-122"/>
                          <a:ea typeface="黑体" panose="02010609060101010101" charset="-122"/>
                        </a:rPr>
                        <a:t>纠正错误</a:t>
                      </a:r>
                      <a:endParaRPr lang="zh-CN" altLang="en-US" sz="22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 b="1">
                          <a:latin typeface="黑体" panose="02010609060101010101" charset="-122"/>
                          <a:ea typeface="黑体" panose="02010609060101010101" charset="-122"/>
                        </a:rPr>
                        <a:t>树立正确路线</a:t>
                      </a:r>
                      <a:endParaRPr lang="zh-CN" altLang="en-US" sz="22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983615"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>
                          <a:latin typeface="黑体" panose="02010609060101010101" charset="-122"/>
                          <a:ea typeface="黑体" panose="02010609060101010101" charset="-122"/>
                        </a:rPr>
                        <a:t>思想路线</a:t>
                      </a:r>
                      <a:endParaRPr lang="zh-CN" altLang="en-US" sz="2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endParaRPr lang="zh-CN" altLang="en-US" sz="220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endParaRPr lang="zh-CN" altLang="en-US" sz="220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112520"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>
                          <a:latin typeface="黑体" panose="02010609060101010101" charset="-122"/>
                          <a:ea typeface="黑体" panose="02010609060101010101" charset="-122"/>
                        </a:rPr>
                        <a:t>政治路线</a:t>
                      </a:r>
                      <a:endParaRPr lang="zh-CN" altLang="en-US" sz="2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endParaRPr lang="zh-CN" altLang="en-US" sz="220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endParaRPr lang="zh-CN" altLang="en-US" sz="220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>
                          <a:latin typeface="黑体" panose="02010609060101010101" charset="-122"/>
                          <a:ea typeface="黑体" panose="02010609060101010101" charset="-122"/>
                        </a:rPr>
                        <a:t>组织路线</a:t>
                      </a:r>
                      <a:endParaRPr lang="zh-CN" altLang="en-US" sz="2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200">
                          <a:latin typeface="黑体" panose="02010609060101010101" charset="-122"/>
                          <a:ea typeface="黑体" panose="02010609060101010101" charset="-122"/>
                        </a:rPr>
                        <a:t>（领导核心）</a:t>
                      </a:r>
                      <a:endParaRPr lang="zh-CN" altLang="en-US" sz="220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 wrap="square"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endParaRPr lang="zh-CN" altLang="en-US" sz="2200">
                        <a:latin typeface="华文中宋" panose="02010600040101010101" charset="-122"/>
                        <a:ea typeface="华文中宋" panose="02010600040101010101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3472180" y="1271905"/>
            <a:ext cx="22555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1978年</a:t>
            </a:r>
            <a:r>
              <a:rPr lang="en-US" altLang="zh-CN" sz="24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12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月</a:t>
            </a:r>
            <a:endParaRPr lang="zh-CN" altLang="en-US" sz="2400" b="1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3"/>
            </p:custDataLst>
          </p:nvPr>
        </p:nvSpPr>
        <p:spPr>
          <a:xfrm>
            <a:off x="9851390" y="1271905"/>
            <a:ext cx="1022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+mn-ea"/>
                <a:cs typeface="等线" panose="02010600030101010101" charset="-122"/>
                <a:sym typeface="+mn-ea"/>
              </a:rPr>
              <a:t>北京</a:t>
            </a:r>
            <a:endParaRPr lang="zh-CN" altLang="en-US" sz="2400" b="1">
              <a:solidFill>
                <a:srgbClr val="FF0000"/>
              </a:solidFill>
              <a:latin typeface="+mn-ea"/>
              <a:cs typeface="等线" panose="0201060003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569845" y="3088005"/>
            <a:ext cx="4782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+mn-ea"/>
                <a:cs typeface="+mn-ea"/>
                <a:sym typeface="+mn-lt"/>
              </a:rPr>
              <a:t>冲破长期“左”的错误的严重束缚</a:t>
            </a:r>
            <a:endParaRPr lang="zh-CN" altLang="en-US" sz="2400" b="1">
              <a:latin typeface="+mn-ea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7418705" y="2877185"/>
            <a:ext cx="43840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2400" b="1">
                <a:latin typeface="+mn-ea"/>
                <a:cs typeface="+mn-ea"/>
                <a:sym typeface="+mn-lt"/>
              </a:rPr>
              <a:t>确定了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解放思想、实事求是 、团结一致向前看</a:t>
            </a:r>
            <a:r>
              <a:rPr lang="zh-CN" altLang="en-US" sz="2400" b="1">
                <a:latin typeface="+mn-ea"/>
                <a:cs typeface="+mn-ea"/>
                <a:sym typeface="+mn-lt"/>
              </a:rPr>
              <a:t>的指导方针 </a:t>
            </a:r>
            <a:endParaRPr lang="zh-CN" altLang="en-US" sz="2400" b="1">
              <a:latin typeface="+mn-ea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>
            <p:custDataLst>
              <p:tags r:id="rId6"/>
            </p:custDataLst>
          </p:nvPr>
        </p:nvSpPr>
        <p:spPr>
          <a:xfrm>
            <a:off x="2764790" y="4111625"/>
            <a:ext cx="45872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+mn-ea"/>
                <a:cs typeface="+mn-ea"/>
                <a:sym typeface="+mn-lt"/>
              </a:rPr>
              <a:t>结束“以阶级斗争为纲”</a:t>
            </a:r>
            <a:endParaRPr lang="zh-CN" altLang="en-US" sz="2400" b="1">
              <a:latin typeface="+mn-ea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>
            <p:custDataLst>
              <p:tags r:id="rId7"/>
            </p:custDataLst>
          </p:nvPr>
        </p:nvSpPr>
        <p:spPr>
          <a:xfrm>
            <a:off x="7426325" y="3792855"/>
            <a:ext cx="43834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2400" b="1">
                <a:latin typeface="+mn-ea"/>
                <a:sym typeface="+mn-lt"/>
              </a:rPr>
              <a:t>把</a:t>
            </a:r>
            <a:r>
              <a:rPr lang="zh-CN" altLang="en-US" sz="2400" b="1">
                <a:solidFill>
                  <a:schemeClr val="tx1"/>
                </a:solidFill>
                <a:latin typeface="+mn-ea"/>
                <a:sym typeface="+mn-lt"/>
              </a:rPr>
              <a:t>党和国家的工作中心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sym typeface="+mn-lt"/>
              </a:rPr>
              <a:t>转移到经济建设</a:t>
            </a:r>
            <a:r>
              <a:rPr lang="zh-CN" altLang="en-US" sz="2400" b="1">
                <a:solidFill>
                  <a:schemeClr val="tx1"/>
                </a:solidFill>
                <a:latin typeface="+mn-ea"/>
                <a:sym typeface="+mn-lt"/>
              </a:rPr>
              <a:t>上来，实行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sym typeface="+mn-lt"/>
              </a:rPr>
              <a:t>改革开放</a:t>
            </a:r>
            <a:r>
              <a:rPr lang="zh-CN" altLang="en-US" sz="2400" b="1">
                <a:solidFill>
                  <a:schemeClr val="tx1"/>
                </a:solidFill>
                <a:latin typeface="+mn-ea"/>
                <a:sym typeface="+mn-lt"/>
              </a:rPr>
              <a:t>的历史性决策</a:t>
            </a:r>
            <a:endParaRPr lang="zh-CN" altLang="en-US" sz="2400" b="1">
              <a:solidFill>
                <a:schemeClr val="tx1"/>
              </a:solidFill>
              <a:latin typeface="+mn-ea"/>
              <a:sym typeface="+mn-lt"/>
            </a:endParaRPr>
          </a:p>
        </p:txBody>
      </p:sp>
      <p:sp>
        <p:nvSpPr>
          <p:cNvPr id="53" name="文本框 52"/>
          <p:cNvSpPr txBox="1"/>
          <p:nvPr>
            <p:custDataLst>
              <p:tags r:id="rId8"/>
            </p:custDataLst>
          </p:nvPr>
        </p:nvSpPr>
        <p:spPr>
          <a:xfrm>
            <a:off x="2891481" y="5166439"/>
            <a:ext cx="8243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b="1" spc="200"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rgbClr val="FF0000"/>
                </a:solidFill>
                <a:latin typeface="+mn-ea"/>
                <a:sym typeface="+mn-lt"/>
              </a:rPr>
              <a:t>形成以邓小平为核心的党的第二代中央领导集体</a:t>
            </a:r>
            <a:endParaRPr lang="zh-CN" altLang="en-US" sz="2400">
              <a:solidFill>
                <a:srgbClr val="FF0000"/>
              </a:solidFill>
              <a:latin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9340" y="119380"/>
            <a:ext cx="5891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7A8CB6"/>
                </a:solidFill>
              </a:rPr>
              <a:t>中共十一届三中全会概况</a:t>
            </a:r>
            <a:endParaRPr lang="zh-CN" altLang="en-US" sz="3600" b="1">
              <a:solidFill>
                <a:srgbClr val="7A8CB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6" grpId="0"/>
      <p:bldP spid="6" grpId="1"/>
      <p:bldP spid="32" grpId="0"/>
      <p:bldP spid="32" grpId="1"/>
      <p:bldP spid="33" grpId="0"/>
      <p:bldP spid="33" grpId="1"/>
      <p:bldP spid="34" grpId="0"/>
      <p:bldP spid="34" grpId="1"/>
      <p:bldP spid="53" grpId="0"/>
      <p:bldP spid="5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3" name="Rectangle 3"/>
          <p:cNvSpPr/>
          <p:nvPr>
            <p:custDataLst>
              <p:tags r:id="rId1"/>
            </p:custDataLst>
          </p:nvPr>
        </p:nvSpPr>
        <p:spPr>
          <a:xfrm>
            <a:off x="2170748" y="1931988"/>
            <a:ext cx="8945562" cy="9531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这次全会是中国走向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现代化的正式开端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rgbClr val="CC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共同社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en-US" altLang="zh-CN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 b="1" dirty="0">
              <a:solidFill>
                <a:srgbClr val="0033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64" name="Rectangle 4"/>
          <p:cNvSpPr/>
          <p:nvPr>
            <p:custDataLst>
              <p:tags r:id="rId2"/>
            </p:custDataLst>
          </p:nvPr>
        </p:nvSpPr>
        <p:spPr>
          <a:xfrm>
            <a:off x="1524000" y="2945130"/>
            <a:ext cx="9323705" cy="165354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>
              <a:lnSpc>
                <a:spcPct val="115000"/>
              </a:lnSpc>
            </a:pPr>
            <a:r>
              <a:rPr lang="en-US" altLang="zh-CN" sz="36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这次会议作出的一系列决定，对中华人民共和国的历史产生的影响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1949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年建国以来的任何事件的影响都要大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rgbClr val="CC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0033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美联社</a:t>
            </a:r>
            <a:r>
              <a:rPr lang="en-US" altLang="zh-CN" sz="2800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》</a:t>
            </a:r>
            <a:r>
              <a:rPr lang="en-US" altLang="zh-CN" sz="2800" b="1" dirty="0">
                <a:solidFill>
                  <a:srgbClr val="0033CC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endParaRPr lang="en-US" altLang="zh-CN" sz="2800" b="1" dirty="0">
              <a:solidFill>
                <a:srgbClr val="0033CC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5372" name="TextBox 3"/>
          <p:cNvSpPr txBox="1"/>
          <p:nvPr>
            <p:custDataLst>
              <p:tags r:id="rId3"/>
            </p:custDataLst>
          </p:nvPr>
        </p:nvSpPr>
        <p:spPr>
          <a:xfrm>
            <a:off x="1818640" y="4598670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十一届三中全会在中共党史上的地位类似于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遵义会议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历史学家胡绳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365" name="Rectangle 5"/>
          <p:cNvSpPr/>
          <p:nvPr>
            <p:custDataLst>
              <p:tags r:id="rId4"/>
            </p:custDataLst>
          </p:nvPr>
        </p:nvSpPr>
        <p:spPr>
          <a:xfrm>
            <a:off x="1919288" y="50069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/>
            <a:r>
              <a:rPr lang="zh-CN" altLang="en-US" sz="4400" b="1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</a:rPr>
              <a:t>评十一届三中全会</a:t>
            </a:r>
            <a:endParaRPr lang="zh-CN" altLang="en-US" sz="4400" b="1" dirty="0">
              <a:solidFill>
                <a:schemeClr val="tx2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  <p:bldP spid="15372" grpId="0"/>
      <p:bldP spid="153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880903" y="2708365"/>
            <a:ext cx="6584679" cy="929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5400" b="1" i="0" kern="1200" cap="none" spc="0" normalizeH="0" baseline="0" noProof="0" dirty="0" smtClean="0">
                <a:latin typeface="思源黑体 CN Normal"/>
                <a:ea typeface="微软雅黑" panose="020B0503020204020204" charset="-122"/>
              </a:rPr>
              <a:t>三、</a:t>
            </a:r>
            <a:r>
              <a:rPr lang="zh-CN" altLang="en-US" sz="5400" b="1" dirty="0" smtClean="0">
                <a:latin typeface="思源黑体 CN Normal"/>
                <a:ea typeface="微软雅黑" panose="020B0503020204020204" charset="-122"/>
              </a:rPr>
              <a:t>历史在此时</a:t>
            </a:r>
            <a:r>
              <a:rPr lang="zh-CN" altLang="en-US" sz="5400" b="1" dirty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复兴</a:t>
            </a:r>
            <a:endParaRPr lang="zh-CN" altLang="en-US" sz="5400" b="1" dirty="0">
              <a:solidFill>
                <a:srgbClr val="FF0000"/>
              </a:solidFill>
              <a:latin typeface="思源黑体 CN Normal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971914" y="942417"/>
            <a:ext cx="2559155" cy="10663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70000" y="1594485"/>
            <a:ext cx="10028555" cy="3086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3200" i="0" kern="1200" cap="none" spc="0" normalizeH="0" baseline="0" noProof="0" dirty="0" smtClean="0">
                <a:latin typeface="思源黑体 CN Normal"/>
                <a:ea typeface="微软雅黑" panose="020B0503020204020204" charset="-122"/>
              </a:rPr>
              <a:t>合作探究：</a:t>
            </a:r>
            <a:endParaRPr kumimoji="0" lang="zh-CN" altLang="en-US" sz="3200" i="0" kern="1200" cap="none" spc="0" normalizeH="0" baseline="0" noProof="0" dirty="0" smtClean="0">
              <a:latin typeface="思源黑体 CN Normal"/>
              <a:ea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3200" i="0" kern="1200" cap="none" spc="0" normalizeH="0" baseline="0" noProof="0" dirty="0" smtClean="0">
                <a:latin typeface="思源黑体 CN Normal"/>
                <a:ea typeface="微软雅黑" panose="020B0503020204020204" charset="-122"/>
              </a:rPr>
              <a:t>请每个小组从经济、民主法制思想文化</a:t>
            </a:r>
            <a:r>
              <a:rPr kumimoji="0" lang="zh-CN" altLang="en-US" sz="3200" i="0" kern="1200" cap="none" spc="0" normalizeH="0" baseline="0" noProof="0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三个视角中选择其一，</a:t>
            </a:r>
            <a:r>
              <a:rPr kumimoji="0" lang="zh-CN" altLang="en-US" sz="3200" i="0" kern="1200" cap="none" spc="0" normalizeH="0" baseline="0" noProof="0" dirty="0" smtClean="0">
                <a:latin typeface="思源黑体 CN Normal"/>
                <a:ea typeface="微软雅黑" panose="020B0503020204020204" charset="-122"/>
              </a:rPr>
              <a:t>结合材料讨论十一届三中全会后产生了</a:t>
            </a:r>
            <a:r>
              <a:rPr kumimoji="0" lang="zh-CN" altLang="en-US" sz="3200" i="0" kern="1200" cap="none" spc="0" normalizeH="0" baseline="0" noProof="0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哪些变化</a:t>
            </a:r>
            <a:r>
              <a:rPr kumimoji="0" lang="zh-CN" altLang="en-US" sz="3200" i="0" kern="1200" cap="none" spc="0" normalizeH="0" baseline="0" noProof="0" dirty="0" smtClean="0">
                <a:latin typeface="思源黑体 CN Normal"/>
                <a:ea typeface="微软雅黑" panose="020B0503020204020204" charset="-122"/>
              </a:rPr>
              <a:t>，这一变化与十一届三中全会有什么</a:t>
            </a:r>
            <a:r>
              <a:rPr kumimoji="0" lang="zh-CN" altLang="en-US" sz="3200" i="0" kern="1200" cap="none" spc="0" normalizeH="0" baseline="0" noProof="0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关系。</a:t>
            </a:r>
            <a:endParaRPr kumimoji="0" lang="zh-CN" altLang="en-US" sz="3200" i="0" kern="1200" cap="none" spc="0" normalizeH="0" baseline="0" noProof="0" dirty="0" smtClean="0">
              <a:solidFill>
                <a:srgbClr val="FF0000"/>
              </a:solidFill>
              <a:latin typeface="思源黑体 CN Normal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971914" y="942417"/>
            <a:ext cx="2559155" cy="10663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28585" y="1071245"/>
            <a:ext cx="3986530" cy="5483860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608965" y="2786380"/>
          <a:ext cx="6654800" cy="148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585"/>
                <a:gridCol w="1710055"/>
                <a:gridCol w="2396490"/>
                <a:gridCol w="1423670"/>
              </a:tblGrid>
              <a:tr h="5683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年份</a:t>
                      </a:r>
                      <a:endParaRPr lang="zh-CN" altLang="en-US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GDP(</a:t>
                      </a: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亿元）</a:t>
                      </a:r>
                      <a:endParaRPr lang="zh-CN" altLang="en-US" sz="240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占世界经济比重</a:t>
                      </a:r>
                      <a:endParaRPr lang="zh-CN" altLang="en-US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世界排名</a:t>
                      </a:r>
                      <a:endParaRPr lang="zh-CN" altLang="en-US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459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1978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3679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1.8%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11</a:t>
                      </a:r>
                      <a:endParaRPr lang="en-US" altLang="zh-CN" sz="2400"/>
                    </a:p>
                  </a:txBody>
                  <a:tcPr/>
                </a:tc>
              </a:tr>
              <a:tr h="459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2018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900309</a:t>
                      </a:r>
                      <a:endParaRPr lang="zh-CN" altLang="en-US" sz="2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16%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2</a:t>
                      </a:r>
                      <a:endParaRPr lang="en-US" altLang="zh-CN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224915" y="2110105"/>
            <a:ext cx="5422265" cy="431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中国国内生产总值及占世界经济比重表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891540" y="111125"/>
            <a:ext cx="3380105" cy="700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视角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1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：经济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00270" y="4417060"/>
            <a:ext cx="2486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数据来源：国家统计局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05865" y="1131570"/>
            <a:ext cx="1492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材料七</a:t>
            </a:r>
            <a:endParaRPr lang="zh-CN" altLang="en-US" sz="2400" dirty="0" smtClean="0">
              <a:solidFill>
                <a:srgbClr val="7A8CB6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55745" y="73025"/>
            <a:ext cx="181292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4400" b="1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思源黑体 CN Normal"/>
                <a:ea typeface="微软雅黑" panose="020B0503020204020204" charset="-122"/>
                <a:sym typeface="+mn-ea"/>
              </a:rPr>
              <a:t>腾飞</a:t>
            </a:r>
            <a:endParaRPr lang="zh-CN" altLang="en-US" sz="4400" b="1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思源黑体 CN Normal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330960" y="1478915"/>
            <a:ext cx="9970770" cy="1706880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vert="horz" wrap="square" lIns="91440" tIns="45720" rIns="91440" bIns="45720" rtlCol="0" anchor="t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到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1982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年底，平反冤假错案的工作基本结束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。据不完全统计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，在这三年间，经中共中央批准平反的影响较大的冤假错案有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30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多件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，全国共有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300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多万干部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得到平反昭雪，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47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万党员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恢复了党籍，数以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千万计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的无辜受牵连的干部和群众得到了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解脱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卓泽渊《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40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年改革开放与社会主义法治国家建设》</a:t>
            </a:r>
            <a:endParaRPr kumimoji="0" lang="zh-CN" alt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7A8CB6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415415" y="3336925"/>
          <a:ext cx="988631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920"/>
                <a:gridCol w="8367395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立法时间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法律文件</a:t>
                      </a:r>
                      <a:endParaRPr lang="zh-CN" altLang="en-US" sz="2400"/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1979</a:t>
                      </a:r>
                      <a:r>
                        <a:rPr lang="zh-CN" altLang="en-US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endParaRPr lang="zh-CN" altLang="en-US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《中华人民共和国刑法》</a:t>
                      </a:r>
                      <a:endParaRPr lang="zh-CN" altLang="en-US" sz="2400" b="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1982</a:t>
                      </a:r>
                      <a:r>
                        <a:rPr lang="zh-CN" altLang="en-US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endParaRPr lang="zh-CN" altLang="en-US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修订《中华人民共和国宪法》</a:t>
                      </a:r>
                      <a:endParaRPr lang="zh-CN" altLang="en-US" sz="2400" b="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1986年</a:t>
                      </a:r>
                      <a:endParaRPr lang="zh-CN" altLang="en-US" sz="2400" b="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《中华人民共和国民法通则》《中华人民共和国义务教育法》</a:t>
                      </a:r>
                      <a:endParaRPr lang="zh-CN" altLang="en-US" sz="2400" b="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1989</a:t>
                      </a:r>
                      <a:r>
                        <a:rPr lang="zh-CN" altLang="en-US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endParaRPr lang="zh-CN" altLang="en-US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《中华人民共和</a:t>
                      </a:r>
                      <a:r>
                        <a:rPr lang="zh-CN" altLang="en-US" sz="24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国</a:t>
                      </a:r>
                      <a:r>
                        <a:rPr lang="zh-CN" altLang="en-US" sz="24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环境保护法》</a:t>
                      </a:r>
                      <a:endParaRPr lang="zh-CN" altLang="en-US" sz="2400" b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1994</a:t>
                      </a:r>
                      <a:r>
                        <a:rPr lang="zh-CN" altLang="en-US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endParaRPr lang="zh-CN" altLang="en-US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《中华人民共和国劳动法》</a:t>
                      </a:r>
                      <a:endParaRPr lang="zh-CN" altLang="en-US" sz="2400" b="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……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……</a:t>
                      </a:r>
                      <a:endParaRPr lang="en-US" altLang="zh-CN" sz="24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22020" y="85090"/>
            <a:ext cx="4606925" cy="84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视角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2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：民主法制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205865" y="909955"/>
            <a:ext cx="1492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材料八</a:t>
            </a:r>
            <a:endParaRPr lang="zh-CN" altLang="en-US" sz="2400" dirty="0" smtClean="0">
              <a:solidFill>
                <a:srgbClr val="7A8CB6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41595" y="82550"/>
            <a:ext cx="286131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4400" b="1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思源黑体 CN Normal"/>
                <a:ea typeface="微软雅黑" panose="020B0503020204020204" charset="-122"/>
                <a:sym typeface="+mn-ea"/>
              </a:rPr>
              <a:t>不断健全</a:t>
            </a:r>
            <a:endParaRPr lang="zh-CN" altLang="en-US" sz="4400" b="1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思源黑体 CN Normal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07490" y="1700530"/>
            <a:ext cx="9453245" cy="2314575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vert="horz" wrap="square" lIns="91440" tIns="45720" rIns="91440" bIns="45720" rtlCol="0" anchor="ctr" anchorCtr="0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毛泽东是伟大的马克思主义者，是伟大的无产阶级革命家、战略家和理论家。他虽然在“文化大革命”中犯了严重错误，但是就他的一生来看，他对中国革命的功绩远远大于他的过失。他的功绩是第一位的，错误是第二位的。</a:t>
            </a:r>
            <a:endParaRPr kumimoji="0" lang="zh-CN" altLang="en-US" sz="2400" i="0" u="none" strike="noStrike" kern="1200" cap="none" spc="0" normalizeH="0" baseline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——《关于建国以来党的若干历史问题的决议》</a:t>
            </a:r>
            <a:endParaRPr kumimoji="0" lang="zh-CN" altLang="en-US" sz="2000" i="0" u="none" strike="noStrike" kern="1200" cap="none" spc="0" normalizeH="0" baseline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507490" y="4211320"/>
            <a:ext cx="9453245" cy="1937385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据统计：从</a:t>
            </a:r>
            <a:r>
              <a:rPr kumimoji="0" lang="en-US" altLang="zh-CN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1977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年到</a:t>
            </a:r>
            <a:r>
              <a:rPr kumimoji="0" lang="en-US" altLang="zh-CN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2017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年的四十年里，有</a:t>
            </a:r>
            <a:r>
              <a:rPr kumimoji="0" lang="en-US" altLang="zh-CN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1.2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亿人通过高考进入大学，我国劳动力平均受教育年限从</a:t>
            </a:r>
            <a:r>
              <a:rPr kumimoji="0" lang="en-US" altLang="zh-CN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5.7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年提高到</a:t>
            </a:r>
            <a:r>
              <a:rPr kumimoji="0" lang="en-US" altLang="zh-CN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11.9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年，这有力地促进了国民文化素质的提高，加快了中国迈向现代化的进程。</a:t>
            </a:r>
            <a:endParaRPr kumimoji="0" lang="zh-CN" altLang="en-US" sz="2400" i="0" u="none" strike="noStrike" kern="1200" cap="none" spc="0" normalizeH="0" baseline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——刘金田主编《大国记忆：新中国七十年经典瞬间》</a:t>
            </a:r>
            <a:endParaRPr kumimoji="0" lang="zh-CN" altLang="en-US" sz="2000" i="0" u="none" strike="noStrike" kern="1200" cap="none" spc="0" normalizeH="0" baseline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51865" y="85725"/>
            <a:ext cx="3317875" cy="763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视角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3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：思想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425575" y="1045210"/>
            <a:ext cx="1492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材料九</a:t>
            </a:r>
            <a:endParaRPr lang="zh-CN" altLang="en-US" sz="2400" dirty="0" smtClean="0">
              <a:solidFill>
                <a:srgbClr val="7A8CB6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427470" y="62230"/>
            <a:ext cx="181292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4400" b="1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思源黑体 CN Normal"/>
                <a:ea typeface="微软雅黑" panose="020B0503020204020204" charset="-122"/>
                <a:sym typeface="+mn-ea"/>
              </a:rPr>
              <a:t>发展</a:t>
            </a:r>
            <a:endParaRPr lang="zh-CN" altLang="en-US" sz="4400" b="1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思源黑体 CN Normal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4056380" y="66675"/>
            <a:ext cx="170370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  <a:buClrTx/>
              <a:buSzTx/>
              <a:buFontTx/>
            </a:pPr>
            <a:r>
              <a:rPr lang="zh-CN" altLang="en-US" sz="4400" b="1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思源黑体 CN Normal"/>
                <a:ea typeface="微软雅黑" panose="020B0503020204020204" charset="-122"/>
                <a:sym typeface="+mn-ea"/>
              </a:rPr>
              <a:t>解放</a:t>
            </a:r>
            <a:endParaRPr lang="zh-CN" altLang="en-US" sz="4400" b="1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思源黑体 CN Normal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56380" y="-1270"/>
            <a:ext cx="18129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b="1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  <a:sym typeface="+mn-ea"/>
              </a:rPr>
              <a:t>文化</a:t>
            </a:r>
            <a:endParaRPr lang="zh-CN" altLang="en-US" sz="4400" b="1" noProof="0" dirty="0" smtClean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98958 -0.00203704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24F2E7D3B8B328AA4D574D887368AB1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3860" y="836930"/>
            <a:ext cx="9121775" cy="518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0"/>
          <p:cNvSpPr/>
          <p:nvPr/>
        </p:nvSpPr>
        <p:spPr>
          <a:xfrm>
            <a:off x="2548890" y="1428750"/>
            <a:ext cx="7632700" cy="257238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66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第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7</a:t>
            </a:r>
            <a:r>
              <a:rPr lang="zh-CN" altLang="en-US" sz="66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课</a:t>
            </a:r>
            <a:endParaRPr lang="zh-CN" altLang="en-US" sz="66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80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伟大的历史转折</a:t>
            </a:r>
            <a:endParaRPr lang="zh-CN" altLang="en-US" sz="80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971914" y="952577"/>
            <a:ext cx="2559155" cy="1066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9235" y="69850"/>
            <a:ext cx="4843145" cy="768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第三单元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中国特色社会主义道路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833245" y="826770"/>
            <a:ext cx="9037320" cy="5943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zh-CN" altLang="en-US" sz="3600" dirty="0" smtClean="0">
                <a:latin typeface="+mj-ea"/>
                <a:ea typeface="+mj-ea"/>
                <a:cs typeface="+mj-ea"/>
                <a:sym typeface="+mn-ea"/>
              </a:rPr>
              <a:t>请改写北岛的诗《十一届三中全会</a:t>
            </a:r>
            <a:r>
              <a:rPr lang="en-US" altLang="zh-CN" sz="3600" dirty="0" smtClean="0">
                <a:latin typeface="+mj-ea"/>
                <a:ea typeface="+mj-ea"/>
                <a:cs typeface="+mj-ea"/>
                <a:sym typeface="+mn-ea"/>
              </a:rPr>
              <a:t>——</a:t>
            </a:r>
            <a:r>
              <a:rPr lang="zh-CN" altLang="en-US" sz="3600" dirty="0" smtClean="0">
                <a:latin typeface="+mj-ea"/>
                <a:ea typeface="+mj-ea"/>
                <a:cs typeface="+mj-ea"/>
                <a:sym typeface="+mn-ea"/>
              </a:rPr>
              <a:t>回答》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7A8CB6"/>
              </a:solidFill>
              <a:uLnTx/>
              <a:uFillTx/>
              <a:latin typeface="+mj-ea"/>
              <a:ea typeface="+mj-ea"/>
              <a:cs typeface="+mj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147695" y="1826260"/>
            <a:ext cx="4945807" cy="3044190"/>
            <a:chOff x="3683" y="2760"/>
            <a:chExt cx="7789" cy="4794"/>
          </a:xfrm>
        </p:grpSpPr>
        <p:grpSp>
          <p:nvGrpSpPr>
            <p:cNvPr id="7" name="组合 6"/>
            <p:cNvGrpSpPr/>
            <p:nvPr/>
          </p:nvGrpSpPr>
          <p:grpSpPr>
            <a:xfrm>
              <a:off x="3683" y="2760"/>
              <a:ext cx="7789" cy="4794"/>
              <a:chOff x="4360" y="2619"/>
              <a:chExt cx="11577" cy="4794"/>
            </a:xfrm>
          </p:grpSpPr>
          <p:sp>
            <p:nvSpPr>
              <p:cNvPr id="2" name="文本框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360" y="2619"/>
                <a:ext cx="11577" cy="4794"/>
              </a:xfrm>
              <a:prstGeom prst="rect">
                <a:avLst/>
              </a:prstGeom>
              <a:ln w="19050">
                <a:solidFill>
                  <a:srgbClr val="C00000"/>
                </a:solidFill>
                <a:prstDash val="sysDot"/>
              </a:ln>
            </p:spPr>
            <p:txBody>
              <a:bodyPr vert="horz" wrap="square" lIns="91440" tIns="45720" rIns="91440" bIns="45720" rtlCol="0" anchor="t">
                <a:spAutoFit/>
              </a:bodyPr>
              <a:p>
                <a:pPr marR="0" indent="0" algn="l" defTabSz="914400" rtl="0" fontAlgn="auto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zh-CN" altLang="en-US" sz="3200" dirty="0" smtClean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冰川</a:t>
                </a:r>
                <a:r>
                  <a:rPr lang="zh-CN" altLang="en-US" sz="3200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纪过去了，</a:t>
                </a:r>
                <a:r>
                  <a:rPr lang="zh-CN" altLang="en-US" sz="3200" u="sng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 </a:t>
                </a:r>
                <a:endPara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  <a:p>
                <a:pPr marR="0" indent="0" algn="l" defTabSz="914400" rtl="0" fontAlgn="auto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br>
                  <a:rPr lang="zh-CN" altLang="en-US" sz="3200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</a:br>
                <a:r>
                  <a:rPr lang="zh-CN" altLang="en-US" sz="3200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好望角发现了，</a:t>
                </a:r>
                <a:endPara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  <a:p>
                <a:pPr marR="0" indent="0" algn="l" defTabSz="914400" rtl="0" fontAlgn="auto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zh-CN" sz="3200" u="sng" dirty="0"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  <a:sym typeface="+mn-ea"/>
                </a:endParaRPr>
              </a:p>
              <a:p>
                <a:pPr marR="0" indent="0" algn="l" defTabSz="914400" rtl="0" fontAlgn="auto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3200" dirty="0">
                    <a:latin typeface="楷体" panose="02010609060101010101" pitchFamily="49" charset="-122"/>
                    <a:ea typeface="楷体" panose="02010609060101010101" pitchFamily="49" charset="-122"/>
                    <a:cs typeface="Arial" panose="020B0604020202020204" pitchFamily="34" charset="0"/>
                    <a:sym typeface="+mn-ea"/>
                  </a:rPr>
                  <a:t>           </a:t>
                </a:r>
                <a:r>
                  <a:rPr lang="zh-CN" altLang="en-US" sz="3200" dirty="0">
                    <a:latin typeface="楷体" panose="02010609060101010101" pitchFamily="49" charset="-122"/>
                    <a:ea typeface="楷体" panose="02010609060101010101" pitchFamily="49" charset="-122"/>
                    <a:cs typeface="Arial" panose="020B0604020202020204" pitchFamily="34" charset="0"/>
                    <a:sym typeface="+mn-ea"/>
                  </a:rPr>
                  <a:t>作者：</a:t>
                </a:r>
                <a:r>
                  <a:rPr lang="en-US" altLang="zh-CN" sz="3200" dirty="0">
                    <a:latin typeface="楷体" panose="02010609060101010101" pitchFamily="49" charset="-122"/>
                    <a:ea typeface="楷体" panose="02010609060101010101" pitchFamily="49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zh-CN" altLang="en-US" sz="3200" u="sng" dirty="0">
                    <a:latin typeface="楷体" panose="02010609060101010101" pitchFamily="49" charset="-122"/>
                    <a:ea typeface="楷体" panose="02010609060101010101" pitchFamily="49" charset="-122"/>
                    <a:cs typeface="Arial" panose="020B0604020202020204" pitchFamily="34" charset="0"/>
                    <a:sym typeface="+mn-ea"/>
                  </a:rPr>
                  <a:t> </a:t>
                </a:r>
                <a:endParaRPr lang="zh-CN" altLang="en-US" sz="3200" u="sng" dirty="0"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 pitchFamily="34" charset="0"/>
                  <a:sym typeface="+mn-ea"/>
                </a:endParaRPr>
              </a:p>
            </p:txBody>
          </p:sp>
          <p:cxnSp>
            <p:nvCxnSpPr>
              <p:cNvPr id="4" name="直接连接符 3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528" y="4605"/>
                <a:ext cx="7025" cy="1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接连接符 4"/>
              <p:cNvCxnSpPr/>
              <p:nvPr>
                <p:custDataLst>
                  <p:tags r:id="rId4"/>
                </p:custDataLst>
              </p:nvPr>
            </p:nvCxnSpPr>
            <p:spPr>
              <a:xfrm flipV="1">
                <a:off x="4536" y="6328"/>
                <a:ext cx="7048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直接连接符 2"/>
            <p:cNvCxnSpPr/>
            <p:nvPr/>
          </p:nvCxnSpPr>
          <p:spPr>
            <a:xfrm>
              <a:off x="9004" y="7332"/>
              <a:ext cx="171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/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9306559" y="5237557"/>
            <a:ext cx="2559155" cy="106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90270" y="616585"/>
            <a:ext cx="10414000" cy="1986280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vert="horz" lIns="91440" tIns="45720" rIns="91440" bIns="45720" rtlCol="0" anchor="ctr"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材料十</a:t>
            </a:r>
            <a:r>
              <a:rPr lang="en-US" altLang="zh-CN" sz="28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继任者在思想意识、党的建设和领导作用、鼓动群众热情等方面依照原来的办法再难以为继，</a:t>
            </a:r>
            <a:r>
              <a:rPr kumimoji="0" lang="zh-CN" altLang="en-US" sz="2800" i="0" u="none" strike="noStrike" kern="1200" cap="none" spc="0" normalizeH="0" baseline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面临的可以说是一条绝路、是死胡同的最底端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。坦率地说，那时我曾躺在土坑上想过，</a:t>
            </a:r>
            <a:r>
              <a:rPr kumimoji="0" lang="zh-CN" altLang="en-US" sz="2800" i="0" u="none" strike="noStrike" kern="1200" cap="none" spc="0" normalizeH="0" baseline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即使马克思像耶稣一样会复活，面对这样糟糕的形式也恐怕无能为力。</a:t>
            </a:r>
            <a:endParaRPr kumimoji="0" lang="zh-CN" altLang="en-US" sz="2800" i="0" u="none" strike="noStrike" kern="1200" cap="none" spc="0" normalizeH="0" baseline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0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——张贤亮《小说中国》</a:t>
            </a:r>
            <a:endParaRPr kumimoji="0" lang="zh-CN" altLang="en-US" sz="2000" i="0" u="none" strike="noStrike" kern="1200" cap="none" spc="0" normalizeH="0" baseline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71040" y="2609215"/>
            <a:ext cx="7412355" cy="1013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000" i="0" u="none" strike="noStrike" kern="1200" cap="none" spc="0" normalizeH="0" baseline="0" dirty="0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思考：为何能实现伟大的历史转折？</a:t>
            </a:r>
            <a:endParaRPr kumimoji="0" lang="zh-CN" altLang="en-US" sz="4000" i="0" u="none" strike="noStrike" kern="1200" cap="none" spc="0" normalizeH="0" baseline="0" dirty="0"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442970" y="3622675"/>
            <a:ext cx="7101205" cy="235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20000"/>
          </a:bodyPr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坚持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u="sng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          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至上</a:t>
            </a:r>
            <a:endParaRPr kumimoji="0" lang="zh-CN" altLang="en-US" sz="2800" i="0" u="none" strike="noStrike" kern="1200" cap="none" spc="0" normalizeH="0" baseline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坚持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u="sng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          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领导                                                                                                                                                                                                 坚持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u="sng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          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道路</a:t>
            </a:r>
            <a:endParaRPr kumimoji="0" lang="zh-CN" altLang="en-US" sz="2800" i="0" u="none" strike="noStrike" kern="1200" cap="none" spc="0" normalizeH="0" baseline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坚持</a:t>
            </a:r>
            <a:r>
              <a:rPr lang="en-US" altLang="zh-CN" sz="2800" u="sng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           </a:t>
            </a:r>
            <a:r>
              <a:rPr kumimoji="0" lang="zh-CN" altLang="en-US" sz="2800" i="0" u="none" strike="noStrike" kern="12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思想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路线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48175" y="3712210"/>
            <a:ext cx="18522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人民利益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04665" y="4288155"/>
            <a:ext cx="25520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中国共产党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14850" y="4815840"/>
            <a:ext cx="17329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社会主义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76750" y="5358765"/>
            <a:ext cx="1862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实事求是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2" name="图片 11"/>
          <p:cNvPicPr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9306559" y="5186757"/>
            <a:ext cx="2559155" cy="1066315"/>
          </a:xfrm>
          <a:prstGeom prst="rect">
            <a:avLst/>
          </a:prstGeom>
        </p:spPr>
      </p:pic>
      <p:pic>
        <p:nvPicPr>
          <p:cNvPr id="10" name="吉田潔 - TVエンディングテーマ (遥远的旅途) 截取视频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fade in="4250.000000" out="3250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276985" y="5233035"/>
            <a:ext cx="694055" cy="64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1176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8" grpId="0"/>
      <p:bldP spid="9" grpId="0"/>
      <p:bldP spid="6" grpId="1"/>
      <p:bldP spid="7" grpId="1"/>
      <p:bldP spid="8" grpId="1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0"/>
          <p:cNvSpPr/>
          <p:nvPr/>
        </p:nvSpPr>
        <p:spPr>
          <a:xfrm>
            <a:off x="2292350" y="2265362"/>
            <a:ext cx="7632700" cy="157511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9600" b="1" dirty="0">
                <a:solidFill>
                  <a:schemeClr val="accent1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谢  谢</a:t>
            </a:r>
            <a:endParaRPr lang="zh-CN" altLang="en-US" sz="9600" b="1" dirty="0">
              <a:solidFill>
                <a:schemeClr val="accent1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81538" y="2708365"/>
            <a:ext cx="6584679" cy="929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5400" b="1" i="0" kern="1200" cap="none" spc="0" normalizeH="0" baseline="0" noProof="0" dirty="0">
                <a:latin typeface="思源黑体 CN Normal"/>
                <a:ea typeface="微软雅黑" panose="020B0503020204020204" charset="-122"/>
              </a:rPr>
              <a:t>一</a:t>
            </a:r>
            <a:r>
              <a:rPr kumimoji="0" lang="zh-CN" altLang="en-US" sz="5400" b="1" i="0" kern="1200" cap="none" spc="0" normalizeH="0" baseline="0" noProof="0" dirty="0" smtClean="0">
                <a:latin typeface="思源黑体 CN Normal"/>
                <a:ea typeface="微软雅黑" panose="020B0503020204020204" charset="-122"/>
              </a:rPr>
              <a:t>、</a:t>
            </a:r>
            <a:r>
              <a:rPr lang="zh-CN" altLang="en-US" sz="5400" b="1" dirty="0" smtClean="0">
                <a:latin typeface="思源黑体 CN Normal"/>
                <a:ea typeface="微软雅黑" panose="020B0503020204020204" charset="-122"/>
              </a:rPr>
              <a:t>历史在这时</a:t>
            </a:r>
            <a:r>
              <a:rPr lang="zh-CN" altLang="en-US" sz="54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徘徊</a:t>
            </a:r>
            <a:endParaRPr lang="zh-CN" altLang="en-US" sz="5400" b="1" dirty="0">
              <a:solidFill>
                <a:srgbClr val="FF0000"/>
              </a:solidFill>
              <a:latin typeface="思源黑体 CN Normal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971914" y="952577"/>
            <a:ext cx="2559155" cy="10663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21945" y="3623310"/>
            <a:ext cx="5775325" cy="3004820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wrap="square">
            <a:noAutofit/>
          </a:bodyPr>
          <a:p>
            <a:r>
              <a:rPr lang="zh-CN" altLang="en-US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材料二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1978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年全国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国内生产总值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GDP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）仅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3500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多亿元，以当年的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9.6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亿国人计算，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平均到每人每天还不到一块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钱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街面上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整齐划一的蓝白灰着装更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反映出人们物质生活的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匮乏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中共北京市委宣传部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编写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正道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沧桑：社会主义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500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698568" y="286"/>
            <a:ext cx="6584679" cy="929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中国</a:t>
            </a:r>
            <a:r>
              <a:rPr lang="zh-CN" altLang="en-US" sz="4800" b="1" dirty="0" smtClean="0">
                <a:latin typeface="思源黑体 CN Normal"/>
                <a:ea typeface="微软雅黑" panose="020B0503020204020204" charset="-122"/>
              </a:rPr>
              <a:t>经济</a:t>
            </a: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向何处去？</a:t>
            </a:r>
            <a:endParaRPr lang="zh-CN" altLang="en-US" sz="4800" b="1" dirty="0" smtClean="0">
              <a:solidFill>
                <a:srgbClr val="FF0000"/>
              </a:soli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6322060" y="1002030"/>
            <a:ext cx="5711825" cy="2426970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wrap="square" anchor="ctr" anchorCtr="0">
            <a:noAutofit/>
          </a:bodyPr>
          <a:p>
            <a:r>
              <a:rPr lang="zh-CN" altLang="en-US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材料三</a:t>
            </a:r>
            <a:r>
              <a:rPr lang="en-US" altLang="zh-CN" sz="2400" dirty="0" smtClean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西德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一个年产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5000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万吨褐煤的露天煤矿只用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2000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工人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，而中国生产相同数量的煤需要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万工人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相差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倍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   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追寻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1978—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中国改革开放纪元访谈录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18664" y="174606"/>
            <a:ext cx="2031593" cy="532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视角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1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：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6322060" y="3797300"/>
            <a:ext cx="5711190" cy="2534285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wrap="square" anchor="ctr" anchorCtr="0">
            <a:noAutofit/>
          </a:bodyPr>
          <a:p>
            <a:r>
              <a:rPr lang="zh-CN" altLang="en-US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材料四</a:t>
            </a:r>
            <a:r>
              <a:rPr lang="en-US" altLang="zh-CN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日本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平均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每两户有一辆汽车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95%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的人家有电视机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、电冰箱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、洗衣机，日本东京的大型商店商品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多达</a:t>
            </a:r>
            <a:r>
              <a:rPr lang="en-US" altLang="zh-CN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万种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，而北京的王府井百货大楼仅有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2.2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万种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——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“邓副总理离东京抵京都友好访问”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1978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27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人民日报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321310" y="901065"/>
            <a:ext cx="5775960" cy="2528570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wrap="square">
            <a:noAutofit/>
          </a:bodyPr>
          <a:p>
            <a:r>
              <a:rPr lang="zh-CN" altLang="en-US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材料一</a:t>
            </a:r>
            <a:r>
              <a:rPr lang="en-US" altLang="zh-CN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1976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年，全国工业总产值比上年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只增长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1.7%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，大大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低于计划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要求增长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7%—7.5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%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的指标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财政收入只完成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776.6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亿元，比上年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减收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39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亿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元，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还比不上</a:t>
            </a:r>
            <a:r>
              <a:rPr lang="en-US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1974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年的水平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——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张树军著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十一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届三中全会：伟大历史转折是怎样实现的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0074910" y="815975"/>
            <a:ext cx="40640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se30273790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rcRect t="7341" b="2381"/>
          <a:stretch>
            <a:fillRect/>
          </a:stretch>
        </p:blipFill>
        <p:spPr>
          <a:xfrm>
            <a:off x="1113426" y="890951"/>
            <a:ext cx="3284539" cy="2578791"/>
          </a:xfrm>
          <a:prstGeom prst="roundRect">
            <a:avLst>
              <a:gd name="adj" fmla="val 1177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2747621" y="-9778"/>
            <a:ext cx="7426507" cy="929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中国</a:t>
            </a:r>
            <a:r>
              <a:rPr lang="zh-CN" altLang="en-US" sz="4800" b="1" dirty="0" smtClean="0">
                <a:latin typeface="思源黑体 CN Normal"/>
                <a:ea typeface="微软雅黑" panose="020B0503020204020204" charset="-122"/>
              </a:rPr>
              <a:t>民主法制</a:t>
            </a: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向何处去？</a:t>
            </a:r>
            <a:endParaRPr lang="zh-CN" altLang="en-US" sz="4800" b="1" dirty="0" smtClean="0">
              <a:solidFill>
                <a:srgbClr val="FF0000"/>
              </a:soli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5555999" y="2312916"/>
            <a:ext cx="5559237" cy="2891790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wrap="square">
            <a:spAutoFit/>
          </a:bodyPr>
          <a:p>
            <a:r>
              <a:rPr lang="zh-CN" altLang="en-US" sz="2400" dirty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材料五</a:t>
            </a:r>
            <a:r>
              <a:rPr lang="en-US" altLang="zh-CN" sz="2400" dirty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1977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中央的严令下，张贴大字报、大标语的人受到严厉追查和打击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，但有些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地方又制造了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一些新的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冤假错案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（一些人）不是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死于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“四人帮”的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年代，而是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死于“四人帮”被粉碎之后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——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张树军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十一届三中全会：伟大的历史转折是怎样实现的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937714" y="174606"/>
            <a:ext cx="2031593" cy="532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视角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2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：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941016" y="3440830"/>
            <a:ext cx="361188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文革结束后的</a:t>
            </a:r>
            <a:r>
              <a:rPr lang="zh-CN" altLang="en-US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纷至沓来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上访</a:t>
            </a:r>
            <a:r>
              <a:rPr lang="zh-CN" altLang="en-US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信件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959538" y="6383199"/>
            <a:ext cx="338328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文革结束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后</a:t>
            </a:r>
            <a:r>
              <a:rPr lang="zh-CN" altLang="en-US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层出不穷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上访事件</a:t>
            </a:r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13426" y="4005942"/>
            <a:ext cx="3327945" cy="2400149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10" descr="d089b986bc434e2d67096ec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8160" y="917111"/>
            <a:ext cx="5144135" cy="445770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</p:pic>
      <p:grpSp>
        <p:nvGrpSpPr>
          <p:cNvPr id="5" name="Group 16"/>
          <p:cNvGrpSpPr/>
          <p:nvPr/>
        </p:nvGrpSpPr>
        <p:grpSpPr>
          <a:xfrm>
            <a:off x="2357676" y="2179481"/>
            <a:ext cx="2897647" cy="1196791"/>
            <a:chOff x="2409" y="1335"/>
            <a:chExt cx="2034" cy="726"/>
          </a:xfrm>
        </p:grpSpPr>
        <p:sp>
          <p:nvSpPr>
            <p:cNvPr id="6" name="AutoShape 17"/>
            <p:cNvSpPr/>
            <p:nvPr>
              <p:custDataLst>
                <p:tags r:id="rId3"/>
              </p:custDataLst>
            </p:nvPr>
          </p:nvSpPr>
          <p:spPr>
            <a:xfrm rot="10800000">
              <a:off x="3943" y="1335"/>
              <a:ext cx="500" cy="319"/>
            </a:xfrm>
            <a:prstGeom prst="borderCallout1">
              <a:avLst>
                <a:gd name="adj1" fmla="val 5598"/>
                <a:gd name="adj2" fmla="val 105684"/>
                <a:gd name="adj3" fmla="val -37536"/>
                <a:gd name="adj4" fmla="val 220910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7" name="Text Box 18"/>
            <p:cNvSpPr txBox="1"/>
            <p:nvPr>
              <p:custDataLst>
                <p:tags r:id="rId4"/>
              </p:custDataLst>
            </p:nvPr>
          </p:nvSpPr>
          <p:spPr>
            <a:xfrm>
              <a:off x="2409" y="1782"/>
              <a:ext cx="1872" cy="279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阶级斗争为纲</a:t>
              </a:r>
              <a:endParaRPr lang="zh-CN" altLang="en-US" sz="24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725836" y="6331"/>
            <a:ext cx="7426507" cy="929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中国的</a:t>
            </a:r>
            <a:r>
              <a:rPr lang="zh-CN" altLang="en-US" sz="4800" b="1" dirty="0" smtClean="0">
                <a:latin typeface="思源黑体 CN Normal"/>
                <a:ea typeface="微软雅黑" panose="020B0503020204020204" charset="-122"/>
              </a:rPr>
              <a:t>指导思想</a:t>
            </a: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如何</a:t>
            </a:r>
            <a:r>
              <a:rPr lang="zh-CN" altLang="en-US" sz="4800" b="1" dirty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选择</a:t>
            </a: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？</a:t>
            </a:r>
            <a:endParaRPr lang="zh-CN" altLang="en-US" sz="4800" b="1" dirty="0" smtClean="0">
              <a:solidFill>
                <a:srgbClr val="FF0000"/>
              </a:soli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11" name="Text Box 12"/>
          <p:cNvSpPr/>
          <p:nvPr>
            <p:custDataLst>
              <p:tags r:id="rId5"/>
            </p:custDataLst>
          </p:nvPr>
        </p:nvSpPr>
        <p:spPr>
          <a:xfrm>
            <a:off x="518159" y="3882792"/>
            <a:ext cx="514413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ctr" eaLnBrk="1" fontAlgn="auto" hangingPunct="1">
              <a:buClrTx/>
              <a:buSzTx/>
              <a:buFontTx/>
              <a:buNone/>
            </a:pPr>
            <a:r>
              <a:rPr lang="zh-CN" altLang="en-US" sz="2000" b="1" dirty="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党和国家的工作重心仍是：阶级斗争</a:t>
            </a:r>
            <a:endParaRPr lang="zh-CN" altLang="en-US" sz="2000" b="1" dirty="0" smtClean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2" name="Text Box 13"/>
          <p:cNvSpPr/>
          <p:nvPr>
            <p:custDataLst>
              <p:tags r:id="rId6"/>
            </p:custDataLst>
          </p:nvPr>
        </p:nvSpPr>
        <p:spPr>
          <a:xfrm>
            <a:off x="507999" y="4486677"/>
            <a:ext cx="5144770" cy="768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l" eaLnBrk="1" fontAlgn="auto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000" b="1" dirty="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凡是毛主席作出的决策，我们都坚决维护；</a:t>
            </a:r>
            <a:endParaRPr lang="zh-CN" altLang="en-US" sz="2000" b="1" dirty="0" smtClean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pPr marL="0" lvl="0" algn="l" eaLnBrk="1" fontAlgn="auto" hangingPunct="1">
              <a:buClrTx/>
              <a:buSzTx/>
              <a:buFontTx/>
              <a:buNone/>
            </a:pPr>
            <a:r>
              <a:rPr lang="zh-CN" altLang="en-US" sz="2000" b="1" dirty="0" smtClean="0">
                <a:latin typeface="华文中宋" panose="02010600040101010101" charset="-122"/>
                <a:ea typeface="华文中宋" panose="02010600040101010101" charset="-122"/>
                <a:sym typeface="+mn-ea"/>
              </a:rPr>
              <a:t>凡是毛主席的指示，我们都始终不渝地遵循。</a:t>
            </a:r>
            <a:endParaRPr lang="zh-CN" altLang="en-US" sz="2000" b="1" dirty="0" smtClean="0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71039" y="174606"/>
            <a:ext cx="2031593" cy="532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视角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3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：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412671" y="5552989"/>
            <a:ext cx="5527829" cy="1200329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1977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文革结束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已四个月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）两报一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刊同时发表重要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社论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学好文件抓住纲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中正式提出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“抓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纲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治国”。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6000115" y="1584325"/>
            <a:ext cx="5902960" cy="2491740"/>
          </a:xfrm>
          <a:prstGeom prst="rect">
            <a:avLst/>
          </a:prstGeom>
          <a:ln w="19050">
            <a:solidFill>
              <a:srgbClr val="7A8CB6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材料六</a:t>
            </a:r>
            <a:r>
              <a:rPr lang="en-US" altLang="zh-CN" sz="2400" dirty="0" smtClean="0">
                <a:solidFill>
                  <a:srgbClr val="7A8CB6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文汇报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的编辑在审稿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资产阶级方向应当批判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一文时，遇到了这样一个问题：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作者的手稿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中把“累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戒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000" dirty="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教育的意思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改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”误写成“累戒不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戒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”。编辑认为不改也说得通，坚持保留不做改动。</a:t>
            </a:r>
            <a:endParaRPr lang="zh-CN" altLang="en-US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张树军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十一届三中全会：伟大的历史转折是怎样实现的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6480531" y="4188862"/>
            <a:ext cx="414528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思考：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改动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真的说的通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吗？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猜猜文中的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作者是谁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不愿意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改还是不敢改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呢？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6" grpId="0" bldLvl="0" animBg="1"/>
      <p:bldP spid="8" grpId="0"/>
      <p:bldP spid="11" grpId="0" bldLvl="0" animBg="1"/>
      <p:bldP spid="11" grpId="1" animBg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187065" y="1920240"/>
            <a:ext cx="5871845" cy="33534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0000"/>
              </a:lnSpc>
            </a:pPr>
            <a:r>
              <a:rPr lang="zh-CN" altLang="en-US" sz="4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冰</a:t>
            </a:r>
            <a:r>
              <a:rPr lang="zh-CN" altLang="en-US" sz="4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川</a:t>
            </a:r>
            <a:r>
              <a:rPr lang="zh-CN" altLang="en-US" sz="4400" dirty="0">
                <a:latin typeface="楷体" panose="02010609060101010101" pitchFamily="49" charset="-122"/>
                <a:ea typeface="楷体" panose="02010609060101010101" pitchFamily="49" charset="-122"/>
              </a:rPr>
              <a:t>纪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过去了，</a:t>
            </a:r>
            <a:b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为什么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到处</a:t>
            </a:r>
            <a:r>
              <a: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都是冰凌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b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好望角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发现了，</a:t>
            </a:r>
            <a:b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为什么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死海里</a:t>
            </a:r>
            <a:r>
              <a: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千帆相竞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 ——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北岛《回答》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971914" y="952577"/>
            <a:ext cx="2559155" cy="106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491553" y="1559360"/>
            <a:ext cx="4650014" cy="3738536"/>
            <a:chOff x="496752" y="1155681"/>
            <a:chExt cx="5860506" cy="4698131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>
              <p:custDataLst>
                <p:tags r:id="rId1"/>
              </p:custDataLst>
            </p:nvPr>
          </p:nvGraphicFramePr>
          <p:xfrm>
            <a:off x="496752" y="1155681"/>
            <a:ext cx="5860506" cy="4698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" name="" r:id="rId2" imgW="6619875" imgH="3590925" progId="Paint.Picture">
                    <p:embed/>
                  </p:oleObj>
                </mc:Choice>
                <mc:Fallback>
                  <p:oleObj name="" r:id="rId2" imgW="6619875" imgH="3590925" progId="Paint.Picture">
                    <p:embed/>
                    <p:pic>
                      <p:nvPicPr>
                        <p:cNvPr id="0" name="图片 103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96752" y="1155681"/>
                          <a:ext cx="5860506" cy="4698131"/>
                        </a:xfrm>
                        <a:prstGeom prst="rect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prstDash val="solid"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Oval 9"/>
            <p:cNvSpPr/>
            <p:nvPr>
              <p:custDataLst>
                <p:tags r:id="rId4"/>
              </p:custDataLst>
            </p:nvPr>
          </p:nvSpPr>
          <p:spPr>
            <a:xfrm>
              <a:off x="1228253" y="1164738"/>
              <a:ext cx="4536839" cy="1055948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849536" y="-12719"/>
            <a:ext cx="7426507" cy="929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中国的</a:t>
            </a:r>
            <a:r>
              <a:rPr lang="zh-CN" altLang="en-US" sz="4800" b="1" dirty="0" smtClean="0">
                <a:latin typeface="思源黑体 CN Normal"/>
                <a:ea typeface="微软雅黑" panose="020B0503020204020204" charset="-122"/>
              </a:rPr>
              <a:t>指导思想</a:t>
            </a: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如何</a:t>
            </a:r>
            <a:r>
              <a:rPr lang="zh-CN" altLang="en-US" sz="4800" b="1" dirty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选择</a:t>
            </a:r>
            <a:r>
              <a:rPr lang="zh-CN" altLang="en-US" sz="48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？</a:t>
            </a:r>
            <a:endParaRPr lang="zh-CN" altLang="en-US" sz="4800" b="1" dirty="0" smtClean="0">
              <a:solidFill>
                <a:srgbClr val="FF0000"/>
              </a:solidFill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32839" y="174606"/>
            <a:ext cx="2031593" cy="532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视角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3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8CB6"/>
                </a:solidFill>
                <a:uLnTx/>
                <a:uFillTx/>
                <a:latin typeface="思源黑体 CN Normal"/>
                <a:ea typeface="微软雅黑" panose="020B0503020204020204" charset="-122"/>
              </a:rPr>
              <a:t>：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A8CB6"/>
              </a:solidFill>
              <a:uLnTx/>
              <a:uFillTx/>
              <a:latin typeface="思源黑体 CN Normal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582627" y="5554253"/>
            <a:ext cx="4341949" cy="830997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1978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光明日报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发表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实践是检验真理的唯一标准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5556885" y="3333750"/>
            <a:ext cx="6261100" cy="119888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1978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日中央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工作会议闭幕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会上，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邓小平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发表了《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解放思想，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实事求是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，团结一致向前看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的重要讲话</a:t>
            </a:r>
            <a:r>
              <a:rPr lang="zh-CN" altLang="en-US" sz="2000" b="1" dirty="0" smtClean="0">
                <a:solidFill>
                  <a:schemeClr val="tx1"/>
                </a:solidFill>
                <a:ea typeface="华文中宋" panose="02010600040101010101" charset="-122"/>
                <a:cs typeface="Arial" panose="020B0604020202020204" pitchFamily="34" charset="0"/>
                <a:sym typeface="+mn-ea"/>
              </a:rPr>
              <a:t>。</a:t>
            </a: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5360670" y="4551045"/>
            <a:ext cx="683133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个党，一个国家，一个民族，如果一切从本本出发，思想僵化，迷信盛行，那它就不能前进，它的生机就停止了，就要亡党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亡国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解放思想，坚持实事求是，一切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从实际出发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，理论联系实际，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我们的社会主义现代化建设才能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顺利进行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" name="图片 20" descr="14809367093473967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74610" y="1156335"/>
            <a:ext cx="2203450" cy="2177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881538" y="2708365"/>
            <a:ext cx="6584679" cy="929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5400" b="1" i="0" kern="1200" cap="none" spc="0" normalizeH="0" baseline="0" noProof="0" dirty="0" smtClean="0">
                <a:latin typeface="思源黑体 CN Normal"/>
                <a:ea typeface="微软雅黑" panose="020B0503020204020204" charset="-122"/>
              </a:rPr>
              <a:t>二、</a:t>
            </a:r>
            <a:r>
              <a:rPr lang="zh-CN" altLang="en-US" sz="5400" b="1" dirty="0" smtClean="0">
                <a:latin typeface="思源黑体 CN Normal"/>
                <a:ea typeface="微软雅黑" panose="020B0503020204020204" charset="-122"/>
              </a:rPr>
              <a:t>历史在此刻</a:t>
            </a:r>
            <a:r>
              <a:rPr lang="zh-CN" altLang="en-US" sz="5400" b="1" dirty="0" smtClean="0">
                <a:solidFill>
                  <a:srgbClr val="FF0000"/>
                </a:solidFill>
                <a:latin typeface="思源黑体 CN Normal"/>
                <a:ea typeface="微软雅黑" panose="020B0503020204020204" charset="-122"/>
              </a:rPr>
              <a:t>抉择</a:t>
            </a:r>
            <a:endParaRPr lang="zh-CN" altLang="en-US" sz="5400" b="1" dirty="0">
              <a:solidFill>
                <a:srgbClr val="FF0000"/>
              </a:solidFill>
              <a:latin typeface="思源黑体 CN Normal"/>
              <a:ea typeface="微软雅黑" panose="020B0503020204020204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971914" y="942417"/>
            <a:ext cx="2559155" cy="10663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11447"/>
  <p:tag name="KSO_WM_BEAUTIFY_FLAG" val=""/>
</p:tagLst>
</file>

<file path=ppt/tags/tag101.xml><?xml version="1.0" encoding="utf-8"?>
<p:tagLst xmlns:p="http://schemas.openxmlformats.org/presentationml/2006/main">
  <p:tag name="AS_UNIQUEID" val="11448"/>
  <p:tag name="KSO_WM_BEAUTIFY_FLAG" val=""/>
</p:tagLst>
</file>

<file path=ppt/tags/tag102.xml><?xml version="1.0" encoding="utf-8"?>
<p:tagLst xmlns:p="http://schemas.openxmlformats.org/presentationml/2006/main">
  <p:tag name="AS_UNIQUEID" val="11449"/>
  <p:tag name="KSO_WM_BEAUTIFY_FLAG" val=""/>
</p:tagLst>
</file>

<file path=ppt/tags/tag103.xml><?xml version="1.0" encoding="utf-8"?>
<p:tagLst xmlns:p="http://schemas.openxmlformats.org/presentationml/2006/main">
  <p:tag name="AS_UNIQUEID" val="11450"/>
  <p:tag name="KSO_WM_BEAUTIFY_FLAG" val=""/>
</p:tagLst>
</file>

<file path=ppt/tags/tag104.xml><?xml version="1.0" encoding="utf-8"?>
<p:tagLst xmlns:p="http://schemas.openxmlformats.org/presentationml/2006/main">
  <p:tag name="AS_UNIQUEID" val="758"/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  <p:tag name="KSO_WM_UNIT_PLACING_PICTURE_USER_VIEWPORT" val="{&quot;height&quot;:5490,&quot;width&quot;:4611}"/>
</p:tagLst>
</file>

<file path=ppt/tags/tag112.xml><?xml version="1.0" encoding="utf-8"?>
<p:tagLst xmlns:p="http://schemas.openxmlformats.org/presentationml/2006/main">
  <p:tag name="KSO_WM_UNIT_TABLE_BEAUTIFY" val="smartTable{e2be9f81-8538-4915-af95-c01dee7d1072}"/>
  <p:tag name="KSO_WM_UNIT_PLACING_PICTURE_USER_VIEWPORT" val="{&quot;height&quot;:1800,&quot;width&quot;:9853}"/>
  <p:tag name="KSO_WM_BEAUTIFY_FLAG" val=""/>
  <p:tag name="TABLE_ENDDRAG_ORIGIN_RECT" val="523*137"/>
  <p:tag name="TABLE_ENDDRAG_RECT" val="63*232*524*137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UNIT_TABLE_BEAUTIFY" val="smartTable{041ed6d3-c1ba-495b-a86e-0f7606637201}"/>
  <p:tag name="KSO_WM_BEAUTIFY_FLAG" val=""/>
  <p:tag name="TABLE_ENDDRAG_ORIGIN_RECT" val="778*242"/>
  <p:tag name="TABLE_ENDDRAG_RECT" val="111*262*778*242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15*3715*733*73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COMMONDATA" val="eyJoZGlkIjoiNTIzOGM0OTUwMjQzYmQwZTkxYzdkZTE1ZTY2ZmFhMzAifQ=="/>
  <p:tag name="KSO_WPP_MARK_KEY" val="6a0c1bfc-1ffc-4065-8498-a2584236519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5.xml><?xml version="1.0" encoding="utf-8"?>
<p:tagLst xmlns:p="http://schemas.openxmlformats.org/presentationml/2006/main">
  <p:tag name="KSO_WM_UNIT_PLACING_PICTURE_USER_VIEWPORT" val="{&quot;height&quot;:6233.344881889764,&quot;width&quot;:10716.352755905511}"/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UNIT_PLACING_PICTURE_USER_VIEWPORT" val="{&quot;height&quot;:10021.47874015748,&quot;width&quot;:11134.420472440945}"/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AS_UNIQUEID" val="11444"/>
  <p:tag name="KSO_WM_UNIT_TABLE_BEAUTIFY" val="smartTable{8323f156-6e49-4ac3-afde-624c6db84767}"/>
  <p:tag name="KSO_WM_BEAUTIFY_FLAG" val=""/>
</p:tagLst>
</file>

<file path=ppt/tags/tag98.xml><?xml version="1.0" encoding="utf-8"?>
<p:tagLst xmlns:p="http://schemas.openxmlformats.org/presentationml/2006/main">
  <p:tag name="AS_UNIQUEID" val="11445"/>
  <p:tag name="KSO_WM_BEAUTIFY_FLAG" val=""/>
</p:tagLst>
</file>

<file path=ppt/tags/tag99.xml><?xml version="1.0" encoding="utf-8"?>
<p:tagLst xmlns:p="http://schemas.openxmlformats.org/presentationml/2006/main">
  <p:tag name="AS_UNIQUEID" val="11446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txDef>
      <a:spPr/>
      <a:bodyPr vert="horz" lIns="91440" tIns="45720" rIns="91440" bIns="45720" rtlCol="0" anchor="ctr">
        <a:normAutofit lnSpcReduction="10000"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2800" b="1" i="0" u="none" strike="noStrike" kern="1200" cap="none" spc="0" normalizeH="0" baseline="0" noProof="0" dirty="0">
            <a:ln>
              <a:noFill/>
            </a:ln>
            <a:solidFill>
              <a:srgbClr val="7A8CB6"/>
            </a:solidFill>
            <a:uLnTx/>
            <a:uFillTx/>
            <a:latin typeface="思源黑体 CN Normal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3085</Words>
  <Application>WPS 演示</Application>
  <PresentationFormat>宽屏</PresentationFormat>
  <Paragraphs>268</Paragraphs>
  <Slides>22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思源黑体 CN Normal</vt:lpstr>
      <vt:lpstr>黑体</vt:lpstr>
      <vt:lpstr>微软雅黑</vt:lpstr>
      <vt:lpstr>楷体</vt:lpstr>
      <vt:lpstr>仿宋_GB2312</vt:lpstr>
      <vt:lpstr>仿宋</vt:lpstr>
      <vt:lpstr>华文中宋</vt:lpstr>
      <vt:lpstr>等线</vt:lpstr>
      <vt:lpstr>Arial Unicode MS</vt:lpstr>
      <vt:lpstr>等线 Light</vt:lpstr>
      <vt:lpstr>Calibri</vt:lpstr>
      <vt:lpstr>方正正大黑简体</vt:lpstr>
      <vt:lpstr>楷体_GB2312</vt:lpstr>
      <vt:lpstr>新宋体</vt:lpstr>
      <vt:lpstr>华文行楷</vt:lpstr>
      <vt:lpstr>Office 主题​​</vt:lpstr>
      <vt:lpstr>1_Office 主题​​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ve蓝月ve</cp:lastModifiedBy>
  <cp:revision>189</cp:revision>
  <dcterms:created xsi:type="dcterms:W3CDTF">2019-06-19T02:08:00Z</dcterms:created>
  <dcterms:modified xsi:type="dcterms:W3CDTF">2023-07-23T12:53:57Z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2052-11.1.0.10009</vt:lpwstr>
  </property>
  <property fmtid="{D5CDD505-2E9C-101B-9397-08002B2CF9AE}" pid="3" name="ICV">
    <vt:lpwstr>2669C58789DD4C74960E005D5C269385_11</vt:lpwstr>
  </property>
</Properties>
</file>