
<file path=[Content_Types].xml><?xml version="1.0" encoding="utf-8"?>
<Types xmlns="http://schemas.openxmlformats.org/package/2006/content-types">
  <Default Extension="jpeg" ContentType="image/jpeg"/>
  <Default Extension="wdp" ContentType="image/vnd.ms-photo"/>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handoutMasterIdLst>
    <p:handoutMasterId r:id="rId29"/>
  </p:handoutMasterIdLst>
  <p:sldIdLst>
    <p:sldId id="356" r:id="rId3"/>
    <p:sldId id="403" r:id="rId4"/>
    <p:sldId id="406" r:id="rId6"/>
    <p:sldId id="401" r:id="rId7"/>
    <p:sldId id="421" r:id="rId8"/>
    <p:sldId id="456" r:id="rId9"/>
    <p:sldId id="430" r:id="rId10"/>
    <p:sldId id="472" r:id="rId11"/>
    <p:sldId id="424" r:id="rId12"/>
    <p:sldId id="410" r:id="rId13"/>
    <p:sldId id="474" r:id="rId14"/>
    <p:sldId id="425" r:id="rId15"/>
    <p:sldId id="426" r:id="rId16"/>
    <p:sldId id="414" r:id="rId17"/>
    <p:sldId id="447" r:id="rId18"/>
    <p:sldId id="428" r:id="rId19"/>
    <p:sldId id="427" r:id="rId20"/>
    <p:sldId id="415" r:id="rId21"/>
    <p:sldId id="479" r:id="rId22"/>
    <p:sldId id="417" r:id="rId23"/>
    <p:sldId id="482" r:id="rId24"/>
    <p:sldId id="419" r:id="rId25"/>
    <p:sldId id="475" r:id="rId26"/>
    <p:sldId id="483" r:id="rId27"/>
    <p:sldId id="400"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soft" initials="k" lastIdx="1" clrIdx="0"/>
  <p:cmAuthor id="2" name="lee" initials="l" lastIdx="0" clrIdx="1"/>
  <p:cmAuthor id="3" name="hehe" initials="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6E44"/>
    <a:srgbClr val="E0A424"/>
    <a:srgbClr val="532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646"/>
  </p:normalViewPr>
  <p:slideViewPr>
    <p:cSldViewPr snapToGrid="0" snapToObjects="1">
      <p:cViewPr varScale="1">
        <p:scale>
          <a:sx n="85" d="100"/>
          <a:sy n="85" d="100"/>
        </p:scale>
        <p:origin x="474" y="78"/>
      </p:cViewPr>
      <p:guideLst>
        <p:guide orient="horz" pos="2150"/>
        <p:guide pos="38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E3EC9-87DB-0C4C-84E1-3DEFE99979D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1E3B5-F195-A04F-A505-EF39A465DC4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0" y="-1"/>
            <a:ext cx="12192000" cy="2805194"/>
          </a:xfrm>
          <a:prstGeom prst="rect">
            <a:avLst/>
          </a:prstGeom>
          <a:solidFill>
            <a:srgbClr val="542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椭圆 6"/>
          <p:cNvSpPr/>
          <p:nvPr userDrawn="1"/>
        </p:nvSpPr>
        <p:spPr>
          <a:xfrm>
            <a:off x="4929349" y="645723"/>
            <a:ext cx="2333297" cy="2333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backgroundRemoval t="0" b="100000" l="0" r="100000">
                        <a14:foregroundMark x1="26389" y1="15278" x2="26389" y2="15278"/>
                        <a14:foregroundMark x1="27037" y1="19444" x2="27037" y2="19444"/>
                        <a14:foregroundMark x1="40185" y1="4537" x2="40741" y2="10833"/>
                        <a14:foregroundMark x1="85185" y1="26019" x2="87593" y2="32315"/>
                        <a14:foregroundMark x1="93889" y1="45463" x2="92685" y2="42500"/>
                        <a14:foregroundMark x1="88519" y1="45463" x2="88519" y2="45463"/>
                        <a14:foregroundMark x1="74815" y1="18241" x2="74815" y2="18241"/>
                        <a14:foregroundMark x1="75370" y1="12870" x2="72407" y2="21019"/>
                        <a14:foregroundMark x1="56296" y1="6667" x2="59815" y2="14444"/>
                        <a14:foregroundMark x1="38611" y1="11111" x2="43148" y2="14444"/>
                        <a14:foregroundMark x1="13611" y1="22778" x2="13611" y2="35556"/>
                        <a14:foregroundMark x1="5556" y1="40370" x2="10926" y2="49907"/>
                      </a14:backgroundRemoval>
                    </a14:imgEffect>
                  </a14:imgLayer>
                </a14:imgProps>
              </a:ext>
              <a:ext uri="{28A0092B-C50C-407E-A947-70E740481C1C}">
                <a14:useLocalDpi xmlns:a14="http://schemas.microsoft.com/office/drawing/2010/main" val="0"/>
              </a:ext>
            </a:extLst>
          </a:blip>
          <a:stretch>
            <a:fillRect/>
          </a:stretch>
        </p:blipFill>
        <p:spPr>
          <a:xfrm>
            <a:off x="5015997" y="732107"/>
            <a:ext cx="2160000" cy="2160000"/>
          </a:xfrm>
          <a:prstGeom prst="rect">
            <a:avLst/>
          </a:prstGeom>
        </p:spPr>
      </p:pic>
      <p:sp>
        <p:nvSpPr>
          <p:cNvPr id="9" name="矩形 8"/>
          <p:cNvSpPr/>
          <p:nvPr userDrawn="1"/>
        </p:nvSpPr>
        <p:spPr>
          <a:xfrm>
            <a:off x="-1" y="6741763"/>
            <a:ext cx="12191999" cy="116237"/>
          </a:xfrm>
          <a:prstGeom prst="rect">
            <a:avLst/>
          </a:prstGeom>
          <a:solidFill>
            <a:srgbClr val="542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圆角矩形 5"/>
          <p:cNvSpPr/>
          <p:nvPr userDrawn="1"/>
        </p:nvSpPr>
        <p:spPr>
          <a:xfrm>
            <a:off x="148140" y="815009"/>
            <a:ext cx="11895719" cy="5883966"/>
          </a:xfrm>
          <a:prstGeom prst="roundRect">
            <a:avLst>
              <a:gd name="adj" fmla="val 2885"/>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userDrawn="1"/>
        </p:nvSpPr>
        <p:spPr>
          <a:xfrm>
            <a:off x="0" y="1"/>
            <a:ext cx="12192000" cy="703384"/>
          </a:xfrm>
          <a:prstGeom prst="rect">
            <a:avLst/>
          </a:prstGeom>
          <a:solidFill>
            <a:srgbClr val="532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F33E5-9269-764F-AC21-6BC08E359BF8}"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70E7B-E0D0-0446-8AA4-6419A51A22F1}"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xml"/><Relationship Id="rId7" Type="http://schemas.openxmlformats.org/officeDocument/2006/relationships/image" Target="../media/image23.png"/><Relationship Id="rId6" Type="http://schemas.openxmlformats.org/officeDocument/2006/relationships/tags" Target="../tags/tag3.xml"/><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4.png"/><Relationship Id="rId3" Type="http://schemas.openxmlformats.org/officeDocument/2006/relationships/tags" Target="../tags/tag4.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3.wdp"/><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30.png"/><Relationship Id="rId7" Type="http://schemas.openxmlformats.org/officeDocument/2006/relationships/tags" Target="../tags/tag6.xml"/><Relationship Id="rId6" Type="http://schemas.openxmlformats.org/officeDocument/2006/relationships/tags" Target="../tags/tag5.xml"/><Relationship Id="rId5" Type="http://schemas.microsoft.com/office/2007/relationships/hdphoto" Target="../media/hdphoto4.wdp"/><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tags" Target="../tags/tag7.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11.png"/><Relationship Id="rId10" Type="http://schemas.openxmlformats.org/officeDocument/2006/relationships/notesSlide" Target="../notesSlides/notesSlide3.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9" Type="http://schemas.openxmlformats.org/officeDocument/2006/relationships/image" Target="../media/image44.jpeg"/><Relationship Id="rId8" Type="http://schemas.openxmlformats.org/officeDocument/2006/relationships/tags" Target="../tags/tag11.xml"/><Relationship Id="rId7" Type="http://schemas.openxmlformats.org/officeDocument/2006/relationships/image" Target="../media/image43.jpeg"/><Relationship Id="rId6" Type="http://schemas.openxmlformats.org/officeDocument/2006/relationships/tags" Target="../tags/tag10.xml"/><Relationship Id="rId5" Type="http://schemas.openxmlformats.org/officeDocument/2006/relationships/image" Target="../media/image42.jpe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11.png"/><Relationship Id="rId17" Type="http://schemas.openxmlformats.org/officeDocument/2006/relationships/slideLayout" Target="../slideLayouts/slideLayout3.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tags" Target="../tags/tag19.xml"/><Relationship Id="rId2" Type="http://schemas.openxmlformats.org/officeDocument/2006/relationships/image" Target="../media/image11.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1.png"/><Relationship Id="rId2" Type="http://schemas.openxmlformats.org/officeDocument/2006/relationships/tags" Target="../tags/tag20.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26.jpeg"/><Relationship Id="rId3" Type="http://schemas.openxmlformats.org/officeDocument/2006/relationships/image" Target="../media/image52.jpeg"/><Relationship Id="rId2" Type="http://schemas.openxmlformats.org/officeDocument/2006/relationships/image" Target="../media/image11.png"/><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hdphoto" Target="../media/hdphoto5.wdp"/><Relationship Id="rId1" Type="http://schemas.openxmlformats.org/officeDocument/2006/relationships/image" Target="../media/image5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hdphoto" Target="../media/hdphoto2.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3500" y="3048000"/>
            <a:ext cx="9525000" cy="829945"/>
          </a:xfrm>
          <a:prstGeom prst="rect">
            <a:avLst/>
          </a:prstGeom>
          <a:noFill/>
        </p:spPr>
        <p:txBody>
          <a:bodyPr wrap="square" rtlCol="0">
            <a:spAutoFit/>
          </a:bodyPr>
          <a:lstStyle/>
          <a:p>
            <a:pPr algn="ctr"/>
            <a:r>
              <a:rPr kumimoji="1" lang="zh-CN" altLang="en-US" sz="48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第</a:t>
            </a:r>
            <a:r>
              <a:rPr kumimoji="1" lang="en-US" altLang="zh-CN" sz="48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13</a:t>
            </a:r>
            <a:r>
              <a:rPr kumimoji="1" lang="zh-CN" altLang="en-US" sz="48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课</a:t>
            </a:r>
            <a:r>
              <a:rPr kumimoji="1" lang="en-US" altLang="zh-CN" sz="48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t>
            </a:r>
            <a:r>
              <a:rPr kumimoji="1" lang="zh-CN" altLang="en-US" sz="48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五四运动</a:t>
            </a:r>
            <a:endParaRPr kumimoji="1" lang="zh-CN" altLang="en-US" sz="48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3944137" y="3878997"/>
            <a:ext cx="3998595" cy="460375"/>
          </a:xfrm>
          <a:prstGeom prst="rect">
            <a:avLst/>
          </a:prstGeom>
          <a:noFill/>
        </p:spPr>
        <p:txBody>
          <a:bodyPr wrap="none" rtlCol="0">
            <a:spAutoFit/>
          </a:bodyPr>
          <a:lstStyle/>
          <a:p>
            <a:r>
              <a:rPr kumimoji="1" lang="zh-CN" altLang="en-US" sz="24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八年级上册</a:t>
            </a:r>
            <a:r>
              <a:rPr kumimoji="1" lang="en-US" altLang="zh-CN" sz="24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t>
            </a:r>
            <a:r>
              <a:rPr kumimoji="1" lang="zh-CN" altLang="en-US" sz="24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统编版教材</a:t>
            </a:r>
            <a:endParaRPr kumimoji="1" lang="zh-CN" altLang="en-US" sz="2400" b="1" spc="3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5" name="文本框 3"/>
          <p:cNvSpPr txBox="1"/>
          <p:nvPr/>
        </p:nvSpPr>
        <p:spPr>
          <a:xfrm>
            <a:off x="3861823" y="4739149"/>
            <a:ext cx="4722495" cy="460375"/>
          </a:xfrm>
          <a:prstGeom prst="rect">
            <a:avLst/>
          </a:prstGeom>
          <a:noFill/>
        </p:spPr>
        <p:txBody>
          <a:bodyPr wrap="none" rtlCol="0">
            <a:spAutoFit/>
          </a:bodyPr>
          <a:lstStyle/>
          <a:p>
            <a:pPr algn="ctr"/>
            <a:r>
              <a:rPr kumimoji="1" lang="zh-CN" altLang="en-US" sz="2400" b="1" dirty="0">
                <a:latin typeface="微软雅黑" panose="020B0503020204020204" charset="-122"/>
                <a:ea typeface="微软雅黑" panose="020B0503020204020204" charset="-122"/>
                <a:cs typeface="微软雅黑" panose="020B0503020204020204" charset="-122"/>
              </a:rPr>
              <a:t>授课人：深圳市新华中学</a:t>
            </a:r>
            <a:r>
              <a:rPr kumimoji="1" lang="en-US" altLang="zh-CN" sz="2400" b="1" dirty="0">
                <a:latin typeface="微软雅黑" panose="020B0503020204020204" charset="-122"/>
                <a:ea typeface="微软雅黑" panose="020B0503020204020204" charset="-122"/>
                <a:cs typeface="微软雅黑" panose="020B0503020204020204" charset="-122"/>
              </a:rPr>
              <a:t>   </a:t>
            </a:r>
            <a:r>
              <a:rPr kumimoji="1" lang="zh-CN" altLang="en-US" sz="2400" b="1" dirty="0">
                <a:latin typeface="微软雅黑" panose="020B0503020204020204" charset="-122"/>
                <a:ea typeface="微软雅黑" panose="020B0503020204020204" charset="-122"/>
                <a:cs typeface="微软雅黑" panose="020B0503020204020204" charset="-122"/>
              </a:rPr>
              <a:t>李红梅</a:t>
            </a:r>
            <a:endParaRPr kumimoji="1" lang="zh-CN" altLang="en-US" sz="2400" b="1"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240313" y="301130"/>
            <a:ext cx="4173643" cy="461665"/>
          </a:xfrm>
          <a:prstGeom prst="rect">
            <a:avLst/>
          </a:prstGeom>
          <a:noFill/>
        </p:spPr>
        <p:txBody>
          <a:bodyPr wrap="square" rtlCol="0">
            <a:spAutoFit/>
          </a:bodyPr>
          <a:lstStyle/>
          <a:p>
            <a:r>
              <a:rPr kumimoji="1" lang="zh-CN" altLang="en-US" sz="2400" b="1" i="1" dirty="0">
                <a:solidFill>
                  <a:srgbClr val="FFC000"/>
                </a:solidFill>
                <a:latin typeface="微软雅黑" panose="020B0503020204020204" charset="-122"/>
                <a:ea typeface="微软雅黑" panose="020B0503020204020204" charset="-122"/>
                <a:cs typeface="微软雅黑" panose="020B0503020204020204" charset="-122"/>
              </a:rPr>
              <a:t>深圳市中小学在线教学资源</a:t>
            </a:r>
            <a:endParaRPr kumimoji="1" lang="zh-CN" altLang="en-US" sz="2400" b="1" i="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5147733" y="6260062"/>
            <a:ext cx="6863645" cy="338554"/>
          </a:xfrm>
          <a:prstGeom prst="rect">
            <a:avLst/>
          </a:prstGeom>
          <a:noFill/>
        </p:spPr>
        <p:txBody>
          <a:bodyPr wrap="square" rtlCol="0">
            <a:spAutoFit/>
          </a:bodyPr>
          <a:lstStyle/>
          <a:p>
            <a:pPr algn="r"/>
            <a:r>
              <a:rPr kumimoji="1" lang="zh-CN" altLang="en-US" sz="1600" b="1" dirty="0">
                <a:solidFill>
                  <a:srgbClr val="FFC000"/>
                </a:solidFill>
                <a:latin typeface="微软雅黑" panose="020B0503020204020204" charset="-122"/>
                <a:ea typeface="微软雅黑" panose="020B0503020204020204" charset="-122"/>
                <a:cs typeface="微软雅黑" panose="020B0503020204020204" charset="-122"/>
              </a:rPr>
              <a:t>广东省基础教育学科教研基地项目（深圳初中历史学科）</a:t>
            </a:r>
            <a:endParaRPr kumimoji="1" lang="zh-CN" altLang="en-US" sz="1600" b="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10" name="文本框 3"/>
          <p:cNvSpPr txBox="1"/>
          <p:nvPr/>
        </p:nvSpPr>
        <p:spPr>
          <a:xfrm>
            <a:off x="3684905" y="5233670"/>
            <a:ext cx="5968365" cy="460375"/>
          </a:xfrm>
          <a:prstGeom prst="rect">
            <a:avLst/>
          </a:prstGeom>
          <a:noFill/>
        </p:spPr>
        <p:txBody>
          <a:bodyPr wrap="square" rtlCol="0">
            <a:spAutoFit/>
          </a:bodyPr>
          <a:lstStyle/>
          <a:p>
            <a:pPr algn="ctr"/>
            <a:r>
              <a:rPr kumimoji="1" lang="zh-CN" altLang="en-US" sz="2400" b="1" dirty="0">
                <a:latin typeface="微软雅黑" panose="020B0503020204020204" charset="-122"/>
                <a:ea typeface="微软雅黑" panose="020B0503020204020204" charset="-122"/>
                <a:cs typeface="微软雅黑" panose="020B0503020204020204" charset="-122"/>
              </a:rPr>
              <a:t>审核人：</a:t>
            </a:r>
            <a:r>
              <a:rPr kumimoji="1" lang="zh-CN" altLang="en-US" sz="2400" b="1" dirty="0" smtClean="0">
                <a:solidFill>
                  <a:prstClr val="black"/>
                </a:solidFill>
                <a:latin typeface="微软雅黑" panose="020B0503020204020204" charset="-122"/>
                <a:ea typeface="微软雅黑" panose="020B0503020204020204" charset="-122"/>
                <a:cs typeface="微软雅黑" panose="020B0503020204020204" charset="-122"/>
                <a:sym typeface="+mn-ea"/>
              </a:rPr>
              <a:t>深圳市福田区莲花中学   王双燕</a:t>
            </a:r>
            <a:endParaRPr kumimoji="1" lang="zh-CN" altLang="en-US" sz="24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rPr>
              <a:t>青年有热血——五四运动的爆发</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4640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2</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7" name="图片 6"/>
          <p:cNvPicPr>
            <a:picLocks noChangeAspect="1"/>
          </p:cNvPicPr>
          <p:nvPr/>
        </p:nvPicPr>
        <p:blipFill>
          <a:blip r:embed="rId3"/>
          <a:stretch>
            <a:fillRect/>
          </a:stretch>
        </p:blipFill>
        <p:spPr>
          <a:xfrm>
            <a:off x="-635" y="706755"/>
            <a:ext cx="12214860" cy="6140450"/>
          </a:xfrm>
          <a:prstGeom prst="rect">
            <a:avLst/>
          </a:prstGeom>
          <a:effectLst>
            <a:softEdge rad="63500"/>
          </a:effectLst>
        </p:spPr>
      </p:pic>
      <p:pic>
        <p:nvPicPr>
          <p:cNvPr id="9" name="《敢教日月换新天》之“五四运动爆发”">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514985" y="1166495"/>
            <a:ext cx="11247120" cy="5211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9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endCondLst>
                    <p:cond evt="onNext">
                      <p:tgtEl>
                        <p:sldTgt/>
                      </p:tgtEl>
                    </p:cond>
                    <p:cond evt="onPrev">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rPr>
              <a:t>青年有热血——五四运动的爆发</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4640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2</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graphicFrame>
        <p:nvGraphicFramePr>
          <p:cNvPr id="8" name="Group 5"/>
          <p:cNvGraphicFramePr>
            <a:graphicFrameLocks noGrp="1"/>
          </p:cNvGraphicFramePr>
          <p:nvPr>
            <p:custDataLst>
              <p:tags r:id="rId3"/>
            </p:custDataLst>
          </p:nvPr>
        </p:nvGraphicFramePr>
        <p:xfrm>
          <a:off x="1858645" y="774700"/>
          <a:ext cx="10166350" cy="5791200"/>
        </p:xfrm>
        <a:graphic>
          <a:graphicData uri="http://schemas.openxmlformats.org/drawingml/2006/table">
            <a:tbl>
              <a:tblPr>
                <a:tableStyleId>{5DA37D80-6434-44D0-A028-1B22A696006F}</a:tableStyleId>
              </a:tblPr>
              <a:tblGrid>
                <a:gridCol w="972185"/>
                <a:gridCol w="1239520"/>
                <a:gridCol w="7954645"/>
              </a:tblGrid>
              <a:tr h="635000">
                <a:tc rowSpan="3">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zh-CN" sz="2800" b="0" u="none" baseline="0">
                          <a:latin typeface="汉仪颜楷W" panose="00020600040101010101" charset="-122"/>
                          <a:ea typeface="汉仪颜楷W" panose="00020600040101010101" charset="-122"/>
                        </a:rPr>
                        <a:t>我看到了</a:t>
                      </a: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时 间</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643255">
                <a:tc vMerge="1">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地 点</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643890">
                <a:tc vMerge="1">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rPr>
                        <a:t>参与者</a:t>
                      </a: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2914015">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2800" b="0" u="none" strike="noStrike" cap="none" normalizeH="0" baseline="0" smtClean="0">
                          <a:ln>
                            <a:noFill/>
                          </a:ln>
                          <a:effectLst/>
                          <a:latin typeface="汉仪颜楷W" panose="00020600040101010101" charset="-122"/>
                          <a:ea typeface="汉仪颜楷W" panose="00020600040101010101" charset="-122"/>
                        </a:rPr>
                        <a:t>我听到了</a:t>
                      </a:r>
                      <a:endParaRPr kumimoji="0" 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口 号</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要</a:t>
                      </a:r>
                      <a:r>
                        <a:rPr kumimoji="0" lang="en-US"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 </a:t>
                      </a: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求</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955040">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2800" b="0" u="none" strike="noStrike" cap="none" normalizeH="0" baseline="0" smtClean="0">
                          <a:ln>
                            <a:noFill/>
                          </a:ln>
                          <a:effectLst/>
                          <a:latin typeface="汉仪颜楷W" panose="00020600040101010101" charset="-122"/>
                          <a:ea typeface="汉仪颜楷W" panose="00020600040101010101" charset="-122"/>
                        </a:rPr>
                        <a:t>我感受到</a:t>
                      </a:r>
                      <a:endParaRPr kumimoji="0" 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zh-CN" sz="2800" b="0" smtClean="0">
                          <a:ln>
                            <a:noFill/>
                          </a:ln>
                          <a:effectLst/>
                          <a:latin typeface="汉仪颜楷W" panose="00020600040101010101" charset="-122"/>
                          <a:ea typeface="汉仪颜楷W" panose="00020600040101010101" charset="-122"/>
                          <a:cs typeface="汉仪颜楷W" panose="00020600040101010101" charset="-122"/>
                          <a:sym typeface="+mn-ea"/>
                        </a:rPr>
                        <a:t>情 绪</a:t>
                      </a:r>
                      <a:endParaRPr lang="zh-CN" altLang="zh-CN" sz="2800" b="0" smtClean="0">
                        <a:ln>
                          <a:noFill/>
                        </a:ln>
                        <a:effectLst/>
                        <a:latin typeface="汉仪颜楷W" panose="00020600040101010101" charset="-122"/>
                        <a:ea typeface="汉仪颜楷W" panose="00020600040101010101" charset="-122"/>
                        <a:cs typeface="汉仪颜楷W" panose="00020600040101010101" charset="-122"/>
                        <a:sym typeface="+mn-ea"/>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bl>
          </a:graphicData>
        </a:graphic>
      </p:graphicFrame>
      <p:sp>
        <p:nvSpPr>
          <p:cNvPr id="16" name="竖卷形 15" descr="7b0a20202020227461726765744d6f64756c65223a20226b6f6e6c696e65666f6e7473220a7d0a"/>
          <p:cNvSpPr/>
          <p:nvPr/>
        </p:nvSpPr>
        <p:spPr>
          <a:xfrm>
            <a:off x="456565" y="1330325"/>
            <a:ext cx="1050925" cy="4862195"/>
          </a:xfrm>
          <a:prstGeom prst="vertic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FF0000"/>
                </a:solidFill>
                <a:latin typeface="黑体" panose="02010609060101010101" charset="-122"/>
                <a:ea typeface="黑体" panose="02010609060101010101" charset="-122"/>
                <a:cs typeface="黑体" panose="02010609060101010101" charset="-122"/>
                <a:sym typeface="华康隶书体W7" panose="03000709000000000000" charset="-122"/>
              </a:rPr>
              <a:t>读教材</a:t>
            </a:r>
            <a:endParaRPr lang="zh-CN" altLang="en-US" sz="2400" b="1">
              <a:solidFill>
                <a:srgbClr val="FF0000"/>
              </a:solidFill>
              <a:latin typeface="黑体" panose="02010609060101010101" charset="-122"/>
              <a:ea typeface="黑体" panose="02010609060101010101" charset="-122"/>
              <a:cs typeface="黑体" panose="02010609060101010101" charset="-122"/>
              <a:sym typeface="华康隶书体W7" panose="03000709000000000000" charset="-122"/>
            </a:endParaRPr>
          </a:p>
          <a:p>
            <a:pPr algn="ctr"/>
            <a:r>
              <a:rPr lang="en-US" altLang="zh-CN"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  </a:t>
            </a:r>
            <a:r>
              <a:rPr lang="zh-CN" altLang="en-US"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a:t>
            </a:r>
            <a:endParaRPr lang="zh-CN" altLang="en-US"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endParaRPr>
          </a:p>
          <a:p>
            <a:pPr algn="ctr"/>
            <a:r>
              <a:rPr lang="zh-CN" altLang="en-US" sz="2400" b="1">
                <a:solidFill>
                  <a:schemeClr val="accent2"/>
                </a:solidFill>
                <a:latin typeface="黑体" panose="02010609060101010101" charset="-122"/>
                <a:ea typeface="黑体" panose="02010609060101010101" charset="-122"/>
                <a:cs typeface="黑体" panose="02010609060101010101" charset="-122"/>
                <a:sym typeface="华康隶书体W7" panose="03000709000000000000" charset="-122"/>
              </a:rPr>
              <a:t>看视频</a:t>
            </a:r>
            <a:endParaRPr lang="zh-CN" altLang="en-US" sz="2400" b="1">
              <a:solidFill>
                <a:srgbClr val="7030A0"/>
              </a:solidFill>
              <a:latin typeface="黑体" panose="02010609060101010101" charset="-122"/>
              <a:ea typeface="黑体" panose="02010609060101010101" charset="-122"/>
              <a:cs typeface="黑体" panose="02010609060101010101" charset="-122"/>
              <a:sym typeface="华康隶书体W7" panose="03000709000000000000" charset="-122"/>
            </a:endParaRPr>
          </a:p>
          <a:p>
            <a:pPr algn="ctr"/>
            <a:r>
              <a:rPr lang="en-US" altLang="zh-CN"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  </a:t>
            </a:r>
            <a:r>
              <a:rPr lang="zh-CN" altLang="en-US"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a:t>
            </a:r>
            <a:r>
              <a:rPr lang="zh-CN" altLang="en-US" sz="2400" b="1">
                <a:gradFill>
                  <a:gsLst>
                    <a:gs pos="0">
                      <a:srgbClr val="7B32B2"/>
                    </a:gs>
                    <a:gs pos="100000">
                      <a:srgbClr val="401A5D"/>
                    </a:gs>
                  </a:gsLst>
                  <a:lin scaled="0"/>
                </a:gradFill>
                <a:latin typeface="黑体" panose="02010609060101010101" charset="-122"/>
                <a:ea typeface="黑体" panose="02010609060101010101" charset="-122"/>
                <a:cs typeface="黑体" panose="02010609060101010101" charset="-122"/>
                <a:sym typeface="华康隶书体W7" panose="03000709000000000000" charset="-122"/>
              </a:rPr>
              <a:t>提信息</a:t>
            </a:r>
            <a:endParaRPr lang="zh-CN" altLang="en-US" sz="2400" b="1">
              <a:gradFill>
                <a:gsLst>
                  <a:gs pos="0">
                    <a:srgbClr val="7B32B2"/>
                  </a:gs>
                  <a:gs pos="100000">
                    <a:srgbClr val="401A5D"/>
                  </a:gs>
                </a:gsLst>
                <a:lin scaled="0"/>
              </a:gradFill>
              <a:latin typeface="黑体" panose="02010609060101010101" charset="-122"/>
              <a:ea typeface="黑体" panose="02010609060101010101" charset="-122"/>
              <a:cs typeface="黑体" panose="02010609060101010101" charset="-122"/>
              <a:sym typeface="华康隶书体W7" panose="03000709000000000000" charset="-122"/>
            </a:endParaRPr>
          </a:p>
        </p:txBody>
      </p:sp>
      <p:sp>
        <p:nvSpPr>
          <p:cNvPr id="7" name="文本框 6"/>
          <p:cNvSpPr txBox="1"/>
          <p:nvPr/>
        </p:nvSpPr>
        <p:spPr>
          <a:xfrm>
            <a:off x="4284345" y="784860"/>
            <a:ext cx="3174365" cy="521970"/>
          </a:xfrm>
          <a:prstGeom prst="rect">
            <a:avLst/>
          </a:prstGeom>
          <a:noFill/>
        </p:spPr>
        <p:txBody>
          <a:bodyPr wrap="square" rtlCol="0" anchor="t">
            <a:spAutoFit/>
          </a:bodyPr>
          <a:p>
            <a:r>
              <a:rPr lang="en-US" altLang="zh-CN"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1919</a:t>
            </a:r>
            <a:r>
              <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年</a:t>
            </a:r>
            <a:r>
              <a:rPr lang="en-US" altLang="zh-CN"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5</a:t>
            </a:r>
            <a:r>
              <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月</a:t>
            </a:r>
            <a:r>
              <a:rPr lang="en-US" altLang="zh-CN"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4</a:t>
            </a:r>
            <a:r>
              <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日</a:t>
            </a:r>
            <a:endParaRPr lang="zh-CN" altLang="en-US" sz="2800" b="1">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4294505" y="1448435"/>
            <a:ext cx="2992755" cy="521970"/>
          </a:xfrm>
          <a:prstGeom prst="rect">
            <a:avLst/>
          </a:prstGeom>
          <a:noFill/>
        </p:spPr>
        <p:txBody>
          <a:bodyPr wrap="square" rtlCol="0" anchor="t">
            <a:spAutoFit/>
          </a:bodyPr>
          <a:p>
            <a:r>
              <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北京</a:t>
            </a:r>
            <a:r>
              <a:rPr lang="en-US" altLang="zh-CN"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  </a:t>
            </a:r>
            <a:r>
              <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天安门前</a:t>
            </a:r>
            <a:endPar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
        <p:nvSpPr>
          <p:cNvPr id="12" name="文本框 11"/>
          <p:cNvSpPr txBox="1"/>
          <p:nvPr/>
        </p:nvSpPr>
        <p:spPr>
          <a:xfrm>
            <a:off x="4294505" y="2084705"/>
            <a:ext cx="2331720" cy="521970"/>
          </a:xfrm>
          <a:prstGeom prst="rect">
            <a:avLst/>
          </a:prstGeom>
          <a:noFill/>
        </p:spPr>
        <p:txBody>
          <a:bodyPr wrap="none" rtlCol="0" anchor="t">
            <a:spAutoFit/>
          </a:bodyPr>
          <a:p>
            <a:r>
              <a:rPr lang="en-US" altLang="zh-CN" sz="2800" b="1">
                <a:solidFill>
                  <a:srgbClr val="FF0000"/>
                </a:solidFill>
                <a:latin typeface="黑体" panose="02010609060101010101" charset="-122"/>
                <a:ea typeface="黑体" panose="02010609060101010101" charset="-122"/>
                <a:cs typeface="黑体" panose="02010609060101010101" charset="-122"/>
              </a:rPr>
              <a:t>30</a:t>
            </a:r>
            <a:r>
              <a:rPr lang="zh-CN" altLang="en-US" sz="28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00</a:t>
            </a:r>
            <a:r>
              <a:rPr lang="zh-CN" altLang="en-US" sz="2800" b="1">
                <a:solidFill>
                  <a:srgbClr val="FF0000"/>
                </a:solidFill>
                <a:latin typeface="黑体" panose="02010609060101010101" charset="-122"/>
                <a:ea typeface="黑体" panose="02010609060101010101" charset="-122"/>
                <a:cs typeface="黑体" panose="02010609060101010101" charset="-122"/>
              </a:rPr>
              <a:t>多名学生</a:t>
            </a:r>
            <a:endParaRPr lang="zh-CN" altLang="en-US" sz="2800" b="1">
              <a:solidFill>
                <a:srgbClr val="FF0000"/>
              </a:solidFill>
              <a:latin typeface="黑体" panose="02010609060101010101" charset="-122"/>
              <a:ea typeface="黑体" panose="02010609060101010101" charset="-122"/>
              <a:cs typeface="黑体" panose="02010609060101010101" charset="-122"/>
            </a:endParaRPr>
          </a:p>
        </p:txBody>
      </p:sp>
      <p:sp>
        <p:nvSpPr>
          <p:cNvPr id="41" name="TextBox 40"/>
          <p:cNvSpPr txBox="1"/>
          <p:nvPr/>
        </p:nvSpPr>
        <p:spPr>
          <a:xfrm>
            <a:off x="4253865" y="5107305"/>
            <a:ext cx="8248650" cy="521970"/>
          </a:xfrm>
          <a:prstGeom prst="rect">
            <a:avLst/>
          </a:prstGeom>
          <a:noFill/>
        </p:spPr>
        <p:txBody>
          <a:bodyPr wrap="square" rtlCol="0">
            <a:spAutoFit/>
          </a:bodyPr>
          <a:p>
            <a:r>
              <a:rPr lang="zh-CN" altLang="en-US" sz="2800" b="1" dirty="0" smtClean="0">
                <a:solidFill>
                  <a:srgbClr val="FF0000"/>
                </a:solidFill>
                <a:effectLst>
                  <a:outerShdw blurRad="38100" dist="19050" dir="2700000" algn="tl" rotWithShape="0">
                    <a:schemeClr val="dk1">
                      <a:alpha val="40000"/>
                    </a:schemeClr>
                  </a:outerShdw>
                </a:effectLst>
                <a:latin typeface="+mn-ea"/>
              </a:rPr>
              <a:t>要求</a:t>
            </a:r>
            <a:r>
              <a:rPr lang="zh-CN" altLang="en-US" sz="2800" dirty="0" smtClean="0">
                <a:solidFill>
                  <a:schemeClr val="tx1"/>
                </a:solidFill>
                <a:effectLst>
                  <a:outerShdw blurRad="38100" dist="38100" dir="2700000" algn="tl">
                    <a:srgbClr val="000000">
                      <a:alpha val="43137"/>
                    </a:srgbClr>
                  </a:outerShdw>
                </a:effectLst>
                <a:latin typeface="+mn-ea"/>
              </a:rPr>
              <a:t>严惩亲日派卖国贼曹汝霖、陆宗舆、章宗祥。</a:t>
            </a:r>
            <a:endParaRPr lang="zh-CN" altLang="en-US" sz="2800" dirty="0" smtClean="0">
              <a:solidFill>
                <a:schemeClr val="tx1"/>
              </a:solidFill>
              <a:effectLst>
                <a:outerShdw blurRad="38100" dist="38100" dir="2700000" algn="tl">
                  <a:srgbClr val="000000">
                    <a:alpha val="43137"/>
                  </a:srgbClr>
                </a:outerShdw>
              </a:effectLst>
              <a:latin typeface="+mn-ea"/>
            </a:endParaRPr>
          </a:p>
        </p:txBody>
      </p:sp>
      <p:sp>
        <p:nvSpPr>
          <p:cNvPr id="22" name="矩形 6"/>
          <p:cNvSpPr/>
          <p:nvPr/>
        </p:nvSpPr>
        <p:spPr>
          <a:xfrm>
            <a:off x="4285298" y="5873750"/>
            <a:ext cx="3757612" cy="522288"/>
          </a:xfrm>
          <a:prstGeom prst="rect">
            <a:avLst/>
          </a:prstGeom>
          <a:noFill/>
          <a:ln w="9525">
            <a:noFill/>
          </a:ln>
        </p:spPr>
        <p:txBody>
          <a:bodyPr wrap="none" anchor="t">
            <a:spAutoFit/>
          </a:bodyPr>
          <a:p>
            <a:pPr algn="ctr"/>
            <a:r>
              <a:rPr lang="zh-CN" altLang="en-US" sz="2800" b="1" dirty="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rPr>
              <a:t>爱国、无奈、愤怒……</a:t>
            </a:r>
            <a:endParaRPr lang="zh-CN" altLang="en-US" sz="2800" b="1" dirty="0">
              <a:solidFill>
                <a:srgbClr val="FF0000"/>
              </a:solidFill>
              <a:latin typeface="黑体" panose="02010609060101010101" charset="-122"/>
              <a:ea typeface="黑体" panose="02010609060101010101" charset="-122"/>
              <a:cs typeface="黑体" panose="02010609060101010101" charset="-122"/>
              <a:sym typeface="宋体" panose="02010600030101010101" pitchFamily="2" charset="-122"/>
            </a:endParaRPr>
          </a:p>
        </p:txBody>
      </p:sp>
      <p:sp>
        <p:nvSpPr>
          <p:cNvPr id="23" name="TextBox 33"/>
          <p:cNvSpPr txBox="1"/>
          <p:nvPr/>
        </p:nvSpPr>
        <p:spPr>
          <a:xfrm>
            <a:off x="4258945" y="2955290"/>
            <a:ext cx="4586605" cy="521970"/>
          </a:xfrm>
          <a:prstGeom prst="rect">
            <a:avLst/>
          </a:prstGeom>
          <a:noFill/>
        </p:spPr>
        <p:txBody>
          <a:bodyPr wrap="square" rtlCol="0">
            <a:spAutoFit/>
          </a:bodyPr>
          <a:p>
            <a:r>
              <a:rPr lang="zh-CN" altLang="en-US" sz="2800" dirty="0" smtClean="0">
                <a:latin typeface="+mn-ea"/>
              </a:rPr>
              <a:t>① 外争主权，内除国贼</a:t>
            </a:r>
            <a:endParaRPr lang="zh-CN" altLang="en-US" sz="2800" dirty="0" smtClean="0">
              <a:latin typeface="+mn-ea"/>
            </a:endParaRPr>
          </a:p>
        </p:txBody>
      </p:sp>
      <p:sp>
        <p:nvSpPr>
          <p:cNvPr id="24" name="矩形 23"/>
          <p:cNvSpPr/>
          <p:nvPr/>
        </p:nvSpPr>
        <p:spPr>
          <a:xfrm>
            <a:off x="4272280" y="4065270"/>
            <a:ext cx="3878580" cy="521970"/>
          </a:xfrm>
          <a:prstGeom prst="rect">
            <a:avLst/>
          </a:prstGeom>
        </p:spPr>
        <p:txBody>
          <a:bodyPr wrap="square">
            <a:spAutoFit/>
          </a:bodyPr>
          <a:p>
            <a:pPr lvl="0"/>
            <a:r>
              <a:rPr lang="zh-CN" altLang="en-US" sz="2800" dirty="0" smtClean="0">
                <a:solidFill>
                  <a:prstClr val="black"/>
                </a:solidFill>
                <a:latin typeface="+mn-ea"/>
              </a:rPr>
              <a:t>③ 废除二十一条</a:t>
            </a:r>
            <a:endParaRPr lang="zh-CN" altLang="en-US" sz="2800" dirty="0" smtClean="0">
              <a:solidFill>
                <a:prstClr val="black"/>
              </a:solidFill>
              <a:latin typeface="+mn-ea"/>
            </a:endParaRPr>
          </a:p>
        </p:txBody>
      </p:sp>
      <p:sp>
        <p:nvSpPr>
          <p:cNvPr id="32" name="矩形 31"/>
          <p:cNvSpPr/>
          <p:nvPr/>
        </p:nvSpPr>
        <p:spPr>
          <a:xfrm>
            <a:off x="4289425" y="4584065"/>
            <a:ext cx="4257675" cy="521970"/>
          </a:xfrm>
          <a:prstGeom prst="rect">
            <a:avLst/>
          </a:prstGeom>
        </p:spPr>
        <p:txBody>
          <a:bodyPr wrap="square">
            <a:spAutoFit/>
          </a:bodyPr>
          <a:p>
            <a:pPr lvl="0"/>
            <a:r>
              <a:rPr lang="zh-CN" altLang="en-US" sz="2800" dirty="0" smtClean="0">
                <a:solidFill>
                  <a:prstClr val="black"/>
                </a:solidFill>
                <a:latin typeface="+mn-ea"/>
              </a:rPr>
              <a:t>④ 拒绝在和约上签字</a:t>
            </a:r>
            <a:endParaRPr lang="zh-CN" altLang="en-US" sz="2800" dirty="0" smtClean="0">
              <a:solidFill>
                <a:prstClr val="black"/>
              </a:solidFill>
              <a:latin typeface="+mn-ea"/>
            </a:endParaRPr>
          </a:p>
        </p:txBody>
      </p:sp>
      <p:sp>
        <p:nvSpPr>
          <p:cNvPr id="35" name="矩形 34"/>
          <p:cNvSpPr/>
          <p:nvPr/>
        </p:nvSpPr>
        <p:spPr>
          <a:xfrm>
            <a:off x="4744720" y="2969260"/>
            <a:ext cx="821690" cy="50863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7254240" y="2992120"/>
            <a:ext cx="821690" cy="508635"/>
          </a:xfrm>
          <a:prstGeom prst="rect">
            <a:avLst/>
          </a:prstGeom>
          <a:noFill/>
          <a:ln w="38100">
            <a:solidFill>
              <a:srgbClr val="1D41D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线形标注 2 41"/>
          <p:cNvSpPr/>
          <p:nvPr/>
        </p:nvSpPr>
        <p:spPr>
          <a:xfrm>
            <a:off x="8560435" y="2768600"/>
            <a:ext cx="3031490" cy="611505"/>
          </a:xfrm>
          <a:prstGeom prst="borderCallout2">
            <a:avLst>
              <a:gd name="adj1" fmla="val 6438"/>
              <a:gd name="adj2" fmla="val 0"/>
              <a:gd name="adj3" fmla="val 6230"/>
              <a:gd name="adj4" fmla="val -112295"/>
              <a:gd name="adj5" fmla="val 30321"/>
              <a:gd name="adj6" fmla="val -112232"/>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r"/>
            <a:r>
              <a:rPr lang="zh-CN" altLang="en-US" sz="2800">
                <a:solidFill>
                  <a:srgbClr val="FF0000"/>
                </a:solidFill>
              </a:rPr>
              <a:t>帝国主义</a:t>
            </a:r>
            <a:r>
              <a:rPr lang="en-US" altLang="zh-CN" sz="2800">
                <a:solidFill>
                  <a:srgbClr val="FF0000"/>
                </a:solidFill>
              </a:rPr>
              <a:t>——</a:t>
            </a:r>
            <a:r>
              <a:rPr lang="zh-CN" altLang="en-US" sz="2800">
                <a:solidFill>
                  <a:srgbClr val="FF0000"/>
                </a:solidFill>
              </a:rPr>
              <a:t>反帝</a:t>
            </a:r>
            <a:endParaRPr lang="zh-CN" altLang="en-US" sz="2800">
              <a:solidFill>
                <a:srgbClr val="FF0000"/>
              </a:solidFill>
            </a:endParaRPr>
          </a:p>
        </p:txBody>
      </p:sp>
      <p:sp>
        <p:nvSpPr>
          <p:cNvPr id="43" name="线形标注 2 42"/>
          <p:cNvSpPr/>
          <p:nvPr/>
        </p:nvSpPr>
        <p:spPr>
          <a:xfrm>
            <a:off x="8560435" y="3566795"/>
            <a:ext cx="3421380" cy="611505"/>
          </a:xfrm>
          <a:prstGeom prst="borderCallout2">
            <a:avLst>
              <a:gd name="adj1" fmla="val 1246"/>
              <a:gd name="adj2" fmla="val -628"/>
              <a:gd name="adj3" fmla="val 0"/>
              <a:gd name="adj4" fmla="val -26707"/>
              <a:gd name="adj5" fmla="val -11318"/>
              <a:gd name="adj6" fmla="val -26688"/>
            </a:avLst>
          </a:prstGeom>
          <a:noFill/>
          <a:ln w="28575" cmpd="sng">
            <a:solidFill>
              <a:srgbClr val="1D41D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a:solidFill>
                  <a:srgbClr val="1D41D5"/>
                </a:solidFill>
              </a:rPr>
              <a:t>北洋军阀</a:t>
            </a:r>
            <a:r>
              <a:rPr lang="en-US" altLang="zh-CN" sz="2800">
                <a:solidFill>
                  <a:srgbClr val="1D41D5"/>
                </a:solidFill>
              </a:rPr>
              <a:t>——</a:t>
            </a:r>
            <a:r>
              <a:rPr lang="zh-CN" altLang="en-US" sz="2800">
                <a:solidFill>
                  <a:srgbClr val="1D41D5"/>
                </a:solidFill>
              </a:rPr>
              <a:t>反封建</a:t>
            </a:r>
            <a:endParaRPr lang="zh-CN" altLang="en-US" sz="2800">
              <a:solidFill>
                <a:srgbClr val="1D41D5"/>
              </a:solidFill>
            </a:endParaRPr>
          </a:p>
        </p:txBody>
      </p:sp>
      <p:sp>
        <p:nvSpPr>
          <p:cNvPr id="44" name="圆角矩形 43"/>
          <p:cNvSpPr/>
          <p:nvPr/>
        </p:nvSpPr>
        <p:spPr>
          <a:xfrm>
            <a:off x="10599420" y="2740660"/>
            <a:ext cx="1383030" cy="1437640"/>
          </a:xfrm>
          <a:prstGeom prst="roundRect">
            <a:avLst/>
          </a:prstGeom>
          <a:solidFill>
            <a:srgbClr val="FFFF00">
              <a:alpha val="48000"/>
            </a:srgbClr>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4251325" y="3504565"/>
            <a:ext cx="4180840" cy="521970"/>
          </a:xfrm>
          <a:prstGeom prst="rect">
            <a:avLst/>
          </a:prstGeom>
        </p:spPr>
        <p:txBody>
          <a:bodyPr wrap="square">
            <a:spAutoFit/>
          </a:bodyPr>
          <a:p>
            <a:pPr lvl="0"/>
            <a:r>
              <a:rPr lang="zh-CN" altLang="en-US" sz="2800" dirty="0" smtClean="0">
                <a:solidFill>
                  <a:prstClr val="black"/>
                </a:solidFill>
                <a:latin typeface="+mn-ea"/>
              </a:rPr>
              <a:t>② 誓死力争，还我青岛</a:t>
            </a:r>
            <a:endParaRPr lang="zh-CN" altLang="en-US" sz="2800" dirty="0" smtClean="0">
              <a:solidFill>
                <a:prstClr val="black"/>
              </a:solidFill>
              <a:latin typeface="+mn-ea"/>
            </a:endParaRPr>
          </a:p>
        </p:txBody>
      </p:sp>
      <p:pic>
        <p:nvPicPr>
          <p:cNvPr id="47" name="图片 46"/>
          <p:cNvPicPr>
            <a:picLocks noChangeAspect="1"/>
          </p:cNvPicPr>
          <p:nvPr/>
        </p:nvPicPr>
        <p:blipFill>
          <a:blip r:embed="rId4"/>
          <a:stretch>
            <a:fillRect/>
          </a:stretch>
        </p:blipFill>
        <p:spPr>
          <a:xfrm>
            <a:off x="6233160" y="4303395"/>
            <a:ext cx="5785485" cy="226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dissolv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dissolve">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2" grpId="0" bldLvl="0"/>
      <p:bldP spid="23" grpId="0"/>
      <p:bldP spid="24" grpId="0"/>
      <p:bldP spid="32" grpId="0"/>
      <p:bldP spid="35" grpId="0" bldLvl="0" animBg="1"/>
      <p:bldP spid="42" grpId="0" bldLvl="0" animBg="1"/>
      <p:bldP spid="43" grpId="0" bldLvl="0" animBg="1"/>
      <p:bldP spid="37" grpId="0" bldLvl="0" animBg="1"/>
      <p:bldP spid="44" grpId="0" bldLvl="0" animBg="1"/>
      <p:bldP spid="45" grpId="0"/>
      <p:bldP spid="7"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rPr>
              <a:t>青年有热血——五四运动的爆发</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4640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2</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92480" y="799465"/>
            <a:ext cx="6283960" cy="3538220"/>
          </a:xfrm>
          <a:prstGeom prst="rect">
            <a:avLst/>
          </a:prstGeom>
          <a:ln>
            <a:noFill/>
          </a:ln>
          <a:effectLst>
            <a:outerShdw blurRad="292100" dist="139700" dir="2700000" algn="tl" rotWithShape="0">
              <a:srgbClr val="333333">
                <a:alpha val="65000"/>
              </a:srgbClr>
            </a:outerShdw>
            <a:softEdge rad="63500"/>
          </a:effectLst>
        </p:spPr>
      </p:pic>
      <p:pic>
        <p:nvPicPr>
          <p:cNvPr id="18" name="Picture 2" descr="“五四”运动中的宣传品"/>
          <p:cNvPicPr>
            <a:picLocks noChangeAspect="1" noChangeArrowheads="1"/>
          </p:cNvPicPr>
          <p:nvPr/>
        </p:nvPicPr>
        <p:blipFill>
          <a:blip r:embed="rId5" cstate="print">
            <a:lum bright="-12000" contrast="10000"/>
          </a:blip>
          <a:srcRect/>
          <a:stretch>
            <a:fillRect/>
          </a:stretch>
        </p:blipFill>
        <p:spPr bwMode="auto">
          <a:xfrm rot="715376">
            <a:off x="8776335" y="808355"/>
            <a:ext cx="1762760" cy="3397250"/>
          </a:xfrm>
          <a:prstGeom prst="rect">
            <a:avLst/>
          </a:prstGeom>
          <a:ln>
            <a:noFill/>
          </a:ln>
          <a:effectLst>
            <a:softEdge rad="112500"/>
          </a:effectLst>
        </p:spPr>
      </p:pic>
      <p:pic>
        <p:nvPicPr>
          <p:cNvPr id="3" name="图片 2" descr="宣言"/>
          <p:cNvPicPr>
            <a:picLocks noChangeAspect="1"/>
          </p:cNvPicPr>
          <p:nvPr/>
        </p:nvPicPr>
        <p:blipFill>
          <a:blip r:embed="rId6"/>
          <a:stretch>
            <a:fillRect/>
          </a:stretch>
        </p:blipFill>
        <p:spPr>
          <a:xfrm>
            <a:off x="41275" y="4248785"/>
            <a:ext cx="11728450" cy="2609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rPr>
              <a:t>青年有热血——五四运动的爆发</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4640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2</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6148" name="Picture 4" descr="0004"/>
          <p:cNvPicPr>
            <a:picLocks noChangeAspect="1" noChangeArrowheads="1"/>
          </p:cNvPicPr>
          <p:nvPr/>
        </p:nvPicPr>
        <p:blipFill>
          <a:blip r:embed="rId3"/>
          <a:srcRect l="6644" t="3691" r="6644" b="13574"/>
          <a:stretch>
            <a:fillRect/>
          </a:stretch>
        </p:blipFill>
        <p:spPr bwMode="auto">
          <a:xfrm>
            <a:off x="474345" y="833120"/>
            <a:ext cx="7800975" cy="4652645"/>
          </a:xfrm>
          <a:prstGeom prst="rect">
            <a:avLst/>
          </a:prstGeom>
          <a:noFill/>
          <a:ln w="9525">
            <a:noFill/>
            <a:miter lim="800000"/>
            <a:headEnd/>
            <a:tailEnd/>
          </a:ln>
          <a:effectLst>
            <a:innerShdw blurRad="63500" dist="50800" dir="8100000">
              <a:prstClr val="black">
                <a:alpha val="50000"/>
              </a:prstClr>
            </a:innerShdw>
          </a:effectLst>
          <a:scene3d>
            <a:camera prst="orthographicFront"/>
            <a:lightRig rig="threePt" dir="t"/>
          </a:scene3d>
          <a:sp3d extrusionH="50800" contourW="31750"/>
        </p:spPr>
      </p:pic>
      <p:sp>
        <p:nvSpPr>
          <p:cNvPr id="35" name="TextBox 34"/>
          <p:cNvSpPr txBox="1"/>
          <p:nvPr/>
        </p:nvSpPr>
        <p:spPr>
          <a:xfrm>
            <a:off x="441325" y="5600065"/>
            <a:ext cx="9360535" cy="953135"/>
          </a:xfrm>
          <a:prstGeom prst="rect">
            <a:avLst/>
          </a:prstGeom>
          <a:noFill/>
        </p:spPr>
        <p:txBody>
          <a:bodyPr wrap="square" rtlCol="0">
            <a:spAutoFit/>
          </a:bodyPr>
          <a:p>
            <a:pPr algn="l"/>
            <a:r>
              <a:rPr lang="zh-CN" altLang="en-US" sz="2800" dirty="0" smtClean="0">
                <a:latin typeface="汉仪颜楷W" panose="00020600040101010101" charset="-122"/>
                <a:ea typeface="汉仪颜楷W" panose="00020600040101010101" charset="-122"/>
                <a:cs typeface="汉仪颜楷W" panose="00020600040101010101" charset="-122"/>
              </a:rPr>
              <a:t>北</a:t>
            </a:r>
            <a:r>
              <a:rPr lang="zh-CN" altLang="en-US" sz="2800" dirty="0" smtClean="0">
                <a:latin typeface="汉仪颜楷W" panose="00020600040101010101" charset="-122"/>
                <a:ea typeface="汉仪颜楷W" panose="00020600040101010101" charset="-122"/>
                <a:cs typeface="汉仪颜楷W" panose="00020600040101010101" charset="-122"/>
                <a:sym typeface="+mn-ea"/>
              </a:rPr>
              <a:t>洋军阀政府出动军警镇压，逮捕了</a:t>
            </a:r>
            <a:r>
              <a:rPr lang="en-US" sz="2800" dirty="0" smtClean="0">
                <a:latin typeface="汉仪颜楷W" panose="00020600040101010101" charset="-122"/>
                <a:ea typeface="汉仪颜楷W" panose="00020600040101010101" charset="-122"/>
                <a:cs typeface="汉仪颜楷W" panose="00020600040101010101" charset="-122"/>
                <a:sym typeface="+mn-ea"/>
              </a:rPr>
              <a:t>30</a:t>
            </a:r>
            <a:r>
              <a:rPr lang="zh-CN" altLang="en-US" sz="2800" dirty="0" smtClean="0">
                <a:latin typeface="汉仪颜楷W" panose="00020600040101010101" charset="-122"/>
                <a:ea typeface="汉仪颜楷W" panose="00020600040101010101" charset="-122"/>
                <a:cs typeface="汉仪颜楷W" panose="00020600040101010101" charset="-122"/>
                <a:sym typeface="+mn-ea"/>
              </a:rPr>
              <a:t>多名爱国学生。</a:t>
            </a:r>
            <a:endParaRPr lang="zh-CN" altLang="en-US" sz="2800" dirty="0" smtClean="0">
              <a:latin typeface="汉仪颜楷W" panose="00020600040101010101" charset="-122"/>
              <a:ea typeface="汉仪颜楷W" panose="00020600040101010101" charset="-122"/>
              <a:cs typeface="汉仪颜楷W" panose="00020600040101010101" charset="-122"/>
              <a:sym typeface="+mn-ea"/>
            </a:endParaRPr>
          </a:p>
          <a:p>
            <a:pPr algn="l"/>
            <a:r>
              <a:rPr lang="zh-CN" altLang="en-US" sz="2800" dirty="0" smtClean="0">
                <a:latin typeface="汉仪颜楷W" panose="00020600040101010101" charset="-122"/>
                <a:ea typeface="汉仪颜楷W" panose="00020600040101010101" charset="-122"/>
                <a:cs typeface="汉仪颜楷W" panose="00020600040101010101" charset="-122"/>
                <a:sym typeface="+mn-ea"/>
              </a:rPr>
              <a:t>第二天，北京学生举行总罢课。</a:t>
            </a:r>
            <a:endParaRPr lang="zh-CN" altLang="en-US" sz="2800" dirty="0">
              <a:latin typeface="汉仪颜楷W" panose="00020600040101010101" charset="-122"/>
              <a:ea typeface="汉仪颜楷W" panose="00020600040101010101" charset="-122"/>
              <a:cs typeface="汉仪颜楷W" panose="00020600040101010101" charset="-122"/>
            </a:endParaRPr>
          </a:p>
        </p:txBody>
      </p:sp>
      <p:pic>
        <p:nvPicPr>
          <p:cNvPr id="6" name="图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22295" b="71967" l="38525" r="73607">
                        <a14:foregroundMark x1="52787" y1="27705" x2="52787" y2="27705"/>
                        <a14:foregroundMark x1="54918" y1="27869" x2="63279" y2="30164"/>
                        <a14:foregroundMark x1="52295" y1="32951" x2="67377" y2="33279"/>
                        <a14:foregroundMark x1="64590" y1="27213" x2="67869" y2="30656"/>
                        <a14:foregroundMark x1="47213" y1="38852" x2="51639" y2="48033"/>
                        <a14:foregroundMark x1="46885" y1="32623" x2="47705" y2="37541"/>
                        <a14:foregroundMark x1="67541" y1="38361" x2="60000" y2="49180"/>
                        <a14:foregroundMark x1="70984" y1="40328" x2="70984" y2="42459"/>
                        <a14:foregroundMark x1="51803" y1="55574" x2="54098" y2="64262"/>
                        <a14:foregroundMark x1="56885" y1="53607" x2="59672" y2="60656"/>
                        <a14:foregroundMark x1="54590" y1="64918" x2="62459" y2="65082"/>
                        <a14:foregroundMark x1="54098" y1="67213" x2="63443" y2="67541"/>
                      </a14:backgroundRemoval>
                    </a14:imgEffect>
                  </a14:imgLayer>
                </a14:imgProps>
              </a:ext>
            </a:extLst>
          </a:blip>
          <a:srcRect l="39335" t="21463" r="26885" b="29104"/>
          <a:stretch>
            <a:fillRect/>
          </a:stretch>
        </p:blipFill>
        <p:spPr>
          <a:xfrm>
            <a:off x="9245600" y="3451225"/>
            <a:ext cx="2531110" cy="3439795"/>
          </a:xfrm>
          <a:prstGeom prst="rect">
            <a:avLst/>
          </a:prstGeom>
        </p:spPr>
      </p:pic>
      <p:sp>
        <p:nvSpPr>
          <p:cNvPr id="28675" name="Rectangle 3"/>
          <p:cNvSpPr/>
          <p:nvPr>
            <p:custDataLst>
              <p:tags r:id="rId6"/>
            </p:custDataLst>
          </p:nvPr>
        </p:nvSpPr>
        <p:spPr>
          <a:xfrm>
            <a:off x="7849870" y="1614805"/>
            <a:ext cx="4816475" cy="1198880"/>
          </a:xfrm>
          <a:prstGeom prst="rect">
            <a:avLst/>
          </a:prstGeom>
          <a:noFill/>
          <a:ln w="9525">
            <a:noFill/>
          </a:ln>
        </p:spPr>
        <p:txBody>
          <a:bodyPr wrap="square" anchor="t">
            <a:spAutoFit/>
          </a:bodyPr>
          <a:p>
            <a:pPr algn="ctr"/>
            <a:r>
              <a:rPr lang="zh-CN" altLang="en-US" sz="6600" b="1" dirty="0">
                <a:solidFill>
                  <a:srgbClr val="FF0000"/>
                </a:solidFill>
                <a:effectLst>
                  <a:glow rad="139700">
                    <a:schemeClr val="accent4">
                      <a:satMod val="175000"/>
                      <a:alpha val="40000"/>
                    </a:schemeClr>
                  </a:glow>
                </a:effectLst>
                <a:latin typeface="方正苏新诗柳楷简体" panose="02000000000000000000" charset="-122"/>
                <a:ea typeface="方正苏新诗柳楷简体" panose="02000000000000000000" charset="-122"/>
                <a:cs typeface="方正苏新诗柳楷简体" panose="02000000000000000000" charset="-122"/>
              </a:rPr>
              <a:t>爱国何罪</a:t>
            </a:r>
            <a:r>
              <a:rPr lang="zh-CN" altLang="en-US" sz="7200" b="1" dirty="0">
                <a:solidFill>
                  <a:srgbClr val="FF0000"/>
                </a:solidFill>
                <a:effectLst>
                  <a:glow rad="139700">
                    <a:schemeClr val="accent4">
                      <a:satMod val="175000"/>
                      <a:alpha val="40000"/>
                    </a:schemeClr>
                  </a:glow>
                  <a:outerShdw blurRad="38100" dist="19050" dir="2700000" algn="tl" rotWithShape="0">
                    <a:schemeClr val="dk1">
                      <a:alpha val="40000"/>
                    </a:schemeClr>
                  </a:outerShdw>
                </a:effectLst>
                <a:latin typeface="方正苏新诗柳楷简体" panose="02000000000000000000" charset="-122"/>
                <a:ea typeface="方正苏新诗柳楷简体" panose="02000000000000000000" charset="-122"/>
                <a:cs typeface="方正苏新诗柳楷简体" panose="02000000000000000000" charset="-122"/>
              </a:rPr>
              <a:t>?</a:t>
            </a:r>
            <a:endParaRPr lang="zh-CN" altLang="en-US" sz="7200" b="1" dirty="0">
              <a:solidFill>
                <a:srgbClr val="FF0000"/>
              </a:solidFill>
              <a:effectLst>
                <a:glow rad="139700">
                  <a:schemeClr val="accent4">
                    <a:satMod val="175000"/>
                    <a:alpha val="40000"/>
                  </a:schemeClr>
                </a:glow>
                <a:outerShdw blurRad="38100" dist="19050" dir="2700000" algn="tl" rotWithShape="0">
                  <a:schemeClr val="dk1">
                    <a:alpha val="40000"/>
                  </a:schemeClr>
                </a:outerShdw>
              </a:effectLst>
              <a:latin typeface="方正苏新诗柳楷简体" panose="02000000000000000000" charset="-122"/>
              <a:ea typeface="方正苏新诗柳楷简体" panose="02000000000000000000" charset="-122"/>
              <a:cs typeface="方正苏新诗柳楷简体" panose="02000000000000000000" charset="-122"/>
            </a:endParaRPr>
          </a:p>
        </p:txBody>
      </p:sp>
      <p:sp>
        <p:nvSpPr>
          <p:cNvPr id="234" name="PA_文本框 6"/>
          <p:cNvSpPr txBox="1"/>
          <p:nvPr>
            <p:custDataLst>
              <p:tags r:id="rId7"/>
            </p:custDataLst>
          </p:nvPr>
        </p:nvSpPr>
        <p:spPr>
          <a:xfrm>
            <a:off x="6389846" y="1076392"/>
            <a:ext cx="7224713" cy="2979287"/>
          </a:xfrm>
          <a:prstGeom prst="rect">
            <a:avLst/>
          </a:prstGeom>
          <a:noFill/>
          <a:ln>
            <a:noFill/>
          </a:ln>
          <a:extLst>
            <a:ext uri="{91240B29-F687-4F45-9708-019B960494DF}">
              <a14:hiddenLine xmlns:a14="http://schemas.microsoft.com/office/drawing/2010/main">
                <a:solidFill>
                  <a:srgbClr val="FF0000"/>
                </a:solidFill>
              </a14:hiddenLine>
            </a:ext>
          </a:extLst>
        </p:spPr>
        <p:txBody>
          <a:bodyPr vert="horz" wrap="square" numCol="1" rtlCol="0">
            <a:prstTxWarp prst="textPlain">
              <a:avLst/>
            </a:prstTxWarp>
            <a:spAutoFit/>
          </a:bodyPr>
          <a:lstStyle>
            <a:defPPr>
              <a:defRPr lang="zh-CN"/>
            </a:defPPr>
            <a:lvl1pPr marR="0" lvl="0" indent="0" fontAlgn="auto">
              <a:lnSpc>
                <a:spcPts val="0"/>
              </a:lnSpc>
              <a:spcBef>
                <a:spcPts val="0"/>
              </a:spcBef>
              <a:spcAft>
                <a:spcPts val="0"/>
              </a:spcAft>
              <a:buClrTx/>
              <a:buSzTx/>
              <a:buFontTx/>
              <a:buNone/>
              <a:defRPr kumimoji="0" b="0" i="0" u="none" strike="noStrike" cap="none" spc="-1200" normalizeH="0" baseline="0">
                <a:ln>
                  <a:noFill/>
                </a:ln>
                <a:blipFill dpi="0" rotWithShape="1">
                  <a:blip r:embed="rId8"/>
                  <a:srcRect/>
                  <a:stretch>
                    <a:fillRect/>
                  </a:stretch>
                </a:blipFill>
                <a:effectLst/>
                <a:uLnTx/>
                <a:uFillTx/>
                <a:latin typeface="Arial" panose="020B0604020202020204" pitchFamily="34" charset="0"/>
                <a:ea typeface="等线" panose="02010600030101010101"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__________</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entr" presetSubtype="0" accel="50000" fill="hold" grpId="1" nodeType="clickEffect">
                                  <p:stCondLst>
                                    <p:cond delay="0"/>
                                  </p:stCondLst>
                                  <p:childTnLst>
                                    <p:set>
                                      <p:cBhvr>
                                        <p:cTn id="15" dur="1" fill="hold">
                                          <p:stCondLst>
                                            <p:cond delay="0"/>
                                          </p:stCondLst>
                                        </p:cTn>
                                        <p:tgtEl>
                                          <p:spTgt spid="28675"/>
                                        </p:tgtEl>
                                        <p:attrNameLst>
                                          <p:attrName>style.visibility</p:attrName>
                                        </p:attrNameLst>
                                      </p:cBhvr>
                                      <p:to>
                                        <p:strVal val="visible"/>
                                      </p:to>
                                    </p:set>
                                    <p:anim to="" calcmode="lin" valueType="num">
                                      <p:cBhvr>
                                        <p:cTn id="16" dur="300" fill="hold">
                                          <p:stCondLst>
                                            <p:cond delay="0"/>
                                          </p:stCondLst>
                                        </p:cTn>
                                        <p:tgtEl>
                                          <p:spTgt spid="28675"/>
                                        </p:tgtEl>
                                        <p:attrNameLst>
                                          <p:attrName>ppt_y</p:attrName>
                                        </p:attrNameLst>
                                      </p:cBhvr>
                                      <p:tavLst>
                                        <p:tav tm="0">
                                          <p:val>
                                            <p:strVal val="0-ppt_h/1.5"/>
                                          </p:val>
                                        </p:tav>
                                        <p:tav tm="100000">
                                          <p:val>
                                            <p:strVal val="#ppt_y"/>
                                          </p:val>
                                        </p:tav>
                                      </p:tavLst>
                                    </p:anim>
                                  </p:childTnLst>
                                </p:cTn>
                              </p:par>
                              <p:par>
                                <p:cTn id="17" presetID="0" presetClass="entr" presetSubtype="0" fill="hold" grpId="0" nodeType="withEffect">
                                  <p:stCondLst>
                                    <p:cond delay="270"/>
                                  </p:stCondLst>
                                  <p:iterate type="lt">
                                    <p:tmPct val="5000"/>
                                  </p:iterate>
                                  <p:childTnLst>
                                    <p:set>
                                      <p:cBhvr>
                                        <p:cTn id="18" dur="1" fill="hold">
                                          <p:stCondLst>
                                            <p:cond delay="0"/>
                                          </p:stCondLst>
                                        </p:cTn>
                                        <p:tgtEl>
                                          <p:spTgt spid="234"/>
                                        </p:tgtEl>
                                        <p:attrNameLst>
                                          <p:attrName>style.visibility</p:attrName>
                                        </p:attrNameLst>
                                      </p:cBhvr>
                                      <p:to>
                                        <p:strVal val="visible"/>
                                      </p:to>
                                    </p:set>
                                    <p:anim to="" calcmode="lin" valueType="num">
                                      <p:cBhvr>
                                        <p:cTn id="19" dur="600" fill="hold">
                                          <p:stCondLst>
                                            <p:cond delay="0"/>
                                          </p:stCondLst>
                                        </p:cTn>
                                        <p:tgtEl>
                                          <p:spTgt spid="234"/>
                                        </p:tgtEl>
                                        <p:attrNameLst>
                                          <p:attrName>ppt_x</p:attrName>
                                        </p:attrNameLst>
                                      </p:cBhvr>
                                      <p:tavLst>
                                        <p:tav tm="0">
                                          <p:val>
                                            <p:strVal val="#ppt_x"/>
                                          </p:val>
                                        </p:tav>
                                        <p:tav tm="100000">
                                          <p:val>
                                            <p:strVal val="#ppt_x+0.1*sin(rand(360))"/>
                                          </p:val>
                                        </p:tav>
                                      </p:tavLst>
                                    </p:anim>
                                    <p:anim to="" calcmode="lin" valueType="num">
                                      <p:cBhvr>
                                        <p:cTn id="20" dur="600" fill="hold">
                                          <p:stCondLst>
                                            <p:cond delay="0"/>
                                          </p:stCondLst>
                                        </p:cTn>
                                        <p:tgtEl>
                                          <p:spTgt spid="234"/>
                                        </p:tgtEl>
                                        <p:attrNameLst>
                                          <p:attrName>ppt_y</p:attrName>
                                        </p:attrNameLst>
                                      </p:cBhvr>
                                      <p:tavLst>
                                        <p:tav tm="0">
                                          <p:val>
                                            <p:strVal val="#ppt_y"/>
                                          </p:val>
                                        </p:tav>
                                        <p:tav tm="100000">
                                          <p:val>
                                            <p:strVal val="#ppt_y+0.1*sin(rand(360))"/>
                                          </p:val>
                                        </p:tav>
                                      </p:tavLst>
                                    </p:anim>
                                    <p:animScale>
                                      <p:cBhvr>
                                        <p:cTn id="21" dur="600" fill="hold">
                                          <p:stCondLst>
                                            <p:cond delay="0"/>
                                          </p:stCondLst>
                                        </p:cTn>
                                        <p:tgtEl>
                                          <p:spTgt spid="234"/>
                                        </p:tgtEl>
                                      </p:cBhvr>
                                      <p:from x="100000" y="100000"/>
                                      <p:to x="300000" y="300000"/>
                                    </p:animScale>
                                    <p:animEffect transition="out" filter="fade">
                                      <p:cBhvr>
                                        <p:cTn id="22" dur="600">
                                          <p:stCondLst>
                                            <p:cond delay="0"/>
                                          </p:stCondLst>
                                        </p:cTn>
                                        <p:tgtEl>
                                          <p:spTgt spid="234"/>
                                        </p:tgtEl>
                                      </p:cBhvr>
                                    </p:animEffect>
                                    <p:set>
                                      <p:cBhvr>
                                        <p:cTn id="23" dur="1" fill="hold">
                                          <p:stCondLst>
                                            <p:cond delay="599"/>
                                          </p:stCondLst>
                                        </p:cTn>
                                        <p:tgtEl>
                                          <p:spTgt spid="234"/>
                                        </p:tgtEl>
                                        <p:attrNameLst>
                                          <p:attrName>style.visibility</p:attrName>
                                        </p:attrNameLst>
                                      </p:cBhvr>
                                      <p:to>
                                        <p:strVal val="hidden"/>
                                      </p:to>
                                    </p:set>
                                  </p:childTnLst>
                                </p:cTn>
                              </p:par>
                            </p:childTnLst>
                          </p:cTn>
                        </p:par>
                        <p:par>
                          <p:cTn id="24" fill="hold">
                            <p:stCondLst>
                              <p:cond delay="1139"/>
                            </p:stCondLst>
                            <p:childTnLst>
                              <p:par>
                                <p:cTn id="25" presetID="2" presetClass="entr" presetSubtype="4" fill="hold" nodeType="afterEffect">
                                  <p:stCondLst>
                                    <p:cond delay="0"/>
                                  </p:stCondLst>
                                  <p:childTnLst>
                                    <p:set>
                                      <p:cBhvr>
                                        <p:cTn id="26" dur="500"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8675" grpId="0" bldLvl="0"/>
      <p:bldP spid="28675" grpId="1"/>
      <p:bldP spid="2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国民有担当——五四运动的扩大</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387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3</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grpSp>
        <p:nvGrpSpPr>
          <p:cNvPr id="12" name="组合 11"/>
          <p:cNvGrpSpPr/>
          <p:nvPr/>
        </p:nvGrpSpPr>
        <p:grpSpPr>
          <a:xfrm>
            <a:off x="254635" y="1572260"/>
            <a:ext cx="5715000" cy="3785870"/>
            <a:chOff x="401" y="2926"/>
            <a:chExt cx="9000" cy="5962"/>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l="24814" r="13974" b="25049"/>
            <a:stretch>
              <a:fillRect/>
            </a:stretch>
          </p:blipFill>
          <p:spPr>
            <a:xfrm>
              <a:off x="401" y="2926"/>
              <a:ext cx="9000" cy="5963"/>
            </a:xfrm>
            <a:prstGeom prst="roundRect">
              <a:avLst>
                <a:gd name="adj" fmla="val 3405"/>
              </a:avLst>
            </a:prstGeom>
            <a:ln>
              <a:solidFill>
                <a:schemeClr val="bg2">
                  <a:lumMod val="50000"/>
                </a:schemeClr>
              </a:solidFill>
            </a:ln>
            <a:effectLst>
              <a:outerShdw blurRad="292100" dist="139700" dir="2700000" algn="tl" rotWithShape="0">
                <a:srgbClr val="333333">
                  <a:alpha val="65000"/>
                </a:srgbClr>
              </a:outerShdw>
            </a:effectLst>
          </p:spPr>
        </p:pic>
        <p:pic>
          <p:nvPicPr>
            <p:cNvPr id="3" name="图片 2" descr="53c7a8a7ta56e8f6ac78d&amp;690.jpg"/>
            <p:cNvPicPr>
              <a:picLocks noChangeAspect="1"/>
            </p:cNvPicPr>
            <p:nvPr/>
          </p:nvPicPr>
          <p:blipFill>
            <a:blip r:embed="rId4"/>
            <a:stretch>
              <a:fillRect/>
            </a:stretch>
          </p:blipFill>
          <p:spPr>
            <a:xfrm>
              <a:off x="851" y="3151"/>
              <a:ext cx="4071" cy="56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图片 5" descr="t0147f3b485b25f5ea9.jpg"/>
            <p:cNvPicPr>
              <a:picLocks noChangeAspect="1"/>
            </p:cNvPicPr>
            <p:nvPr/>
          </p:nvPicPr>
          <p:blipFill>
            <a:blip r:embed="rId5"/>
            <a:stretch>
              <a:fillRect/>
            </a:stretch>
          </p:blipFill>
          <p:spPr>
            <a:xfrm>
              <a:off x="5352" y="3151"/>
              <a:ext cx="3292" cy="4932"/>
            </a:xfrm>
            <a:prstGeom prst="rect">
              <a:avLst/>
            </a:prstGeom>
          </p:spPr>
        </p:pic>
        <p:sp>
          <p:nvSpPr>
            <p:cNvPr id="41" name="矩形 40"/>
            <p:cNvSpPr/>
            <p:nvPr/>
          </p:nvSpPr>
          <p:spPr>
            <a:xfrm>
              <a:off x="4749" y="8082"/>
              <a:ext cx="4653" cy="582"/>
            </a:xfrm>
            <a:prstGeom prst="rect">
              <a:avLst/>
            </a:prstGeom>
          </p:spPr>
          <p:txBody>
            <a:bodyPr wrap="none">
              <a:spAutoFit/>
            </a:bodyPr>
            <a:p>
              <a:r>
                <a:rPr lang="zh-CN" altLang="en-US" sz="1800" dirty="0" smtClean="0">
                  <a:latin typeface="华文新魏" panose="02010800040101010101" pitchFamily="2" charset="-122"/>
                  <a:ea typeface="华文新魏" panose="02010800040101010101" pitchFamily="2" charset="-122"/>
                </a:rPr>
                <a:t>陈独秀散发传单时被捕入狱</a:t>
              </a:r>
              <a:endParaRPr lang="zh-CN" altLang="en-US" sz="1800" dirty="0"/>
            </a:p>
          </p:txBody>
        </p:sp>
      </p:grpSp>
      <p:sp>
        <p:nvSpPr>
          <p:cNvPr id="35" name="TextBox 34"/>
          <p:cNvSpPr txBox="1"/>
          <p:nvPr/>
        </p:nvSpPr>
        <p:spPr>
          <a:xfrm>
            <a:off x="321310" y="905510"/>
            <a:ext cx="12010390" cy="521970"/>
          </a:xfrm>
          <a:prstGeom prst="rect">
            <a:avLst/>
          </a:prstGeom>
          <a:noFill/>
        </p:spPr>
        <p:txBody>
          <a:bodyPr wrap="square" rtlCol="0">
            <a:spAutoFit/>
          </a:bodyPr>
          <a:p>
            <a:pPr algn="l"/>
            <a:r>
              <a:rPr lang="zh-CN" altLang="en-US" sz="2800" dirty="0" smtClean="0">
                <a:latin typeface="汉仪颜楷W" panose="00020600040101010101" charset="-122"/>
                <a:ea typeface="汉仪颜楷W" panose="00020600040101010101" charset="-122"/>
                <a:cs typeface="汉仪颜楷W" panose="00020600040101010101" charset="-122"/>
              </a:rPr>
              <a:t>北京学生的爱国斗争得到社会各阶层人士的广泛拥护。</a:t>
            </a:r>
            <a:r>
              <a:rPr lang="zh-CN" altLang="en-US" sz="2800" dirty="0" smtClean="0">
                <a:latin typeface="汉仪颜楷W" panose="00020600040101010101" charset="-122"/>
                <a:ea typeface="汉仪颜楷W" panose="00020600040101010101" charset="-122"/>
                <a:cs typeface="汉仪颜楷W" panose="00020600040101010101" charset="-122"/>
                <a:sym typeface="+mn-ea"/>
              </a:rPr>
              <a:t>中国人民正义抗争。</a:t>
            </a:r>
            <a:endParaRPr lang="zh-CN" altLang="en-US" sz="2800" dirty="0" smtClean="0">
              <a:latin typeface="汉仪颜楷W" panose="00020600040101010101" charset="-122"/>
              <a:ea typeface="汉仪颜楷W" panose="00020600040101010101" charset="-122"/>
              <a:cs typeface="汉仪颜楷W" panose="00020600040101010101" charset="-122"/>
              <a:sym typeface="+mn-ea"/>
            </a:endParaRPr>
          </a:p>
        </p:txBody>
      </p:sp>
      <p:grpSp>
        <p:nvGrpSpPr>
          <p:cNvPr id="13" name="组合 12"/>
          <p:cNvGrpSpPr/>
          <p:nvPr/>
        </p:nvGrpSpPr>
        <p:grpSpPr>
          <a:xfrm>
            <a:off x="6256655" y="1572260"/>
            <a:ext cx="5715000" cy="3785870"/>
            <a:chOff x="9853" y="2926"/>
            <a:chExt cx="9000" cy="5962"/>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4814" r="13974" b="25049"/>
            <a:stretch>
              <a:fillRect/>
            </a:stretch>
          </p:blipFill>
          <p:spPr>
            <a:xfrm>
              <a:off x="9853" y="2926"/>
              <a:ext cx="9000" cy="5963"/>
            </a:xfrm>
            <a:prstGeom prst="roundRect">
              <a:avLst>
                <a:gd name="adj" fmla="val 3405"/>
              </a:avLst>
            </a:prstGeom>
            <a:ln>
              <a:solidFill>
                <a:schemeClr val="bg2">
                  <a:lumMod val="50000"/>
                </a:schemeClr>
              </a:solidFill>
            </a:ln>
            <a:effectLst>
              <a:outerShdw blurRad="292100" dist="139700" dir="2700000" algn="tl" rotWithShape="0">
                <a:srgbClr val="333333">
                  <a:alpha val="65000"/>
                </a:srgbClr>
              </a:outerShdw>
            </a:effectLst>
          </p:spPr>
        </p:pic>
        <p:pic>
          <p:nvPicPr>
            <p:cNvPr id="9" name="图片 8" descr="军舰"/>
            <p:cNvPicPr>
              <a:picLocks noChangeAspect="1"/>
            </p:cNvPicPr>
            <p:nvPr/>
          </p:nvPicPr>
          <p:blipFill>
            <a:blip r:embed="rId6"/>
            <a:stretch>
              <a:fillRect/>
            </a:stretch>
          </p:blipFill>
          <p:spPr>
            <a:xfrm>
              <a:off x="10233" y="3151"/>
              <a:ext cx="8336" cy="5406"/>
            </a:xfrm>
            <a:prstGeom prst="rect">
              <a:avLst/>
            </a:prstGeom>
            <a:effectLst>
              <a:softEdge rad="63500"/>
            </a:effectLst>
          </p:spPr>
        </p:pic>
      </p:grpSp>
      <p:sp>
        <p:nvSpPr>
          <p:cNvPr id="10" name="文本框 9"/>
          <p:cNvSpPr txBox="1"/>
          <p:nvPr/>
        </p:nvSpPr>
        <p:spPr>
          <a:xfrm>
            <a:off x="807085" y="5465445"/>
            <a:ext cx="5930265" cy="460375"/>
          </a:xfrm>
          <a:prstGeom prst="rect">
            <a:avLst/>
          </a:prstGeom>
          <a:noFill/>
        </p:spPr>
        <p:txBody>
          <a:bodyPr wrap="square" rtlCol="0" anchor="t">
            <a:spAutoFit/>
          </a:bodyPr>
          <a:p>
            <a:r>
              <a:rPr lang="zh-CN" altLang="en-US" sz="2400" b="1" dirty="0" smtClean="0">
                <a:latin typeface="仿宋" panose="02010609060101010101" charset="-122"/>
                <a:ea typeface="仿宋" panose="02010609060101010101" charset="-122"/>
                <a:cs typeface="汉仪颜楷W" panose="00020600040101010101" charset="-122"/>
                <a:sym typeface="+mn-ea"/>
              </a:rPr>
              <a:t>陈独秀亲自起草《北京市民宣言》</a:t>
            </a:r>
            <a:endParaRPr lang="zh-CN" altLang="en-US" sz="2400" b="1" dirty="0" smtClean="0">
              <a:latin typeface="仿宋" panose="02010609060101010101" charset="-122"/>
              <a:ea typeface="仿宋" panose="02010609060101010101" charset="-122"/>
              <a:cs typeface="汉仪颜楷W" panose="00020600040101010101" charset="-122"/>
              <a:sym typeface="+mn-ea"/>
            </a:endParaRPr>
          </a:p>
        </p:txBody>
      </p:sp>
      <p:sp>
        <p:nvSpPr>
          <p:cNvPr id="11" name="文本框 10"/>
          <p:cNvSpPr txBox="1"/>
          <p:nvPr/>
        </p:nvSpPr>
        <p:spPr>
          <a:xfrm>
            <a:off x="6405880" y="5473700"/>
            <a:ext cx="5509260" cy="460375"/>
          </a:xfrm>
          <a:prstGeom prst="rect">
            <a:avLst/>
          </a:prstGeom>
          <a:noFill/>
        </p:spPr>
        <p:txBody>
          <a:bodyPr wrap="square" rtlCol="0" anchor="t">
            <a:spAutoFit/>
          </a:bodyPr>
          <a:p>
            <a:pPr lvl="0" algn="l">
              <a:buClrTx/>
              <a:buSzTx/>
              <a:buFontTx/>
            </a:pPr>
            <a:r>
              <a:rPr lang="zh-CN" altLang="en-US" sz="2400" b="1" dirty="0" smtClean="0">
                <a:latin typeface="仿宋" panose="02010609060101010101" charset="-122"/>
                <a:ea typeface="仿宋" panose="02010609060101010101" charset="-122"/>
                <a:cs typeface="汉仪颜楷W" panose="00020600040101010101" charset="-122"/>
                <a:sym typeface="+mn-ea"/>
              </a:rPr>
              <a:t>日本帝国主义集结军舰，威胁北洋政府</a:t>
            </a:r>
            <a:endParaRPr lang="zh-CN" altLang="en-US" sz="2400" b="1" dirty="0" smtClean="0">
              <a:latin typeface="仿宋" panose="02010609060101010101" charset="-122"/>
              <a:ea typeface="仿宋" panose="02010609060101010101" charset="-122"/>
              <a:cs typeface="汉仪颜楷W" panose="00020600040101010101" charset="-122"/>
              <a:sym typeface="+mn-ea"/>
            </a:endParaRPr>
          </a:p>
        </p:txBody>
      </p:sp>
      <p:sp>
        <p:nvSpPr>
          <p:cNvPr id="14" name="文本框 13"/>
          <p:cNvSpPr txBox="1"/>
          <p:nvPr/>
        </p:nvSpPr>
        <p:spPr>
          <a:xfrm>
            <a:off x="445135" y="6046470"/>
            <a:ext cx="11887200" cy="521970"/>
          </a:xfrm>
          <a:prstGeom prst="rect">
            <a:avLst/>
          </a:prstGeom>
          <a:noFill/>
        </p:spPr>
        <p:txBody>
          <a:bodyPr wrap="square" rtlCol="0" anchor="t">
            <a:spAutoFit/>
          </a:bodyPr>
          <a:p>
            <a:r>
              <a:rPr lang="en-US" altLang="zh-CN" sz="2800" dirty="0" smtClean="0">
                <a:solidFill>
                  <a:srgbClr val="FF0000"/>
                </a:solidFill>
                <a:latin typeface="汉仪颜楷W" panose="00020600040101010101" charset="-122"/>
                <a:ea typeface="汉仪颜楷W" panose="00020600040101010101" charset="-122"/>
                <a:cs typeface="汉仪颜楷W" panose="00020600040101010101" charset="-122"/>
                <a:sym typeface="+mn-ea"/>
              </a:rPr>
              <a:t>6</a:t>
            </a:r>
            <a:r>
              <a:rPr lang="zh-CN" altLang="en-US" sz="2800" dirty="0" smtClean="0">
                <a:solidFill>
                  <a:srgbClr val="FF0000"/>
                </a:solidFill>
                <a:latin typeface="汉仪颜楷W" panose="00020600040101010101" charset="-122"/>
                <a:ea typeface="汉仪颜楷W" panose="00020600040101010101" charset="-122"/>
                <a:cs typeface="汉仪颜楷W" panose="00020600040101010101" charset="-122"/>
                <a:sym typeface="+mn-ea"/>
              </a:rPr>
              <a:t>月</a:t>
            </a:r>
            <a:r>
              <a:rPr lang="en-US" altLang="zh-CN" sz="2800" dirty="0" smtClean="0">
                <a:solidFill>
                  <a:srgbClr val="FF0000"/>
                </a:solidFill>
                <a:latin typeface="汉仪颜楷W" panose="00020600040101010101" charset="-122"/>
                <a:ea typeface="汉仪颜楷W" panose="00020600040101010101" charset="-122"/>
                <a:cs typeface="汉仪颜楷W" panose="00020600040101010101" charset="-122"/>
                <a:sym typeface="+mn-ea"/>
              </a:rPr>
              <a:t>3</a:t>
            </a:r>
            <a:r>
              <a:rPr lang="zh-CN" altLang="en-US" sz="2800" dirty="0" smtClean="0">
                <a:solidFill>
                  <a:srgbClr val="FF0000"/>
                </a:solidFill>
                <a:latin typeface="汉仪颜楷W" panose="00020600040101010101" charset="-122"/>
                <a:ea typeface="汉仪颜楷W" panose="00020600040101010101" charset="-122"/>
                <a:cs typeface="汉仪颜楷W" panose="00020600040101010101" charset="-122"/>
                <a:sym typeface="+mn-ea"/>
              </a:rPr>
              <a:t>日</a:t>
            </a:r>
            <a:r>
              <a:rPr lang="zh-CN" altLang="en-US" sz="2800" dirty="0" smtClean="0">
                <a:latin typeface="汉仪颜楷W" panose="00020600040101010101" charset="-122"/>
                <a:ea typeface="汉仪颜楷W" panose="00020600040101010101" charset="-122"/>
                <a:cs typeface="汉仪颜楷W" panose="00020600040101010101" charset="-122"/>
                <a:sym typeface="+mn-ea"/>
              </a:rPr>
              <a:t>，北京学生再次走上街头，遭到军警镇压，先后</a:t>
            </a:r>
            <a:r>
              <a:rPr lang="en-US" altLang="zh-CN" sz="2800" dirty="0" smtClean="0">
                <a:latin typeface="汉仪颜楷W" panose="00020600040101010101" charset="-122"/>
                <a:ea typeface="汉仪颜楷W" panose="00020600040101010101" charset="-122"/>
                <a:cs typeface="汉仪颜楷W" panose="00020600040101010101" charset="-122"/>
                <a:sym typeface="+mn-ea"/>
              </a:rPr>
              <a:t>800</a:t>
            </a:r>
            <a:r>
              <a:rPr lang="zh-CN" altLang="en-US" sz="2800" dirty="0" smtClean="0">
                <a:latin typeface="汉仪颜楷W" panose="00020600040101010101" charset="-122"/>
                <a:ea typeface="汉仪颜楷W" panose="00020600040101010101" charset="-122"/>
                <a:cs typeface="汉仪颜楷W" panose="00020600040101010101" charset="-122"/>
                <a:sym typeface="+mn-ea"/>
              </a:rPr>
              <a:t>多名</a:t>
            </a:r>
            <a:r>
              <a:rPr lang="zh-CN" altLang="en-US" sz="2800" dirty="0" smtClean="0">
                <a:solidFill>
                  <a:srgbClr val="FF0000"/>
                </a:solidFill>
                <a:latin typeface="汉仪颜楷W" panose="00020600040101010101" charset="-122"/>
                <a:ea typeface="汉仪颜楷W" panose="00020600040101010101" charset="-122"/>
                <a:cs typeface="汉仪颜楷W" panose="00020600040101010101" charset="-122"/>
                <a:sym typeface="+mn-ea"/>
              </a:rPr>
              <a:t>学生被捕</a:t>
            </a:r>
            <a:r>
              <a:rPr lang="zh-CN" altLang="en-US" sz="2800" dirty="0" smtClean="0">
                <a:latin typeface="汉仪颜楷W" panose="00020600040101010101" charset="-122"/>
                <a:ea typeface="汉仪颜楷W" panose="00020600040101010101" charset="-122"/>
                <a:cs typeface="汉仪颜楷W" panose="00020600040101010101" charset="-122"/>
                <a:sym typeface="+mn-ea"/>
              </a:rPr>
              <a:t>。</a:t>
            </a:r>
            <a:endParaRPr lang="zh-CN" altLang="en-US" sz="2800" dirty="0" smtClean="0">
              <a:latin typeface="汉仪颜楷W" panose="00020600040101010101" charset="-122"/>
              <a:ea typeface="汉仪颜楷W" panose="00020600040101010101" charset="-122"/>
              <a:cs typeface="汉仪颜楷W" panose="0002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0" grpId="0"/>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635" y="706755"/>
            <a:ext cx="12214860" cy="6140450"/>
          </a:xfrm>
          <a:prstGeom prst="rect">
            <a:avLst/>
          </a:prstGeom>
          <a:effectLst>
            <a:softEdge rad="63500"/>
          </a:effectLst>
        </p:spPr>
      </p:pic>
      <p:pic>
        <p:nvPicPr>
          <p:cNvPr id="3" name="《敢教日月换新天》之“五四运动的扩大”">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479425" y="1150620"/>
            <a:ext cx="11170285" cy="5212080"/>
          </a:xfrm>
          <a:prstGeom prst="rect">
            <a:avLst/>
          </a:prstGeom>
        </p:spPr>
      </p:pic>
      <p:sp>
        <p:nvSpPr>
          <p:cNvPr id="6" name="文本框 5"/>
          <p:cNvSpPr txBox="1"/>
          <p:nvPr/>
        </p:nvSpPr>
        <p:spPr>
          <a:xfrm>
            <a:off x="1154430" y="165735"/>
            <a:ext cx="5178425" cy="460375"/>
          </a:xfrm>
          <a:prstGeom prst="rect">
            <a:avLst/>
          </a:prstGeom>
          <a:noFill/>
        </p:spPr>
        <p:txBody>
          <a:bodyPr wrap="square" rtlCol="0">
            <a:spAutoFit/>
          </a:bodyPr>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国民有担当——五四运动的扩大</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8" name="组合 7"/>
          <p:cNvGrpSpPr/>
          <p:nvPr/>
        </p:nvGrpSpPr>
        <p:grpSpPr>
          <a:xfrm>
            <a:off x="279400" y="120650"/>
            <a:ext cx="730250" cy="535940"/>
            <a:chOff x="687918" y="1359259"/>
            <a:chExt cx="5202542" cy="4680539"/>
          </a:xfrm>
        </p:grpSpPr>
        <p:grpSp>
          <p:nvGrpSpPr>
            <p:cNvPr id="10" name="组合 25"/>
            <p:cNvGrpSpPr/>
            <p:nvPr/>
          </p:nvGrpSpPr>
          <p:grpSpPr>
            <a:xfrm rot="2700000">
              <a:off x="756186" y="1959808"/>
              <a:ext cx="2713630" cy="2850166"/>
              <a:chOff x="0" y="986971"/>
              <a:chExt cx="4615543" cy="4847774"/>
            </a:xfrm>
          </p:grpSpPr>
          <p:sp>
            <p:nvSpPr>
              <p:cNvPr id="11" name="矩形 10"/>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2" name="矩形 11"/>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3" name="组合 28"/>
            <p:cNvGrpSpPr/>
            <p:nvPr/>
          </p:nvGrpSpPr>
          <p:grpSpPr>
            <a:xfrm rot="2700000">
              <a:off x="1680822" y="1299176"/>
              <a:ext cx="3799246" cy="3990406"/>
              <a:chOff x="0" y="986971"/>
              <a:chExt cx="4615543" cy="4847774"/>
            </a:xfrm>
          </p:grpSpPr>
          <p:sp>
            <p:nvSpPr>
              <p:cNvPr id="14" name="矩形 13"/>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5" name="矩形 14"/>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6" name="组合 31"/>
            <p:cNvGrpSpPr/>
            <p:nvPr/>
          </p:nvGrpSpPr>
          <p:grpSpPr>
            <a:xfrm rot="2700000">
              <a:off x="4445388" y="1323797"/>
              <a:ext cx="1409610" cy="1480534"/>
              <a:chOff x="0" y="986971"/>
              <a:chExt cx="4615543" cy="4847774"/>
            </a:xfrm>
          </p:grpSpPr>
          <p:sp>
            <p:nvSpPr>
              <p:cNvPr id="17" name="矩形 1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18" name="矩形 1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9" name="组合 34"/>
            <p:cNvGrpSpPr/>
            <p:nvPr/>
          </p:nvGrpSpPr>
          <p:grpSpPr>
            <a:xfrm rot="2700000">
              <a:off x="4526822" y="5309795"/>
              <a:ext cx="712090" cy="747916"/>
              <a:chOff x="0" y="986971"/>
              <a:chExt cx="4615543" cy="4847774"/>
            </a:xfrm>
          </p:grpSpPr>
          <p:sp>
            <p:nvSpPr>
              <p:cNvPr id="20" name="矩形 1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1" name="矩形 20"/>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22" name="TextBox 37"/>
          <p:cNvSpPr txBox="1"/>
          <p:nvPr/>
        </p:nvSpPr>
        <p:spPr>
          <a:xfrm>
            <a:off x="4387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3</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23" name="图片 22"/>
          <p:cNvPicPr>
            <a:picLocks noChangeAspect="1"/>
          </p:cNvPicPr>
          <p:nvPr/>
        </p:nvPicPr>
        <p:blipFill>
          <a:blip r:embed="rId6">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98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endCondLst>
                    <p:cond evt="onNext">
                      <p:tgtEl>
                        <p:sldTgt/>
                      </p:tgtEl>
                    </p:cond>
                    <p:cond evt="onPrev">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国民有担当——五四运动的扩大</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387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3</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38" name="图片 37"/>
          <p:cNvPicPr>
            <a:picLocks noChangeAspect="1"/>
          </p:cNvPicPr>
          <p:nvPr/>
        </p:nvPicPr>
        <p:blipFill rotWithShape="1">
          <a:blip r:embed="rId3" cstate="print">
            <a:extLst>
              <a:ext uri="{28A0092B-C50C-407E-A947-70E740481C1C}">
                <a14:useLocalDpi xmlns:a14="http://schemas.microsoft.com/office/drawing/2010/main" val="0"/>
              </a:ext>
            </a:extLst>
          </a:blip>
          <a:srcRect t="8139" b="28200"/>
          <a:stretch>
            <a:fillRect/>
          </a:stretch>
        </p:blipFill>
        <p:spPr>
          <a:xfrm>
            <a:off x="1159510" y="943610"/>
            <a:ext cx="7033895" cy="5723890"/>
          </a:xfrm>
          <a:prstGeom prst="rect">
            <a:avLst/>
          </a:prstGeom>
        </p:spPr>
      </p:pic>
      <p:sp>
        <p:nvSpPr>
          <p:cNvPr id="11" name="文本框 10"/>
          <p:cNvSpPr txBox="1"/>
          <p:nvPr/>
        </p:nvSpPr>
        <p:spPr>
          <a:xfrm>
            <a:off x="5769368" y="2859997"/>
            <a:ext cx="874603" cy="459105"/>
          </a:xfrm>
          <a:prstGeom prst="rect">
            <a:avLst/>
          </a:prstGeom>
          <a:solidFill>
            <a:srgbClr val="C00000"/>
          </a:solidFill>
          <a:effectLst>
            <a:outerShdw blurRad="50800" dist="38100" dir="2700000" algn="tl" rotWithShape="0">
              <a:prstClr val="black">
                <a:alpha val="40000"/>
              </a:prstClr>
            </a:outerShdw>
          </a:effectLst>
        </p:spPr>
        <p:txBody>
          <a:bodyPr wrap="square" lIns="91438" tIns="45718" rIns="91438" bIns="45718" rtlCol="0">
            <a:spAutoFit/>
          </a:bodyPr>
          <a:p>
            <a:pPr algn="ctr" defTabSz="685800"/>
            <a:r>
              <a:rPr lang="zh-CN" altLang="en-US" sz="2400" b="1" dirty="0">
                <a:solidFill>
                  <a:prstClr val="white"/>
                </a:solidFill>
                <a:latin typeface="微软雅黑" panose="020B0503020204020204" charset="-122"/>
                <a:ea typeface="微软雅黑" panose="020B0503020204020204" charset="-122"/>
              </a:rPr>
              <a:t>北京</a:t>
            </a:r>
            <a:endParaRPr lang="zh-CN" altLang="en-US" sz="2400" b="1" dirty="0">
              <a:solidFill>
                <a:prstClr val="white"/>
              </a:solidFill>
              <a:latin typeface="微软雅黑" panose="020B0503020204020204" charset="-122"/>
              <a:ea typeface="微软雅黑" panose="020B0503020204020204" charset="-122"/>
            </a:endParaRPr>
          </a:p>
        </p:txBody>
      </p:sp>
      <p:sp>
        <p:nvSpPr>
          <p:cNvPr id="4" name="文本框 3"/>
          <p:cNvSpPr txBox="1"/>
          <p:nvPr/>
        </p:nvSpPr>
        <p:spPr>
          <a:xfrm>
            <a:off x="6530318" y="4160236"/>
            <a:ext cx="874603" cy="459105"/>
          </a:xfrm>
          <a:prstGeom prst="rect">
            <a:avLst/>
          </a:prstGeom>
          <a:solidFill>
            <a:srgbClr val="C00000"/>
          </a:solidFill>
          <a:effectLst>
            <a:outerShdw blurRad="50800" dist="38100" dir="8100000" algn="tr" rotWithShape="0">
              <a:prstClr val="black">
                <a:alpha val="40000"/>
              </a:prstClr>
            </a:outerShdw>
          </a:effectLst>
        </p:spPr>
        <p:txBody>
          <a:bodyPr wrap="square" lIns="91438" tIns="45718" rIns="91438" bIns="45718" rtlCol="0">
            <a:spAutoFit/>
          </a:bodyPr>
          <a:p>
            <a:pPr algn="ctr" defTabSz="685800"/>
            <a:r>
              <a:rPr lang="zh-CN" altLang="en-US" sz="2400" b="1" dirty="0">
                <a:solidFill>
                  <a:prstClr val="white"/>
                </a:solidFill>
                <a:latin typeface="微软雅黑" panose="020B0503020204020204" charset="-122"/>
                <a:ea typeface="微软雅黑" panose="020B0503020204020204" charset="-122"/>
              </a:rPr>
              <a:t>上海</a:t>
            </a:r>
            <a:endParaRPr lang="zh-CN" altLang="en-US" sz="2400" b="1" dirty="0">
              <a:solidFill>
                <a:prstClr val="white"/>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265" y="1615440"/>
            <a:ext cx="1314450" cy="1314450"/>
          </a:xfrm>
          <a:prstGeom prst="rect">
            <a:avLst/>
          </a:prstGeom>
        </p:spPr>
      </p:pic>
      <p:pic>
        <p:nvPicPr>
          <p:cNvPr id="7" name="图片 6"/>
          <p:cNvPicPr/>
          <p:nvPr/>
        </p:nvPicPr>
        <p:blipFill>
          <a:blip r:embed="rId5" cstate="print">
            <a:extLst>
              <a:ext uri="{28A0092B-C50C-407E-A947-70E740481C1C}">
                <a14:useLocalDpi xmlns:a14="http://schemas.microsoft.com/office/drawing/2010/main" val="0"/>
              </a:ext>
            </a:extLst>
          </a:blip>
          <a:stretch>
            <a:fillRect/>
          </a:stretch>
        </p:blipFill>
        <p:spPr>
          <a:xfrm>
            <a:off x="8100060" y="943610"/>
            <a:ext cx="4025900" cy="2280920"/>
          </a:xfrm>
          <a:prstGeom prst="rect">
            <a:avLst/>
          </a:prstGeom>
        </p:spPr>
      </p:pic>
      <p:sp>
        <p:nvSpPr>
          <p:cNvPr id="8" name="文本框 7"/>
          <p:cNvSpPr txBox="1"/>
          <p:nvPr/>
        </p:nvSpPr>
        <p:spPr>
          <a:xfrm>
            <a:off x="8085815" y="2707596"/>
            <a:ext cx="1674435" cy="520700"/>
          </a:xfrm>
          <a:prstGeom prst="rect">
            <a:avLst/>
          </a:prstGeom>
          <a:solidFill>
            <a:schemeClr val="accent4"/>
          </a:solidFill>
        </p:spPr>
        <p:txBody>
          <a:bodyPr wrap="square" lIns="91438" tIns="45718" rIns="91438" bIns="45718" rtlCol="0">
            <a:spAutoFit/>
          </a:bodyPr>
          <a:p>
            <a:pPr defTabSz="685800"/>
            <a:r>
              <a:rPr lang="zh-CN" altLang="en-US" sz="2800" b="1" dirty="0">
                <a:solidFill>
                  <a:prstClr val="black"/>
                </a:solidFill>
                <a:latin typeface="微软雅黑" panose="020B0503020204020204" charset="-122"/>
                <a:ea typeface="微软雅黑" panose="020B0503020204020204" charset="-122"/>
              </a:rPr>
              <a:t>商人罢市</a:t>
            </a:r>
            <a:endParaRPr lang="zh-CN" altLang="en-US" sz="2800" b="1" dirty="0">
              <a:solidFill>
                <a:prstClr val="black"/>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6" cstate="print"/>
          <a:stretch>
            <a:fillRect/>
          </a:stretch>
        </p:blipFill>
        <p:spPr>
          <a:xfrm>
            <a:off x="0" y="3998595"/>
            <a:ext cx="4362450" cy="2636520"/>
          </a:xfrm>
          <a:prstGeom prst="rect">
            <a:avLst/>
          </a:prstGeom>
        </p:spPr>
      </p:pic>
      <p:sp>
        <p:nvSpPr>
          <p:cNvPr id="10" name="文本框 9"/>
          <p:cNvSpPr txBox="1"/>
          <p:nvPr/>
        </p:nvSpPr>
        <p:spPr>
          <a:xfrm>
            <a:off x="2529319" y="4079074"/>
            <a:ext cx="1691631" cy="520700"/>
          </a:xfrm>
          <a:prstGeom prst="rect">
            <a:avLst/>
          </a:prstGeom>
          <a:solidFill>
            <a:schemeClr val="accent4"/>
          </a:solidFill>
        </p:spPr>
        <p:txBody>
          <a:bodyPr wrap="square" lIns="91438" tIns="45718" rIns="91438" bIns="45718" rtlCol="0">
            <a:spAutoFit/>
          </a:bodyPr>
          <a:p>
            <a:pPr defTabSz="685800"/>
            <a:r>
              <a:rPr lang="zh-CN" altLang="en-US" sz="2800" b="1" dirty="0">
                <a:solidFill>
                  <a:prstClr val="black"/>
                </a:solidFill>
                <a:latin typeface="微软雅黑" panose="020B0503020204020204" charset="-122"/>
                <a:ea typeface="微软雅黑" panose="020B0503020204020204" charset="-122"/>
              </a:rPr>
              <a:t>乞丐罢讨</a:t>
            </a:r>
            <a:endParaRPr lang="zh-CN" altLang="en-US" sz="2800" b="1" dirty="0">
              <a:solidFill>
                <a:prstClr val="black"/>
              </a:solidFill>
              <a:latin typeface="微软雅黑" panose="020B0503020204020204" charset="-122"/>
              <a:ea typeface="微软雅黑" panose="020B0503020204020204" charset="-122"/>
            </a:endParaRPr>
          </a:p>
        </p:txBody>
      </p:sp>
      <p:pic>
        <p:nvPicPr>
          <p:cNvPr id="12" name="图片 11"/>
          <p:cNvPicPr/>
          <p:nvPr/>
        </p:nvPicPr>
        <p:blipFill>
          <a:blip r:embed="rId7" cstate="print">
            <a:extLst>
              <a:ext uri="{28A0092B-C50C-407E-A947-70E740481C1C}">
                <a14:useLocalDpi xmlns:a14="http://schemas.microsoft.com/office/drawing/2010/main" val="0"/>
              </a:ext>
            </a:extLst>
          </a:blip>
          <a:stretch>
            <a:fillRect/>
          </a:stretch>
        </p:blipFill>
        <p:spPr>
          <a:xfrm>
            <a:off x="8108950" y="4276090"/>
            <a:ext cx="3982720" cy="2376170"/>
          </a:xfrm>
          <a:prstGeom prst="rect">
            <a:avLst/>
          </a:prstGeom>
        </p:spPr>
      </p:pic>
      <p:pic>
        <p:nvPicPr>
          <p:cNvPr id="13" name="图片 12"/>
          <p:cNvPicPr>
            <a:picLocks noChangeAspect="1"/>
          </p:cNvPicPr>
          <p:nvPr/>
        </p:nvPicPr>
        <p:blipFill>
          <a:blip r:embed="rId8" cstate="print"/>
          <a:stretch>
            <a:fillRect/>
          </a:stretch>
        </p:blipFill>
        <p:spPr>
          <a:xfrm>
            <a:off x="-24130" y="734695"/>
            <a:ext cx="4462780" cy="2723515"/>
          </a:xfrm>
          <a:prstGeom prst="rect">
            <a:avLst/>
          </a:prstGeom>
        </p:spPr>
      </p:pic>
      <p:sp>
        <p:nvSpPr>
          <p:cNvPr id="14" name="文本框 13"/>
          <p:cNvSpPr txBox="1"/>
          <p:nvPr/>
        </p:nvSpPr>
        <p:spPr>
          <a:xfrm>
            <a:off x="2715710" y="2800302"/>
            <a:ext cx="1607411" cy="520700"/>
          </a:xfrm>
          <a:prstGeom prst="rect">
            <a:avLst/>
          </a:prstGeom>
          <a:solidFill>
            <a:srgbClr val="FFC000"/>
          </a:solidFill>
        </p:spPr>
        <p:txBody>
          <a:bodyPr wrap="square" lIns="91438" tIns="45718" rIns="91438" bIns="45718" rtlCol="0">
            <a:spAutoFit/>
          </a:bodyPr>
          <a:p>
            <a:pPr defTabSz="685800">
              <a:defRPr/>
            </a:pPr>
            <a:r>
              <a:rPr lang="zh-CN" altLang="en-US" sz="2800" b="1" kern="0" dirty="0">
                <a:solidFill>
                  <a:prstClr val="black"/>
                </a:solidFill>
                <a:latin typeface="微软雅黑" panose="020B0503020204020204" charset="-122"/>
                <a:ea typeface="微软雅黑" panose="020B0503020204020204" charset="-122"/>
              </a:rPr>
              <a:t>军人支持</a:t>
            </a:r>
            <a:endParaRPr lang="zh-CN" altLang="en-US" sz="2800" b="1" kern="0" dirty="0">
              <a:solidFill>
                <a:prstClr val="black"/>
              </a:solidFill>
              <a:latin typeface="微软雅黑" panose="020B0503020204020204" charset="-122"/>
              <a:ea typeface="微软雅黑" panose="020B0503020204020204" charset="-122"/>
            </a:endParaRPr>
          </a:p>
        </p:txBody>
      </p:sp>
      <p:sp>
        <p:nvSpPr>
          <p:cNvPr id="21" name="文本框 20"/>
          <p:cNvSpPr txBox="1"/>
          <p:nvPr/>
        </p:nvSpPr>
        <p:spPr>
          <a:xfrm>
            <a:off x="8099114" y="4284424"/>
            <a:ext cx="1674435" cy="520700"/>
          </a:xfrm>
          <a:prstGeom prst="rect">
            <a:avLst/>
          </a:prstGeom>
          <a:solidFill>
            <a:schemeClr val="accent4"/>
          </a:solidFill>
        </p:spPr>
        <p:txBody>
          <a:bodyPr wrap="square" lIns="91438" tIns="45718" rIns="91438" bIns="45718" rtlCol="0">
            <a:spAutoFit/>
          </a:bodyPr>
          <a:p>
            <a:pPr defTabSz="685800">
              <a:defRPr/>
            </a:pPr>
            <a:r>
              <a:rPr lang="zh-CN" altLang="en-US" sz="2800" b="1" dirty="0">
                <a:solidFill>
                  <a:prstClr val="black"/>
                </a:solidFill>
                <a:latin typeface="微软雅黑" panose="020B0503020204020204" charset="-122"/>
                <a:ea typeface="微软雅黑" panose="020B0503020204020204" charset="-122"/>
              </a:rPr>
              <a:t>工人罢工</a:t>
            </a:r>
            <a:endParaRPr lang="zh-CN" altLang="en-US" sz="2800" b="1" dirty="0">
              <a:solidFill>
                <a:prstClr val="black"/>
              </a:solidFill>
              <a:latin typeface="微软雅黑" panose="020B0503020204020204" charset="-122"/>
              <a:ea typeface="微软雅黑" panose="020B0503020204020204" charset="-122"/>
            </a:endParaRPr>
          </a:p>
        </p:txBody>
      </p:sp>
      <p:sp>
        <p:nvSpPr>
          <p:cNvPr id="22" name="文本框 21"/>
          <p:cNvSpPr txBox="1"/>
          <p:nvPr/>
        </p:nvSpPr>
        <p:spPr>
          <a:xfrm>
            <a:off x="7638148" y="3710172"/>
            <a:ext cx="1674427" cy="930910"/>
          </a:xfrm>
          <a:prstGeom prst="rect">
            <a:avLst/>
          </a:prstGeom>
          <a:solidFill>
            <a:srgbClr val="D81E06"/>
          </a:solidFill>
          <a:effectLst>
            <a:softEdge rad="63500"/>
          </a:effectLst>
        </p:spPr>
        <p:txBody>
          <a:bodyPr wrap="square" lIns="91438" tIns="45718" rIns="91438" bIns="45718" rtlCol="0">
            <a:spAutoFit/>
          </a:bodyPr>
          <a:p>
            <a:pPr defTabSz="685800">
              <a:defRPr/>
            </a:pPr>
            <a:r>
              <a:rPr lang="zh-CN" altLang="en-US" sz="5465" b="1" dirty="0">
                <a:solidFill>
                  <a:prstClr val="white"/>
                </a:solidFill>
                <a:latin typeface="楷体" panose="02010609060101010101" charset="-122"/>
                <a:ea typeface="楷体" panose="02010609060101010101" charset="-122"/>
              </a:rPr>
              <a:t>主力</a:t>
            </a:r>
            <a:endParaRPr lang="zh-CN" altLang="en-US" sz="5465" b="1" dirty="0">
              <a:solidFill>
                <a:prstClr val="white"/>
              </a:solidFill>
              <a:latin typeface="楷体" panose="02010609060101010101" charset="-122"/>
              <a:ea typeface="楷体" panose="02010609060101010101" charset="-122"/>
            </a:endParaRPr>
          </a:p>
        </p:txBody>
      </p:sp>
      <p:sp>
        <p:nvSpPr>
          <p:cNvPr id="23" name="文本框 22"/>
          <p:cNvSpPr txBox="1"/>
          <p:nvPr/>
        </p:nvSpPr>
        <p:spPr>
          <a:xfrm>
            <a:off x="3048635" y="2707640"/>
            <a:ext cx="6638925" cy="1854200"/>
          </a:xfrm>
          <a:prstGeom prst="rect">
            <a:avLst/>
          </a:prstGeom>
          <a:solidFill>
            <a:srgbClr val="C00000"/>
          </a:solidFill>
        </p:spPr>
        <p:txBody>
          <a:bodyPr wrap="square" lIns="91438" tIns="45718" rIns="91438" bIns="45718" rtlCol="0">
            <a:spAutoFit/>
          </a:bodyPr>
          <a:p>
            <a:pPr algn="ctr" defTabSz="685800"/>
            <a:r>
              <a:rPr lang="zh-CN" altLang="en-US" sz="11465" b="1" dirty="0">
                <a:solidFill>
                  <a:prstClr val="white"/>
                </a:solidFill>
                <a:latin typeface="黑体" panose="02010609060101010101" charset="-122"/>
                <a:ea typeface="黑体" panose="02010609060101010101" charset="-122"/>
              </a:rPr>
              <a:t>全民族</a:t>
            </a:r>
            <a:endParaRPr lang="zh-CN" altLang="en-US" sz="11465" b="1" dirty="0">
              <a:solidFill>
                <a:prstClr val="white"/>
              </a:solidFill>
              <a:latin typeface="黑体" panose="02010609060101010101" charset="-122"/>
              <a:ea typeface="黑体" panose="02010609060101010101" charset="-122"/>
            </a:endParaRPr>
          </a:p>
        </p:txBody>
      </p:sp>
      <p:sp>
        <p:nvSpPr>
          <p:cNvPr id="26" name="文本框 25"/>
          <p:cNvSpPr txBox="1"/>
          <p:nvPr/>
        </p:nvSpPr>
        <p:spPr>
          <a:xfrm>
            <a:off x="1221740" y="5879465"/>
            <a:ext cx="1675130" cy="706755"/>
          </a:xfrm>
          <a:prstGeom prst="rect">
            <a:avLst/>
          </a:prstGeom>
          <a:noFill/>
        </p:spPr>
        <p:txBody>
          <a:bodyPr wrap="square" rtlCol="0" anchor="t">
            <a:spAutoFit/>
          </a:bodyPr>
          <a:p>
            <a:r>
              <a:rPr lang="zh-CN" altLang="en-US" sz="4000"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学 生</a:t>
            </a:r>
            <a:endParaRPr lang="zh-CN" altLang="en-US" sz="4000"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15" name="文本框 14"/>
          <p:cNvSpPr txBox="1"/>
          <p:nvPr/>
        </p:nvSpPr>
        <p:spPr>
          <a:xfrm>
            <a:off x="3973195" y="5848985"/>
            <a:ext cx="1752600" cy="706755"/>
          </a:xfrm>
          <a:prstGeom prst="rect">
            <a:avLst/>
          </a:prstGeom>
          <a:noFill/>
        </p:spPr>
        <p:txBody>
          <a:bodyPr wrap="square" rtlCol="0" anchor="t">
            <a:spAutoFit/>
          </a:bodyPr>
          <a:p>
            <a:r>
              <a:rPr lang="zh-CN" altLang="en-US" sz="4000" b="1" dirty="0">
                <a:solidFill>
                  <a:srgbClr val="FF0000"/>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工 人</a:t>
            </a:r>
            <a:endParaRPr lang="zh-CN" altLang="en-US" sz="4000" b="1" dirty="0">
              <a:solidFill>
                <a:srgbClr val="FF0000"/>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16" name="右箭头 15"/>
          <p:cNvSpPr/>
          <p:nvPr/>
        </p:nvSpPr>
        <p:spPr>
          <a:xfrm>
            <a:off x="2573020" y="6042660"/>
            <a:ext cx="1400175" cy="330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nvSpPr>
        <p:spPr>
          <a:xfrm>
            <a:off x="6660515" y="5835015"/>
            <a:ext cx="1675130" cy="706755"/>
          </a:xfrm>
          <a:prstGeom prst="rect">
            <a:avLst/>
          </a:prstGeom>
          <a:noFill/>
        </p:spPr>
        <p:txBody>
          <a:bodyPr wrap="square" rtlCol="0" anchor="t">
            <a:spAutoFit/>
          </a:bodyPr>
          <a:p>
            <a:r>
              <a:rPr lang="zh-CN" altLang="en-US" sz="4000"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北 京</a:t>
            </a:r>
            <a:endParaRPr lang="zh-CN" altLang="en-US" sz="4000"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41" name="文本框 40"/>
          <p:cNvSpPr txBox="1"/>
          <p:nvPr/>
        </p:nvSpPr>
        <p:spPr>
          <a:xfrm>
            <a:off x="9411970" y="5804535"/>
            <a:ext cx="1752600" cy="706755"/>
          </a:xfrm>
          <a:prstGeom prst="rect">
            <a:avLst/>
          </a:prstGeom>
          <a:noFill/>
        </p:spPr>
        <p:txBody>
          <a:bodyPr wrap="square" rtlCol="0" anchor="t">
            <a:spAutoFit/>
          </a:bodyPr>
          <a:p>
            <a:r>
              <a:rPr lang="zh-CN" altLang="en-US" sz="4000" b="1" dirty="0">
                <a:solidFill>
                  <a:srgbClr val="FF0000"/>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上 海</a:t>
            </a:r>
            <a:endParaRPr lang="zh-CN" altLang="en-US" sz="4000" b="1" dirty="0">
              <a:solidFill>
                <a:srgbClr val="FF0000"/>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46" name="右箭头 45"/>
          <p:cNvSpPr/>
          <p:nvPr/>
        </p:nvSpPr>
        <p:spPr>
          <a:xfrm>
            <a:off x="8011795" y="5998210"/>
            <a:ext cx="1400175" cy="330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fltVal val="0.5"/>
                                          </p:val>
                                        </p:tav>
                                        <p:tav tm="100000">
                                          <p:val>
                                            <p:strVal val="#ppt_x"/>
                                          </p:val>
                                        </p:tav>
                                      </p:tavLst>
                                    </p:anim>
                                    <p:anim calcmode="lin" valueType="num">
                                      <p:cBhvr>
                                        <p:cTn id="24" dur="500" fill="hold"/>
                                        <p:tgtEl>
                                          <p:spTgt spid="12"/>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2" nodeType="clickEffect">
                                  <p:stCondLst>
                                    <p:cond delay="0"/>
                                  </p:stCondLst>
                                  <p:childTnLst>
                                    <p:animMotion origin="layout" path="M 6.25E-7 -3.7037E-7 L 0.14831 0.09838 " pathEditMode="relative" rAng="0" ptsTypes="AA">
                                      <p:cBhvr>
                                        <p:cTn id="54" dur="2000" fill="hold"/>
                                        <p:tgtEl>
                                          <p:spTgt spid="14"/>
                                        </p:tgtEl>
                                        <p:attrNameLst>
                                          <p:attrName>ppt_x</p:attrName>
                                          <p:attrName>ppt_y</p:attrName>
                                        </p:attrNameLst>
                                      </p:cBhvr>
                                      <p:rCtr x="7409" y="4907"/>
                                    </p:animMotion>
                                  </p:childTnLst>
                                </p:cTn>
                              </p:par>
                              <p:par>
                                <p:cTn id="55" presetID="42" presetClass="path" presetSubtype="0" accel="50000" decel="50000" fill="hold" grpId="2" nodeType="withEffect">
                                  <p:stCondLst>
                                    <p:cond delay="0"/>
                                  </p:stCondLst>
                                  <p:childTnLst>
                                    <p:animMotion origin="layout" path="M -2.91667E-6 2.96296E-6 L 0.16693 -0.08704 " pathEditMode="relative" rAng="0" ptsTypes="AA">
                                      <p:cBhvr>
                                        <p:cTn id="56" dur="2000" fill="hold"/>
                                        <p:tgtEl>
                                          <p:spTgt spid="10"/>
                                        </p:tgtEl>
                                        <p:attrNameLst>
                                          <p:attrName>ppt_x</p:attrName>
                                          <p:attrName>ppt_y</p:attrName>
                                        </p:attrNameLst>
                                      </p:cBhvr>
                                      <p:rCtr x="8346" y="-4352"/>
                                    </p:animMotion>
                                  </p:childTnLst>
                                </p:cTn>
                              </p:par>
                              <p:par>
                                <p:cTn id="57" presetID="42" presetClass="path" presetSubtype="0" accel="50000" decel="50000" fill="hold" grpId="1" nodeType="withEffect">
                                  <p:stCondLst>
                                    <p:cond delay="0"/>
                                  </p:stCondLst>
                                  <p:childTnLst>
                                    <p:animMotion origin="layout" path="M -8.33333E-7 -3.33333E-6 L -0.19427 -0.08958 " pathEditMode="relative" rAng="0" ptsTypes="AA">
                                      <p:cBhvr>
                                        <p:cTn id="58" dur="2000" fill="hold"/>
                                        <p:tgtEl>
                                          <p:spTgt spid="21"/>
                                        </p:tgtEl>
                                        <p:attrNameLst>
                                          <p:attrName>ppt_x</p:attrName>
                                          <p:attrName>ppt_y</p:attrName>
                                        </p:attrNameLst>
                                      </p:cBhvr>
                                      <p:rCtr x="-9714" y="-4491"/>
                                    </p:animMotion>
                                  </p:childTnLst>
                                </p:cTn>
                              </p:par>
                              <p:par>
                                <p:cTn id="59" presetID="42" presetClass="path" presetSubtype="0" accel="50000" decel="50000" fill="hold" grpId="2" nodeType="withEffect">
                                  <p:stCondLst>
                                    <p:cond delay="0"/>
                                  </p:stCondLst>
                                  <p:childTnLst>
                                    <p:animMotion origin="layout" path="M -2.08333E-6 7.40741E-7 L -0.19505 0.09074 " pathEditMode="relative" rAng="0" ptsTypes="AA">
                                      <p:cBhvr>
                                        <p:cTn id="60" dur="2000" fill="hold"/>
                                        <p:tgtEl>
                                          <p:spTgt spid="8"/>
                                        </p:tgtEl>
                                        <p:attrNameLst>
                                          <p:attrName>ppt_x</p:attrName>
                                          <p:attrName>ppt_y</p:attrName>
                                        </p:attrNameLst>
                                      </p:cBhvr>
                                      <p:rCtr x="-9753" y="4537"/>
                                    </p:animMotion>
                                  </p:childTnLst>
                                </p:cTn>
                              </p:par>
                              <p:par>
                                <p:cTn id="61" presetID="10" presetClass="entr" presetSubtype="0" fill="hold" grpId="0" nodeType="withEffect">
                                  <p:stCondLst>
                                    <p:cond delay="15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wipe(down)">
                                      <p:cBhvr>
                                        <p:cTn id="100" dur="500"/>
                                        <p:tgtEl>
                                          <p:spTgt spid="6"/>
                                        </p:tgtEl>
                                      </p:cBhvr>
                                    </p:animEffect>
                                  </p:childTnLst>
                                </p:cTn>
                              </p:par>
                              <p:par>
                                <p:cTn id="101" presetID="42" presetClass="path" presetSubtype="0" accel="50000" decel="50000" fill="hold" nodeType="withEffect">
                                  <p:stCondLst>
                                    <p:cond delay="0"/>
                                  </p:stCondLst>
                                  <p:childTnLst>
                                    <p:animMotion origin="layout" path="M 0 -3.7037E-7 L 0.07813 0.21944 " pathEditMode="relative" rAng="0" ptsTypes="AA">
                                      <p:cBhvr>
                                        <p:cTn id="102" dur="1000" fill="hold"/>
                                        <p:tgtEl>
                                          <p:spTgt spid="6"/>
                                        </p:tgtEl>
                                        <p:attrNameLst>
                                          <p:attrName>ppt_x</p:attrName>
                                          <p:attrName>ppt_y</p:attrName>
                                        </p:attrNameLst>
                                      </p:cBhvr>
                                      <p:rCtr x="3906" y="10972"/>
                                    </p:animMotion>
                                  </p:childTnLst>
                                </p:cTn>
                              </p:par>
                            </p:childTnLst>
                          </p:cTn>
                        </p:par>
                        <p:par>
                          <p:cTn id="103" fill="hold">
                            <p:stCondLst>
                              <p:cond delay="500"/>
                            </p:stCondLst>
                            <p:childTnLst>
                              <p:par>
                                <p:cTn id="104" presetID="10" presetClass="exit" presetSubtype="0" fill="hold" grpId="1" nodeType="after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500"/>
                                        <p:tgtEl>
                                          <p:spTgt spid="4"/>
                                        </p:tgtEl>
                                      </p:cBhvr>
                                    </p:animEffect>
                                  </p:childTnLst>
                                </p:cTn>
                              </p:par>
                            </p:childTnLst>
                          </p:cTn>
                        </p:par>
                        <p:par>
                          <p:cTn id="111" fill="hold">
                            <p:stCondLst>
                              <p:cond delay="1500"/>
                            </p:stCondLst>
                            <p:childTnLst>
                              <p:par>
                                <p:cTn id="112" presetID="50" presetClass="entr" presetSubtype="0" decel="100000" fill="hold" grpId="0" nodeType="afterEffect">
                                  <p:stCondLst>
                                    <p:cond delay="0"/>
                                  </p:stCondLst>
                                  <p:childTnLst>
                                    <p:set>
                                      <p:cBhvr>
                                        <p:cTn id="113" dur="2000" fill="hold">
                                          <p:stCondLst>
                                            <p:cond delay="0"/>
                                          </p:stCondLst>
                                        </p:cTn>
                                        <p:tgtEl>
                                          <p:spTgt spid="22"/>
                                        </p:tgtEl>
                                        <p:attrNameLst>
                                          <p:attrName>style.visibility</p:attrName>
                                        </p:attrNameLst>
                                      </p:cBhvr>
                                      <p:to>
                                        <p:strVal val="visible"/>
                                      </p:to>
                                    </p:set>
                                    <p:anim calcmode="lin" valueType="num">
                                      <p:cBhvr>
                                        <p:cTn id="114" dur="2000" fill="hold"/>
                                        <p:tgtEl>
                                          <p:spTgt spid="22"/>
                                        </p:tgtEl>
                                        <p:attrNameLst>
                                          <p:attrName>ppt_w</p:attrName>
                                        </p:attrNameLst>
                                      </p:cBhvr>
                                      <p:tavLst>
                                        <p:tav tm="0">
                                          <p:val>
                                            <p:strVal val="#ppt_w+.3"/>
                                          </p:val>
                                        </p:tav>
                                        <p:tav tm="100000">
                                          <p:val>
                                            <p:strVal val="#ppt_w"/>
                                          </p:val>
                                        </p:tav>
                                      </p:tavLst>
                                    </p:anim>
                                    <p:anim calcmode="lin" valueType="num">
                                      <p:cBhvr>
                                        <p:cTn id="115" dur="2000" fill="hold"/>
                                        <p:tgtEl>
                                          <p:spTgt spid="22"/>
                                        </p:tgtEl>
                                        <p:attrNameLst>
                                          <p:attrName>ppt_h</p:attrName>
                                        </p:attrNameLst>
                                      </p:cBhvr>
                                      <p:tavLst>
                                        <p:tav tm="0">
                                          <p:val>
                                            <p:strVal val="#ppt_h"/>
                                          </p:val>
                                        </p:tav>
                                        <p:tav tm="100000">
                                          <p:val>
                                            <p:strVal val="#ppt_h"/>
                                          </p:val>
                                        </p:tav>
                                      </p:tavLst>
                                    </p:anim>
                                    <p:animEffect transition="in" filter="fade">
                                      <p:cBhvr>
                                        <p:cTn id="116" dur="200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wipe(left)">
                                      <p:cBhvr>
                                        <p:cTn id="121" dur="500"/>
                                        <p:tgtEl>
                                          <p:spTgt spid="26"/>
                                        </p:tgtEl>
                                      </p:cBhvr>
                                    </p:animEffect>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wipe(left)">
                                      <p:cBhvr>
                                        <p:cTn id="125" dur="500"/>
                                        <p:tgtEl>
                                          <p:spTgt spid="16"/>
                                        </p:tgtEl>
                                      </p:cBhvr>
                                    </p:animEffect>
                                  </p:childTnLst>
                                </p:cTn>
                              </p:par>
                            </p:childTnLst>
                          </p:cTn>
                        </p:par>
                        <p:par>
                          <p:cTn id="126" fill="hold">
                            <p:stCondLst>
                              <p:cond delay="1000"/>
                            </p:stCondLst>
                            <p:childTnLst>
                              <p:par>
                                <p:cTn id="127" presetID="22" presetClass="entr" presetSubtype="8" fill="hold" grpId="0" nodeType="after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wipe(left)">
                                      <p:cBhvr>
                                        <p:cTn id="129" dur="500"/>
                                        <p:tgtEl>
                                          <p:spTgt spid="15"/>
                                        </p:tgtEl>
                                      </p:cBhvr>
                                    </p:animEffect>
                                  </p:childTnLst>
                                </p:cTn>
                              </p:par>
                            </p:childTnLst>
                          </p:cTn>
                        </p:par>
                        <p:par>
                          <p:cTn id="130" fill="hold">
                            <p:stCondLst>
                              <p:cond delay="1500"/>
                            </p:stCondLst>
                            <p:childTnLst>
                              <p:par>
                                <p:cTn id="131" presetID="22" presetClass="entr" presetSubtype="8" fill="hold" grpId="0" nodeType="after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left)">
                                      <p:cBhvr>
                                        <p:cTn id="133" dur="500"/>
                                        <p:tgtEl>
                                          <p:spTgt spid="39"/>
                                        </p:tgtEl>
                                      </p:cBhvr>
                                    </p:animEffect>
                                  </p:childTnLst>
                                </p:cTn>
                              </p:par>
                            </p:childTnLst>
                          </p:cTn>
                        </p:par>
                        <p:par>
                          <p:cTn id="134" fill="hold">
                            <p:stCondLst>
                              <p:cond delay="2000"/>
                            </p:stCondLst>
                            <p:childTnLst>
                              <p:par>
                                <p:cTn id="135" presetID="22" presetClass="entr" presetSubtype="8" fill="hold" grpId="0" nodeType="after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wipe(left)">
                                      <p:cBhvr>
                                        <p:cTn id="137" dur="500"/>
                                        <p:tgtEl>
                                          <p:spTgt spid="46"/>
                                        </p:tgtEl>
                                      </p:cBhvr>
                                    </p:animEffect>
                                  </p:childTnLst>
                                </p:cTn>
                              </p:par>
                            </p:childTnLst>
                          </p:cTn>
                        </p:par>
                        <p:par>
                          <p:cTn id="138" fill="hold">
                            <p:stCondLst>
                              <p:cond delay="2500"/>
                            </p:stCondLst>
                            <p:childTnLst>
                              <p:par>
                                <p:cTn id="139" presetID="22" presetClass="entr" presetSubtype="8" fill="hold" grpId="0" nodeType="after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wipe(left)">
                                      <p:cBhvr>
                                        <p:cTn id="1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bldLvl="0" animBg="1"/>
      <p:bldP spid="4" grpId="0" bldLvl="0" animBg="1"/>
      <p:bldP spid="8" grpId="0" bldLvl="0" animBg="1"/>
      <p:bldP spid="8" grpId="1" bldLvl="0" animBg="1"/>
      <p:bldP spid="8" grpId="2" bldLvl="0" animBg="1"/>
      <p:bldP spid="10" grpId="0" bldLvl="0" animBg="1"/>
      <p:bldP spid="10" grpId="1" bldLvl="0" animBg="1"/>
      <p:bldP spid="10" grpId="2" bldLvl="0" animBg="1"/>
      <p:bldP spid="14" grpId="0" bldLvl="0" animBg="1"/>
      <p:bldP spid="14" grpId="1" bldLvl="0" animBg="1"/>
      <p:bldP spid="14" grpId="2" bldLvl="0" animBg="1"/>
      <p:bldP spid="21" grpId="0" bldLvl="0" animBg="1"/>
      <p:bldP spid="21" grpId="1" bldLvl="0" animBg="1"/>
      <p:bldP spid="21" grpId="2" bldLvl="0" animBg="1"/>
      <p:bldP spid="22" grpId="0" bldLvl="0" animBg="1"/>
      <p:bldP spid="23" grpId="0" bldLvl="0" animBg="1"/>
      <p:bldP spid="23" grpId="1" bldLvl="0" animBg="1"/>
      <p:bldP spid="26" grpId="0"/>
      <p:bldP spid="16" grpId="0" bldLvl="0" animBg="1"/>
      <p:bldP spid="15" grpId="0"/>
      <p:bldP spid="39" grpId="0"/>
      <p:bldP spid="46" grpId="0" bldLvl="0" animBg="1"/>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国民有担当——五四运动的扩大</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387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3</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
        <p:nvSpPr>
          <p:cNvPr id="50180" name="字体标题"/>
          <p:cNvSpPr txBox="1"/>
          <p:nvPr>
            <p:custDataLst>
              <p:tags r:id="rId3"/>
            </p:custDataLst>
          </p:nvPr>
        </p:nvSpPr>
        <p:spPr>
          <a:xfrm>
            <a:off x="1924050" y="1577975"/>
            <a:ext cx="185738" cy="369888"/>
          </a:xfrm>
          <a:prstGeom prst="rect">
            <a:avLst/>
          </a:prstGeom>
          <a:noFill/>
          <a:ln w="9525">
            <a:noFill/>
          </a:ln>
        </p:spPr>
        <p:txBody>
          <a:bodyPr wrap="none" anchor="t">
            <a:spAutoFit/>
          </a:bodyPr>
          <a:p>
            <a:endParaRPr lang="zh-CN" altLang="en-US" b="1">
              <a:latin typeface="造字工房悦黑体验版常规体" pitchFamily="2" charset="-122"/>
              <a:ea typeface="造字工房悦黑体验版常规体" pitchFamily="2" charset="-122"/>
            </a:endParaRPr>
          </a:p>
        </p:txBody>
      </p:sp>
      <p:pic>
        <p:nvPicPr>
          <p:cNvPr id="2097187" name="图片 8" descr="搜狗截图18年10月29日1920_5"/>
          <p:cNvPicPr>
            <a:picLocks noChangeAspect="1"/>
          </p:cNvPicPr>
          <p:nvPr>
            <p:custDataLst>
              <p:tags r:id="rId4"/>
            </p:custDataLst>
          </p:nvPr>
        </p:nvPicPr>
        <p:blipFill>
          <a:blip r:embed="rId5"/>
          <a:stretch>
            <a:fillRect/>
          </a:stretch>
        </p:blipFill>
        <p:spPr>
          <a:xfrm>
            <a:off x="450215" y="985520"/>
            <a:ext cx="4601210" cy="3256915"/>
          </a:xfrm>
          <a:prstGeom prst="rect">
            <a:avLst/>
          </a:prstGeom>
          <a:effectLst>
            <a:outerShdw blurRad="63500" sx="102000" sy="102000" algn="ctr" rotWithShape="0">
              <a:prstClr val="black">
                <a:alpha val="40000"/>
              </a:prstClr>
            </a:outerShdw>
          </a:effectLst>
        </p:spPr>
      </p:pic>
      <p:pic>
        <p:nvPicPr>
          <p:cNvPr id="2097188" name="图片 9" descr="u=3693951056,2737848738&amp;fm=27&amp;gp=0"/>
          <p:cNvPicPr>
            <a:picLocks noChangeAspect="1"/>
          </p:cNvPicPr>
          <p:nvPr>
            <p:custDataLst>
              <p:tags r:id="rId6"/>
            </p:custDataLst>
          </p:nvPr>
        </p:nvPicPr>
        <p:blipFill>
          <a:blip r:embed="rId7">
            <a:lum bright="12000"/>
          </a:blip>
          <a:srcRect l="48886"/>
          <a:stretch>
            <a:fillRect/>
          </a:stretch>
        </p:blipFill>
        <p:spPr>
          <a:xfrm>
            <a:off x="9026525" y="1007110"/>
            <a:ext cx="2510155" cy="3235325"/>
          </a:xfrm>
          <a:prstGeom prst="rect">
            <a:avLst/>
          </a:prstGeom>
          <a:effectLst>
            <a:outerShdw blurRad="63500" sx="102000" sy="102000" algn="ctr" rotWithShape="0">
              <a:prstClr val="black">
                <a:alpha val="40000"/>
              </a:prstClr>
            </a:outerShdw>
          </a:effectLst>
        </p:spPr>
      </p:pic>
      <p:pic>
        <p:nvPicPr>
          <p:cNvPr id="2097189" name="Picture 2050" descr="内惩国贼"/>
          <p:cNvPicPr>
            <a:picLocks noChangeAspect="1" noChangeArrowheads="1"/>
          </p:cNvPicPr>
          <p:nvPr>
            <p:custDataLst>
              <p:tags r:id="rId8"/>
            </p:custDataLst>
          </p:nvPr>
        </p:nvPicPr>
        <p:blipFill>
          <a:blip r:embed="rId9"/>
          <a:srcRect l="23551"/>
          <a:stretch>
            <a:fillRect/>
          </a:stretch>
        </p:blipFill>
        <p:spPr bwMode="auto">
          <a:xfrm>
            <a:off x="5212080" y="1007110"/>
            <a:ext cx="3654425" cy="3235960"/>
          </a:xfrm>
          <a:prstGeom prst="rect">
            <a:avLst/>
          </a:prstGeom>
          <a:ln>
            <a:noFill/>
          </a:ln>
          <a:effectLst>
            <a:outerShdw blurRad="63500" sx="102000" sy="102000" algn="ctr" rotWithShape="0">
              <a:prstClr val="black">
                <a:alpha val="40000"/>
              </a:prstClr>
            </a:outerShdw>
          </a:effectLst>
        </p:spPr>
      </p:pic>
      <p:sp>
        <p:nvSpPr>
          <p:cNvPr id="6" name="圆角矩形 17"/>
          <p:cNvSpPr/>
          <p:nvPr>
            <p:custDataLst>
              <p:tags r:id="rId10"/>
            </p:custDataLst>
          </p:nvPr>
        </p:nvSpPr>
        <p:spPr>
          <a:xfrm>
            <a:off x="10965180" y="1330960"/>
            <a:ext cx="351790" cy="2041525"/>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微软雅黑" panose="020B0503020204020204" charset="-122"/>
              <a:ea typeface="微软雅黑" panose="020B0503020204020204" charset="-122"/>
            </a:endParaRPr>
          </a:p>
        </p:txBody>
      </p:sp>
      <p:sp>
        <p:nvSpPr>
          <p:cNvPr id="7" name="圆角矩形 17"/>
          <p:cNvSpPr/>
          <p:nvPr>
            <p:custDataLst>
              <p:tags r:id="rId11"/>
            </p:custDataLst>
          </p:nvPr>
        </p:nvSpPr>
        <p:spPr>
          <a:xfrm>
            <a:off x="7640320" y="1289685"/>
            <a:ext cx="351790" cy="2030730"/>
          </a:xfrm>
          <a:prstGeom prst="roundRect">
            <a:avLst>
              <a:gd name="adj" fmla="val 5000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微软雅黑" panose="020B0503020204020204" charset="-122"/>
              <a:ea typeface="微软雅黑" panose="020B0503020204020204" charset="-122"/>
            </a:endParaRPr>
          </a:p>
        </p:txBody>
      </p:sp>
      <p:sp>
        <p:nvSpPr>
          <p:cNvPr id="8" name="矩形 7"/>
          <p:cNvSpPr/>
          <p:nvPr>
            <p:custDataLst>
              <p:tags r:id="rId12"/>
            </p:custDataLst>
          </p:nvPr>
        </p:nvSpPr>
        <p:spPr>
          <a:xfrm>
            <a:off x="9561830" y="2981960"/>
            <a:ext cx="1402715" cy="110680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p>
            <a:pPr algn="ctr"/>
            <a:r>
              <a:rPr lang="zh-CN" altLang="en-US" sz="6600" b="1" cap="none" spc="0" smtClean="0">
                <a:ln w="11430"/>
                <a:solidFill>
                  <a:srgbClr val="FF0000"/>
                </a:solidFill>
                <a:effectLst>
                  <a:outerShdw blurRad="50800" dist="39000" dir="5460000" algn="tl">
                    <a:srgbClr val="000000">
                      <a:alpha val="38000"/>
                    </a:srgbClr>
                  </a:outerShdw>
                </a:effectLst>
                <a:latin typeface="微软雅黑" panose="020B0503020204020204" charset="-122"/>
                <a:ea typeface="微软雅黑" panose="020B0503020204020204" charset="-122"/>
              </a:rPr>
              <a:t>不</a:t>
            </a:r>
            <a:endParaRPr lang="zh-CN" altLang="en-US" sz="6600" b="1" cap="none" spc="0" smtClean="0">
              <a:ln w="11430"/>
              <a:solidFill>
                <a:srgbClr val="FF0000"/>
              </a:solidFill>
              <a:effectLst>
                <a:outerShdw blurRad="50800" dist="39000" dir="5460000" algn="tl">
                  <a:srgbClr val="000000">
                    <a:alpha val="38000"/>
                  </a:srgbClr>
                </a:outerShdw>
              </a:effectLst>
              <a:latin typeface="微软雅黑" panose="020B0503020204020204" charset="-122"/>
              <a:ea typeface="微软雅黑" panose="020B0503020204020204" charset="-122"/>
            </a:endParaRPr>
          </a:p>
        </p:txBody>
      </p:sp>
      <p:sp>
        <p:nvSpPr>
          <p:cNvPr id="26" name="矩形 2"/>
          <p:cNvSpPr>
            <a:spLocks noChangeArrowheads="1"/>
          </p:cNvSpPr>
          <p:nvPr>
            <p:custDataLst>
              <p:tags r:id="rId13"/>
            </p:custDataLst>
          </p:nvPr>
        </p:nvSpPr>
        <p:spPr bwMode="auto">
          <a:xfrm>
            <a:off x="406400" y="5192648"/>
            <a:ext cx="11379200" cy="127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p>
            <a:pPr algn="ctr" defTabSz="914400" fontAlgn="base">
              <a:spcBef>
                <a:spcPct val="0"/>
              </a:spcBef>
              <a:spcAft>
                <a:spcPct val="0"/>
              </a:spcAft>
            </a:pPr>
            <a:r>
              <a:rPr lang="zh-CN" altLang="en-US" sz="3735" b="1">
                <a:solidFill>
                  <a:srgbClr val="0000FF"/>
                </a:solidFill>
                <a:latin typeface="微软雅黑" panose="020B0503020204020204" charset="-122"/>
                <a:ea typeface="微软雅黑" panose="020B0503020204020204" charset="-122"/>
              </a:rPr>
              <a:t>五四运动的直接目标得到了实现，</a:t>
            </a:r>
            <a:endParaRPr lang="en-US" altLang="zh-CN" sz="3735" b="1">
              <a:solidFill>
                <a:srgbClr val="000000"/>
              </a:solidFill>
              <a:latin typeface="微软雅黑" panose="020B0503020204020204" charset="-122"/>
              <a:ea typeface="微软雅黑" panose="020B0503020204020204" charset="-122"/>
            </a:endParaRPr>
          </a:p>
          <a:p>
            <a:pPr algn="ctr" defTabSz="914400" fontAlgn="base">
              <a:spcBef>
                <a:spcPct val="0"/>
              </a:spcBef>
              <a:spcAft>
                <a:spcPct val="0"/>
              </a:spcAft>
            </a:pPr>
            <a:r>
              <a:rPr lang="zh-CN" altLang="en-US" sz="3735" b="1">
                <a:solidFill>
                  <a:srgbClr val="FF0000"/>
                </a:solidFill>
                <a:latin typeface="微软雅黑" panose="020B0503020204020204" charset="-122"/>
                <a:ea typeface="微软雅黑" panose="020B0503020204020204" charset="-122"/>
              </a:rPr>
              <a:t>这是中国人民反帝斗争的一次重大胜利。</a:t>
            </a:r>
            <a:endParaRPr lang="zh-CN" altLang="en-US" sz="3735" b="1">
              <a:solidFill>
                <a:srgbClr val="FF0000"/>
              </a:solidFill>
              <a:latin typeface="微软雅黑" panose="020B0503020204020204" charset="-122"/>
              <a:ea typeface="微软雅黑" panose="020B0503020204020204" charset="-122"/>
            </a:endParaRPr>
          </a:p>
        </p:txBody>
      </p:sp>
      <p:sp>
        <p:nvSpPr>
          <p:cNvPr id="18" name="文本框 2"/>
          <p:cNvSpPr txBox="1">
            <a:spLocks noChangeArrowheads="1"/>
          </p:cNvSpPr>
          <p:nvPr>
            <p:custDataLst>
              <p:tags r:id="rId14"/>
            </p:custDataLst>
          </p:nvPr>
        </p:nvSpPr>
        <p:spPr bwMode="auto">
          <a:xfrm>
            <a:off x="1158313" y="4376673"/>
            <a:ext cx="2517067" cy="612775"/>
          </a:xfrm>
          <a:prstGeom prst="rect">
            <a:avLst/>
          </a:prstGeom>
          <a:solidFill>
            <a:schemeClr val="accent6">
              <a:lumMod val="40000"/>
              <a:lumOff val="60000"/>
            </a:schemeClr>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defPPr>
              <a:defRPr lang="zh-CN"/>
            </a:defPPr>
            <a:lvl1pPr eaLnBrk="0" hangingPunct="0">
              <a:buFont typeface="Arial" panose="020B0604020202020204" pitchFamily="34" charset="0"/>
              <a:buNone/>
              <a:defRPr sz="2400">
                <a:latin typeface="微软雅黑" panose="020B0503020204020204" charset="-122"/>
                <a:ea typeface="微软雅黑" panose="020B0503020204020204" charset="-122"/>
                <a:cs typeface="Times New Roman" panose="02020603050405020304" pitchFamily="18" charset="0"/>
              </a:defRPr>
            </a:lvl1pPr>
          </a:lstStyle>
          <a:p>
            <a:r>
              <a:rPr lang="zh-CN" altLang="en-US" sz="3200" smtClean="0">
                <a:sym typeface="+mn-ea"/>
              </a:rPr>
              <a:t>①释放</a:t>
            </a:r>
            <a:r>
              <a:rPr lang="zh-CN" altLang="en-US" sz="3200">
                <a:sym typeface="+mn-ea"/>
              </a:rPr>
              <a:t>学生</a:t>
            </a:r>
            <a:endParaRPr lang="zh-CN" altLang="en-US" sz="3200">
              <a:sym typeface="+mn-ea"/>
            </a:endParaRPr>
          </a:p>
        </p:txBody>
      </p:sp>
      <p:sp>
        <p:nvSpPr>
          <p:cNvPr id="19" name="文本框 6"/>
          <p:cNvSpPr txBox="1">
            <a:spLocks noChangeArrowheads="1"/>
          </p:cNvSpPr>
          <p:nvPr>
            <p:custDataLst>
              <p:tags r:id="rId15"/>
            </p:custDataLst>
          </p:nvPr>
        </p:nvSpPr>
        <p:spPr bwMode="auto">
          <a:xfrm>
            <a:off x="5680340" y="4398768"/>
            <a:ext cx="2439392" cy="612775"/>
          </a:xfrm>
          <a:prstGeom prst="rect">
            <a:avLst/>
          </a:prstGeom>
          <a:solidFill>
            <a:schemeClr val="accent5">
              <a:lumMod val="40000"/>
              <a:lumOff val="60000"/>
            </a:schemeClr>
          </a:solidFill>
          <a:ln w="9525">
            <a:noFill/>
            <a:miter lim="800000"/>
          </a:ln>
        </p:spPr>
        <p:txBody>
          <a:bodyPr wrap="square" lIns="121912" tIns="60956" rIns="121912" bIns="60956">
            <a:spAutoFit/>
          </a:bodyPr>
          <a:lstStyle>
            <a:defPPr>
              <a:defRPr lang="zh-CN"/>
            </a:defPPr>
            <a:lvl1pPr eaLnBrk="0" hangingPunct="0">
              <a:buFont typeface="Arial" panose="020B0604020202020204" pitchFamily="34" charset="0"/>
              <a:buNone/>
              <a:defRPr sz="2400">
                <a:latin typeface="微软雅黑" panose="020B0503020204020204" charset="-122"/>
                <a:ea typeface="微软雅黑" panose="020B0503020204020204" charset="-122"/>
                <a:cs typeface="Times New Roman" panose="02020603050405020304" pitchFamily="18" charset="0"/>
              </a:defRPr>
            </a:lvl1pPr>
          </a:lstStyle>
          <a:p>
            <a:r>
              <a:rPr lang="zh-CN" altLang="en-US" sz="3200" smtClean="0">
                <a:sym typeface="+mn-ea"/>
              </a:rPr>
              <a:t>②罢免</a:t>
            </a:r>
            <a:r>
              <a:rPr lang="zh-CN" altLang="en-US" sz="3200">
                <a:sym typeface="+mn-ea"/>
              </a:rPr>
              <a:t>三人</a:t>
            </a:r>
            <a:endParaRPr lang="zh-CN" altLang="en-US" sz="3200">
              <a:sym typeface="+mn-ea"/>
            </a:endParaRPr>
          </a:p>
        </p:txBody>
      </p:sp>
      <p:sp>
        <p:nvSpPr>
          <p:cNvPr id="29" name="文本框 7"/>
          <p:cNvSpPr txBox="1">
            <a:spLocks noChangeArrowheads="1"/>
          </p:cNvSpPr>
          <p:nvPr>
            <p:custDataLst>
              <p:tags r:id="rId16"/>
            </p:custDataLst>
          </p:nvPr>
        </p:nvSpPr>
        <p:spPr bwMode="auto">
          <a:xfrm>
            <a:off x="9197349" y="4398768"/>
            <a:ext cx="2485561" cy="612775"/>
          </a:xfrm>
          <a:prstGeom prst="rect">
            <a:avLst/>
          </a:prstGeom>
          <a:solidFill>
            <a:schemeClr val="accent4">
              <a:lumMod val="40000"/>
              <a:lumOff val="60000"/>
            </a:schemeClr>
          </a:solidFill>
          <a:ln w="9525">
            <a:noFill/>
            <a:miter lim="800000"/>
          </a:ln>
        </p:spPr>
        <p:txBody>
          <a:bodyPr wrap="square" lIns="121912" tIns="60956" rIns="121912" bIns="60956">
            <a:spAutoFit/>
          </a:bodyPr>
          <a:lstStyle>
            <a:defPPr>
              <a:defRPr lang="zh-CN"/>
            </a:defPPr>
            <a:lvl1pPr eaLnBrk="0" hangingPunct="0">
              <a:buFont typeface="Arial" panose="020B0604020202020204" pitchFamily="34" charset="0"/>
              <a:buNone/>
              <a:defRPr sz="2400">
                <a:latin typeface="微软雅黑" panose="020B0503020204020204" charset="-122"/>
                <a:ea typeface="微软雅黑" panose="020B0503020204020204" charset="-122"/>
                <a:cs typeface="Times New Roman" panose="02020603050405020304" pitchFamily="18" charset="0"/>
              </a:defRPr>
            </a:lvl1pPr>
          </a:lstStyle>
          <a:p>
            <a:r>
              <a:rPr lang="zh-CN" altLang="en-US" sz="3200" smtClean="0">
                <a:sym typeface="+mn-ea"/>
              </a:rPr>
              <a:t>③拒绝签字</a:t>
            </a:r>
            <a:endParaRPr lang="zh-CN" altLang="en-US" sz="320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7187"/>
                                        </p:tgtEl>
                                        <p:attrNameLst>
                                          <p:attrName>style.visibility</p:attrName>
                                        </p:attrNameLst>
                                      </p:cBhvr>
                                      <p:to>
                                        <p:strVal val="visible"/>
                                      </p:to>
                                    </p:set>
                                    <p:animEffect transition="in" filter="fade">
                                      <p:cBhvr>
                                        <p:cTn id="7" dur="500"/>
                                        <p:tgtEl>
                                          <p:spTgt spid="2097187"/>
                                        </p:tgtEl>
                                      </p:cBhvr>
                                    </p:animEffect>
                                  </p:childTnLst>
                                </p:cTn>
                              </p:par>
                            </p:childTnLst>
                          </p:cTn>
                        </p:par>
                        <p:par>
                          <p:cTn id="8" fill="hold">
                            <p:stCondLst>
                              <p:cond delay="500"/>
                            </p:stCondLst>
                            <p:childTnLst>
                              <p:par>
                                <p:cTn id="9" presetID="22" presetClass="entr" presetSubtype="8" fill="hold" grpId="2"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97189"/>
                                        </p:tgtEl>
                                        <p:attrNameLst>
                                          <p:attrName>style.visibility</p:attrName>
                                        </p:attrNameLst>
                                      </p:cBhvr>
                                      <p:to>
                                        <p:strVal val="visible"/>
                                      </p:to>
                                    </p:set>
                                    <p:animEffect transition="in" filter="fade">
                                      <p:cBhvr>
                                        <p:cTn id="16" dur="500"/>
                                        <p:tgtEl>
                                          <p:spTgt spid="209718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000"/>
                            </p:stCondLst>
                            <p:childTnLst>
                              <p:par>
                                <p:cTn id="22" presetID="22" presetClass="entr" presetSubtype="8" fill="hold" grpId="3"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97188"/>
                                        </p:tgtEl>
                                        <p:attrNameLst>
                                          <p:attrName>style.visibility</p:attrName>
                                        </p:attrNameLst>
                                      </p:cBhvr>
                                      <p:to>
                                        <p:strVal val="visible"/>
                                      </p:to>
                                    </p:set>
                                    <p:animEffect transition="in" filter="fade">
                                      <p:cBhvr>
                                        <p:cTn id="29" dur="500"/>
                                        <p:tgtEl>
                                          <p:spTgt spid="2097188"/>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1500"/>
                            </p:stCondLst>
                            <p:childTnLst>
                              <p:par>
                                <p:cTn id="41" presetID="22" presetClass="entr" presetSubtype="8" fill="hold" grpId="4"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1"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p:bldP spid="18" grpId="2" bldLvl="0" animBg="1"/>
      <p:bldP spid="19" grpId="3" bldLvl="0" animBg="1"/>
      <p:bldP spid="29" grpId="4" bldLvl="0" animBg="1"/>
      <p:bldP spid="7" grpId="0" bldLvl="0" animBg="1"/>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民族有希望——五四运动的历史意义</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006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4</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graphicFrame>
        <p:nvGraphicFramePr>
          <p:cNvPr id="31747" name="Group 3"/>
          <p:cNvGraphicFramePr>
            <a:graphicFrameLocks noGrp="1"/>
          </p:cNvGraphicFramePr>
          <p:nvPr>
            <p:custDataLst>
              <p:tags r:id="rId3"/>
            </p:custDataLst>
          </p:nvPr>
        </p:nvGraphicFramePr>
        <p:xfrm>
          <a:off x="419735" y="1584960"/>
          <a:ext cx="7761605" cy="5012690"/>
        </p:xfrm>
        <a:graphic>
          <a:graphicData uri="http://schemas.openxmlformats.org/drawingml/2006/table">
            <a:tbl>
              <a:tblPr/>
              <a:tblGrid>
                <a:gridCol w="1852295"/>
                <a:gridCol w="2988945"/>
                <a:gridCol w="2920365"/>
              </a:tblGrid>
              <a:tr h="635635">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dirty="0" smtClean="0">
                        <a:ln>
                          <a:noFill/>
                        </a:ln>
                        <a:solidFill>
                          <a:srgbClr val="0000CC"/>
                        </a:solidFill>
                        <a:effectLst>
                          <a:outerShdw blurRad="38100" dist="38100" dir="2700000" algn="tl">
                            <a:srgbClr val="C0C0C0"/>
                          </a:outerShdw>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sz="2800" b="1" i="0" u="none" strike="noStrike" cap="none" normalizeH="0" baseline="0" smtClean="0">
                          <a:ln>
                            <a:noFill/>
                          </a:ln>
                          <a:solidFill>
                            <a:srgbClr val="0000CC"/>
                          </a:solidFill>
                          <a:effectLst>
                            <a:outerShdw blurRad="38100" dist="38100" dir="2700000" algn="tl">
                              <a:srgbClr val="C0C0C0"/>
                            </a:outerShdw>
                          </a:effectLst>
                          <a:latin typeface="楷体" panose="02010609060101010101" charset="-122"/>
                          <a:ea typeface="楷体" panose="02010609060101010101" charset="-122"/>
                        </a:rPr>
                        <a:t> </a:t>
                      </a:r>
                      <a:r>
                        <a:rPr kumimoji="0" lang="zh-CN" altLang="en-US" sz="2800" b="1" i="0" u="none" strike="noStrike" cap="none" normalizeH="0" baseline="0" smtClean="0">
                          <a:ln>
                            <a:noFill/>
                          </a:ln>
                          <a:solidFill>
                            <a:srgbClr val="0000CC"/>
                          </a:solidFill>
                          <a:effectLst/>
                          <a:latin typeface="楷体" panose="02010609060101010101" charset="-122"/>
                          <a:ea typeface="楷体" panose="02010609060101010101" charset="-122"/>
                        </a:rPr>
                        <a:t>第一阶段（爆发）</a:t>
                      </a:r>
                      <a:endParaRPr kumimoji="0" lang="zh-CN" altLang="en-US" sz="2800" b="1"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第二阶段（扩大）</a:t>
                      </a:r>
                      <a:endPar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90880">
                <a:tc>
                  <a:txBody>
                    <a:bodyPr/>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开始时间</a:t>
                      </a:r>
                      <a:endPar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3100">
                <a:tc>
                  <a:txBody>
                    <a:bodyPr/>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中心地点</a:t>
                      </a:r>
                      <a:endPar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8660">
                <a:tc>
                  <a:txBody>
                    <a:bodyPr/>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主力军</a:t>
                      </a:r>
                      <a:endPar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57860">
                <a:tc>
                  <a:txBody>
                    <a:bodyPr/>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斗争口号</a:t>
                      </a:r>
                      <a:endPar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cPr/>
                </a:tc>
              </a:tr>
              <a:tr h="916305">
                <a:tc>
                  <a:txBody>
                    <a:bodyPr/>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斗争方式</a:t>
                      </a:r>
                      <a:endParaRPr kumimoji="0" lang="zh-CN" altLang="en-US" sz="2800" b="1" i="0" u="none" strike="noStrike" cap="none" normalizeH="0" baseline="0" smtClean="0">
                        <a:ln>
                          <a:noFill/>
                        </a:ln>
                        <a:solidFill>
                          <a:srgbClr val="0000CC"/>
                        </a:solidFill>
                        <a:effectLst>
                          <a:outerShdw blurRad="38100" dist="38100" dir="2700000" algn="tl">
                            <a:srgbClr val="C0C0C0"/>
                          </a:outerShdw>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dirty="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30250">
                <a:tc>
                  <a:txBody>
                    <a:bodyPr/>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pPr>
                      <a:r>
                        <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rPr>
                        <a:t>结果</a:t>
                      </a:r>
                      <a:endParaRPr kumimoji="0" lang="zh-CN" altLang="en-US" sz="2800" b="1" i="0" u="none" strike="noStrike" cap="none" normalizeH="0" baseline="0" smtClean="0">
                        <a:ln>
                          <a:noFill/>
                        </a:ln>
                        <a:solidFill>
                          <a:srgbClr val="0000CC"/>
                        </a:solidFill>
                        <a:effectLst/>
                        <a:latin typeface="黑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dirty="0" smtClean="0">
                        <a:ln>
                          <a:noFill/>
                        </a:ln>
                        <a:solidFill>
                          <a:srgbClr val="0000CC"/>
                        </a:solidFill>
                        <a:effectLst/>
                        <a:latin typeface="楷体" panose="02010609060101010101" charset="-122"/>
                        <a:ea typeface="楷体" panose="02010609060101010101"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9488" name="TextBox 10"/>
          <p:cNvSpPr txBox="1"/>
          <p:nvPr/>
        </p:nvSpPr>
        <p:spPr>
          <a:xfrm>
            <a:off x="2496185" y="2356485"/>
            <a:ext cx="2971800" cy="517525"/>
          </a:xfrm>
          <a:prstGeom prst="rect">
            <a:avLst/>
          </a:prstGeom>
          <a:noFill/>
          <a:ln w="9525">
            <a:noFill/>
          </a:ln>
        </p:spPr>
        <p:txBody>
          <a:bodyPr anchor="t">
            <a:spAutoFit/>
            <a:scene3d>
              <a:camera prst="orthographicFront"/>
              <a:lightRig rig="threePt" dir="t"/>
            </a:scene3d>
          </a:bodyPr>
          <a:p>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1919</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年</a:t>
            </a:r>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5</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月</a:t>
            </a:r>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4</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日</a:t>
            </a:r>
            <a:endPar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19489" name="TextBox 11"/>
          <p:cNvSpPr txBox="1"/>
          <p:nvPr/>
        </p:nvSpPr>
        <p:spPr>
          <a:xfrm>
            <a:off x="3220085" y="3037840"/>
            <a:ext cx="1190625" cy="521970"/>
          </a:xfrm>
          <a:prstGeom prst="rect">
            <a:avLst/>
          </a:prstGeom>
          <a:noFill/>
          <a:ln w="9525">
            <a:noFill/>
          </a:ln>
        </p:spPr>
        <p:txBody>
          <a:bodyPr wrap="square" anchor="t">
            <a:spAutoFit/>
          </a:bodyPr>
          <a:p>
            <a:r>
              <a:rPr lang="zh-CN" altLang="en-US" sz="2800" b="1" dirty="0">
                <a:latin typeface="黑体" panose="02010609060101010101" charset="-122"/>
                <a:ea typeface="楷体" panose="02010609060101010101" charset="-122"/>
              </a:rPr>
              <a:t>北京</a:t>
            </a:r>
            <a:endParaRPr lang="zh-CN" altLang="en-US" sz="2800" b="1" dirty="0">
              <a:latin typeface="黑体" panose="02010609060101010101" charset="-122"/>
              <a:ea typeface="楷体" panose="02010609060101010101" charset="-122"/>
            </a:endParaRPr>
          </a:p>
        </p:txBody>
      </p:sp>
      <p:sp>
        <p:nvSpPr>
          <p:cNvPr id="19490" name="TextBox 12"/>
          <p:cNvSpPr txBox="1"/>
          <p:nvPr/>
        </p:nvSpPr>
        <p:spPr>
          <a:xfrm>
            <a:off x="3134360" y="3680460"/>
            <a:ext cx="1495425" cy="521970"/>
          </a:xfrm>
          <a:prstGeom prst="rect">
            <a:avLst/>
          </a:prstGeom>
          <a:noFill/>
          <a:ln w="9525">
            <a:noFill/>
          </a:ln>
        </p:spPr>
        <p:txBody>
          <a:bodyPr wrap="square" anchor="t">
            <a:spAutoFit/>
          </a:bodyPr>
          <a:p>
            <a:r>
              <a:rPr lang="zh-CN" altLang="en-US" sz="2800" b="1" dirty="0">
                <a:latin typeface="黑体" panose="02010609060101010101" charset="-122"/>
                <a:ea typeface="楷体" panose="02010609060101010101" charset="-122"/>
              </a:rPr>
              <a:t>学生</a:t>
            </a:r>
            <a:endParaRPr lang="zh-CN" altLang="en-US" sz="2800" b="1" dirty="0">
              <a:latin typeface="黑体" panose="02010609060101010101" charset="-122"/>
              <a:ea typeface="楷体" panose="02010609060101010101" charset="-122"/>
            </a:endParaRPr>
          </a:p>
        </p:txBody>
      </p:sp>
      <p:sp>
        <p:nvSpPr>
          <p:cNvPr id="19491" name="TextBox 14"/>
          <p:cNvSpPr txBox="1"/>
          <p:nvPr/>
        </p:nvSpPr>
        <p:spPr>
          <a:xfrm>
            <a:off x="2680335" y="4377690"/>
            <a:ext cx="5198110" cy="521970"/>
          </a:xfrm>
          <a:prstGeom prst="rect">
            <a:avLst/>
          </a:prstGeom>
          <a:noFill/>
          <a:ln w="9525">
            <a:noFill/>
          </a:ln>
        </p:spPr>
        <p:txBody>
          <a:bodyPr wrap="square" anchor="t">
            <a:spAutoFit/>
          </a:bodyPr>
          <a:p>
            <a:r>
              <a:rPr lang="en-US" altLang="zh-CN" sz="2800" b="1" dirty="0">
                <a:latin typeface="黑体" panose="02010609060101010101" charset="-122"/>
                <a:ea typeface="楷体" panose="02010609060101010101" charset="-122"/>
              </a:rPr>
              <a:t>“</a:t>
            </a:r>
            <a:r>
              <a:rPr lang="zh-CN" altLang="en-US" sz="2800" b="1" dirty="0">
                <a:latin typeface="黑体" panose="02010609060101010101" charset="-122"/>
                <a:ea typeface="楷体" panose="02010609060101010101" charset="-122"/>
              </a:rPr>
              <a:t>外争主权，内除国贼</a:t>
            </a:r>
            <a:r>
              <a:rPr lang="en-US" altLang="zh-CN" sz="2800" b="1" dirty="0">
                <a:latin typeface="黑体" panose="02010609060101010101" charset="-122"/>
                <a:ea typeface="楷体" panose="02010609060101010101" charset="-122"/>
              </a:rPr>
              <a:t>”</a:t>
            </a:r>
            <a:r>
              <a:rPr lang="zh-CN" altLang="en-US" sz="2800" b="1" dirty="0">
                <a:latin typeface="黑体" panose="02010609060101010101" charset="-122"/>
                <a:ea typeface="楷体" panose="02010609060101010101" charset="-122"/>
              </a:rPr>
              <a:t>等</a:t>
            </a:r>
            <a:endParaRPr lang="zh-CN" altLang="en-US" sz="2800" b="1" dirty="0">
              <a:latin typeface="黑体" panose="02010609060101010101" charset="-122"/>
              <a:ea typeface="楷体" panose="02010609060101010101" charset="-122"/>
            </a:endParaRPr>
          </a:p>
        </p:txBody>
      </p:sp>
      <p:sp>
        <p:nvSpPr>
          <p:cNvPr id="19492" name="TextBox 15"/>
          <p:cNvSpPr txBox="1"/>
          <p:nvPr/>
        </p:nvSpPr>
        <p:spPr>
          <a:xfrm>
            <a:off x="2258695" y="5247005"/>
            <a:ext cx="3523615" cy="521970"/>
          </a:xfrm>
          <a:prstGeom prst="rect">
            <a:avLst/>
          </a:prstGeom>
          <a:noFill/>
          <a:ln w="9525">
            <a:noFill/>
          </a:ln>
        </p:spPr>
        <p:txBody>
          <a:bodyPr wrap="square" anchor="t">
            <a:spAutoFit/>
          </a:bodyPr>
          <a:p>
            <a:r>
              <a:rPr lang="zh-CN" altLang="en-US" sz="2800" b="1" dirty="0">
                <a:latin typeface="黑体" panose="02010609060101010101" charset="-122"/>
                <a:ea typeface="楷体" panose="02010609060101010101" charset="-122"/>
              </a:rPr>
              <a:t>集会、游行、罢课</a:t>
            </a:r>
            <a:endParaRPr lang="zh-CN" altLang="en-US" sz="2800" b="1" dirty="0">
              <a:latin typeface="黑体" panose="02010609060101010101" charset="-122"/>
              <a:ea typeface="楷体" panose="02010609060101010101" charset="-122"/>
            </a:endParaRPr>
          </a:p>
        </p:txBody>
      </p:sp>
      <p:sp>
        <p:nvSpPr>
          <p:cNvPr id="31790" name="TextBox 18"/>
          <p:cNvSpPr txBox="1"/>
          <p:nvPr/>
        </p:nvSpPr>
        <p:spPr>
          <a:xfrm>
            <a:off x="5836285" y="3688080"/>
            <a:ext cx="1886585" cy="521970"/>
          </a:xfrm>
          <a:prstGeom prst="rect">
            <a:avLst/>
          </a:prstGeom>
          <a:noFill/>
          <a:ln w="9525">
            <a:noFill/>
          </a:ln>
        </p:spPr>
        <p:txBody>
          <a:bodyPr wrap="square" anchor="t">
            <a:spAutoFit/>
            <a:scene3d>
              <a:camera prst="orthographicFront"/>
              <a:lightRig rig="threePt" dir="t"/>
            </a:scene3d>
          </a:bodyPr>
          <a:p>
            <a:r>
              <a:rPr lang="zh-CN" altLang="en-US" sz="2800" b="1" dirty="0">
                <a:solidFill>
                  <a:schemeClr val="tx1"/>
                </a:solidFill>
                <a:latin typeface="黑体" panose="02010609060101010101" charset="-122"/>
                <a:ea typeface="楷体" panose="02010609060101010101" charset="-122"/>
              </a:rPr>
              <a:t>工人阶级</a:t>
            </a:r>
            <a:endParaRPr lang="zh-CN" altLang="en-US" sz="2800" b="1" dirty="0">
              <a:solidFill>
                <a:schemeClr val="tx1"/>
              </a:solidFill>
              <a:latin typeface="黑体" panose="02010609060101010101" charset="-122"/>
              <a:ea typeface="楷体" panose="02010609060101010101" charset="-122"/>
            </a:endParaRPr>
          </a:p>
        </p:txBody>
      </p:sp>
      <p:sp>
        <p:nvSpPr>
          <p:cNvPr id="31791" name="TextBox 19"/>
          <p:cNvSpPr txBox="1"/>
          <p:nvPr/>
        </p:nvSpPr>
        <p:spPr>
          <a:xfrm>
            <a:off x="5304790" y="4999990"/>
            <a:ext cx="2971800" cy="953135"/>
          </a:xfrm>
          <a:prstGeom prst="rect">
            <a:avLst/>
          </a:prstGeom>
          <a:noFill/>
          <a:ln w="9525">
            <a:noFill/>
          </a:ln>
        </p:spPr>
        <p:txBody>
          <a:bodyPr anchor="t">
            <a:spAutoFit/>
          </a:bodyPr>
          <a:p>
            <a:r>
              <a:rPr lang="zh-CN" altLang="en-US" sz="2800" b="1" dirty="0">
                <a:latin typeface="黑体" panose="02010609060101010101" charset="-122"/>
                <a:ea typeface="楷体" panose="02010609060101010101" charset="-122"/>
                <a:sym typeface="+mn-ea"/>
              </a:rPr>
              <a:t>学生罢课、</a:t>
            </a:r>
            <a:r>
              <a:rPr lang="zh-CN" altLang="en-US" sz="2800" b="1" dirty="0">
                <a:latin typeface="黑体" panose="02010609060101010101" charset="-122"/>
                <a:ea typeface="楷体" panose="02010609060101010101" charset="-122"/>
              </a:rPr>
              <a:t>工人罢工、商人罢市</a:t>
            </a:r>
            <a:endParaRPr lang="zh-CN" altLang="en-US" sz="2800" b="1" dirty="0">
              <a:latin typeface="黑体" panose="02010609060101010101" charset="-122"/>
              <a:ea typeface="楷体" panose="02010609060101010101" charset="-122"/>
            </a:endParaRPr>
          </a:p>
        </p:txBody>
      </p:sp>
      <p:sp>
        <p:nvSpPr>
          <p:cNvPr id="31792" name="TextBox 21"/>
          <p:cNvSpPr txBox="1"/>
          <p:nvPr/>
        </p:nvSpPr>
        <p:spPr>
          <a:xfrm>
            <a:off x="6102985" y="3037840"/>
            <a:ext cx="1533525" cy="521970"/>
          </a:xfrm>
          <a:prstGeom prst="rect">
            <a:avLst/>
          </a:prstGeom>
          <a:noFill/>
          <a:ln w="9525">
            <a:noFill/>
          </a:ln>
        </p:spPr>
        <p:txBody>
          <a:bodyPr wrap="square" anchor="t">
            <a:spAutoFit/>
            <a:scene3d>
              <a:camera prst="orthographicFront"/>
              <a:lightRig rig="threePt" dir="t"/>
            </a:scene3d>
          </a:bodyPr>
          <a:p>
            <a:pPr algn="l">
              <a:buClrTx/>
              <a:buSzTx/>
              <a:buFontTx/>
            </a:pPr>
            <a:r>
              <a:rPr lang="zh-CN" altLang="en-US" sz="2800" b="1" dirty="0">
                <a:solidFill>
                  <a:schemeClr val="tx1"/>
                </a:solidFill>
                <a:latin typeface="黑体" panose="02010609060101010101" charset="-122"/>
                <a:ea typeface="楷体" panose="02010609060101010101" charset="-122"/>
              </a:rPr>
              <a:t>上海</a:t>
            </a:r>
            <a:endParaRPr lang="zh-CN" altLang="en-US" sz="2800" b="1" dirty="0">
              <a:solidFill>
                <a:schemeClr val="tx1"/>
              </a:solidFill>
              <a:latin typeface="黑体" panose="02010609060101010101" charset="-122"/>
              <a:ea typeface="楷体" panose="02010609060101010101" charset="-122"/>
            </a:endParaRPr>
          </a:p>
        </p:txBody>
      </p:sp>
      <p:sp>
        <p:nvSpPr>
          <p:cNvPr id="3" name="TextBox 15"/>
          <p:cNvSpPr txBox="1"/>
          <p:nvPr/>
        </p:nvSpPr>
        <p:spPr>
          <a:xfrm>
            <a:off x="2543175" y="5981065"/>
            <a:ext cx="2439035" cy="521970"/>
          </a:xfrm>
          <a:prstGeom prst="rect">
            <a:avLst/>
          </a:prstGeom>
          <a:noFill/>
          <a:ln w="9525">
            <a:noFill/>
          </a:ln>
        </p:spPr>
        <p:txBody>
          <a:bodyPr wrap="square" anchor="t">
            <a:spAutoFit/>
          </a:bodyPr>
          <a:p>
            <a:r>
              <a:rPr lang="zh-CN" altLang="en-US" sz="2800" b="1" dirty="0">
                <a:latin typeface="黑体" panose="02010609060101010101" charset="-122"/>
                <a:ea typeface="楷体" panose="02010609060101010101" charset="-122"/>
              </a:rPr>
              <a:t>大批学生被捕</a:t>
            </a:r>
            <a:endParaRPr lang="en-US" altLang="zh-CN" sz="2800" b="1" dirty="0">
              <a:latin typeface="黑体" panose="02010609060101010101" charset="-122"/>
              <a:ea typeface="楷体" panose="02010609060101010101" charset="-122"/>
            </a:endParaRPr>
          </a:p>
        </p:txBody>
      </p:sp>
      <p:sp>
        <p:nvSpPr>
          <p:cNvPr id="7" name="TextBox 19"/>
          <p:cNvSpPr txBox="1"/>
          <p:nvPr/>
        </p:nvSpPr>
        <p:spPr>
          <a:xfrm>
            <a:off x="5571490" y="5981065"/>
            <a:ext cx="2971800" cy="521970"/>
          </a:xfrm>
          <a:prstGeom prst="rect">
            <a:avLst/>
          </a:prstGeom>
          <a:noFill/>
          <a:ln w="9525">
            <a:noFill/>
          </a:ln>
        </p:spPr>
        <p:txBody>
          <a:bodyPr anchor="t">
            <a:spAutoFit/>
          </a:bodyPr>
          <a:p>
            <a:r>
              <a:rPr lang="zh-CN" altLang="en-US" sz="2800" b="1" dirty="0">
                <a:latin typeface="黑体" panose="02010609060101010101" charset="-122"/>
                <a:ea typeface="楷体" panose="02010609060101010101" charset="-122"/>
              </a:rPr>
              <a:t>取得初步胜利</a:t>
            </a:r>
            <a:endParaRPr lang="zh-CN" altLang="en-US" sz="2800" b="1" dirty="0">
              <a:latin typeface="黑体" panose="02010609060101010101" charset="-122"/>
              <a:ea typeface="楷体" panose="02010609060101010101" charset="-122"/>
            </a:endParaRPr>
          </a:p>
        </p:txBody>
      </p:sp>
      <p:sp>
        <p:nvSpPr>
          <p:cNvPr id="6" name="TextBox 10"/>
          <p:cNvSpPr txBox="1"/>
          <p:nvPr/>
        </p:nvSpPr>
        <p:spPr>
          <a:xfrm>
            <a:off x="5518785" y="2353945"/>
            <a:ext cx="2971800" cy="521970"/>
          </a:xfrm>
          <a:prstGeom prst="rect">
            <a:avLst/>
          </a:prstGeom>
          <a:noFill/>
          <a:ln w="9525">
            <a:noFill/>
          </a:ln>
        </p:spPr>
        <p:txBody>
          <a:bodyPr anchor="t">
            <a:spAutoFit/>
            <a:scene3d>
              <a:camera prst="orthographicFront"/>
              <a:lightRig rig="threePt" dir="t"/>
            </a:scene3d>
          </a:bodyPr>
          <a:p>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1919</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年</a:t>
            </a:r>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6</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月</a:t>
            </a:r>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3</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日</a:t>
            </a:r>
            <a:endParaRPr lang="zh-CN" altLang="en-US" sz="28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8" name="文本框 7"/>
          <p:cNvSpPr txBox="1"/>
          <p:nvPr/>
        </p:nvSpPr>
        <p:spPr>
          <a:xfrm>
            <a:off x="1849120" y="873125"/>
            <a:ext cx="5433695" cy="583565"/>
          </a:xfrm>
          <a:prstGeom prst="rect">
            <a:avLst/>
          </a:prstGeom>
          <a:noFill/>
        </p:spPr>
        <p:txBody>
          <a:bodyPr wrap="square" rtlCol="0" anchor="t">
            <a:spAutoFit/>
            <a:scene3d>
              <a:camera prst="orthographicFront"/>
              <a:lightRig rig="threePt" dir="t"/>
            </a:scene3d>
          </a:bodyPr>
          <a:p>
            <a:r>
              <a:rPr lang="zh-CN" altLang="en-US" sz="32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rPr>
              <a:t>五四运动前期与后期对比表</a:t>
            </a:r>
            <a:endParaRPr lang="zh-CN" altLang="en-US" sz="3200" b="1"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endParaRPr>
          </a:p>
        </p:txBody>
      </p:sp>
      <p:sp>
        <p:nvSpPr>
          <p:cNvPr id="9" name="矩形 8"/>
          <p:cNvSpPr/>
          <p:nvPr/>
        </p:nvSpPr>
        <p:spPr>
          <a:xfrm>
            <a:off x="8600440" y="1285240"/>
            <a:ext cx="3428365" cy="5309235"/>
          </a:xfrm>
          <a:prstGeom prst="rect">
            <a:avLst/>
          </a:prstGeom>
        </p:spPr>
        <p:txBody>
          <a:bodyPr wrap="square">
            <a:spAutoFit/>
          </a:bodyPr>
          <a:p>
            <a:pPr>
              <a:lnSpc>
                <a:spcPct val="150000"/>
              </a:lnSpc>
            </a:pPr>
            <a:r>
              <a:rPr lang="zh-CN" altLang="en-US" sz="3200" b="1" dirty="0">
                <a:solidFill>
                  <a:srgbClr val="FF0000"/>
                </a:solidFill>
                <a:effectLst>
                  <a:glow rad="228600">
                    <a:schemeClr val="accent5">
                      <a:satMod val="175000"/>
                      <a:alpha val="40000"/>
                    </a:schemeClr>
                  </a:glow>
                </a:effectLst>
                <a:latin typeface="微软雅黑" panose="020B0503020204020204" charset="-122"/>
                <a:ea typeface="微软雅黑" panose="020B0503020204020204" charset="-122"/>
              </a:rPr>
              <a:t>五四运动性质：</a:t>
            </a:r>
            <a:endParaRPr lang="zh-CN" altLang="en-US" sz="3200" b="1" dirty="0">
              <a:solidFill>
                <a:srgbClr val="FF0000"/>
              </a:solidFill>
              <a:effectLst>
                <a:glow rad="228600">
                  <a:schemeClr val="accent5">
                    <a:satMod val="175000"/>
                    <a:alpha val="40000"/>
                  </a:schemeClr>
                </a:glow>
              </a:effectLst>
              <a:latin typeface="微软雅黑" panose="020B0503020204020204" charset="-122"/>
              <a:ea typeface="微软雅黑" panose="020B0503020204020204" charset="-122"/>
            </a:endParaRPr>
          </a:p>
          <a:p>
            <a:pPr>
              <a:lnSpc>
                <a:spcPct val="130000"/>
              </a:lnSpc>
              <a:spcBef>
                <a:spcPts val="0"/>
              </a:spcBef>
              <a:spcAft>
                <a:spcPts val="0"/>
              </a:spcAft>
            </a:pPr>
            <a:r>
              <a:rPr lang="en-US" altLang="zh-CN" sz="3200" b="1" dirty="0">
                <a:solidFill>
                  <a:schemeClr val="tx1"/>
                </a:solidFill>
                <a:latin typeface="微软雅黑" panose="020B0503020204020204" charset="-122"/>
                <a:ea typeface="微软雅黑" panose="020B0503020204020204" charset="-122"/>
              </a:rPr>
              <a:t>       </a:t>
            </a:r>
            <a:r>
              <a:rPr lang="zh-CN" altLang="en-US" sz="3200" b="1" dirty="0">
                <a:solidFill>
                  <a:schemeClr val="tx1"/>
                </a:solidFill>
                <a:latin typeface="微软雅黑" panose="020B0503020204020204" charset="-122"/>
                <a:ea typeface="微软雅黑" panose="020B0503020204020204" charset="-122"/>
              </a:rPr>
              <a:t>五四运动是一场以先进青年知识分子为先锋、广大人民群众参加的彻底</a:t>
            </a:r>
            <a:r>
              <a:rPr lang="zh-CN" altLang="en-US" sz="3200" b="1" dirty="0">
                <a:solidFill>
                  <a:srgbClr val="FF0000"/>
                </a:solidFill>
                <a:latin typeface="微软雅黑" panose="020B0503020204020204" charset="-122"/>
                <a:ea typeface="微软雅黑" panose="020B0503020204020204" charset="-122"/>
              </a:rPr>
              <a:t>反帝反封建</a:t>
            </a:r>
            <a:r>
              <a:rPr lang="zh-CN" altLang="en-US" sz="3200" b="1" dirty="0">
                <a:solidFill>
                  <a:schemeClr val="tx1"/>
                </a:solidFill>
                <a:latin typeface="微软雅黑" panose="020B0503020204020204" charset="-122"/>
                <a:ea typeface="微软雅黑" panose="020B0503020204020204" charset="-122"/>
              </a:rPr>
              <a:t>的伟大爱国革命运动。</a:t>
            </a:r>
            <a:endParaRPr lang="zh-CN" altLang="en-US" sz="3200" b="1" dirty="0">
              <a:solidFill>
                <a:schemeClr val="tx1"/>
              </a:solidFill>
              <a:latin typeface="微软雅黑" panose="020B0503020204020204" charset="-122"/>
              <a:ea typeface="微软雅黑" panose="020B0503020204020204" charset="-122"/>
            </a:endParaRPr>
          </a:p>
        </p:txBody>
      </p:sp>
      <p:sp>
        <p:nvSpPr>
          <p:cNvPr id="10" name="圆角矩形 9"/>
          <p:cNvSpPr/>
          <p:nvPr/>
        </p:nvSpPr>
        <p:spPr>
          <a:xfrm>
            <a:off x="3111500" y="4351655"/>
            <a:ext cx="1485900" cy="54864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4838065" y="4354830"/>
            <a:ext cx="1494790" cy="5378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88"/>
                                        </p:tgtEl>
                                        <p:attrNameLst>
                                          <p:attrName>style.visibility</p:attrName>
                                        </p:attrNameLst>
                                      </p:cBhvr>
                                      <p:to>
                                        <p:strVal val="visible"/>
                                      </p:to>
                                    </p:set>
                                    <p:animEffect transition="in" filter="fade">
                                      <p:cBhvr>
                                        <p:cTn id="7" dur="500"/>
                                        <p:tgtEl>
                                          <p:spTgt spid="194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89"/>
                                        </p:tgtEl>
                                        <p:attrNameLst>
                                          <p:attrName>style.visibility</p:attrName>
                                        </p:attrNameLst>
                                      </p:cBhvr>
                                      <p:to>
                                        <p:strVal val="visible"/>
                                      </p:to>
                                    </p:set>
                                    <p:animEffect transition="in" filter="fade">
                                      <p:cBhvr>
                                        <p:cTn id="10" dur="500"/>
                                        <p:tgtEl>
                                          <p:spTgt spid="1948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90"/>
                                        </p:tgtEl>
                                        <p:attrNameLst>
                                          <p:attrName>style.visibility</p:attrName>
                                        </p:attrNameLst>
                                      </p:cBhvr>
                                      <p:to>
                                        <p:strVal val="visible"/>
                                      </p:to>
                                    </p:set>
                                    <p:animEffect transition="in" filter="fade">
                                      <p:cBhvr>
                                        <p:cTn id="13" dur="500"/>
                                        <p:tgtEl>
                                          <p:spTgt spid="194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491"/>
                                        </p:tgtEl>
                                        <p:attrNameLst>
                                          <p:attrName>style.visibility</p:attrName>
                                        </p:attrNameLst>
                                      </p:cBhvr>
                                      <p:to>
                                        <p:strVal val="visible"/>
                                      </p:to>
                                    </p:set>
                                    <p:animEffect transition="in" filter="fade">
                                      <p:cBhvr>
                                        <p:cTn id="16" dur="500"/>
                                        <p:tgtEl>
                                          <p:spTgt spid="1949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492"/>
                                        </p:tgtEl>
                                        <p:attrNameLst>
                                          <p:attrName>style.visibility</p:attrName>
                                        </p:attrNameLst>
                                      </p:cBhvr>
                                      <p:to>
                                        <p:strVal val="visible"/>
                                      </p:to>
                                    </p:set>
                                    <p:animEffect transition="in" filter="fade">
                                      <p:cBhvr>
                                        <p:cTn id="19" dur="500"/>
                                        <p:tgtEl>
                                          <p:spTgt spid="1949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790"/>
                                        </p:tgtEl>
                                        <p:attrNameLst>
                                          <p:attrName>style.visibility</p:attrName>
                                        </p:attrNameLst>
                                      </p:cBhvr>
                                      <p:to>
                                        <p:strVal val="visible"/>
                                      </p:to>
                                    </p:set>
                                    <p:animEffect transition="in" filter="fade">
                                      <p:cBhvr>
                                        <p:cTn id="22" dur="500"/>
                                        <p:tgtEl>
                                          <p:spTgt spid="3179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791"/>
                                        </p:tgtEl>
                                        <p:attrNameLst>
                                          <p:attrName>style.visibility</p:attrName>
                                        </p:attrNameLst>
                                      </p:cBhvr>
                                      <p:to>
                                        <p:strVal val="visible"/>
                                      </p:to>
                                    </p:set>
                                    <p:animEffect transition="in" filter="fade">
                                      <p:cBhvr>
                                        <p:cTn id="25" dur="500"/>
                                        <p:tgtEl>
                                          <p:spTgt spid="317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792"/>
                                        </p:tgtEl>
                                        <p:attrNameLst>
                                          <p:attrName>style.visibility</p:attrName>
                                        </p:attrNameLst>
                                      </p:cBhvr>
                                      <p:to>
                                        <p:strVal val="visible"/>
                                      </p:to>
                                    </p:set>
                                    <p:animEffect transition="in" filter="fade">
                                      <p:cBhvr>
                                        <p:cTn id="28" dur="500"/>
                                        <p:tgtEl>
                                          <p:spTgt spid="3179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8" grpId="0"/>
      <p:bldP spid="19489" grpId="0"/>
      <p:bldP spid="19490" grpId="0"/>
      <p:bldP spid="19491" grpId="0"/>
      <p:bldP spid="19492" grpId="0"/>
      <p:bldP spid="31790" grpId="0"/>
      <p:bldP spid="31791" grpId="0"/>
      <p:bldP spid="31792" grpId="0"/>
      <p:bldP spid="3" grpId="0"/>
      <p:bldP spid="6" grpId="0"/>
      <p:bldP spid="7" grpId="0"/>
      <p:bldP spid="9" grpId="0"/>
      <p:bldP spid="10" grpId="0" bldLvl="0" animBg="1"/>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民族有希望——五四运动的历史意义</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006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4</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
        <p:nvSpPr>
          <p:cNvPr id="3" name="文本框 2"/>
          <p:cNvSpPr txBox="1"/>
          <p:nvPr/>
        </p:nvSpPr>
        <p:spPr>
          <a:xfrm>
            <a:off x="690245" y="1670685"/>
            <a:ext cx="11085195" cy="4815840"/>
          </a:xfrm>
          <a:prstGeom prst="rect">
            <a:avLst/>
          </a:prstGeom>
          <a:noFill/>
        </p:spPr>
        <p:txBody>
          <a:bodyPr wrap="square" rtlCol="0" anchor="t">
            <a:spAutoFit/>
          </a:bodyPr>
          <a:p>
            <a:pPr>
              <a:lnSpc>
                <a:spcPct val="120000"/>
              </a:lnSpc>
              <a:spcBef>
                <a:spcPts val="0"/>
              </a:spcBef>
              <a:spcAft>
                <a:spcPts val="0"/>
              </a:spcAft>
              <a:defRPr/>
            </a:pPr>
            <a:r>
              <a:rPr lang="en-US" altLang="zh-CN"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    </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五四运动以彻底反帝反封建的</a:t>
            </a:r>
            <a:r>
              <a:rPr lang="zh-CN" altLang="en-US" sz="3200" b="1"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革命性</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、追求救国强国真理的</a:t>
            </a:r>
            <a:r>
              <a:rPr lang="zh-CN" altLang="en-US" sz="3200" b="1"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进步性</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、各族各界群众积极参与的</a:t>
            </a:r>
            <a:r>
              <a:rPr lang="zh-CN" altLang="en-US" sz="3200" b="1" dirty="0" smtClean="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广泛性</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a:t>
            </a:r>
            <a:r>
              <a:rPr lang="zh-CN" altLang="en-US" sz="3200" b="1" dirty="0" smtClean="0">
                <a:solidFill>
                  <a:srgbClr val="00B05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推动了</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中国社会进步，</a:t>
            </a:r>
            <a:r>
              <a:rPr lang="zh-CN" altLang="en-US" sz="3200" b="1" dirty="0" smtClean="0">
                <a:solidFill>
                  <a:srgbClr val="00B05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促进了</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马克思主义在中国的传播，</a:t>
            </a:r>
            <a:r>
              <a:rPr lang="zh-CN" altLang="en-US" sz="3200" b="1" dirty="0" smtClean="0">
                <a:solidFill>
                  <a:srgbClr val="00B05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促进了</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马克思主义同中国工人运动的结合，为</a:t>
            </a:r>
            <a:r>
              <a:rPr lang="zh-CN" altLang="en-US" sz="3200" dirty="0" smtClean="0">
                <a:solidFill>
                  <a:srgbClr val="FF0000"/>
                </a:solidFill>
                <a:effectLst>
                  <a:glow rad="63500">
                    <a:schemeClr val="accent2">
                      <a:satMod val="175000"/>
                      <a:alpha val="40000"/>
                    </a:schemeClr>
                  </a:glow>
                  <a:outerShdw blurRad="38100" dist="19050" dir="2700000" algn="tl" rotWithShape="0">
                    <a:schemeClr val="dk1">
                      <a:alpha val="40000"/>
                    </a:schemeClr>
                  </a:outerShdw>
                </a:effectLst>
                <a:latin typeface="黑体" panose="02010609060101010101" charset="-122"/>
                <a:ea typeface="黑体" panose="02010609060101010101" charset="-122"/>
                <a:sym typeface="+mn-ea"/>
              </a:rPr>
              <a:t>中国共产党成立</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做了思想上干部上的准备，为新的革命力量、革命文化、革命斗争登上历史舞台创造了条件，是</a:t>
            </a:r>
            <a:r>
              <a:rPr lang="zh-CN" altLang="en-US" sz="3200" dirty="0" smtClean="0">
                <a:solidFill>
                  <a:srgbClr val="FF0000"/>
                </a:solidFill>
                <a:effectLst>
                  <a:glow rad="63500">
                    <a:schemeClr val="accent4">
                      <a:satMod val="175000"/>
                      <a:alpha val="40000"/>
                    </a:schemeClr>
                  </a:glow>
                  <a:outerShdw blurRad="38100" dist="38100" dir="2700000" algn="tl">
                    <a:srgbClr val="000000">
                      <a:alpha val="43137"/>
                    </a:srgbClr>
                  </a:outerShdw>
                </a:effectLst>
                <a:latin typeface="黑体" panose="02010609060101010101" charset="-122"/>
                <a:ea typeface="黑体" panose="02010609060101010101" charset="-122"/>
                <a:sym typeface="+mn-ea"/>
              </a:rPr>
              <a:t>中国旧民主主义革命走向新民主主义革命的转折点</a:t>
            </a:r>
            <a:r>
              <a:rPr lang="zh-CN" altLang="en-US" sz="3200" b="1" dirty="0" smtClean="0">
                <a:solidFill>
                  <a:srgbClr val="0000CC"/>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，在近代以来中华民族追求民族独立和发展进步的历史进程中具有里程碑意义。</a:t>
            </a:r>
            <a:endParaRPr lang="zh-CN" altLang="en-US" sz="3200"/>
          </a:p>
        </p:txBody>
      </p:sp>
      <p:sp>
        <p:nvSpPr>
          <p:cNvPr id="10" name="文本框 2"/>
          <p:cNvSpPr txBox="1"/>
          <p:nvPr/>
        </p:nvSpPr>
        <p:spPr>
          <a:xfrm>
            <a:off x="328295" y="850265"/>
            <a:ext cx="6760845" cy="8299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800" b="1" i="0" u="none" strike="noStrike" kern="0" cap="none" spc="0" normalizeH="0" baseline="0" noProof="0" smtClean="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cs"/>
                <a:sym typeface="+mn-ea"/>
              </a:rPr>
              <a:t>五四运动</a:t>
            </a:r>
            <a:r>
              <a:rPr kumimoji="0" lang="zh-CN" altLang="en-US" sz="4800" b="1" i="0" u="none" strike="noStrike" kern="0" cap="none" spc="0" normalizeH="0" baseline="0" noProof="0" smtClean="0">
                <a:ln w="6600">
                  <a:solidFill>
                    <a:schemeClr val="accent2"/>
                  </a:solidFill>
                  <a:prstDash val="solid"/>
                </a:ln>
                <a:solidFill>
                  <a:srgbClr val="FF0000"/>
                </a:solidFill>
                <a:effectLst>
                  <a:glow rad="139700">
                    <a:schemeClr val="accent4">
                      <a:satMod val="175000"/>
                      <a:alpha val="40000"/>
                    </a:schemeClr>
                  </a:glow>
                  <a:outerShdw dist="38100" dir="2700000" algn="tl" rotWithShape="0">
                    <a:schemeClr val="accent2"/>
                  </a:outerShdw>
                </a:effectLst>
                <a:uLnTx/>
                <a:uFillTx/>
                <a:latin typeface="方正粗黑宋简体" panose="02000000000000000000" charset="-122"/>
                <a:ea typeface="方正粗黑宋简体" panose="02000000000000000000" charset="-122"/>
                <a:cs typeface="+mn-cs"/>
                <a:sym typeface="+mn-ea"/>
              </a:rPr>
              <a:t>历史意义</a:t>
            </a:r>
            <a:r>
              <a:rPr kumimoji="0" lang="zh-CN" altLang="en-US" sz="4800" b="1" i="0" u="none" strike="noStrike" kern="0" cap="none" spc="0" normalizeH="0" baseline="0" noProof="0" smtClean="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cs"/>
                <a:sym typeface="+mn-ea"/>
              </a:rPr>
              <a:t>：</a:t>
            </a:r>
            <a:endParaRPr kumimoji="0" lang="zh-CN" altLang="en-US" sz="4800" b="1" i="0" u="none" strike="noStrike" kern="0" cap="none" spc="0" normalizeH="0" baseline="0" noProof="0" smtClean="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中国共青团团歌 排山倒海气势如虹版，各大院校随便用，各级团组织尽情下载，版权属于全体共青团员。 - 1.团歌完整版(Av23530248,P1)">
            <a:hlinkClick r:id="" action="ppaction://media"/>
          </p:cNvPr>
          <p:cNvPicPr/>
          <p:nvPr>
            <a:videoFile r:link="rId1"/>
            <p:extLst>
              <p:ext uri="{DAA4B4D4-6D71-4841-9C94-3DE7FCFB9230}">
                <p14:media xmlns:p14="http://schemas.microsoft.com/office/powerpoint/2010/main" r:embed="rId2">
                  <p14:trim end="61102.000000"/>
                </p14:media>
              </p:ext>
            </p:extLst>
            <p:custDataLst>
              <p:tags r:id="rId3"/>
            </p:custDataLst>
          </p:nvPr>
        </p:nvPicPr>
        <p:blipFill>
          <a:blip r:embed="rId4"/>
          <a:stretch>
            <a:fillRect/>
          </a:stretch>
        </p:blipFill>
        <p:spPr>
          <a:xfrm>
            <a:off x="-71755" y="0"/>
            <a:ext cx="12263755"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民族有希望——五四运动的历史意义</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006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4</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sp>
        <p:nvSpPr>
          <p:cNvPr id="4" name="Text Box 12"/>
          <p:cNvSpPr txBox="1">
            <a:spLocks noChangeArrowheads="1"/>
          </p:cNvSpPr>
          <p:nvPr/>
        </p:nvSpPr>
        <p:spPr bwMode="auto">
          <a:xfrm>
            <a:off x="2370312" y="2427217"/>
            <a:ext cx="1934988" cy="521970"/>
          </a:xfrm>
          <a:prstGeom prst="rect">
            <a:avLst/>
          </a:prstGeom>
          <a:noFill/>
          <a:ln w="9525">
            <a:noFill/>
            <a:miter lim="800000"/>
          </a:ln>
          <a:effectLst>
            <a:outerShdw dist="17961" dir="2700000" algn="ctr" rotWithShape="0">
              <a:srgbClr val="CC0000"/>
            </a:outerShdw>
          </a:effectLst>
        </p:spPr>
        <p:txBody>
          <a:bodyPr>
            <a:spAutoFit/>
          </a:bodyPr>
          <a:p>
            <a:pPr algn="ctr" eaLnBrk="0" fontAlgn="b" hangingPunct="0">
              <a:spcBef>
                <a:spcPct val="50000"/>
              </a:spcBef>
              <a:buFont typeface="Arial" panose="020B0604020202020204" pitchFamily="34" charset="0"/>
              <a:buNone/>
              <a:defRPr/>
            </a:pPr>
            <a:r>
              <a:rPr lang="en-US" altLang="zh-CN" sz="2800" b="1" dirty="0">
                <a:solidFill>
                  <a:srgbClr val="FF0000"/>
                </a:solidFill>
                <a:latin typeface="+mn-ea"/>
                <a:cs typeface="+mn-ea"/>
              </a:rPr>
              <a:t>1840</a:t>
            </a:r>
            <a:r>
              <a:rPr lang="zh-CN" altLang="en-US" sz="2800" b="1" dirty="0">
                <a:solidFill>
                  <a:srgbClr val="FF0000"/>
                </a:solidFill>
                <a:latin typeface="+mn-ea"/>
                <a:cs typeface="+mn-ea"/>
              </a:rPr>
              <a:t>年</a:t>
            </a:r>
            <a:endParaRPr lang="zh-CN" altLang="en-US" sz="2800" b="1" dirty="0">
              <a:solidFill>
                <a:srgbClr val="FF0000"/>
              </a:solidFill>
              <a:latin typeface="+mn-ea"/>
              <a:cs typeface="+mn-ea"/>
            </a:endParaRPr>
          </a:p>
        </p:txBody>
      </p:sp>
      <p:sp>
        <p:nvSpPr>
          <p:cNvPr id="6" name="Text Box 15"/>
          <p:cNvSpPr txBox="1">
            <a:spLocks noChangeArrowheads="1"/>
          </p:cNvSpPr>
          <p:nvPr/>
        </p:nvSpPr>
        <p:spPr bwMode="auto">
          <a:xfrm>
            <a:off x="2266950" y="2923899"/>
            <a:ext cx="2036830" cy="521970"/>
          </a:xfrm>
          <a:prstGeom prst="rect">
            <a:avLst/>
          </a:prstGeom>
          <a:solidFill>
            <a:srgbClr val="FF0000">
              <a:alpha val="50195"/>
            </a:srgbClr>
          </a:solidFill>
          <a:ln w="9525">
            <a:noFill/>
            <a:miter lim="800000"/>
          </a:ln>
        </p:spPr>
        <p:txBody>
          <a:bodyPr>
            <a:spAutoFit/>
          </a:bodyPr>
          <a:p>
            <a:pPr algn="ctr" eaLnBrk="0" hangingPunct="0">
              <a:spcBef>
                <a:spcPct val="50000"/>
              </a:spcBef>
              <a:buFont typeface="Arial" panose="020B0604020202020204" pitchFamily="34" charset="0"/>
              <a:buNone/>
            </a:pPr>
            <a:r>
              <a:rPr lang="zh-CN" altLang="en-US" sz="2800" b="1">
                <a:solidFill>
                  <a:schemeClr val="bg1"/>
                </a:solidFill>
                <a:latin typeface="+mn-ea"/>
                <a:cs typeface="Times New Roman" panose="02020603050405020304" pitchFamily="18" charset="0"/>
              </a:rPr>
              <a:t>鸦片战争</a:t>
            </a:r>
            <a:endParaRPr lang="zh-CN" altLang="en-US" sz="2800" b="1">
              <a:solidFill>
                <a:schemeClr val="bg1"/>
              </a:solidFill>
              <a:latin typeface="+mn-ea"/>
              <a:cs typeface="Times New Roman" panose="02020603050405020304" pitchFamily="18" charset="0"/>
            </a:endParaRPr>
          </a:p>
        </p:txBody>
      </p:sp>
      <p:sp>
        <p:nvSpPr>
          <p:cNvPr id="7" name="Text Box 16"/>
          <p:cNvSpPr txBox="1">
            <a:spLocks noChangeArrowheads="1"/>
          </p:cNvSpPr>
          <p:nvPr/>
        </p:nvSpPr>
        <p:spPr bwMode="auto">
          <a:xfrm>
            <a:off x="5160726" y="2923317"/>
            <a:ext cx="2048012" cy="521970"/>
          </a:xfrm>
          <a:prstGeom prst="rect">
            <a:avLst/>
          </a:prstGeom>
          <a:solidFill>
            <a:srgbClr val="FF0000">
              <a:alpha val="50195"/>
            </a:srgbClr>
          </a:solidFill>
          <a:ln w="9525">
            <a:noFill/>
            <a:miter lim="800000"/>
          </a:ln>
        </p:spPr>
        <p:txBody>
          <a:bodyPr>
            <a:spAutoFit/>
            <a:scene3d>
              <a:camera prst="orthographicFront"/>
              <a:lightRig rig="threePt" dir="t"/>
            </a:scene3d>
          </a:bodyPr>
          <a:p>
            <a:pPr algn="ctr" eaLnBrk="0" hangingPunct="0">
              <a:spcBef>
                <a:spcPct val="50000"/>
              </a:spcBef>
              <a:buFont typeface="Arial" panose="020B0604020202020204" pitchFamily="34" charset="0"/>
              <a:buNone/>
            </a:pPr>
            <a:r>
              <a:rPr lang="zh-CN" altLang="en-US" sz="2800" b="1">
                <a:solidFill>
                  <a:schemeClr val="tx1"/>
                </a:solidFill>
                <a:effectLst>
                  <a:outerShdw blurRad="38100" dist="19050" dir="2700000" algn="tl" rotWithShape="0">
                    <a:schemeClr val="dk1">
                      <a:alpha val="40000"/>
                    </a:schemeClr>
                  </a:outerShdw>
                </a:effectLst>
                <a:latin typeface="+mn-ea"/>
                <a:cs typeface="Times New Roman" panose="02020603050405020304" pitchFamily="18" charset="0"/>
              </a:rPr>
              <a:t>五四运动</a:t>
            </a:r>
            <a:endParaRPr lang="zh-CN" altLang="en-US" sz="2800" b="1">
              <a:solidFill>
                <a:schemeClr val="tx1"/>
              </a:solidFill>
              <a:effectLst>
                <a:outerShdw blurRad="38100" dist="19050" dir="2700000" algn="tl" rotWithShape="0">
                  <a:schemeClr val="dk1">
                    <a:alpha val="40000"/>
                  </a:schemeClr>
                </a:outerShdw>
              </a:effectLst>
              <a:latin typeface="+mn-ea"/>
              <a:cs typeface="Times New Roman" panose="02020603050405020304" pitchFamily="18" charset="0"/>
            </a:endParaRPr>
          </a:p>
        </p:txBody>
      </p:sp>
      <p:sp>
        <p:nvSpPr>
          <p:cNvPr id="8" name="Text Box 13"/>
          <p:cNvSpPr txBox="1">
            <a:spLocks noChangeArrowheads="1"/>
          </p:cNvSpPr>
          <p:nvPr/>
        </p:nvSpPr>
        <p:spPr bwMode="auto">
          <a:xfrm>
            <a:off x="5100638" y="2446267"/>
            <a:ext cx="2166937" cy="521970"/>
          </a:xfrm>
          <a:prstGeom prst="rect">
            <a:avLst/>
          </a:prstGeom>
          <a:noFill/>
          <a:ln w="9525">
            <a:noFill/>
            <a:miter lim="800000"/>
          </a:ln>
          <a:effectLst>
            <a:outerShdw dist="17961" dir="2700000" algn="ctr" rotWithShape="0">
              <a:srgbClr val="CC0000"/>
            </a:outerShdw>
          </a:effectLst>
        </p:spPr>
        <p:txBody>
          <a:bodyPr>
            <a:spAutoFit/>
          </a:bodyPr>
          <a:p>
            <a:pPr algn="ctr" eaLnBrk="0" fontAlgn="b" hangingPunct="0">
              <a:spcBef>
                <a:spcPct val="50000"/>
              </a:spcBef>
              <a:buFont typeface="Arial" panose="020B0604020202020204" pitchFamily="34" charset="0"/>
              <a:buNone/>
              <a:defRPr/>
            </a:pPr>
            <a:r>
              <a:rPr lang="en-US" altLang="zh-CN" sz="2800" b="1" dirty="0">
                <a:solidFill>
                  <a:srgbClr val="FF0000"/>
                </a:solidFill>
                <a:latin typeface="+mn-ea"/>
                <a:cs typeface="+mn-ea"/>
              </a:rPr>
              <a:t>1919</a:t>
            </a:r>
            <a:r>
              <a:rPr lang="zh-CN" altLang="en-US" sz="2800" b="1" dirty="0">
                <a:solidFill>
                  <a:srgbClr val="FF0000"/>
                </a:solidFill>
                <a:latin typeface="+mn-ea"/>
                <a:cs typeface="+mn-ea"/>
              </a:rPr>
              <a:t>年</a:t>
            </a:r>
            <a:endParaRPr lang="zh-CN" altLang="en-US" sz="2800" b="1" dirty="0">
              <a:solidFill>
                <a:srgbClr val="FF0000"/>
              </a:solidFill>
              <a:latin typeface="+mn-ea"/>
              <a:cs typeface="+mn-ea"/>
            </a:endParaRPr>
          </a:p>
        </p:txBody>
      </p:sp>
      <p:sp>
        <p:nvSpPr>
          <p:cNvPr id="10" name="Text Box 17"/>
          <p:cNvSpPr txBox="1">
            <a:spLocks noChangeArrowheads="1"/>
          </p:cNvSpPr>
          <p:nvPr/>
        </p:nvSpPr>
        <p:spPr bwMode="auto">
          <a:xfrm>
            <a:off x="7770813" y="2924098"/>
            <a:ext cx="2497137" cy="521970"/>
          </a:xfrm>
          <a:prstGeom prst="rect">
            <a:avLst/>
          </a:prstGeom>
          <a:solidFill>
            <a:srgbClr val="FF0000">
              <a:alpha val="50195"/>
            </a:srgbClr>
          </a:solidFill>
          <a:ln w="9525">
            <a:noFill/>
            <a:miter lim="800000"/>
          </a:ln>
        </p:spPr>
        <p:txBody>
          <a:bodyPr>
            <a:spAutoFit/>
          </a:bodyPr>
          <a:p>
            <a:pPr algn="ctr" eaLnBrk="0" hangingPunct="0">
              <a:spcBef>
                <a:spcPct val="50000"/>
              </a:spcBef>
              <a:buFont typeface="Arial" panose="020B0604020202020204" pitchFamily="34" charset="0"/>
              <a:buNone/>
            </a:pPr>
            <a:r>
              <a:rPr lang="zh-CN" altLang="en-US" sz="2800" b="1" dirty="0">
                <a:solidFill>
                  <a:schemeClr val="bg1"/>
                </a:solidFill>
                <a:latin typeface="+mn-ea"/>
                <a:cs typeface="Times New Roman" panose="02020603050405020304" pitchFamily="18" charset="0"/>
              </a:rPr>
              <a:t>新中国成立</a:t>
            </a:r>
            <a:endParaRPr lang="zh-CN" altLang="en-US" sz="2800" b="1" dirty="0">
              <a:solidFill>
                <a:schemeClr val="bg1"/>
              </a:solidFill>
              <a:latin typeface="+mn-ea"/>
              <a:cs typeface="Times New Roman" panose="02020603050405020304" pitchFamily="18" charset="0"/>
            </a:endParaRPr>
          </a:p>
        </p:txBody>
      </p:sp>
      <p:sp>
        <p:nvSpPr>
          <p:cNvPr id="11" name="Text Box 14"/>
          <p:cNvSpPr txBox="1">
            <a:spLocks noChangeArrowheads="1"/>
          </p:cNvSpPr>
          <p:nvPr/>
        </p:nvSpPr>
        <p:spPr bwMode="auto">
          <a:xfrm>
            <a:off x="8024908" y="2447854"/>
            <a:ext cx="1900077" cy="521970"/>
          </a:xfrm>
          <a:prstGeom prst="rect">
            <a:avLst/>
          </a:prstGeom>
          <a:noFill/>
          <a:ln w="9525">
            <a:noFill/>
            <a:miter lim="800000"/>
          </a:ln>
          <a:effectLst>
            <a:outerShdw dist="17961" dir="2700000" algn="ctr" rotWithShape="0">
              <a:srgbClr val="CC0000"/>
            </a:outerShdw>
          </a:effectLst>
        </p:spPr>
        <p:txBody>
          <a:bodyPr>
            <a:spAutoFit/>
          </a:bodyPr>
          <a:p>
            <a:pPr algn="ctr" eaLnBrk="0" fontAlgn="b" hangingPunct="0">
              <a:spcBef>
                <a:spcPct val="50000"/>
              </a:spcBef>
              <a:buFont typeface="Arial" panose="020B0604020202020204" pitchFamily="34" charset="0"/>
              <a:buNone/>
              <a:defRPr/>
            </a:pPr>
            <a:r>
              <a:rPr lang="en-US" altLang="zh-CN" sz="2800" b="1" dirty="0">
                <a:solidFill>
                  <a:srgbClr val="FF0000"/>
                </a:solidFill>
                <a:latin typeface="+mn-ea"/>
                <a:cs typeface="+mn-ea"/>
              </a:rPr>
              <a:t>1949</a:t>
            </a:r>
            <a:r>
              <a:rPr lang="zh-CN" altLang="en-US" sz="2800" b="1" dirty="0">
                <a:solidFill>
                  <a:srgbClr val="FF0000"/>
                </a:solidFill>
                <a:latin typeface="+mn-ea"/>
                <a:cs typeface="+mn-ea"/>
              </a:rPr>
              <a:t>年</a:t>
            </a:r>
            <a:endParaRPr lang="zh-CN" altLang="en-US" sz="2800" b="1" dirty="0">
              <a:solidFill>
                <a:srgbClr val="FF0000"/>
              </a:solidFill>
              <a:latin typeface="+mn-ea"/>
              <a:cs typeface="+mn-ea"/>
            </a:endParaRPr>
          </a:p>
        </p:txBody>
      </p:sp>
      <p:sp>
        <p:nvSpPr>
          <p:cNvPr id="12" name="AutoShape 9"/>
          <p:cNvSpPr/>
          <p:nvPr/>
        </p:nvSpPr>
        <p:spPr bwMode="auto">
          <a:xfrm rot="5400000">
            <a:off x="5820251" y="-693649"/>
            <a:ext cx="465137" cy="5753100"/>
          </a:xfrm>
          <a:prstGeom prst="leftBrace">
            <a:avLst>
              <a:gd name="adj1" fmla="val 29447"/>
              <a:gd name="adj2" fmla="val 50000"/>
            </a:avLst>
          </a:prstGeom>
          <a:noFill/>
          <a:ln w="38100">
            <a:solidFill>
              <a:srgbClr val="000000"/>
            </a:solidFill>
            <a:round/>
          </a:ln>
        </p:spPr>
        <p:txBody>
          <a:bodyPr rot="10800000" vert="eaVert" wrap="none" anchor="ctr"/>
          <a:p>
            <a:endParaRPr lang="zh-CN" altLang="zh-CN">
              <a:solidFill>
                <a:srgbClr val="000000"/>
              </a:solidFill>
              <a:latin typeface="Impact" panose="020B0806030902050204" pitchFamily="34" charset="0"/>
              <a:ea typeface="+mj-ea"/>
            </a:endParaRPr>
          </a:p>
        </p:txBody>
      </p:sp>
      <p:sp>
        <p:nvSpPr>
          <p:cNvPr id="13" name="矩形 12"/>
          <p:cNvSpPr/>
          <p:nvPr/>
        </p:nvSpPr>
        <p:spPr>
          <a:xfrm>
            <a:off x="3195472" y="751046"/>
            <a:ext cx="5715040" cy="1198880"/>
          </a:xfrm>
          <a:prstGeom prst="rect">
            <a:avLst/>
          </a:prstGeom>
          <a:noFill/>
        </p:spPr>
        <p:txBody>
          <a:bodyPr>
            <a:spAutoFit/>
          </a:bodyPr>
          <a:p>
            <a:pPr algn="ctr">
              <a:defRPr/>
            </a:pPr>
            <a:r>
              <a:rPr lang="zh-CN" alt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anose="020B0806030902050204" pitchFamily="34" charset="0"/>
                <a:ea typeface="+mj-ea"/>
              </a:rPr>
              <a:t>中国近代史</a:t>
            </a:r>
            <a:endParaRPr lang="en-US" altLang="zh-C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Impact" panose="020B0806030902050204" pitchFamily="34" charset="0"/>
              <a:ea typeface="+mj-ea"/>
            </a:endParaRPr>
          </a:p>
          <a:p>
            <a:pPr algn="ctr">
              <a:defRPr/>
            </a:pPr>
            <a:r>
              <a:rPr lang="en-US" altLang="zh-CN" sz="36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Impact" panose="020B0806030902050204" pitchFamily="34" charset="0"/>
                <a:ea typeface="+mj-ea"/>
              </a:rPr>
              <a:t>(</a:t>
            </a:r>
            <a:r>
              <a:rPr lang="zh-CN" altLang="en-US" sz="36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Impact" panose="020B0806030902050204" pitchFamily="34" charset="0"/>
                <a:ea typeface="+mj-ea"/>
              </a:rPr>
              <a:t>半殖民地半封建社会</a:t>
            </a:r>
            <a:r>
              <a:rPr lang="en-US" altLang="zh-CN" sz="36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Impact" panose="020B0806030902050204" pitchFamily="34" charset="0"/>
                <a:ea typeface="+mj-ea"/>
              </a:rPr>
              <a:t>)</a:t>
            </a:r>
            <a:endParaRPr lang="zh-CN" altLang="en-US" sz="36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Impact" panose="020B0806030902050204" pitchFamily="34" charset="0"/>
              <a:ea typeface="+mj-ea"/>
            </a:endParaRPr>
          </a:p>
        </p:txBody>
      </p:sp>
      <p:sp>
        <p:nvSpPr>
          <p:cNvPr id="14" name="AutoShape 23"/>
          <p:cNvSpPr/>
          <p:nvPr/>
        </p:nvSpPr>
        <p:spPr bwMode="auto">
          <a:xfrm rot="-5368444">
            <a:off x="4406265" y="2229485"/>
            <a:ext cx="414655" cy="3081020"/>
          </a:xfrm>
          <a:prstGeom prst="leftBrace">
            <a:avLst>
              <a:gd name="adj1" fmla="val 34672"/>
              <a:gd name="adj2" fmla="val 49065"/>
            </a:avLst>
          </a:prstGeom>
          <a:noFill/>
          <a:ln w="50800">
            <a:solidFill>
              <a:schemeClr val="tx1"/>
            </a:solidFill>
            <a:round/>
          </a:ln>
        </p:spPr>
        <p:txBody>
          <a:bodyPr vert="eaVert" wrap="none" anchor="ctr"/>
          <a:p>
            <a:endParaRPr lang="zh-CN" altLang="zh-CN" sz="2800">
              <a:latin typeface="+mn-ea"/>
            </a:endParaRPr>
          </a:p>
        </p:txBody>
      </p:sp>
      <p:sp>
        <p:nvSpPr>
          <p:cNvPr id="16" name="AutoShape 23"/>
          <p:cNvSpPr/>
          <p:nvPr/>
        </p:nvSpPr>
        <p:spPr bwMode="auto">
          <a:xfrm rot="-5368444">
            <a:off x="7415530" y="2375535"/>
            <a:ext cx="412750" cy="2794000"/>
          </a:xfrm>
          <a:prstGeom prst="leftBrace">
            <a:avLst>
              <a:gd name="adj1" fmla="val 29833"/>
              <a:gd name="adj2" fmla="val 49065"/>
            </a:avLst>
          </a:prstGeom>
          <a:noFill/>
          <a:ln w="50800">
            <a:solidFill>
              <a:schemeClr val="tx1"/>
            </a:solidFill>
            <a:round/>
          </a:ln>
        </p:spPr>
        <p:txBody>
          <a:bodyPr vert="eaVert" wrap="none" anchor="ctr"/>
          <a:p>
            <a:endParaRPr lang="zh-CN" altLang="zh-CN" sz="2800">
              <a:latin typeface="+mn-ea"/>
            </a:endParaRPr>
          </a:p>
        </p:txBody>
      </p:sp>
      <p:sp>
        <p:nvSpPr>
          <p:cNvPr id="17" name="Text Box 10"/>
          <p:cNvSpPr txBox="1">
            <a:spLocks noChangeArrowheads="1"/>
          </p:cNvSpPr>
          <p:nvPr/>
        </p:nvSpPr>
        <p:spPr bwMode="auto">
          <a:xfrm>
            <a:off x="2625725" y="4018915"/>
            <a:ext cx="3529965" cy="478155"/>
          </a:xfrm>
          <a:prstGeom prst="rect">
            <a:avLst/>
          </a:prstGeom>
          <a:noFill/>
          <a:ln w="9525">
            <a:noFill/>
            <a:miter lim="800000"/>
          </a:ln>
          <a:effectLst>
            <a:outerShdw dist="17961" dir="2700000" algn="ctr" rotWithShape="0">
              <a:srgbClr val="CC0000"/>
            </a:outerShdw>
          </a:effectLst>
        </p:spPr>
        <p:txBody>
          <a:bodyPr wrap="square">
            <a:spAutoFit/>
          </a:bodyPr>
          <a:p>
            <a:pPr algn="l" eaLnBrk="0" hangingPunct="0">
              <a:lnSpc>
                <a:spcPct val="90000"/>
              </a:lnSpc>
              <a:spcBef>
                <a:spcPct val="50000"/>
              </a:spcBef>
              <a:buFont typeface="Arial" panose="020B0604020202020204" pitchFamily="34" charset="0"/>
              <a:buNone/>
              <a:defRPr/>
            </a:pPr>
            <a:r>
              <a:rPr lang="zh-CN" altLang="en-US" sz="2800" b="1" dirty="0">
                <a:solidFill>
                  <a:srgbClr val="0000FF"/>
                </a:solidFill>
                <a:latin typeface="+mn-ea"/>
                <a:cs typeface="Times New Roman" panose="02020603050405020304" pitchFamily="18" charset="0"/>
              </a:rPr>
              <a:t>旧民主主义革命时期</a:t>
            </a:r>
            <a:endParaRPr lang="zh-CN" altLang="en-US" sz="2800" b="1" dirty="0">
              <a:solidFill>
                <a:srgbClr val="0000FF"/>
              </a:solidFill>
              <a:latin typeface="+mn-ea"/>
              <a:cs typeface="Times New Roman" panose="02020603050405020304" pitchFamily="18" charset="0"/>
            </a:endParaRPr>
          </a:p>
        </p:txBody>
      </p:sp>
      <p:sp>
        <p:nvSpPr>
          <p:cNvPr id="18" name="Text Box 11"/>
          <p:cNvSpPr txBox="1">
            <a:spLocks noChangeArrowheads="1"/>
          </p:cNvSpPr>
          <p:nvPr/>
        </p:nvSpPr>
        <p:spPr bwMode="auto">
          <a:xfrm>
            <a:off x="6139815" y="4018915"/>
            <a:ext cx="3848735" cy="435610"/>
          </a:xfrm>
          <a:prstGeom prst="rect">
            <a:avLst/>
          </a:prstGeom>
          <a:noFill/>
          <a:ln w="9525">
            <a:noFill/>
            <a:miter lim="800000"/>
          </a:ln>
          <a:effectLst>
            <a:outerShdw dist="17961" dir="2700000" algn="ctr" rotWithShape="0">
              <a:srgbClr val="CC0000"/>
            </a:outerShdw>
          </a:effectLst>
        </p:spPr>
        <p:txBody>
          <a:bodyPr wrap="square">
            <a:spAutoFit/>
          </a:bodyPr>
          <a:p>
            <a:pPr algn="ctr" eaLnBrk="0" hangingPunct="0">
              <a:lnSpc>
                <a:spcPct val="80000"/>
              </a:lnSpc>
              <a:spcBef>
                <a:spcPct val="50000"/>
              </a:spcBef>
              <a:buFont typeface="Arial" panose="020B0604020202020204" pitchFamily="34" charset="0"/>
              <a:buNone/>
              <a:defRPr/>
            </a:pPr>
            <a:r>
              <a:rPr lang="zh-CN" altLang="en-US" sz="2800" b="1" dirty="0">
                <a:solidFill>
                  <a:srgbClr val="FF0000"/>
                </a:solidFill>
                <a:latin typeface="+mn-ea"/>
                <a:cs typeface="Times New Roman" panose="02020603050405020304" pitchFamily="18" charset="0"/>
              </a:rPr>
              <a:t>新</a:t>
            </a:r>
            <a:r>
              <a:rPr lang="zh-CN" altLang="en-US" sz="2800" b="1" dirty="0">
                <a:solidFill>
                  <a:srgbClr val="0000FF"/>
                </a:solidFill>
                <a:latin typeface="+mn-ea"/>
                <a:cs typeface="Times New Roman" panose="02020603050405020304" pitchFamily="18" charset="0"/>
              </a:rPr>
              <a:t>民主主义革命时期</a:t>
            </a:r>
            <a:endParaRPr lang="zh-CN" altLang="en-US" sz="2800" b="1" dirty="0">
              <a:solidFill>
                <a:srgbClr val="0000FF"/>
              </a:solidFill>
              <a:latin typeface="+mn-ea"/>
              <a:cs typeface="Times New Roman" panose="02020603050405020304" pitchFamily="18" charset="0"/>
            </a:endParaRPr>
          </a:p>
        </p:txBody>
      </p:sp>
      <p:graphicFrame>
        <p:nvGraphicFramePr>
          <p:cNvPr id="9" name="表格 8"/>
          <p:cNvGraphicFramePr>
            <a:graphicFrameLocks noGrp="1"/>
          </p:cNvGraphicFramePr>
          <p:nvPr>
            <p:custDataLst>
              <p:tags r:id="rId2"/>
            </p:custDataLst>
          </p:nvPr>
        </p:nvGraphicFramePr>
        <p:xfrm>
          <a:off x="487045" y="4605655"/>
          <a:ext cx="11217275" cy="2110740"/>
        </p:xfrm>
        <a:graphic>
          <a:graphicData uri="http://schemas.openxmlformats.org/drawingml/2006/table">
            <a:tbl>
              <a:tblPr/>
              <a:tblGrid>
                <a:gridCol w="2692400"/>
                <a:gridCol w="2392045"/>
                <a:gridCol w="2032000"/>
                <a:gridCol w="1822450"/>
                <a:gridCol w="2278380"/>
              </a:tblGrid>
              <a:tr h="540385">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chemeClr val="tx1"/>
                          </a:solidFill>
                          <a:effectLst/>
                          <a:latin typeface="+mn-ea"/>
                        </a:rPr>
                        <a:t>名称</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chemeClr val="tx1"/>
                          </a:solidFill>
                          <a:effectLst/>
                          <a:latin typeface="+mn-ea"/>
                        </a:rPr>
                        <a:t>任务</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chemeClr val="tx1"/>
                          </a:solidFill>
                          <a:effectLst/>
                          <a:latin typeface="+mn-ea"/>
                        </a:rPr>
                        <a:t>领导阶级</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chemeClr val="tx1"/>
                          </a:solidFill>
                          <a:effectLst/>
                          <a:latin typeface="+mn-ea"/>
                        </a:rPr>
                        <a:t>方向</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chemeClr val="tx1"/>
                          </a:solidFill>
                          <a:effectLst/>
                          <a:latin typeface="+mn-ea"/>
                        </a:rPr>
                        <a:t>指导思想</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5650">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rgbClr val="FF0066"/>
                          </a:solidFill>
                          <a:effectLst/>
                          <a:latin typeface="+mn-ea"/>
                        </a:rPr>
                        <a:t>旧</a:t>
                      </a:r>
                      <a:r>
                        <a:rPr kumimoji="0" lang="zh-CN" altLang="en-US" sz="2800" b="0" i="0" u="none" strike="noStrike" cap="none" normalizeH="0" baseline="0">
                          <a:ln>
                            <a:noFill/>
                          </a:ln>
                          <a:solidFill>
                            <a:schemeClr val="tx1"/>
                          </a:solidFill>
                          <a:effectLst/>
                          <a:latin typeface="+mn-ea"/>
                        </a:rPr>
                        <a:t>民主主义革命</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14705">
                <a:tc>
                  <a:txBody>
                    <a:bodyPr/>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0" i="0" u="none" strike="noStrike" cap="none" normalizeH="0" baseline="0">
                          <a:ln>
                            <a:noFill/>
                          </a:ln>
                          <a:solidFill>
                            <a:srgbClr val="FF0066"/>
                          </a:solidFill>
                          <a:effectLst/>
                          <a:latin typeface="+mn-ea"/>
                        </a:rPr>
                        <a:t>新</a:t>
                      </a:r>
                      <a:r>
                        <a:rPr kumimoji="0" lang="zh-CN" altLang="en-US" sz="2800" b="0" i="0" u="none" strike="noStrike" cap="none" normalizeH="0" baseline="0">
                          <a:ln>
                            <a:noFill/>
                          </a:ln>
                          <a:solidFill>
                            <a:schemeClr val="tx1"/>
                          </a:solidFill>
                          <a:effectLst/>
                          <a:latin typeface="+mn-ea"/>
                        </a:rPr>
                        <a:t>民主主义革命</a:t>
                      </a: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a:ln>
                          <a:noFill/>
                        </a:ln>
                        <a:solidFill>
                          <a:schemeClr val="tx1"/>
                        </a:solidFill>
                        <a:effectLst/>
                        <a:latin typeface="+mn-ea"/>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0" i="0" u="none" strike="noStrike" cap="none" normalizeH="0" baseline="0" dirty="0">
                        <a:ln>
                          <a:noFill/>
                        </a:ln>
                        <a:solidFill>
                          <a:schemeClr val="tx1"/>
                        </a:solidFill>
                        <a:effectLst/>
                        <a:latin typeface="+mn-ea"/>
                      </a:endParaRPr>
                    </a:p>
                  </a:txBody>
                  <a:tcPr marL="68580" marR="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 name="矩形 14"/>
          <p:cNvSpPr/>
          <p:nvPr/>
        </p:nvSpPr>
        <p:spPr>
          <a:xfrm>
            <a:off x="3175000" y="4975860"/>
            <a:ext cx="2423160" cy="1171575"/>
          </a:xfrm>
          <a:prstGeom prst="rect">
            <a:avLst/>
          </a:prstGeom>
          <a:noFill/>
          <a:ln w="9525">
            <a:noFill/>
          </a:ln>
        </p:spPr>
        <p:txBody>
          <a:bodyPr wrap="none" anchor="ctr"/>
          <a:p>
            <a:pPr algn="ctr">
              <a:defRPr/>
            </a:pPr>
            <a:r>
              <a:rPr lang="zh-CN" altLang="en-US" sz="2800" noProof="1">
                <a:solidFill>
                  <a:srgbClr val="0000FF"/>
                </a:solidFill>
                <a:effectLst>
                  <a:outerShdw blurRad="38100" dist="38100" dir="2700000">
                    <a:srgbClr val="C0C0C0"/>
                  </a:outerShdw>
                </a:effectLst>
                <a:latin typeface="+mn-ea"/>
              </a:rPr>
              <a:t>反帝反封建</a:t>
            </a:r>
            <a:endParaRPr lang="zh-CN" altLang="en-US" sz="2800" noProof="1">
              <a:solidFill>
                <a:srgbClr val="0000FF"/>
              </a:solidFill>
              <a:effectLst>
                <a:outerShdw blurRad="38100" dist="38100" dir="2700000">
                  <a:srgbClr val="C0C0C0"/>
                </a:outerShdw>
              </a:effectLst>
              <a:latin typeface="+mn-ea"/>
            </a:endParaRPr>
          </a:p>
        </p:txBody>
      </p:sp>
      <p:sp>
        <p:nvSpPr>
          <p:cNvPr id="19" name="矩形 18"/>
          <p:cNvSpPr/>
          <p:nvPr/>
        </p:nvSpPr>
        <p:spPr>
          <a:xfrm>
            <a:off x="3370580" y="5809615"/>
            <a:ext cx="2031365" cy="1071880"/>
          </a:xfrm>
          <a:prstGeom prst="rect">
            <a:avLst/>
          </a:prstGeom>
          <a:noFill/>
          <a:ln w="9525">
            <a:noFill/>
          </a:ln>
        </p:spPr>
        <p:txBody>
          <a:bodyPr wrap="none" anchor="ctr"/>
          <a:p>
            <a:pPr algn="ctr">
              <a:defRPr/>
            </a:pPr>
            <a:r>
              <a:rPr lang="zh-CN" altLang="en-US" sz="2800" noProof="1">
                <a:solidFill>
                  <a:srgbClr val="FF0000"/>
                </a:solidFill>
                <a:effectLst>
                  <a:outerShdw blurRad="38100" dist="38100" dir="2700000">
                    <a:srgbClr val="C0C0C0"/>
                  </a:outerShdw>
                </a:effectLst>
                <a:latin typeface="+mn-ea"/>
              </a:rPr>
              <a:t>反帝反封建</a:t>
            </a:r>
            <a:endParaRPr lang="zh-CN" altLang="en-US" sz="2800" noProof="1">
              <a:solidFill>
                <a:srgbClr val="FF0000"/>
              </a:solidFill>
              <a:effectLst>
                <a:outerShdw blurRad="38100" dist="38100" dir="2700000">
                  <a:srgbClr val="C0C0C0"/>
                </a:outerShdw>
              </a:effectLst>
              <a:latin typeface="+mn-ea"/>
            </a:endParaRPr>
          </a:p>
        </p:txBody>
      </p:sp>
      <p:sp>
        <p:nvSpPr>
          <p:cNvPr id="20" name="矩形 19"/>
          <p:cNvSpPr/>
          <p:nvPr/>
        </p:nvSpPr>
        <p:spPr>
          <a:xfrm>
            <a:off x="5984874" y="5275898"/>
            <a:ext cx="1314450" cy="566737"/>
          </a:xfrm>
          <a:prstGeom prst="rect">
            <a:avLst/>
          </a:prstGeom>
          <a:noFill/>
          <a:ln w="9525">
            <a:noFill/>
          </a:ln>
        </p:spPr>
        <p:txBody>
          <a:bodyPr wrap="none" anchor="ctr"/>
          <a:p>
            <a:pPr algn="ctr">
              <a:defRPr/>
            </a:pPr>
            <a:r>
              <a:rPr lang="zh-CN" altLang="en-US" sz="2800" noProof="1">
                <a:solidFill>
                  <a:srgbClr val="0000FF"/>
                </a:solidFill>
                <a:effectLst>
                  <a:outerShdw blurRad="38100" dist="38100" dir="2700000">
                    <a:srgbClr val="C0C0C0"/>
                  </a:outerShdw>
                </a:effectLst>
                <a:latin typeface="+mn-ea"/>
              </a:rPr>
              <a:t>资产阶级</a:t>
            </a:r>
            <a:endParaRPr lang="zh-CN" altLang="en-US" sz="2800" noProof="1">
              <a:solidFill>
                <a:srgbClr val="0000FF"/>
              </a:solidFill>
              <a:effectLst>
                <a:outerShdw blurRad="38100" dist="38100" dir="2700000">
                  <a:srgbClr val="C0C0C0"/>
                </a:outerShdw>
              </a:effectLst>
              <a:latin typeface="+mn-ea"/>
            </a:endParaRPr>
          </a:p>
        </p:txBody>
      </p:sp>
      <p:sp>
        <p:nvSpPr>
          <p:cNvPr id="21" name="矩形 20"/>
          <p:cNvSpPr/>
          <p:nvPr/>
        </p:nvSpPr>
        <p:spPr>
          <a:xfrm>
            <a:off x="7542212" y="5225098"/>
            <a:ext cx="1866900" cy="709612"/>
          </a:xfrm>
          <a:prstGeom prst="rect">
            <a:avLst/>
          </a:prstGeom>
          <a:noFill/>
          <a:ln w="9525">
            <a:noFill/>
          </a:ln>
        </p:spPr>
        <p:txBody>
          <a:bodyPr wrap="none" anchor="ctr"/>
          <a:p>
            <a:pPr algn="ctr">
              <a:defRPr/>
            </a:pPr>
            <a:r>
              <a:rPr lang="zh-CN" altLang="en-US" sz="2800" noProof="1">
                <a:solidFill>
                  <a:srgbClr val="0000FF"/>
                </a:solidFill>
                <a:effectLst>
                  <a:outerShdw blurRad="38100" dist="38100" dir="2700000">
                    <a:srgbClr val="C0C0C0"/>
                  </a:outerShdw>
                </a:effectLst>
                <a:latin typeface="+mn-ea"/>
              </a:rPr>
              <a:t>资本主义</a:t>
            </a:r>
            <a:endParaRPr lang="zh-CN" altLang="en-US" sz="2800" noProof="1">
              <a:solidFill>
                <a:srgbClr val="0000FF"/>
              </a:solidFill>
              <a:effectLst>
                <a:outerShdw blurRad="38100" dist="38100" dir="2700000">
                  <a:srgbClr val="C0C0C0"/>
                </a:outerShdw>
              </a:effectLst>
              <a:latin typeface="+mn-ea"/>
            </a:endParaRPr>
          </a:p>
        </p:txBody>
      </p:sp>
      <p:sp>
        <p:nvSpPr>
          <p:cNvPr id="22" name="矩形 21"/>
          <p:cNvSpPr/>
          <p:nvPr/>
        </p:nvSpPr>
        <p:spPr>
          <a:xfrm>
            <a:off x="7684135" y="6002655"/>
            <a:ext cx="1738630" cy="642620"/>
          </a:xfrm>
          <a:prstGeom prst="rect">
            <a:avLst/>
          </a:prstGeom>
          <a:noFill/>
          <a:ln w="9525">
            <a:noFill/>
          </a:ln>
        </p:spPr>
        <p:txBody>
          <a:bodyPr wrap="none" anchor="ctr"/>
          <a:p>
            <a:pPr algn="ctr">
              <a:defRPr/>
            </a:pPr>
            <a:r>
              <a:rPr lang="zh-CN" altLang="en-US" sz="2800" noProof="1">
                <a:solidFill>
                  <a:srgbClr val="FF0000"/>
                </a:solidFill>
                <a:effectLst>
                  <a:outerShdw blurRad="38100" dist="38100" dir="2700000">
                    <a:srgbClr val="C0C0C0"/>
                  </a:outerShdw>
                </a:effectLst>
                <a:latin typeface="+mn-ea"/>
              </a:rPr>
              <a:t>社会主义</a:t>
            </a:r>
            <a:endParaRPr lang="zh-CN" altLang="en-US" sz="2800" noProof="1">
              <a:solidFill>
                <a:srgbClr val="FF0000"/>
              </a:solidFill>
              <a:effectLst>
                <a:outerShdw blurRad="38100" dist="38100" dir="2700000">
                  <a:srgbClr val="C0C0C0"/>
                </a:outerShdw>
              </a:effectLst>
              <a:latin typeface="+mn-ea"/>
            </a:endParaRPr>
          </a:p>
        </p:txBody>
      </p:sp>
      <p:sp>
        <p:nvSpPr>
          <p:cNvPr id="23" name="矩形 22"/>
          <p:cNvSpPr/>
          <p:nvPr/>
        </p:nvSpPr>
        <p:spPr>
          <a:xfrm>
            <a:off x="9845674" y="5294630"/>
            <a:ext cx="1476375" cy="571500"/>
          </a:xfrm>
          <a:prstGeom prst="rect">
            <a:avLst/>
          </a:prstGeom>
          <a:noFill/>
          <a:ln w="9525">
            <a:noFill/>
          </a:ln>
        </p:spPr>
        <p:txBody>
          <a:bodyPr wrap="none" anchor="ctr"/>
          <a:p>
            <a:pPr algn="ctr">
              <a:defRPr/>
            </a:pPr>
            <a:r>
              <a:rPr lang="zh-CN" altLang="en-US" sz="2800" noProof="1">
                <a:solidFill>
                  <a:srgbClr val="0000FF"/>
                </a:solidFill>
                <a:effectLst>
                  <a:outerShdw blurRad="38100" dist="38100" dir="2700000">
                    <a:srgbClr val="C0C0C0"/>
                  </a:outerShdw>
                </a:effectLst>
                <a:latin typeface="+mn-ea"/>
              </a:rPr>
              <a:t>三民主义</a:t>
            </a:r>
            <a:endParaRPr lang="zh-CN" altLang="en-US" sz="2800" noProof="1">
              <a:solidFill>
                <a:srgbClr val="0000FF"/>
              </a:solidFill>
              <a:effectLst>
                <a:outerShdw blurRad="38100" dist="38100" dir="2700000">
                  <a:srgbClr val="C0C0C0"/>
                </a:outerShdw>
              </a:effectLst>
              <a:latin typeface="+mn-ea"/>
            </a:endParaRPr>
          </a:p>
        </p:txBody>
      </p:sp>
      <p:sp>
        <p:nvSpPr>
          <p:cNvPr id="24" name="矩形 23"/>
          <p:cNvSpPr/>
          <p:nvPr/>
        </p:nvSpPr>
        <p:spPr>
          <a:xfrm>
            <a:off x="9549765" y="5765800"/>
            <a:ext cx="2197735" cy="1095375"/>
          </a:xfrm>
          <a:prstGeom prst="rect">
            <a:avLst/>
          </a:prstGeom>
          <a:noFill/>
          <a:ln w="9525">
            <a:noFill/>
          </a:ln>
        </p:spPr>
        <p:txBody>
          <a:bodyPr wrap="none" anchor="ctr"/>
          <a:p>
            <a:pPr algn="ctr">
              <a:defRPr/>
            </a:pPr>
            <a:r>
              <a:rPr lang="zh-CN" altLang="en-US" sz="2800" noProof="1">
                <a:solidFill>
                  <a:srgbClr val="FF0000"/>
                </a:solidFill>
                <a:effectLst>
                  <a:outerShdw blurRad="38100" dist="38100" dir="2700000">
                    <a:srgbClr val="C0C0C0"/>
                  </a:outerShdw>
                </a:effectLst>
                <a:latin typeface="+mn-ea"/>
              </a:rPr>
              <a:t>马克思主义</a:t>
            </a:r>
            <a:endParaRPr lang="zh-CN" altLang="en-US" sz="2800" noProof="1">
              <a:solidFill>
                <a:srgbClr val="FF0000"/>
              </a:solidFill>
              <a:effectLst>
                <a:outerShdw blurRad="38100" dist="38100" dir="2700000">
                  <a:srgbClr val="C0C0C0"/>
                </a:outerShdw>
              </a:effectLst>
              <a:latin typeface="+mn-ea"/>
            </a:endParaRPr>
          </a:p>
        </p:txBody>
      </p:sp>
      <p:sp>
        <p:nvSpPr>
          <p:cNvPr id="26" name="矩形 25"/>
          <p:cNvSpPr/>
          <p:nvPr/>
        </p:nvSpPr>
        <p:spPr>
          <a:xfrm>
            <a:off x="5667375" y="5949315"/>
            <a:ext cx="1937385" cy="774065"/>
          </a:xfrm>
          <a:prstGeom prst="rect">
            <a:avLst/>
          </a:prstGeom>
          <a:noFill/>
          <a:ln w="9525">
            <a:noFill/>
          </a:ln>
        </p:spPr>
        <p:txBody>
          <a:bodyPr wrap="none" anchor="ctr"/>
          <a:p>
            <a:pPr algn="ctr">
              <a:defRPr/>
            </a:pPr>
            <a:r>
              <a:rPr lang="zh-CN" altLang="en-US" sz="2800" noProof="1">
                <a:solidFill>
                  <a:srgbClr val="FF0000"/>
                </a:solidFill>
                <a:effectLst>
                  <a:outerShdw blurRad="38100" dist="38100" dir="2700000">
                    <a:srgbClr val="C0C0C0"/>
                  </a:outerShdw>
                </a:effectLst>
                <a:latin typeface="+mn-ea"/>
              </a:rPr>
              <a:t>无产阶级</a:t>
            </a:r>
            <a:endParaRPr lang="zh-CN" altLang="en-US" sz="2800" noProof="1">
              <a:solidFill>
                <a:srgbClr val="FF0000"/>
              </a:solidFill>
              <a:effectLst>
                <a:outerShdw blurRad="38100" dist="38100" dir="2700000">
                  <a:srgbClr val="C0C0C0"/>
                </a:outerShdw>
              </a:effectLst>
              <a:latin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6" grpId="0" bldLvl="0" animBg="1"/>
      <p:bldP spid="17" grpId="0" bldLvl="0" animBg="1"/>
      <p:bldP spid="18" grpId="0" bldLvl="0" animBg="1"/>
      <p:bldP spid="15" grpId="0"/>
      <p:bldP spid="19" grpId="0"/>
      <p:bldP spid="20" grpId="0"/>
      <p:bldP spid="21" grpId="0"/>
      <p:bldP spid="22" grpId="0"/>
      <p:bldP spid="23" grpId="0"/>
      <p:bldP spid="24" grpId="0"/>
      <p:bldP spid="26" grpId="0"/>
      <p:bldP spid="8"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民族有希望——五四运动的历史意义</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0068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4</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grpSp>
        <p:nvGrpSpPr>
          <p:cNvPr id="6" name="组合 5"/>
          <p:cNvGrpSpPr/>
          <p:nvPr/>
        </p:nvGrpSpPr>
        <p:grpSpPr>
          <a:xfrm>
            <a:off x="690245" y="720090"/>
            <a:ext cx="6170930" cy="1134110"/>
            <a:chOff x="1087" y="1134"/>
            <a:chExt cx="9718" cy="1786"/>
          </a:xfrm>
        </p:grpSpPr>
        <p:pic>
          <p:nvPicPr>
            <p:cNvPr id="24579" name="图片 3"/>
            <p:cNvPicPr>
              <a:picLocks noChangeAspect="1"/>
            </p:cNvPicPr>
            <p:nvPr/>
          </p:nvPicPr>
          <p:blipFill>
            <a:blip r:embed="rId3">
              <a:clrChange>
                <a:clrFrom>
                  <a:srgbClr val="FBFBFB"/>
                </a:clrFrom>
                <a:clrTo>
                  <a:srgbClr val="FBFBFB">
                    <a:alpha val="0"/>
                  </a:srgbClr>
                </a:clrTo>
              </a:clrChange>
            </a:blip>
            <a:stretch>
              <a:fillRect/>
            </a:stretch>
          </p:blipFill>
          <p:spPr>
            <a:xfrm>
              <a:off x="8865" y="1134"/>
              <a:ext cx="1941" cy="1786"/>
            </a:xfrm>
            <a:prstGeom prst="rect">
              <a:avLst/>
            </a:prstGeom>
            <a:noFill/>
            <a:ln w="9525">
              <a:noFill/>
            </a:ln>
            <a:effectLst>
              <a:softEdge rad="63500"/>
            </a:effectLst>
          </p:spPr>
        </p:pic>
        <p:sp>
          <p:nvSpPr>
            <p:cNvPr id="10" name="文本框 2"/>
            <p:cNvSpPr txBox="1"/>
            <p:nvPr/>
          </p:nvSpPr>
          <p:spPr>
            <a:xfrm>
              <a:off x="1087" y="1459"/>
              <a:ext cx="8822" cy="130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800" b="1" i="0" u="none" strike="noStrike" kern="0" cap="none" spc="0" normalizeH="0" baseline="0" noProof="0" smtClean="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cs"/>
                  <a:sym typeface="+mn-ea"/>
                </a:rPr>
                <a:t>什么是</a:t>
              </a:r>
              <a:r>
                <a:rPr kumimoji="0" lang="zh-CN" altLang="en-US" sz="4800" b="1" i="0" u="none" strike="noStrike" kern="0" cap="none" spc="0" normalizeH="0" baseline="0" noProof="0" smtClean="0">
                  <a:ln w="6600">
                    <a:solidFill>
                      <a:schemeClr val="accent2"/>
                    </a:solidFill>
                    <a:prstDash val="solid"/>
                  </a:ln>
                  <a:solidFill>
                    <a:srgbClr val="FF0000"/>
                  </a:solidFill>
                  <a:effectLst>
                    <a:glow rad="139700">
                      <a:schemeClr val="accent4">
                        <a:satMod val="175000"/>
                        <a:alpha val="40000"/>
                      </a:schemeClr>
                    </a:glow>
                    <a:outerShdw dist="38100" dir="2700000" algn="tl" rotWithShape="0">
                      <a:schemeClr val="accent2"/>
                    </a:outerShdw>
                  </a:effectLst>
                  <a:uLnTx/>
                  <a:uFillTx/>
                  <a:latin typeface="方正粗黑宋简体" panose="02000000000000000000" charset="-122"/>
                  <a:ea typeface="方正粗黑宋简体" panose="02000000000000000000" charset="-122"/>
                  <a:cs typeface="+mn-cs"/>
                  <a:sym typeface="+mn-ea"/>
                </a:rPr>
                <a:t>五四精神</a:t>
              </a:r>
              <a:r>
                <a:rPr kumimoji="0" lang="zh-CN" altLang="en-US" sz="4800" b="1" i="0" u="none" strike="noStrike" kern="0" cap="none" spc="0" normalizeH="0" baseline="0" noProof="0" smtClean="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cs"/>
                  <a:sym typeface="+mn-ea"/>
                </a:rPr>
                <a:t>？</a:t>
              </a:r>
              <a:endParaRPr kumimoji="0" lang="zh-CN" altLang="en-US" sz="4800" b="1" i="0" u="none" strike="noStrike" kern="0" cap="none" spc="0" normalizeH="0" baseline="0" noProof="0" smtClean="0">
                <a:solidFill>
                  <a:schemeClr val="tx1"/>
                </a:solidFill>
                <a:effectLst>
                  <a:outerShdw blurRad="38100" dist="19050" dir="2700000" algn="tl" rotWithShape="0">
                    <a:schemeClr val="dk1">
                      <a:alpha val="40000"/>
                    </a:schemeClr>
                  </a:outerShdw>
                </a:effectLst>
                <a:uLnTx/>
                <a:uFillTx/>
                <a:latin typeface="方正粗黑宋简体" panose="02000000000000000000" charset="-122"/>
                <a:ea typeface="方正粗黑宋简体" panose="02000000000000000000" charset="-122"/>
                <a:cs typeface="+mn-cs"/>
                <a:sym typeface="+mn-ea"/>
              </a:endParaRPr>
            </a:p>
          </p:txBody>
        </p:sp>
      </p:grpSp>
      <p:pic>
        <p:nvPicPr>
          <p:cNvPr id="26" name="Picture 4" descr="C:\Documents and Settings\Administrator\桌面\166c93e2263b56023d69d0a2e8eb474c.jpg"/>
          <p:cNvPicPr>
            <a:picLocks noChangeAspect="1" noChangeArrowheads="1"/>
          </p:cNvPicPr>
          <p:nvPr/>
        </p:nvPicPr>
        <p:blipFill>
          <a:blip r:embed="rId4">
            <a:duotone>
              <a:schemeClr val="accent5">
                <a:shade val="45000"/>
                <a:satMod val="135000"/>
              </a:schemeClr>
              <a:prstClr val="white"/>
            </a:duotone>
            <a:lum bright="-20000" contrast="40000"/>
          </a:blip>
          <a:srcRect/>
          <a:stretch>
            <a:fillRect/>
          </a:stretch>
        </p:blipFill>
        <p:spPr bwMode="auto">
          <a:xfrm>
            <a:off x="8865870" y="696595"/>
            <a:ext cx="3158490" cy="2883535"/>
          </a:xfrm>
          <a:prstGeom prst="rect">
            <a:avLst/>
          </a:prstGeom>
          <a:noFill/>
          <a:effectLst>
            <a:softEdge rad="127000"/>
          </a:effectLst>
        </p:spPr>
      </p:pic>
      <p:pic>
        <p:nvPicPr>
          <p:cNvPr id="51" name="图片 50" descr="eca86bc9e7bf1a17507035.jpg"/>
          <p:cNvPicPr>
            <a:picLocks noChangeAspect="1"/>
          </p:cNvPicPr>
          <p:nvPr/>
        </p:nvPicPr>
        <p:blipFill>
          <a:blip r:embed="rId5">
            <a:clrChange>
              <a:clrFrom>
                <a:srgbClr val="FFFEEE"/>
              </a:clrFrom>
              <a:clrTo>
                <a:srgbClr val="FFFEEE">
                  <a:alpha val="0"/>
                </a:srgbClr>
              </a:clrTo>
            </a:clrChange>
          </a:blip>
          <a:stretch>
            <a:fillRect/>
          </a:stretch>
        </p:blipFill>
        <p:spPr>
          <a:xfrm>
            <a:off x="5918859" y="4860011"/>
            <a:ext cx="2428892" cy="1791308"/>
          </a:xfrm>
          <a:prstGeom prst="rect">
            <a:avLst/>
          </a:prstGeom>
        </p:spPr>
      </p:pic>
      <p:sp>
        <p:nvSpPr>
          <p:cNvPr id="7" name="文本框 6"/>
          <p:cNvSpPr txBox="1"/>
          <p:nvPr/>
        </p:nvSpPr>
        <p:spPr>
          <a:xfrm>
            <a:off x="409575" y="1918970"/>
            <a:ext cx="8183880" cy="2490470"/>
          </a:xfrm>
          <a:prstGeom prst="rect">
            <a:avLst/>
          </a:prstGeom>
          <a:noFill/>
        </p:spPr>
        <p:txBody>
          <a:bodyPr wrap="square" rtlCol="0" anchor="t">
            <a:spAutoFit/>
          </a:bodyPr>
          <a:p>
            <a:pPr>
              <a:lnSpc>
                <a:spcPct val="130000"/>
              </a:lnSpc>
              <a:spcBef>
                <a:spcPts val="0"/>
              </a:spcBef>
              <a:spcAft>
                <a:spcPts val="0"/>
              </a:spcAft>
            </a:pPr>
            <a:r>
              <a:rPr lang="en-US" altLang="zh-CN" sz="3200">
                <a:latin typeface="黑体" panose="02010609060101010101" charset="-122"/>
                <a:ea typeface="黑体" panose="02010609060101010101" charset="-122"/>
              </a:rPr>
              <a:t>    </a:t>
            </a:r>
            <a:r>
              <a:rPr lang="zh-CN" altLang="en-US" sz="3200">
                <a:latin typeface="黑体" panose="02010609060101010101" charset="-122"/>
                <a:ea typeface="黑体" panose="02010609060101010101" charset="-122"/>
              </a:rPr>
              <a:t>五四运动，孕育了以爱国、进步、民主、科学为主要内容的伟大五四精神，其核心是爱国主义精神。</a:t>
            </a:r>
            <a:endParaRPr lang="zh-CN" altLang="en-US" sz="3200">
              <a:latin typeface="黑体" panose="02010609060101010101" charset="-122"/>
              <a:ea typeface="黑体" panose="02010609060101010101" charset="-122"/>
            </a:endParaRPr>
          </a:p>
          <a:p>
            <a:pPr algn="r">
              <a:lnSpc>
                <a:spcPct val="130000"/>
              </a:lnSpc>
              <a:spcBef>
                <a:spcPts val="0"/>
              </a:spcBef>
              <a:spcAft>
                <a:spcPts val="0"/>
              </a:spcAft>
            </a:pPr>
            <a:r>
              <a:rPr lang="en-US" altLang="zh-CN" sz="2400">
                <a:latin typeface="黑体" panose="02010609060101010101" charset="-122"/>
                <a:ea typeface="黑体" panose="02010609060101010101" charset="-122"/>
              </a:rPr>
              <a:t>——</a:t>
            </a:r>
            <a:r>
              <a:rPr lang="zh-CN" altLang="en-US" sz="2400">
                <a:latin typeface="黑体" panose="02010609060101010101" charset="-122"/>
                <a:ea typeface="黑体" panose="02010609060101010101" charset="-122"/>
              </a:rPr>
              <a:t>习总书记在纪念五四运动</a:t>
            </a:r>
            <a:r>
              <a:rPr lang="en-US" altLang="zh-CN" sz="2400">
                <a:latin typeface="黑体" panose="02010609060101010101" charset="-122"/>
                <a:ea typeface="黑体" panose="02010609060101010101" charset="-122"/>
              </a:rPr>
              <a:t>100</a:t>
            </a:r>
            <a:r>
              <a:rPr lang="zh-CN" altLang="en-US" sz="2400">
                <a:latin typeface="黑体" panose="02010609060101010101" charset="-122"/>
                <a:ea typeface="黑体" panose="02010609060101010101" charset="-122"/>
              </a:rPr>
              <a:t>周年大会上的讲话</a:t>
            </a:r>
            <a:endParaRPr lang="zh-CN" altLang="en-US" sz="2400">
              <a:latin typeface="黑体" panose="02010609060101010101" charset="-122"/>
              <a:ea typeface="黑体" panose="02010609060101010101" charset="-122"/>
            </a:endParaRPr>
          </a:p>
        </p:txBody>
      </p:sp>
      <p:sp>
        <p:nvSpPr>
          <p:cNvPr id="8" name="文本框 7"/>
          <p:cNvSpPr txBox="1"/>
          <p:nvPr/>
        </p:nvSpPr>
        <p:spPr>
          <a:xfrm>
            <a:off x="627380" y="4721225"/>
            <a:ext cx="5036820" cy="706755"/>
          </a:xfrm>
          <a:prstGeom prst="rect">
            <a:avLst/>
          </a:prstGeom>
          <a:noFill/>
        </p:spPr>
        <p:txBody>
          <a:bodyPr wrap="none" rtlCol="0" anchor="t">
            <a:spAutoFit/>
          </a:bodyPr>
          <a:p>
            <a:r>
              <a:rPr lang="zh-CN" altLang="en-US"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爱国</a:t>
            </a:r>
            <a:r>
              <a:rPr lang="en-US" altLang="zh-CN"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 </a:t>
            </a:r>
            <a:r>
              <a:rPr lang="zh-CN" altLang="en-US"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进步</a:t>
            </a:r>
            <a:r>
              <a:rPr lang="en-US" altLang="zh-CN"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 </a:t>
            </a:r>
            <a:r>
              <a:rPr lang="zh-CN" altLang="en-US"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民主</a:t>
            </a:r>
            <a:r>
              <a:rPr lang="en-US" altLang="zh-CN"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 </a:t>
            </a:r>
            <a:r>
              <a:rPr lang="zh-CN" altLang="en-US"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rPr>
              <a:t>科学</a:t>
            </a:r>
            <a:endParaRPr lang="zh-CN" altLang="en-US" sz="40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
        <p:nvSpPr>
          <p:cNvPr id="9" name="文本框 8"/>
          <p:cNvSpPr txBox="1"/>
          <p:nvPr/>
        </p:nvSpPr>
        <p:spPr>
          <a:xfrm>
            <a:off x="1522730" y="5648325"/>
            <a:ext cx="3246120" cy="706755"/>
          </a:xfrm>
          <a:prstGeom prst="rect">
            <a:avLst/>
          </a:prstGeom>
          <a:noFill/>
        </p:spPr>
        <p:txBody>
          <a:bodyPr wrap="none" rtlCol="0" anchor="t">
            <a:spAutoFit/>
          </a:bodyPr>
          <a:p>
            <a:r>
              <a:rPr lang="zh-CN" altLang="en-US" sz="4000" b="1">
                <a:solidFill>
                  <a:srgbClr val="FF0000"/>
                </a:solidFill>
                <a:effectLst>
                  <a:glow rad="228600">
                    <a:schemeClr val="accent4">
                      <a:satMod val="175000"/>
                      <a:alpha val="40000"/>
                    </a:schemeClr>
                  </a:glow>
                  <a:outerShdw blurRad="38100" dist="38100" dir="2700000" algn="tl">
                    <a:srgbClr val="000000">
                      <a:alpha val="43137"/>
                    </a:srgbClr>
                  </a:outerShdw>
                </a:effectLst>
                <a:latin typeface="黑体" panose="02010609060101010101" charset="-122"/>
                <a:ea typeface="黑体" panose="02010609060101010101" charset="-122"/>
                <a:sym typeface="+mn-ea"/>
              </a:rPr>
              <a:t>爱国主义精神</a:t>
            </a:r>
            <a:endParaRPr lang="zh-CN" altLang="en-US" sz="4000" b="1">
              <a:solidFill>
                <a:srgbClr val="FF0000"/>
              </a:solidFill>
              <a:effectLst>
                <a:glow rad="228600">
                  <a:schemeClr val="accent4">
                    <a:satMod val="175000"/>
                    <a:alpha val="40000"/>
                  </a:schemeClr>
                </a:glow>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pic>
        <p:nvPicPr>
          <p:cNvPr id="11" name="图片 10" descr="青年节"/>
          <p:cNvPicPr>
            <a:picLocks noChangeAspect="1"/>
          </p:cNvPicPr>
          <p:nvPr/>
        </p:nvPicPr>
        <p:blipFill>
          <a:blip r:embed="rId6"/>
          <a:stretch>
            <a:fillRect/>
          </a:stretch>
        </p:blipFill>
        <p:spPr>
          <a:xfrm>
            <a:off x="8796020" y="3530600"/>
            <a:ext cx="3298190" cy="312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22215" y="127000"/>
            <a:ext cx="2371090" cy="521970"/>
          </a:xfrm>
          <a:prstGeom prst="rect">
            <a:avLst/>
          </a:prstGeom>
          <a:noFill/>
        </p:spPr>
        <p:txBody>
          <a:bodyPr wrap="square" rtlCol="0">
            <a:spAutoFit/>
          </a:bodyPr>
          <a:lstStyle/>
          <a:p>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sym typeface="+mn-ea"/>
              </a:rPr>
              <a:t>本</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sym typeface="+mn-ea"/>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sym typeface="+mn-ea"/>
              </a:rPr>
              <a:t>课</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sym typeface="+mn-ea"/>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sym typeface="+mn-ea"/>
              </a:rPr>
              <a:t>小</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sym typeface="+mn-ea"/>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sym typeface="+mn-ea"/>
              </a:rPr>
              <a:t>结</a:t>
            </a:r>
            <a:endPar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100" name="图片 99"/>
          <p:cNvPicPr/>
          <p:nvPr/>
        </p:nvPicPr>
        <p:blipFill>
          <a:blip r:embed="rId3"/>
          <a:stretch>
            <a:fillRect/>
          </a:stretch>
        </p:blipFill>
        <p:spPr>
          <a:xfrm>
            <a:off x="960755" y="1652270"/>
            <a:ext cx="9932670" cy="3843020"/>
          </a:xfrm>
          <a:prstGeom prst="rect">
            <a:avLst/>
          </a:prstGeom>
          <a:noFill/>
          <a:ln w="9525">
            <a:noFill/>
          </a:ln>
        </p:spPr>
      </p:pic>
      <p:pic>
        <p:nvPicPr>
          <p:cNvPr id="3" name="图片 2" descr="32303231353834313b32303231363039343bbae1b7c5cff2cfc2bcfdcdb7"/>
          <p:cNvPicPr>
            <a:picLocks noChangeAspect="1"/>
          </p:cNvPicPr>
          <p:nvPr/>
        </p:nvPicPr>
        <p:blipFill>
          <a:blip r:embed="rId4"/>
          <a:stretch>
            <a:fillRect/>
          </a:stretch>
        </p:blipFill>
        <p:spPr>
          <a:xfrm>
            <a:off x="5660390" y="1728470"/>
            <a:ext cx="616585" cy="1065530"/>
          </a:xfrm>
          <a:prstGeom prst="rect">
            <a:avLst/>
          </a:prstGeom>
        </p:spPr>
      </p:pic>
      <p:pic>
        <p:nvPicPr>
          <p:cNvPr id="6" name="图片 5" descr="32303231353834313b32303231363039343bbae1b7c5cff2cfc2bcfdcdb7"/>
          <p:cNvPicPr>
            <a:picLocks noChangeAspect="1"/>
          </p:cNvPicPr>
          <p:nvPr/>
        </p:nvPicPr>
        <p:blipFill>
          <a:blip r:embed="rId4"/>
          <a:stretch>
            <a:fillRect/>
          </a:stretch>
        </p:blipFill>
        <p:spPr>
          <a:xfrm>
            <a:off x="5729605" y="4471035"/>
            <a:ext cx="590550" cy="1022350"/>
          </a:xfrm>
          <a:prstGeom prst="rect">
            <a:avLst/>
          </a:prstGeom>
        </p:spPr>
      </p:pic>
      <p:sp>
        <p:nvSpPr>
          <p:cNvPr id="7" name="文本框 6"/>
          <p:cNvSpPr txBox="1"/>
          <p:nvPr/>
        </p:nvSpPr>
        <p:spPr>
          <a:xfrm>
            <a:off x="4058920" y="1021715"/>
            <a:ext cx="3923030" cy="706755"/>
          </a:xfrm>
          <a:prstGeom prst="rect">
            <a:avLst/>
          </a:prstGeom>
          <a:noFill/>
        </p:spPr>
        <p:txBody>
          <a:bodyPr wrap="square" rtlCol="0" anchor="t">
            <a:spAutoFit/>
          </a:bodyPr>
          <a:p>
            <a:r>
              <a:rPr lang="zh-CN" altLang="en-US" sz="4000" b="1" dirty="0">
                <a:solidFill>
                  <a:srgbClr val="FF0000"/>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旧</a:t>
            </a:r>
            <a:r>
              <a:rPr lang="zh-CN" altLang="en-US" sz="4000" b="1" dirty="0">
                <a:solidFill>
                  <a:schemeClr val="tx1"/>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民主主义革命</a:t>
            </a:r>
            <a:endParaRPr lang="zh-CN" altLang="en-US" sz="4000" b="1" dirty="0">
              <a:solidFill>
                <a:schemeClr val="tx1"/>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8" name="文本框 7"/>
          <p:cNvSpPr txBox="1"/>
          <p:nvPr/>
        </p:nvSpPr>
        <p:spPr>
          <a:xfrm>
            <a:off x="4134485" y="5495290"/>
            <a:ext cx="3923030" cy="706755"/>
          </a:xfrm>
          <a:prstGeom prst="rect">
            <a:avLst/>
          </a:prstGeom>
          <a:noFill/>
        </p:spPr>
        <p:txBody>
          <a:bodyPr wrap="square" rtlCol="0" anchor="t">
            <a:spAutoFit/>
          </a:bodyPr>
          <a:p>
            <a:r>
              <a:rPr lang="zh-CN" altLang="en-US" sz="4000" b="1" dirty="0">
                <a:solidFill>
                  <a:srgbClr val="FF0000"/>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新</a:t>
            </a:r>
            <a:r>
              <a:rPr lang="zh-CN" altLang="en-US" sz="4000" b="1" dirty="0">
                <a:solidFill>
                  <a:schemeClr val="tx1"/>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民主主义革命</a:t>
            </a:r>
            <a:endParaRPr lang="zh-CN" altLang="en-US" sz="4000" b="1" dirty="0">
              <a:solidFill>
                <a:schemeClr val="tx1"/>
              </a:solidFill>
              <a:effectLst>
                <a:glow rad="101600">
                  <a:schemeClr val="accent1">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9" name="圆角矩形 8"/>
          <p:cNvSpPr/>
          <p:nvPr/>
        </p:nvSpPr>
        <p:spPr>
          <a:xfrm>
            <a:off x="4953635" y="2855595"/>
            <a:ext cx="2146300" cy="1552575"/>
          </a:xfrm>
          <a:prstGeom prst="roundRect">
            <a:avLst>
              <a:gd name="adj" fmla="val 567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a:solidFill>
                  <a:srgbClr val="FFFF00"/>
                </a:solidFill>
              </a:rPr>
              <a:t>五四</a:t>
            </a:r>
            <a:endParaRPr lang="zh-CN" altLang="en-US" sz="4800" b="1">
              <a:solidFill>
                <a:srgbClr val="FFFF00"/>
              </a:solidFill>
            </a:endParaRPr>
          </a:p>
          <a:p>
            <a:pPr algn="ctr"/>
            <a:r>
              <a:rPr lang="zh-CN" altLang="en-US" sz="4800" b="1">
                <a:solidFill>
                  <a:srgbClr val="FFFF00"/>
                </a:solidFill>
              </a:rPr>
              <a:t>精神</a:t>
            </a:r>
            <a:endParaRPr lang="zh-CN" altLang="en-US" sz="48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0"/>
      <p:bldP spid="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84115" y="127000"/>
            <a:ext cx="2637155" cy="521970"/>
          </a:xfrm>
          <a:prstGeom prst="rect">
            <a:avLst/>
          </a:prstGeom>
          <a:noFill/>
        </p:spPr>
        <p:txBody>
          <a:bodyPr wrap="square" rtlCol="0">
            <a:spAutoFit/>
          </a:bodyPr>
          <a:lstStyle/>
          <a:p>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中</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考</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真</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题</a:t>
            </a:r>
            <a:endPar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
        <p:nvSpPr>
          <p:cNvPr id="11" name="文本框 10"/>
          <p:cNvSpPr txBox="1"/>
          <p:nvPr/>
        </p:nvSpPr>
        <p:spPr>
          <a:xfrm>
            <a:off x="262255" y="847090"/>
            <a:ext cx="11583670" cy="2460625"/>
          </a:xfrm>
          <a:prstGeom prst="rect">
            <a:avLst/>
          </a:prstGeom>
          <a:noFill/>
          <a:ln w="9525">
            <a:noFill/>
          </a:ln>
        </p:spPr>
        <p:txBody>
          <a:bodyPr wrap="square">
            <a:spAutoFit/>
          </a:bodyPr>
          <a:p>
            <a:pPr indent="0" fontAlgn="auto">
              <a:lnSpc>
                <a:spcPct val="110000"/>
              </a:lnSpc>
              <a:spcBef>
                <a:spcPts val="0"/>
              </a:spcBef>
              <a:spcAft>
                <a:spcPts val="0"/>
              </a:spcAft>
            </a:pP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a:t>
            </a:r>
            <a:r>
              <a:rPr 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2021</a:t>
            </a:r>
            <a:r>
              <a:rPr 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河南</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1.毛泽东说：“五四运动的杰出的历史意义，在于它带着为辛亥革命还不曾有的姿态，这就是彻底地不妥协地反帝国主义和彻底地不妥协地反封建主义。”这里的“姿态”强调的是（　　）</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spcBef>
                <a:spcPts val="0"/>
              </a:spcBef>
              <a:spcAft>
                <a:spcPts val="0"/>
              </a:spcAft>
            </a:pP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A．革命的复杂性</a:t>
            </a: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B．制度的创新性	</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spcBef>
                <a:spcPts val="0"/>
              </a:spcBef>
              <a:spcAft>
                <a:spcPts val="0"/>
              </a:spcAft>
            </a:pP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C．斗争的彻底性</a:t>
            </a: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D．抗战的持久性</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12" name="图片 11" descr="对号"/>
          <p:cNvPicPr>
            <a:picLocks noChangeAspect="1"/>
          </p:cNvPicPr>
          <p:nvPr/>
        </p:nvPicPr>
        <p:blipFill>
          <a:blip r:embed="rId3"/>
          <a:stretch>
            <a:fillRect/>
          </a:stretch>
        </p:blipFill>
        <p:spPr>
          <a:xfrm>
            <a:off x="3124200" y="2524760"/>
            <a:ext cx="1315720" cy="925830"/>
          </a:xfrm>
          <a:prstGeom prst="rect">
            <a:avLst/>
          </a:prstGeom>
        </p:spPr>
      </p:pic>
      <p:sp>
        <p:nvSpPr>
          <p:cNvPr id="13" name="文本框 12"/>
          <p:cNvSpPr txBox="1"/>
          <p:nvPr/>
        </p:nvSpPr>
        <p:spPr>
          <a:xfrm>
            <a:off x="367030" y="3364865"/>
            <a:ext cx="11381105" cy="3408045"/>
          </a:xfrm>
          <a:prstGeom prst="rect">
            <a:avLst/>
          </a:prstGeom>
          <a:noFill/>
          <a:ln w="9525">
            <a:noFill/>
          </a:ln>
        </p:spPr>
        <p:txBody>
          <a:bodyPr wrap="square">
            <a:spAutoFit/>
          </a:bodyPr>
          <a:p>
            <a:pPr indent="0" fontAlgn="auto">
              <a:lnSpc>
                <a:spcPct val="110000"/>
              </a:lnSpc>
              <a:spcBef>
                <a:spcPts val="0"/>
              </a:spcBef>
              <a:spcAft>
                <a:spcPts val="0"/>
              </a:spcAft>
            </a:pP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a:t>
            </a:r>
            <a:r>
              <a:rPr 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2021·</a:t>
            </a:r>
            <a:r>
              <a:rPr lang="zh-CN" altLang="en-US" sz="2800" b="1">
                <a:solidFill>
                  <a:srgbClr val="1D41D5"/>
                </a:solidFill>
                <a:latin typeface="宋体" panose="02010600030101010101" pitchFamily="2" charset="-122"/>
                <a:ea typeface="宋体" panose="02010600030101010101" pitchFamily="2" charset="-122"/>
                <a:cs typeface="宋体" panose="02010600030101010101" pitchFamily="2" charset="-122"/>
              </a:rPr>
              <a:t>成都）</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.有历史学家称赞五四运动为“中国现代史上第一次真正的群众运动”。以下关于五四运动的史实中，最能体现“群众运动”这一特点的是（　　）</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spcBef>
                <a:spcPts val="0"/>
              </a:spcBef>
              <a:spcAft>
                <a:spcPts val="0"/>
              </a:spcAft>
            </a:pP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A．提出了“外争主权，内除国贼”的口号	</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spcBef>
                <a:spcPts val="0"/>
              </a:spcBef>
              <a:spcAft>
                <a:spcPts val="0"/>
              </a:spcAft>
            </a:pP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B．广泛开展了学生罢课、工人罢工、商人罢市的斗争	</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spcBef>
                <a:spcPts val="0"/>
              </a:spcBef>
              <a:spcAft>
                <a:spcPts val="0"/>
              </a:spcAft>
            </a:pP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C．后期运动的中心由北京转移到了上海	</a:t>
            </a: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endPar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spcBef>
                <a:spcPts val="0"/>
              </a:spcBef>
              <a:spcAft>
                <a:spcPts val="0"/>
              </a:spcAft>
            </a:pPr>
            <a:r>
              <a:rPr lang="en-US" altLang="zh-CN"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D．中国代表拒绝在“巴黎和约”上签字</a:t>
            </a:r>
            <a:endParaRPr lang="zh-CN" altLang="en-US" sz="2800" b="1">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14" name="图片 13" descr="对号"/>
          <p:cNvPicPr>
            <a:picLocks noChangeAspect="1"/>
          </p:cNvPicPr>
          <p:nvPr/>
        </p:nvPicPr>
        <p:blipFill>
          <a:blip r:embed="rId3"/>
          <a:stretch>
            <a:fillRect/>
          </a:stretch>
        </p:blipFill>
        <p:spPr>
          <a:xfrm>
            <a:off x="8858885" y="5112385"/>
            <a:ext cx="1401445" cy="925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3" grpId="0"/>
      <p:bldP spid="13" grpId="1"/>
      <p:bldP spid="11"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10241" name="图片 1" descr="青岛五四广场 (3)"/>
          <p:cNvPicPr>
            <a:picLocks noChangeAspect="1"/>
          </p:cNvPicPr>
          <p:nvPr/>
        </p:nvPicPr>
        <p:blipFill>
          <a:blip r:embed="rId3"/>
          <a:stretch>
            <a:fillRect/>
          </a:stretch>
        </p:blipFill>
        <p:spPr>
          <a:xfrm>
            <a:off x="179705" y="1207135"/>
            <a:ext cx="5934075" cy="4450715"/>
          </a:xfrm>
          <a:prstGeom prst="rect">
            <a:avLst/>
          </a:prstGeom>
          <a:noFill/>
          <a:ln w="9525">
            <a:noFill/>
          </a:ln>
          <a:effectLst>
            <a:innerShdw blurRad="63500" dist="50800" dir="2700000">
              <a:prstClr val="black">
                <a:alpha val="50000"/>
              </a:prstClr>
            </a:innerShdw>
            <a:softEdge rad="63500"/>
          </a:effectLst>
        </p:spPr>
      </p:pic>
      <p:sp>
        <p:nvSpPr>
          <p:cNvPr id="6" name="文本框 5"/>
          <p:cNvSpPr txBox="1"/>
          <p:nvPr/>
        </p:nvSpPr>
        <p:spPr>
          <a:xfrm>
            <a:off x="386080" y="5768975"/>
            <a:ext cx="5669280" cy="460375"/>
          </a:xfrm>
          <a:prstGeom prst="rect">
            <a:avLst/>
          </a:prstGeom>
          <a:noFill/>
        </p:spPr>
        <p:txBody>
          <a:bodyPr wrap="none" rtlCol="0" anchor="t">
            <a:spAutoFit/>
          </a:bodyPr>
          <a:p>
            <a:r>
              <a:rPr lang="zh-CN" altLang="en-US" sz="2400" dirty="0">
                <a:solidFill>
                  <a:schemeClr val="tx1"/>
                </a:solidFill>
                <a:latin typeface="汉仪颜楷W" panose="00020600040101010101" charset="-122"/>
                <a:ea typeface="汉仪颜楷W" panose="00020600040101010101" charset="-122"/>
                <a:cs typeface="汉仪颜楷W" panose="00020600040101010101" charset="-122"/>
                <a:sym typeface="+mn-ea"/>
              </a:rPr>
              <a:t>青岛</a:t>
            </a:r>
            <a:r>
              <a:rPr lang="zh-CN" altLang="en-US" sz="2400" dirty="0">
                <a:solidFill>
                  <a:srgbClr val="C00000"/>
                </a:solidFill>
                <a:latin typeface="汉仪颜楷W" panose="00020600040101010101" charset="-122"/>
                <a:ea typeface="汉仪颜楷W" panose="00020600040101010101" charset="-122"/>
                <a:cs typeface="汉仪颜楷W" panose="00020600040101010101" charset="-122"/>
                <a:sym typeface="+mn-ea"/>
              </a:rPr>
              <a:t>五四广场</a:t>
            </a:r>
            <a:r>
              <a:rPr lang="zh-CN" altLang="en-US" sz="2400" dirty="0">
                <a:solidFill>
                  <a:schemeClr val="tx1"/>
                </a:solidFill>
                <a:latin typeface="汉仪颜楷W" panose="00020600040101010101" charset="-122"/>
                <a:ea typeface="汉仪颜楷W" panose="00020600040101010101" charset="-122"/>
                <a:cs typeface="汉仪颜楷W" panose="00020600040101010101" charset="-122"/>
                <a:sym typeface="+mn-ea"/>
              </a:rPr>
              <a:t>的标志性雕塑“</a:t>
            </a:r>
            <a:r>
              <a:rPr lang="zh-CN" altLang="en-US" sz="2400" dirty="0">
                <a:solidFill>
                  <a:srgbClr val="C00000"/>
                </a:solidFill>
                <a:latin typeface="汉仪颜楷W" panose="00020600040101010101" charset="-122"/>
                <a:ea typeface="汉仪颜楷W" panose="00020600040101010101" charset="-122"/>
                <a:cs typeface="汉仪颜楷W" panose="00020600040101010101" charset="-122"/>
                <a:sym typeface="+mn-ea"/>
              </a:rPr>
              <a:t>五月的风</a:t>
            </a:r>
            <a:r>
              <a:rPr lang="zh-CN" altLang="en-US" sz="2400" dirty="0">
                <a:solidFill>
                  <a:schemeClr val="tx1"/>
                </a:solidFill>
                <a:latin typeface="汉仪颜楷W" panose="00020600040101010101" charset="-122"/>
                <a:ea typeface="汉仪颜楷W" panose="00020600040101010101" charset="-122"/>
                <a:cs typeface="汉仪颜楷W" panose="00020600040101010101" charset="-122"/>
                <a:sym typeface="+mn-ea"/>
              </a:rPr>
              <a:t>”</a:t>
            </a:r>
            <a:endParaRPr lang="zh-CN" altLang="en-US" sz="2400" dirty="0">
              <a:solidFill>
                <a:schemeClr val="tx1"/>
              </a:solidFill>
              <a:latin typeface="汉仪颜楷W" panose="00020600040101010101" charset="-122"/>
              <a:ea typeface="汉仪颜楷W" panose="00020600040101010101" charset="-122"/>
              <a:cs typeface="汉仪颜楷W" panose="00020600040101010101" charset="-122"/>
              <a:sym typeface="+mn-ea"/>
            </a:endParaRPr>
          </a:p>
        </p:txBody>
      </p:sp>
      <p:sp>
        <p:nvSpPr>
          <p:cNvPr id="3" name="文本框 2"/>
          <p:cNvSpPr txBox="1"/>
          <p:nvPr/>
        </p:nvSpPr>
        <p:spPr>
          <a:xfrm>
            <a:off x="5022215" y="127000"/>
            <a:ext cx="2970530" cy="521970"/>
          </a:xfrm>
          <a:prstGeom prst="rect">
            <a:avLst/>
          </a:prstGeom>
          <a:noFill/>
        </p:spPr>
        <p:txBody>
          <a:bodyPr wrap="square" rtlCol="0">
            <a:spAutoFit/>
          </a:bodyPr>
          <a:p>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课</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后</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拓</a:t>
            </a:r>
            <a:r>
              <a:rPr kumimoji="1" lang="en-US" altLang="zh-CN" sz="2800" b="1" dirty="0">
                <a:solidFill>
                  <a:srgbClr val="FFC000"/>
                </a:solidFill>
                <a:latin typeface="微软雅黑" panose="020B0503020204020204" charset="-122"/>
                <a:ea typeface="微软雅黑" panose="020B0503020204020204" charset="-122"/>
                <a:cs typeface="微软雅黑" panose="020B0503020204020204" charset="-122"/>
              </a:rPr>
              <a:t> </a:t>
            </a:r>
            <a:r>
              <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rPr>
              <a:t>展</a:t>
            </a:r>
            <a:endParaRPr kumimoji="1" lang="zh-CN" altLang="en-US" sz="2800" b="1" dirty="0">
              <a:solidFill>
                <a:srgbClr val="FFC000"/>
              </a:solidFill>
              <a:latin typeface="微软雅黑" panose="020B0503020204020204" charset="-122"/>
              <a:ea typeface="微软雅黑" panose="020B0503020204020204" charset="-122"/>
              <a:cs typeface="微软雅黑" panose="020B0503020204020204" charset="-122"/>
            </a:endParaRPr>
          </a:p>
        </p:txBody>
      </p:sp>
      <p:pic>
        <p:nvPicPr>
          <p:cNvPr id="18" name="Picture 2" descr="“五四”运动中的宣传品"/>
          <p:cNvPicPr>
            <a:picLocks noChangeAspect="1" noChangeArrowheads="1"/>
          </p:cNvPicPr>
          <p:nvPr/>
        </p:nvPicPr>
        <p:blipFill>
          <a:blip r:embed="rId4" cstate="print">
            <a:lum bright="-12000" contrast="10000"/>
          </a:blip>
          <a:srcRect/>
          <a:stretch>
            <a:fillRect/>
          </a:stretch>
        </p:blipFill>
        <p:spPr bwMode="auto">
          <a:xfrm>
            <a:off x="6271260" y="1205865"/>
            <a:ext cx="2334895" cy="4500880"/>
          </a:xfrm>
          <a:prstGeom prst="rect">
            <a:avLst/>
          </a:prstGeom>
          <a:ln>
            <a:noFill/>
          </a:ln>
          <a:effectLst>
            <a:softEdge rad="112500"/>
          </a:effectLst>
        </p:spPr>
      </p:pic>
      <p:sp>
        <p:nvSpPr>
          <p:cNvPr id="11" name="圆角矩形 10"/>
          <p:cNvSpPr/>
          <p:nvPr/>
        </p:nvSpPr>
        <p:spPr>
          <a:xfrm>
            <a:off x="6423660" y="3414395"/>
            <a:ext cx="935990" cy="17818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课后拓展"/>
          <p:cNvPicPr>
            <a:picLocks noChangeAspect="1"/>
          </p:cNvPicPr>
          <p:nvPr/>
        </p:nvPicPr>
        <p:blipFill>
          <a:blip r:embed="rId5"/>
          <a:stretch>
            <a:fillRect/>
          </a:stretch>
        </p:blipFill>
        <p:spPr>
          <a:xfrm>
            <a:off x="8337550" y="1134110"/>
            <a:ext cx="3803650" cy="5041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animEffect transition="in" filter="fade">
                                      <p:cBhvr>
                                        <p:cTn id="7" dur="500"/>
                                        <p:tgtEl>
                                          <p:spTgt spid="102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500"/>
                            </p:stCondLst>
                            <p:childTnLst>
                              <p:par>
                                <p:cTn id="17" presetID="4"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clrChange>
              <a:clrFrom>
                <a:srgbClr val="522B73"/>
              </a:clrFrom>
              <a:clrTo>
                <a:srgbClr val="522B73">
                  <a:alpha val="0"/>
                </a:srgbClr>
              </a:clrTo>
            </a:clrChange>
            <a:lum bright="70000" contrast="-70000"/>
            <a:extLst>
              <a:ext uri="{BEBA8EAE-BF5A-486C-A8C5-ECC9F3942E4B}">
                <a14:imgProps xmlns:a14="http://schemas.microsoft.com/office/drawing/2010/main">
                  <a14:imgLayer r:embed="rId2">
                    <a14:imgEffect>
                      <a14:backgroundRemoval t="0" b="100000" l="0" r="100000">
                        <a14:foregroundMark x1="9537" y1="50926" x2="46481" y2="10278"/>
                        <a14:foregroundMark x1="49167" y1="7222" x2="92870" y2="43611"/>
                        <a14:foregroundMark x1="59259" y1="6667" x2="93704" y2="43889"/>
                        <a14:foregroundMark x1="77870" y1="11944" x2="72130" y2="26667"/>
                        <a14:foregroundMark x1="89074" y1="21481" x2="83889" y2="37870"/>
                        <a14:foregroundMark x1="95093" y1="37315" x2="91296" y2="54259"/>
                        <a14:foregroundMark x1="86574" y1="42222" x2="89630" y2="50926"/>
                        <a14:foregroundMark x1="83611" y1="26667" x2="84444" y2="29907"/>
                        <a14:foregroundMark x1="88796" y1="29074" x2="90741" y2="35093"/>
                        <a14:foregroundMark x1="23519" y1="23333" x2="46481" y2="7222"/>
                        <a14:foregroundMark x1="53241" y1="6481" x2="62593" y2="16574"/>
                        <a14:foregroundMark x1="39630" y1="6667" x2="42130" y2="10556"/>
                        <a14:foregroundMark x1="22407" y1="19537" x2="31204" y2="14907"/>
                        <a14:foregroundMark x1="18611" y1="21759" x2="8796" y2="37037"/>
                        <a14:foregroundMark x1="7685" y1="39444" x2="8796" y2="49630"/>
                        <a14:foregroundMark x1="3333" y1="41389" x2="14537" y2="43889"/>
                      </a14:backgroundRemoval>
                    </a14:imgEffect>
                  </a14:imgLayer>
                </a14:imgProps>
              </a:ext>
              <a:ext uri="{28A0092B-C50C-407E-A947-70E740481C1C}">
                <a14:useLocalDpi xmlns:a14="http://schemas.microsoft.com/office/drawing/2010/main" val="0"/>
              </a:ext>
            </a:extLst>
          </a:blip>
          <a:srcRect r="16832" b="11045"/>
          <a:stretch>
            <a:fillRect/>
          </a:stretch>
        </p:blipFill>
        <p:spPr>
          <a:xfrm>
            <a:off x="7386895" y="1718532"/>
            <a:ext cx="4805105" cy="5139468"/>
          </a:xfrm>
          <a:prstGeom prst="rect">
            <a:avLst/>
          </a:prstGeom>
        </p:spPr>
      </p:pic>
      <p:sp>
        <p:nvSpPr>
          <p:cNvPr id="6" name="TextBox 75"/>
          <p:cNvSpPr txBox="1"/>
          <p:nvPr/>
        </p:nvSpPr>
        <p:spPr>
          <a:xfrm>
            <a:off x="2841583" y="2562924"/>
            <a:ext cx="6547090" cy="923330"/>
          </a:xfrm>
          <a:prstGeom prst="rect">
            <a:avLst/>
          </a:prstGeom>
          <a:noFill/>
          <a:effectLst>
            <a:outerShdw dist="50800" dir="2700000" algn="tl" rotWithShape="0">
              <a:prstClr val="black">
                <a:alpha val="6000"/>
              </a:prstClr>
            </a:outerShdw>
          </a:effectLst>
        </p:spPr>
        <p:txBody>
          <a:bodyPr wrap="square" rtlCol="0">
            <a:spAutoFit/>
          </a:bodyPr>
          <a:lstStyle>
            <a:defPPr>
              <a:defRPr lang="zh-CN"/>
            </a:defPPr>
            <a:lvl1pPr>
              <a:defRPr sz="4000" b="1">
                <a:solidFill>
                  <a:schemeClr val="bg1"/>
                </a:solidFill>
                <a:latin typeface="微软雅黑" panose="020B0503020204020204" charset="-122"/>
                <a:ea typeface="微软雅黑" panose="020B0503020204020204" charset="-122"/>
              </a:defRPr>
            </a:lvl1pPr>
          </a:lstStyle>
          <a:p>
            <a:pPr algn="ctr"/>
            <a:r>
              <a:rPr lang="zh-CN" altLang="en-US" sz="5400" dirty="0">
                <a:solidFill>
                  <a:srgbClr val="FF0000"/>
                </a:solidFill>
                <a:cs typeface="+mn-ea"/>
                <a:sym typeface="+mn-lt"/>
              </a:rPr>
              <a:t>谢谢观看</a:t>
            </a:r>
            <a:endParaRPr lang="zh-CN" altLang="en-US" sz="5400" dirty="0">
              <a:solidFill>
                <a:srgbClr val="FF0000"/>
              </a:solidFill>
              <a:cs typeface="+mn-ea"/>
              <a:sym typeface="+mn-lt"/>
            </a:endParaRPr>
          </a:p>
        </p:txBody>
      </p:sp>
      <p:sp>
        <p:nvSpPr>
          <p:cNvPr id="7" name="文本框 25"/>
          <p:cNvSpPr txBox="1"/>
          <p:nvPr/>
        </p:nvSpPr>
        <p:spPr>
          <a:xfrm>
            <a:off x="4022247" y="4571962"/>
            <a:ext cx="4185761" cy="1200329"/>
          </a:xfrm>
          <a:prstGeom prst="rect">
            <a:avLst/>
          </a:prstGeom>
          <a:noFill/>
        </p:spPr>
        <p:txBody>
          <a:bodyPr wrap="none" rtlCol="0">
            <a:spAutoFit/>
          </a:bodyPr>
          <a:lstStyle/>
          <a:p>
            <a:pPr algn="ctr">
              <a:buClr>
                <a:schemeClr val="accent5"/>
              </a:buClr>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深圳市教育科学研究院</a:t>
            </a:r>
            <a:endParaRPr lang="en-US" altLang="zh-CN" sz="2400" b="1" dirty="0">
              <a:solidFill>
                <a:schemeClr val="bg1">
                  <a:lumMod val="50000"/>
                </a:schemeClr>
              </a:solidFill>
              <a:latin typeface="微软雅黑" panose="020B0503020204020204" charset="-122"/>
              <a:ea typeface="微软雅黑" panose="020B0503020204020204" charset="-122"/>
              <a:cs typeface="+mn-ea"/>
              <a:sym typeface="+mn-lt"/>
            </a:endParaRPr>
          </a:p>
          <a:p>
            <a:pPr algn="ctr">
              <a:buClr>
                <a:schemeClr val="accent5"/>
              </a:buClr>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广东省基础教育学科教研基地</a:t>
            </a:r>
            <a:endParaRPr lang="en-US" altLang="zh-CN" sz="2400" b="1" dirty="0">
              <a:solidFill>
                <a:schemeClr val="bg1">
                  <a:lumMod val="50000"/>
                </a:schemeClr>
              </a:solidFill>
              <a:latin typeface="微软雅黑" panose="020B0503020204020204" charset="-122"/>
              <a:ea typeface="微软雅黑" panose="020B0503020204020204" charset="-122"/>
              <a:cs typeface="+mn-ea"/>
              <a:sym typeface="+mn-lt"/>
            </a:endParaRPr>
          </a:p>
          <a:p>
            <a:pPr algn="ctr">
              <a:buClr>
                <a:schemeClr val="accent5"/>
              </a:buClr>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（深圳初中历史学科）</a:t>
            </a:r>
            <a:endParaRPr lang="en-US" altLang="zh-CN" sz="24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5" name="文本框 3"/>
          <p:cNvSpPr txBox="1"/>
          <p:nvPr/>
        </p:nvSpPr>
        <p:spPr>
          <a:xfrm>
            <a:off x="5223006" y="5933896"/>
            <a:ext cx="1745991" cy="461665"/>
          </a:xfrm>
          <a:prstGeom prst="rect">
            <a:avLst/>
          </a:prstGeom>
          <a:noFill/>
        </p:spPr>
        <p:txBody>
          <a:bodyPr wrap="none" rtlCol="0">
            <a:spAutoFit/>
          </a:bodyPr>
          <a:lstStyle/>
          <a:p>
            <a:pPr algn="ctr"/>
            <a:r>
              <a:rPr kumimoji="1" lang="en-US" altLang="zh-CN" sz="24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2021</a:t>
            </a:r>
            <a:r>
              <a:rPr kumimoji="1" lang="zh-CN" altLang="en-US" sz="24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年</a:t>
            </a:r>
            <a:r>
              <a:rPr kumimoji="1" lang="en-US" altLang="zh-CN" sz="24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7</a:t>
            </a:r>
            <a:r>
              <a:rPr kumimoji="1" lang="zh-CN" altLang="en-US" sz="24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月</a:t>
            </a:r>
            <a:endParaRPr kumimoji="1" lang="zh-CN" altLang="en-US" sz="24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240313" y="165664"/>
            <a:ext cx="4173643" cy="461665"/>
          </a:xfrm>
          <a:prstGeom prst="rect">
            <a:avLst/>
          </a:prstGeom>
          <a:noFill/>
        </p:spPr>
        <p:txBody>
          <a:bodyPr wrap="square" rtlCol="0">
            <a:spAutoFit/>
          </a:bodyPr>
          <a:lstStyle/>
          <a:p>
            <a:r>
              <a:rPr kumimoji="1" lang="zh-CN" altLang="en-US" sz="2400" b="1" i="1" dirty="0">
                <a:solidFill>
                  <a:srgbClr val="FFC000"/>
                </a:solidFill>
                <a:latin typeface="微软雅黑" panose="020B0503020204020204" charset="-122"/>
                <a:ea typeface="微软雅黑" panose="020B0503020204020204" charset="-122"/>
                <a:cs typeface="微软雅黑" panose="020B0503020204020204" charset="-122"/>
              </a:rPr>
              <a:t>深圳市中小学在线教学资源</a:t>
            </a:r>
            <a:endParaRPr kumimoji="1" lang="zh-CN" altLang="en-US" sz="2400" b="1" i="1" dirty="0">
              <a:solidFill>
                <a:srgbClr val="FFC000"/>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3">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nvPicPr>
        <p:blipFill>
          <a:blip r:embed="rId1"/>
          <a:stretch>
            <a:fillRect/>
          </a:stretch>
        </p:blipFill>
        <p:spPr>
          <a:xfrm>
            <a:off x="207645" y="140335"/>
            <a:ext cx="5782945" cy="3234690"/>
          </a:xfrm>
          <a:prstGeom prst="rect">
            <a:avLst/>
          </a:prstGeom>
        </p:spPr>
      </p:pic>
      <p:pic>
        <p:nvPicPr>
          <p:cNvPr id="3" name="图片 2" descr="2"/>
          <p:cNvPicPr>
            <a:picLocks noChangeAspect="1"/>
          </p:cNvPicPr>
          <p:nvPr/>
        </p:nvPicPr>
        <p:blipFill>
          <a:blip r:embed="rId2"/>
          <a:stretch>
            <a:fillRect/>
          </a:stretch>
        </p:blipFill>
        <p:spPr>
          <a:xfrm>
            <a:off x="6157595" y="140335"/>
            <a:ext cx="5706110" cy="3234690"/>
          </a:xfrm>
          <a:prstGeom prst="rect">
            <a:avLst/>
          </a:prstGeom>
        </p:spPr>
      </p:pic>
      <p:pic>
        <p:nvPicPr>
          <p:cNvPr id="4" name="图片 3" descr="3"/>
          <p:cNvPicPr>
            <a:picLocks noChangeAspect="1"/>
          </p:cNvPicPr>
          <p:nvPr/>
        </p:nvPicPr>
        <p:blipFill>
          <a:blip r:embed="rId3"/>
          <a:stretch>
            <a:fillRect/>
          </a:stretch>
        </p:blipFill>
        <p:spPr>
          <a:xfrm>
            <a:off x="207645" y="3604260"/>
            <a:ext cx="5735320" cy="3126105"/>
          </a:xfrm>
          <a:prstGeom prst="rect">
            <a:avLst/>
          </a:prstGeom>
        </p:spPr>
      </p:pic>
      <p:pic>
        <p:nvPicPr>
          <p:cNvPr id="5" name="图片 4" descr="5"/>
          <p:cNvPicPr>
            <a:picLocks noChangeAspect="1"/>
          </p:cNvPicPr>
          <p:nvPr/>
        </p:nvPicPr>
        <p:blipFill>
          <a:blip r:embed="rId4"/>
          <a:stretch>
            <a:fillRect/>
          </a:stretch>
        </p:blipFill>
        <p:spPr>
          <a:xfrm>
            <a:off x="6156960" y="3552825"/>
            <a:ext cx="5706745" cy="3196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000"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000"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1000"/>
            <a:lum/>
            <a:extLst>
              <a:ext uri="{BEBA8EAE-BF5A-486C-A8C5-ECC9F3942E4B}">
                <a14:imgProps xmlns:a14="http://schemas.microsoft.com/office/drawing/2010/main">
                  <a14:imgLayer r:embed="rId2">
                    <a14:imgEffect>
                      <a14:artisticBlur/>
                    </a14:imgEffect>
                    <a14:imgEffect>
                      <a14:sharpenSoften amount="25000"/>
                    </a14:imgEffect>
                  </a14:imgLayer>
                </a14:imgProps>
              </a:ext>
            </a:extLst>
          </a:blip>
          <a:srcRect/>
          <a:stretch>
            <a:fillRect l="10000" t="10000" r="10000" b="1000"/>
          </a:stretch>
        </a:blipFill>
        <a:effectLst/>
      </p:bgPr>
    </p:bg>
    <p:spTree>
      <p:nvGrpSpPr>
        <p:cNvPr id="1" name=""/>
        <p:cNvGrpSpPr/>
        <p:nvPr/>
      </p:nvGrpSpPr>
      <p:grpSpPr>
        <a:xfrm>
          <a:off x="0" y="0"/>
          <a:ext cx="0" cy="0"/>
          <a:chOff x="0" y="0"/>
          <a:chExt cx="0" cy="0"/>
        </a:xfrm>
      </p:grpSpPr>
      <p:sp>
        <p:nvSpPr>
          <p:cNvPr id="2" name="文本框 1" descr="7b0a20202020227461726765744d6f64756c65223a20226b6f6e6c696e65666f6e7473220a7d0a"/>
          <p:cNvSpPr txBox="1"/>
          <p:nvPr/>
        </p:nvSpPr>
        <p:spPr>
          <a:xfrm>
            <a:off x="3135630" y="104775"/>
            <a:ext cx="6592570" cy="521970"/>
          </a:xfrm>
          <a:prstGeom prst="rect">
            <a:avLst/>
          </a:prstGeom>
          <a:noFill/>
        </p:spPr>
        <p:txBody>
          <a:bodyPr wrap="square" rtlCol="0">
            <a:spAutoFit/>
          </a:bodyPr>
          <a:lstStyle/>
          <a:p>
            <a:pPr marR="0" defTabSz="914400">
              <a:buClrTx/>
              <a:buSzTx/>
              <a:defRPr/>
            </a:pPr>
            <a:r>
              <a:rPr lang="zh-CN" altLang="en-US" sz="2800" b="1">
                <a:solidFill>
                  <a:srgbClr val="FFC000"/>
                </a:solidFill>
                <a:latin typeface="华康宗楷体 W7" panose="03000709000000000000" charset="-122"/>
                <a:ea typeface="华康宗楷体 W7" panose="03000709000000000000" charset="-122"/>
                <a:cs typeface="华康宗楷体 W7" panose="03000709000000000000" charset="-122"/>
                <a:sym typeface="+mn-ea"/>
              </a:rPr>
              <a:t>第四单元</a:t>
            </a:r>
            <a:r>
              <a:rPr lang="en-US" altLang="zh-CN" sz="2800" b="1">
                <a:solidFill>
                  <a:srgbClr val="FFC000"/>
                </a:solidFill>
                <a:latin typeface="华康宗楷体 W7" panose="03000709000000000000" charset="-122"/>
                <a:ea typeface="华康宗楷体 W7" panose="03000709000000000000" charset="-122"/>
                <a:cs typeface="华康宗楷体 W7" panose="03000709000000000000" charset="-122"/>
                <a:sym typeface="+mn-ea"/>
              </a:rPr>
              <a:t>  </a:t>
            </a:r>
            <a:r>
              <a:rPr lang="zh-CN" altLang="en-US" sz="2800" b="1">
                <a:solidFill>
                  <a:srgbClr val="FFC000"/>
                </a:solidFill>
                <a:latin typeface="华康宗楷体 W7" panose="03000709000000000000" charset="-122"/>
                <a:ea typeface="华康宗楷体 W7" panose="03000709000000000000" charset="-122"/>
                <a:cs typeface="华康宗楷体 W7" panose="03000709000000000000" charset="-122"/>
                <a:sym typeface="+mn-ea"/>
              </a:rPr>
              <a:t>新民主主义革命的开始</a:t>
            </a:r>
            <a:endParaRPr kumimoji="1" lang="zh-CN" altLang="en-US" sz="2800" b="1" i="1" dirty="0">
              <a:solidFill>
                <a:srgbClr val="FFC000"/>
              </a:solidFill>
              <a:latin typeface="华康宗楷体 W7" panose="03000709000000000000" charset="-122"/>
              <a:ea typeface="华康宗楷体 W7" panose="03000709000000000000" charset="-122"/>
              <a:cs typeface="华康宗楷体 W7" panose="03000709000000000000" charset="-122"/>
              <a:sym typeface="+mn-ea"/>
            </a:endParaRPr>
          </a:p>
        </p:txBody>
      </p:sp>
      <p:pic>
        <p:nvPicPr>
          <p:cNvPr id="4" name="图片 3"/>
          <p:cNvPicPr>
            <a:picLocks noChangeAspect="1"/>
          </p:cNvPicPr>
          <p:nvPr/>
        </p:nvPicPr>
        <p:blipFill>
          <a:blip r:embed="rId3" cstate="print"/>
          <a:stretch>
            <a:fillRect/>
          </a:stretch>
        </p:blipFill>
        <p:spPr>
          <a:xfrm>
            <a:off x="62230" y="3046095"/>
            <a:ext cx="12052300" cy="3797935"/>
          </a:xfrm>
          <a:prstGeom prst="rect">
            <a:avLst/>
          </a:prstGeom>
          <a:ln>
            <a:noFill/>
          </a:ln>
          <a:effectLst>
            <a:softEdge rad="112500"/>
          </a:effectLst>
        </p:spPr>
      </p:pic>
      <p:pic>
        <p:nvPicPr>
          <p:cNvPr id="11267" name="Picture 7"/>
          <p:cNvPicPr>
            <a:picLocks noChangeAspect="1"/>
          </p:cNvPicPr>
          <p:nvPr/>
        </p:nvPicPr>
        <p:blipFill>
          <a:blip r:embed="rId4"/>
          <a:stretch>
            <a:fillRect/>
          </a:stretch>
        </p:blipFill>
        <p:spPr>
          <a:xfrm>
            <a:off x="1671320" y="1200150"/>
            <a:ext cx="8182610" cy="1858645"/>
          </a:xfrm>
          <a:prstGeom prst="rect">
            <a:avLst/>
          </a:prstGeom>
          <a:noFill/>
          <a:ln w="9525">
            <a:noFill/>
          </a:ln>
        </p:spPr>
      </p:pic>
      <p:sp>
        <p:nvSpPr>
          <p:cNvPr id="3" name="文本框 2" descr="7b0a20202020227461726765744d6f64756c65223a20226b6f6e6c696e65666f6e7473220a7d0a"/>
          <p:cNvSpPr txBox="1"/>
          <p:nvPr/>
        </p:nvSpPr>
        <p:spPr>
          <a:xfrm>
            <a:off x="45720" y="60325"/>
            <a:ext cx="3152140" cy="337185"/>
          </a:xfrm>
          <a:prstGeom prst="rect">
            <a:avLst/>
          </a:prstGeom>
          <a:noFill/>
        </p:spPr>
        <p:txBody>
          <a:bodyPr wrap="square" rtlCol="0">
            <a:spAutoFit/>
          </a:bodyPr>
          <a:p>
            <a:pPr marR="0" defTabSz="914400">
              <a:buClrTx/>
              <a:buSzTx/>
              <a:defRPr/>
            </a:pPr>
            <a:r>
              <a:rPr lang="zh-CN" altLang="en-US" sz="1600" b="1">
                <a:solidFill>
                  <a:schemeClr val="bg1"/>
                </a:solidFill>
                <a:latin typeface="黑体" panose="02010609060101010101" charset="-122"/>
                <a:ea typeface="黑体" panose="02010609060101010101" charset="-122"/>
                <a:cs typeface="华康宗楷体 W7" panose="03000709000000000000" charset="-122"/>
                <a:sym typeface="+mn-ea"/>
              </a:rPr>
              <a:t>统编版中国历史八年级上册</a:t>
            </a:r>
            <a:endParaRPr lang="zh-CN" altLang="en-US" sz="1600" b="1">
              <a:solidFill>
                <a:schemeClr val="bg1"/>
              </a:solidFill>
              <a:latin typeface="黑体" panose="02010609060101010101" charset="-122"/>
              <a:ea typeface="黑体" panose="02010609060101010101" charset="-122"/>
              <a:cs typeface="华康宗楷体 W7" panose="03000709000000000000" charset="-122"/>
              <a:sym typeface="+mn-ea"/>
            </a:endParaRPr>
          </a:p>
        </p:txBody>
      </p:sp>
      <p:pic>
        <p:nvPicPr>
          <p:cNvPr id="5" name="图片 4"/>
          <p:cNvPicPr>
            <a:picLocks noChangeAspect="1"/>
          </p:cNvPicPr>
          <p:nvPr/>
        </p:nvPicPr>
        <p:blipFill>
          <a:blip r:embed="rId5">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000" fill="hold">
                                          <p:stCondLst>
                                            <p:cond delay="0"/>
                                          </p:stCondLst>
                                        </p:cTn>
                                        <p:tgtEl>
                                          <p:spTgt spid="11267"/>
                                        </p:tgtEl>
                                        <p:attrNameLst>
                                          <p:attrName>style.visibility</p:attrName>
                                        </p:attrNameLst>
                                      </p:cBhvr>
                                      <p:to>
                                        <p:strVal val="visible"/>
                                      </p:to>
                                    </p:set>
                                    <p:anim calcmode="lin" valueType="num">
                                      <p:cBhvr>
                                        <p:cTn id="14" dur="1000" fill="hold"/>
                                        <p:tgtEl>
                                          <p:spTgt spid="11267"/>
                                        </p:tgtEl>
                                        <p:attrNameLst>
                                          <p:attrName>ppt_w</p:attrName>
                                        </p:attrNameLst>
                                      </p:cBhvr>
                                      <p:tavLst>
                                        <p:tav tm="0">
                                          <p:val>
                                            <p:fltVal val="0"/>
                                          </p:val>
                                        </p:tav>
                                        <p:tav tm="100000">
                                          <p:val>
                                            <p:strVal val="#ppt_w"/>
                                          </p:val>
                                        </p:tav>
                                      </p:tavLst>
                                    </p:anim>
                                    <p:anim calcmode="lin" valueType="num">
                                      <p:cBhvr>
                                        <p:cTn id="15" dur="1000" fill="hold"/>
                                        <p:tgtEl>
                                          <p:spTgt spid="11267"/>
                                        </p:tgtEl>
                                        <p:attrNameLst>
                                          <p:attrName>ppt_h</p:attrName>
                                        </p:attrNameLst>
                                      </p:cBhvr>
                                      <p:tavLst>
                                        <p:tav tm="0">
                                          <p:val>
                                            <p:fltVal val="0"/>
                                          </p:val>
                                        </p:tav>
                                        <p:tav tm="100000">
                                          <p:val>
                                            <p:strVal val="#ppt_h"/>
                                          </p:val>
                                        </p:tav>
                                      </p:tavLst>
                                    </p:anim>
                                    <p:animEffect transition="in" filter="fade">
                                      <p:cBhvr>
                                        <p:cTn id="16" dur="1000"/>
                                        <p:tgtEl>
                                          <p:spTgt spid="11267"/>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2000" fill="hold">
                                          <p:stCondLst>
                                            <p:cond delay="0"/>
                                          </p:stCondLst>
                                        </p:cTn>
                                        <p:tgtEl>
                                          <p:spTgt spid="4"/>
                                        </p:tgtEl>
                                        <p:attrNameLst>
                                          <p:attrName>style.visibility</p:attrName>
                                        </p:attrNameLst>
                                      </p:cBhvr>
                                      <p:to>
                                        <p:strVal val="visible"/>
                                      </p:to>
                                    </p:set>
                                    <p:animEffect transition="in" filter="wipe(left)">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弱国无外交——五四运动的背景</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92125" y="63183"/>
            <a:ext cx="365760"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1</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pic>
        <p:nvPicPr>
          <p:cNvPr id="3" name="图片 2" descr="大战"/>
          <p:cNvPicPr>
            <a:picLocks noChangeAspect="1"/>
          </p:cNvPicPr>
          <p:nvPr/>
        </p:nvPicPr>
        <p:blipFill>
          <a:blip r:embed="rId3"/>
          <a:stretch>
            <a:fillRect/>
          </a:stretch>
        </p:blipFill>
        <p:spPr>
          <a:xfrm>
            <a:off x="306070" y="1166495"/>
            <a:ext cx="5685790" cy="4127500"/>
          </a:xfrm>
          <a:prstGeom prst="rect">
            <a:avLst/>
          </a:prstGeom>
          <a:effectLst>
            <a:innerShdw blurRad="63500" dist="50800" dir="2700000">
              <a:prstClr val="black">
                <a:alpha val="50000"/>
              </a:prstClr>
            </a:innerShdw>
            <a:softEdge rad="63500"/>
          </a:effectLst>
          <a:scene3d>
            <a:camera prst="orthographicFront"/>
            <a:lightRig rig="threePt" dir="t"/>
          </a:scene3d>
          <a:sp3d extrusionH="44450" contourW="12700"/>
        </p:spPr>
      </p:pic>
      <p:pic>
        <p:nvPicPr>
          <p:cNvPr id="6" name="图片 5" descr="劳工"/>
          <p:cNvPicPr>
            <a:picLocks noChangeAspect="1"/>
          </p:cNvPicPr>
          <p:nvPr/>
        </p:nvPicPr>
        <p:blipFill>
          <a:blip r:embed="rId4"/>
          <a:stretch>
            <a:fillRect/>
          </a:stretch>
        </p:blipFill>
        <p:spPr>
          <a:xfrm>
            <a:off x="6233795" y="1166495"/>
            <a:ext cx="5654040" cy="4081145"/>
          </a:xfrm>
          <a:prstGeom prst="rect">
            <a:avLst/>
          </a:prstGeom>
          <a:effectLst>
            <a:innerShdw blurRad="63500" dist="50800" dir="8100000">
              <a:prstClr val="black">
                <a:alpha val="50000"/>
              </a:prstClr>
            </a:innerShdw>
          </a:effectLst>
        </p:spPr>
      </p:pic>
      <p:sp>
        <p:nvSpPr>
          <p:cNvPr id="7" name="文本框 6"/>
          <p:cNvSpPr txBox="1"/>
          <p:nvPr/>
        </p:nvSpPr>
        <p:spPr>
          <a:xfrm>
            <a:off x="857885" y="5566410"/>
            <a:ext cx="5191760" cy="521970"/>
          </a:xfrm>
          <a:prstGeom prst="rect">
            <a:avLst/>
          </a:prstGeom>
          <a:noFill/>
        </p:spPr>
        <p:txBody>
          <a:bodyPr wrap="square" rtlCol="0" anchor="t">
            <a:spAutoFit/>
          </a:bodyPr>
          <a:p>
            <a:pPr algn="l"/>
            <a:r>
              <a:rPr lang="en-US" altLang="zh-CN" sz="2800">
                <a:latin typeface="汉仪颜楷W" panose="00020600040101010101" charset="-122"/>
                <a:ea typeface="汉仪颜楷W" panose="00020600040101010101" charset="-122"/>
                <a:cs typeface="汉仪颜楷W" panose="00020600040101010101" charset="-122"/>
                <a:sym typeface="+mn-ea"/>
              </a:rPr>
              <a:t>1914</a:t>
            </a:r>
            <a:r>
              <a:rPr lang="zh-CN" altLang="en-US" sz="2800">
                <a:latin typeface="汉仪颜楷W" panose="00020600040101010101" charset="-122"/>
                <a:ea typeface="汉仪颜楷W" panose="00020600040101010101" charset="-122"/>
                <a:cs typeface="汉仪颜楷W" panose="00020600040101010101" charset="-122"/>
                <a:sym typeface="+mn-ea"/>
              </a:rPr>
              <a:t>年，第一次世界大战爆发。</a:t>
            </a:r>
            <a:endParaRPr lang="zh-CN" altLang="en-US" sz="2800">
              <a:latin typeface="汉仪颜楷W" panose="00020600040101010101" charset="-122"/>
              <a:ea typeface="汉仪颜楷W" panose="00020600040101010101" charset="-122"/>
              <a:cs typeface="汉仪颜楷W" panose="00020600040101010101" charset="-122"/>
              <a:sym typeface="+mn-ea"/>
            </a:endParaRPr>
          </a:p>
        </p:txBody>
      </p:sp>
      <p:sp>
        <p:nvSpPr>
          <p:cNvPr id="8" name="文本框 7"/>
          <p:cNvSpPr txBox="1"/>
          <p:nvPr/>
        </p:nvSpPr>
        <p:spPr>
          <a:xfrm>
            <a:off x="6522720" y="5492115"/>
            <a:ext cx="5191760" cy="953135"/>
          </a:xfrm>
          <a:prstGeom prst="rect">
            <a:avLst/>
          </a:prstGeom>
          <a:noFill/>
        </p:spPr>
        <p:txBody>
          <a:bodyPr wrap="square" rtlCol="0" anchor="t">
            <a:spAutoFit/>
          </a:bodyPr>
          <a:p>
            <a:pPr algn="l"/>
            <a:r>
              <a:rPr lang="en-US" altLang="zh-CN" sz="2800">
                <a:latin typeface="汉仪颜楷W" panose="00020600040101010101" charset="-122"/>
                <a:ea typeface="汉仪颜楷W" panose="00020600040101010101" charset="-122"/>
                <a:cs typeface="汉仪颜楷W" panose="00020600040101010101" charset="-122"/>
                <a:sym typeface="+mn-ea"/>
              </a:rPr>
              <a:t>1917</a:t>
            </a:r>
            <a:r>
              <a:rPr lang="zh-CN" altLang="en-US" sz="2800">
                <a:latin typeface="汉仪颜楷W" panose="00020600040101010101" charset="-122"/>
                <a:ea typeface="汉仪颜楷W" panose="00020600040101010101" charset="-122"/>
                <a:cs typeface="汉仪颜楷W" panose="00020600040101010101" charset="-122"/>
                <a:sym typeface="+mn-ea"/>
              </a:rPr>
              <a:t>年，中国加入协约国，派出十几万劳工到欧洲战场。</a:t>
            </a:r>
            <a:endParaRPr lang="zh-CN" altLang="en-US" sz="2800">
              <a:latin typeface="汉仪颜楷W" panose="00020600040101010101" charset="-122"/>
              <a:ea typeface="汉仪颜楷W" panose="00020600040101010101" charset="-122"/>
              <a:cs typeface="汉仪颜楷W" panose="0002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弱国无外交——五四运动的背景</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92125" y="63183"/>
            <a:ext cx="365760"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1</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3" name="图片 2"/>
          <p:cNvPicPr>
            <a:picLocks noChangeAspect="1"/>
          </p:cNvPicPr>
          <p:nvPr/>
        </p:nvPicPr>
        <p:blipFill>
          <a:blip r:embed="rId1"/>
          <a:stretch>
            <a:fillRect/>
          </a:stretch>
        </p:blipFill>
        <p:spPr>
          <a:xfrm>
            <a:off x="187325" y="1049655"/>
            <a:ext cx="6017895" cy="3938270"/>
          </a:xfrm>
          <a:prstGeom prst="rect">
            <a:avLst/>
          </a:prstGeom>
          <a:effectLst>
            <a:softEdge rad="63500"/>
          </a:effectLst>
        </p:spPr>
      </p:pic>
      <p:sp>
        <p:nvSpPr>
          <p:cNvPr id="7" name="文本框 6"/>
          <p:cNvSpPr txBox="1"/>
          <p:nvPr/>
        </p:nvSpPr>
        <p:spPr>
          <a:xfrm>
            <a:off x="734695" y="5281930"/>
            <a:ext cx="4993005" cy="953135"/>
          </a:xfrm>
          <a:prstGeom prst="rect">
            <a:avLst/>
          </a:prstGeom>
          <a:noFill/>
        </p:spPr>
        <p:txBody>
          <a:bodyPr wrap="square" rtlCol="0" anchor="t">
            <a:spAutoFit/>
          </a:bodyPr>
          <a:p>
            <a:pPr algn="l"/>
            <a:r>
              <a:rPr lang="en-US" altLang="zh-CN" sz="2800">
                <a:latin typeface="汉仪颜楷W" panose="00020600040101010101" charset="-122"/>
                <a:ea typeface="汉仪颜楷W" panose="00020600040101010101" charset="-122"/>
                <a:cs typeface="汉仪颜楷W" panose="00020600040101010101" charset="-122"/>
                <a:sym typeface="+mn-ea"/>
              </a:rPr>
              <a:t>1918</a:t>
            </a:r>
            <a:r>
              <a:rPr lang="zh-CN" altLang="en-US" sz="2800">
                <a:latin typeface="汉仪颜楷W" panose="00020600040101010101" charset="-122"/>
                <a:ea typeface="汉仪颜楷W" panose="00020600040101010101" charset="-122"/>
                <a:cs typeface="汉仪颜楷W" panose="00020600040101010101" charset="-122"/>
                <a:sym typeface="+mn-ea"/>
              </a:rPr>
              <a:t>年，</a:t>
            </a:r>
            <a:r>
              <a:rPr lang="en-US" altLang="zh-CN" sz="2800">
                <a:latin typeface="汉仪颜楷W" panose="00020600040101010101" charset="-122"/>
                <a:ea typeface="汉仪颜楷W" panose="00020600040101010101" charset="-122"/>
                <a:cs typeface="汉仪颜楷W" panose="00020600040101010101" charset="-122"/>
                <a:sym typeface="+mn-ea"/>
              </a:rPr>
              <a:t>德国投降，一战结束</a:t>
            </a:r>
            <a:r>
              <a:rPr lang="zh-CN" altLang="en-US" sz="2800">
                <a:latin typeface="汉仪颜楷W" panose="00020600040101010101" charset="-122"/>
                <a:ea typeface="汉仪颜楷W" panose="00020600040101010101" charset="-122"/>
                <a:cs typeface="汉仪颜楷W" panose="00020600040101010101" charset="-122"/>
                <a:sym typeface="+mn-ea"/>
              </a:rPr>
              <a:t>。</a:t>
            </a:r>
            <a:endParaRPr lang="zh-CN" altLang="en-US" sz="2800">
              <a:latin typeface="汉仪颜楷W" panose="00020600040101010101" charset="-122"/>
              <a:ea typeface="汉仪颜楷W" panose="00020600040101010101" charset="-122"/>
              <a:cs typeface="汉仪颜楷W" panose="00020600040101010101" charset="-122"/>
              <a:sym typeface="+mn-ea"/>
            </a:endParaRPr>
          </a:p>
          <a:p>
            <a:pPr algn="l"/>
            <a:r>
              <a:rPr lang="zh-CN" altLang="en-US" sz="2800">
                <a:latin typeface="汉仪颜楷W" panose="00020600040101010101" charset="-122"/>
                <a:ea typeface="汉仪颜楷W" panose="00020600040101010101" charset="-122"/>
                <a:cs typeface="汉仪颜楷W" panose="00020600040101010101" charset="-122"/>
                <a:sym typeface="+mn-ea"/>
              </a:rPr>
              <a:t>协约国取得了胜利。</a:t>
            </a:r>
            <a:endParaRPr lang="zh-CN" altLang="en-US" sz="2800">
              <a:latin typeface="汉仪颜楷W" panose="00020600040101010101" charset="-122"/>
              <a:ea typeface="汉仪颜楷W" panose="00020600040101010101" charset="-122"/>
              <a:cs typeface="汉仪颜楷W" panose="00020600040101010101" charset="-122"/>
              <a:sym typeface="+mn-ea"/>
            </a:endParaRPr>
          </a:p>
        </p:txBody>
      </p:sp>
      <p:pic>
        <p:nvPicPr>
          <p:cNvPr id="8" name="图片 7" descr="C:/Users/86158/AppData/Local/Temp/picturecompress_20210720111430/output_1.jpgoutput_1"/>
          <p:cNvPicPr>
            <a:picLocks noChangeAspect="1"/>
          </p:cNvPicPr>
          <p:nvPr/>
        </p:nvPicPr>
        <p:blipFill>
          <a:blip r:embed="rId2"/>
          <a:stretch>
            <a:fillRect/>
          </a:stretch>
        </p:blipFill>
        <p:spPr>
          <a:xfrm>
            <a:off x="6984365" y="748030"/>
            <a:ext cx="4581525" cy="6109970"/>
          </a:xfrm>
          <a:prstGeom prst="rect">
            <a:avLst/>
          </a:prstGeom>
          <a:effectLst>
            <a:softEdge rad="63500"/>
          </a:effectLst>
        </p:spPr>
      </p:pic>
      <p:grpSp>
        <p:nvGrpSpPr>
          <p:cNvPr id="10" name="组合 9"/>
          <p:cNvGrpSpPr/>
          <p:nvPr/>
        </p:nvGrpSpPr>
        <p:grpSpPr>
          <a:xfrm>
            <a:off x="6357620" y="1100455"/>
            <a:ext cx="5527675" cy="3887470"/>
            <a:chOff x="9301" y="6364"/>
            <a:chExt cx="8705" cy="6122"/>
          </a:xfrm>
        </p:grpSpPr>
        <p:pic>
          <p:nvPicPr>
            <p:cNvPr id="8201" name="Picture 3" descr="巴黎和会全体会议现场"/>
            <p:cNvPicPr>
              <a:picLocks noChangeAspect="1"/>
            </p:cNvPicPr>
            <p:nvPr/>
          </p:nvPicPr>
          <p:blipFill>
            <a:blip r:embed="rId3"/>
            <a:stretch>
              <a:fillRect/>
            </a:stretch>
          </p:blipFill>
          <p:spPr>
            <a:xfrm>
              <a:off x="9301" y="6364"/>
              <a:ext cx="8705" cy="6122"/>
            </a:xfrm>
            <a:prstGeom prst="rect">
              <a:avLst/>
            </a:prstGeom>
            <a:noFill/>
            <a:ln w="9525">
              <a:noFill/>
            </a:ln>
            <a:effectLst>
              <a:softEdge rad="63500"/>
            </a:effectLst>
          </p:spPr>
        </p:pic>
        <p:sp>
          <p:nvSpPr>
            <p:cNvPr id="8202" name="Text Box 4"/>
            <p:cNvSpPr txBox="1"/>
            <p:nvPr/>
          </p:nvSpPr>
          <p:spPr>
            <a:xfrm>
              <a:off x="9560" y="11721"/>
              <a:ext cx="3590" cy="579"/>
            </a:xfrm>
            <a:prstGeom prst="rect">
              <a:avLst/>
            </a:prstGeom>
            <a:noFill/>
            <a:ln w="9525">
              <a:noFill/>
            </a:ln>
          </p:spPr>
          <p:txBody>
            <a:bodyPr wrap="square">
              <a:spAutoFit/>
            </a:bodyPr>
            <a:p>
              <a:pPr>
                <a:spcBef>
                  <a:spcPct val="50000"/>
                </a:spcBef>
              </a:pPr>
              <a:r>
                <a:rPr lang="zh-CN" altLang="en-US" b="1" dirty="0">
                  <a:solidFill>
                    <a:schemeClr val="bg1"/>
                  </a:solidFill>
                  <a:latin typeface="Times New Roman" panose="02020603050405020304" pitchFamily="18" charset="0"/>
                </a:rPr>
                <a:t>巴黎和会现场</a:t>
              </a:r>
              <a:endParaRPr lang="zh-CN" altLang="en-US" b="1" dirty="0">
                <a:solidFill>
                  <a:schemeClr val="bg1"/>
                </a:solidFill>
                <a:latin typeface="Times New Roman" panose="02020603050405020304" pitchFamily="18" charset="0"/>
              </a:endParaRPr>
            </a:p>
          </p:txBody>
        </p:sp>
      </p:grpSp>
      <p:pic>
        <p:nvPicPr>
          <p:cNvPr id="11" name="图片 10"/>
          <p:cNvPicPr>
            <a:picLocks noChangeAspect="1"/>
          </p:cNvPicPr>
          <p:nvPr/>
        </p:nvPicPr>
        <p:blipFill>
          <a:blip r:embed="rId4">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
        <p:nvSpPr>
          <p:cNvPr id="13" name="文本框 12"/>
          <p:cNvSpPr txBox="1"/>
          <p:nvPr/>
        </p:nvSpPr>
        <p:spPr>
          <a:xfrm>
            <a:off x="6572885" y="5138420"/>
            <a:ext cx="5311775" cy="1383665"/>
          </a:xfrm>
          <a:prstGeom prst="rect">
            <a:avLst/>
          </a:prstGeom>
          <a:noFill/>
        </p:spPr>
        <p:txBody>
          <a:bodyPr wrap="square" rtlCol="0" anchor="t">
            <a:spAutoFit/>
          </a:bodyPr>
          <a:p>
            <a:pPr algn="l"/>
            <a:r>
              <a:rPr lang="en-US" altLang="zh-CN" sz="2800">
                <a:latin typeface="汉仪颜楷W" panose="00020600040101010101" charset="-122"/>
                <a:ea typeface="汉仪颜楷W" panose="00020600040101010101" charset="-122"/>
                <a:cs typeface="汉仪颜楷W" panose="00020600040101010101" charset="-122"/>
                <a:sym typeface="+mn-ea"/>
              </a:rPr>
              <a:t>1919</a:t>
            </a:r>
            <a:r>
              <a:rPr lang="zh-CN" altLang="en-US" sz="2800">
                <a:latin typeface="汉仪颜楷W" panose="00020600040101010101" charset="-122"/>
                <a:ea typeface="汉仪颜楷W" panose="00020600040101010101" charset="-122"/>
                <a:cs typeface="汉仪颜楷W" panose="00020600040101010101" charset="-122"/>
                <a:sym typeface="+mn-ea"/>
              </a:rPr>
              <a:t>年</a:t>
            </a:r>
            <a:r>
              <a:rPr lang="en-US" altLang="zh-CN" sz="2800">
                <a:latin typeface="汉仪颜楷W" panose="00020600040101010101" charset="-122"/>
                <a:ea typeface="汉仪颜楷W" panose="00020600040101010101" charset="-122"/>
                <a:cs typeface="汉仪颜楷W" panose="00020600040101010101" charset="-122"/>
                <a:sym typeface="+mn-ea"/>
              </a:rPr>
              <a:t>1</a:t>
            </a:r>
            <a:r>
              <a:rPr lang="zh-CN" altLang="en-US" sz="2800">
                <a:latin typeface="汉仪颜楷W" panose="00020600040101010101" charset="-122"/>
                <a:ea typeface="汉仪颜楷W" panose="00020600040101010101" charset="-122"/>
                <a:cs typeface="汉仪颜楷W" panose="00020600040101010101" charset="-122"/>
                <a:sym typeface="+mn-ea"/>
              </a:rPr>
              <a:t>月</a:t>
            </a:r>
            <a:r>
              <a:rPr lang="en-US" altLang="zh-CN" sz="2800">
                <a:latin typeface="汉仪颜楷W" panose="00020600040101010101" charset="-122"/>
                <a:ea typeface="汉仪颜楷W" panose="00020600040101010101" charset="-122"/>
                <a:cs typeface="汉仪颜楷W" panose="00020600040101010101" charset="-122"/>
                <a:sym typeface="+mn-ea"/>
              </a:rPr>
              <a:t>—6</a:t>
            </a:r>
            <a:r>
              <a:rPr lang="zh-CN" altLang="en-US" sz="2800">
                <a:latin typeface="汉仪颜楷W" panose="00020600040101010101" charset="-122"/>
                <a:ea typeface="汉仪颜楷W" panose="00020600040101010101" charset="-122"/>
                <a:cs typeface="汉仪颜楷W" panose="00020600040101010101" charset="-122"/>
                <a:sym typeface="+mn-ea"/>
              </a:rPr>
              <a:t>月，战胜的协约国在巴黎召开所谓的</a:t>
            </a:r>
            <a:r>
              <a:rPr lang="en-US" altLang="zh-CN" sz="2800">
                <a:latin typeface="汉仪颜楷W" panose="00020600040101010101" charset="-122"/>
                <a:ea typeface="汉仪颜楷W" panose="00020600040101010101" charset="-122"/>
                <a:cs typeface="汉仪颜楷W" panose="00020600040101010101" charset="-122"/>
                <a:sym typeface="+mn-ea"/>
              </a:rPr>
              <a:t>“</a:t>
            </a:r>
            <a:r>
              <a:rPr lang="zh-CN" altLang="en-US" sz="2800">
                <a:latin typeface="汉仪颜楷W" panose="00020600040101010101" charset="-122"/>
                <a:ea typeface="汉仪颜楷W" panose="00020600040101010101" charset="-122"/>
                <a:cs typeface="汉仪颜楷W" panose="00020600040101010101" charset="-122"/>
                <a:sym typeface="+mn-ea"/>
              </a:rPr>
              <a:t>和平会议</a:t>
            </a:r>
            <a:r>
              <a:rPr lang="en-US" altLang="zh-CN" sz="2800">
                <a:latin typeface="汉仪颜楷W" panose="00020600040101010101" charset="-122"/>
                <a:ea typeface="汉仪颜楷W" panose="00020600040101010101" charset="-122"/>
                <a:cs typeface="汉仪颜楷W" panose="00020600040101010101" charset="-122"/>
                <a:sym typeface="+mn-ea"/>
              </a:rPr>
              <a:t>”</a:t>
            </a:r>
            <a:r>
              <a:rPr lang="zh-CN" altLang="en-US" sz="2800">
                <a:latin typeface="汉仪颜楷W" panose="00020600040101010101" charset="-122"/>
                <a:ea typeface="汉仪颜楷W" panose="00020600040101010101" charset="-122"/>
                <a:cs typeface="汉仪颜楷W" panose="00020600040101010101" charset="-122"/>
                <a:sym typeface="+mn-ea"/>
              </a:rPr>
              <a:t>，中国政府也派代表参加了会议。</a:t>
            </a:r>
            <a:endParaRPr lang="zh-CN" altLang="en-US" sz="2800">
              <a:latin typeface="汉仪颜楷W" panose="00020600040101010101" charset="-122"/>
              <a:ea typeface="汉仪颜楷W" panose="00020600040101010101" charset="-122"/>
              <a:cs typeface="汉仪颜楷W" panose="0002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弱国无外交——五四运动的背景</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92125" y="63183"/>
            <a:ext cx="365760"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1</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grpSp>
        <p:nvGrpSpPr>
          <p:cNvPr id="20" name="组合 19"/>
          <p:cNvGrpSpPr/>
          <p:nvPr/>
        </p:nvGrpSpPr>
        <p:grpSpPr>
          <a:xfrm>
            <a:off x="302260" y="843280"/>
            <a:ext cx="3901440" cy="5863590"/>
            <a:chOff x="476" y="1328"/>
            <a:chExt cx="6144" cy="9234"/>
          </a:xfrm>
        </p:grpSpPr>
        <p:pic>
          <p:nvPicPr>
            <p:cNvPr id="22536" name="图片 12" descr="中国参加巴黎和会的全权代表，陆征祥（中）、顾维钧（右上）、王正廷（左上）、施肇基（右下）、魏宸组（左下）.jpg"/>
            <p:cNvPicPr>
              <a:picLocks noChangeAspect="1"/>
            </p:cNvPicPr>
            <p:nvPr/>
          </p:nvPicPr>
          <p:blipFill>
            <a:blip r:embed="rId3" cstate="print">
              <a:clrChange>
                <a:clrFrom>
                  <a:srgbClr val="FCFCFC"/>
                </a:clrFrom>
                <a:clrTo>
                  <a:srgbClr val="FCFCFC">
                    <a:alpha val="0"/>
                  </a:srgbClr>
                </a:clrTo>
              </a:clrChange>
            </a:blip>
            <a:srcRect t="6364"/>
            <a:stretch>
              <a:fillRect/>
            </a:stretch>
          </p:blipFill>
          <p:spPr>
            <a:xfrm>
              <a:off x="572" y="1328"/>
              <a:ext cx="6048" cy="7429"/>
            </a:xfrm>
            <a:prstGeom prst="rect">
              <a:avLst/>
            </a:prstGeom>
            <a:noFill/>
            <a:ln w="9525">
              <a:noFill/>
            </a:ln>
          </p:spPr>
        </p:pic>
        <p:sp>
          <p:nvSpPr>
            <p:cNvPr id="11" name="文本框 10"/>
            <p:cNvSpPr txBox="1"/>
            <p:nvPr/>
          </p:nvSpPr>
          <p:spPr>
            <a:xfrm>
              <a:off x="476" y="8674"/>
              <a:ext cx="5908" cy="1888"/>
            </a:xfrm>
            <a:prstGeom prst="rect">
              <a:avLst/>
            </a:prstGeom>
            <a:noFill/>
          </p:spPr>
          <p:txBody>
            <a:bodyPr wrap="square" rtlCol="0" anchor="t">
              <a:spAutoFit/>
            </a:bodyPr>
            <a:p>
              <a:pPr eaLnBrk="0" hangingPunct="0"/>
              <a:r>
                <a:rPr lang="zh-CN" altLang="en-US" b="1" dirty="0">
                  <a:latin typeface="华文仿宋" panose="02010600040101010101" charset="-122"/>
                  <a:ea typeface="华文仿宋" panose="02010600040101010101" charset="-122"/>
                  <a:sym typeface="Calibri" panose="020F0502020204030204" charset="0"/>
                </a:rPr>
                <a:t>中国参加巴黎和会的代表：</a:t>
              </a:r>
              <a:endParaRPr lang="zh-CN" altLang="en-US" b="1" dirty="0">
                <a:latin typeface="华文仿宋" panose="02010600040101010101" charset="-122"/>
                <a:ea typeface="华文仿宋" panose="02010600040101010101" charset="-122"/>
                <a:sym typeface="Calibri" panose="020F0502020204030204" charset="0"/>
              </a:endParaRPr>
            </a:p>
            <a:p>
              <a:pPr eaLnBrk="0" hangingPunct="0"/>
              <a:r>
                <a:rPr lang="zh-CN" altLang="en-US" b="1" dirty="0">
                  <a:latin typeface="华文仿宋" panose="02010600040101010101" charset="-122"/>
                  <a:ea typeface="华文仿宋" panose="02010600040101010101" charset="-122"/>
                  <a:sym typeface="Calibri" panose="020F0502020204030204" charset="0"/>
                </a:rPr>
                <a:t>陆征祥（中）、顾维钧（右上）、王正廷（左上）、施肇基（右下）、魏宸组（左下）</a:t>
              </a:r>
              <a:endParaRPr lang="zh-CN" altLang="en-US" b="1" dirty="0">
                <a:latin typeface="华文仿宋" panose="02010600040101010101" charset="-122"/>
                <a:ea typeface="华文仿宋" panose="02010600040101010101" charset="-122"/>
              </a:endParaRPr>
            </a:p>
          </p:txBody>
        </p:sp>
      </p:grpSp>
      <p:sp>
        <p:nvSpPr>
          <p:cNvPr id="12" name="矩形 11"/>
          <p:cNvSpPr/>
          <p:nvPr/>
        </p:nvSpPr>
        <p:spPr>
          <a:xfrm>
            <a:off x="4131310" y="3951605"/>
            <a:ext cx="7793990" cy="521970"/>
          </a:xfrm>
          <a:prstGeom prst="rect">
            <a:avLst/>
          </a:prstGeom>
        </p:spPr>
        <p:txBody>
          <a:bodyPr wrap="square">
            <a:spAutoFit/>
          </a:bodyPr>
          <a:p>
            <a:r>
              <a:rPr kumimoji="1" lang="zh-CN" altLang="en-US" sz="2800" b="1" dirty="0" smtClean="0">
                <a:solidFill>
                  <a:srgbClr val="000000"/>
                </a:solidFill>
                <a:effectLst>
                  <a:outerShdw blurRad="38100" dist="38100" dir="2700000" algn="tl">
                    <a:srgbClr val="C0C0C0"/>
                  </a:outerShdw>
                </a:effectLst>
                <a:latin typeface="+mn-ea"/>
              </a:rPr>
              <a:t>结果：</a:t>
            </a:r>
            <a:r>
              <a:rPr kumimoji="1" lang="zh-CN" altLang="en-US" sz="2800" dirty="0" smtClean="0">
                <a:solidFill>
                  <a:srgbClr val="000000"/>
                </a:solidFill>
                <a:effectLst>
                  <a:outerShdw blurRad="38100" dist="38100" dir="2700000" algn="tl">
                    <a:srgbClr val="C0C0C0"/>
                  </a:outerShdw>
                </a:effectLst>
                <a:latin typeface="+mn-ea"/>
              </a:rPr>
              <a:t>将</a:t>
            </a:r>
            <a:r>
              <a:rPr kumimoji="1" lang="zh-CN" altLang="en-US" sz="2800" dirty="0" smtClean="0">
                <a:solidFill>
                  <a:srgbClr val="FF0000"/>
                </a:solidFill>
                <a:effectLst>
                  <a:outerShdw blurRad="38100" dist="38100" dir="2700000" algn="tl">
                    <a:srgbClr val="C0C0C0"/>
                  </a:outerShdw>
                </a:effectLst>
                <a:latin typeface="+mn-ea"/>
              </a:rPr>
              <a:t>德国</a:t>
            </a:r>
            <a:r>
              <a:rPr kumimoji="1" lang="zh-CN" altLang="en-US" sz="2800" dirty="0" smtClean="0">
                <a:solidFill>
                  <a:srgbClr val="000000"/>
                </a:solidFill>
                <a:effectLst>
                  <a:outerShdw blurRad="38100" dist="38100" dir="2700000" algn="tl">
                    <a:srgbClr val="C0C0C0"/>
                  </a:outerShdw>
                </a:effectLst>
                <a:latin typeface="+mn-ea"/>
              </a:rPr>
              <a:t>在中国</a:t>
            </a:r>
            <a:r>
              <a:rPr kumimoji="1" lang="zh-CN" altLang="en-US" sz="2800" dirty="0" smtClean="0">
                <a:solidFill>
                  <a:srgbClr val="FF0000"/>
                </a:solidFill>
                <a:effectLst>
                  <a:outerShdw blurRad="38100" dist="38100" dir="2700000" algn="tl">
                    <a:srgbClr val="C0C0C0"/>
                  </a:outerShdw>
                </a:effectLst>
                <a:latin typeface="+mn-ea"/>
              </a:rPr>
              <a:t>山东</a:t>
            </a:r>
            <a:r>
              <a:rPr kumimoji="1" lang="zh-CN" altLang="en-US" sz="2800" dirty="0" smtClean="0">
                <a:solidFill>
                  <a:srgbClr val="000000"/>
                </a:solidFill>
                <a:effectLst>
                  <a:outerShdw blurRad="38100" dist="38100" dir="2700000" algn="tl">
                    <a:srgbClr val="C0C0C0"/>
                  </a:outerShdw>
                </a:effectLst>
                <a:latin typeface="+mn-ea"/>
              </a:rPr>
              <a:t>的特权全部转让给</a:t>
            </a:r>
            <a:r>
              <a:rPr kumimoji="1" lang="zh-CN" altLang="en-US" sz="2800" dirty="0" smtClean="0">
                <a:solidFill>
                  <a:srgbClr val="FF0000"/>
                </a:solidFill>
                <a:effectLst>
                  <a:outerShdw blurRad="38100" dist="38100" dir="2700000" algn="tl">
                    <a:srgbClr val="C0C0C0"/>
                  </a:outerShdw>
                </a:effectLst>
                <a:latin typeface="+mn-ea"/>
              </a:rPr>
              <a:t>日本</a:t>
            </a:r>
            <a:r>
              <a:rPr kumimoji="1" lang="zh-CN" altLang="en-US" sz="2800" dirty="0" smtClean="0">
                <a:solidFill>
                  <a:srgbClr val="000000"/>
                </a:solidFill>
                <a:effectLst>
                  <a:outerShdw blurRad="38100" dist="38100" dir="2700000" algn="tl">
                    <a:srgbClr val="C0C0C0"/>
                  </a:outerShdw>
                </a:effectLst>
                <a:latin typeface="+mn-ea"/>
              </a:rPr>
              <a:t>。</a:t>
            </a:r>
            <a:endParaRPr kumimoji="1" lang="zh-CN" altLang="en-US" sz="2800" dirty="0" smtClean="0">
              <a:solidFill>
                <a:srgbClr val="000000"/>
              </a:solidFill>
              <a:effectLst>
                <a:outerShdw blurRad="38100" dist="38100" dir="2700000" algn="tl">
                  <a:srgbClr val="C0C0C0"/>
                </a:outerShdw>
              </a:effectLst>
              <a:latin typeface="+mn-ea"/>
            </a:endParaRPr>
          </a:p>
        </p:txBody>
      </p:sp>
      <p:pic>
        <p:nvPicPr>
          <p:cNvPr id="13" name="图片 12" descr="56f20513xa0610361dc3f&amp;690"/>
          <p:cNvPicPr>
            <a:picLocks noChangeAspect="1" noChangeArrowheads="1"/>
          </p:cNvPicPr>
          <p:nvPr/>
        </p:nvPicPr>
        <p:blipFill>
          <a:blip r:embed="rId4" cstate="print"/>
          <a:srcRect l="1086" t="2512" b="3685"/>
          <a:stretch>
            <a:fillRect/>
          </a:stretch>
        </p:blipFill>
        <p:spPr bwMode="auto">
          <a:xfrm>
            <a:off x="8692515" y="935355"/>
            <a:ext cx="3195320" cy="2823210"/>
          </a:xfrm>
          <a:prstGeom prst="ellipse">
            <a:avLst/>
          </a:prstGeom>
          <a:noFill/>
          <a:ln w="28575">
            <a:solidFill>
              <a:schemeClr val="accent4">
                <a:lumMod val="50000"/>
              </a:schemeClr>
            </a:solidFill>
            <a:miter lim="800000"/>
            <a:headEnd/>
            <a:tailEnd/>
          </a:ln>
          <a:effectLst>
            <a:outerShdw dist="35921" dir="2700000" algn="ctr" rotWithShape="0">
              <a:srgbClr val="808080"/>
            </a:outerShdw>
          </a:effectLst>
        </p:spPr>
      </p:pic>
      <p:sp>
        <p:nvSpPr>
          <p:cNvPr id="16" name="横卷形 15"/>
          <p:cNvSpPr/>
          <p:nvPr/>
        </p:nvSpPr>
        <p:spPr>
          <a:xfrm>
            <a:off x="4437380" y="4583430"/>
            <a:ext cx="6835775" cy="2065655"/>
          </a:xfrm>
          <a:prstGeom prst="horizontalScroll">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4203700" y="1297305"/>
            <a:ext cx="4305300" cy="2158365"/>
          </a:xfrm>
          <a:prstGeom prst="rect">
            <a:avLst/>
          </a:prstGeom>
          <a:noFill/>
          <a:ln>
            <a:solidFill>
              <a:schemeClr val="tx1"/>
            </a:solidFill>
          </a:ln>
        </p:spPr>
        <p:txBody>
          <a:bodyPr wrap="square" rtlCol="0" anchor="t">
            <a:spAutoFit/>
            <a:scene3d>
              <a:camera prst="orthographicFront"/>
              <a:lightRig rig="threePt" dir="t"/>
            </a:scene3d>
          </a:bodyPr>
          <a:p>
            <a:pPr>
              <a:lnSpc>
                <a:spcPct val="120000"/>
              </a:lnSpc>
            </a:pPr>
            <a:r>
              <a:rPr kumimoji="1" lang="zh-CN" altLang="en-US" sz="2800" dirty="0" smtClean="0">
                <a:solidFill>
                  <a:schemeClr val="tx1"/>
                </a:solidFill>
                <a:effectLst>
                  <a:outerShdw blurRad="38100" dist="19050" dir="2700000" algn="tl" rotWithShape="0">
                    <a:schemeClr val="dk1">
                      <a:alpha val="40000"/>
                    </a:schemeClr>
                  </a:outerShdw>
                </a:effectLst>
                <a:latin typeface="+mn-ea"/>
                <a:cs typeface="+mn-ea"/>
                <a:sym typeface="+mn-ea"/>
              </a:rPr>
              <a:t>中国代表提出</a:t>
            </a:r>
            <a:r>
              <a:rPr kumimoji="1" lang="zh-CN" altLang="en-US" sz="2800" b="1" dirty="0" smtClean="0">
                <a:solidFill>
                  <a:schemeClr val="tx1"/>
                </a:solidFill>
                <a:effectLst>
                  <a:outerShdw blurRad="38100" dist="19050" dir="2700000" algn="tl" rotWithShape="0">
                    <a:schemeClr val="dk1">
                      <a:alpha val="40000"/>
                    </a:schemeClr>
                  </a:outerShdw>
                </a:effectLst>
                <a:latin typeface="+mn-ea"/>
                <a:cs typeface="+mn-ea"/>
                <a:sym typeface="+mn-ea"/>
              </a:rPr>
              <a:t>正当要求：</a:t>
            </a:r>
            <a:endParaRPr kumimoji="1" lang="zh-CN" altLang="en-US" sz="2800" b="1" dirty="0" smtClean="0">
              <a:solidFill>
                <a:schemeClr val="tx1"/>
              </a:solidFill>
              <a:effectLst>
                <a:outerShdw blurRad="38100" dist="19050" dir="2700000" algn="tl" rotWithShape="0">
                  <a:schemeClr val="dk1">
                    <a:alpha val="40000"/>
                  </a:schemeClr>
                </a:outerShdw>
              </a:effectLst>
              <a:latin typeface="+mn-ea"/>
              <a:cs typeface="+mn-ea"/>
              <a:sym typeface="+mn-ea"/>
            </a:endParaRPr>
          </a:p>
          <a:p>
            <a:pPr>
              <a:lnSpc>
                <a:spcPct val="120000"/>
              </a:lnSpc>
            </a:pPr>
            <a:r>
              <a:rPr lang="zh-CN" altLang="en-US" sz="2800" b="1" dirty="0" smtClean="0">
                <a:solidFill>
                  <a:srgbClr val="760000"/>
                </a:solidFill>
                <a:latin typeface="+mn-ea"/>
                <a:cs typeface="+mn-ea"/>
                <a:sym typeface="+mn-ea"/>
              </a:rPr>
              <a:t>① </a:t>
            </a:r>
            <a:r>
              <a:rPr kumimoji="1" lang="zh-CN" altLang="en-US" sz="2800" b="1" dirty="0" smtClean="0">
                <a:solidFill>
                  <a:srgbClr val="760000"/>
                </a:solidFill>
                <a:effectLst>
                  <a:outerShdw blurRad="38100" dist="38100" dir="2700000" algn="tl">
                    <a:srgbClr val="C0C0C0"/>
                  </a:outerShdw>
                </a:effectLst>
                <a:latin typeface="+mn-ea"/>
                <a:cs typeface="+mn-ea"/>
                <a:sym typeface="+mn-ea"/>
              </a:rPr>
              <a:t>取消</a:t>
            </a:r>
            <a:r>
              <a:rPr kumimoji="1" lang="zh-CN" altLang="en-US" sz="2800" b="1" dirty="0">
                <a:solidFill>
                  <a:srgbClr val="760000"/>
                </a:solidFill>
                <a:effectLst>
                  <a:outerShdw blurRad="38100" dist="38100" dir="2700000" algn="tl">
                    <a:srgbClr val="C0C0C0"/>
                  </a:outerShdw>
                </a:effectLst>
                <a:latin typeface="+mn-ea"/>
                <a:cs typeface="+mn-ea"/>
                <a:sym typeface="+mn-ea"/>
              </a:rPr>
              <a:t>帝国主义在华特权</a:t>
            </a:r>
            <a:endParaRPr kumimoji="1" lang="zh-CN" altLang="en-US" sz="2800" b="1" dirty="0">
              <a:solidFill>
                <a:srgbClr val="760000"/>
              </a:solidFill>
              <a:effectLst>
                <a:outerShdw blurRad="38100" dist="38100" dir="2700000" algn="tl">
                  <a:srgbClr val="C0C0C0"/>
                </a:outerShdw>
              </a:effectLst>
              <a:latin typeface="+mn-ea"/>
              <a:cs typeface="+mn-ea"/>
            </a:endParaRPr>
          </a:p>
          <a:p>
            <a:pPr>
              <a:lnSpc>
                <a:spcPct val="120000"/>
              </a:lnSpc>
            </a:pPr>
            <a:r>
              <a:rPr lang="zh-CN" altLang="en-US" sz="2800" b="1" dirty="0" smtClean="0">
                <a:solidFill>
                  <a:srgbClr val="760000"/>
                </a:solidFill>
                <a:latin typeface="+mn-ea"/>
                <a:cs typeface="+mn-ea"/>
                <a:sym typeface="+mn-ea"/>
              </a:rPr>
              <a:t>② </a:t>
            </a:r>
            <a:r>
              <a:rPr kumimoji="1" lang="zh-CN" altLang="en-US" sz="2800" b="1" dirty="0" smtClean="0">
                <a:solidFill>
                  <a:srgbClr val="760000"/>
                </a:solidFill>
                <a:effectLst>
                  <a:outerShdw blurRad="38100" dist="38100" dir="2700000" algn="tl">
                    <a:srgbClr val="C0C0C0"/>
                  </a:outerShdw>
                </a:effectLst>
                <a:latin typeface="+mn-ea"/>
                <a:cs typeface="+mn-ea"/>
                <a:sym typeface="+mn-ea"/>
              </a:rPr>
              <a:t>废除</a:t>
            </a:r>
            <a:r>
              <a:rPr kumimoji="1" lang="zh-CN" altLang="en-US" sz="2800" b="1" dirty="0">
                <a:solidFill>
                  <a:srgbClr val="760000"/>
                </a:solidFill>
                <a:effectLst>
                  <a:outerShdw blurRad="38100" dist="38100" dir="2700000" algn="tl">
                    <a:srgbClr val="C0C0C0"/>
                  </a:outerShdw>
                </a:effectLst>
                <a:latin typeface="+mn-ea"/>
                <a:cs typeface="+mn-ea"/>
                <a:sym typeface="+mn-ea"/>
              </a:rPr>
              <a:t>“二十一条”</a:t>
            </a:r>
            <a:endParaRPr kumimoji="1" lang="zh-CN" altLang="en-US" sz="2800" b="1" dirty="0">
              <a:solidFill>
                <a:srgbClr val="760000"/>
              </a:solidFill>
              <a:effectLst>
                <a:outerShdw blurRad="38100" dist="38100" dir="2700000" algn="tl">
                  <a:srgbClr val="C0C0C0"/>
                </a:outerShdw>
              </a:effectLst>
              <a:latin typeface="+mn-ea"/>
              <a:cs typeface="+mn-ea"/>
            </a:endParaRPr>
          </a:p>
          <a:p>
            <a:pPr>
              <a:lnSpc>
                <a:spcPct val="120000"/>
              </a:lnSpc>
            </a:pPr>
            <a:r>
              <a:rPr lang="zh-CN" altLang="en-US" sz="2800" b="1" dirty="0" smtClean="0">
                <a:solidFill>
                  <a:srgbClr val="760000"/>
                </a:solidFill>
                <a:latin typeface="+mn-ea"/>
                <a:cs typeface="+mn-ea"/>
                <a:sym typeface="+mn-ea"/>
              </a:rPr>
              <a:t>③ </a:t>
            </a:r>
            <a:r>
              <a:rPr kumimoji="1" lang="zh-CN" altLang="en-US" sz="2800" b="1" dirty="0" smtClean="0">
                <a:solidFill>
                  <a:srgbClr val="760000"/>
                </a:solidFill>
                <a:effectLst>
                  <a:outerShdw blurRad="38100" dist="38100" dir="2700000" algn="tl">
                    <a:srgbClr val="C0C0C0"/>
                  </a:outerShdw>
                </a:effectLst>
                <a:latin typeface="+mn-ea"/>
                <a:cs typeface="+mn-ea"/>
                <a:sym typeface="+mn-ea"/>
              </a:rPr>
              <a:t>收回</a:t>
            </a:r>
            <a:r>
              <a:rPr kumimoji="1" lang="zh-CN" altLang="en-US" sz="2800" b="1" dirty="0">
                <a:solidFill>
                  <a:srgbClr val="760000"/>
                </a:solidFill>
                <a:effectLst>
                  <a:outerShdw blurRad="38100" dist="38100" dir="2700000" algn="tl">
                    <a:srgbClr val="C0C0C0"/>
                  </a:outerShdw>
                </a:effectLst>
                <a:latin typeface="+mn-ea"/>
                <a:cs typeface="+mn-ea"/>
                <a:sym typeface="+mn-ea"/>
              </a:rPr>
              <a:t>青岛</a:t>
            </a:r>
            <a:r>
              <a:rPr kumimoji="1" lang="zh-CN" altLang="en-US" sz="2800" b="1" dirty="0" smtClean="0">
                <a:solidFill>
                  <a:srgbClr val="760000"/>
                </a:solidFill>
                <a:effectLst>
                  <a:outerShdw blurRad="38100" dist="38100" dir="2700000" algn="tl">
                    <a:srgbClr val="C0C0C0"/>
                  </a:outerShdw>
                </a:effectLst>
                <a:latin typeface="+mn-ea"/>
                <a:cs typeface="+mn-ea"/>
                <a:sym typeface="+mn-ea"/>
              </a:rPr>
              <a:t>主权</a:t>
            </a:r>
            <a:endParaRPr kumimoji="1" lang="zh-CN" altLang="en-US" sz="2800" b="1" dirty="0" smtClean="0">
              <a:solidFill>
                <a:schemeClr val="tx1"/>
              </a:solidFill>
              <a:effectLst>
                <a:outerShdw blurRad="38100" dist="19050" dir="2700000" algn="tl" rotWithShape="0">
                  <a:schemeClr val="dk1">
                    <a:alpha val="40000"/>
                  </a:schemeClr>
                </a:outerShdw>
              </a:effectLst>
              <a:latin typeface="+mn-ea"/>
              <a:cs typeface="+mn-ea"/>
              <a:sym typeface="+mn-ea"/>
            </a:endParaRPr>
          </a:p>
        </p:txBody>
      </p:sp>
      <p:sp>
        <p:nvSpPr>
          <p:cNvPr id="18" name="文本框 17"/>
          <p:cNvSpPr txBox="1"/>
          <p:nvPr/>
        </p:nvSpPr>
        <p:spPr>
          <a:xfrm>
            <a:off x="4962525" y="4892040"/>
            <a:ext cx="4827270" cy="645160"/>
          </a:xfrm>
          <a:prstGeom prst="rect">
            <a:avLst/>
          </a:prstGeom>
          <a:noFill/>
        </p:spPr>
        <p:txBody>
          <a:bodyPr wrap="square" rtlCol="0" anchor="t">
            <a:spAutoFit/>
          </a:bodyPr>
          <a:p>
            <a:r>
              <a:rPr lang="zh-CN" altLang="en-US" sz="3600" b="1" dirty="0">
                <a:solidFill>
                  <a:schemeClr val="tx1"/>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五四运动的</a:t>
            </a:r>
            <a:r>
              <a:rPr lang="zh-CN" altLang="en-US" sz="3600"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rPr>
              <a:t>导火线：</a:t>
            </a:r>
            <a:endParaRPr lang="zh-CN" altLang="en-US" sz="3600" b="1" dirty="0">
              <a:solidFill>
                <a:srgbClr val="FF0000"/>
              </a:solidFill>
              <a:effectLst>
                <a:glow rad="63500">
                  <a:schemeClr val="accent2">
                    <a:satMod val="175000"/>
                    <a:alpha val="40000"/>
                  </a:schemeClr>
                </a:glow>
                <a:outerShdw blurRad="38100" dist="38100" dir="2700000" algn="tl">
                  <a:srgbClr val="000000">
                    <a:alpha val="43137"/>
                  </a:srgb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19" name="文本框 18"/>
          <p:cNvSpPr txBox="1"/>
          <p:nvPr/>
        </p:nvSpPr>
        <p:spPr>
          <a:xfrm>
            <a:off x="4956175" y="5597525"/>
            <a:ext cx="6344285" cy="645160"/>
          </a:xfrm>
          <a:prstGeom prst="rect">
            <a:avLst/>
          </a:prstGeom>
          <a:noFill/>
        </p:spPr>
        <p:txBody>
          <a:bodyPr wrap="square" rtlCol="0" anchor="t">
            <a:spAutoFit/>
            <a:scene3d>
              <a:camera prst="orthographicFront"/>
              <a:lightRig rig="threePt" dir="t"/>
            </a:scene3d>
          </a:bodyPr>
          <a:p>
            <a:r>
              <a:rPr lang="zh-CN" altLang="en-US" sz="3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mn-ea"/>
              </a:rPr>
              <a:t>巴黎和会上中国外交的失败。</a:t>
            </a:r>
            <a:endParaRPr lang="zh-CN" altLang="en-US" sz="3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宋体" panose="02010600030101010101" pitchFamily="2" charset="-122"/>
              <a:sym typeface="+mn-ea"/>
            </a:endParaRPr>
          </a:p>
        </p:txBody>
      </p:sp>
      <p:sp>
        <p:nvSpPr>
          <p:cNvPr id="3" name="流程图: 汇总连接 2"/>
          <p:cNvSpPr/>
          <p:nvPr/>
        </p:nvSpPr>
        <p:spPr>
          <a:xfrm>
            <a:off x="5010150" y="1186815"/>
            <a:ext cx="2070100" cy="2375535"/>
          </a:xfrm>
          <a:prstGeom prst="flowChartSummingJunction">
            <a:avLst/>
          </a:prstGeom>
          <a:noFill/>
          <a:ln w="825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1"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000" fill="hold">
                                          <p:stCondLst>
                                            <p:cond delay="0"/>
                                          </p:stCondLst>
                                        </p:cTn>
                                        <p:tgtEl>
                                          <p:spTgt spid="13"/>
                                        </p:tgtEl>
                                        <p:attrNameLst>
                                          <p:attrName>style.visibility</p:attrName>
                                        </p:attrNameLst>
                                      </p:cBhvr>
                                      <p:to>
                                        <p:strVal val="visible"/>
                                      </p:to>
                                    </p:set>
                                    <p:animEffect transition="in" filter="circle(out)">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7" grpId="0" bldLvl="0" animBg="1"/>
      <p:bldP spid="18" grpId="0"/>
      <p:bldP spid="19" grpId="0"/>
      <p:bldP spid="16" grpId="0" bldLvl="0" animBg="1"/>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rPr>
              <a:t>弱国无外交——五四运动的背景</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92125" y="63183"/>
            <a:ext cx="365760"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1</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
        <p:nvSpPr>
          <p:cNvPr id="140294" name="文本框 140293"/>
          <p:cNvSpPr txBox="1"/>
          <p:nvPr/>
        </p:nvSpPr>
        <p:spPr>
          <a:xfrm>
            <a:off x="492125" y="5026961"/>
            <a:ext cx="7592695" cy="521970"/>
          </a:xfrm>
          <a:prstGeom prst="rect">
            <a:avLst/>
          </a:prstGeom>
          <a:noFill/>
          <a:ln w="12700">
            <a:noFill/>
          </a:ln>
        </p:spPr>
        <p:txBody>
          <a:bodyPr wrap="square" anchor="t">
            <a:spAutoFit/>
          </a:bodyPr>
          <a:p>
            <a:r>
              <a:rPr lang="zh-CN" altLang="en-US" sz="2800" b="1" dirty="0">
                <a:latin typeface="微软雅黑" panose="020B0503020204020204" charset="-122"/>
                <a:ea typeface="微软雅黑" panose="020B0503020204020204" charset="-122"/>
                <a:cs typeface="微软雅黑" panose="020B0503020204020204" charset="-122"/>
              </a:rPr>
              <a:t>（4）中国的社会性质仍是半殖民地半封建社会。</a:t>
            </a:r>
            <a:endParaRPr lang="zh-CN" altLang="en-US" sz="2800" b="1"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92125" y="2408555"/>
            <a:ext cx="6617334" cy="521970"/>
          </a:xfrm>
          <a:prstGeom prst="rect">
            <a:avLst/>
          </a:prstGeom>
          <a:noFill/>
        </p:spPr>
        <p:txBody>
          <a:bodyPr wrap="square" rtlCol="0">
            <a:spAutoFit/>
          </a:bodyPr>
          <a:p>
            <a:pPr algn="l">
              <a:lnSpc>
                <a:spcPct val="100000"/>
              </a:lnSpc>
            </a:pP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rPr>
              <a:t>）当时中国综合国力仍然很弱；</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528320" y="3252470"/>
            <a:ext cx="8216900" cy="521970"/>
          </a:xfrm>
          <a:prstGeom prst="rect">
            <a:avLst/>
          </a:prstGeom>
          <a:noFill/>
        </p:spPr>
        <p:txBody>
          <a:bodyPr wrap="square" rtlCol="0">
            <a:spAutoFit/>
          </a:bodyPr>
          <a:p>
            <a:pPr algn="l"/>
            <a:r>
              <a:rPr lang="zh-CN" altLang="en-US" sz="2800" b="1" dirty="0">
                <a:latin typeface="微软雅黑" panose="020B0503020204020204" charset="-122"/>
                <a:ea typeface="微软雅黑" panose="020B0503020204020204" charset="-122"/>
                <a:cs typeface="微软雅黑" panose="020B0503020204020204" charset="-122"/>
                <a:sym typeface="+mn-ea"/>
              </a:rPr>
              <a:t>（2）北洋军阀政府对内独裁，对外依靠帝国主义；</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528319" y="4139665"/>
            <a:ext cx="6617335" cy="521970"/>
          </a:xfrm>
          <a:prstGeom prst="rect">
            <a:avLst/>
          </a:prstGeom>
          <a:noFill/>
        </p:spPr>
        <p:txBody>
          <a:bodyPr wrap="square" rtlCol="0">
            <a:spAutoFit/>
          </a:bodyPr>
          <a:p>
            <a:pPr algn="l"/>
            <a:r>
              <a:rPr lang="zh-CN" altLang="en-US" sz="2800" b="1" dirty="0">
                <a:latin typeface="微软雅黑" panose="020B0503020204020204" charset="-122"/>
                <a:ea typeface="微软雅黑" panose="020B0503020204020204" charset="-122"/>
                <a:cs typeface="微软雅黑" panose="020B0503020204020204" charset="-122"/>
                <a:sym typeface="+mn-ea"/>
              </a:rPr>
              <a:t>（3）帝国主义列强在华仍有许多特权；</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
        <p:nvSpPr>
          <p:cNvPr id="11265" name="文本框 140292"/>
          <p:cNvSpPr txBox="1"/>
          <p:nvPr/>
        </p:nvSpPr>
        <p:spPr>
          <a:xfrm>
            <a:off x="363855" y="1132205"/>
            <a:ext cx="10028555" cy="1076325"/>
          </a:xfrm>
          <a:prstGeom prst="rect">
            <a:avLst/>
          </a:prstGeom>
          <a:noFill/>
          <a:ln w="12700">
            <a:noFill/>
          </a:ln>
        </p:spPr>
        <p:txBody>
          <a:bodyPr wrap="square" anchor="t">
            <a:spAutoFit/>
          </a:bodyPr>
          <a:p>
            <a:pPr fontAlgn="auto">
              <a:lnSpc>
                <a:spcPct val="100000"/>
              </a:lnSpc>
            </a:pPr>
            <a:r>
              <a:rPr lang="zh-CN" altLang="en-US" sz="3200" b="1" dirty="0">
                <a:effectLst>
                  <a:glow rad="139700">
                    <a:schemeClr val="accent5">
                      <a:satMod val="175000"/>
                      <a:alpha val="40000"/>
                    </a:schemeClr>
                  </a:glow>
                </a:effectLst>
                <a:latin typeface="微软雅黑" panose="020B0503020204020204" charset="-122"/>
                <a:ea typeface="微软雅黑" panose="020B0503020204020204" charset="-122"/>
              </a:rPr>
              <a:t>思考：</a:t>
            </a:r>
            <a:r>
              <a:rPr lang="zh-CN" altLang="en-US" sz="3200">
                <a:latin typeface="汉仪颜楷W" panose="00020600040101010101" charset="-122"/>
                <a:ea typeface="汉仪颜楷W" panose="00020600040101010101" charset="-122"/>
                <a:cs typeface="汉仪颜楷W" panose="00020600040101010101" charset="-122"/>
              </a:rPr>
              <a:t>在第一次世界大战中，中国也是战胜国，为什么</a:t>
            </a:r>
            <a:endParaRPr lang="zh-CN" altLang="en-US" sz="3200">
              <a:latin typeface="汉仪颜楷W" panose="00020600040101010101" charset="-122"/>
              <a:ea typeface="汉仪颜楷W" panose="00020600040101010101" charset="-122"/>
              <a:cs typeface="汉仪颜楷W" panose="00020600040101010101" charset="-122"/>
            </a:endParaRPr>
          </a:p>
          <a:p>
            <a:pPr fontAlgn="auto">
              <a:lnSpc>
                <a:spcPct val="100000"/>
              </a:lnSpc>
            </a:pPr>
            <a:r>
              <a:rPr lang="zh-CN" altLang="en-US" sz="3200">
                <a:latin typeface="汉仪颜楷W" panose="00020600040101010101" charset="-122"/>
                <a:ea typeface="汉仪颜楷W" panose="00020600040101010101" charset="-122"/>
                <a:cs typeface="汉仪颜楷W" panose="00020600040101010101" charset="-122"/>
              </a:rPr>
              <a:t> </a:t>
            </a:r>
            <a:r>
              <a:rPr lang="en-US" altLang="zh-CN" sz="3200">
                <a:latin typeface="汉仪颜楷W" panose="00020600040101010101" charset="-122"/>
                <a:ea typeface="汉仪颜楷W" panose="00020600040101010101" charset="-122"/>
                <a:cs typeface="汉仪颜楷W" panose="00020600040101010101" charset="-122"/>
              </a:rPr>
              <a:t>     </a:t>
            </a:r>
            <a:r>
              <a:rPr lang="zh-CN" altLang="en-US" sz="3200">
                <a:latin typeface="汉仪颜楷W" panose="00020600040101010101" charset="-122"/>
                <a:ea typeface="汉仪颜楷W" panose="00020600040101010101" charset="-122"/>
                <a:cs typeface="汉仪颜楷W" panose="00020600040101010101" charset="-122"/>
              </a:rPr>
              <a:t>仍然摆脱不了国家主权被侵犯的命运？</a:t>
            </a:r>
            <a:endParaRPr lang="zh-CN" altLang="en-US" sz="3200">
              <a:latin typeface="汉仪颜楷W" panose="00020600040101010101" charset="-122"/>
              <a:ea typeface="汉仪颜楷W" panose="00020600040101010101" charset="-122"/>
              <a:cs typeface="汉仪颜楷W" panose="00020600040101010101" charset="-122"/>
            </a:endParaRPr>
          </a:p>
        </p:txBody>
      </p:sp>
      <p:sp>
        <p:nvSpPr>
          <p:cNvPr id="10" name="矩形 9"/>
          <p:cNvSpPr/>
          <p:nvPr/>
        </p:nvSpPr>
        <p:spPr>
          <a:xfrm>
            <a:off x="2912745" y="2408555"/>
            <a:ext cx="2884805" cy="5219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弱国无外交"/>
          <p:cNvPicPr>
            <a:picLocks noChangeAspect="1"/>
          </p:cNvPicPr>
          <p:nvPr/>
        </p:nvPicPr>
        <p:blipFill>
          <a:blip r:embed="rId3"/>
          <a:stretch>
            <a:fillRect/>
          </a:stretch>
        </p:blipFill>
        <p:spPr>
          <a:xfrm>
            <a:off x="8641715" y="2408555"/>
            <a:ext cx="2871470" cy="296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5"/>
                                        </p:tgtEl>
                                        <p:attrNameLst>
                                          <p:attrName>style.visibility</p:attrName>
                                        </p:attrNameLst>
                                      </p:cBhvr>
                                      <p:to>
                                        <p:strVal val="visible"/>
                                      </p:to>
                                    </p:set>
                                    <p:animEffect transition="in" filter="wipe(left)">
                                      <p:cBhvr>
                                        <p:cTn id="7" dur="500"/>
                                        <p:tgtEl>
                                          <p:spTgt spid="1126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par>
                          <p:cTn id="15" fill="hold">
                            <p:stCondLst>
                              <p:cond delay="68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par>
                          <p:cTn id="21" fill="hold">
                            <p:stCondLst>
                              <p:cond delay="1639"/>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7"/>
                                        </p:tgtEl>
                                        <p:attrNameLst>
                                          <p:attrName>style.visibility</p:attrName>
                                        </p:attrNameLst>
                                      </p:cBhvr>
                                      <p:to>
                                        <p:strVal val="visible"/>
                                      </p:to>
                                    </p:set>
                                    <p:anim calcmode="discrete" valueType="clr">
                                      <p:cBhvr override="childStyle">
                                        <p:cTn id="2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
                                        </p:tgtEl>
                                        <p:attrNameLst>
                                          <p:attrName>fillcolor</p:attrName>
                                        </p:attrNameLst>
                                      </p:cBhvr>
                                      <p:tavLst>
                                        <p:tav tm="0">
                                          <p:val>
                                            <p:clrVal>
                                              <a:schemeClr val="accent2"/>
                                            </p:clrVal>
                                          </p:val>
                                        </p:tav>
                                        <p:tav tm="50000">
                                          <p:val>
                                            <p:clrVal>
                                              <a:schemeClr val="hlink"/>
                                            </p:clrVal>
                                          </p:val>
                                        </p:tav>
                                      </p:tavLst>
                                    </p:anim>
                                    <p:set>
                                      <p:cBhvr>
                                        <p:cTn id="26" dur="80"/>
                                        <p:tgtEl>
                                          <p:spTgt spid="7"/>
                                        </p:tgtEl>
                                        <p:attrNameLst>
                                          <p:attrName>fill.type</p:attrName>
                                        </p:attrNameLst>
                                      </p:cBhvr>
                                      <p:to>
                                        <p:strVal val="solid"/>
                                      </p:to>
                                    </p:set>
                                  </p:childTnLst>
                                </p:cTn>
                              </p:par>
                            </p:childTnLst>
                          </p:cTn>
                        </p:par>
                        <p:par>
                          <p:cTn id="27" fill="hold">
                            <p:stCondLst>
                              <p:cond delay="24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40294"/>
                                        </p:tgtEl>
                                        <p:attrNameLst>
                                          <p:attrName>style.visibility</p:attrName>
                                        </p:attrNameLst>
                                      </p:cBhvr>
                                      <p:to>
                                        <p:strVal val="visible"/>
                                      </p:to>
                                    </p:set>
                                    <p:anim calcmode="discrete" valueType="clr">
                                      <p:cBhvr override="childStyle">
                                        <p:cTn id="30" dur="80"/>
                                        <p:tgtEl>
                                          <p:spTgt spid="14029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0294"/>
                                        </p:tgtEl>
                                        <p:attrNameLst>
                                          <p:attrName>fillcolor</p:attrName>
                                        </p:attrNameLst>
                                      </p:cBhvr>
                                      <p:tavLst>
                                        <p:tav tm="0">
                                          <p:val>
                                            <p:clrVal>
                                              <a:schemeClr val="accent2"/>
                                            </p:clrVal>
                                          </p:val>
                                        </p:tav>
                                        <p:tav tm="50000">
                                          <p:val>
                                            <p:clrVal>
                                              <a:schemeClr val="hlink"/>
                                            </p:clrVal>
                                          </p:val>
                                        </p:tav>
                                      </p:tavLst>
                                    </p:anim>
                                    <p:set>
                                      <p:cBhvr>
                                        <p:cTn id="32" dur="80"/>
                                        <p:tgtEl>
                                          <p:spTgt spid="140294"/>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4" grpId="0" bldLvl="0" animBg="1"/>
      <p:bldP spid="3" grpId="0" bldLvl="0" animBg="1"/>
      <p:bldP spid="6" grpId="0" bldLvl="0" animBg="1"/>
      <p:bldP spid="7" grpId="0" bldLvl="0" animBg="1"/>
      <p:bldP spid="11265" grpId="0"/>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54430" y="165735"/>
            <a:ext cx="5178425" cy="460375"/>
          </a:xfrm>
          <a:prstGeom prst="rect">
            <a:avLst/>
          </a:prstGeom>
          <a:noFill/>
        </p:spPr>
        <p:txBody>
          <a:bodyPr wrap="square" rtlCol="0">
            <a:spAutoFit/>
          </a:bodyPr>
          <a:lstStyle/>
          <a:p>
            <a:r>
              <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rPr>
              <a:t>青年有热血——五四运动的爆发</a:t>
            </a:r>
            <a:endParaRPr kumimoji="1" lang="zh-CN" altLang="en-US" sz="2400" b="1" dirty="0">
              <a:solidFill>
                <a:srgbClr val="FFC000"/>
              </a:solidFill>
              <a:latin typeface="微软雅黑" panose="020B0503020204020204" charset="-122"/>
              <a:ea typeface="微软雅黑" panose="020B0503020204020204" charset="-122"/>
              <a:cs typeface="微软雅黑" panose="020B0503020204020204" charset="-122"/>
            </a:endParaRPr>
          </a:p>
        </p:txBody>
      </p:sp>
      <p:grpSp>
        <p:nvGrpSpPr>
          <p:cNvPr id="25" name="组合 24"/>
          <p:cNvGrpSpPr/>
          <p:nvPr/>
        </p:nvGrpSpPr>
        <p:grpSpPr>
          <a:xfrm>
            <a:off x="279400" y="120650"/>
            <a:ext cx="730250" cy="535940"/>
            <a:chOff x="687918" y="1359259"/>
            <a:chExt cx="5202542" cy="4680539"/>
          </a:xfrm>
        </p:grpSpPr>
        <p:grpSp>
          <p:nvGrpSpPr>
            <p:cNvPr id="10245" name="组合 25"/>
            <p:cNvGrpSpPr/>
            <p:nvPr/>
          </p:nvGrpSpPr>
          <p:grpSpPr>
            <a:xfrm rot="2700000">
              <a:off x="756186" y="1959808"/>
              <a:ext cx="2713630" cy="2850166"/>
              <a:chOff x="0" y="986971"/>
              <a:chExt cx="4615543" cy="4847774"/>
            </a:xfrm>
          </p:grpSpPr>
          <p:sp>
            <p:nvSpPr>
              <p:cNvPr id="27" name="矩形 26"/>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8" name="矩形 27"/>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48" name="组合 28"/>
            <p:cNvGrpSpPr/>
            <p:nvPr/>
          </p:nvGrpSpPr>
          <p:grpSpPr>
            <a:xfrm rot="2700000">
              <a:off x="1680822" y="1299176"/>
              <a:ext cx="3799246" cy="3990406"/>
              <a:chOff x="0" y="986971"/>
              <a:chExt cx="4615543" cy="4847774"/>
            </a:xfrm>
          </p:grpSpPr>
          <p:sp>
            <p:nvSpPr>
              <p:cNvPr id="30" name="矩形 29"/>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1" name="矩形 30"/>
              <p:cNvSpPr/>
              <p:nvPr/>
            </p:nvSpPr>
            <p:spPr>
              <a:xfrm>
                <a:off x="0" y="1320801"/>
                <a:ext cx="4180114" cy="4180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1" name="组合 31"/>
            <p:cNvGrpSpPr/>
            <p:nvPr/>
          </p:nvGrpSpPr>
          <p:grpSpPr>
            <a:xfrm rot="2700000">
              <a:off x="4445388" y="1323797"/>
              <a:ext cx="1409610" cy="1480534"/>
              <a:chOff x="0" y="986971"/>
              <a:chExt cx="4615543" cy="4847774"/>
            </a:xfrm>
          </p:grpSpPr>
          <p:sp>
            <p:nvSpPr>
              <p:cNvPr id="33" name="矩形 32"/>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34" name="矩形 33"/>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nvGrpSpPr>
            <p:cNvPr id="10254" name="组合 34"/>
            <p:cNvGrpSpPr/>
            <p:nvPr/>
          </p:nvGrpSpPr>
          <p:grpSpPr>
            <a:xfrm rot="2700000">
              <a:off x="4526822" y="5309795"/>
              <a:ext cx="712090" cy="747916"/>
              <a:chOff x="0" y="986971"/>
              <a:chExt cx="4615543" cy="4847774"/>
            </a:xfrm>
          </p:grpSpPr>
          <p:sp>
            <p:nvSpPr>
              <p:cNvPr id="36" name="矩形 35"/>
              <p:cNvSpPr/>
              <p:nvPr/>
            </p:nvSpPr>
            <p:spPr>
              <a:xfrm>
                <a:off x="449943" y="986971"/>
                <a:ext cx="4165600" cy="4847774"/>
              </a:xfrm>
              <a:prstGeom prst="rect">
                <a:avLst/>
              </a:prstGeom>
              <a:noFill/>
              <a:ln>
                <a:solidFill>
                  <a:srgbClr val="D5493A">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40" name="矩形 39"/>
              <p:cNvSpPr/>
              <p:nvPr/>
            </p:nvSpPr>
            <p:spPr>
              <a:xfrm>
                <a:off x="0" y="1320801"/>
                <a:ext cx="4180114" cy="4180114"/>
              </a:xfrm>
              <a:prstGeom prst="rect">
                <a:avLst/>
              </a:prstGeom>
              <a:solidFill>
                <a:srgbClr val="D5493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grpSp>
      </p:grpSp>
      <p:sp>
        <p:nvSpPr>
          <p:cNvPr id="10261" name="TextBox 37"/>
          <p:cNvSpPr txBox="1"/>
          <p:nvPr/>
        </p:nvSpPr>
        <p:spPr>
          <a:xfrm>
            <a:off x="446405" y="63183"/>
            <a:ext cx="443865" cy="645160"/>
          </a:xfrm>
          <a:prstGeom prst="rect">
            <a:avLst/>
          </a:prstGeom>
          <a:noFill/>
          <a:ln w="9525">
            <a:noFill/>
          </a:ln>
        </p:spPr>
        <p:txBody>
          <a:bodyPr wrap="none" anchor="t">
            <a:spAutoFit/>
          </a:bodyPr>
          <a:p>
            <a:r>
              <a:rPr lang="en-US" altLang="zh-CN" sz="3600" b="1" dirty="0">
                <a:solidFill>
                  <a:schemeClr val="bg1"/>
                </a:solidFill>
                <a:latin typeface="华文新魏" panose="02010800040101010101" pitchFamily="2" charset="-122"/>
                <a:ea typeface="华文新魏" panose="02010800040101010101" pitchFamily="2" charset="-122"/>
              </a:rPr>
              <a:t>2</a:t>
            </a:r>
            <a:endParaRPr lang="en-US" altLang="zh-CN" sz="3600" b="1" dirty="0">
              <a:solidFill>
                <a:schemeClr val="bg1"/>
              </a:solidFill>
              <a:latin typeface="华文新魏" panose="02010800040101010101" pitchFamily="2" charset="-122"/>
              <a:ea typeface="华文新魏" panose="02010800040101010101" pitchFamily="2" charset="-122"/>
            </a:endParaRPr>
          </a:p>
        </p:txBody>
      </p:sp>
      <p:pic>
        <p:nvPicPr>
          <p:cNvPr id="5" name="图片 4"/>
          <p:cNvPicPr>
            <a:picLocks noChangeAspect="1"/>
          </p:cNvPicPr>
          <p:nvPr/>
        </p:nvPicPr>
        <p:blipFill>
          <a:blip r:embed="rId1">
            <a:clrChange>
              <a:clrFrom>
                <a:srgbClr val="454545">
                  <a:alpha val="100000"/>
                </a:srgbClr>
              </a:clrFrom>
              <a:clrTo>
                <a:srgbClr val="454545">
                  <a:alpha val="100000"/>
                  <a:alpha val="0"/>
                </a:srgbClr>
              </a:clrTo>
            </a:clrChange>
          </a:blip>
          <a:stretch>
            <a:fillRect/>
          </a:stretch>
        </p:blipFill>
        <p:spPr>
          <a:xfrm>
            <a:off x="11171555" y="-28575"/>
            <a:ext cx="852805" cy="765175"/>
          </a:xfrm>
          <a:prstGeom prst="ellipse">
            <a:avLst/>
          </a:prstGeom>
          <a:noFill/>
          <a:ln w="9525">
            <a:noFill/>
          </a:ln>
          <a:effectLst>
            <a:softEdge rad="63500"/>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rcRect r="41149"/>
          <a:stretch>
            <a:fillRect/>
          </a:stretch>
        </p:blipFill>
        <p:spPr>
          <a:xfrm>
            <a:off x="9614535" y="127000"/>
            <a:ext cx="1363980" cy="459740"/>
          </a:xfrm>
          <a:prstGeom prst="rect">
            <a:avLst/>
          </a:prstGeom>
        </p:spPr>
      </p:pic>
      <p:sp>
        <p:nvSpPr>
          <p:cNvPr id="3" name="文本框 2"/>
          <p:cNvSpPr txBox="1"/>
          <p:nvPr/>
        </p:nvSpPr>
        <p:spPr>
          <a:xfrm>
            <a:off x="2527935" y="770890"/>
            <a:ext cx="7828280" cy="1938020"/>
          </a:xfrm>
          <a:prstGeom prst="rect">
            <a:avLst/>
          </a:prstGeom>
          <a:noFill/>
        </p:spPr>
        <p:txBody>
          <a:bodyPr wrap="square" rtlCol="0" anchor="t">
            <a:spAutoFit/>
          </a:bodyPr>
          <a:p>
            <a:r>
              <a:rPr lang="en-US" altLang="zh-CN" sz="2400">
                <a:latin typeface="楷体" panose="02010609060101010101" charset="-122"/>
                <a:ea typeface="楷体" panose="02010609060101010101" charset="-122"/>
                <a:sym typeface="+mn-ea"/>
              </a:rPr>
              <a:t>    1919年5月3日晚，北京大学及北京各校学生及代表上千人在北大法科礼堂集会，由《京报》主笔</a:t>
            </a:r>
            <a:r>
              <a:rPr lang="en-US" altLang="zh-CN" sz="2400">
                <a:solidFill>
                  <a:srgbClr val="FF0000"/>
                </a:solidFill>
                <a:latin typeface="楷体" panose="02010609060101010101" charset="-122"/>
                <a:ea typeface="楷体" panose="02010609060101010101" charset="-122"/>
                <a:sym typeface="+mn-ea"/>
              </a:rPr>
              <a:t>邵飘萍</a:t>
            </a:r>
            <a:r>
              <a:rPr lang="en-US" altLang="zh-CN" sz="2400">
                <a:latin typeface="楷体" panose="02010609060101010101" charset="-122"/>
                <a:ea typeface="楷体" panose="02010609060101010101" charset="-122"/>
                <a:sym typeface="+mn-ea"/>
              </a:rPr>
              <a:t>报告</a:t>
            </a:r>
            <a:r>
              <a:rPr lang="en-US" altLang="zh-CN" sz="2400" b="1">
                <a:solidFill>
                  <a:srgbClr val="FF0000"/>
                </a:solidFill>
                <a:latin typeface="楷体" panose="02010609060101010101" charset="-122"/>
                <a:ea typeface="楷体" panose="02010609060101010101" charset="-122"/>
                <a:sym typeface="+mn-ea"/>
              </a:rPr>
              <a:t>中国外交的失</a:t>
            </a:r>
            <a:r>
              <a:rPr lang="zh-CN" altLang="en-US" sz="2400" b="1">
                <a:solidFill>
                  <a:srgbClr val="FF0000"/>
                </a:solidFill>
                <a:latin typeface="楷体" panose="02010609060101010101" charset="-122"/>
                <a:ea typeface="楷体" panose="02010609060101010101" charset="-122"/>
                <a:sym typeface="+mn-ea"/>
              </a:rPr>
              <a:t>败</a:t>
            </a:r>
            <a:r>
              <a:rPr lang="en-US" altLang="zh-CN" sz="2400">
                <a:latin typeface="楷体" panose="02010609060101010101" charset="-122"/>
                <a:ea typeface="楷体" panose="02010609060101010101" charset="-122"/>
                <a:sym typeface="+mn-ea"/>
              </a:rPr>
              <a:t>情况，群情激愤。北大一位同学当场咬破中指，撕断衣襟，血书“还我青岛”四个大字，全体学生更加激愤。第二天，五四运动爆发了。</a:t>
            </a:r>
            <a:endParaRPr lang="en-US" altLang="zh-CN" sz="2400">
              <a:latin typeface="楷体" panose="02010609060101010101" charset="-122"/>
              <a:ea typeface="楷体" panose="02010609060101010101" charset="-122"/>
              <a:sym typeface="+mn-ea"/>
            </a:endParaRPr>
          </a:p>
        </p:txBody>
      </p:sp>
      <p:pic>
        <p:nvPicPr>
          <p:cNvPr id="63" name="图片 62" descr="98d00071b79a1d4d294.jpg"/>
          <p:cNvPicPr>
            <a:picLocks noChangeAspect="1"/>
          </p:cNvPicPr>
          <p:nvPr/>
        </p:nvPicPr>
        <p:blipFill>
          <a:blip r:embed="rId3"/>
          <a:stretch>
            <a:fillRect/>
          </a:stretch>
        </p:blipFill>
        <p:spPr>
          <a:xfrm>
            <a:off x="10310495" y="736600"/>
            <a:ext cx="1494790" cy="1991360"/>
          </a:xfrm>
          <a:prstGeom prst="rect">
            <a:avLst/>
          </a:prstGeom>
          <a:ln>
            <a:noFill/>
          </a:ln>
          <a:effectLst>
            <a:softEdge rad="112500"/>
          </a:effectLst>
        </p:spPr>
      </p:pic>
      <p:pic>
        <p:nvPicPr>
          <p:cNvPr id="6" name="图片 5" descr="北京大学法科礼堂旧址"/>
          <p:cNvPicPr>
            <a:picLocks noChangeAspect="1"/>
          </p:cNvPicPr>
          <p:nvPr/>
        </p:nvPicPr>
        <p:blipFill>
          <a:blip r:embed="rId4"/>
          <a:stretch>
            <a:fillRect/>
          </a:stretch>
        </p:blipFill>
        <p:spPr>
          <a:xfrm>
            <a:off x="234315" y="796925"/>
            <a:ext cx="2273935" cy="1732915"/>
          </a:xfrm>
          <a:prstGeom prst="rect">
            <a:avLst/>
          </a:prstGeom>
          <a:effectLst>
            <a:softEdge rad="63500"/>
          </a:effectLst>
        </p:spPr>
      </p:pic>
      <p:graphicFrame>
        <p:nvGraphicFramePr>
          <p:cNvPr id="8" name="Group 5"/>
          <p:cNvGraphicFramePr>
            <a:graphicFrameLocks noGrp="1"/>
          </p:cNvGraphicFramePr>
          <p:nvPr>
            <p:custDataLst>
              <p:tags r:id="rId5"/>
            </p:custDataLst>
          </p:nvPr>
        </p:nvGraphicFramePr>
        <p:xfrm>
          <a:off x="2137410" y="2761615"/>
          <a:ext cx="9629775" cy="3848100"/>
        </p:xfrm>
        <a:graphic>
          <a:graphicData uri="http://schemas.openxmlformats.org/drawingml/2006/table">
            <a:tbl>
              <a:tblPr>
                <a:tableStyleId>{5DA37D80-6434-44D0-A028-1B22A696006F}</a:tableStyleId>
              </a:tblPr>
              <a:tblGrid>
                <a:gridCol w="1052830"/>
                <a:gridCol w="1746885"/>
                <a:gridCol w="6830060"/>
              </a:tblGrid>
              <a:tr h="494030">
                <a:tc rowSpan="3">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zh-CN" sz="2800" b="0" u="none" baseline="0">
                          <a:latin typeface="汉仪颜楷W" panose="00020600040101010101" charset="-122"/>
                          <a:ea typeface="汉仪颜楷W" panose="00020600040101010101" charset="-122"/>
                        </a:rPr>
                        <a:t>我看到了</a:t>
                      </a: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时 间</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494030">
                <a:tc vMerge="1">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地 点</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494030">
                <a:tc vMerge="1">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rPr>
                        <a:t>参与者</a:t>
                      </a: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1443355">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2800" b="0" u="none" strike="noStrike" cap="none" normalizeH="0" baseline="0" smtClean="0">
                          <a:ln>
                            <a:noFill/>
                          </a:ln>
                          <a:effectLst/>
                          <a:latin typeface="汉仪颜楷W" panose="00020600040101010101" charset="-122"/>
                          <a:ea typeface="汉仪颜楷W" panose="00020600040101010101" charset="-122"/>
                        </a:rPr>
                        <a:t>我听到了</a:t>
                      </a:r>
                      <a:endParaRPr kumimoji="0" 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口 号</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pP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要</a:t>
                      </a:r>
                      <a:r>
                        <a:rPr kumimoji="0" lang="en-US"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 </a:t>
                      </a:r>
                      <a:r>
                        <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rPr>
                        <a:t>求</a:t>
                      </a:r>
                      <a:endParaRPr kumimoji="0" lang="zh-CN" altLang="zh-CN" sz="2800" b="0" u="none" strike="noStrike" cap="none" normalizeH="0" baseline="0" smtClean="0">
                        <a:ln>
                          <a:noFill/>
                        </a:ln>
                        <a:effectLst/>
                        <a:latin typeface="汉仪颜楷W" panose="00020600040101010101" charset="-122"/>
                        <a:ea typeface="汉仪颜楷W" panose="00020600040101010101" charset="-122"/>
                        <a:cs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r h="922655">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sz="2800" b="0" u="none" strike="noStrike" cap="none" normalizeH="0" baseline="0" smtClean="0">
                          <a:ln>
                            <a:noFill/>
                          </a:ln>
                          <a:effectLst/>
                          <a:latin typeface="汉仪颜楷W" panose="00020600040101010101" charset="-122"/>
                          <a:ea typeface="汉仪颜楷W" panose="00020600040101010101" charset="-122"/>
                        </a:rPr>
                        <a:t>我感受到</a:t>
                      </a:r>
                      <a:endParaRPr kumimoji="0" 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zh-CN" sz="2800" b="0" smtClean="0">
                          <a:ln>
                            <a:noFill/>
                          </a:ln>
                          <a:effectLst/>
                          <a:latin typeface="汉仪颜楷W" panose="00020600040101010101" charset="-122"/>
                          <a:ea typeface="汉仪颜楷W" panose="00020600040101010101" charset="-122"/>
                          <a:cs typeface="汉仪颜楷W" panose="00020600040101010101" charset="-122"/>
                          <a:sym typeface="+mn-ea"/>
                        </a:rPr>
                        <a:t>情 绪</a:t>
                      </a:r>
                      <a:endParaRPr lang="zh-CN" altLang="zh-CN" sz="2800" b="0" smtClean="0">
                        <a:ln>
                          <a:noFill/>
                        </a:ln>
                        <a:effectLst/>
                        <a:latin typeface="汉仪颜楷W" panose="00020600040101010101" charset="-122"/>
                        <a:ea typeface="汉仪颜楷W" panose="00020600040101010101" charset="-122"/>
                        <a:cs typeface="汉仪颜楷W" panose="00020600040101010101" charset="-122"/>
                        <a:sym typeface="+mn-ea"/>
                      </a:endParaRPr>
                    </a:p>
                  </a:txBody>
                  <a:tcPr marL="86415" marR="86415" marT="32405" marB="32405" anchor="ctr" horzOverflow="overflow"/>
                </a:tc>
                <a:tc>
                  <a: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zh-CN" sz="2800" b="0" u="none" strike="noStrike" cap="none" normalizeH="0" baseline="0" smtClean="0">
                        <a:ln>
                          <a:noFill/>
                        </a:ln>
                        <a:effectLst/>
                        <a:latin typeface="汉仪颜楷W" panose="00020600040101010101" charset="-122"/>
                        <a:ea typeface="汉仪颜楷W" panose="00020600040101010101" charset="-122"/>
                      </a:endParaRPr>
                    </a:p>
                  </a:txBody>
                  <a:tcPr marL="86415" marR="86415" marT="32405" marB="32405" anchor="ctr" horzOverflow="overflow"/>
                </a:tc>
              </a:tr>
            </a:tbl>
          </a:graphicData>
        </a:graphic>
      </p:graphicFrame>
      <p:sp>
        <p:nvSpPr>
          <p:cNvPr id="16" name="竖卷形 15" descr="7b0a20202020227461726765744d6f64756c65223a20226b6f6e6c696e65666f6e7473220a7d0a"/>
          <p:cNvSpPr/>
          <p:nvPr/>
        </p:nvSpPr>
        <p:spPr>
          <a:xfrm>
            <a:off x="603885" y="2606040"/>
            <a:ext cx="1050925" cy="4177665"/>
          </a:xfrm>
          <a:prstGeom prst="vertic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FF0000"/>
                </a:solidFill>
                <a:latin typeface="黑体" panose="02010609060101010101" charset="-122"/>
                <a:ea typeface="黑体" panose="02010609060101010101" charset="-122"/>
                <a:cs typeface="黑体" panose="02010609060101010101" charset="-122"/>
                <a:sym typeface="华康隶书体W7" panose="03000709000000000000" charset="-122"/>
              </a:rPr>
              <a:t>读教材</a:t>
            </a:r>
            <a:endParaRPr lang="zh-CN" altLang="en-US" sz="2400" b="1">
              <a:solidFill>
                <a:srgbClr val="FF0000"/>
              </a:solidFill>
              <a:latin typeface="黑体" panose="02010609060101010101" charset="-122"/>
              <a:ea typeface="黑体" panose="02010609060101010101" charset="-122"/>
              <a:cs typeface="黑体" panose="02010609060101010101" charset="-122"/>
              <a:sym typeface="华康隶书体W7" panose="03000709000000000000" charset="-122"/>
            </a:endParaRPr>
          </a:p>
          <a:p>
            <a:pPr algn="ctr"/>
            <a:r>
              <a:rPr lang="en-US" altLang="zh-CN"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  </a:t>
            </a:r>
            <a:r>
              <a:rPr lang="zh-CN" altLang="en-US"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a:t>
            </a:r>
            <a:endParaRPr lang="zh-CN" altLang="en-US"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endParaRPr>
          </a:p>
          <a:p>
            <a:pPr algn="ctr"/>
            <a:r>
              <a:rPr lang="zh-CN" altLang="en-US" sz="2400" b="1">
                <a:solidFill>
                  <a:schemeClr val="accent2"/>
                </a:solidFill>
                <a:latin typeface="黑体" panose="02010609060101010101" charset="-122"/>
                <a:ea typeface="黑体" panose="02010609060101010101" charset="-122"/>
                <a:cs typeface="黑体" panose="02010609060101010101" charset="-122"/>
                <a:sym typeface="华康隶书体W7" panose="03000709000000000000" charset="-122"/>
              </a:rPr>
              <a:t>看视频</a:t>
            </a:r>
            <a:endParaRPr lang="zh-CN" altLang="en-US" sz="2400" b="1">
              <a:solidFill>
                <a:srgbClr val="7030A0"/>
              </a:solidFill>
              <a:latin typeface="黑体" panose="02010609060101010101" charset="-122"/>
              <a:ea typeface="黑体" panose="02010609060101010101" charset="-122"/>
              <a:cs typeface="黑体" panose="02010609060101010101" charset="-122"/>
              <a:sym typeface="华康隶书体W7" panose="03000709000000000000" charset="-122"/>
            </a:endParaRPr>
          </a:p>
          <a:p>
            <a:pPr algn="ctr"/>
            <a:r>
              <a:rPr lang="en-US" altLang="zh-CN"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  </a:t>
            </a:r>
            <a:r>
              <a:rPr lang="zh-CN" altLang="en-US" sz="2400" b="1">
                <a:solidFill>
                  <a:schemeClr val="tx1"/>
                </a:solidFill>
                <a:latin typeface="黑体" panose="02010609060101010101" charset="-122"/>
                <a:ea typeface="黑体" panose="02010609060101010101" charset="-122"/>
                <a:cs typeface="黑体" panose="02010609060101010101" charset="-122"/>
                <a:sym typeface="华康隶书体W7" panose="03000709000000000000" charset="-122"/>
              </a:rPr>
              <a:t>，</a:t>
            </a:r>
            <a:r>
              <a:rPr lang="zh-CN" altLang="en-US" sz="2400" b="1">
                <a:gradFill>
                  <a:gsLst>
                    <a:gs pos="0">
                      <a:srgbClr val="7B32B2"/>
                    </a:gs>
                    <a:gs pos="100000">
                      <a:srgbClr val="401A5D"/>
                    </a:gs>
                  </a:gsLst>
                  <a:lin scaled="0"/>
                </a:gradFill>
                <a:latin typeface="黑体" panose="02010609060101010101" charset="-122"/>
                <a:ea typeface="黑体" panose="02010609060101010101" charset="-122"/>
                <a:cs typeface="黑体" panose="02010609060101010101" charset="-122"/>
                <a:sym typeface="华康隶书体W7" panose="03000709000000000000" charset="-122"/>
              </a:rPr>
              <a:t>提信息</a:t>
            </a:r>
            <a:endParaRPr lang="zh-CN" altLang="en-US" sz="2400" b="1">
              <a:gradFill>
                <a:gsLst>
                  <a:gs pos="0">
                    <a:srgbClr val="7B32B2"/>
                  </a:gs>
                  <a:gs pos="100000">
                    <a:srgbClr val="401A5D"/>
                  </a:gs>
                </a:gsLst>
                <a:lin scaled="0"/>
              </a:gradFill>
              <a:latin typeface="黑体" panose="02010609060101010101" charset="-122"/>
              <a:ea typeface="黑体" panose="02010609060101010101" charset="-122"/>
              <a:cs typeface="黑体" panose="02010609060101010101" charset="-122"/>
              <a:sym typeface="华康隶书体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bldLvl="0" animBg="1"/>
    </p:bldLst>
  </p:timing>
</p:sld>
</file>

<file path=ppt/tags/tag1.xml><?xml version="1.0" encoding="utf-8"?>
<p:tagLst xmlns:p="http://schemas.openxmlformats.org/presentationml/2006/main">
  <p:tag name="AS_UNIQUEID" val="0"/>
  <p:tag name="KSO_WM_MEDIACOVER_FLAG" val="1"/>
  <p:tag name="KSO_WM_UNIT_MEDIACOVER_BTN_POS" val="c"/>
  <p:tag name="KSO_WM_UNIT_MEDIACOVER_BTN_STATE" val="1"/>
  <p:tag name="KSO_WM_UNIT_MEDIACOVER_BTN_STYLE" val="ee0bc779c1f3d7f3e90c96344320e69a"/>
  <p:tag name="KSO_WM_UNIT_MEDIACOVER_BTNRECT" val="9484*5227*345*345"/>
  <p:tag name="KSO_WM_UNIT_MEDIACOVER_RGB" val="000000"/>
  <p:tag name="KSO_WM_UNIT_MEDIACOVER_STYLEID" val="1"/>
  <p:tag name="KSO_WM_UNIT_MEDIACOVER_TEXTSTATE" val="0"/>
  <p:tag name="KSO_WM_UNIT_MEDIACOVER_TRANSPARENCY" val="0.5"/>
</p:tagLst>
</file>

<file path=ppt/tags/tag10.xml><?xml version="1.0" encoding="utf-8"?>
<p:tagLst xmlns:p="http://schemas.openxmlformats.org/presentationml/2006/main">
  <p:tag name="AS_UNIQUEID" val="514"/>
</p:tagLst>
</file>

<file path=ppt/tags/tag11.xml><?xml version="1.0" encoding="utf-8"?>
<p:tagLst xmlns:p="http://schemas.openxmlformats.org/presentationml/2006/main">
  <p:tag name="AS_UNIQUEID" val="516"/>
</p:tagLst>
</file>

<file path=ppt/tags/tag12.xml><?xml version="1.0" encoding="utf-8"?>
<p:tagLst xmlns:p="http://schemas.openxmlformats.org/presentationml/2006/main">
  <p:tag name="AS_UNIQUEID" val="518"/>
</p:tagLst>
</file>

<file path=ppt/tags/tag13.xml><?xml version="1.0" encoding="utf-8"?>
<p:tagLst xmlns:p="http://schemas.openxmlformats.org/presentationml/2006/main">
  <p:tag name="AS_UNIQUEID" val="519"/>
</p:tagLst>
</file>

<file path=ppt/tags/tag14.xml><?xml version="1.0" encoding="utf-8"?>
<p:tagLst xmlns:p="http://schemas.openxmlformats.org/presentationml/2006/main">
  <p:tag name="AS_UNIQUEID" val="520"/>
</p:tagLst>
</file>

<file path=ppt/tags/tag15.xml><?xml version="1.0" encoding="utf-8"?>
<p:tagLst xmlns:p="http://schemas.openxmlformats.org/presentationml/2006/main">
  <p:tag name="AS_UNIQUEID" val="135"/>
</p:tagLst>
</file>

<file path=ppt/tags/tag16.xml><?xml version="1.0" encoding="utf-8"?>
<p:tagLst xmlns:p="http://schemas.openxmlformats.org/presentationml/2006/main">
  <p:tag name="AS_UNIQUEID" val="136"/>
</p:tagLst>
</file>

<file path=ppt/tags/tag17.xml><?xml version="1.0" encoding="utf-8"?>
<p:tagLst xmlns:p="http://schemas.openxmlformats.org/presentationml/2006/main">
  <p:tag name="AS_UNIQUEID" val="137"/>
</p:tagLst>
</file>

<file path=ppt/tags/tag18.xml><?xml version="1.0" encoding="utf-8"?>
<p:tagLst xmlns:p="http://schemas.openxmlformats.org/presentationml/2006/main">
  <p:tag name="AS_UNIQUEID" val="138"/>
</p:tagLst>
</file>

<file path=ppt/tags/tag19.xml><?xml version="1.0" encoding="utf-8"?>
<p:tagLst xmlns:p="http://schemas.openxmlformats.org/presentationml/2006/main">
  <p:tag name="KSO_WM_UNIT_TABLE_BEAUTIFY" val="smartTable{9267cb05-dd70-4f29-a94c-e0b11ecda93d}"/>
  <p:tag name="TABLE_ENDDRAG_ORIGIN_RECT" val="611*404"/>
  <p:tag name="TABLE_ENDDRAG_RECT" val="33*105*611*404"/>
</p:tagLst>
</file>

<file path=ppt/tags/tag2.xml><?xml version="1.0" encoding="utf-8"?>
<p:tagLst xmlns:p="http://schemas.openxmlformats.org/presentationml/2006/main">
  <p:tag name="KSO_WM_UNIT_TABLE_BEAUTIFY" val="smartTable{f4011a89-dde0-471f-8e66-9cd57b890034}"/>
  <p:tag name="TABLE_ENDDRAG_ORIGIN_RECT" val="758*303"/>
  <p:tag name="TABLE_ENDDRAG_RECT" val="168*217*758*303"/>
</p:tagLst>
</file>

<file path=ppt/tags/tag20.xml><?xml version="1.0" encoding="utf-8"?>
<p:tagLst xmlns:p="http://schemas.openxmlformats.org/presentationml/2006/main">
  <p:tag name="KSO_WM_UNIT_TABLE_BEAUTIFY" val="smartTable{a79d9fe1-17ee-43d8-93cd-605b84bf4af7}"/>
  <p:tag name="TABLE_ENDDRAG_ORIGIN_RECT" val="883*159"/>
  <p:tag name="TABLE_ENDDRAG_RECT" val="38*321*883*159"/>
</p:tagLst>
</file>

<file path=ppt/tags/tag3.xml><?xml version="1.0" encoding="utf-8"?>
<p:tagLst xmlns:p="http://schemas.openxmlformats.org/presentationml/2006/main">
  <p:tag name="KSO_WM_MEDIACOVER_FLAG" val="1"/>
  <p:tag name="KSO_WM_UNIT_MEDIACOVER_BTN_STATE" val="1"/>
  <p:tag name="KSO_WM_UNIT_MEDIACOVER_BTNRECT" val="8683*3931*345*34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KSO_WM_UNIT_TABLE_BEAUTIFY" val="smartTable{f4011a89-dde0-471f-8e66-9cd57b890034}"/>
  <p:tag name="TABLE_ENDDRAG_ORIGIN_RECT" val="736*433"/>
  <p:tag name="TABLE_ENDDRAG_RECT" val="146*76*736*433"/>
</p:tagLst>
</file>

<file path=ppt/tags/tag5.xml><?xml version="1.0" encoding="utf-8"?>
<p:tagLst xmlns:p="http://schemas.openxmlformats.org/presentationml/2006/main">
  <p:tag name="KSO_WM_DECORATE_SHAPE_ID" val="234"/>
</p:tagLst>
</file>

<file path=ppt/tags/tag6.xml><?xml version="1.0" encoding="utf-8"?>
<p:tagLst xmlns:p="http://schemas.openxmlformats.org/presentationml/2006/main">
  <p:tag name="RESOURCEID" val="636440342935487115"/>
  <p:tag name="SCENEID" val="Unkown"/>
  <p:tag name="SCENELINKIDS" val="2|3"/>
  <p:tag name="ANIMSTRING" val="06845e1e48f104eaaa8e41c400262d67"/>
  <p:tag name="SCENESHAPETYPE" val="SceneShape"/>
  <p:tag name="SCENESHAPESUBTYPE" val="SceneSimpleShape"/>
  <p:tag name="SCENECOLOR-TEXT" val="Color_Theme"/>
  <p:tag name="SCENECOLOR-TEXT-VALUE" val="2"/>
  <p:tag name="KSO_WM_UNIT_HIGHLIGHT" val="0"/>
  <p:tag name="KSO_WM_UNIT_COMPATIBLE" val="0"/>
  <p:tag name="KSO_WM_UNIT_DIAGRAM_ISNUMVISUAL" val="0"/>
  <p:tag name="KSO_WM_UNIT_DIAGRAM_ISREFERUNIT" val="0"/>
  <p:tag name="KSO_WM_UNIT_SUBTYPE" val="f"/>
  <p:tag name="KSO_WM_UNIT_ID" val="mixed20200373_1*i*2"/>
  <p:tag name="KSO_WM_TEMPLATE_CATEGORY" val="mixed"/>
  <p:tag name="KSO_WM_TEMPLATE_INDEX" val="20200373"/>
  <p:tag name="KSO_WM_UNIT_LAYERLEVEL" val="1"/>
  <p:tag name="KSO_WM_TAG_VERSION" val="1.0"/>
  <p:tag name="KSO_WM_BEAUTIFY_FLAG" val="#wm#"/>
  <p:tag name="KSO_WM_UNIT_TYPE" val="i"/>
  <p:tag name="KSO_WM_UNIT_INDEX" val="2"/>
  <p:tag name="PA" val="v5.2.3"/>
  <p:tag name="KSO_WM_DECORATE_TAGETSHAPES_IDS" val="28675"/>
</p:tagLst>
</file>

<file path=ppt/tags/tag7.xml><?xml version="1.0" encoding="utf-8"?>
<p:tagLst xmlns:p="http://schemas.openxmlformats.org/presentationml/2006/main">
  <p:tag name="KSO_WM_MEDIACOVER_FLAG" val="1"/>
  <p:tag name="KSO_WM_UNIT_MEDIACOVER_BTN_STATE" val="1"/>
  <p:tag name="KSO_WM_UNIT_MEDIACOVER_BTNRECT" val="8623*3931*345*34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xml><?xml version="1.0" encoding="utf-8"?>
<p:tagLst xmlns:p="http://schemas.openxmlformats.org/presentationml/2006/main">
  <p:tag name="AS_UNIQUEID" val="511"/>
</p:tagLst>
</file>

<file path=ppt/tags/tag9.xml><?xml version="1.0" encoding="utf-8"?>
<p:tagLst xmlns:p="http://schemas.openxmlformats.org/presentationml/2006/main">
  <p:tag name="AS_UNIQUEID" val="5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2413</Words>
  <Application>WPS 演示</Application>
  <PresentationFormat>宽屏</PresentationFormat>
  <Paragraphs>394</Paragraphs>
  <Slides>25</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25</vt:i4>
      </vt:variant>
    </vt:vector>
  </HeadingPairs>
  <TitlesOfParts>
    <vt:vector size="49" baseType="lpstr">
      <vt:lpstr>Arial</vt:lpstr>
      <vt:lpstr>宋体</vt:lpstr>
      <vt:lpstr>Wingdings</vt:lpstr>
      <vt:lpstr>Arial</vt:lpstr>
      <vt:lpstr>微软雅黑</vt:lpstr>
      <vt:lpstr>华康宗楷体 W7</vt:lpstr>
      <vt:lpstr>黑体</vt:lpstr>
      <vt:lpstr>华文新魏</vt:lpstr>
      <vt:lpstr>汉仪颜楷W</vt:lpstr>
      <vt:lpstr>Times New Roman</vt:lpstr>
      <vt:lpstr>华文仿宋</vt:lpstr>
      <vt:lpstr>Calibri</vt:lpstr>
      <vt:lpstr>楷体</vt:lpstr>
      <vt:lpstr>华康隶书体W7</vt:lpstr>
      <vt:lpstr>等线</vt:lpstr>
      <vt:lpstr>Arial Unicode MS</vt:lpstr>
      <vt:lpstr>等线 Light</vt:lpstr>
      <vt:lpstr>方正苏新诗柳楷简体</vt:lpstr>
      <vt:lpstr>仿宋</vt:lpstr>
      <vt:lpstr>造字工房悦黑体验版常规体</vt:lpstr>
      <vt:lpstr>方正粗黑宋简体</vt:lpstr>
      <vt:lpstr>Impact</vt:lpstr>
      <vt:lpstr>隶书</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Administrator</cp:lastModifiedBy>
  <cp:revision>289</cp:revision>
  <dcterms:created xsi:type="dcterms:W3CDTF">2019-03-06T12:17:00Z</dcterms:created>
  <dcterms:modified xsi:type="dcterms:W3CDTF">2021-09-03T03:28:42Z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7CFAB79FCD4D49698207F028A876E5EE</vt:lpwstr>
  </property>
  <property fmtid="{D5CDD505-2E9C-101B-9397-08002B2CF9AE}" pid="3" name="KSOProductBuildVer">
    <vt:lpwstr>2052-10.8.0.6423</vt:lpwstr>
  </property>
</Properties>
</file>